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44.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41.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46"/>
  </p:notesMasterIdLst>
  <p:sldIdLst>
    <p:sldId id="364" r:id="rId2"/>
    <p:sldId id="316" r:id="rId3"/>
    <p:sldId id="374" r:id="rId4"/>
    <p:sldId id="317" r:id="rId5"/>
    <p:sldId id="366" r:id="rId6"/>
    <p:sldId id="318" r:id="rId7"/>
    <p:sldId id="386" r:id="rId8"/>
    <p:sldId id="367" r:id="rId9"/>
    <p:sldId id="319" r:id="rId10"/>
    <p:sldId id="320" r:id="rId11"/>
    <p:sldId id="321" r:id="rId12"/>
    <p:sldId id="325" r:id="rId13"/>
    <p:sldId id="368" r:id="rId14"/>
    <p:sldId id="331" r:id="rId15"/>
    <p:sldId id="332" r:id="rId16"/>
    <p:sldId id="333" r:id="rId17"/>
    <p:sldId id="335" r:id="rId18"/>
    <p:sldId id="336" r:id="rId19"/>
    <p:sldId id="369" r:id="rId20"/>
    <p:sldId id="337" r:id="rId21"/>
    <p:sldId id="338" r:id="rId22"/>
    <p:sldId id="370" r:id="rId23"/>
    <p:sldId id="339" r:id="rId24"/>
    <p:sldId id="371" r:id="rId25"/>
    <p:sldId id="372" r:id="rId26"/>
    <p:sldId id="363" r:id="rId27"/>
    <p:sldId id="343" r:id="rId28"/>
    <p:sldId id="344" r:id="rId29"/>
    <p:sldId id="345" r:id="rId30"/>
    <p:sldId id="383" r:id="rId31"/>
    <p:sldId id="384" r:id="rId32"/>
    <p:sldId id="385" r:id="rId33"/>
    <p:sldId id="347" r:id="rId34"/>
    <p:sldId id="348" r:id="rId35"/>
    <p:sldId id="349" r:id="rId36"/>
    <p:sldId id="350" r:id="rId37"/>
    <p:sldId id="353" r:id="rId38"/>
    <p:sldId id="381" r:id="rId39"/>
    <p:sldId id="376" r:id="rId40"/>
    <p:sldId id="377" r:id="rId41"/>
    <p:sldId id="380" r:id="rId42"/>
    <p:sldId id="378" r:id="rId43"/>
    <p:sldId id="379" r:id="rId44"/>
    <p:sldId id="382"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3.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2B903A-DA71-4261-B49A-5727BF281F74}" type="datetimeFigureOut">
              <a:rPr lang="en-US" smtClean="0"/>
              <a:pPr/>
              <a:t>3/19/2021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64AACF-07AF-4F70-AD68-76442A3F017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64AACF-07AF-4F70-AD68-76442A3F017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3/19/2021</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3/19/2021</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3/19/2021</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3/19/2021</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p:wipe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3/19/2021</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3/19/2021</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3/19/2021</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3/19/2021</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transition>
    <p:wipe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3/19/2021</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p:wipe dir="d"/>
  </p:transition>
  <p:timing>
    <p:tnLst>
      <p:par>
        <p:cTn id="1" dur="indefinite" restart="never" nodeType="tmRoot"/>
      </p:par>
    </p:tnLst>
  </p:timing>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3048000"/>
          </a:xfrm>
        </p:spPr>
        <p:txBody>
          <a:bodyPr/>
          <a:lstStyle/>
          <a:p>
            <a:pPr algn="ctr"/>
            <a:r>
              <a:rPr lang="en-US" dirty="0" smtClean="0">
                <a:latin typeface="Times New Roman" pitchFamily="18" charset="0"/>
                <a:cs typeface="Times New Roman" pitchFamily="18" charset="0"/>
              </a:rPr>
              <a:t>Personality Development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and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Soft Skills</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3657600"/>
            <a:ext cx="7543800" cy="2971800"/>
          </a:xfrm>
        </p:spPr>
        <p:txBody>
          <a:bodyPr>
            <a:normAutofit/>
          </a:bodyPr>
          <a:lstStyle/>
          <a:p>
            <a:pPr algn="r"/>
            <a:r>
              <a:rPr lang="en-US" dirty="0" smtClean="0">
                <a:solidFill>
                  <a:schemeClr val="tx1"/>
                </a:solidFill>
                <a:latin typeface="Times New Roman" pitchFamily="18" charset="0"/>
                <a:cs typeface="Times New Roman" pitchFamily="18" charset="0"/>
              </a:rPr>
              <a:t> </a:t>
            </a:r>
          </a:p>
          <a:p>
            <a:pPr algn="r"/>
            <a:r>
              <a:rPr lang="en-US" sz="2800" dirty="0" smtClean="0">
                <a:solidFill>
                  <a:schemeClr val="tx1"/>
                </a:solidFill>
                <a:latin typeface="Times New Roman" pitchFamily="18" charset="0"/>
                <a:cs typeface="Times New Roman" pitchFamily="18" charset="0"/>
              </a:rPr>
              <a:t>Dr. </a:t>
            </a:r>
            <a:r>
              <a:rPr lang="en-US" sz="2800" dirty="0" err="1" smtClean="0">
                <a:solidFill>
                  <a:schemeClr val="tx1"/>
                </a:solidFill>
                <a:latin typeface="Times New Roman" pitchFamily="18" charset="0"/>
                <a:cs typeface="Times New Roman" pitchFamily="18" charset="0"/>
              </a:rPr>
              <a:t>Ranubala</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Marothiya</a:t>
            </a:r>
            <a:endParaRPr lang="en-US" sz="2800" dirty="0" smtClean="0">
              <a:solidFill>
                <a:schemeClr val="tx1"/>
              </a:solidFill>
              <a:latin typeface="Times New Roman" pitchFamily="18" charset="0"/>
              <a:cs typeface="Times New Roman" pitchFamily="18" charset="0"/>
            </a:endParaRPr>
          </a:p>
          <a:p>
            <a:pPr algn="r"/>
            <a:r>
              <a:rPr lang="en-US" sz="2800" dirty="0" err="1" smtClean="0">
                <a:solidFill>
                  <a:schemeClr val="tx1"/>
                </a:solidFill>
                <a:latin typeface="Times New Roman" pitchFamily="18" charset="0"/>
                <a:cs typeface="Times New Roman" pitchFamily="18" charset="0"/>
              </a:rPr>
              <a:t>Sr</a:t>
            </a:r>
            <a:r>
              <a:rPr lang="en-US" sz="2800" dirty="0" smtClean="0">
                <a:solidFill>
                  <a:schemeClr val="tx1"/>
                </a:solidFill>
                <a:latin typeface="Times New Roman" pitchFamily="18" charset="0"/>
                <a:cs typeface="Times New Roman" pitchFamily="18" charset="0"/>
              </a:rPr>
              <a:t> Assistant Professor</a:t>
            </a:r>
          </a:p>
          <a:p>
            <a:pPr algn="r"/>
            <a:r>
              <a:rPr lang="en-US" sz="2800" dirty="0" smtClean="0">
                <a:solidFill>
                  <a:schemeClr val="tx1"/>
                </a:solidFill>
                <a:latin typeface="Times New Roman" pitchFamily="18" charset="0"/>
                <a:cs typeface="Times New Roman" pitchFamily="18" charset="0"/>
              </a:rPr>
              <a:t>Dept of Arts Humanities and Social Sciences</a:t>
            </a:r>
          </a:p>
          <a:p>
            <a:pPr algn="r"/>
            <a:r>
              <a:rPr lang="en-US" sz="2800" dirty="0" err="1" smtClean="0">
                <a:solidFill>
                  <a:schemeClr val="tx1"/>
                </a:solidFill>
                <a:latin typeface="Times New Roman" pitchFamily="18" charset="0"/>
                <a:cs typeface="Times New Roman" pitchFamily="18" charset="0"/>
              </a:rPr>
              <a:t>Medi</a:t>
            </a:r>
            <a:r>
              <a:rPr lang="en-US" sz="2800" dirty="0" smtClean="0">
                <a:solidFill>
                  <a:schemeClr val="tx1"/>
                </a:solidFill>
                <a:latin typeface="Times New Roman" pitchFamily="18" charset="0"/>
                <a:cs typeface="Times New Roman" pitchFamily="18" charset="0"/>
              </a:rPr>
              <a:t>-caps University, Indore</a:t>
            </a:r>
          </a:p>
          <a:p>
            <a:endParaRPr lang="en-US" dirty="0">
              <a:solidFill>
                <a:schemeClr val="tx1"/>
              </a:solidFill>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1295400"/>
          </a:xfrm>
        </p:spPr>
        <p:txBody>
          <a:bodyPr/>
          <a:lstStyle/>
          <a:p>
            <a:r>
              <a:rPr lang="en-US" cap="none" dirty="0" smtClean="0">
                <a:latin typeface="Times New Roman" pitchFamily="18" charset="0"/>
                <a:cs typeface="Times New Roman" pitchFamily="18" charset="0"/>
              </a:rPr>
              <a:t>The </a:t>
            </a:r>
            <a:r>
              <a:rPr lang="en-US" cap="none" dirty="0" err="1" smtClean="0">
                <a:latin typeface="Times New Roman" pitchFamily="18" charset="0"/>
                <a:cs typeface="Times New Roman" pitchFamily="18" charset="0"/>
              </a:rPr>
              <a:t>Johari</a:t>
            </a:r>
            <a:r>
              <a:rPr lang="en-US" cap="none" dirty="0" smtClean="0">
                <a:latin typeface="Times New Roman" pitchFamily="18" charset="0"/>
                <a:cs typeface="Times New Roman" pitchFamily="18" charset="0"/>
              </a:rPr>
              <a:t> Window</a:t>
            </a:r>
            <a:endParaRPr lang="en-US" cap="none"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57200" y="2057400"/>
          <a:ext cx="8229600" cy="4343400"/>
        </p:xfrm>
        <a:graphic>
          <a:graphicData uri="http://schemas.openxmlformats.org/drawingml/2006/table">
            <a:tbl>
              <a:tblPr lastCol="1" bandRow="1">
                <a:tableStyleId>{5FD0F851-EC5A-4D38-B0AD-8093EC10F338}</a:tableStyleId>
              </a:tblPr>
              <a:tblGrid>
                <a:gridCol w="4114800"/>
                <a:gridCol w="4114800"/>
              </a:tblGrid>
              <a:tr h="2205633">
                <a:tc>
                  <a:txBody>
                    <a:bodyPr/>
                    <a:lstStyle/>
                    <a:p>
                      <a:r>
                        <a:rPr lang="en-US" sz="2400" b="0" dirty="0" smtClean="0">
                          <a:latin typeface="Times New Roman" pitchFamily="18" charset="0"/>
                          <a:cs typeface="Times New Roman" pitchFamily="18" charset="0"/>
                        </a:rPr>
                        <a:t>Known to Others </a:t>
                      </a:r>
                      <a:endParaRPr lang="en-US" sz="2400" b="0" dirty="0">
                        <a:latin typeface="Times New Roman" pitchFamily="18" charset="0"/>
                        <a:cs typeface="Times New Roman" pitchFamily="18" charset="0"/>
                      </a:endParaRPr>
                    </a:p>
                  </a:txBody>
                  <a:tcP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2137767">
                <a:tc>
                  <a:txBody>
                    <a:bodyPr/>
                    <a:lstStyle/>
                    <a:p>
                      <a:r>
                        <a:rPr lang="en-US" sz="2400" b="0" dirty="0" smtClean="0">
                          <a:latin typeface="Times New Roman" pitchFamily="18" charset="0"/>
                          <a:cs typeface="Times New Roman" pitchFamily="18" charset="0"/>
                        </a:rPr>
                        <a:t>Unknown to Others </a:t>
                      </a:r>
                      <a:endParaRPr lang="en-US" sz="2400" b="0" dirty="0">
                        <a:latin typeface="Times New Roman" pitchFamily="18" charset="0"/>
                        <a:cs typeface="Times New Roman" pitchFamily="18" charset="0"/>
                      </a:endParaRP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US"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graphicFrame>
        <p:nvGraphicFramePr>
          <p:cNvPr id="15" name="Table 14"/>
          <p:cNvGraphicFramePr>
            <a:graphicFrameLocks noGrp="1"/>
          </p:cNvGraphicFramePr>
          <p:nvPr/>
        </p:nvGraphicFramePr>
        <p:xfrm>
          <a:off x="422031" y="1295400"/>
          <a:ext cx="8285871" cy="716280"/>
        </p:xfrm>
        <a:graphic>
          <a:graphicData uri="http://schemas.openxmlformats.org/drawingml/2006/table">
            <a:tbl>
              <a:tblPr/>
              <a:tblGrid>
                <a:gridCol w="8285871"/>
              </a:tblGrid>
              <a:tr h="71628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b="1" dirty="0" smtClean="0"/>
                        <a:t>Known to self                                      Unknown to self</a:t>
                      </a:r>
                    </a:p>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16" name="Table 15"/>
          <p:cNvGraphicFramePr>
            <a:graphicFrameLocks noGrp="1"/>
          </p:cNvGraphicFramePr>
          <p:nvPr/>
        </p:nvGraphicFramePr>
        <p:xfrm>
          <a:off x="6077243" y="2057399"/>
          <a:ext cx="2700997" cy="4385603"/>
        </p:xfrm>
        <a:graphic>
          <a:graphicData uri="http://schemas.openxmlformats.org/drawingml/2006/table">
            <a:tbl>
              <a:tblPr/>
              <a:tblGrid>
                <a:gridCol w="2700997"/>
              </a:tblGrid>
              <a:tr h="4385603">
                <a:tc>
                  <a:txBody>
                    <a:bodyPr/>
                    <a:lstStyle/>
                    <a:p>
                      <a:pPr algn="ctr"/>
                      <a:r>
                        <a:rPr lang="en-US" sz="2400" b="0" dirty="0" smtClean="0">
                          <a:latin typeface="Times New Roman" pitchFamily="18" charset="0"/>
                          <a:cs typeface="Times New Roman" pitchFamily="18" charset="0"/>
                        </a:rPr>
                        <a:t>Blind Area</a:t>
                      </a:r>
                      <a:endParaRPr lang="en-US" sz="2400" b="0" dirty="0">
                        <a:latin typeface="Times New Roman" pitchFamily="18" charset="0"/>
                        <a:cs typeface="Times New Roman"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18" name="Table 17"/>
          <p:cNvGraphicFramePr>
            <a:graphicFrameLocks noGrp="1"/>
          </p:cNvGraphicFramePr>
          <p:nvPr/>
        </p:nvGraphicFramePr>
        <p:xfrm>
          <a:off x="2895600" y="2057400"/>
          <a:ext cx="3108960" cy="4343400"/>
        </p:xfrm>
        <a:graphic>
          <a:graphicData uri="http://schemas.openxmlformats.org/drawingml/2006/table">
            <a:tbl>
              <a:tblPr/>
              <a:tblGrid>
                <a:gridCol w="3108960"/>
              </a:tblGrid>
              <a:tr h="4343400">
                <a:tc>
                  <a:txBody>
                    <a:bodyPr/>
                    <a:lstStyle/>
                    <a:p>
                      <a:pPr algn="ctr"/>
                      <a:r>
                        <a:rPr lang="en-US" sz="2400" b="0" dirty="0" smtClean="0">
                          <a:latin typeface="Times New Roman" pitchFamily="18" charset="0"/>
                          <a:cs typeface="Times New Roman" pitchFamily="18" charset="0"/>
                        </a:rPr>
                        <a:t>Open/Free Area </a:t>
                      </a:r>
                      <a:endParaRPr lang="en-US" sz="2400" b="0" dirty="0">
                        <a:latin typeface="Times New Roman" pitchFamily="18" charset="0"/>
                        <a:cs typeface="Times New Roman"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20" name="Table 19"/>
          <p:cNvGraphicFramePr>
            <a:graphicFrameLocks noGrp="1"/>
          </p:cNvGraphicFramePr>
          <p:nvPr/>
        </p:nvGraphicFramePr>
        <p:xfrm>
          <a:off x="6119446" y="1350498"/>
          <a:ext cx="2532185" cy="647114"/>
        </p:xfrm>
        <a:graphic>
          <a:graphicData uri="http://schemas.openxmlformats.org/drawingml/2006/table">
            <a:tbl>
              <a:tblPr/>
              <a:tblGrid>
                <a:gridCol w="2532185"/>
              </a:tblGrid>
              <a:tr h="647114">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21" name="Table 20"/>
          <p:cNvGraphicFramePr>
            <a:graphicFrameLocks noGrp="1"/>
          </p:cNvGraphicFramePr>
          <p:nvPr/>
        </p:nvGraphicFramePr>
        <p:xfrm>
          <a:off x="2940148" y="1364566"/>
          <a:ext cx="3137095" cy="647114"/>
        </p:xfrm>
        <a:graphic>
          <a:graphicData uri="http://schemas.openxmlformats.org/drawingml/2006/table">
            <a:tbl>
              <a:tblPr/>
              <a:tblGrid>
                <a:gridCol w="3137095"/>
              </a:tblGrid>
              <a:tr h="647114">
                <a:tc>
                  <a:txBody>
                    <a:bodyPr/>
                    <a:lstStyle/>
                    <a:p>
                      <a:endParaRPr lang="en-US" sz="2400" dirty="0">
                        <a:latin typeface="Times New Roman" pitchFamily="18" charset="0"/>
                        <a:cs typeface="Times New Roman"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22" name="Table 21"/>
          <p:cNvGraphicFramePr>
            <a:graphicFrameLocks noGrp="1"/>
          </p:cNvGraphicFramePr>
          <p:nvPr/>
        </p:nvGraphicFramePr>
        <p:xfrm>
          <a:off x="2926080" y="4304714"/>
          <a:ext cx="3066757" cy="2067951"/>
        </p:xfrm>
        <a:graphic>
          <a:graphicData uri="http://schemas.openxmlformats.org/drawingml/2006/table">
            <a:tbl>
              <a:tblPr/>
              <a:tblGrid>
                <a:gridCol w="3066757"/>
              </a:tblGrid>
              <a:tr h="2067951">
                <a:tc>
                  <a:txBody>
                    <a:bodyPr/>
                    <a:lstStyle/>
                    <a:p>
                      <a:pPr algn="ctr"/>
                      <a:r>
                        <a:rPr lang="en-US" sz="2400" b="0" dirty="0" smtClean="0">
                          <a:latin typeface="Times New Roman" pitchFamily="18" charset="0"/>
                          <a:cs typeface="Times New Roman" pitchFamily="18" charset="0"/>
                        </a:rPr>
                        <a:t>Hidden Area </a:t>
                      </a:r>
                      <a:endParaRPr lang="en-US" sz="2400" b="0" dirty="0">
                        <a:latin typeface="Times New Roman" pitchFamily="18" charset="0"/>
                        <a:cs typeface="Times New Roman" pitchFamily="18" charset="0"/>
                      </a:endParaRPr>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tr>
            </a:tbl>
          </a:graphicData>
        </a:graphic>
      </p:graphicFrame>
      <p:graphicFrame>
        <p:nvGraphicFramePr>
          <p:cNvPr id="23" name="Table 22"/>
          <p:cNvGraphicFramePr>
            <a:graphicFrameLocks noGrp="1"/>
          </p:cNvGraphicFramePr>
          <p:nvPr/>
        </p:nvGraphicFramePr>
        <p:xfrm>
          <a:off x="6119446" y="4304714"/>
          <a:ext cx="2602523" cy="2110154"/>
        </p:xfrm>
        <a:graphic>
          <a:graphicData uri="http://schemas.openxmlformats.org/drawingml/2006/table">
            <a:tbl>
              <a:tblPr/>
              <a:tblGrid>
                <a:gridCol w="2602523"/>
              </a:tblGrid>
              <a:tr h="2110154">
                <a:tc>
                  <a:txBody>
                    <a:bodyPr/>
                    <a:lstStyle/>
                    <a:p>
                      <a:pPr algn="ctr"/>
                      <a:r>
                        <a:rPr lang="en-US" sz="2400" b="0" dirty="0" smtClean="0">
                          <a:latin typeface="Times New Roman" pitchFamily="18" charset="0"/>
                          <a:cs typeface="Times New Roman" pitchFamily="18" charset="0"/>
                        </a:rPr>
                        <a:t>Unknown Area </a:t>
                      </a:r>
                      <a:endParaRPr lang="en-US" sz="2400" b="0" dirty="0">
                        <a:latin typeface="Times New Roman" pitchFamily="18" charset="0"/>
                        <a:cs typeface="Times New Roman"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11" name="Table 10"/>
          <p:cNvGraphicFramePr>
            <a:graphicFrameLocks noGrp="1"/>
          </p:cNvGraphicFramePr>
          <p:nvPr/>
        </p:nvGraphicFramePr>
        <p:xfrm>
          <a:off x="464234" y="2082018"/>
          <a:ext cx="2433711" cy="4360985"/>
        </p:xfrm>
        <a:graphic>
          <a:graphicData uri="http://schemas.openxmlformats.org/drawingml/2006/table">
            <a:tbl>
              <a:tblPr/>
              <a:tblGrid>
                <a:gridCol w="2433711"/>
              </a:tblGrid>
              <a:tr h="4360985">
                <a:tc>
                  <a:txBody>
                    <a:bodyPr/>
                    <a:lstStyle/>
                    <a:p>
                      <a:endParaRPr lang="en-US" b="1"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36638"/>
          </a:xfrm>
        </p:spPr>
        <p:txBody>
          <a:bodyPr>
            <a:normAutofit fontScale="90000"/>
          </a:bodyPr>
          <a:lstStyle/>
          <a:p>
            <a:r>
              <a:rPr lang="en-US" sz="4400" dirty="0" smtClean="0">
                <a:latin typeface="Times New Roman" pitchFamily="18" charset="0"/>
                <a:cs typeface="Times New Roman" pitchFamily="18" charset="0"/>
              </a:rPr>
              <a:t>SWOT </a:t>
            </a:r>
            <a:r>
              <a:rPr lang="en-US" sz="4400" cap="none" dirty="0" smtClean="0">
                <a:latin typeface="Times New Roman" pitchFamily="18" charset="0"/>
                <a:cs typeface="Times New Roman" pitchFamily="18" charset="0"/>
              </a:rPr>
              <a:t>Analysis</a:t>
            </a:r>
            <a:r>
              <a:rPr lang="en-US" b="1" cap="none" dirty="0" smtClean="0"/>
              <a:t/>
            </a:r>
            <a:br>
              <a:rPr lang="en-US" b="1" cap="none" dirty="0" smtClean="0"/>
            </a:br>
            <a:endParaRPr lang="en-US" dirty="0"/>
          </a:p>
        </p:txBody>
      </p:sp>
      <p:sp>
        <p:nvSpPr>
          <p:cNvPr id="3" name="Content Placeholder 2"/>
          <p:cNvSpPr>
            <a:spLocks noGrp="1"/>
          </p:cNvSpPr>
          <p:nvPr>
            <p:ph idx="1"/>
          </p:nvPr>
        </p:nvSpPr>
        <p:spPr>
          <a:xfrm>
            <a:off x="457200" y="1219200"/>
            <a:ext cx="8229600" cy="5257800"/>
          </a:xfrm>
        </p:spPr>
        <p:txBody>
          <a:bodyPr>
            <a:normAutofit fontScale="92500" lnSpcReduction="20000"/>
          </a:bodyPr>
          <a:lstStyle/>
          <a:p>
            <a:pPr algn="just">
              <a:buFont typeface="Wingdings" pitchFamily="2" charset="2"/>
              <a:buChar char="§"/>
            </a:pPr>
            <a:r>
              <a:rPr lang="en-US" sz="2800" dirty="0" smtClean="0">
                <a:latin typeface="Times New Roman" pitchFamily="18" charset="0"/>
                <a:cs typeface="Times New Roman" pitchFamily="18" charset="0"/>
              </a:rPr>
              <a:t>It is not always easy to look at our own effectiveness with a clear and unbiased attitude. SWOT is tool that can be used to </a:t>
            </a:r>
            <a:r>
              <a:rPr lang="en-US" sz="2800" dirty="0" err="1" smtClean="0">
                <a:latin typeface="Times New Roman" pitchFamily="18" charset="0"/>
                <a:cs typeface="Times New Roman" pitchFamily="18" charset="0"/>
              </a:rPr>
              <a:t>analyse</a:t>
            </a:r>
            <a:r>
              <a:rPr lang="en-US" sz="2800" dirty="0" smtClean="0">
                <a:latin typeface="Times New Roman" pitchFamily="18" charset="0"/>
                <a:cs typeface="Times New Roman" pitchFamily="18" charset="0"/>
              </a:rPr>
              <a:t> ourselves. </a:t>
            </a:r>
          </a:p>
          <a:p>
            <a:pPr algn="just">
              <a:buFont typeface="Wingdings" pitchFamily="2" charset="2"/>
              <a:buChar char="§"/>
            </a:pPr>
            <a:r>
              <a:rPr lang="en-US" sz="2800" dirty="0" smtClean="0">
                <a:solidFill>
                  <a:srgbClr val="FF0000"/>
                </a:solidFill>
                <a:latin typeface="Times New Roman" pitchFamily="18" charset="0"/>
                <a:cs typeface="Times New Roman" pitchFamily="18" charset="0"/>
              </a:rPr>
              <a:t>S -  Strengths</a:t>
            </a:r>
          </a:p>
          <a:p>
            <a:pPr algn="just">
              <a:buFont typeface="Wingdings" pitchFamily="2" charset="2"/>
              <a:buChar char="§"/>
            </a:pPr>
            <a:r>
              <a:rPr lang="en-US" sz="2800" dirty="0" smtClean="0">
                <a:solidFill>
                  <a:srgbClr val="FF0000"/>
                </a:solidFill>
                <a:latin typeface="Times New Roman" pitchFamily="18" charset="0"/>
                <a:cs typeface="Times New Roman" pitchFamily="18" charset="0"/>
              </a:rPr>
              <a:t>W - Weaknesses</a:t>
            </a:r>
          </a:p>
          <a:p>
            <a:pPr algn="just">
              <a:buFont typeface="Wingdings" pitchFamily="2" charset="2"/>
              <a:buChar char="§"/>
            </a:pPr>
            <a:r>
              <a:rPr lang="en-US" sz="2800" dirty="0" smtClean="0">
                <a:solidFill>
                  <a:srgbClr val="FF0000"/>
                </a:solidFill>
                <a:latin typeface="Times New Roman" pitchFamily="18" charset="0"/>
                <a:cs typeface="Times New Roman" pitchFamily="18" charset="0"/>
              </a:rPr>
              <a:t>O - Opportunities and</a:t>
            </a:r>
          </a:p>
          <a:p>
            <a:pPr algn="just">
              <a:buFont typeface="Wingdings" pitchFamily="2" charset="2"/>
              <a:buChar char="§"/>
            </a:pPr>
            <a:r>
              <a:rPr lang="en-US" sz="2800" dirty="0" smtClean="0">
                <a:solidFill>
                  <a:srgbClr val="FF0000"/>
                </a:solidFill>
                <a:latin typeface="Times New Roman" pitchFamily="18" charset="0"/>
                <a:cs typeface="Times New Roman" pitchFamily="18" charset="0"/>
              </a:rPr>
              <a:t>T-   Threats.</a:t>
            </a:r>
          </a:p>
          <a:p>
            <a:pPr>
              <a:buFont typeface="Wingdings" pitchFamily="2" charset="2"/>
              <a:buChar char="§"/>
            </a:pPr>
            <a:r>
              <a:rPr lang="en-US" sz="2600" dirty="0" smtClean="0">
                <a:latin typeface="Times New Roman" pitchFamily="18" charset="0"/>
                <a:cs typeface="Times New Roman" pitchFamily="18" charset="0"/>
              </a:rPr>
              <a:t>making reference to your own personal traits.</a:t>
            </a:r>
          </a:p>
          <a:p>
            <a:pPr>
              <a:buFont typeface="Wingdings" pitchFamily="2" charset="2"/>
              <a:buChar char="§"/>
            </a:pPr>
            <a:r>
              <a:rPr lang="en-US" sz="2600" dirty="0" smtClean="0">
                <a:latin typeface="Times New Roman" pitchFamily="18" charset="0"/>
                <a:cs typeface="Times New Roman" pitchFamily="18" charset="0"/>
              </a:rPr>
              <a:t>From your analysis you should identify your own development needs and abilities</a:t>
            </a:r>
          </a:p>
          <a:p>
            <a:pPr algn="just">
              <a:buFont typeface="Wingdings" pitchFamily="2" charset="2"/>
              <a:buChar char="§"/>
            </a:pPr>
            <a:r>
              <a:rPr lang="en-US" sz="2800" dirty="0" smtClean="0">
                <a:latin typeface="Times New Roman" pitchFamily="18" charset="0"/>
                <a:cs typeface="Times New Roman" pitchFamily="18" charset="0"/>
              </a:rPr>
              <a:t>If this is the case, you may have to do some training, reading or undertake reflection of some kind.</a:t>
            </a:r>
          </a:p>
          <a:p>
            <a:pPr algn="just">
              <a:buFont typeface="Wingdings" pitchFamily="2" charset="2"/>
              <a:buChar char="§"/>
            </a:pPr>
            <a:r>
              <a:rPr lang="en-US" sz="2800" dirty="0" smtClean="0">
                <a:solidFill>
                  <a:srgbClr val="FF0000"/>
                </a:solidFill>
                <a:latin typeface="Times New Roman" pitchFamily="18" charset="0"/>
                <a:cs typeface="Times New Roman" pitchFamily="18" charset="0"/>
              </a:rPr>
              <a:t>For SWOT to work for you, you must be honest with yourself!</a:t>
            </a:r>
          </a:p>
          <a:p>
            <a:pPr>
              <a:buFont typeface="Wingdings" pitchFamily="2" charset="2"/>
              <a:buChar char="§"/>
            </a:pPr>
            <a:endParaRPr lang="en-US" sz="26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534400" cy="838200"/>
          </a:xfrm>
        </p:spPr>
        <p:txBody>
          <a:bodyPr>
            <a:normAutofit/>
          </a:bodyPr>
          <a:lstStyle/>
          <a:p>
            <a:r>
              <a:rPr lang="en-US" dirty="0" smtClean="0">
                <a:latin typeface="Times New Roman" pitchFamily="18" charset="0"/>
                <a:cs typeface="Times New Roman" pitchFamily="18" charset="0"/>
              </a:rPr>
              <a:t>Habits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562600"/>
          </a:xfrm>
        </p:spPr>
        <p:txBody>
          <a:bodyPr>
            <a:noAutofit/>
          </a:bodyPr>
          <a:lstStyle/>
          <a:p>
            <a:pPr algn="just">
              <a:buNone/>
            </a:pPr>
            <a:endParaRPr lang="en-US" sz="2800" dirty="0" smtClean="0">
              <a:latin typeface="Times New Roman" pitchFamily="18" charset="0"/>
              <a:cs typeface="Times New Roman" pitchFamily="18" charset="0"/>
            </a:endParaRPr>
          </a:p>
          <a:p>
            <a:pPr algn="just">
              <a:buFont typeface="Wingdings" pitchFamily="2" charset="2"/>
              <a:buChar char="§"/>
            </a:pPr>
            <a:r>
              <a:rPr lang="en-US" sz="2800" dirty="0" smtClean="0">
                <a:latin typeface="Times New Roman" pitchFamily="18" charset="0"/>
                <a:cs typeface="Times New Roman" pitchFamily="18" charset="0"/>
              </a:rPr>
              <a:t>A habit is an activity that is acquired, done frequently, done automatically, and difficult to stop.</a:t>
            </a:r>
          </a:p>
          <a:p>
            <a:pPr algn="just">
              <a:buFont typeface="Wingdings" pitchFamily="2" charset="2"/>
              <a:buChar char="§"/>
            </a:pPr>
            <a:r>
              <a:rPr lang="en-US" sz="2800" dirty="0" smtClean="0">
                <a:latin typeface="Times New Roman" pitchFamily="18" charset="0"/>
                <a:cs typeface="Times New Roman" pitchFamily="18" charset="0"/>
              </a:rPr>
              <a:t>Forming good habits: Stephen R Covey presented a framework of habits for personal effectiveness in his best seller “</a:t>
            </a:r>
            <a:r>
              <a:rPr lang="en-US" sz="2800" dirty="0" smtClean="0">
                <a:solidFill>
                  <a:srgbClr val="FF0000"/>
                </a:solidFill>
                <a:latin typeface="Times New Roman" pitchFamily="18" charset="0"/>
                <a:cs typeface="Times New Roman" pitchFamily="18" charset="0"/>
              </a:rPr>
              <a:t>7 Habits of Highly effective people” </a:t>
            </a:r>
          </a:p>
          <a:p>
            <a:pPr algn="just">
              <a:buFont typeface="Wingdings" pitchFamily="2" charset="2"/>
              <a:buChar char="§"/>
            </a:pPr>
            <a:r>
              <a:rPr lang="en-US" sz="2800" dirty="0" smtClean="0">
                <a:latin typeface="Times New Roman" pitchFamily="18" charset="0"/>
                <a:cs typeface="Times New Roman" pitchFamily="18" charset="0"/>
              </a:rPr>
              <a:t>In today's challenging and complex world, being highly effective is the price of entry to the playing field.</a:t>
            </a:r>
          </a:p>
          <a:p>
            <a:endParaRPr lang="en-US" sz="2600" dirty="0" smtClean="0">
              <a:latin typeface="Times New Roman" pitchFamily="18" charset="0"/>
              <a:cs typeface="Times New Roman" pitchFamily="18" charset="0"/>
            </a:endParaRPr>
          </a:p>
          <a:p>
            <a:pPr algn="just">
              <a:buNone/>
            </a:pPr>
            <a:endParaRPr lang="en-US" sz="28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Habits</a:t>
            </a:r>
            <a:endParaRPr lang="en-US" dirty="0"/>
          </a:p>
        </p:txBody>
      </p:sp>
      <p:sp>
        <p:nvSpPr>
          <p:cNvPr id="3" name="Content Placeholder 2"/>
          <p:cNvSpPr>
            <a:spLocks noGrp="1"/>
          </p:cNvSpPr>
          <p:nvPr>
            <p:ph idx="1"/>
          </p:nvPr>
        </p:nvSpPr>
        <p:spPr>
          <a:xfrm>
            <a:off x="457200" y="1371600"/>
            <a:ext cx="8229600" cy="5105400"/>
          </a:xfrm>
        </p:spPr>
        <p:txBody>
          <a:bodyPr>
            <a:normAutofit/>
          </a:bodyPr>
          <a:lstStyle/>
          <a:p>
            <a:pPr algn="just">
              <a:buFont typeface="Wingdings" pitchFamily="2" charset="2"/>
              <a:buChar char="§"/>
            </a:pPr>
            <a:r>
              <a:rPr lang="en-US" sz="2800" dirty="0" smtClean="0">
                <a:latin typeface="Times New Roman" pitchFamily="18" charset="0"/>
                <a:cs typeface="Times New Roman" pitchFamily="18" charset="0"/>
              </a:rPr>
              <a:t>To thrive, innovate, excel, and lead in this new reality, we must reach beyond effectiveness toward fulfillment, contribution, and greatness.</a:t>
            </a:r>
          </a:p>
          <a:p>
            <a:pPr algn="just">
              <a:buFont typeface="Wingdings" pitchFamily="2" charset="2"/>
              <a:buChar char="§"/>
            </a:pPr>
            <a:r>
              <a:rPr lang="en-US" sz="2800" dirty="0" smtClean="0">
                <a:latin typeface="Times New Roman" pitchFamily="18" charset="0"/>
                <a:cs typeface="Times New Roman" pitchFamily="18" charset="0"/>
              </a:rPr>
              <a:t>Research is showing, however, that the majority of people are not thriving. They are neither fulfilled nor excited. </a:t>
            </a:r>
          </a:p>
          <a:p>
            <a:pPr algn="just">
              <a:buFont typeface="Wingdings" pitchFamily="2" charset="2"/>
              <a:buChar char="§"/>
            </a:pPr>
            <a:r>
              <a:rPr lang="en-US" sz="2800" dirty="0" smtClean="0">
                <a:latin typeface="Times New Roman" pitchFamily="18" charset="0"/>
                <a:cs typeface="Times New Roman" pitchFamily="18" charset="0"/>
              </a:rPr>
              <a:t>Tapping into the higher reaches of human motivation requires a new mindset, a new skill-set --a new habit. </a:t>
            </a:r>
            <a:endParaRPr lang="en-US" sz="2800" dirty="0" smtClean="0">
              <a:solidFill>
                <a:srgbClr val="FF0000"/>
              </a:solidFill>
              <a:latin typeface="Times New Roman" pitchFamily="18" charset="0"/>
              <a:cs typeface="Times New Roman" pitchFamily="18" charset="0"/>
            </a:endParaRPr>
          </a:p>
          <a:p>
            <a:pPr algn="just">
              <a:buNone/>
            </a:pPr>
            <a:endParaRPr lang="en-US" sz="2800" dirty="0" smtClean="0">
              <a:solidFill>
                <a:srgbClr val="FF0000"/>
              </a:solidFill>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1143000"/>
          </a:xfrm>
        </p:spPr>
        <p:txBody>
          <a:bodyPr>
            <a:noAutofit/>
          </a:bodyPr>
          <a:lstStyle/>
          <a:p>
            <a:r>
              <a:rPr lang="en-US" sz="4000" cap="none" dirty="0" smtClean="0">
                <a:latin typeface="Times New Roman" pitchFamily="18" charset="0"/>
                <a:cs typeface="Times New Roman" pitchFamily="18" charset="0"/>
              </a:rPr>
              <a:t>Self Esteem</a:t>
            </a:r>
            <a:r>
              <a:rPr lang="en-US" sz="4000" dirty="0" smtClean="0">
                <a:latin typeface="Times New Roman" pitchFamily="18" charset="0"/>
                <a:cs typeface="Times New Roman" pitchFamily="18" charset="0"/>
              </a:rPr>
              <a:t/>
            </a:r>
            <a:br>
              <a:rPr lang="en-US" sz="4000" dirty="0" smtClean="0">
                <a:latin typeface="Times New Roman" pitchFamily="18" charset="0"/>
                <a:cs typeface="Times New Roman" pitchFamily="18" charset="0"/>
              </a:rPr>
            </a:b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486400"/>
          </a:xfrm>
        </p:spPr>
        <p:txBody>
          <a:bodyPr>
            <a:normAutofit/>
          </a:bodyPr>
          <a:lstStyle/>
          <a:p>
            <a:pPr algn="just">
              <a:buFont typeface="Wingdings" pitchFamily="2" charset="2"/>
              <a:buChar char="§"/>
            </a:pPr>
            <a:r>
              <a:rPr lang="en-US" sz="2800" dirty="0" smtClean="0">
                <a:latin typeface="Times New Roman" pitchFamily="18" charset="0"/>
                <a:cs typeface="Times New Roman" pitchFamily="18" charset="0"/>
              </a:rPr>
              <a:t>Your opinion of yourself. </a:t>
            </a:r>
          </a:p>
          <a:p>
            <a:pPr algn="just">
              <a:buFont typeface="Wingdings" pitchFamily="2" charset="2"/>
              <a:buChar char="§"/>
            </a:pPr>
            <a:r>
              <a:rPr lang="en-US" sz="2800" dirty="0" smtClean="0">
                <a:latin typeface="Times New Roman" pitchFamily="18" charset="0"/>
                <a:cs typeface="Times New Roman" pitchFamily="18" charset="0"/>
              </a:rPr>
              <a:t>Self-esteem is the foundation for emotional well-being. It is one of the most fragile of human elements. </a:t>
            </a:r>
          </a:p>
          <a:p>
            <a:pPr algn="just">
              <a:buFont typeface="Wingdings" pitchFamily="2" charset="2"/>
              <a:buChar char="§"/>
            </a:pPr>
            <a:r>
              <a:rPr lang="en-US" sz="2800" dirty="0" smtClean="0">
                <a:latin typeface="Times New Roman" pitchFamily="18" charset="0"/>
                <a:cs typeface="Times New Roman" pitchFamily="18" charset="0"/>
              </a:rPr>
              <a:t>High self esteem-a good opinion of yourself</a:t>
            </a:r>
          </a:p>
          <a:p>
            <a:pPr algn="just">
              <a:buFont typeface="Wingdings" pitchFamily="2" charset="2"/>
              <a:buChar char="§"/>
            </a:pPr>
            <a:r>
              <a:rPr lang="en-US" sz="2800" dirty="0" smtClean="0">
                <a:latin typeface="Times New Roman" pitchFamily="18" charset="0"/>
                <a:cs typeface="Times New Roman" pitchFamily="18" charset="0"/>
              </a:rPr>
              <a:t>low self esteem- a bad opinion of yourself. </a:t>
            </a:r>
          </a:p>
          <a:p>
            <a:pPr algn="just">
              <a:buFont typeface="Wingdings" pitchFamily="2" charset="2"/>
              <a:buChar char="§"/>
            </a:pPr>
            <a:r>
              <a:rPr lang="en-US" sz="2800" dirty="0" smtClean="0">
                <a:latin typeface="Times New Roman" pitchFamily="18" charset="0"/>
                <a:cs typeface="Times New Roman" pitchFamily="18" charset="0"/>
              </a:rPr>
              <a:t>Poor Self-Esteem vs. Healthy Self-Esteem</a:t>
            </a:r>
          </a:p>
          <a:p>
            <a:pPr>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p>
          <a:p>
            <a:pPr>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Where Does Self-Esteem Come From?</a:t>
            </a:r>
          </a:p>
          <a:p>
            <a:pPr>
              <a:buFont typeface="Wingdings" pitchFamily="2" charset="2"/>
              <a:buChar char="§"/>
            </a:pPr>
            <a:r>
              <a:rPr lang="en-US" sz="2800" dirty="0" smtClean="0">
                <a:latin typeface="Times New Roman" pitchFamily="18" charset="0"/>
                <a:cs typeface="Times New Roman" pitchFamily="18" charset="0"/>
              </a:rPr>
              <a:t>Self Efficacy</a:t>
            </a:r>
          </a:p>
          <a:p>
            <a:pPr>
              <a:buFont typeface="Wingdings" pitchFamily="2" charset="2"/>
              <a:buChar char="§"/>
            </a:pPr>
            <a:r>
              <a:rPr lang="en-US" sz="2800" dirty="0" smtClean="0">
                <a:latin typeface="Times New Roman" pitchFamily="18" charset="0"/>
                <a:cs typeface="Times New Roman" pitchFamily="18" charset="0"/>
              </a:rPr>
              <a:t>Self-motivation</a:t>
            </a:r>
          </a:p>
          <a:p>
            <a:pPr algn="just">
              <a:buFont typeface="Wingdings" pitchFamily="2" charset="2"/>
              <a:buChar char="§"/>
            </a:pPr>
            <a:endParaRPr lang="en-US" sz="3000" dirty="0" smtClean="0">
              <a:latin typeface="Times New Roman" pitchFamily="18" charset="0"/>
              <a:cs typeface="Times New Roman" pitchFamily="18" charset="0"/>
            </a:endParaRPr>
          </a:p>
          <a:p>
            <a:endParaRPr lang="en-US" dirty="0"/>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cap="none" dirty="0" smtClean="0">
                <a:latin typeface="Times New Roman" pitchFamily="18" charset="0"/>
                <a:cs typeface="Times New Roman" pitchFamily="18" charset="0"/>
              </a:rPr>
              <a:t>Keys to Increasing Self-esteem:</a:t>
            </a:r>
            <a:br>
              <a:rPr lang="en-US" cap="none" dirty="0" smtClean="0">
                <a:latin typeface="Times New Roman" pitchFamily="18" charset="0"/>
                <a:cs typeface="Times New Roman" pitchFamily="18" charset="0"/>
              </a:rPr>
            </a:br>
            <a:endParaRPr lang="en-US" cap="none" dirty="0">
              <a:latin typeface="Times New Roman" pitchFamily="18" charset="0"/>
              <a:cs typeface="Times New Roman" pitchFamily="18" charset="0"/>
            </a:endParaRPr>
          </a:p>
        </p:txBody>
      </p:sp>
      <p:sp>
        <p:nvSpPr>
          <p:cNvPr id="3" name="Content Placeholder 2"/>
          <p:cNvSpPr>
            <a:spLocks noGrp="1"/>
          </p:cNvSpPr>
          <p:nvPr>
            <p:ph idx="1"/>
          </p:nvPr>
        </p:nvSpPr>
        <p:spPr>
          <a:xfrm>
            <a:off x="0" y="1219200"/>
            <a:ext cx="8991600" cy="5410200"/>
          </a:xfrm>
        </p:spPr>
        <p:txBody>
          <a:bodyPr>
            <a:noAutofit/>
          </a:bodyPr>
          <a:lstStyle/>
          <a:p>
            <a:pPr algn="just">
              <a:buFont typeface="Wingdings" pitchFamily="2" charset="2"/>
              <a:buChar char="§"/>
            </a:pPr>
            <a:r>
              <a:rPr lang="en-US" sz="2400" dirty="0" smtClean="0">
                <a:latin typeface="Times New Roman" pitchFamily="18" charset="0"/>
                <a:cs typeface="Times New Roman" pitchFamily="18" charset="0"/>
              </a:rPr>
              <a:t>We become what we contemplate.</a:t>
            </a:r>
          </a:p>
          <a:p>
            <a:pPr algn="just">
              <a:buFont typeface="Wingdings" pitchFamily="2" charset="2"/>
              <a:buChar char="§"/>
            </a:pPr>
            <a:r>
              <a:rPr lang="en-US" sz="2400" dirty="0" smtClean="0">
                <a:latin typeface="Times New Roman" pitchFamily="18" charset="0"/>
                <a:cs typeface="Times New Roman" pitchFamily="18" charset="0"/>
              </a:rPr>
              <a:t>Listen to Self-Talk </a:t>
            </a:r>
          </a:p>
          <a:p>
            <a:pPr algn="just">
              <a:buFont typeface="Wingdings" pitchFamily="2" charset="2"/>
              <a:buChar char="§"/>
            </a:pPr>
            <a:r>
              <a:rPr lang="en-US" sz="2400" dirty="0" smtClean="0">
                <a:latin typeface="Times New Roman" pitchFamily="18" charset="0"/>
                <a:cs typeface="Times New Roman" pitchFamily="18" charset="0"/>
              </a:rPr>
              <a:t>Recognize Accomplishments</a:t>
            </a:r>
          </a:p>
          <a:p>
            <a:pPr algn="just">
              <a:buFont typeface="Wingdings" pitchFamily="2" charset="2"/>
              <a:buChar char="§"/>
            </a:pPr>
            <a:r>
              <a:rPr lang="en-US" sz="2400" dirty="0" smtClean="0">
                <a:latin typeface="Times New Roman" pitchFamily="18" charset="0"/>
                <a:cs typeface="Times New Roman" pitchFamily="18" charset="0"/>
              </a:rPr>
              <a:t>Be Assertive: Say what you mean and respect what others say.</a:t>
            </a:r>
          </a:p>
          <a:p>
            <a:pPr algn="just">
              <a:buFont typeface="Wingdings" pitchFamily="2" charset="2"/>
              <a:buChar char="§"/>
            </a:pPr>
            <a:r>
              <a:rPr lang="en-US" sz="2400" dirty="0" smtClean="0">
                <a:latin typeface="Times New Roman" pitchFamily="18" charset="0"/>
                <a:cs typeface="Times New Roman" pitchFamily="18" charset="0"/>
              </a:rPr>
              <a:t>Practice clear communication.  </a:t>
            </a:r>
          </a:p>
          <a:p>
            <a:pPr algn="just">
              <a:buFont typeface="Wingdings" pitchFamily="2" charset="2"/>
              <a:buChar char="§"/>
            </a:pPr>
            <a:r>
              <a:rPr lang="en-US" sz="2400" dirty="0" smtClean="0">
                <a:latin typeface="Times New Roman" pitchFamily="18" charset="0"/>
                <a:cs typeface="Times New Roman" pitchFamily="18" charset="0"/>
              </a:rPr>
              <a:t>Have tolerance, Patience and persistence</a:t>
            </a:r>
          </a:p>
          <a:p>
            <a:pPr algn="just">
              <a:buFont typeface="Wingdings" pitchFamily="2" charset="2"/>
              <a:buChar char="§"/>
            </a:pPr>
            <a:r>
              <a:rPr lang="en-US" sz="2400" dirty="0" smtClean="0">
                <a:latin typeface="Times New Roman" pitchFamily="18" charset="0"/>
                <a:cs typeface="Times New Roman" pitchFamily="18" charset="0"/>
              </a:rPr>
              <a:t>Do not be afraid to admit a mistake; just learn from it.</a:t>
            </a:r>
          </a:p>
          <a:p>
            <a:pPr algn="just">
              <a:buFont typeface="Wingdings" pitchFamily="2" charset="2"/>
              <a:buChar char="§"/>
            </a:pPr>
            <a:r>
              <a:rPr lang="en-US" sz="2400" dirty="0" smtClean="0">
                <a:latin typeface="Times New Roman" pitchFamily="18" charset="0"/>
                <a:cs typeface="Times New Roman" pitchFamily="18" charset="0"/>
              </a:rPr>
              <a:t>Build a Support System:</a:t>
            </a:r>
          </a:p>
          <a:p>
            <a:pPr algn="just">
              <a:buFont typeface="Wingdings" pitchFamily="2" charset="2"/>
              <a:buChar char="§"/>
            </a:pPr>
            <a:r>
              <a:rPr lang="en-US" sz="2400" dirty="0" smtClean="0">
                <a:latin typeface="Times New Roman" pitchFamily="18" charset="0"/>
                <a:cs typeface="Times New Roman" pitchFamily="18" charset="0"/>
              </a:rPr>
              <a:t>Take action Take comfort in the fact that self–awareness is an ongoing pursuit  </a:t>
            </a:r>
          </a:p>
          <a:p>
            <a:pPr algn="just">
              <a:buFont typeface="Wingdings" pitchFamily="2" charset="2"/>
              <a:buChar char="§"/>
            </a:pPr>
            <a:r>
              <a:rPr lang="en-US" sz="2400" dirty="0" smtClean="0">
                <a:latin typeface="Times New Roman" pitchFamily="18" charset="0"/>
                <a:cs typeface="Times New Roman" pitchFamily="18" charset="0"/>
              </a:rPr>
              <a:t>Discover how others have worked on their self–awareness</a:t>
            </a:r>
          </a:p>
          <a:p>
            <a:pPr algn="just">
              <a:buFont typeface="Wingdings" pitchFamily="2" charset="2"/>
              <a:buChar char="§"/>
            </a:pPr>
            <a:r>
              <a:rPr lang="en-US" sz="2400" dirty="0" smtClean="0">
                <a:latin typeface="Times New Roman" pitchFamily="18" charset="0"/>
                <a:cs typeface="Times New Roman" pitchFamily="18" charset="0"/>
              </a:rPr>
              <a:t>Find out how to form new patterns of thinking</a:t>
            </a:r>
            <a:endParaRPr lang="en-US" sz="24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cap="none" dirty="0" smtClean="0">
                <a:latin typeface="Times New Roman" pitchFamily="18" charset="0"/>
                <a:cs typeface="Times New Roman" pitchFamily="18" charset="0"/>
              </a:rPr>
              <a:t>Attitude Building</a:t>
            </a:r>
            <a:r>
              <a:rPr lang="en-US" dirty="0" smtClean="0"/>
              <a:t/>
            </a:r>
            <a:br>
              <a:rPr lang="en-US" dirty="0" smtClean="0"/>
            </a:br>
            <a:endParaRPr lang="en-US" dirty="0"/>
          </a:p>
        </p:txBody>
      </p:sp>
      <p:sp>
        <p:nvSpPr>
          <p:cNvPr id="3" name="Content Placeholder 2"/>
          <p:cNvSpPr>
            <a:spLocks noGrp="1"/>
          </p:cNvSpPr>
          <p:nvPr>
            <p:ph idx="1"/>
          </p:nvPr>
        </p:nvSpPr>
        <p:spPr>
          <a:xfrm>
            <a:off x="228600" y="1295400"/>
            <a:ext cx="8763000" cy="5334000"/>
          </a:xfrm>
        </p:spPr>
        <p:txBody>
          <a:bodyPr>
            <a:normAutofit lnSpcReduction="10000"/>
          </a:bodyPr>
          <a:lstStyle/>
          <a:p>
            <a:pPr algn="just">
              <a:buFont typeface="Wingdings" pitchFamily="2" charset="2"/>
              <a:buChar char="§"/>
            </a:pPr>
            <a:r>
              <a:rPr lang="en-US" sz="2800" dirty="0" smtClean="0">
                <a:latin typeface="Times New Roman" pitchFamily="18" charset="0"/>
                <a:cs typeface="Times New Roman" pitchFamily="18" charset="0"/>
              </a:rPr>
              <a:t>An Attitude can be defined as a persistent tendency to feel and behave in a particular way toward some object. </a:t>
            </a:r>
          </a:p>
          <a:p>
            <a:pPr algn="just">
              <a:buFont typeface="Wingdings" pitchFamily="2" charset="2"/>
              <a:buChar char="§"/>
            </a:pPr>
            <a:r>
              <a:rPr lang="en-US" sz="2800" dirty="0" smtClean="0">
                <a:latin typeface="Times New Roman" pitchFamily="18" charset="0"/>
                <a:cs typeface="Times New Roman" pitchFamily="18" charset="0"/>
              </a:rPr>
              <a:t>Attitudes are the results of beliefs.</a:t>
            </a:r>
          </a:p>
          <a:p>
            <a:pPr algn="just">
              <a:buFont typeface="Wingdings" pitchFamily="2" charset="2"/>
              <a:buChar char="§"/>
            </a:pPr>
            <a:r>
              <a:rPr lang="en-US" sz="2800" dirty="0" smtClean="0">
                <a:latin typeface="Times New Roman" pitchFamily="18" charset="0"/>
                <a:cs typeface="Times New Roman" pitchFamily="18" charset="0"/>
              </a:rPr>
              <a:t>Attitudes can be broken down into 3 basic components:</a:t>
            </a:r>
          </a:p>
          <a:p>
            <a:pPr algn="just">
              <a:buNone/>
            </a:pPr>
            <a:r>
              <a:rPr lang="en-US" sz="2800" dirty="0" smtClean="0">
                <a:latin typeface="Times New Roman" pitchFamily="18" charset="0"/>
                <a:cs typeface="Times New Roman" pitchFamily="18" charset="0"/>
              </a:rPr>
              <a:t>	· Emotional</a:t>
            </a:r>
          </a:p>
          <a:p>
            <a:pPr algn="just">
              <a:buNone/>
            </a:pPr>
            <a:r>
              <a:rPr lang="en-US" sz="2800" dirty="0" smtClean="0">
                <a:latin typeface="Times New Roman" pitchFamily="18" charset="0"/>
                <a:cs typeface="Times New Roman" pitchFamily="18" charset="0"/>
              </a:rPr>
              <a:t>	· Informational</a:t>
            </a:r>
          </a:p>
          <a:p>
            <a:pPr algn="just">
              <a:buNone/>
            </a:pPr>
            <a:r>
              <a:rPr lang="en-US" sz="2800" dirty="0" smtClean="0">
                <a:latin typeface="Times New Roman" pitchFamily="18" charset="0"/>
                <a:cs typeface="Times New Roman" pitchFamily="18" charset="0"/>
              </a:rPr>
              <a:t>	· Behavioral</a:t>
            </a:r>
          </a:p>
          <a:p>
            <a:pPr algn="just">
              <a:buFont typeface="Wingdings" pitchFamily="2" charset="2"/>
              <a:buChar char="§"/>
            </a:pPr>
            <a:r>
              <a:rPr lang="en-US" sz="2800" dirty="0" smtClean="0">
                <a:latin typeface="Times New Roman" pitchFamily="18" charset="0"/>
                <a:cs typeface="Times New Roman" pitchFamily="18" charset="0"/>
              </a:rPr>
              <a:t>Factors that determine our attitude</a:t>
            </a:r>
          </a:p>
          <a:p>
            <a:pPr algn="just">
              <a:buNone/>
            </a:pPr>
            <a:r>
              <a:rPr lang="en-US" sz="2800" dirty="0" smtClean="0">
                <a:latin typeface="Times New Roman" pitchFamily="18" charset="0"/>
                <a:cs typeface="Times New Roman" pitchFamily="18" charset="0"/>
              </a:rPr>
              <a:t>	 · Environment </a:t>
            </a:r>
          </a:p>
          <a:p>
            <a:pPr algn="just">
              <a:buNone/>
            </a:pPr>
            <a:r>
              <a:rPr lang="en-US" sz="2800" dirty="0" smtClean="0">
                <a:latin typeface="Times New Roman" pitchFamily="18" charset="0"/>
                <a:cs typeface="Times New Roman" pitchFamily="18" charset="0"/>
              </a:rPr>
              <a:t>	 · Experiences </a:t>
            </a:r>
          </a:p>
          <a:p>
            <a:pPr algn="just">
              <a:buNone/>
            </a:pPr>
            <a:r>
              <a:rPr lang="en-US" sz="2800" dirty="0" smtClean="0">
                <a:latin typeface="Times New Roman" pitchFamily="18" charset="0"/>
                <a:cs typeface="Times New Roman" pitchFamily="18" charset="0"/>
              </a:rPr>
              <a:t>	  · Education</a:t>
            </a:r>
          </a:p>
          <a:p>
            <a:pPr algn="just">
              <a:buNone/>
            </a:pPr>
            <a:endParaRPr lang="en-US" sz="26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none" dirty="0" smtClean="0">
                <a:latin typeface="Times New Roman" pitchFamily="18" charset="0"/>
                <a:cs typeface="Times New Roman" pitchFamily="18" charset="0"/>
              </a:rPr>
              <a:t>Types of attitude</a:t>
            </a:r>
            <a:endParaRPr lang="en-US" sz="4000" cap="none"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Font typeface="Wingdings" pitchFamily="2" charset="2"/>
              <a:buChar char="§"/>
            </a:pPr>
            <a:r>
              <a:rPr lang="en-US" dirty="0" smtClean="0">
                <a:latin typeface="Times New Roman" pitchFamily="18" charset="0"/>
                <a:cs typeface="Times New Roman" pitchFamily="18" charset="0"/>
              </a:rPr>
              <a:t>Positive attitude</a:t>
            </a:r>
          </a:p>
          <a:p>
            <a:pPr algn="just">
              <a:buFont typeface="Wingdings" pitchFamily="2" charset="2"/>
              <a:buChar char="§"/>
            </a:pPr>
            <a:r>
              <a:rPr lang="en-US" dirty="0" smtClean="0">
                <a:latin typeface="Times New Roman" pitchFamily="18" charset="0"/>
                <a:cs typeface="Times New Roman" pitchFamily="18" charset="0"/>
              </a:rPr>
              <a:t>Negative attitude</a:t>
            </a:r>
          </a:p>
          <a:p>
            <a:pPr algn="just">
              <a:buFont typeface="Wingdings" pitchFamily="2" charset="2"/>
              <a:buChar char="§"/>
            </a:pPr>
            <a:r>
              <a:rPr lang="en-US" dirty="0" smtClean="0">
                <a:latin typeface="Times New Roman" pitchFamily="18" charset="0"/>
                <a:cs typeface="Times New Roman" pitchFamily="18" charset="0"/>
              </a:rPr>
              <a:t>Neutral attitudes</a:t>
            </a:r>
            <a:endParaRPr lang="en-US"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cap="none" dirty="0" smtClean="0">
                <a:latin typeface="Times New Roman" pitchFamily="18" charset="0"/>
                <a:cs typeface="Times New Roman" pitchFamily="18" charset="0"/>
              </a:rPr>
              <a:t>Assertiveness</a:t>
            </a:r>
            <a:endParaRPr lang="en-US" sz="4000" cap="none" dirty="0">
              <a:latin typeface="Times New Roman" pitchFamily="18" charset="0"/>
              <a:cs typeface="Times New Roman" pitchFamily="18" charset="0"/>
            </a:endParaRPr>
          </a:p>
        </p:txBody>
      </p:sp>
      <p:sp>
        <p:nvSpPr>
          <p:cNvPr id="3" name="Content Placeholder 2"/>
          <p:cNvSpPr>
            <a:spLocks noGrp="1"/>
          </p:cNvSpPr>
          <p:nvPr>
            <p:ph idx="1"/>
          </p:nvPr>
        </p:nvSpPr>
        <p:spPr>
          <a:xfrm>
            <a:off x="228600" y="1143000"/>
            <a:ext cx="8458200" cy="5562600"/>
          </a:xfrm>
        </p:spPr>
        <p:txBody>
          <a:bodyPr>
            <a:noAutofit/>
          </a:bodyPr>
          <a:lstStyle/>
          <a:p>
            <a:pPr algn="just">
              <a:buFont typeface="Wingdings" pitchFamily="2" charset="2"/>
              <a:buChar char="§"/>
            </a:pPr>
            <a:r>
              <a:rPr lang="en-US" sz="2800" dirty="0" smtClean="0">
                <a:latin typeface="Times New Roman" pitchFamily="18" charset="0"/>
                <a:cs typeface="Times New Roman" pitchFamily="18" charset="0"/>
              </a:rPr>
              <a:t>An assertive style of behavior is to interact with people while standing up for your rights without violating the rights of others. </a:t>
            </a:r>
          </a:p>
          <a:p>
            <a:pPr algn="just">
              <a:buFont typeface="Wingdings" pitchFamily="2" charset="2"/>
              <a:buChar char="§"/>
            </a:pPr>
            <a:r>
              <a:rPr lang="en-US" sz="2800" dirty="0" smtClean="0">
                <a:latin typeface="Times New Roman" pitchFamily="18" charset="0"/>
                <a:cs typeface="Times New Roman" pitchFamily="18" charset="0"/>
              </a:rPr>
              <a:t>The result of being assertive is that -you feel good about yourself and other people know how to deal with you and there is nothing vague about dealing with you.</a:t>
            </a:r>
            <a:r>
              <a:rPr lang="en-US" sz="2800" b="1" dirty="0" smtClean="0">
                <a:latin typeface="Times New Roman" pitchFamily="18" charset="0"/>
                <a:cs typeface="Times New Roman" pitchFamily="18" charset="0"/>
              </a:rPr>
              <a:t> </a:t>
            </a:r>
          </a:p>
          <a:p>
            <a:pPr algn="just">
              <a:buFont typeface="Wingdings" pitchFamily="2" charset="2"/>
              <a:buChar char="§"/>
            </a:pPr>
            <a:r>
              <a:rPr lang="en-US" sz="2800" dirty="0" smtClean="0">
                <a:latin typeface="Times New Roman" pitchFamily="18" charset="0"/>
                <a:cs typeface="Times New Roman" pitchFamily="18" charset="0"/>
              </a:rPr>
              <a:t>It is appropriately direct, open, and honest communication which is self-enhancing and expressive. </a:t>
            </a:r>
          </a:p>
        </p:txBody>
      </p:sp>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none" dirty="0" smtClean="0">
                <a:latin typeface="Times New Roman" pitchFamily="18" charset="0"/>
                <a:cs typeface="Times New Roman" pitchFamily="18" charset="0"/>
              </a:rPr>
              <a:t>Assertiveness</a:t>
            </a:r>
            <a:endParaRPr lang="en-US" sz="4000" cap="none" dirty="0"/>
          </a:p>
        </p:txBody>
      </p:sp>
      <p:sp>
        <p:nvSpPr>
          <p:cNvPr id="3" name="Content Placeholder 2"/>
          <p:cNvSpPr>
            <a:spLocks noGrp="1"/>
          </p:cNvSpPr>
          <p:nvPr>
            <p:ph idx="1"/>
          </p:nvPr>
        </p:nvSpPr>
        <p:spPr/>
        <p:txBody>
          <a:bodyPr>
            <a:normAutofit lnSpcReduction="10000"/>
          </a:bodyPr>
          <a:lstStyle/>
          <a:p>
            <a:pPr algn="just">
              <a:buFont typeface="Wingdings" pitchFamily="2" charset="2"/>
              <a:buChar char="§"/>
            </a:pPr>
            <a:r>
              <a:rPr lang="en-US" dirty="0" smtClean="0">
                <a:latin typeface="Times New Roman" pitchFamily="18" charset="0"/>
                <a:cs typeface="Times New Roman" pitchFamily="18" charset="0"/>
              </a:rPr>
              <a:t>Allow you to feel self-confident and will generally gain you the respect of your peers and friends. </a:t>
            </a:r>
          </a:p>
          <a:p>
            <a:pPr algn="just">
              <a:buFont typeface="Wingdings" pitchFamily="2" charset="2"/>
              <a:buChar char="§"/>
            </a:pPr>
            <a:r>
              <a:rPr lang="en-US" dirty="0" smtClean="0">
                <a:latin typeface="Times New Roman" pitchFamily="18" charset="0"/>
                <a:cs typeface="Times New Roman" pitchFamily="18" charset="0"/>
              </a:rPr>
              <a:t>Increase your chances for honest relationships, and help you to feel better about yourself and your self-control in everyday situations. </a:t>
            </a:r>
          </a:p>
          <a:p>
            <a:pPr algn="just">
              <a:buFont typeface="Wingdings" pitchFamily="2" charset="2"/>
              <a:buChar char="§"/>
            </a:pPr>
            <a:r>
              <a:rPr lang="en-US" dirty="0" smtClean="0">
                <a:latin typeface="Times New Roman" pitchFamily="18" charset="0"/>
                <a:cs typeface="Times New Roman" pitchFamily="18" charset="0"/>
              </a:rPr>
              <a:t>Improve your decision-making ability and possibly your chances of getting what you really want from life. </a:t>
            </a:r>
          </a:p>
          <a:p>
            <a:endParaRPr lang="en-US" dirty="0"/>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sz="4200" dirty="0" smtClean="0">
                <a:latin typeface="Times New Roman" pitchFamily="18" charset="0"/>
                <a:cs typeface="Times New Roman" pitchFamily="18" charset="0"/>
              </a:rPr>
              <a:t>Personality</a:t>
            </a:r>
            <a:r>
              <a:rPr lang="en-US" dirty="0" smtClean="0"/>
              <a:t/>
            </a:r>
            <a:br>
              <a:rPr lang="en-US" dirty="0" smtClean="0"/>
            </a:br>
            <a:endParaRPr lang="en-US" dirty="0"/>
          </a:p>
        </p:txBody>
      </p:sp>
      <p:sp>
        <p:nvSpPr>
          <p:cNvPr id="3" name="Content Placeholder 2"/>
          <p:cNvSpPr>
            <a:spLocks noGrp="1"/>
          </p:cNvSpPr>
          <p:nvPr>
            <p:ph idx="1"/>
          </p:nvPr>
        </p:nvSpPr>
        <p:spPr>
          <a:xfrm>
            <a:off x="152400" y="914400"/>
            <a:ext cx="8534400" cy="5715000"/>
          </a:xfrm>
        </p:spPr>
        <p:txBody>
          <a:bodyPr>
            <a:normAutofit fontScale="85000" lnSpcReduction="10000"/>
          </a:bodyPr>
          <a:lstStyle/>
          <a:p>
            <a:pPr algn="ctr">
              <a:buNone/>
            </a:pPr>
            <a:r>
              <a:rPr lang="en-US" dirty="0" smtClean="0">
                <a:latin typeface="Times New Roman" pitchFamily="18" charset="0"/>
                <a:cs typeface="Times New Roman" pitchFamily="18" charset="0"/>
              </a:rPr>
              <a:t>	</a:t>
            </a:r>
            <a:endParaRPr lang="en-US" sz="3900" dirty="0" smtClean="0">
              <a:latin typeface="Times New Roman" pitchFamily="18" charset="0"/>
              <a:cs typeface="Times New Roman" pitchFamily="18" charset="0"/>
            </a:endParaRPr>
          </a:p>
          <a:p>
            <a:pPr algn="just">
              <a:buFont typeface="Wingdings" pitchFamily="2" charset="2"/>
              <a:buChar char="§"/>
            </a:pPr>
            <a:r>
              <a:rPr lang="en-US" dirty="0" smtClean="0">
                <a:latin typeface="Times New Roman" pitchFamily="18" charset="0"/>
                <a:cs typeface="Times New Roman" pitchFamily="18" charset="0"/>
              </a:rPr>
              <a:t>Personality is the ways in which an individual reacts and interacts with others. </a:t>
            </a:r>
          </a:p>
          <a:p>
            <a:pPr algn="just">
              <a:buFont typeface="Wingdings" pitchFamily="2" charset="2"/>
              <a:buChar char="§"/>
            </a:pPr>
            <a:r>
              <a:rPr lang="en-US" dirty="0" smtClean="0">
                <a:latin typeface="Times New Roman" pitchFamily="18" charset="0"/>
                <a:cs typeface="Times New Roman" pitchFamily="18" charset="0"/>
              </a:rPr>
              <a:t>The word is derived from a </a:t>
            </a:r>
            <a:r>
              <a:rPr lang="en-US" dirty="0" smtClean="0">
                <a:solidFill>
                  <a:srgbClr val="FF0000"/>
                </a:solidFill>
                <a:latin typeface="Times New Roman" pitchFamily="18" charset="0"/>
                <a:cs typeface="Times New Roman" pitchFamily="18" charset="0"/>
              </a:rPr>
              <a:t>Latin word</a:t>
            </a:r>
            <a:r>
              <a:rPr lang="en-US" dirty="0" smtClean="0">
                <a:latin typeface="Times New Roman" pitchFamily="18" charset="0"/>
                <a:cs typeface="Times New Roman" pitchFamily="18" charset="0"/>
              </a:rPr>
              <a:t>, meaning </a:t>
            </a:r>
            <a:r>
              <a:rPr lang="en-US" dirty="0" smtClean="0">
                <a:solidFill>
                  <a:srgbClr val="FF0000"/>
                </a:solidFill>
                <a:latin typeface="Times New Roman" pitchFamily="18" charset="0"/>
                <a:cs typeface="Times New Roman" pitchFamily="18" charset="0"/>
              </a:rPr>
              <a:t>a mask</a:t>
            </a:r>
            <a:r>
              <a:rPr lang="en-US" dirty="0" smtClean="0">
                <a:latin typeface="Times New Roman" pitchFamily="18" charset="0"/>
                <a:cs typeface="Times New Roman" pitchFamily="18" charset="0"/>
              </a:rPr>
              <a:t>, worn in classical times. Its therefore, is a mask you show the world, the part of you, you display to the world.</a:t>
            </a:r>
          </a:p>
          <a:p>
            <a:pPr algn="just">
              <a:buFont typeface="Wingdings" pitchFamily="2" charset="2"/>
              <a:buChar char="§"/>
            </a:pPr>
            <a:r>
              <a:rPr lang="en-US" dirty="0" smtClean="0">
                <a:latin typeface="Times New Roman" pitchFamily="18" charset="0"/>
                <a:cs typeface="Times New Roman" pitchFamily="18" charset="0"/>
              </a:rPr>
              <a:t>The deeply ingrained and relatively enduring patterns of  thought, feeling and behavior. </a:t>
            </a:r>
          </a:p>
          <a:p>
            <a:pPr algn="just">
              <a:buFont typeface="Wingdings" pitchFamily="2" charset="2"/>
              <a:buChar char="§"/>
            </a:pPr>
            <a:r>
              <a:rPr lang="en-US" dirty="0" smtClean="0">
                <a:latin typeface="Times New Roman" pitchFamily="18" charset="0"/>
                <a:cs typeface="Times New Roman" pitchFamily="18" charset="0"/>
              </a:rPr>
              <a:t>It implies to all what is unique about an individual, the characteristics that makes one stand out in a crowd.</a:t>
            </a:r>
          </a:p>
          <a:p>
            <a:pPr algn="just">
              <a:buFont typeface="Wingdings" pitchFamily="2" charset="2"/>
              <a:buChar char="§"/>
            </a:pPr>
            <a:r>
              <a:rPr lang="en-US" dirty="0" smtClean="0">
                <a:latin typeface="Times New Roman" pitchFamily="18" charset="0"/>
                <a:cs typeface="Times New Roman" pitchFamily="18" charset="0"/>
              </a:rPr>
              <a:t>The sum total of individual’s Psychological traits, characteristics, motives, habits, attitudes, beliefs and outlooks.</a:t>
            </a:r>
          </a:p>
          <a:p>
            <a:pPr algn="just">
              <a:buFont typeface="Wingdings" pitchFamily="2" charset="2"/>
              <a:buChar char="§"/>
            </a:pPr>
            <a:endParaRPr lang="en-US" dirty="0" smtClean="0">
              <a:latin typeface="Times New Roman" pitchFamily="18" charset="0"/>
              <a:cs typeface="Times New Roman" pitchFamily="18" charset="0"/>
            </a:endParaRPr>
          </a:p>
          <a:p>
            <a:pPr algn="just">
              <a:buFont typeface="Wingdings" pitchFamily="2" charset="2"/>
              <a:buChar char="§"/>
            </a:pPr>
            <a:endParaRPr lang="en-US"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Autofit/>
          </a:bodyPr>
          <a:lstStyle/>
          <a:p>
            <a:r>
              <a:rPr lang="en-US" sz="4000" cap="none" dirty="0" smtClean="0">
                <a:latin typeface="Times New Roman" pitchFamily="18" charset="0"/>
                <a:cs typeface="Times New Roman" pitchFamily="18" charset="0"/>
              </a:rPr>
              <a:t/>
            </a:r>
            <a:br>
              <a:rPr lang="en-US" sz="4000" cap="none" dirty="0" smtClean="0">
                <a:latin typeface="Times New Roman" pitchFamily="18" charset="0"/>
                <a:cs typeface="Times New Roman" pitchFamily="18" charset="0"/>
              </a:rPr>
            </a:br>
            <a:r>
              <a:rPr lang="en-US" sz="4000" cap="none" dirty="0" smtClean="0">
                <a:latin typeface="Times New Roman" pitchFamily="18" charset="0"/>
                <a:cs typeface="Times New Roman" pitchFamily="18" charset="0"/>
              </a:rPr>
              <a:t>Body language as related to Assertive Behavior</a:t>
            </a:r>
            <a:r>
              <a:rPr lang="en-US" sz="4000" dirty="0" smtClean="0">
                <a:latin typeface="Times New Roman" pitchFamily="18" charset="0"/>
                <a:cs typeface="Times New Roman" pitchFamily="18" charset="0"/>
              </a:rPr>
              <a:t>:</a:t>
            </a:r>
            <a:br>
              <a:rPr lang="en-US" sz="4000" dirty="0" smtClean="0">
                <a:latin typeface="Times New Roman" pitchFamily="18" charset="0"/>
                <a:cs typeface="Times New Roman" pitchFamily="18" charset="0"/>
              </a:rPr>
            </a:b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Autofit/>
          </a:bodyPr>
          <a:lstStyle/>
          <a:p>
            <a:pPr algn="just">
              <a:buFont typeface="Wingdings" pitchFamily="2" charset="2"/>
              <a:buChar char="§"/>
            </a:pPr>
            <a:r>
              <a:rPr lang="en-US" sz="2400" dirty="0" smtClean="0">
                <a:latin typeface="Times New Roman" pitchFamily="18" charset="0"/>
                <a:cs typeface="Times New Roman" pitchFamily="18" charset="0"/>
              </a:rPr>
              <a:t>Eye contact and facial expression: Maintain direct eye contact; appear interested and alert, but not angry.</a:t>
            </a:r>
          </a:p>
          <a:p>
            <a:pPr algn="just">
              <a:buFont typeface="Wingdings" pitchFamily="2" charset="2"/>
              <a:buChar char="§"/>
            </a:pPr>
            <a:r>
              <a:rPr lang="en-US" sz="2400" dirty="0" smtClean="0">
                <a:latin typeface="Times New Roman" pitchFamily="18" charset="0"/>
                <a:cs typeface="Times New Roman" pitchFamily="18" charset="0"/>
              </a:rPr>
              <a:t>Posture: Stand or sit erect, possibly leaning forward slightly.</a:t>
            </a:r>
          </a:p>
          <a:p>
            <a:pPr algn="just">
              <a:buFont typeface="Wingdings" pitchFamily="2" charset="2"/>
              <a:buChar char="§"/>
            </a:pPr>
            <a:r>
              <a:rPr lang="en-US" sz="2400" dirty="0" smtClean="0">
                <a:latin typeface="Times New Roman" pitchFamily="18" charset="0"/>
                <a:cs typeface="Times New Roman" pitchFamily="18" charset="0"/>
              </a:rPr>
              <a:t>Distance and contact: Stand or sit at a normal conversational distance from the other.</a:t>
            </a:r>
          </a:p>
          <a:p>
            <a:pPr algn="just">
              <a:buFont typeface="Wingdings" pitchFamily="2" charset="2"/>
              <a:buChar char="§"/>
            </a:pPr>
            <a:r>
              <a:rPr lang="en-US" sz="2400" dirty="0" smtClean="0">
                <a:latin typeface="Times New Roman" pitchFamily="18" charset="0"/>
                <a:cs typeface="Times New Roman" pitchFamily="18" charset="0"/>
              </a:rPr>
              <a:t>Gestures: Use relaxed, conversational gestures.</a:t>
            </a:r>
          </a:p>
          <a:p>
            <a:pPr algn="just">
              <a:buFont typeface="Wingdings" pitchFamily="2" charset="2"/>
              <a:buChar char="§"/>
            </a:pPr>
            <a:r>
              <a:rPr lang="en-US" sz="2400" dirty="0" smtClean="0">
                <a:latin typeface="Times New Roman" pitchFamily="18" charset="0"/>
                <a:cs typeface="Times New Roman" pitchFamily="18" charset="0"/>
              </a:rPr>
              <a:t>Voice: Use a factual, not emotional tone of voice. Sound determined and full of conviction, but not overbearing.</a:t>
            </a:r>
          </a:p>
          <a:p>
            <a:pPr algn="just">
              <a:buFont typeface="Wingdings" pitchFamily="2" charset="2"/>
              <a:buChar char="§"/>
            </a:pPr>
            <a:r>
              <a:rPr lang="en-US" sz="2400" dirty="0" smtClean="0">
                <a:latin typeface="Times New Roman" pitchFamily="18" charset="0"/>
                <a:cs typeface="Times New Roman" pitchFamily="18" charset="0"/>
              </a:rPr>
              <a:t>Timing: Choose a time when both parties are relaxed. A neutral site is best</a:t>
            </a:r>
            <a:endParaRPr lang="en-US" sz="24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1066800"/>
          </a:xfrm>
        </p:spPr>
        <p:txBody>
          <a:bodyPr>
            <a:normAutofit/>
          </a:bodyPr>
          <a:lstStyle/>
          <a:p>
            <a:r>
              <a:rPr lang="en-US" sz="4400" cap="none" dirty="0" smtClean="0">
                <a:latin typeface="Times New Roman" pitchFamily="18" charset="0"/>
                <a:cs typeface="Times New Roman" pitchFamily="18" charset="0"/>
              </a:rPr>
              <a:t>Time Management </a:t>
            </a:r>
            <a:endParaRPr lang="en-US" sz="4400" cap="none" dirty="0">
              <a:latin typeface="Times New Roman" pitchFamily="18" charset="0"/>
              <a:cs typeface="Times New Roman" pitchFamily="18" charset="0"/>
            </a:endParaRPr>
          </a:p>
        </p:txBody>
      </p:sp>
      <p:sp>
        <p:nvSpPr>
          <p:cNvPr id="3" name="Content Placeholder 2"/>
          <p:cNvSpPr>
            <a:spLocks noGrp="1"/>
          </p:cNvSpPr>
          <p:nvPr>
            <p:ph idx="1"/>
          </p:nvPr>
        </p:nvSpPr>
        <p:spPr>
          <a:xfrm>
            <a:off x="228600" y="1219200"/>
            <a:ext cx="8686800" cy="4906963"/>
          </a:xfrm>
        </p:spPr>
        <p:txBody>
          <a:bodyPr>
            <a:noAutofit/>
          </a:bodyPr>
          <a:lstStyle/>
          <a:p>
            <a:r>
              <a:rPr lang="en-US" sz="2600" dirty="0" smtClean="0">
                <a:latin typeface="Times New Roman" pitchFamily="18" charset="0"/>
                <a:cs typeface="Times New Roman" pitchFamily="18" charset="0"/>
              </a:rPr>
              <a:t>To choose time is to save time.- Bacon, Francis</a:t>
            </a:r>
          </a:p>
          <a:p>
            <a:pPr algn="just">
              <a:buFont typeface="Wingdings" pitchFamily="2" charset="2"/>
              <a:buChar char="§"/>
            </a:pPr>
            <a:r>
              <a:rPr lang="en-US" sz="2600" dirty="0" smtClean="0">
                <a:latin typeface="Times New Roman" pitchFamily="18" charset="0"/>
                <a:cs typeface="Times New Roman" pitchFamily="18" charset="0"/>
              </a:rPr>
              <a:t>Time management is commonly defined as the various means by which people effectively use their time and other closely related resources in order to make the most out of it.</a:t>
            </a:r>
          </a:p>
          <a:p>
            <a:pPr algn="just">
              <a:buFont typeface="Wingdings" pitchFamily="2" charset="2"/>
              <a:buChar char="§"/>
            </a:pPr>
            <a:r>
              <a:rPr lang="en-US" sz="2600" dirty="0" smtClean="0">
                <a:latin typeface="Times New Roman" pitchFamily="18" charset="0"/>
                <a:cs typeface="Times New Roman" pitchFamily="18" charset="0"/>
              </a:rPr>
              <a:t>Benefits of Time Management:</a:t>
            </a:r>
          </a:p>
          <a:p>
            <a:pPr lvl="1" algn="just"/>
            <a:r>
              <a:rPr lang="en-US" sz="2600" dirty="0" smtClean="0">
                <a:latin typeface="Times New Roman" pitchFamily="18" charset="0"/>
                <a:cs typeface="Times New Roman" pitchFamily="18" charset="0"/>
              </a:rPr>
              <a:t>Reduce frustration and </a:t>
            </a:r>
            <a:r>
              <a:rPr lang="en-US" sz="2400" dirty="0" smtClean="0">
                <a:latin typeface="Times New Roman" pitchFamily="18" charset="0"/>
                <a:cs typeface="Times New Roman" pitchFamily="18" charset="0"/>
              </a:rPr>
              <a:t>Anxiety</a:t>
            </a:r>
          </a:p>
          <a:p>
            <a:pPr lvl="1" algn="just"/>
            <a:r>
              <a:rPr lang="en-US" sz="2400" dirty="0" smtClean="0">
                <a:latin typeface="Times New Roman" pitchFamily="18" charset="0"/>
                <a:cs typeface="Times New Roman" pitchFamily="18" charset="0"/>
              </a:rPr>
              <a:t>Get a sense of achievement and peace of mind</a:t>
            </a:r>
          </a:p>
          <a:p>
            <a:pPr lvl="1" algn="just"/>
            <a:r>
              <a:rPr lang="en-US" sz="2400" dirty="0" smtClean="0">
                <a:latin typeface="Times New Roman" pitchFamily="18" charset="0"/>
                <a:cs typeface="Times New Roman" pitchFamily="18" charset="0"/>
              </a:rPr>
              <a:t>Open yourself to more satisfaction</a:t>
            </a:r>
          </a:p>
          <a:p>
            <a:pPr lvl="1" algn="just"/>
            <a:r>
              <a:rPr lang="en-US" sz="2400" dirty="0" smtClean="0">
                <a:latin typeface="Times New Roman" pitchFamily="18" charset="0"/>
                <a:cs typeface="Times New Roman" pitchFamily="18" charset="0"/>
              </a:rPr>
              <a:t>Increase your energy level</a:t>
            </a:r>
          </a:p>
          <a:p>
            <a:pPr lvl="1" algn="just"/>
            <a:r>
              <a:rPr lang="en-US" sz="2400" dirty="0" smtClean="0">
                <a:latin typeface="Times New Roman" pitchFamily="18" charset="0"/>
                <a:cs typeface="Times New Roman" pitchFamily="18" charset="0"/>
              </a:rPr>
              <a:t>drastically improve the more of quality time</a:t>
            </a:r>
          </a:p>
          <a:p>
            <a:pPr lvl="6" algn="just"/>
            <a:endParaRPr lang="en-US" sz="2600" dirty="0" smtClean="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1066800"/>
          </a:xfrm>
        </p:spPr>
        <p:txBody>
          <a:bodyPr>
            <a:normAutofit/>
          </a:bodyPr>
          <a:lstStyle/>
          <a:p>
            <a:r>
              <a:rPr lang="en-US" sz="4000" cap="none" dirty="0" smtClean="0">
                <a:latin typeface="Times New Roman" pitchFamily="18" charset="0"/>
                <a:cs typeface="Times New Roman" pitchFamily="18" charset="0"/>
              </a:rPr>
              <a:t>Time Management Tools</a:t>
            </a:r>
            <a:endParaRPr lang="en-US" sz="4000" cap="none"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486400"/>
          </a:xfrm>
        </p:spPr>
        <p:txBody>
          <a:bodyPr>
            <a:noAutofit/>
          </a:bodyPr>
          <a:lstStyle/>
          <a:p>
            <a:pPr algn="just">
              <a:buFont typeface="Wingdings" pitchFamily="2" charset="2"/>
              <a:buChar char="§"/>
            </a:pPr>
            <a:r>
              <a:rPr lang="en-US" sz="2600" dirty="0" smtClean="0">
                <a:latin typeface="Times New Roman" pitchFamily="18" charset="0"/>
                <a:cs typeface="Times New Roman" pitchFamily="18" charset="0"/>
              </a:rPr>
              <a:t>Time management starts with the commitment to change.</a:t>
            </a:r>
          </a:p>
          <a:p>
            <a:pPr algn="just">
              <a:buFont typeface="Wingdings" pitchFamily="2" charset="2"/>
              <a:buChar char="§"/>
            </a:pPr>
            <a:r>
              <a:rPr lang="en-US" sz="2600" dirty="0" smtClean="0">
                <a:latin typeface="Times New Roman" pitchFamily="18" charset="0"/>
                <a:cs typeface="Times New Roman" pitchFamily="18" charset="0"/>
              </a:rPr>
              <a:t>commitment to action. </a:t>
            </a:r>
          </a:p>
          <a:p>
            <a:pPr algn="just">
              <a:buFont typeface="Wingdings" pitchFamily="2" charset="2"/>
              <a:buChar char="§"/>
            </a:pPr>
            <a:r>
              <a:rPr lang="en-US" sz="2600" dirty="0" smtClean="0">
                <a:latin typeface="Times New Roman" pitchFamily="18" charset="0"/>
                <a:cs typeface="Times New Roman" pitchFamily="18" charset="0"/>
              </a:rPr>
              <a:t>You can train others to get work done</a:t>
            </a:r>
          </a:p>
          <a:p>
            <a:pPr algn="just">
              <a:buFont typeface="Wingdings" pitchFamily="2" charset="2"/>
              <a:buChar char="§"/>
            </a:pPr>
            <a:r>
              <a:rPr lang="en-US" sz="2600" dirty="0" smtClean="0">
                <a:latin typeface="Times New Roman" pitchFamily="18" charset="0"/>
                <a:cs typeface="Times New Roman" pitchFamily="18" charset="0"/>
              </a:rPr>
              <a:t>Self knowledge and goals</a:t>
            </a:r>
          </a:p>
          <a:p>
            <a:pPr algn="just">
              <a:buFont typeface="Wingdings" pitchFamily="2" charset="2"/>
              <a:buChar char="§"/>
            </a:pPr>
            <a:r>
              <a:rPr lang="en-US" sz="2600" dirty="0" smtClean="0">
                <a:latin typeface="Times New Roman" pitchFamily="18" charset="0"/>
                <a:cs typeface="Times New Roman" pitchFamily="18" charset="0"/>
              </a:rPr>
              <a:t>Developing and maintaining a personal, flexible schedule:  create a schedule that works for you, not for others.</a:t>
            </a:r>
          </a:p>
          <a:p>
            <a:pPr algn="just">
              <a:buFont typeface="Wingdings" pitchFamily="2" charset="2"/>
              <a:buChar char="§"/>
            </a:pPr>
            <a:r>
              <a:rPr lang="en-US" sz="2600" dirty="0" err="1" smtClean="0">
                <a:latin typeface="Times New Roman" pitchFamily="18" charset="0"/>
                <a:cs typeface="Times New Roman" pitchFamily="18" charset="0"/>
              </a:rPr>
              <a:t>Prioritising</a:t>
            </a:r>
            <a:r>
              <a:rPr lang="en-US" sz="2600" dirty="0" smtClean="0">
                <a:latin typeface="Times New Roman" pitchFamily="18" charset="0"/>
                <a:cs typeface="Times New Roman" pitchFamily="18" charset="0"/>
              </a:rPr>
              <a:t>, delegating; controlling your environment, understanding yourself and identifying what you will change about your habits, routines and attitude, conditioning, or re-conditioning your environment.</a:t>
            </a:r>
          </a:p>
          <a:p>
            <a:pPr algn="just">
              <a:buFont typeface="Wingdings" pitchFamily="2" charset="2"/>
              <a:buChar char="§"/>
            </a:pPr>
            <a:r>
              <a:rPr lang="en-US" sz="2600" dirty="0" smtClean="0">
                <a:latin typeface="Times New Roman" pitchFamily="18" charset="0"/>
                <a:cs typeface="Times New Roman" pitchFamily="18" charset="0"/>
              </a:rPr>
              <a:t>Think of times when you can study "bits" as when walking, riding the bus, etc.</a:t>
            </a:r>
            <a:endParaRPr lang="en-US" sz="26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cap="none" dirty="0" smtClean="0">
                <a:latin typeface="Times New Roman" pitchFamily="18" charset="0"/>
                <a:cs typeface="Times New Roman" pitchFamily="18" charset="0"/>
              </a:rPr>
              <a:t/>
            </a:r>
            <a:br>
              <a:rPr lang="en-US" sz="4000" cap="none" dirty="0" smtClean="0">
                <a:latin typeface="Times New Roman" pitchFamily="18" charset="0"/>
                <a:cs typeface="Times New Roman" pitchFamily="18" charset="0"/>
              </a:rPr>
            </a:br>
            <a:r>
              <a:rPr lang="en-US" sz="4000" cap="none" dirty="0" smtClean="0">
                <a:latin typeface="Times New Roman" pitchFamily="18" charset="0"/>
                <a:cs typeface="Times New Roman" pitchFamily="18" charset="0"/>
              </a:rPr>
              <a:t>Stress Management</a:t>
            </a:r>
            <a:r>
              <a:rPr lang="en-US" sz="4000" dirty="0" smtClean="0">
                <a:latin typeface="Times New Roman" pitchFamily="18" charset="0"/>
                <a:cs typeface="Times New Roman" pitchFamily="18" charset="0"/>
              </a:rPr>
              <a:t/>
            </a:r>
            <a:br>
              <a:rPr lang="en-US" sz="4000" dirty="0" smtClean="0">
                <a:latin typeface="Times New Roman" pitchFamily="18" charset="0"/>
                <a:cs typeface="Times New Roman" pitchFamily="18" charset="0"/>
              </a:rPr>
            </a:b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152400" y="1219200"/>
            <a:ext cx="8534400" cy="5486400"/>
          </a:xfrm>
        </p:spPr>
        <p:txBody>
          <a:bodyPr>
            <a:noAutofit/>
          </a:bodyPr>
          <a:lstStyle/>
          <a:p>
            <a:pPr algn="just">
              <a:buFont typeface="Wingdings" pitchFamily="2" charset="2"/>
              <a:buChar char="§"/>
            </a:pPr>
            <a:r>
              <a:rPr lang="en-US" sz="2600" dirty="0" smtClean="0">
                <a:latin typeface="Times New Roman" pitchFamily="18" charset="0"/>
                <a:cs typeface="Times New Roman" pitchFamily="18" charset="0"/>
              </a:rPr>
              <a:t>Common human phenomenon and part of life. </a:t>
            </a:r>
          </a:p>
          <a:p>
            <a:pPr algn="just">
              <a:buFont typeface="Wingdings" pitchFamily="2" charset="2"/>
              <a:buChar char="§"/>
            </a:pPr>
            <a:r>
              <a:rPr lang="en-US" sz="2600" dirty="0" smtClean="0">
                <a:latin typeface="Times New Roman" pitchFamily="18" charset="0"/>
                <a:cs typeface="Times New Roman" pitchFamily="18" charset="0"/>
              </a:rPr>
              <a:t>Occurs when the pressure is greater than the resource</a:t>
            </a:r>
          </a:p>
          <a:p>
            <a:pPr algn="just">
              <a:buFont typeface="Wingdings" pitchFamily="2" charset="2"/>
              <a:buChar char="§"/>
            </a:pPr>
            <a:r>
              <a:rPr lang="en-US" sz="2600" dirty="0" smtClean="0">
                <a:latin typeface="Times New Roman" pitchFamily="18" charset="0"/>
                <a:cs typeface="Times New Roman" pitchFamily="18" charset="0"/>
              </a:rPr>
              <a:t>Not necessarily harmful. Mild forms of stress can act as a motivator and energizer. If  level is too high, medical and social problems can result.</a:t>
            </a:r>
          </a:p>
          <a:p>
            <a:pPr algn="just">
              <a:buFont typeface="Wingdings" pitchFamily="2" charset="2"/>
              <a:buChar char="§"/>
            </a:pPr>
            <a:r>
              <a:rPr lang="en-US" sz="2600" dirty="0" smtClean="0">
                <a:latin typeface="Times New Roman" pitchFamily="18" charset="0"/>
                <a:cs typeface="Times New Roman" pitchFamily="18" charset="0"/>
              </a:rPr>
              <a:t>Definition of stress by Richard S Lazarus, “is that </a:t>
            </a:r>
            <a:r>
              <a:rPr lang="en-US" sz="2600" dirty="0" smtClean="0">
                <a:solidFill>
                  <a:srgbClr val="FF0000"/>
                </a:solidFill>
                <a:latin typeface="Times New Roman" pitchFamily="18" charset="0"/>
                <a:cs typeface="Times New Roman" pitchFamily="18" charset="0"/>
              </a:rPr>
              <a:t>stress is a condition or feeling experienced when a person perceives that “demands exceed the personal and social resources the individual is able to mobilize</a:t>
            </a:r>
            <a:r>
              <a:rPr lang="en-US" sz="2600" dirty="0" smtClean="0">
                <a:latin typeface="Times New Roman" pitchFamily="18" charset="0"/>
                <a:cs typeface="Times New Roman" pitchFamily="18" charset="0"/>
              </a:rPr>
              <a:t>.” In short, it's what we feel when we think we've lost control of events.</a:t>
            </a:r>
          </a:p>
          <a:p>
            <a:pPr algn="just">
              <a:buFont typeface="Wingdings" pitchFamily="2" charset="2"/>
              <a:buChar char="§"/>
            </a:pPr>
            <a:r>
              <a:rPr lang="en-US" sz="2600" dirty="0" smtClean="0">
                <a:latin typeface="Times New Roman" pitchFamily="18" charset="0"/>
                <a:cs typeface="Times New Roman" pitchFamily="18" charset="0"/>
              </a:rPr>
              <a:t>It’s “wear and tear”, our minds and bodies experience as we attempt to cope with our continually changing environment.</a:t>
            </a:r>
            <a:endParaRPr lang="en-US" sz="26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671332"/>
            <a:ext cx="9144000" cy="7529332"/>
          </a:xfrm>
          <a:prstGeom prst="rect">
            <a:avLst/>
          </a:prstGeom>
          <a:ln>
            <a:headEnd/>
            <a:tailEnd/>
          </a:ln>
        </p:spPr>
        <p:style>
          <a:lnRef idx="1">
            <a:schemeClr val="accent2"/>
          </a:lnRef>
          <a:fillRef idx="2">
            <a:schemeClr val="accent2"/>
          </a:fillRef>
          <a:effectRef idx="1">
            <a:schemeClr val="accent2"/>
          </a:effectRef>
          <a:fontRef idx="minor">
            <a:schemeClr val="dk1"/>
          </a:fontRef>
        </p:style>
      </p:pic>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4000" cap="none" dirty="0" smtClean="0">
                <a:latin typeface="Times New Roman" pitchFamily="18" charset="0"/>
                <a:cs typeface="Times New Roman" pitchFamily="18" charset="0"/>
              </a:rPr>
              <a:t>Identify Personal Stressors </a:t>
            </a:r>
            <a:endParaRPr lang="en-US" sz="4000" cap="none" dirty="0">
              <a:latin typeface="Times New Roman" pitchFamily="18" charset="0"/>
              <a:cs typeface="Times New Roman" pitchFamily="18" charset="0"/>
            </a:endParaRPr>
          </a:p>
        </p:txBody>
      </p:sp>
      <p:sp>
        <p:nvSpPr>
          <p:cNvPr id="3" name="Content Placeholder 2"/>
          <p:cNvSpPr>
            <a:spLocks noGrp="1"/>
          </p:cNvSpPr>
          <p:nvPr>
            <p:ph idx="1"/>
          </p:nvPr>
        </p:nvSpPr>
        <p:spPr>
          <a:xfrm>
            <a:off x="228600" y="1295400"/>
            <a:ext cx="8458200" cy="5257800"/>
          </a:xfrm>
        </p:spPr>
        <p:txBody>
          <a:bodyPr>
            <a:noAutofit/>
          </a:bodyPr>
          <a:lstStyle/>
          <a:p>
            <a:pPr algn="just">
              <a:buFont typeface="Wingdings" pitchFamily="2" charset="2"/>
              <a:buChar char="§"/>
            </a:pPr>
            <a:r>
              <a:rPr lang="en-US" sz="2800" dirty="0" smtClean="0">
                <a:latin typeface="Times New Roman" pitchFamily="18" charset="0"/>
                <a:cs typeface="Times New Roman" pitchFamily="18" charset="0"/>
              </a:rPr>
              <a:t>Relationships</a:t>
            </a:r>
          </a:p>
          <a:p>
            <a:pPr algn="just">
              <a:buFont typeface="Wingdings" pitchFamily="2" charset="2"/>
              <a:buChar char="§"/>
            </a:pPr>
            <a:r>
              <a:rPr lang="en-US" sz="2800" dirty="0" smtClean="0">
                <a:latin typeface="Times New Roman" pitchFamily="18" charset="0"/>
                <a:cs typeface="Times New Roman" pitchFamily="18" charset="0"/>
              </a:rPr>
              <a:t>Environment</a:t>
            </a:r>
          </a:p>
          <a:p>
            <a:pPr algn="just">
              <a:buFont typeface="Wingdings" pitchFamily="2" charset="2"/>
              <a:buChar char="§"/>
            </a:pPr>
            <a:r>
              <a:rPr lang="en-US" sz="2800" dirty="0" smtClean="0">
                <a:latin typeface="Times New Roman" pitchFamily="18" charset="0"/>
                <a:cs typeface="Times New Roman" pitchFamily="18" charset="0"/>
              </a:rPr>
              <a:t>Work or school-</a:t>
            </a:r>
          </a:p>
          <a:p>
            <a:pPr algn="just">
              <a:buFont typeface="Wingdings" pitchFamily="2" charset="2"/>
              <a:buChar char="§"/>
            </a:pPr>
            <a:r>
              <a:rPr lang="en-US" sz="2800" dirty="0" smtClean="0">
                <a:latin typeface="Times New Roman" pitchFamily="18" charset="0"/>
                <a:cs typeface="Times New Roman" pitchFamily="18" charset="0"/>
              </a:rPr>
              <a:t>Social</a:t>
            </a:r>
          </a:p>
          <a:p>
            <a:pPr algn="just">
              <a:buFont typeface="Wingdings" pitchFamily="2" charset="2"/>
              <a:buChar char="§"/>
            </a:pPr>
            <a:r>
              <a:rPr lang="en-US" sz="2800" dirty="0" smtClean="0">
                <a:latin typeface="Times New Roman" pitchFamily="18" charset="0"/>
                <a:cs typeface="Times New Roman" pitchFamily="18" charset="0"/>
              </a:rPr>
              <a:t>Internal</a:t>
            </a:r>
          </a:p>
          <a:p>
            <a:pPr algn="just">
              <a:buFont typeface="Wingdings" pitchFamily="2" charset="2"/>
              <a:buChar char="§"/>
            </a:pPr>
            <a:r>
              <a:rPr lang="en-US" sz="2800" dirty="0" smtClean="0">
                <a:latin typeface="Times New Roman" pitchFamily="18" charset="0"/>
                <a:cs typeface="Times New Roman" pitchFamily="18" charset="0"/>
              </a:rPr>
              <a:t>Job demands</a:t>
            </a:r>
          </a:p>
          <a:p>
            <a:pPr algn="just">
              <a:buFont typeface="Wingdings" pitchFamily="2" charset="2"/>
              <a:buChar char="§"/>
            </a:pPr>
            <a:r>
              <a:rPr lang="en-US" sz="2800" dirty="0" smtClean="0">
                <a:latin typeface="Times New Roman" pitchFamily="18" charset="0"/>
                <a:cs typeface="Times New Roman" pitchFamily="18" charset="0"/>
              </a:rPr>
              <a:t>Job security</a:t>
            </a:r>
          </a:p>
          <a:p>
            <a:pPr algn="just">
              <a:buFont typeface="Wingdings" pitchFamily="2" charset="2"/>
              <a:buChar char="§"/>
            </a:pPr>
            <a:r>
              <a:rPr lang="en-US" sz="2800" dirty="0" smtClean="0">
                <a:latin typeface="Times New Roman" pitchFamily="18" charset="0"/>
                <a:cs typeface="Times New Roman" pitchFamily="18" charset="0"/>
              </a:rPr>
              <a:t>Relations with your supervisor and co-workers</a:t>
            </a:r>
          </a:p>
          <a:p>
            <a:pPr algn="just">
              <a:buNone/>
            </a:pPr>
            <a:endParaRPr lang="en-US" sz="24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cap="none" dirty="0" smtClean="0">
                <a:latin typeface="Times New Roman" pitchFamily="18" charset="0"/>
                <a:cs typeface="Times New Roman" pitchFamily="18" charset="0"/>
              </a:rPr>
              <a:t>Positive Ways to Cope with Stress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1219200"/>
            <a:ext cx="8610600" cy="5410200"/>
          </a:xfrm>
        </p:spPr>
        <p:txBody>
          <a:bodyPr>
            <a:normAutofit fontScale="92500" lnSpcReduction="10000"/>
          </a:bodyPr>
          <a:lstStyle/>
          <a:p>
            <a:pPr algn="just">
              <a:buFont typeface="Wingdings" pitchFamily="2" charset="2"/>
              <a:buChar char="§"/>
            </a:pPr>
            <a:r>
              <a:rPr lang="en-US" sz="2800" dirty="0" smtClean="0">
                <a:latin typeface="Times New Roman" pitchFamily="18" charset="0"/>
                <a:cs typeface="Times New Roman" pitchFamily="18" charset="0"/>
              </a:rPr>
              <a:t>Exercise. Eat healthily and get regular sleep. </a:t>
            </a:r>
          </a:p>
          <a:p>
            <a:pPr algn="just">
              <a:buFont typeface="Wingdings" pitchFamily="2" charset="2"/>
              <a:buChar char="§"/>
            </a:pPr>
            <a:r>
              <a:rPr lang="en-US" sz="2800" dirty="0" smtClean="0">
                <a:latin typeface="Times New Roman" pitchFamily="18" charset="0"/>
                <a:cs typeface="Times New Roman" pitchFamily="18" charset="0"/>
              </a:rPr>
              <a:t>Escape for awhile. </a:t>
            </a:r>
          </a:p>
          <a:p>
            <a:pPr algn="just">
              <a:buFont typeface="Wingdings" pitchFamily="2" charset="2"/>
              <a:buChar char="§"/>
            </a:pPr>
            <a:r>
              <a:rPr lang="en-US" sz="2800" dirty="0" smtClean="0">
                <a:latin typeface="Times New Roman" pitchFamily="18" charset="0"/>
                <a:cs typeface="Times New Roman" pitchFamily="18" charset="0"/>
              </a:rPr>
              <a:t>Eliminate small hassles wherever possible. </a:t>
            </a:r>
          </a:p>
          <a:p>
            <a:pPr algn="just">
              <a:buFont typeface="Wingdings" pitchFamily="2" charset="2"/>
              <a:buChar char="§"/>
            </a:pPr>
            <a:r>
              <a:rPr lang="en-US" sz="2800" dirty="0" smtClean="0">
                <a:latin typeface="Times New Roman" pitchFamily="18" charset="0"/>
                <a:cs typeface="Times New Roman" pitchFamily="18" charset="0"/>
              </a:rPr>
              <a:t>Breathe, try relaxation or meditation. Draw on spirituality</a:t>
            </a:r>
          </a:p>
          <a:p>
            <a:pPr algn="just">
              <a:buFont typeface="Wingdings" pitchFamily="2" charset="2"/>
              <a:buChar char="§"/>
            </a:pPr>
            <a:r>
              <a:rPr lang="en-US" sz="2800" dirty="0" smtClean="0">
                <a:latin typeface="Times New Roman" pitchFamily="18" charset="0"/>
                <a:cs typeface="Times New Roman" pitchFamily="18" charset="0"/>
              </a:rPr>
              <a:t>Be realistic. Don't try to be superhuman: be realistic and don’t expect too much from yourself</a:t>
            </a:r>
          </a:p>
          <a:p>
            <a:pPr algn="just">
              <a:buFont typeface="Wingdings" pitchFamily="2" charset="2"/>
              <a:buChar char="§"/>
            </a:pPr>
            <a:r>
              <a:rPr lang="en-US" sz="2800" dirty="0" smtClean="0">
                <a:latin typeface="Times New Roman" pitchFamily="18" charset="0"/>
                <a:cs typeface="Times New Roman" pitchFamily="18" charset="0"/>
              </a:rPr>
              <a:t>Set priorities and goals. Take time for you.</a:t>
            </a:r>
          </a:p>
          <a:p>
            <a:pPr algn="just">
              <a:buFont typeface="Wingdings" pitchFamily="2" charset="2"/>
              <a:buChar char="§"/>
            </a:pPr>
            <a:r>
              <a:rPr lang="en-US" sz="2800" dirty="0" smtClean="0">
                <a:latin typeface="Times New Roman" pitchFamily="18" charset="0"/>
                <a:cs typeface="Times New Roman" pitchFamily="18" charset="0"/>
              </a:rPr>
              <a:t>Listen to your body as to how much sleep you need</a:t>
            </a:r>
          </a:p>
          <a:p>
            <a:pPr algn="just">
              <a:buFont typeface="Wingdings" pitchFamily="2" charset="2"/>
              <a:buChar char="§"/>
            </a:pPr>
            <a:r>
              <a:rPr lang="en-US" sz="2800" dirty="0" smtClean="0">
                <a:latin typeface="Times New Roman" pitchFamily="18" charset="0"/>
                <a:cs typeface="Times New Roman" pitchFamily="18" charset="0"/>
              </a:rPr>
              <a:t>Note the positive</a:t>
            </a:r>
          </a:p>
          <a:p>
            <a:pPr algn="just">
              <a:buFont typeface="Wingdings" pitchFamily="2" charset="2"/>
              <a:buChar char="§"/>
            </a:pPr>
            <a:r>
              <a:rPr lang="en-US" sz="2800" dirty="0" smtClean="0">
                <a:latin typeface="Times New Roman" pitchFamily="18" charset="0"/>
                <a:cs typeface="Times New Roman" pitchFamily="18" charset="0"/>
              </a:rPr>
              <a:t>Laugh</a:t>
            </a:r>
          </a:p>
          <a:p>
            <a:pPr algn="just">
              <a:buFont typeface="Wingdings" pitchFamily="2" charset="2"/>
              <a:buChar char="§"/>
            </a:pPr>
            <a:r>
              <a:rPr lang="en-US" sz="2800" dirty="0" smtClean="0">
                <a:latin typeface="Times New Roman" pitchFamily="18" charset="0"/>
                <a:cs typeface="Times New Roman" pitchFamily="18" charset="0"/>
              </a:rPr>
              <a:t>Talk to others. Don't bottle up your feelings, reach out to those you trust</a:t>
            </a:r>
          </a:p>
          <a:p>
            <a:pPr algn="just">
              <a:buFont typeface="Wingdings" pitchFamily="2" charset="2"/>
              <a:buChar char="§"/>
            </a:pPr>
            <a:endParaRPr lang="en-US" sz="2800" dirty="0" smtClean="0">
              <a:latin typeface="Times New Roman" pitchFamily="18" charset="0"/>
              <a:cs typeface="Times New Roman" pitchFamily="18" charset="0"/>
            </a:endParaRPr>
          </a:p>
          <a:p>
            <a:pPr algn="just">
              <a:buFont typeface="Wingdings" pitchFamily="2" charset="2"/>
              <a:buChar char="§"/>
            </a:pP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none" dirty="0" smtClean="0">
                <a:latin typeface="Times New Roman" pitchFamily="18" charset="0"/>
                <a:cs typeface="Times New Roman" pitchFamily="18" charset="0"/>
              </a:rPr>
              <a:t>Conflict</a:t>
            </a:r>
            <a:endParaRPr lang="en-US" sz="4000" cap="none"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Font typeface="Wingdings" pitchFamily="2" charset="2"/>
              <a:buChar char="§"/>
            </a:pPr>
            <a:r>
              <a:rPr lang="en-US" sz="2600" dirty="0" smtClean="0">
                <a:latin typeface="Times New Roman" pitchFamily="18" charset="0"/>
                <a:cs typeface="Times New Roman" pitchFamily="18" charset="0"/>
              </a:rPr>
              <a:t>Conflict is when two or more values, perspectives and opinions are contradictory in nature and haven‘t been aligned or agreed about yet, including:</a:t>
            </a:r>
          </a:p>
          <a:p>
            <a:pPr algn="just">
              <a:buFont typeface="Wingdings" pitchFamily="2" charset="2"/>
              <a:buChar char="§"/>
            </a:pPr>
            <a:r>
              <a:rPr lang="en-US" sz="2600" dirty="0" smtClean="0">
                <a:latin typeface="Times New Roman" pitchFamily="18" charset="0"/>
                <a:cs typeface="Times New Roman" pitchFamily="18" charset="0"/>
              </a:rPr>
              <a:t>Within yourself </a:t>
            </a:r>
          </a:p>
          <a:p>
            <a:pPr algn="just">
              <a:buFont typeface="Wingdings" pitchFamily="2" charset="2"/>
              <a:buChar char="§"/>
            </a:pPr>
            <a:r>
              <a:rPr lang="en-US" sz="2600" dirty="0" smtClean="0">
                <a:latin typeface="Times New Roman" pitchFamily="18" charset="0"/>
                <a:cs typeface="Times New Roman" pitchFamily="18" charset="0"/>
              </a:rPr>
              <a:t>When your values and perspectives are threatened</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or any fear</a:t>
            </a:r>
          </a:p>
          <a:p>
            <a:pPr algn="just">
              <a:buFont typeface="Wingdings" pitchFamily="2" charset="2"/>
              <a:buChar char="§"/>
            </a:pPr>
            <a:r>
              <a:rPr lang="en-US" sz="2600" dirty="0" smtClean="0">
                <a:latin typeface="Times New Roman" pitchFamily="18" charset="0"/>
                <a:cs typeface="Times New Roman" pitchFamily="18" charset="0"/>
              </a:rPr>
              <a:t>Conflict is inevitable and often good, for example, good teams always go through a "form, storm, norm and perform" period. </a:t>
            </a:r>
            <a:endParaRPr lang="en-US" sz="26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rmAutofit/>
          </a:bodyPr>
          <a:lstStyle/>
          <a:p>
            <a:r>
              <a:rPr lang="en-US" sz="4000" cap="none" dirty="0" smtClean="0">
                <a:latin typeface="Times New Roman" pitchFamily="18" charset="0"/>
                <a:cs typeface="Times New Roman" pitchFamily="18" charset="0"/>
              </a:rPr>
              <a:t>Conflict is often needed</a:t>
            </a:r>
            <a:endParaRPr lang="en-US" sz="4000" cap="none"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noAutofit/>
          </a:bodyPr>
          <a:lstStyle/>
          <a:p>
            <a:pPr>
              <a:buFont typeface="Wingdings" pitchFamily="2" charset="2"/>
              <a:buChar char="§"/>
            </a:pPr>
            <a:r>
              <a:rPr lang="en-US" sz="2600" dirty="0" smtClean="0">
                <a:latin typeface="Times New Roman" pitchFamily="18" charset="0"/>
                <a:cs typeface="Times New Roman" pitchFamily="18" charset="0"/>
              </a:rPr>
              <a:t>Helps to raise and address problems.</a:t>
            </a:r>
          </a:p>
          <a:p>
            <a:pPr>
              <a:buFont typeface="Wingdings" pitchFamily="2" charset="2"/>
              <a:buChar char="§"/>
            </a:pPr>
            <a:r>
              <a:rPr lang="en-US" sz="2600" dirty="0" smtClean="0">
                <a:latin typeface="Times New Roman" pitchFamily="18" charset="0"/>
                <a:cs typeface="Times New Roman" pitchFamily="18" charset="0"/>
              </a:rPr>
              <a:t>Energizes work to be on the most appropriate issues.</a:t>
            </a:r>
          </a:p>
          <a:p>
            <a:pPr>
              <a:buFont typeface="Wingdings" pitchFamily="2" charset="2"/>
              <a:buChar char="§"/>
            </a:pPr>
            <a:r>
              <a:rPr lang="en-US" sz="2600" dirty="0" smtClean="0">
                <a:latin typeface="Times New Roman" pitchFamily="18" charset="0"/>
                <a:cs typeface="Times New Roman" pitchFamily="18" charset="0"/>
              </a:rPr>
              <a:t>The conflict isn't the problem - it is when conflict is poorly managed that is the problem.</a:t>
            </a:r>
          </a:p>
          <a:p>
            <a:pPr>
              <a:buFont typeface="Wingdings" pitchFamily="2" charset="2"/>
              <a:buChar char="§"/>
            </a:pPr>
            <a:r>
              <a:rPr lang="en-US" sz="2600" dirty="0" smtClean="0">
                <a:latin typeface="Times New Roman" pitchFamily="18" charset="0"/>
                <a:cs typeface="Times New Roman" pitchFamily="18" charset="0"/>
              </a:rPr>
              <a:t>Conflict is a problem when it:</a:t>
            </a:r>
          </a:p>
          <a:p>
            <a:pPr>
              <a:buNone/>
            </a:pPr>
            <a:r>
              <a:rPr lang="en-US" sz="2600" dirty="0" smtClean="0">
                <a:latin typeface="Times New Roman" pitchFamily="18" charset="0"/>
                <a:cs typeface="Times New Roman" pitchFamily="18" charset="0"/>
              </a:rPr>
              <a:t>	· Hampers productivity.</a:t>
            </a:r>
          </a:p>
          <a:p>
            <a:pPr>
              <a:buNone/>
            </a:pPr>
            <a:r>
              <a:rPr lang="en-US" sz="2600" dirty="0" smtClean="0">
                <a:latin typeface="Times New Roman" pitchFamily="18" charset="0"/>
                <a:cs typeface="Times New Roman" pitchFamily="18" charset="0"/>
              </a:rPr>
              <a:t>	· Lowers morale.</a:t>
            </a:r>
          </a:p>
          <a:p>
            <a:pPr>
              <a:buNone/>
            </a:pPr>
            <a:r>
              <a:rPr lang="en-US" sz="2600" dirty="0" smtClean="0">
                <a:latin typeface="Times New Roman" pitchFamily="18" charset="0"/>
                <a:cs typeface="Times New Roman" pitchFamily="18" charset="0"/>
              </a:rPr>
              <a:t>	· Causes more and continued conflicts.</a:t>
            </a:r>
          </a:p>
          <a:p>
            <a:pPr>
              <a:buNone/>
            </a:pPr>
            <a:r>
              <a:rPr lang="en-US" sz="2600" dirty="0" smtClean="0">
                <a:latin typeface="Times New Roman" pitchFamily="18" charset="0"/>
                <a:cs typeface="Times New Roman" pitchFamily="18" charset="0"/>
              </a:rPr>
              <a:t>	· Causes inappropriate behaviors.</a:t>
            </a:r>
            <a:endParaRPr lang="en-US" sz="26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000" cap="none" dirty="0" smtClean="0">
                <a:latin typeface="Times New Roman" pitchFamily="18" charset="0"/>
                <a:cs typeface="Times New Roman" pitchFamily="18" charset="0"/>
              </a:rPr>
              <a:t>Art of Communication</a:t>
            </a:r>
            <a:endParaRPr lang="en-US" sz="4000" cap="none"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gn="just">
              <a:buFont typeface="Wingdings" pitchFamily="2" charset="2"/>
              <a:buChar char="§"/>
            </a:pPr>
            <a:r>
              <a:rPr lang="en-US" sz="2800" dirty="0" smtClean="0">
                <a:latin typeface="Times New Roman" pitchFamily="18" charset="0"/>
                <a:cs typeface="Times New Roman" pitchFamily="18" charset="0"/>
              </a:rPr>
              <a:t>The word "communication" is derived from "</a:t>
            </a:r>
            <a:r>
              <a:rPr lang="en-US" sz="2800" dirty="0" err="1" smtClean="0">
                <a:latin typeface="Times New Roman" pitchFamily="18" charset="0"/>
                <a:cs typeface="Times New Roman" pitchFamily="18" charset="0"/>
              </a:rPr>
              <a:t>communis</a:t>
            </a:r>
            <a:r>
              <a:rPr lang="en-US" sz="2800" dirty="0" smtClean="0">
                <a:latin typeface="Times New Roman" pitchFamily="18" charset="0"/>
                <a:cs typeface="Times New Roman" pitchFamily="18" charset="0"/>
              </a:rPr>
              <a:t>" (Latin), meaning" common". It stands for a natural activity of all human beings to convey opinions, feelings, information, and ideas to others through words (written or spoken), body language, or signs.</a:t>
            </a:r>
          </a:p>
          <a:p>
            <a:pPr>
              <a:buFont typeface="Wingdings" pitchFamily="2" charset="2"/>
              <a:buChar char="§"/>
            </a:pPr>
            <a:r>
              <a:rPr lang="en-US" sz="2800" dirty="0" smtClean="0">
                <a:latin typeface="Times New Roman" pitchFamily="18" charset="0"/>
              </a:rPr>
              <a:t>Communication is a two way traffic. You talk as well as listen</a:t>
            </a:r>
          </a:p>
          <a:p>
            <a:pPr>
              <a:buFont typeface="Wingdings" pitchFamily="2" charset="2"/>
              <a:buChar char="§"/>
            </a:pPr>
            <a:r>
              <a:rPr lang="en-US" sz="2800" dirty="0" smtClean="0">
                <a:latin typeface="Times New Roman" pitchFamily="18" charset="0"/>
              </a:rPr>
              <a:t>Communication is a sharing of knowledge, experience, feelings, ideas and even innovations.</a:t>
            </a:r>
          </a:p>
          <a:p>
            <a:pPr algn="just">
              <a:buFont typeface="Wingdings" pitchFamily="2" charset="2"/>
              <a:buChar char="§"/>
            </a:pPr>
            <a:r>
              <a:rPr lang="en-US" sz="2800" dirty="0" smtClean="0">
                <a:latin typeface="Times New Roman" pitchFamily="18" charset="0"/>
                <a:cs typeface="Times New Roman" pitchFamily="18" charset="0"/>
              </a:rPr>
              <a:t>Importance of Words (7-10%), Music (30-40%)and  Body language (50%) in communication</a:t>
            </a:r>
          </a:p>
          <a:p>
            <a:endParaRPr lang="en-US" dirty="0"/>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838200"/>
          </a:xfrm>
        </p:spPr>
        <p:txBody>
          <a:bodyPr>
            <a:normAutofit/>
          </a:bodyPr>
          <a:lstStyle/>
          <a:p>
            <a:r>
              <a:rPr lang="en-US" sz="4000" cap="none" dirty="0" smtClean="0">
                <a:latin typeface="Times New Roman" pitchFamily="18" charset="0"/>
                <a:cs typeface="Times New Roman" pitchFamily="18" charset="0"/>
              </a:rPr>
              <a:t>Layers of Personality</a:t>
            </a:r>
            <a:endParaRPr lang="en-US" sz="4000" cap="none"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
            </a:pPr>
            <a:r>
              <a:rPr lang="en-US" sz="2800" dirty="0" smtClean="0">
                <a:solidFill>
                  <a:srgbClr val="FF0000"/>
                </a:solidFill>
                <a:latin typeface="Times New Roman" pitchFamily="18" charset="0"/>
                <a:cs typeface="Times New Roman" pitchFamily="18" charset="0"/>
              </a:rPr>
              <a:t>Physical Aspect- </a:t>
            </a:r>
            <a:r>
              <a:rPr lang="en-US" sz="2800" dirty="0" smtClean="0">
                <a:latin typeface="Times New Roman" pitchFamily="18" charset="0"/>
                <a:cs typeface="Times New Roman" pitchFamily="18" charset="0"/>
              </a:rPr>
              <a:t>outer appearance, </a:t>
            </a:r>
            <a:r>
              <a:rPr lang="en-US" sz="2800" dirty="0" err="1" smtClean="0">
                <a:latin typeface="Times New Roman" pitchFamily="18" charset="0"/>
                <a:cs typeface="Times New Roman" pitchFamily="18" charset="0"/>
              </a:rPr>
              <a:t>colour</a:t>
            </a:r>
            <a:r>
              <a:rPr lang="en-US" sz="2800" dirty="0" smtClean="0">
                <a:latin typeface="Times New Roman" pitchFamily="18" charset="0"/>
                <a:cs typeface="Times New Roman" pitchFamily="18" charset="0"/>
              </a:rPr>
              <a:t>, shape, 			size, </a:t>
            </a:r>
          </a:p>
          <a:p>
            <a:pPr>
              <a:buFont typeface="Wingdings" pitchFamily="2" charset="2"/>
              <a:buChar char="§"/>
            </a:pPr>
            <a:r>
              <a:rPr lang="en-US" sz="2800" dirty="0" smtClean="0">
                <a:solidFill>
                  <a:srgbClr val="FF0000"/>
                </a:solidFill>
                <a:latin typeface="Times New Roman" pitchFamily="18" charset="0"/>
                <a:cs typeface="Times New Roman" pitchFamily="18" charset="0"/>
              </a:rPr>
              <a:t>Mental Aspect- </a:t>
            </a:r>
            <a:r>
              <a:rPr lang="en-US" sz="2800" dirty="0" smtClean="0">
                <a:latin typeface="Times New Roman" pitchFamily="18" charset="0"/>
                <a:cs typeface="Times New Roman" pitchFamily="18" charset="0"/>
              </a:rPr>
              <a:t>Thinking patterns, 	knowledge, 				memory, learning, acquisition,</a:t>
            </a:r>
          </a:p>
          <a:p>
            <a:pPr>
              <a:buFont typeface="Wingdings" pitchFamily="2" charset="2"/>
              <a:buChar char="§"/>
            </a:pPr>
            <a:r>
              <a:rPr lang="en-US" sz="2800" dirty="0" smtClean="0">
                <a:solidFill>
                  <a:srgbClr val="FF0000"/>
                </a:solidFill>
                <a:latin typeface="Times New Roman" pitchFamily="18" charset="0"/>
                <a:cs typeface="Times New Roman" pitchFamily="18" charset="0"/>
              </a:rPr>
              <a:t>Emotional  Aspect- </a:t>
            </a:r>
            <a:r>
              <a:rPr lang="en-US" sz="2800" dirty="0" smtClean="0">
                <a:latin typeface="Times New Roman" pitchFamily="18" charset="0"/>
                <a:cs typeface="Times New Roman" pitchFamily="18" charset="0"/>
              </a:rPr>
              <a:t>our emotions, feelings sensitivity</a:t>
            </a:r>
          </a:p>
          <a:p>
            <a:pPr>
              <a:buFont typeface="Wingdings" pitchFamily="2" charset="2"/>
              <a:buChar char="§"/>
            </a:pPr>
            <a:r>
              <a:rPr lang="en-US" sz="2800" dirty="0" smtClean="0">
                <a:solidFill>
                  <a:srgbClr val="FF0000"/>
                </a:solidFill>
                <a:latin typeface="Times New Roman" pitchFamily="18" charset="0"/>
                <a:cs typeface="Times New Roman" pitchFamily="18" charset="0"/>
              </a:rPr>
              <a:t>Spiritual Aspect-  </a:t>
            </a:r>
            <a:r>
              <a:rPr lang="en-US" sz="2800" dirty="0" smtClean="0">
                <a:latin typeface="Times New Roman" pitchFamily="18" charset="0"/>
                <a:cs typeface="Times New Roman" pitchFamily="18" charset="0"/>
              </a:rPr>
              <a:t>soul consciousness, universal 				consciousness</a:t>
            </a:r>
          </a:p>
          <a:p>
            <a:endParaRPr lang="en-US" sz="28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none" dirty="0" smtClean="0">
                <a:latin typeface="Times New Roman" pitchFamily="18" charset="0"/>
                <a:cs typeface="Times New Roman" pitchFamily="18" charset="0"/>
              </a:rPr>
              <a:t>Forms and types of communication</a:t>
            </a:r>
            <a:endParaRPr lang="en-US" sz="4000" cap="none"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a:buNone/>
            </a:pPr>
            <a:endParaRPr lang="en-US" sz="3600" dirty="0" smtClean="0">
              <a:latin typeface="Times New Roman" pitchFamily="18" charset="0"/>
              <a:cs typeface="Times New Roman" pitchFamily="18" charset="0"/>
            </a:endParaRPr>
          </a:p>
          <a:p>
            <a:pPr marL="971550" lvl="1" indent="-514350">
              <a:buFont typeface="+mj-lt"/>
              <a:buAutoNum type="arabicPeriod"/>
            </a:pPr>
            <a:r>
              <a:rPr lang="en-US" sz="3500" dirty="0" smtClean="0">
                <a:latin typeface="Times New Roman" pitchFamily="18" charset="0"/>
                <a:cs typeface="Times New Roman" pitchFamily="18" charset="0"/>
              </a:rPr>
              <a:t>Verbal communication:</a:t>
            </a:r>
          </a:p>
          <a:p>
            <a:pPr marL="1428750" lvl="2" indent="-514350"/>
            <a:r>
              <a:rPr lang="en-US" sz="3500" dirty="0" smtClean="0">
                <a:latin typeface="Times New Roman" pitchFamily="18" charset="0"/>
                <a:cs typeface="Times New Roman" pitchFamily="18" charset="0"/>
              </a:rPr>
              <a:t>Oral communication</a:t>
            </a:r>
          </a:p>
          <a:p>
            <a:pPr marL="1428750" lvl="2" indent="-514350"/>
            <a:r>
              <a:rPr lang="en-US" sz="3500" dirty="0" smtClean="0">
                <a:latin typeface="Times New Roman" pitchFamily="18" charset="0"/>
                <a:cs typeface="Times New Roman" pitchFamily="18" charset="0"/>
              </a:rPr>
              <a:t>Written communication</a:t>
            </a:r>
          </a:p>
          <a:p>
            <a:pPr marL="1428750" lvl="2" indent="-514350"/>
            <a:endParaRPr lang="en-US" sz="3500" dirty="0" smtClean="0">
              <a:latin typeface="Times New Roman" pitchFamily="18" charset="0"/>
              <a:cs typeface="Times New Roman" pitchFamily="18" charset="0"/>
            </a:endParaRPr>
          </a:p>
          <a:p>
            <a:pPr marL="971550" lvl="1" indent="-514350">
              <a:buAutoNum type="arabicPeriod" startAt="2"/>
            </a:pPr>
            <a:r>
              <a:rPr lang="en-US" sz="3600" dirty="0" smtClean="0">
                <a:latin typeface="Times New Roman" pitchFamily="18" charset="0"/>
                <a:cs typeface="Times New Roman" pitchFamily="18" charset="0"/>
              </a:rPr>
              <a:t>Non-verbal communication</a:t>
            </a:r>
            <a:r>
              <a:rPr lang="en-IN" sz="3600" dirty="0" smtClean="0">
                <a:latin typeface="Times New Roman" pitchFamily="18" charset="0"/>
                <a:cs typeface="Times New Roman" pitchFamily="18" charset="0"/>
              </a:rPr>
              <a:t>:</a:t>
            </a:r>
          </a:p>
          <a:p>
            <a:pPr marL="1428750" lvl="2" indent="-514350"/>
            <a:r>
              <a:rPr lang="en-US" sz="3600" dirty="0" smtClean="0">
                <a:latin typeface="Times New Roman" pitchFamily="18" charset="0"/>
                <a:cs typeface="Times New Roman" pitchFamily="18" charset="0"/>
              </a:rPr>
              <a:t>Body language</a:t>
            </a:r>
          </a:p>
          <a:p>
            <a:pPr marL="1428750" lvl="2" indent="-514350"/>
            <a:r>
              <a:rPr lang="en-US" sz="3600" dirty="0" smtClean="0">
                <a:latin typeface="Times New Roman" pitchFamily="18" charset="0"/>
                <a:cs typeface="Times New Roman" pitchFamily="18" charset="0"/>
              </a:rPr>
              <a:t>Sign language</a:t>
            </a:r>
          </a:p>
          <a:p>
            <a:pPr marL="1428750" lvl="2" indent="-514350"/>
            <a:r>
              <a:rPr lang="en-US" sz="3600" dirty="0" smtClean="0">
                <a:latin typeface="Times New Roman" pitchFamily="18" charset="0"/>
                <a:cs typeface="Times New Roman" pitchFamily="18" charset="0"/>
              </a:rPr>
              <a:t>Para language</a:t>
            </a:r>
          </a:p>
          <a:p>
            <a:pPr marL="1428750" lvl="2" indent="-514350"/>
            <a:r>
              <a:rPr lang="en-US" sz="3600" dirty="0" smtClean="0">
                <a:latin typeface="Times New Roman" pitchFamily="18" charset="0"/>
                <a:cs typeface="Times New Roman" pitchFamily="18" charset="0"/>
              </a:rPr>
              <a:t>Space, surrounding and time</a:t>
            </a:r>
          </a:p>
          <a:p>
            <a:endParaRPr lang="en-US" dirty="0"/>
          </a:p>
        </p:txBody>
      </p:sp>
    </p:spTree>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cap="none" dirty="0" smtClean="0">
                <a:latin typeface="Times New Roman" pitchFamily="18" charset="0"/>
                <a:cs typeface="Times New Roman" pitchFamily="18" charset="0"/>
              </a:rPr>
              <a:t>Non-verbal communication</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562600"/>
          </a:xfrm>
        </p:spPr>
        <p:txBody>
          <a:bodyPr>
            <a:noAutofit/>
          </a:bodyPr>
          <a:lstStyle/>
          <a:p>
            <a:pPr algn="just"/>
            <a:r>
              <a:rPr lang="en-US" sz="2400" dirty="0" smtClean="0">
                <a:latin typeface="Times New Roman" pitchFamily="18" charset="0"/>
                <a:cs typeface="Times New Roman" pitchFamily="18" charset="0"/>
              </a:rPr>
              <a:t>It is culturally bound</a:t>
            </a:r>
          </a:p>
          <a:p>
            <a:pPr algn="just"/>
            <a:r>
              <a:rPr lang="en-US" sz="2400" dirty="0" smtClean="0">
                <a:latin typeface="Times New Roman" pitchFamily="18" charset="0"/>
                <a:cs typeface="Times New Roman" pitchFamily="18" charset="0"/>
              </a:rPr>
              <a:t>Used to supplement verbal communication by highlighting or reinforcing parts of a verbal message</a:t>
            </a:r>
          </a:p>
          <a:p>
            <a:pPr algn="just"/>
            <a:r>
              <a:rPr lang="en-US" sz="2400" dirty="0" smtClean="0">
                <a:latin typeface="Times New Roman" pitchFamily="18" charset="0"/>
                <a:cs typeface="Times New Roman" pitchFamily="18" charset="0"/>
              </a:rPr>
              <a:t>Most basic part in fact</a:t>
            </a:r>
          </a:p>
          <a:p>
            <a:pPr algn="just"/>
            <a:r>
              <a:rPr lang="en-US" sz="2400" dirty="0" smtClean="0">
                <a:latin typeface="Times New Roman" pitchFamily="18" charset="0"/>
                <a:cs typeface="Times New Roman" pitchFamily="18" charset="0"/>
              </a:rPr>
              <a:t>Unconscious part of our behavior which is deeply rooted part in our entire makeup .Can be intentional or unintentional</a:t>
            </a:r>
          </a:p>
          <a:p>
            <a:pPr algn="just"/>
            <a:r>
              <a:rPr lang="en-US" sz="2400" dirty="0" smtClean="0">
                <a:latin typeface="Times New Roman" pitchFamily="18" charset="0"/>
                <a:cs typeface="Times New Roman" pitchFamily="18" charset="0"/>
              </a:rPr>
              <a:t>For exchanging information between persons. It is done through sign language, action language, or object language </a:t>
            </a:r>
          </a:p>
          <a:p>
            <a:pPr algn="just"/>
            <a:r>
              <a:rPr lang="en-US" sz="2400" dirty="0" smtClean="0">
                <a:latin typeface="Times New Roman" pitchFamily="18" charset="0"/>
                <a:cs typeface="Times New Roman" pitchFamily="18" charset="0"/>
              </a:rPr>
              <a:t>It is a wordless message conveyed through </a:t>
            </a:r>
          </a:p>
          <a:p>
            <a:pPr algn="just"/>
            <a:r>
              <a:rPr lang="en-US" sz="2400" dirty="0" smtClean="0">
                <a:latin typeface="Times New Roman" pitchFamily="18" charset="0"/>
                <a:cs typeface="Times New Roman" pitchFamily="18" charset="0"/>
              </a:rPr>
              <a:t>gestures (sign),  </a:t>
            </a:r>
            <a:r>
              <a:rPr lang="en-US" sz="2600" dirty="0" smtClean="0">
                <a:latin typeface="Times New Roman" pitchFamily="18" charset="0"/>
                <a:cs typeface="Times New Roman" pitchFamily="18" charset="0"/>
              </a:rPr>
              <a:t>movements (action language), and </a:t>
            </a:r>
          </a:p>
          <a:p>
            <a:pPr algn="just"/>
            <a:r>
              <a:rPr lang="en-US" sz="2600" dirty="0">
                <a:latin typeface="Times New Roman" pitchFamily="18" charset="0"/>
                <a:cs typeface="Times New Roman" pitchFamily="18" charset="0"/>
              </a:rPr>
              <a:t>o</a:t>
            </a:r>
            <a:r>
              <a:rPr lang="en-US" sz="2600" dirty="0" smtClean="0">
                <a:latin typeface="Times New Roman" pitchFamily="18" charset="0"/>
                <a:cs typeface="Times New Roman" pitchFamily="18" charset="0"/>
              </a:rPr>
              <a:t>bject language (pictures/ clothes)</a:t>
            </a:r>
          </a:p>
          <a:p>
            <a:pPr algn="just"/>
            <a:r>
              <a:rPr lang="en-US" sz="2800" dirty="0" smtClean="0">
                <a:latin typeface="Times New Roman" pitchFamily="18" charset="0"/>
                <a:cs typeface="Times New Roman" pitchFamily="18" charset="0"/>
              </a:rPr>
              <a:t>Chinese proverb says – “A picture speaks thousand words </a:t>
            </a:r>
          </a:p>
          <a:p>
            <a:pPr algn="just"/>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 </a:t>
            </a:r>
            <a:endParaRPr lang="en-US" sz="26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latin typeface="Times New Roman" pitchFamily="18" charset="0"/>
                <a:cs typeface="Times New Roman" pitchFamily="18" charset="0"/>
              </a:rPr>
              <a:t>Non-verbal communication</a:t>
            </a:r>
            <a:endParaRPr lang="en-US" dirty="0"/>
          </a:p>
        </p:txBody>
      </p:sp>
      <p:sp>
        <p:nvSpPr>
          <p:cNvPr id="3" name="Content Placeholder 2"/>
          <p:cNvSpPr>
            <a:spLocks noGrp="1"/>
          </p:cNvSpPr>
          <p:nvPr>
            <p:ph idx="1"/>
          </p:nvPr>
        </p:nvSpPr>
        <p:spPr/>
        <p:txBody>
          <a:bodyPr>
            <a:normAutofit lnSpcReduction="10000"/>
          </a:bodyPr>
          <a:lstStyle/>
          <a:p>
            <a:pPr algn="just">
              <a:buFont typeface="Wingdings" pitchFamily="2" charset="2"/>
              <a:buChar char="§"/>
            </a:pPr>
            <a:r>
              <a:rPr lang="en-US" dirty="0" smtClean="0">
                <a:latin typeface="Times New Roman" pitchFamily="18" charset="0"/>
                <a:cs typeface="Times New Roman" pitchFamily="18" charset="0"/>
              </a:rPr>
              <a:t>body language, and kinesics), </a:t>
            </a:r>
          </a:p>
          <a:p>
            <a:pPr algn="just">
              <a:buFont typeface="Wingdings" pitchFamily="2" charset="2"/>
              <a:buChar char="§"/>
            </a:pPr>
            <a:r>
              <a:rPr lang="en-US" dirty="0" smtClean="0">
                <a:latin typeface="Times New Roman" pitchFamily="18" charset="0"/>
                <a:cs typeface="Times New Roman" pitchFamily="18" charset="0"/>
              </a:rPr>
              <a:t>personal space (</a:t>
            </a:r>
            <a:r>
              <a:rPr lang="en-US" dirty="0" err="1" smtClean="0">
                <a:latin typeface="Times New Roman" pitchFamily="18" charset="0"/>
                <a:cs typeface="Times New Roman" pitchFamily="18" charset="0"/>
              </a:rPr>
              <a:t>proxemics</a:t>
            </a:r>
            <a:r>
              <a:rPr lang="en-US" dirty="0" smtClean="0">
                <a:latin typeface="Times New Roman" pitchFamily="18" charset="0"/>
                <a:cs typeface="Times New Roman" pitchFamily="18" charset="0"/>
              </a:rPr>
              <a:t>) </a:t>
            </a:r>
          </a:p>
          <a:p>
            <a:pPr algn="just">
              <a:buFont typeface="Wingdings" pitchFamily="2" charset="2"/>
              <a:buChar char="§"/>
            </a:pPr>
            <a:r>
              <a:rPr lang="en-US" dirty="0" smtClean="0">
                <a:latin typeface="Times New Roman" pitchFamily="18" charset="0"/>
                <a:cs typeface="Times New Roman" pitchFamily="18" charset="0"/>
              </a:rPr>
              <a:t>touch (</a:t>
            </a:r>
            <a:r>
              <a:rPr lang="en-US" dirty="0" err="1" smtClean="0">
                <a:latin typeface="Times New Roman" pitchFamily="18" charset="0"/>
                <a:cs typeface="Times New Roman" pitchFamily="18" charset="0"/>
              </a:rPr>
              <a:t>haptics</a:t>
            </a:r>
            <a:r>
              <a:rPr lang="en-US" dirty="0" smtClean="0">
                <a:latin typeface="Times New Roman" pitchFamily="18" charset="0"/>
                <a:cs typeface="Times New Roman" pitchFamily="18" charset="0"/>
              </a:rPr>
              <a:t>), </a:t>
            </a:r>
          </a:p>
          <a:p>
            <a:pPr algn="just">
              <a:buFont typeface="Wingdings" pitchFamily="2" charset="2"/>
              <a:buChar char="§"/>
            </a:pPr>
            <a:r>
              <a:rPr lang="en-US" dirty="0" smtClean="0">
                <a:latin typeface="Times New Roman" pitchFamily="18" charset="0"/>
                <a:cs typeface="Times New Roman" pitchFamily="18" charset="0"/>
              </a:rPr>
              <a:t>eyes (</a:t>
            </a:r>
            <a:r>
              <a:rPr lang="en-US" dirty="0" err="1" smtClean="0">
                <a:latin typeface="Times New Roman" pitchFamily="18" charset="0"/>
                <a:cs typeface="Times New Roman" pitchFamily="18" charset="0"/>
              </a:rPr>
              <a:t>oculesics</a:t>
            </a:r>
            <a:r>
              <a:rPr lang="en-US" dirty="0" smtClean="0">
                <a:latin typeface="Times New Roman" pitchFamily="18" charset="0"/>
                <a:cs typeface="Times New Roman" pitchFamily="18" charset="0"/>
              </a:rPr>
              <a:t>), </a:t>
            </a:r>
          </a:p>
          <a:p>
            <a:pPr algn="just">
              <a:buFont typeface="Wingdings" pitchFamily="2" charset="2"/>
              <a:buChar char="§"/>
            </a:pPr>
            <a:r>
              <a:rPr lang="en-US" dirty="0" smtClean="0">
                <a:latin typeface="Times New Roman" pitchFamily="18" charset="0"/>
                <a:cs typeface="Times New Roman" pitchFamily="18" charset="0"/>
              </a:rPr>
              <a:t>sense of smell (</a:t>
            </a:r>
            <a:r>
              <a:rPr lang="en-US" dirty="0" err="1" smtClean="0">
                <a:latin typeface="Times New Roman" pitchFamily="18" charset="0"/>
                <a:cs typeface="Times New Roman" pitchFamily="18" charset="0"/>
              </a:rPr>
              <a:t>olfactics</a:t>
            </a:r>
            <a:r>
              <a:rPr lang="en-US" dirty="0" smtClean="0">
                <a:latin typeface="Times New Roman" pitchFamily="18" charset="0"/>
                <a:cs typeface="Times New Roman" pitchFamily="18" charset="0"/>
              </a:rPr>
              <a:t>), </a:t>
            </a:r>
          </a:p>
          <a:p>
            <a:pPr algn="just">
              <a:buFont typeface="Wingdings" pitchFamily="2" charset="2"/>
              <a:buChar char="§"/>
            </a:pPr>
            <a:r>
              <a:rPr lang="en-US" dirty="0" smtClean="0">
                <a:latin typeface="Times New Roman" pitchFamily="18" charset="0"/>
                <a:cs typeface="Times New Roman" pitchFamily="18" charset="0"/>
              </a:rPr>
              <a:t>time (</a:t>
            </a:r>
            <a:r>
              <a:rPr lang="en-US" dirty="0" err="1" smtClean="0">
                <a:latin typeface="Times New Roman" pitchFamily="18" charset="0"/>
                <a:cs typeface="Times New Roman" pitchFamily="18" charset="0"/>
              </a:rPr>
              <a:t>chronemics</a:t>
            </a:r>
            <a:r>
              <a:rPr lang="en-US" dirty="0" smtClean="0">
                <a:latin typeface="Times New Roman" pitchFamily="18" charset="0"/>
                <a:cs typeface="Times New Roman" pitchFamily="18" charset="0"/>
              </a:rPr>
              <a:t>).</a:t>
            </a:r>
          </a:p>
          <a:p>
            <a:pPr algn="just">
              <a:buFont typeface="Wingdings" pitchFamily="2" charset="2"/>
              <a:buChar char="§"/>
            </a:pPr>
            <a:r>
              <a:rPr lang="en-US" dirty="0" smtClean="0">
                <a:latin typeface="Times New Roman" pitchFamily="18" charset="0"/>
                <a:cs typeface="Times New Roman" pitchFamily="18" charset="0"/>
              </a:rPr>
              <a:t>Para Language and language of Sign </a:t>
            </a:r>
            <a:r>
              <a:rPr lang="en-US" dirty="0" err="1" smtClean="0">
                <a:latin typeface="Times New Roman" pitchFamily="18" charset="0"/>
                <a:cs typeface="Times New Roman" pitchFamily="18" charset="0"/>
              </a:rPr>
              <a:t>Colour</a:t>
            </a:r>
            <a:r>
              <a:rPr lang="en-US" dirty="0" smtClean="0">
                <a:latin typeface="Times New Roman" pitchFamily="18" charset="0"/>
                <a:cs typeface="Times New Roman" pitchFamily="18" charset="0"/>
              </a:rPr>
              <a:t> and symbols</a:t>
            </a:r>
          </a:p>
          <a:p>
            <a:endParaRPr lang="en-US" dirty="0"/>
          </a:p>
        </p:txBody>
      </p:sp>
    </p:spTree>
  </p:cSld>
  <p:clrMapOvr>
    <a:masterClrMapping/>
  </p:clrMapOvr>
  <p:transition>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none" dirty="0" smtClean="0">
                <a:latin typeface="Times New Roman" pitchFamily="18" charset="0"/>
                <a:cs typeface="Times New Roman" pitchFamily="18" charset="0"/>
              </a:rPr>
              <a:t>Guidelines for effective communication-1</a:t>
            </a:r>
            <a:r>
              <a:rPr lang="en-US" sz="2800" dirty="0" smtClean="0"/>
              <a:t/>
            </a:r>
            <a:br>
              <a:rPr lang="en-US" sz="2800" dirty="0" smtClean="0"/>
            </a:br>
            <a:endParaRPr lang="en-US" dirty="0"/>
          </a:p>
        </p:txBody>
      </p:sp>
      <p:sp>
        <p:nvSpPr>
          <p:cNvPr id="3" name="Content Placeholder 2"/>
          <p:cNvSpPr>
            <a:spLocks noGrp="1"/>
          </p:cNvSpPr>
          <p:nvPr>
            <p:ph idx="1"/>
          </p:nvPr>
        </p:nvSpPr>
        <p:spPr>
          <a:xfrm>
            <a:off x="304800" y="1143000"/>
            <a:ext cx="8686800" cy="5562600"/>
          </a:xfrm>
        </p:spPr>
        <p:txBody>
          <a:bodyPr>
            <a:normAutofit fontScale="92500" lnSpcReduction="10000"/>
          </a:bodyPr>
          <a:lstStyle/>
          <a:p>
            <a:pPr marL="514350" indent="-514350">
              <a:buFont typeface="Wingdings" pitchFamily="2" charset="2"/>
              <a:buChar char="§"/>
            </a:pPr>
            <a:r>
              <a:rPr lang="en-US" sz="2800" dirty="0" smtClean="0">
                <a:solidFill>
                  <a:schemeClr val="tx1"/>
                </a:solidFill>
                <a:latin typeface="Times New Roman" pitchFamily="18" charset="0"/>
                <a:cs typeface="Times New Roman" pitchFamily="18" charset="0"/>
              </a:rPr>
              <a:t>Know the great power the words have on people</a:t>
            </a:r>
          </a:p>
          <a:p>
            <a:pPr marL="514350" indent="-514350">
              <a:buFont typeface="Wingdings" pitchFamily="2" charset="2"/>
              <a:buChar char="§"/>
            </a:pPr>
            <a:r>
              <a:rPr lang="en-US" sz="2800" dirty="0" smtClean="0">
                <a:solidFill>
                  <a:schemeClr val="tx1"/>
                </a:solidFill>
                <a:latin typeface="Times New Roman" pitchFamily="18" charset="0"/>
                <a:cs typeface="Times New Roman" pitchFamily="18" charset="0"/>
              </a:rPr>
              <a:t>Know objectives of Communication</a:t>
            </a:r>
          </a:p>
          <a:p>
            <a:pPr marL="514350" indent="-514350">
              <a:buFont typeface="Wingdings" pitchFamily="2" charset="2"/>
              <a:buChar char="§"/>
            </a:pPr>
            <a:r>
              <a:rPr lang="en-US" sz="2800" dirty="0" smtClean="0">
                <a:solidFill>
                  <a:schemeClr val="tx1"/>
                </a:solidFill>
                <a:latin typeface="Times New Roman" pitchFamily="18" charset="0"/>
                <a:cs typeface="Times New Roman" pitchFamily="18" charset="0"/>
              </a:rPr>
              <a:t>Take an intelligent and vital interest in the world and people. Cultivate right attitude. Talk in terms of others man’s interest</a:t>
            </a:r>
          </a:p>
          <a:p>
            <a:pPr marL="514350" indent="-514350">
              <a:buFont typeface="Wingdings" pitchFamily="2" charset="2"/>
              <a:buChar char="§"/>
            </a:pPr>
            <a:r>
              <a:rPr lang="en-US" sz="2800" dirty="0" smtClean="0">
                <a:solidFill>
                  <a:schemeClr val="tx1"/>
                </a:solidFill>
                <a:latin typeface="Times New Roman" pitchFamily="18" charset="0"/>
                <a:cs typeface="Times New Roman" pitchFamily="18" charset="0"/>
              </a:rPr>
              <a:t>Don’t exhibit superior Knowledge. Talk down to earth. </a:t>
            </a:r>
            <a:r>
              <a:rPr lang="en-US" sz="2800" dirty="0" err="1" smtClean="0">
                <a:solidFill>
                  <a:schemeClr val="tx1"/>
                </a:solidFill>
                <a:latin typeface="Times New Roman" pitchFamily="18" charset="0"/>
                <a:cs typeface="Times New Roman" pitchFamily="18" charset="0"/>
              </a:rPr>
              <a:t>Dont</a:t>
            </a:r>
            <a:r>
              <a:rPr lang="en-US" sz="2800" dirty="0" smtClean="0">
                <a:solidFill>
                  <a:schemeClr val="tx1"/>
                </a:solidFill>
                <a:latin typeface="Times New Roman" pitchFamily="18" charset="0"/>
                <a:cs typeface="Times New Roman" pitchFamily="18" charset="0"/>
              </a:rPr>
              <a:t> talk about yourself.</a:t>
            </a:r>
          </a:p>
          <a:p>
            <a:pPr marL="514350" indent="-514350">
              <a:buFont typeface="Wingdings" pitchFamily="2" charset="2"/>
              <a:buChar char="§"/>
            </a:pPr>
            <a:r>
              <a:rPr lang="en-US" sz="2800" dirty="0" smtClean="0">
                <a:solidFill>
                  <a:schemeClr val="tx1"/>
                </a:solidFill>
                <a:latin typeface="Times New Roman" pitchFamily="18" charset="0"/>
                <a:cs typeface="Times New Roman" pitchFamily="18" charset="0"/>
              </a:rPr>
              <a:t>Don’t monopolize conversation</a:t>
            </a:r>
          </a:p>
          <a:p>
            <a:pPr marL="514350" indent="-514350">
              <a:buFont typeface="Wingdings" pitchFamily="2" charset="2"/>
              <a:buChar char="§"/>
            </a:pPr>
            <a:r>
              <a:rPr lang="en-US" sz="2800" dirty="0" smtClean="0">
                <a:solidFill>
                  <a:schemeClr val="tx1"/>
                </a:solidFill>
                <a:latin typeface="Times New Roman" pitchFamily="18" charset="0"/>
                <a:cs typeface="Times New Roman" pitchFamily="18" charset="0"/>
              </a:rPr>
              <a:t>Be constructive and take others criticism positively</a:t>
            </a:r>
          </a:p>
          <a:p>
            <a:pPr marL="514350" indent="-514350">
              <a:buFont typeface="Wingdings" pitchFamily="2" charset="2"/>
              <a:buChar char="§"/>
            </a:pPr>
            <a:r>
              <a:rPr lang="en-US" sz="2800" dirty="0" smtClean="0">
                <a:solidFill>
                  <a:schemeClr val="tx1"/>
                </a:solidFill>
                <a:latin typeface="Times New Roman" pitchFamily="18" charset="0"/>
                <a:cs typeface="Times New Roman" pitchFamily="18" charset="0"/>
              </a:rPr>
              <a:t>Inject a cheerful note in your conversation .Amuse as well as instruct</a:t>
            </a:r>
          </a:p>
          <a:p>
            <a:pPr marL="514350" indent="-514350">
              <a:buFont typeface="Wingdings" pitchFamily="2" charset="2"/>
              <a:buChar char="§"/>
            </a:pPr>
            <a:r>
              <a:rPr lang="en-US" sz="2800" dirty="0" smtClean="0">
                <a:solidFill>
                  <a:schemeClr val="tx1"/>
                </a:solidFill>
                <a:latin typeface="Times New Roman" pitchFamily="18" charset="0"/>
                <a:cs typeface="Times New Roman" pitchFamily="18" charset="0"/>
              </a:rPr>
              <a:t>Be gracious in appreciating people and events but don’t talk personal questions. Give others limelight</a:t>
            </a:r>
          </a:p>
          <a:p>
            <a:pPr marL="514350" indent="-514350">
              <a:buFontTx/>
              <a:buAutoNum type="arabicPeriod"/>
            </a:pPr>
            <a:endParaRPr lang="en-US" sz="2800" dirty="0" smtClean="0">
              <a:solidFill>
                <a:schemeClr val="tx1"/>
              </a:solidFill>
              <a:latin typeface="Times New Roman" pitchFamily="18" charset="0"/>
              <a:cs typeface="Times New Roman" pitchFamily="18" charset="0"/>
            </a:endParaRPr>
          </a:p>
          <a:p>
            <a:endParaRPr lang="en-US" dirty="0"/>
          </a:p>
        </p:txBody>
      </p:sp>
    </p:spTree>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cap="none" dirty="0" smtClean="0">
                <a:latin typeface="Times New Roman" pitchFamily="18" charset="0"/>
                <a:cs typeface="Times New Roman" pitchFamily="18" charset="0"/>
              </a:rPr>
              <a:t>Guidelines for effective communication-2</a:t>
            </a:r>
            <a:r>
              <a:rPr lang="en-US" sz="3200" dirty="0" smtClean="0"/>
              <a:t/>
            </a:r>
            <a:br>
              <a:rPr lang="en-US" sz="3200" dirty="0" smtClean="0"/>
            </a:br>
            <a:endParaRPr lang="en-US" sz="3200" dirty="0"/>
          </a:p>
        </p:txBody>
      </p:sp>
      <p:sp>
        <p:nvSpPr>
          <p:cNvPr id="3" name="Content Placeholder 2"/>
          <p:cNvSpPr>
            <a:spLocks noGrp="1"/>
          </p:cNvSpPr>
          <p:nvPr>
            <p:ph idx="1"/>
          </p:nvPr>
        </p:nvSpPr>
        <p:spPr>
          <a:xfrm>
            <a:off x="228600" y="1600200"/>
            <a:ext cx="8458200" cy="5029200"/>
          </a:xfrm>
        </p:spPr>
        <p:txBody>
          <a:bodyPr>
            <a:noAutofit/>
          </a:bodyPr>
          <a:lstStyle/>
          <a:p>
            <a:pPr algn="just">
              <a:buFont typeface="Wingdings" pitchFamily="2" charset="2"/>
              <a:buChar char="§"/>
            </a:pPr>
            <a:r>
              <a:rPr lang="en-US" sz="2800" dirty="0" smtClean="0">
                <a:solidFill>
                  <a:schemeClr val="tx1"/>
                </a:solidFill>
                <a:latin typeface="Times New Roman" pitchFamily="18" charset="0"/>
                <a:cs typeface="Times New Roman" pitchFamily="18" charset="0"/>
              </a:rPr>
              <a:t>Take sufficient time to effectively communicate.</a:t>
            </a:r>
          </a:p>
          <a:p>
            <a:pPr algn="just">
              <a:buFont typeface="Wingdings" pitchFamily="2" charset="2"/>
              <a:buChar char="§"/>
            </a:pPr>
            <a:r>
              <a:rPr lang="en-US" sz="2800" dirty="0" smtClean="0">
                <a:solidFill>
                  <a:schemeClr val="tx1"/>
                </a:solidFill>
                <a:latin typeface="Times New Roman" pitchFamily="18" charset="0"/>
                <a:cs typeface="Times New Roman" pitchFamily="18" charset="0"/>
              </a:rPr>
              <a:t>Learn to be empathic, honest and sincere.</a:t>
            </a:r>
          </a:p>
          <a:p>
            <a:pPr algn="just">
              <a:buFont typeface="Wingdings" pitchFamily="2" charset="2"/>
              <a:buChar char="§"/>
            </a:pPr>
            <a:r>
              <a:rPr lang="en-US" sz="2800" dirty="0" smtClean="0">
                <a:solidFill>
                  <a:schemeClr val="tx1"/>
                </a:solidFill>
                <a:latin typeface="Times New Roman" pitchFamily="18" charset="0"/>
                <a:cs typeface="Times New Roman" pitchFamily="18" charset="0"/>
              </a:rPr>
              <a:t>Develop a sense of belonging when interacting with others. Be welcoming and inclusive.</a:t>
            </a:r>
          </a:p>
          <a:p>
            <a:pPr algn="just">
              <a:buFont typeface="Wingdings" pitchFamily="2" charset="2"/>
              <a:buChar char="§"/>
            </a:pPr>
            <a:r>
              <a:rPr lang="en-US" sz="2800" dirty="0" smtClean="0">
                <a:solidFill>
                  <a:schemeClr val="tx1"/>
                </a:solidFill>
                <a:latin typeface="Times New Roman" pitchFamily="18" charset="0"/>
                <a:cs typeface="Times New Roman" pitchFamily="18" charset="0"/>
              </a:rPr>
              <a:t>Regularly, in your daily life, interact with persons whose culture, race, ethnicity and other identifiers and important characteristics are different than your own.</a:t>
            </a:r>
          </a:p>
          <a:p>
            <a:pPr algn="just">
              <a:buFont typeface="Wingdings" pitchFamily="2" charset="2"/>
              <a:buChar char="§"/>
            </a:pPr>
            <a:r>
              <a:rPr lang="en-US" sz="2800" dirty="0" smtClean="0">
                <a:solidFill>
                  <a:schemeClr val="tx1"/>
                </a:solidFill>
                <a:latin typeface="Times New Roman" pitchFamily="18" charset="0"/>
                <a:cs typeface="Times New Roman" pitchFamily="18" charset="0"/>
              </a:rPr>
              <a:t>Spend quality time with persons whose backgrounds are different than yours.</a:t>
            </a:r>
            <a:endParaRPr lang="en-US" sz="2800" dirty="0">
              <a:solidFill>
                <a:schemeClr val="tx1"/>
              </a:solidFill>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none" dirty="0" smtClean="0">
                <a:latin typeface="Times New Roman" pitchFamily="18" charset="0"/>
                <a:cs typeface="Times New Roman" pitchFamily="18" charset="0"/>
              </a:rPr>
              <a:t>Guidelines for effective communication-3</a:t>
            </a:r>
            <a:r>
              <a:rPr lang="en-US" sz="2800" dirty="0" smtClean="0"/>
              <a:t/>
            </a:r>
            <a:br>
              <a:rPr lang="en-US" sz="2800" dirty="0" smtClean="0"/>
            </a:br>
            <a:endParaRPr lang="en-US" dirty="0"/>
          </a:p>
        </p:txBody>
      </p:sp>
      <p:sp>
        <p:nvSpPr>
          <p:cNvPr id="3" name="Content Placeholder 2"/>
          <p:cNvSpPr>
            <a:spLocks noGrp="1"/>
          </p:cNvSpPr>
          <p:nvPr>
            <p:ph idx="1"/>
          </p:nvPr>
        </p:nvSpPr>
        <p:spPr/>
        <p:txBody>
          <a:bodyPr>
            <a:noAutofit/>
          </a:bodyPr>
          <a:lstStyle/>
          <a:p>
            <a:pPr algn="just">
              <a:buFont typeface="Wingdings" pitchFamily="2" charset="2"/>
              <a:buChar char="§"/>
            </a:pPr>
            <a:r>
              <a:rPr lang="en-US" sz="2600" dirty="0" smtClean="0">
                <a:solidFill>
                  <a:schemeClr val="tx1"/>
                </a:solidFill>
                <a:latin typeface="Times New Roman" pitchFamily="18" charset="0"/>
                <a:cs typeface="Times New Roman" pitchFamily="18" charset="0"/>
              </a:rPr>
              <a:t>Learn to pronounce names correctly. Make a concerted effort to do so and to remember names.</a:t>
            </a:r>
          </a:p>
          <a:p>
            <a:pPr algn="just">
              <a:buFont typeface="Wingdings" pitchFamily="2" charset="2"/>
              <a:buChar char="§"/>
            </a:pPr>
            <a:r>
              <a:rPr lang="en-US" sz="2600" dirty="0" smtClean="0">
                <a:solidFill>
                  <a:schemeClr val="tx1"/>
                </a:solidFill>
                <a:latin typeface="Times New Roman" pitchFamily="18" charset="0"/>
                <a:cs typeface="Times New Roman" pitchFamily="18" charset="0"/>
              </a:rPr>
              <a:t>Do not make assumptions.</a:t>
            </a:r>
          </a:p>
          <a:p>
            <a:pPr algn="just">
              <a:buFont typeface="Wingdings" pitchFamily="2" charset="2"/>
              <a:buChar char="§"/>
            </a:pPr>
            <a:r>
              <a:rPr lang="en-US" sz="2600" dirty="0" smtClean="0">
                <a:solidFill>
                  <a:schemeClr val="tx1"/>
                </a:solidFill>
                <a:latin typeface="Times New Roman" pitchFamily="18" charset="0"/>
                <a:cs typeface="Times New Roman" pitchFamily="18" charset="0"/>
              </a:rPr>
              <a:t>Ask questions and achieve dialogue to attain successful communication.</a:t>
            </a:r>
          </a:p>
          <a:p>
            <a:pPr algn="just">
              <a:buFont typeface="Wingdings" pitchFamily="2" charset="2"/>
              <a:buChar char="§"/>
            </a:pPr>
            <a:r>
              <a:rPr lang="en-US" sz="2600" dirty="0" smtClean="0">
                <a:solidFill>
                  <a:schemeClr val="tx1"/>
                </a:solidFill>
                <a:latin typeface="Times New Roman" pitchFamily="18" charset="0"/>
                <a:cs typeface="Times New Roman" pitchFamily="18" charset="0"/>
              </a:rPr>
              <a:t>Be a good listener.</a:t>
            </a:r>
          </a:p>
          <a:p>
            <a:pPr algn="just">
              <a:buFont typeface="Wingdings" pitchFamily="2" charset="2"/>
              <a:buChar char="§"/>
            </a:pPr>
            <a:r>
              <a:rPr lang="en-US" sz="2800" dirty="0" smtClean="0">
                <a:solidFill>
                  <a:schemeClr val="tx1"/>
                </a:solidFill>
                <a:latin typeface="Times New Roman" pitchFamily="18" charset="0"/>
                <a:cs typeface="Times New Roman" pitchFamily="18" charset="0"/>
              </a:rPr>
              <a:t>Learn to understand others’ belief system. Be respectful of what others value.</a:t>
            </a:r>
          </a:p>
          <a:p>
            <a:pPr algn="just">
              <a:buFont typeface="Wingdings" pitchFamily="2" charset="2"/>
              <a:buChar char="§"/>
            </a:pPr>
            <a:r>
              <a:rPr lang="en-US" sz="2800" dirty="0" smtClean="0">
                <a:solidFill>
                  <a:schemeClr val="tx1"/>
                </a:solidFill>
                <a:latin typeface="Times New Roman" pitchFamily="18" charset="0"/>
                <a:cs typeface="Times New Roman" pitchFamily="18" charset="0"/>
              </a:rPr>
              <a:t>Words are dynamite . Know this</a:t>
            </a:r>
          </a:p>
        </p:txBody>
      </p:sp>
    </p:spTree>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latin typeface="Times New Roman" pitchFamily="18" charset="0"/>
                <a:cs typeface="Times New Roman" pitchFamily="18" charset="0"/>
              </a:rPr>
              <a:t>Guidelines for effective communication-4</a:t>
            </a:r>
            <a:endParaRPr lang="en-US" dirty="0"/>
          </a:p>
        </p:txBody>
      </p:sp>
      <p:sp>
        <p:nvSpPr>
          <p:cNvPr id="3" name="Content Placeholder 2"/>
          <p:cNvSpPr>
            <a:spLocks noGrp="1"/>
          </p:cNvSpPr>
          <p:nvPr>
            <p:ph idx="1"/>
          </p:nvPr>
        </p:nvSpPr>
        <p:spPr>
          <a:xfrm>
            <a:off x="457200" y="1600200"/>
            <a:ext cx="8229600" cy="4953000"/>
          </a:xfrm>
        </p:spPr>
        <p:txBody>
          <a:bodyPr>
            <a:noAutofit/>
          </a:bodyPr>
          <a:lstStyle/>
          <a:p>
            <a:pPr algn="just">
              <a:buFont typeface="Wingdings" pitchFamily="2" charset="2"/>
              <a:buChar char="§"/>
            </a:pPr>
            <a:r>
              <a:rPr lang="en-US" sz="2800" dirty="0" smtClean="0">
                <a:solidFill>
                  <a:schemeClr val="tx1"/>
                </a:solidFill>
                <a:latin typeface="Times New Roman" pitchFamily="18" charset="0"/>
                <a:cs typeface="Times New Roman" pitchFamily="18" charset="0"/>
              </a:rPr>
              <a:t>Understand the body language of others. Effective communication relates to nonverbal behavior and tone of voice, as well as words spoken.</a:t>
            </a:r>
          </a:p>
          <a:p>
            <a:pPr algn="just">
              <a:buFont typeface="Wingdings" pitchFamily="2" charset="2"/>
              <a:buChar char="§"/>
            </a:pPr>
            <a:r>
              <a:rPr lang="en-US" sz="2800" dirty="0" smtClean="0">
                <a:solidFill>
                  <a:schemeClr val="tx1"/>
                </a:solidFill>
                <a:latin typeface="Times New Roman" pitchFamily="18" charset="0"/>
                <a:cs typeface="Times New Roman" pitchFamily="18" charset="0"/>
              </a:rPr>
              <a:t>Maintain positive dialogue even when there are differences in opinions and beliefs; do not attack the person. Learn from differences.</a:t>
            </a:r>
          </a:p>
          <a:p>
            <a:pPr algn="just">
              <a:buFont typeface="Wingdings" pitchFamily="2" charset="2"/>
              <a:buChar char="§"/>
            </a:pPr>
            <a:r>
              <a:rPr lang="en-US" sz="2800" dirty="0" smtClean="0">
                <a:solidFill>
                  <a:schemeClr val="tx1"/>
                </a:solidFill>
                <a:latin typeface="Times New Roman" pitchFamily="18" charset="0"/>
                <a:cs typeface="Times New Roman" pitchFamily="18" charset="0"/>
              </a:rPr>
              <a:t>Be specific and concise.</a:t>
            </a:r>
          </a:p>
          <a:p>
            <a:pPr algn="just">
              <a:buFont typeface="Wingdings" pitchFamily="2" charset="2"/>
              <a:buChar char="§"/>
            </a:pPr>
            <a:r>
              <a:rPr lang="en-US" sz="2800" dirty="0" smtClean="0">
                <a:solidFill>
                  <a:schemeClr val="tx1"/>
                </a:solidFill>
                <a:latin typeface="Times New Roman" pitchFamily="18" charset="0"/>
                <a:cs typeface="Times New Roman" pitchFamily="18" charset="0"/>
              </a:rPr>
              <a:t>Do not make discriminatory remarks or display discriminatory actions, as others learn from what you say and do. Be a positive role model.</a:t>
            </a:r>
            <a:endParaRPr lang="en-US" sz="2800" dirty="0">
              <a:solidFill>
                <a:schemeClr val="tx1"/>
              </a:solidFill>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1066800"/>
          </a:xfrm>
        </p:spPr>
        <p:txBody>
          <a:bodyPr>
            <a:normAutofit fontScale="90000"/>
          </a:bodyPr>
          <a:lstStyle/>
          <a:p>
            <a:r>
              <a:rPr lang="en-US" sz="4400" cap="none" dirty="0" smtClean="0">
                <a:latin typeface="Times New Roman" pitchFamily="18" charset="0"/>
                <a:cs typeface="Times New Roman" pitchFamily="18" charset="0"/>
              </a:rPr>
              <a:t/>
            </a:r>
            <a:br>
              <a:rPr lang="en-US" sz="4400" cap="none" dirty="0" smtClean="0">
                <a:latin typeface="Times New Roman" pitchFamily="18" charset="0"/>
                <a:cs typeface="Times New Roman" pitchFamily="18" charset="0"/>
              </a:rPr>
            </a:br>
            <a:r>
              <a:rPr lang="en-US" sz="4400" cap="none" dirty="0" smtClean="0">
                <a:latin typeface="Times New Roman" pitchFamily="18" charset="0"/>
                <a:cs typeface="Times New Roman" pitchFamily="18" charset="0"/>
              </a:rPr>
              <a:t/>
            </a:r>
            <a:br>
              <a:rPr lang="en-US" sz="4400" cap="none" dirty="0" smtClean="0">
                <a:latin typeface="Times New Roman" pitchFamily="18" charset="0"/>
                <a:cs typeface="Times New Roman" pitchFamily="18" charset="0"/>
              </a:rPr>
            </a:br>
            <a:r>
              <a:rPr lang="en-US" sz="4200" cap="none" dirty="0" smtClean="0">
                <a:latin typeface="Times New Roman" pitchFamily="18" charset="0"/>
                <a:cs typeface="Times New Roman" pitchFamily="18" charset="0"/>
              </a:rPr>
              <a:t>Guidelines for effective communication-3</a:t>
            </a:r>
            <a:r>
              <a:rPr lang="en-US" sz="2800" dirty="0" smtClean="0"/>
              <a:t/>
            </a:r>
            <a:br>
              <a:rPr lang="en-US" sz="2800" dirty="0" smtClean="0"/>
            </a:br>
            <a:endParaRPr lang="en-US" dirty="0"/>
          </a:p>
        </p:txBody>
      </p:sp>
      <p:sp>
        <p:nvSpPr>
          <p:cNvPr id="3" name="Content Placeholder 2"/>
          <p:cNvSpPr>
            <a:spLocks noGrp="1"/>
          </p:cNvSpPr>
          <p:nvPr>
            <p:ph idx="1"/>
          </p:nvPr>
        </p:nvSpPr>
        <p:spPr/>
        <p:txBody>
          <a:bodyPr>
            <a:normAutofit/>
          </a:bodyPr>
          <a:lstStyle/>
          <a:p>
            <a:pPr algn="just">
              <a:buFont typeface="Wingdings" pitchFamily="2" charset="2"/>
              <a:buChar char="§"/>
            </a:pPr>
            <a:r>
              <a:rPr lang="en-US" sz="2800" dirty="0" smtClean="0">
                <a:solidFill>
                  <a:schemeClr val="tx1"/>
                </a:solidFill>
                <a:latin typeface="Times New Roman" pitchFamily="18" charset="0"/>
                <a:cs typeface="Times New Roman" pitchFamily="18" charset="0"/>
              </a:rPr>
              <a:t>There are small strategies you can perform daily, too, such as:</a:t>
            </a:r>
          </a:p>
          <a:p>
            <a:pPr algn="just">
              <a:buFont typeface="Wingdings" pitchFamily="2" charset="2"/>
              <a:buChar char="§"/>
            </a:pPr>
            <a:r>
              <a:rPr lang="en-US" sz="2800" dirty="0" smtClean="0">
                <a:solidFill>
                  <a:schemeClr val="tx1"/>
                </a:solidFill>
                <a:latin typeface="Times New Roman" pitchFamily="18" charset="0"/>
                <a:cs typeface="Times New Roman" pitchFamily="18" charset="0"/>
              </a:rPr>
              <a:t>listen to English radio or watching TV</a:t>
            </a:r>
          </a:p>
          <a:p>
            <a:pPr algn="just">
              <a:buFont typeface="Wingdings" pitchFamily="2" charset="2"/>
              <a:buChar char="§"/>
            </a:pPr>
            <a:r>
              <a:rPr lang="en-US" sz="2800" dirty="0" smtClean="0">
                <a:solidFill>
                  <a:schemeClr val="tx1"/>
                </a:solidFill>
                <a:latin typeface="Times New Roman" pitchFamily="18" charset="0"/>
                <a:cs typeface="Times New Roman" pitchFamily="18" charset="0"/>
              </a:rPr>
              <a:t>read magazines</a:t>
            </a:r>
          </a:p>
          <a:p>
            <a:pPr algn="just">
              <a:buFont typeface="Wingdings" pitchFamily="2" charset="2"/>
              <a:buChar char="§"/>
            </a:pPr>
            <a:r>
              <a:rPr lang="en-US" sz="2800" dirty="0" smtClean="0">
                <a:solidFill>
                  <a:schemeClr val="tx1"/>
                </a:solidFill>
                <a:latin typeface="Times New Roman" pitchFamily="18" charset="0"/>
                <a:cs typeface="Times New Roman" pitchFamily="18" charset="0"/>
              </a:rPr>
              <a:t>watch your colleagues closely and adapt your skills accordingly</a:t>
            </a:r>
          </a:p>
          <a:p>
            <a:pPr algn="just">
              <a:buFont typeface="Wingdings" pitchFamily="2" charset="2"/>
              <a:buChar char="§"/>
            </a:pPr>
            <a:r>
              <a:rPr lang="en-US" sz="2800" dirty="0" smtClean="0">
                <a:solidFill>
                  <a:schemeClr val="tx1"/>
                </a:solidFill>
                <a:latin typeface="Times New Roman" pitchFamily="18" charset="0"/>
                <a:cs typeface="Times New Roman" pitchFamily="18" charset="0"/>
              </a:rPr>
              <a:t>practice with friends or family</a:t>
            </a:r>
          </a:p>
          <a:p>
            <a:pPr algn="just">
              <a:buFont typeface="Wingdings" pitchFamily="2" charset="2"/>
              <a:buChar char="§"/>
            </a:pPr>
            <a:r>
              <a:rPr lang="en-US" sz="2800" dirty="0" smtClean="0">
                <a:solidFill>
                  <a:schemeClr val="tx1"/>
                </a:solidFill>
                <a:latin typeface="Times New Roman" pitchFamily="18" charset="0"/>
                <a:cs typeface="Times New Roman" pitchFamily="18" charset="0"/>
              </a:rPr>
              <a:t>give a mock speech</a:t>
            </a:r>
          </a:p>
          <a:p>
            <a:endParaRPr lang="en-US"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none" dirty="0" smtClean="0">
                <a:latin typeface="Times New Roman" pitchFamily="18" charset="0"/>
                <a:cs typeface="Times New Roman" pitchFamily="18" charset="0"/>
              </a:rPr>
              <a:t>Presentation skills</a:t>
            </a:r>
            <a:endParaRPr lang="en-US" sz="4000" cap="none"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Objectives</a:t>
            </a:r>
          </a:p>
          <a:p>
            <a:r>
              <a:rPr lang="en-US" sz="2800" dirty="0" smtClean="0">
                <a:latin typeface="Times New Roman" pitchFamily="18" charset="0"/>
                <a:cs typeface="Times New Roman" pitchFamily="18" charset="0"/>
              </a:rPr>
              <a:t>Audience</a:t>
            </a:r>
          </a:p>
          <a:p>
            <a:r>
              <a:rPr lang="en-US" sz="2800" dirty="0" smtClean="0">
                <a:latin typeface="Times New Roman" pitchFamily="18" charset="0"/>
                <a:cs typeface="Times New Roman" pitchFamily="18" charset="0"/>
              </a:rPr>
              <a:t>Matter</a:t>
            </a:r>
          </a:p>
          <a:p>
            <a:r>
              <a:rPr lang="en-US" sz="2800" dirty="0" smtClean="0">
                <a:latin typeface="Times New Roman" pitchFamily="18" charset="0"/>
                <a:cs typeface="Times New Roman" pitchFamily="18" charset="0"/>
              </a:rPr>
              <a:t>Rehearsal</a:t>
            </a:r>
          </a:p>
          <a:p>
            <a:r>
              <a:rPr lang="en-US" sz="2800" dirty="0" smtClean="0">
                <a:latin typeface="Times New Roman" pitchFamily="18" charset="0"/>
                <a:cs typeface="Times New Roman" pitchFamily="18" charset="0"/>
              </a:rPr>
              <a:t>Delivery of Content</a:t>
            </a:r>
          </a:p>
          <a:p>
            <a:r>
              <a:rPr lang="en-US" sz="2800" dirty="0" smtClean="0">
                <a:latin typeface="Times New Roman" pitchFamily="18" charset="0"/>
                <a:cs typeface="Times New Roman" pitchFamily="18" charset="0"/>
              </a:rPr>
              <a:t>Voice ,Poise and Posture</a:t>
            </a:r>
          </a:p>
          <a:p>
            <a:r>
              <a:rPr lang="en-US" sz="2800" dirty="0" smtClean="0">
                <a:latin typeface="Times New Roman" pitchFamily="18" charset="0"/>
                <a:cs typeface="Times New Roman" pitchFamily="18" charset="0"/>
              </a:rPr>
              <a:t>Role of Audio-Visual aids</a:t>
            </a:r>
          </a:p>
          <a:p>
            <a:pPr>
              <a:buNone/>
            </a:pPr>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ransition>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normAutofit/>
          </a:bodyPr>
          <a:lstStyle/>
          <a:p>
            <a:r>
              <a:rPr lang="en-US" sz="4000" dirty="0" smtClean="0">
                <a:latin typeface="Times New Roman" pitchFamily="18" charset="0"/>
                <a:cs typeface="Times New Roman" pitchFamily="18" charset="0"/>
              </a:rPr>
              <a:t>Personal grooming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763000" cy="5638800"/>
          </a:xfrm>
        </p:spPr>
        <p:txBody>
          <a:bodyPr>
            <a:noAutofit/>
          </a:bodyPr>
          <a:lstStyle/>
          <a:p>
            <a:pPr algn="just">
              <a:buFont typeface="Wingdings" pitchFamily="2" charset="2"/>
              <a:buChar char="§"/>
            </a:pPr>
            <a:r>
              <a:rPr lang="en-US" sz="2400" dirty="0" smtClean="0">
                <a:latin typeface="Times New Roman" pitchFamily="18" charset="0"/>
                <a:cs typeface="Times New Roman" pitchFamily="18" charset="0"/>
              </a:rPr>
              <a:t>Know appearances are not always deceptive. They are usually revealing</a:t>
            </a:r>
          </a:p>
          <a:p>
            <a:pPr algn="just">
              <a:buFont typeface="Wingdings" pitchFamily="2" charset="2"/>
              <a:buChar char="§"/>
            </a:pPr>
            <a:r>
              <a:rPr lang="en-US" sz="2400" dirty="0" smtClean="0">
                <a:latin typeface="Times New Roman" pitchFamily="18" charset="0"/>
                <a:cs typeface="Times New Roman" pitchFamily="18" charset="0"/>
              </a:rPr>
              <a:t>When you are fresh and well groomed, it creates a positive impression. </a:t>
            </a:r>
          </a:p>
          <a:p>
            <a:pPr algn="just">
              <a:buFont typeface="Wingdings" pitchFamily="2" charset="2"/>
              <a:buChar char="§"/>
            </a:pPr>
            <a:r>
              <a:rPr lang="en-US" sz="2400" dirty="0" smtClean="0">
                <a:latin typeface="Times New Roman" pitchFamily="18" charset="0"/>
                <a:cs typeface="Times New Roman" pitchFamily="18" charset="0"/>
              </a:rPr>
              <a:t>Research has shown that good looking people have a 20% advantage over the not so groomed ones. Here are some basic rules</a:t>
            </a:r>
          </a:p>
          <a:p>
            <a:pPr>
              <a:buNone/>
            </a:pPr>
            <a:r>
              <a:rPr lang="en-US" sz="2400" dirty="0" smtClean="0">
                <a:latin typeface="Times New Roman" pitchFamily="18" charset="0"/>
                <a:cs typeface="Times New Roman" pitchFamily="18" charset="0"/>
              </a:rPr>
              <a:t>	1. showers </a:t>
            </a:r>
          </a:p>
          <a:p>
            <a:pPr>
              <a:buNone/>
            </a:pPr>
            <a:r>
              <a:rPr lang="en-US" sz="2400" dirty="0" smtClean="0">
                <a:latin typeface="Times New Roman" pitchFamily="18" charset="0"/>
                <a:cs typeface="Times New Roman" pitchFamily="18" charset="0"/>
              </a:rPr>
              <a:t>	2. Hair </a:t>
            </a:r>
          </a:p>
          <a:p>
            <a:pPr>
              <a:buNone/>
            </a:pPr>
            <a:r>
              <a:rPr lang="en-US" sz="2400" dirty="0" smtClean="0">
                <a:latin typeface="Times New Roman" pitchFamily="18" charset="0"/>
                <a:cs typeface="Times New Roman" pitchFamily="18" charset="0"/>
              </a:rPr>
              <a:t>	3. Eyes, nose and ears </a:t>
            </a:r>
          </a:p>
          <a:p>
            <a:pPr>
              <a:buNone/>
            </a:pPr>
            <a:r>
              <a:rPr lang="en-US" sz="2400" dirty="0" smtClean="0">
                <a:latin typeface="Times New Roman" pitchFamily="18" charset="0"/>
                <a:cs typeface="Times New Roman" pitchFamily="18" charset="0"/>
              </a:rPr>
              <a:t>	4. Teeth</a:t>
            </a:r>
          </a:p>
          <a:p>
            <a:pPr>
              <a:buNone/>
            </a:pPr>
            <a:r>
              <a:rPr lang="en-US" sz="2400" dirty="0" smtClean="0">
                <a:latin typeface="Times New Roman" pitchFamily="18" charset="0"/>
                <a:cs typeface="Times New Roman" pitchFamily="18" charset="0"/>
              </a:rPr>
              <a:t>	5. Nails </a:t>
            </a:r>
          </a:p>
          <a:p>
            <a:pPr>
              <a:buNone/>
            </a:pPr>
            <a:r>
              <a:rPr lang="en-US" sz="2400" dirty="0" smtClean="0">
                <a:latin typeface="Times New Roman" pitchFamily="18" charset="0"/>
                <a:cs typeface="Times New Roman" pitchFamily="18" charset="0"/>
              </a:rPr>
              <a:t>	6. Toes and feet</a:t>
            </a:r>
          </a:p>
          <a:p>
            <a:pPr>
              <a:buNone/>
            </a:pPr>
            <a:endParaRPr lang="en-US" sz="2800" dirty="0" smtClean="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rmAutofit/>
          </a:bodyPr>
          <a:lstStyle/>
          <a:p>
            <a:r>
              <a:rPr lang="en-US" sz="4000" cap="none" dirty="0" smtClean="0">
                <a:latin typeface="Times New Roman" pitchFamily="18" charset="0"/>
                <a:cs typeface="Times New Roman" pitchFamily="18" charset="0"/>
              </a:rPr>
              <a:t>Personality Determinants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763000" cy="5562600"/>
          </a:xfrm>
        </p:spPr>
        <p:txBody>
          <a:bodyPr>
            <a:noAutofit/>
          </a:bodyPr>
          <a:lstStyle/>
          <a:p>
            <a:pPr algn="just">
              <a:lnSpc>
                <a:spcPct val="120000"/>
              </a:lnSpc>
            </a:pPr>
            <a:r>
              <a:rPr lang="en-US" sz="2600" dirty="0" smtClean="0">
                <a:latin typeface="Times New Roman" pitchFamily="18" charset="0"/>
                <a:cs typeface="Times New Roman" pitchFamily="18" charset="0"/>
              </a:rPr>
              <a:t>Heredity</a:t>
            </a:r>
            <a:r>
              <a:rPr lang="en-US" sz="2400" dirty="0" smtClean="0">
                <a:latin typeface="Times New Roman" pitchFamily="18" charset="0"/>
                <a:cs typeface="Times New Roman" pitchFamily="18" charset="0"/>
              </a:rPr>
              <a:t>- Are generally considered to be either 	completely 	or substantially influenced </a:t>
            </a:r>
            <a:r>
              <a:rPr lang="en-US" sz="2400" dirty="0" smtClean="0">
                <a:solidFill>
                  <a:srgbClr val="FF0000"/>
                </a:solidFill>
                <a:latin typeface="Times New Roman" pitchFamily="18" charset="0"/>
                <a:cs typeface="Times New Roman" pitchFamily="18" charset="0"/>
              </a:rPr>
              <a:t>by parents, </a:t>
            </a:r>
            <a:r>
              <a:rPr lang="en-US" sz="2400" dirty="0" smtClean="0">
                <a:latin typeface="Times New Roman" pitchFamily="18" charset="0"/>
                <a:cs typeface="Times New Roman" pitchFamily="18" charset="0"/>
              </a:rPr>
              <a:t>that is by their biological,   physiological and inherent 	psychological makeup.</a:t>
            </a:r>
          </a:p>
          <a:p>
            <a:pPr algn="just">
              <a:lnSpc>
                <a:spcPct val="120000"/>
              </a:lnSpc>
            </a:pPr>
            <a:r>
              <a:rPr lang="en-US" sz="2600" dirty="0" smtClean="0">
                <a:latin typeface="Times New Roman" pitchFamily="18" charset="0"/>
                <a:cs typeface="Times New Roman" pitchFamily="18" charset="0"/>
              </a:rPr>
              <a:t>Environment</a:t>
            </a:r>
            <a:r>
              <a:rPr lang="en-US" sz="2400" dirty="0" smtClean="0">
                <a:latin typeface="Times New Roman" pitchFamily="18" charset="0"/>
                <a:cs typeface="Times New Roman" pitchFamily="18" charset="0"/>
              </a:rPr>
              <a:t>- That exert pressures on our personality 	formation are </a:t>
            </a:r>
            <a:r>
              <a:rPr lang="en-US" sz="2400" dirty="0" smtClean="0">
                <a:solidFill>
                  <a:srgbClr val="FF0000"/>
                </a:solidFill>
                <a:latin typeface="Times New Roman" pitchFamily="18" charset="0"/>
                <a:cs typeface="Times New Roman" pitchFamily="18" charset="0"/>
              </a:rPr>
              <a:t>the culture</a:t>
            </a:r>
            <a:r>
              <a:rPr lang="en-US" sz="2400" dirty="0" smtClean="0">
                <a:latin typeface="Times New Roman" pitchFamily="18" charset="0"/>
                <a:cs typeface="Times New Roman" pitchFamily="18" charset="0"/>
              </a:rPr>
              <a:t>, our early conditioning, </a:t>
            </a:r>
            <a:r>
              <a:rPr lang="en-US" sz="2400" dirty="0" smtClean="0">
                <a:solidFill>
                  <a:srgbClr val="FF0000"/>
                </a:solidFill>
                <a:latin typeface="Times New Roman" pitchFamily="18" charset="0"/>
                <a:cs typeface="Times New Roman" pitchFamily="18" charset="0"/>
              </a:rPr>
              <a:t>the norms among 	our family</a:t>
            </a: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friends and social groups</a:t>
            </a:r>
            <a:r>
              <a:rPr lang="en-US" sz="2400" dirty="0" smtClean="0">
                <a:latin typeface="Times New Roman" pitchFamily="18" charset="0"/>
                <a:cs typeface="Times New Roman" pitchFamily="18" charset="0"/>
              </a:rPr>
              <a:t>, and other influences that we experience</a:t>
            </a:r>
          </a:p>
          <a:p>
            <a:pPr algn="just">
              <a:lnSpc>
                <a:spcPct val="120000"/>
              </a:lnSpc>
            </a:pPr>
            <a:r>
              <a:rPr lang="en-US" sz="2600" dirty="0" smtClean="0">
                <a:latin typeface="Times New Roman" pitchFamily="18" charset="0"/>
                <a:cs typeface="Times New Roman" pitchFamily="18" charset="0"/>
              </a:rPr>
              <a:t>Situation</a:t>
            </a:r>
            <a:r>
              <a:rPr lang="en-US" sz="2400" dirty="0" smtClean="0">
                <a:latin typeface="Times New Roman" pitchFamily="18" charset="0"/>
                <a:cs typeface="Times New Roman" pitchFamily="18" charset="0"/>
              </a:rPr>
              <a:t>- An individual’s personality although generally stable and consistent, does change in different situations. </a:t>
            </a:r>
            <a:r>
              <a:rPr lang="en-US" sz="2400" dirty="0" smtClean="0">
                <a:solidFill>
                  <a:srgbClr val="FF0000"/>
                </a:solidFill>
                <a:latin typeface="Times New Roman" pitchFamily="18" charset="0"/>
                <a:cs typeface="Times New Roman" pitchFamily="18" charset="0"/>
              </a:rPr>
              <a:t>The varying demand of different situation </a:t>
            </a:r>
            <a:r>
              <a:rPr lang="en-US" sz="2400" dirty="0" smtClean="0">
                <a:latin typeface="Times New Roman" pitchFamily="18" charset="0"/>
                <a:cs typeface="Times New Roman" pitchFamily="18" charset="0"/>
              </a:rPr>
              <a:t>calls forth different aspects of one’s personality. We should not therefore look upon personality patterns in 	isolation.</a:t>
            </a:r>
            <a:endParaRPr lang="en-US" sz="24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dirty="0" smtClean="0">
                <a:latin typeface="Times New Roman" pitchFamily="18" charset="0"/>
                <a:cs typeface="Times New Roman" pitchFamily="18" charset="0"/>
              </a:rPr>
              <a:t>Grooming –men</a:t>
            </a:r>
            <a:endParaRPr lang="en-US" sz="3600" dirty="0"/>
          </a:p>
        </p:txBody>
      </p:sp>
      <p:sp>
        <p:nvSpPr>
          <p:cNvPr id="3" name="Content Placeholder 2"/>
          <p:cNvSpPr>
            <a:spLocks noGrp="1"/>
          </p:cNvSpPr>
          <p:nvPr>
            <p:ph idx="1"/>
          </p:nvPr>
        </p:nvSpPr>
        <p:spPr>
          <a:xfrm>
            <a:off x="228600" y="914400"/>
            <a:ext cx="8686800" cy="5791200"/>
          </a:xfrm>
        </p:spPr>
        <p:txBody>
          <a:bodyPr>
            <a:noAutofit/>
          </a:bodyPr>
          <a:lstStyle/>
          <a:p>
            <a:pPr algn="just">
              <a:buFont typeface="Wingdings" pitchFamily="2" charset="2"/>
              <a:buChar char="§"/>
            </a:pPr>
            <a:r>
              <a:rPr lang="en-US" sz="2400" dirty="0" smtClean="0">
                <a:solidFill>
                  <a:srgbClr val="FF0000"/>
                </a:solidFill>
                <a:latin typeface="Times New Roman" pitchFamily="18" charset="0"/>
                <a:cs typeface="Times New Roman" pitchFamily="18" charset="0"/>
              </a:rPr>
              <a:t>Shoes</a:t>
            </a:r>
            <a:r>
              <a:rPr lang="en-US" sz="2400" dirty="0" smtClean="0">
                <a:latin typeface="Times New Roman" pitchFamily="18" charset="0"/>
                <a:cs typeface="Times New Roman" pitchFamily="18" charset="0"/>
              </a:rPr>
              <a:t>: a good pair of leather shoes-black and brown/tan shoes. Must be polished everyday. Avoid that look casual. No wear shoes with worn out heels.</a:t>
            </a:r>
          </a:p>
          <a:p>
            <a:pPr algn="just">
              <a:buFont typeface="Wingdings" pitchFamily="2" charset="2"/>
              <a:buChar char="§"/>
            </a:pPr>
            <a:r>
              <a:rPr lang="en-US" sz="2400" dirty="0" smtClean="0">
                <a:solidFill>
                  <a:srgbClr val="FF0000"/>
                </a:solidFill>
                <a:latin typeface="Times New Roman" pitchFamily="18" charset="0"/>
                <a:cs typeface="Times New Roman" pitchFamily="18" charset="0"/>
              </a:rPr>
              <a:t>Belts</a:t>
            </a:r>
            <a:r>
              <a:rPr lang="en-US" sz="2400" dirty="0" smtClean="0">
                <a:latin typeface="Times New Roman" pitchFamily="18" charset="0"/>
                <a:cs typeface="Times New Roman" pitchFamily="18" charset="0"/>
              </a:rPr>
              <a:t>: only formal belts with a sleek buckle. As thumb rule, match your belt to your shoes.</a:t>
            </a:r>
          </a:p>
          <a:p>
            <a:pPr algn="just">
              <a:buFont typeface="Wingdings" pitchFamily="2" charset="2"/>
              <a:buChar char="§"/>
            </a:pPr>
            <a:r>
              <a:rPr lang="en-US" sz="2400" dirty="0" smtClean="0">
                <a:solidFill>
                  <a:srgbClr val="FF0000"/>
                </a:solidFill>
                <a:latin typeface="Times New Roman" pitchFamily="18" charset="0"/>
                <a:cs typeface="Times New Roman" pitchFamily="18" charset="0"/>
              </a:rPr>
              <a:t>Watches</a:t>
            </a:r>
            <a:r>
              <a:rPr lang="en-US" sz="2400" dirty="0" smtClean="0">
                <a:latin typeface="Times New Roman" pitchFamily="18" charset="0"/>
                <a:cs typeface="Times New Roman" pitchFamily="18" charset="0"/>
              </a:rPr>
              <a:t>: Preferably wear leather strapped watches. If wear a metal strapped watch, make sure that it fits the wrist well</a:t>
            </a:r>
          </a:p>
          <a:p>
            <a:pPr algn="just">
              <a:buFont typeface="Wingdings" pitchFamily="2" charset="2"/>
              <a:buChar char="§"/>
            </a:pPr>
            <a:r>
              <a:rPr lang="en-US" sz="2400" dirty="0" smtClean="0">
                <a:solidFill>
                  <a:srgbClr val="FF0000"/>
                </a:solidFill>
                <a:latin typeface="Times New Roman" pitchFamily="18" charset="0"/>
                <a:cs typeface="Times New Roman" pitchFamily="18" charset="0"/>
              </a:rPr>
              <a:t>Hairstyles</a:t>
            </a:r>
            <a:r>
              <a:rPr lang="en-US" sz="2400" dirty="0" smtClean="0">
                <a:latin typeface="Times New Roman" pitchFamily="18" charset="0"/>
                <a:cs typeface="Times New Roman" pitchFamily="18" charset="0"/>
              </a:rPr>
              <a:t>: clean and neat, avoiding extreme styles or colors,  trimmed above the collar leaving the ear uncovered. </a:t>
            </a:r>
          </a:p>
          <a:p>
            <a:pPr algn="just">
              <a:buFont typeface="Wingdings" pitchFamily="2" charset="2"/>
              <a:buChar char="§"/>
            </a:pPr>
            <a:r>
              <a:rPr lang="en-US" sz="2400" dirty="0" smtClean="0">
                <a:latin typeface="Times New Roman" pitchFamily="18" charset="0"/>
                <a:cs typeface="Times New Roman" pitchFamily="18" charset="0"/>
              </a:rPr>
              <a:t>Sideburns  not extend below the earlobe or onto the cheek. Mustaches should be neatly trimmed and may not extend beyond or below the corners of the mouth. </a:t>
            </a:r>
          </a:p>
          <a:p>
            <a:pPr algn="just">
              <a:buFont typeface="Wingdings" pitchFamily="2" charset="2"/>
              <a:buChar char="§"/>
            </a:pPr>
            <a:r>
              <a:rPr lang="en-US" sz="2400" dirty="0" smtClean="0">
                <a:latin typeface="Times New Roman" pitchFamily="18" charset="0"/>
                <a:cs typeface="Times New Roman" pitchFamily="18" charset="0"/>
              </a:rPr>
              <a:t>clean shaven; beards are not acceptable.</a:t>
            </a:r>
          </a:p>
          <a:p>
            <a:pPr algn="just">
              <a:buFont typeface="Wingdings" pitchFamily="2" charset="2"/>
              <a:buChar char="§"/>
            </a:pPr>
            <a:r>
              <a:rPr lang="en-US" sz="2400" dirty="0" smtClean="0">
                <a:latin typeface="Times New Roman" pitchFamily="18" charset="0"/>
                <a:cs typeface="Times New Roman" pitchFamily="18" charset="0"/>
              </a:rPr>
              <a:t>Earrings and other body piercing are unacceptable.</a:t>
            </a:r>
            <a:endParaRPr lang="en-US" sz="24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sz="4000" dirty="0" smtClean="0">
                <a:latin typeface="Times New Roman" pitchFamily="18" charset="0"/>
                <a:cs typeface="Times New Roman" pitchFamily="18" charset="0"/>
              </a:rPr>
              <a:t>Grooming –men</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990600"/>
            <a:ext cx="8610600" cy="5135563"/>
          </a:xfrm>
        </p:spPr>
        <p:txBody>
          <a:bodyPr>
            <a:noAutofit/>
          </a:bodyPr>
          <a:lstStyle/>
          <a:p>
            <a:pPr algn="ctr">
              <a:buNone/>
            </a:pPr>
            <a:r>
              <a:rPr lang="en-US" sz="2400" dirty="0" smtClean="0">
                <a:solidFill>
                  <a:srgbClr val="FF0000"/>
                </a:solidFill>
                <a:latin typeface="Times New Roman" pitchFamily="18" charset="0"/>
                <a:cs typeface="Times New Roman" pitchFamily="18" charset="0"/>
              </a:rPr>
              <a:t>DRESS</a:t>
            </a:r>
            <a:r>
              <a:rPr lang="en-US" sz="2400" dirty="0" smtClean="0">
                <a:latin typeface="Times New Roman" pitchFamily="18" charset="0"/>
                <a:cs typeface="Times New Roman" pitchFamily="18" charset="0"/>
              </a:rPr>
              <a:t>- the simpler the better.</a:t>
            </a:r>
          </a:p>
          <a:p>
            <a:pPr algn="just">
              <a:buFont typeface="Wingdings" pitchFamily="2" charset="2"/>
              <a:buChar char="§"/>
            </a:pPr>
            <a:r>
              <a:rPr lang="en-US" sz="2400" dirty="0" smtClean="0">
                <a:solidFill>
                  <a:srgbClr val="FF0000"/>
                </a:solidFill>
                <a:latin typeface="Times New Roman" pitchFamily="18" charset="0"/>
                <a:cs typeface="Times New Roman" pitchFamily="18" charset="0"/>
              </a:rPr>
              <a:t>Shirts</a:t>
            </a:r>
            <a:r>
              <a:rPr lang="en-US" sz="2400" dirty="0" smtClean="0">
                <a:latin typeface="Times New Roman" pitchFamily="18" charset="0"/>
                <a:cs typeface="Times New Roman" pitchFamily="18" charset="0"/>
              </a:rPr>
              <a:t>- white, off white, pale, blue shirts are preferred; may wear dark colored shirts too. Button up your shirt till the collar button</a:t>
            </a:r>
          </a:p>
          <a:p>
            <a:pPr algn="just">
              <a:buFont typeface="Wingdings" pitchFamily="2" charset="2"/>
              <a:buChar char="§"/>
            </a:pPr>
            <a:r>
              <a:rPr lang="en-US" sz="2400" dirty="0" smtClean="0">
                <a:solidFill>
                  <a:srgbClr val="FF0000"/>
                </a:solidFill>
                <a:latin typeface="Times New Roman" pitchFamily="18" charset="0"/>
                <a:cs typeface="Times New Roman" pitchFamily="18" charset="0"/>
              </a:rPr>
              <a:t>Trousers</a:t>
            </a:r>
            <a:r>
              <a:rPr lang="en-US" sz="2400" dirty="0" smtClean="0">
                <a:latin typeface="Times New Roman" pitchFamily="18" charset="0"/>
                <a:cs typeface="Times New Roman" pitchFamily="18" charset="0"/>
              </a:rPr>
              <a:t>- preferably be dark though, may wear beige and with a dark colored shirt.</a:t>
            </a:r>
          </a:p>
          <a:p>
            <a:pPr algn="just">
              <a:buFont typeface="Wingdings" pitchFamily="2" charset="2"/>
              <a:buChar char="§"/>
            </a:pPr>
            <a:r>
              <a:rPr lang="en-US" sz="2400" dirty="0" smtClean="0">
                <a:solidFill>
                  <a:srgbClr val="FF0000"/>
                </a:solidFill>
                <a:latin typeface="Times New Roman" pitchFamily="18" charset="0"/>
                <a:cs typeface="Times New Roman" pitchFamily="18" charset="0"/>
              </a:rPr>
              <a:t>Ties</a:t>
            </a:r>
            <a:r>
              <a:rPr lang="en-US" sz="2400" dirty="0" smtClean="0">
                <a:latin typeface="Times New Roman" pitchFamily="18" charset="0"/>
                <a:cs typeface="Times New Roman" pitchFamily="18" charset="0"/>
              </a:rPr>
              <a:t>: choose a traditional silk tie, No loud colors or patterns. Avoid ties with images and designer logos. It should co-ordinate with your attire the knot should be a perfect triangle. Observe the tie and the shirt button.</a:t>
            </a:r>
          </a:p>
          <a:p>
            <a:pPr algn="just">
              <a:buFont typeface="Wingdings" pitchFamily="2" charset="2"/>
              <a:buChar char="§"/>
            </a:pPr>
            <a:r>
              <a:rPr lang="en-US" sz="2400" dirty="0" smtClean="0">
                <a:solidFill>
                  <a:srgbClr val="FF0000"/>
                </a:solidFill>
                <a:latin typeface="Times New Roman" pitchFamily="18" charset="0"/>
                <a:cs typeface="Times New Roman" pitchFamily="18" charset="0"/>
              </a:rPr>
              <a:t>Socks</a:t>
            </a:r>
            <a:r>
              <a:rPr lang="en-US" sz="2400" dirty="0" smtClean="0">
                <a:latin typeface="Times New Roman" pitchFamily="18" charset="0"/>
                <a:cs typeface="Times New Roman" pitchFamily="18" charset="0"/>
              </a:rPr>
              <a:t>: a color that coordinates with your trousers. Make sure they are long enough not to expose your skin when you sit down. Avoid bad </a:t>
            </a:r>
            <a:r>
              <a:rPr lang="en-US" sz="2400" dirty="0" err="1" smtClean="0">
                <a:latin typeface="Times New Roman" pitchFamily="18" charset="0"/>
                <a:cs typeface="Times New Roman" pitchFamily="18" charset="0"/>
              </a:rPr>
              <a:t>odour</a:t>
            </a:r>
            <a:r>
              <a:rPr lang="en-US" sz="2400" dirty="0" smtClean="0">
                <a:latin typeface="Times New Roman" pitchFamily="18" charset="0"/>
                <a:cs typeface="Times New Roman" pitchFamily="18" charset="0"/>
              </a:rPr>
              <a:t>.</a:t>
            </a:r>
          </a:p>
          <a:p>
            <a:pPr algn="just">
              <a:buFont typeface="Wingdings" pitchFamily="2" charset="2"/>
              <a:buChar char="§"/>
            </a:pPr>
            <a:endParaRPr lang="en-US" sz="2400" dirty="0" smtClean="0">
              <a:latin typeface="Times New Roman" pitchFamily="18" charset="0"/>
              <a:cs typeface="Times New Roman" pitchFamily="18" charset="0"/>
            </a:endParaRPr>
          </a:p>
          <a:p>
            <a:pPr algn="just">
              <a:buFont typeface="Wingdings" pitchFamily="2" charset="2"/>
              <a:buChar char="§"/>
            </a:pPr>
            <a:endParaRPr lang="en-US" sz="24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990600"/>
          </a:xfrm>
        </p:spPr>
        <p:txBody>
          <a:bodyPr>
            <a:noAutofit/>
          </a:bodyPr>
          <a:lstStyle/>
          <a:p>
            <a:r>
              <a:rPr lang="en-US" sz="4000" dirty="0" smtClean="0">
                <a:latin typeface="Times New Roman" pitchFamily="18" charset="0"/>
                <a:cs typeface="Times New Roman" pitchFamily="18" charset="0"/>
              </a:rPr>
              <a:t>Grooming –women</a:t>
            </a:r>
            <a:br>
              <a:rPr lang="en-US" sz="4000" dirty="0" smtClean="0">
                <a:latin typeface="Times New Roman" pitchFamily="18" charset="0"/>
                <a:cs typeface="Times New Roman" pitchFamily="18" charset="0"/>
              </a:rPr>
            </a:b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364163"/>
          </a:xfrm>
        </p:spPr>
        <p:txBody>
          <a:bodyPr>
            <a:noAutofit/>
          </a:bodyPr>
          <a:lstStyle/>
          <a:p>
            <a:pPr algn="just">
              <a:buFont typeface="Wingdings" pitchFamily="2" charset="2"/>
              <a:buChar char="§"/>
            </a:pPr>
            <a:r>
              <a:rPr lang="en-US" sz="2600" dirty="0" smtClean="0">
                <a:solidFill>
                  <a:srgbClr val="FF0000"/>
                </a:solidFill>
                <a:latin typeface="Times New Roman" pitchFamily="18" charset="0"/>
                <a:cs typeface="Times New Roman" pitchFamily="18" charset="0"/>
              </a:rPr>
              <a:t>DRESS</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Salwaar</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kameez</a:t>
            </a:r>
            <a:r>
              <a:rPr lang="en-US" sz="2600" dirty="0" smtClean="0">
                <a:latin typeface="Times New Roman" pitchFamily="18" charset="0"/>
                <a:cs typeface="Times New Roman" pitchFamily="18" charset="0"/>
              </a:rPr>
              <a:t> or formal shirt/trousers. Preferably choose small prints or self colors. Avoid tight fitting clothes ,You may wear a tunic with a pair of formal trousers.</a:t>
            </a:r>
          </a:p>
          <a:p>
            <a:pPr algn="just">
              <a:buFont typeface="Wingdings" pitchFamily="2" charset="2"/>
              <a:buChar char="§"/>
            </a:pPr>
            <a:r>
              <a:rPr lang="en-US" sz="2600" dirty="0" smtClean="0">
                <a:solidFill>
                  <a:srgbClr val="FF0000"/>
                </a:solidFill>
                <a:latin typeface="Times New Roman" pitchFamily="18" charset="0"/>
                <a:cs typeface="Times New Roman" pitchFamily="18" charset="0"/>
              </a:rPr>
              <a:t>Hair</a:t>
            </a:r>
            <a:r>
              <a:rPr lang="en-US" sz="2600" dirty="0" smtClean="0">
                <a:latin typeface="Times New Roman" pitchFamily="18" charset="0"/>
                <a:cs typeface="Times New Roman" pitchFamily="18" charset="0"/>
              </a:rPr>
              <a:t>: extreme styles or colorations, or unnatural colors</a:t>
            </a:r>
          </a:p>
          <a:p>
            <a:pPr algn="just">
              <a:buFont typeface="Wingdings" pitchFamily="2" charset="2"/>
              <a:buChar char="§"/>
            </a:pPr>
            <a:r>
              <a:rPr lang="en-US" sz="2600" dirty="0" smtClean="0">
                <a:solidFill>
                  <a:srgbClr val="FF0000"/>
                </a:solidFill>
                <a:latin typeface="Times New Roman" pitchFamily="18" charset="0"/>
                <a:cs typeface="Times New Roman" pitchFamily="18" charset="0"/>
              </a:rPr>
              <a:t>Shoes/sandals: </a:t>
            </a:r>
            <a:r>
              <a:rPr lang="en-US" sz="2600" dirty="0" smtClean="0">
                <a:latin typeface="Times New Roman" pitchFamily="18" charset="0"/>
                <a:cs typeface="Times New Roman" pitchFamily="18" charset="0"/>
              </a:rPr>
              <a:t>Shoes with 1 ½-inch heels are standard, may wear a pair with smaller heels or a flat pair. Stick with a black/brown pair. Be sure your shoes are polished and that your heels are intact. Avoid heels and sandals with heels. Avoid white colored sandals as they get dirty easily. If you do, clean them well</a:t>
            </a:r>
          </a:p>
          <a:p>
            <a:pPr algn="just">
              <a:buFont typeface="Wingdings" pitchFamily="2" charset="2"/>
              <a:buChar char="§"/>
            </a:pPr>
            <a:r>
              <a:rPr lang="en-US" sz="2600" dirty="0" smtClean="0">
                <a:solidFill>
                  <a:srgbClr val="FF0000"/>
                </a:solidFill>
                <a:latin typeface="Times New Roman" pitchFamily="18" charset="0"/>
                <a:cs typeface="Times New Roman" pitchFamily="18" charset="0"/>
              </a:rPr>
              <a:t>Bags</a:t>
            </a:r>
            <a:r>
              <a:rPr lang="en-US" sz="2600" dirty="0" smtClean="0">
                <a:latin typeface="Times New Roman" pitchFamily="18" charset="0"/>
                <a:cs typeface="Times New Roman" pitchFamily="18" charset="0"/>
              </a:rPr>
              <a:t>: preferably, carry </a:t>
            </a:r>
            <a:r>
              <a:rPr lang="en-US" sz="2600" dirty="0" err="1" smtClean="0">
                <a:latin typeface="Times New Roman" pitchFamily="18" charset="0"/>
                <a:cs typeface="Times New Roman" pitchFamily="18" charset="0"/>
              </a:rPr>
              <a:t>ablack</a:t>
            </a:r>
            <a:r>
              <a:rPr lang="en-US" sz="2600" dirty="0" smtClean="0">
                <a:latin typeface="Times New Roman" pitchFamily="18" charset="0"/>
                <a:cs typeface="Times New Roman" pitchFamily="18" charset="0"/>
              </a:rPr>
              <a:t> or a brown one</a:t>
            </a:r>
            <a:endParaRPr lang="en-US" sz="26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Grooming</a:t>
            </a:r>
            <a:endParaRPr lang="en-US" dirty="0"/>
          </a:p>
        </p:txBody>
      </p:sp>
      <p:sp>
        <p:nvSpPr>
          <p:cNvPr id="3" name="Content Placeholder 2"/>
          <p:cNvSpPr>
            <a:spLocks noGrp="1"/>
          </p:cNvSpPr>
          <p:nvPr>
            <p:ph idx="1"/>
          </p:nvPr>
        </p:nvSpPr>
        <p:spPr/>
        <p:txBody>
          <a:bodyPr>
            <a:noAutofit/>
          </a:bodyPr>
          <a:lstStyle/>
          <a:p>
            <a:pPr algn="just">
              <a:buFont typeface="Wingdings" pitchFamily="2" charset="2"/>
              <a:buChar char="§"/>
            </a:pPr>
            <a:r>
              <a:rPr lang="en-US" sz="2800" dirty="0" smtClean="0">
                <a:solidFill>
                  <a:srgbClr val="FF0000"/>
                </a:solidFill>
                <a:latin typeface="Times New Roman" pitchFamily="18" charset="0"/>
                <a:cs typeface="Times New Roman" pitchFamily="18" charset="0"/>
              </a:rPr>
              <a:t>Accessories:</a:t>
            </a:r>
          </a:p>
          <a:p>
            <a:pPr algn="just">
              <a:buFont typeface="Wingdings" pitchFamily="2" charset="2"/>
              <a:buChar char="§"/>
            </a:pPr>
            <a:r>
              <a:rPr lang="en-US" sz="2800" dirty="0" smtClean="0">
                <a:latin typeface="Times New Roman" pitchFamily="18" charset="0"/>
                <a:cs typeface="Times New Roman" pitchFamily="18" charset="0"/>
              </a:rPr>
              <a:t>Earrings: Wear stubs or small rings. Do not wear hoops or dangling earrings.</a:t>
            </a:r>
          </a:p>
          <a:p>
            <a:pPr algn="just">
              <a:buFont typeface="Wingdings" pitchFamily="2" charset="2"/>
              <a:buChar char="§"/>
            </a:pPr>
            <a:r>
              <a:rPr lang="en-US" sz="2800" dirty="0" smtClean="0">
                <a:latin typeface="Times New Roman" pitchFamily="18" charset="0"/>
                <a:cs typeface="Times New Roman" pitchFamily="18" charset="0"/>
              </a:rPr>
              <a:t>Bracelets/Bangles: wear either a bracelet or a bangle. Avoid both. Avoid chunky bracelets or too many bangles.</a:t>
            </a:r>
          </a:p>
          <a:p>
            <a:pPr algn="just">
              <a:buFont typeface="Wingdings" pitchFamily="2" charset="2"/>
              <a:buChar char="§"/>
            </a:pPr>
            <a:r>
              <a:rPr lang="en-US" sz="2800" dirty="0" smtClean="0">
                <a:latin typeface="Times New Roman" pitchFamily="18" charset="0"/>
                <a:cs typeface="Times New Roman" pitchFamily="18" charset="0"/>
              </a:rPr>
              <a:t>Rings: Keep them simple and not chunky.</a:t>
            </a:r>
          </a:p>
          <a:p>
            <a:pPr algn="just">
              <a:buFont typeface="Wingdings" pitchFamily="2" charset="2"/>
              <a:buChar char="§"/>
            </a:pPr>
            <a:r>
              <a:rPr lang="en-US" sz="2800" dirty="0" smtClean="0">
                <a:latin typeface="Times New Roman" pitchFamily="18" charset="0"/>
                <a:cs typeface="Times New Roman" pitchFamily="18" charset="0"/>
              </a:rPr>
              <a:t>Chains: You may wear thin chains with small lockets. </a:t>
            </a:r>
            <a:endParaRPr lang="en-US" sz="28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Times New Roman" pitchFamily="18" charset="0"/>
                <a:cs typeface="Times New Roman" pitchFamily="18" charset="0"/>
              </a:rPr>
              <a:t>In last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lgn="just">
              <a:buNone/>
            </a:pPr>
            <a:r>
              <a:rPr lang="en-US" sz="4000" dirty="0" smtClean="0">
                <a:latin typeface="Times New Roman" pitchFamily="18" charset="0"/>
                <a:cs typeface="Times New Roman" pitchFamily="18" charset="0"/>
              </a:rPr>
              <a:t>	</a:t>
            </a:r>
            <a:r>
              <a:rPr lang="en-US" sz="4200" dirty="0" smtClean="0">
                <a:latin typeface="Times New Roman" pitchFamily="18" charset="0"/>
                <a:cs typeface="Times New Roman" pitchFamily="18" charset="0"/>
              </a:rPr>
              <a:t>“God grant me the serenity to accept the things I can not change, courage to change the things I can, and wisdom to know the difference.”</a:t>
            </a:r>
          </a:p>
          <a:p>
            <a:pPr algn="ctr">
              <a:buNone/>
            </a:pPr>
            <a:endParaRPr lang="en-US" sz="4200" dirty="0" smtClean="0">
              <a:latin typeface="Times New Roman" pitchFamily="18" charset="0"/>
              <a:cs typeface="Times New Roman" pitchFamily="18" charset="0"/>
            </a:endParaRPr>
          </a:p>
          <a:p>
            <a:pPr algn="ctr">
              <a:buNone/>
            </a:pPr>
            <a:endParaRPr lang="en-US" sz="4200" dirty="0" smtClean="0">
              <a:solidFill>
                <a:schemeClr val="tx1"/>
              </a:solidFill>
              <a:latin typeface="Times New Roman" pitchFamily="18" charset="0"/>
              <a:cs typeface="Times New Roman" pitchFamily="18" charset="0"/>
            </a:endParaRPr>
          </a:p>
          <a:p>
            <a:pPr algn="ctr">
              <a:buNone/>
            </a:pPr>
            <a:r>
              <a:rPr lang="en-US" sz="4600" dirty="0" smtClean="0">
                <a:solidFill>
                  <a:schemeClr val="tx1"/>
                </a:solidFill>
                <a:latin typeface="Times New Roman" pitchFamily="18" charset="0"/>
                <a:cs typeface="Times New Roman" pitchFamily="18" charset="0"/>
              </a:rPr>
              <a:t>Thank you</a:t>
            </a:r>
          </a:p>
          <a:p>
            <a:pPr algn="ctr">
              <a:buNone/>
            </a:pPr>
            <a:endParaRPr lang="en-US" sz="4200" dirty="0" smtClean="0">
              <a:latin typeface="Times New Roman" pitchFamily="18" charset="0"/>
              <a:cs typeface="Times New Roman" pitchFamily="18" charset="0"/>
            </a:endParaRPr>
          </a:p>
          <a:p>
            <a:pPr algn="ctr">
              <a:buNone/>
            </a:pPr>
            <a:endParaRPr lang="en-US" sz="4200" dirty="0" smtClean="0">
              <a:latin typeface="Times New Roman" pitchFamily="18" charset="0"/>
              <a:cs typeface="Times New Roman" pitchFamily="18" charset="0"/>
            </a:endParaRPr>
          </a:p>
          <a:p>
            <a:pPr algn="ctr">
              <a:buNone/>
            </a:pPr>
            <a:r>
              <a:rPr lang="en-US" sz="4200" dirty="0" smtClean="0">
                <a:solidFill>
                  <a:schemeClr val="tx1"/>
                </a:solidFill>
                <a:latin typeface="Times New Roman" pitchFamily="18" charset="0"/>
                <a:cs typeface="Times New Roman" pitchFamily="18" charset="0"/>
              </a:rPr>
              <a:t>For With God nothing shall be impossible Luke 1:37</a:t>
            </a:r>
          </a:p>
          <a:p>
            <a:pPr algn="ctr">
              <a:buNone/>
            </a:pPr>
            <a:endParaRPr lang="en-US" sz="6600" dirty="0" smtClean="0">
              <a:latin typeface="Times New Roman" pitchFamily="18" charset="0"/>
              <a:cs typeface="Times New Roman" pitchFamily="18" charset="0"/>
            </a:endParaRPr>
          </a:p>
          <a:p>
            <a:endParaRPr lang="en-US" dirty="0"/>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none" dirty="0" smtClean="0">
                <a:latin typeface="Times New Roman" pitchFamily="18" charset="0"/>
                <a:cs typeface="Times New Roman" pitchFamily="18" charset="0"/>
              </a:rPr>
              <a:t>TOPICS TO BE COVERED</a:t>
            </a:r>
            <a:endParaRPr lang="en-US" sz="4000" cap="none" dirty="0">
              <a:latin typeface="Times New Roman" pitchFamily="18" charset="0"/>
              <a:cs typeface="Times New Roman" pitchFamily="18" charset="0"/>
            </a:endParaRPr>
          </a:p>
        </p:txBody>
      </p:sp>
      <p:sp>
        <p:nvSpPr>
          <p:cNvPr id="3" name="Content Placeholder 2"/>
          <p:cNvSpPr>
            <a:spLocks noGrp="1"/>
          </p:cNvSpPr>
          <p:nvPr>
            <p:ph idx="1"/>
          </p:nvPr>
        </p:nvSpPr>
        <p:spPr>
          <a:xfrm>
            <a:off x="152400" y="1554162"/>
            <a:ext cx="8839200" cy="5075238"/>
          </a:xfrm>
        </p:spPr>
        <p:txBody>
          <a:bodyPr>
            <a:normAutofit fontScale="92500" lnSpcReduction="10000"/>
          </a:bodyPr>
          <a:lstStyle/>
          <a:p>
            <a:pPr>
              <a:buFont typeface="Wingdings" pitchFamily="2" charset="2"/>
              <a:buChar char="§"/>
            </a:pPr>
            <a:r>
              <a:rPr lang="en-US" sz="2800" dirty="0" smtClean="0">
                <a:latin typeface="Times New Roman" pitchFamily="18" charset="0"/>
                <a:cs typeface="Times New Roman" pitchFamily="18" charset="0"/>
              </a:rPr>
              <a:t>Self Awareness</a:t>
            </a:r>
          </a:p>
          <a:p>
            <a:pPr>
              <a:buFont typeface="Wingdings" pitchFamily="2" charset="2"/>
              <a:buChar char="§"/>
            </a:pPr>
            <a:r>
              <a:rPr lang="en-US" sz="2800" dirty="0" smtClean="0">
                <a:latin typeface="Times New Roman" pitchFamily="18" charset="0"/>
                <a:cs typeface="Times New Roman" pitchFamily="18" charset="0"/>
              </a:rPr>
              <a:t>Self Esteem</a:t>
            </a:r>
          </a:p>
          <a:p>
            <a:pPr>
              <a:buFont typeface="Wingdings" pitchFamily="2" charset="2"/>
              <a:buChar char="§"/>
            </a:pPr>
            <a:r>
              <a:rPr lang="en-US" sz="2800" dirty="0" smtClean="0">
                <a:latin typeface="Times New Roman" pitchFamily="18" charset="0"/>
                <a:cs typeface="Times New Roman" pitchFamily="18" charset="0"/>
              </a:rPr>
              <a:t>Attitudes</a:t>
            </a:r>
          </a:p>
          <a:p>
            <a:pPr>
              <a:buFont typeface="Wingdings" pitchFamily="2" charset="2"/>
              <a:buChar char="§"/>
            </a:pPr>
            <a:r>
              <a:rPr lang="en-US" sz="2800" dirty="0" smtClean="0">
                <a:latin typeface="Times New Roman" pitchFamily="18" charset="0"/>
                <a:cs typeface="Times New Roman" pitchFamily="18" charset="0"/>
              </a:rPr>
              <a:t>Assertiveness</a:t>
            </a:r>
          </a:p>
          <a:p>
            <a:pPr>
              <a:buFont typeface="Wingdings" pitchFamily="2" charset="2"/>
              <a:buChar char="§"/>
            </a:pPr>
            <a:r>
              <a:rPr lang="en-US" sz="2800" dirty="0" smtClean="0">
                <a:latin typeface="Times New Roman" pitchFamily="18" charset="0"/>
                <a:cs typeface="Times New Roman" pitchFamily="18" charset="0"/>
              </a:rPr>
              <a:t>Time management</a:t>
            </a:r>
          </a:p>
          <a:p>
            <a:pPr>
              <a:buFont typeface="Wingdings" pitchFamily="2" charset="2"/>
              <a:buChar char="§"/>
            </a:pPr>
            <a:r>
              <a:rPr lang="en-US" sz="2800" dirty="0" smtClean="0">
                <a:latin typeface="Times New Roman" pitchFamily="18" charset="0"/>
                <a:cs typeface="Times New Roman" pitchFamily="18" charset="0"/>
              </a:rPr>
              <a:t>Stress Management</a:t>
            </a:r>
          </a:p>
          <a:p>
            <a:pPr>
              <a:buFont typeface="Wingdings" pitchFamily="2" charset="2"/>
              <a:buChar char="§"/>
            </a:pPr>
            <a:r>
              <a:rPr lang="en-US" sz="2800" dirty="0" smtClean="0">
                <a:latin typeface="Times New Roman" pitchFamily="18" charset="0"/>
                <a:cs typeface="Times New Roman" pitchFamily="18" charset="0"/>
              </a:rPr>
              <a:t>Conflict management</a:t>
            </a:r>
          </a:p>
          <a:p>
            <a:pPr>
              <a:buFont typeface="Wingdings" pitchFamily="2" charset="2"/>
              <a:buChar char="§"/>
            </a:pPr>
            <a:r>
              <a:rPr lang="en-US" sz="2800" dirty="0" smtClean="0">
                <a:latin typeface="Times New Roman" pitchFamily="18" charset="0"/>
                <a:cs typeface="Times New Roman" pitchFamily="18" charset="0"/>
              </a:rPr>
              <a:t>Communication skills</a:t>
            </a:r>
          </a:p>
          <a:p>
            <a:pPr>
              <a:buFont typeface="Wingdings" pitchFamily="2" charset="2"/>
              <a:buChar char="§"/>
            </a:pPr>
            <a:r>
              <a:rPr lang="en-US" sz="2800" dirty="0" smtClean="0">
                <a:latin typeface="Times New Roman" pitchFamily="18" charset="0"/>
                <a:cs typeface="Times New Roman" pitchFamily="18" charset="0"/>
              </a:rPr>
              <a:t>Presentations Skills</a:t>
            </a:r>
          </a:p>
          <a:p>
            <a:pPr>
              <a:buFont typeface="Wingdings" pitchFamily="2" charset="2"/>
              <a:buChar char="§"/>
            </a:pPr>
            <a:r>
              <a:rPr lang="en-US" sz="2800" dirty="0" smtClean="0">
                <a:latin typeface="Times New Roman" pitchFamily="18" charset="0"/>
                <a:cs typeface="Times New Roman" pitchFamily="18" charset="0"/>
              </a:rPr>
              <a:t>Body Language</a:t>
            </a:r>
          </a:p>
          <a:p>
            <a:pPr>
              <a:buFont typeface="Wingdings" pitchFamily="2" charset="2"/>
              <a:buChar char="§"/>
            </a:pPr>
            <a:r>
              <a:rPr lang="en-US" sz="2800" dirty="0" smtClean="0">
                <a:latin typeface="Times New Roman" pitchFamily="18" charset="0"/>
                <a:cs typeface="Times New Roman" pitchFamily="18" charset="0"/>
              </a:rPr>
              <a:t>Grooming</a:t>
            </a:r>
          </a:p>
          <a:p>
            <a:pPr>
              <a:buFont typeface="Wingdings" pitchFamily="2" charset="2"/>
              <a:buChar char="§"/>
            </a:pPr>
            <a:endParaRPr lang="en-US" sz="2800" dirty="0" smtClean="0">
              <a:latin typeface="Times New Roman" pitchFamily="18" charset="0"/>
              <a:cs typeface="Times New Roman" pitchFamily="18" charset="0"/>
            </a:endParaRPr>
          </a:p>
          <a:p>
            <a:pPr>
              <a:buFont typeface="Wingdings" pitchFamily="2" charset="2"/>
              <a:buChar char="§"/>
            </a:pPr>
            <a:endParaRPr lang="en-US" sz="2800" dirty="0" smtClean="0">
              <a:latin typeface="Times New Roman" pitchFamily="18" charset="0"/>
              <a:cs typeface="Times New Roman" pitchFamily="18" charset="0"/>
            </a:endParaRPr>
          </a:p>
          <a:p>
            <a:pPr>
              <a:buFont typeface="Wingdings" pitchFamily="2" charset="2"/>
              <a:buChar char="§"/>
            </a:pPr>
            <a:endParaRPr lang="en-US" sz="2800" dirty="0" smtClean="0">
              <a:latin typeface="Times New Roman" pitchFamily="18" charset="0"/>
              <a:cs typeface="Times New Roman" pitchFamily="18" charset="0"/>
            </a:endParaRPr>
          </a:p>
          <a:p>
            <a:pPr>
              <a:buFont typeface="Wingdings" pitchFamily="2" charset="2"/>
              <a:buChar char="§"/>
            </a:pPr>
            <a:endParaRPr lang="en-US" sz="2800"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rmAutofit/>
          </a:bodyPr>
          <a:lstStyle/>
          <a:p>
            <a:r>
              <a:rPr lang="en-US" sz="4000" dirty="0" smtClean="0">
                <a:latin typeface="Times New Roman" pitchFamily="18" charset="0"/>
                <a:cs typeface="Times New Roman" pitchFamily="18" charset="0"/>
              </a:rPr>
              <a:t>Self Awareness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410200"/>
          </a:xfrm>
        </p:spPr>
        <p:txBody>
          <a:bodyPr>
            <a:noAutofit/>
          </a:bodyPr>
          <a:lstStyle/>
          <a:p>
            <a:pPr algn="just"/>
            <a:r>
              <a:rPr lang="en-US" sz="2600" dirty="0" smtClean="0">
                <a:latin typeface="Times New Roman" pitchFamily="18" charset="0"/>
                <a:cs typeface="Times New Roman" pitchFamily="18" charset="0"/>
              </a:rPr>
              <a:t>Socrates said- “ Know Thyself”</a:t>
            </a:r>
          </a:p>
          <a:p>
            <a:pPr algn="just"/>
            <a:r>
              <a:rPr lang="en-US" sz="2600" dirty="0" smtClean="0">
                <a:latin typeface="Times New Roman" pitchFamily="18" charset="0"/>
                <a:cs typeface="Times New Roman" pitchFamily="18" charset="0"/>
              </a:rPr>
              <a:t>Marcus Aurelius on Self-improvement </a:t>
            </a:r>
            <a:r>
              <a:rPr lang="en-US" sz="2600" dirty="0" err="1" smtClean="0">
                <a:latin typeface="Times New Roman" pitchFamily="18" charset="0"/>
                <a:cs typeface="Times New Roman" pitchFamily="18" charset="0"/>
              </a:rPr>
              <a:t>said,“Be</a:t>
            </a:r>
            <a:r>
              <a:rPr lang="en-US" sz="2600" dirty="0" smtClean="0">
                <a:latin typeface="Times New Roman" pitchFamily="18" charset="0"/>
                <a:cs typeface="Times New Roman" pitchFamily="18" charset="0"/>
              </a:rPr>
              <a:t> Thyself”</a:t>
            </a:r>
          </a:p>
          <a:p>
            <a:pPr algn="just"/>
            <a:r>
              <a:rPr lang="en-US" sz="2600" dirty="0" smtClean="0">
                <a:latin typeface="Times New Roman" pitchFamily="18" charset="0"/>
                <a:cs typeface="Times New Roman" pitchFamily="18" charset="0"/>
              </a:rPr>
              <a:t>Identifying and understanding who we are and what makes us function.</a:t>
            </a:r>
          </a:p>
          <a:p>
            <a:pPr algn="just"/>
            <a:r>
              <a:rPr lang="en-US" sz="2600" dirty="0" smtClean="0">
                <a:latin typeface="Times New Roman" pitchFamily="18" charset="0"/>
                <a:cs typeface="Times New Roman" pitchFamily="18" charset="0"/>
              </a:rPr>
              <a:t>Through self-awareness one “develops the ability to know how you are feeling and why, and the impact your feelings have on your </a:t>
            </a:r>
            <a:r>
              <a:rPr lang="en-US" sz="2600" dirty="0" err="1" smtClean="0">
                <a:latin typeface="Times New Roman" pitchFamily="18" charset="0"/>
                <a:cs typeface="Times New Roman" pitchFamily="18" charset="0"/>
              </a:rPr>
              <a:t>behaviour</a:t>
            </a:r>
            <a:r>
              <a:rPr lang="en-US" sz="2600" dirty="0" smtClean="0">
                <a:latin typeface="Times New Roman" pitchFamily="18" charset="0"/>
                <a:cs typeface="Times New Roman" pitchFamily="18" charset="0"/>
              </a:rPr>
              <a:t>. </a:t>
            </a:r>
          </a:p>
          <a:p>
            <a:pPr algn="just"/>
            <a:r>
              <a:rPr lang="en-US" sz="2600" dirty="0" smtClean="0">
                <a:solidFill>
                  <a:srgbClr val="FF0000"/>
                </a:solidFill>
                <a:latin typeface="Times New Roman" pitchFamily="18" charset="0"/>
                <a:cs typeface="Times New Roman" pitchFamily="18" charset="0"/>
              </a:rPr>
              <a:t>Kelly</a:t>
            </a:r>
            <a:r>
              <a:rPr lang="en-US" sz="2600" dirty="0" smtClean="0">
                <a:latin typeface="Times New Roman" pitchFamily="18" charset="0"/>
                <a:cs typeface="Times New Roman" pitchFamily="18" charset="0"/>
              </a:rPr>
              <a:t> suggests we have ‘</a:t>
            </a:r>
            <a:r>
              <a:rPr lang="en-US" sz="2600" dirty="0" smtClean="0">
                <a:solidFill>
                  <a:srgbClr val="FF0000"/>
                </a:solidFill>
                <a:latin typeface="Times New Roman" pitchFamily="18" charset="0"/>
                <a:cs typeface="Times New Roman" pitchFamily="18" charset="0"/>
              </a:rPr>
              <a:t>Core constructs</a:t>
            </a:r>
            <a:r>
              <a:rPr lang="en-US" sz="2600" dirty="0" smtClean="0">
                <a:latin typeface="Times New Roman" pitchFamily="18" charset="0"/>
                <a:cs typeface="Times New Roman" pitchFamily="18" charset="0"/>
              </a:rPr>
              <a:t>’; those which are more personal to us and define our identity ‘</a:t>
            </a:r>
            <a:r>
              <a:rPr lang="en-US" sz="2600" dirty="0" smtClean="0">
                <a:solidFill>
                  <a:srgbClr val="FF0000"/>
                </a:solidFill>
                <a:latin typeface="Times New Roman" pitchFamily="18" charset="0"/>
                <a:cs typeface="Times New Roman" pitchFamily="18" charset="0"/>
              </a:rPr>
              <a:t>Peripheral constructs</a:t>
            </a:r>
            <a:r>
              <a:rPr lang="en-US" sz="2600" dirty="0" smtClean="0">
                <a:latin typeface="Times New Roman" pitchFamily="18" charset="0"/>
                <a:cs typeface="Times New Roman" pitchFamily="18" charset="0"/>
              </a:rPr>
              <a:t>’ may be about others and our environment, and even about our self.</a:t>
            </a:r>
          </a:p>
          <a:p>
            <a:pPr algn="just"/>
            <a:endParaRPr lang="en-US" sz="2600" dirty="0" smtClean="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1295400"/>
          </a:xfrm>
        </p:spPr>
        <p:txBody>
          <a:bodyPr/>
          <a:lstStyle/>
          <a:p>
            <a:r>
              <a:rPr lang="en-US" cap="none" dirty="0" smtClean="0">
                <a:latin typeface="Times New Roman" pitchFamily="18" charset="0"/>
                <a:cs typeface="Times New Roman" pitchFamily="18" charset="0"/>
              </a:rPr>
              <a:t>Benefits of Self Awareness</a:t>
            </a:r>
            <a:endParaRPr lang="en-US" cap="none" dirty="0">
              <a:latin typeface="Times New Roman" pitchFamily="18" charset="0"/>
              <a:cs typeface="Times New Roman" pitchFamily="18" charset="0"/>
            </a:endParaRPr>
          </a:p>
        </p:txBody>
      </p:sp>
      <p:sp>
        <p:nvSpPr>
          <p:cNvPr id="3" name="Content Placeholder 2"/>
          <p:cNvSpPr>
            <a:spLocks noGrp="1"/>
          </p:cNvSpPr>
          <p:nvPr>
            <p:ph idx="1"/>
          </p:nvPr>
        </p:nvSpPr>
        <p:spPr>
          <a:xfrm>
            <a:off x="304800" y="1554162"/>
            <a:ext cx="8686800" cy="5303838"/>
          </a:xfrm>
        </p:spPr>
        <p:txBody>
          <a:bodyPr>
            <a:normAutofit lnSpcReduction="10000"/>
          </a:bodyPr>
          <a:lstStyle/>
          <a:p>
            <a:pPr algn="just">
              <a:buFont typeface="Wingdings" pitchFamily="2" charset="2"/>
              <a:buChar char="§"/>
            </a:pPr>
            <a:r>
              <a:rPr lang="en-US" dirty="0" smtClean="0">
                <a:latin typeface="Times New Roman" pitchFamily="18" charset="0"/>
                <a:cs typeface="Times New Roman" pitchFamily="18" charset="0"/>
              </a:rPr>
              <a:t>Understanding yourself in relation to others</a:t>
            </a:r>
          </a:p>
          <a:p>
            <a:pPr algn="just">
              <a:buFont typeface="Wingdings" pitchFamily="2" charset="2"/>
              <a:buChar char="§"/>
            </a:pPr>
            <a:r>
              <a:rPr lang="en-US" dirty="0" smtClean="0">
                <a:latin typeface="Times New Roman" pitchFamily="18" charset="0"/>
                <a:cs typeface="Times New Roman" pitchFamily="18" charset="0"/>
              </a:rPr>
              <a:t>Developing and implementing a sound self-improvement program</a:t>
            </a:r>
          </a:p>
          <a:p>
            <a:pPr algn="just">
              <a:buFont typeface="Wingdings" pitchFamily="2" charset="2"/>
              <a:buChar char="§"/>
            </a:pPr>
            <a:r>
              <a:rPr lang="en-US" dirty="0" smtClean="0">
                <a:latin typeface="Times New Roman" pitchFamily="18" charset="0"/>
                <a:cs typeface="Times New Roman" pitchFamily="18" charset="0"/>
              </a:rPr>
              <a:t>Setting appropriate life and career goals</a:t>
            </a:r>
          </a:p>
          <a:p>
            <a:pPr algn="just">
              <a:buFont typeface="Wingdings" pitchFamily="2" charset="2"/>
              <a:buChar char="§"/>
            </a:pPr>
            <a:r>
              <a:rPr lang="en-US" dirty="0" smtClean="0">
                <a:latin typeface="Times New Roman" pitchFamily="18" charset="0"/>
                <a:cs typeface="Times New Roman" pitchFamily="18" charset="0"/>
              </a:rPr>
              <a:t>Developing relationships with others</a:t>
            </a:r>
          </a:p>
          <a:p>
            <a:pPr algn="just">
              <a:buFont typeface="Wingdings" pitchFamily="2" charset="2"/>
              <a:buChar char="§"/>
            </a:pPr>
            <a:r>
              <a:rPr lang="en-US" dirty="0" smtClean="0">
                <a:latin typeface="Times New Roman" pitchFamily="18" charset="0"/>
                <a:cs typeface="Times New Roman" pitchFamily="18" charset="0"/>
              </a:rPr>
              <a:t>Understand the value of diversity</a:t>
            </a:r>
          </a:p>
          <a:p>
            <a:pPr algn="just">
              <a:buFont typeface="Wingdings" pitchFamily="2" charset="2"/>
              <a:buChar char="§"/>
            </a:pPr>
            <a:r>
              <a:rPr lang="en-US" dirty="0" smtClean="0">
                <a:latin typeface="Times New Roman" pitchFamily="18" charset="0"/>
                <a:cs typeface="Times New Roman" pitchFamily="18" charset="0"/>
              </a:rPr>
              <a:t>Managing others effectively</a:t>
            </a:r>
          </a:p>
          <a:p>
            <a:pPr algn="just">
              <a:buFont typeface="Wingdings" pitchFamily="2" charset="2"/>
              <a:buChar char="§"/>
            </a:pPr>
            <a:r>
              <a:rPr lang="en-US" dirty="0" smtClean="0">
                <a:latin typeface="Times New Roman" pitchFamily="18" charset="0"/>
                <a:cs typeface="Times New Roman" pitchFamily="18" charset="0"/>
              </a:rPr>
              <a:t>Increasing productivity</a:t>
            </a:r>
          </a:p>
          <a:p>
            <a:pPr algn="just">
              <a:buFont typeface="Wingdings" pitchFamily="2" charset="2"/>
              <a:buChar char="§"/>
            </a:pPr>
            <a:r>
              <a:rPr lang="en-US" dirty="0" smtClean="0">
                <a:latin typeface="Times New Roman" pitchFamily="18" charset="0"/>
                <a:cs typeface="Times New Roman" pitchFamily="18" charset="0"/>
              </a:rPr>
              <a:t>Increasing your ability to contribute to Organizations, your community and family.</a:t>
            </a:r>
            <a:endParaRPr lang="en-US"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latin typeface="Times New Roman" pitchFamily="18" charset="0"/>
                <a:cs typeface="Times New Roman" pitchFamily="18" charset="0"/>
              </a:rPr>
              <a:t>Self Awareness</a:t>
            </a:r>
            <a:endParaRPr lang="en-US" dirty="0"/>
          </a:p>
        </p:txBody>
      </p:sp>
      <p:sp>
        <p:nvSpPr>
          <p:cNvPr id="3" name="Content Placeholder 2"/>
          <p:cNvSpPr>
            <a:spLocks noGrp="1"/>
          </p:cNvSpPr>
          <p:nvPr>
            <p:ph idx="1"/>
          </p:nvPr>
        </p:nvSpPr>
        <p:spPr>
          <a:xfrm>
            <a:off x="228600" y="1066800"/>
            <a:ext cx="8686800" cy="5562600"/>
          </a:xfrm>
        </p:spPr>
        <p:txBody>
          <a:bodyPr>
            <a:normAutofit/>
          </a:bodyPr>
          <a:lstStyle/>
          <a:p>
            <a:pPr algn="ctr">
              <a:buFont typeface="Wingdings" pitchFamily="2" charset="2"/>
              <a:buChar char="§"/>
            </a:pPr>
            <a:r>
              <a:rPr lang="en-US" sz="3500" dirty="0" smtClean="0">
                <a:latin typeface="Times New Roman" pitchFamily="18" charset="0"/>
                <a:cs typeface="Times New Roman" pitchFamily="18" charset="0"/>
              </a:rPr>
              <a:t>How to Gain </a:t>
            </a:r>
          </a:p>
          <a:p>
            <a:pPr algn="just">
              <a:buFont typeface="Wingdings" pitchFamily="2" charset="2"/>
              <a:buChar char="§"/>
            </a:pPr>
            <a:r>
              <a:rPr lang="en-US" sz="2800" dirty="0" smtClean="0">
                <a:latin typeface="Times New Roman" pitchFamily="18" charset="0"/>
                <a:cs typeface="Times New Roman" pitchFamily="18" charset="0"/>
              </a:rPr>
              <a:t>Self-analysis</a:t>
            </a:r>
          </a:p>
          <a:p>
            <a:pPr lvl="1" algn="just"/>
            <a:r>
              <a:rPr lang="en-US" dirty="0" err="1" smtClean="0">
                <a:latin typeface="Times New Roman" pitchFamily="18" charset="0"/>
                <a:cs typeface="Times New Roman" pitchFamily="18" charset="0"/>
              </a:rPr>
              <a:t>Behaviour</a:t>
            </a:r>
            <a:endParaRPr lang="en-US"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Personality</a:t>
            </a:r>
          </a:p>
          <a:p>
            <a:pPr lvl="1" algn="just"/>
            <a:r>
              <a:rPr lang="en-US" dirty="0" smtClean="0">
                <a:latin typeface="Times New Roman" pitchFamily="18" charset="0"/>
                <a:cs typeface="Times New Roman" pitchFamily="18" charset="0"/>
              </a:rPr>
              <a:t>Attitudes</a:t>
            </a:r>
          </a:p>
          <a:p>
            <a:pPr lvl="1" algn="just"/>
            <a:r>
              <a:rPr lang="en-US" dirty="0" smtClean="0">
                <a:latin typeface="Times New Roman" pitchFamily="18" charset="0"/>
                <a:cs typeface="Times New Roman" pitchFamily="18" charset="0"/>
              </a:rPr>
              <a:t>Perceptions</a:t>
            </a:r>
          </a:p>
          <a:p>
            <a:pPr lvl="1" algn="just"/>
            <a:r>
              <a:rPr lang="en-US" sz="2800" dirty="0" smtClean="0">
                <a:latin typeface="Times New Roman" pitchFamily="18" charset="0"/>
                <a:cs typeface="Times New Roman" pitchFamily="18" charset="0"/>
              </a:rPr>
              <a:t>Self-disclosure</a:t>
            </a:r>
          </a:p>
          <a:p>
            <a:pPr lvl="1" algn="just"/>
            <a:r>
              <a:rPr lang="en-US" sz="2800" dirty="0" smtClean="0">
                <a:latin typeface="Times New Roman" pitchFamily="18" charset="0"/>
                <a:cs typeface="Times New Roman" pitchFamily="18" charset="0"/>
              </a:rPr>
              <a:t>Diverse Experiences:</a:t>
            </a:r>
          </a:p>
          <a:p>
            <a:endParaRPr lang="en-US" dirty="0"/>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1524000"/>
          </a:xfrm>
        </p:spPr>
        <p:txBody>
          <a:bodyPr>
            <a:noAutofit/>
          </a:bodyPr>
          <a:lstStyle/>
          <a:p>
            <a:pPr algn="ctr"/>
            <a:r>
              <a:rPr lang="en-US" sz="3200" cap="none" dirty="0" smtClean="0">
                <a:latin typeface="Times New Roman" pitchFamily="18" charset="0"/>
                <a:cs typeface="Times New Roman" pitchFamily="18" charset="0"/>
              </a:rPr>
              <a:t>Model of Mind </a:t>
            </a:r>
            <a:r>
              <a:rPr lang="en-US" sz="2400" cap="none" dirty="0" smtClean="0">
                <a:latin typeface="Times New Roman" pitchFamily="18" charset="0"/>
                <a:cs typeface="Times New Roman" pitchFamily="18" charset="0"/>
              </a:rPr>
              <a:t/>
            </a:r>
            <a:br>
              <a:rPr lang="en-US" sz="2400" cap="none" dirty="0" smtClean="0">
                <a:latin typeface="Times New Roman" pitchFamily="18" charset="0"/>
                <a:cs typeface="Times New Roman" pitchFamily="18" charset="0"/>
              </a:rPr>
            </a:br>
            <a:r>
              <a:rPr lang="en-US" sz="2400" cap="none" dirty="0" smtClean="0">
                <a:latin typeface="Times New Roman" pitchFamily="18" charset="0"/>
                <a:cs typeface="Times New Roman" pitchFamily="18" charset="0"/>
              </a:rPr>
              <a:t>The mind is like an iceberg. It is mostly hidden, and below the surface lies the unconscious mind. The preconscious stores temporary memories.</a:t>
            </a:r>
            <a:endParaRPr lang="en-US" sz="2400" cap="none" dirty="0"/>
          </a:p>
        </p:txBody>
      </p:sp>
      <p:pic>
        <p:nvPicPr>
          <p:cNvPr id="4" name="Picture 2"/>
          <p:cNvPicPr>
            <a:picLocks noGrp="1" noChangeAspect="1" noChangeArrowheads="1"/>
          </p:cNvPicPr>
          <p:nvPr>
            <p:ph idx="1"/>
          </p:nvPr>
        </p:nvPicPr>
        <p:blipFill>
          <a:blip r:embed="rId2"/>
          <a:stretch>
            <a:fillRect/>
          </a:stretch>
        </p:blipFill>
        <p:spPr bwMode="auto">
          <a:xfrm>
            <a:off x="457200" y="1554162"/>
            <a:ext cx="8382000" cy="5151437"/>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81812950615447B7A8D1D78A1367ED" ma:contentTypeVersion="6" ma:contentTypeDescription="Create a new document." ma:contentTypeScope="" ma:versionID="d917bf41c796bc32b6dc2893f89b9280">
  <xsd:schema xmlns:xsd="http://www.w3.org/2001/XMLSchema" xmlns:xs="http://www.w3.org/2001/XMLSchema" xmlns:p="http://schemas.microsoft.com/office/2006/metadata/properties" xmlns:ns2="bdc7d1f2-a00f-439a-9d13-6e6afdc0b72e" targetNamespace="http://schemas.microsoft.com/office/2006/metadata/properties" ma:root="true" ma:fieldsID="54d8a82804c96879f44eb261c28aabf2" ns2:_="">
    <xsd:import namespace="bdc7d1f2-a00f-439a-9d13-6e6afdc0b72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c7d1f2-a00f-439a-9d13-6e6afdc0b7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FD9923A-2231-4A3B-AEB9-4A4CE76B52C9}"/>
</file>

<file path=customXml/itemProps2.xml><?xml version="1.0" encoding="utf-8"?>
<ds:datastoreItem xmlns:ds="http://schemas.openxmlformats.org/officeDocument/2006/customXml" ds:itemID="{B2443410-DEAC-4664-8025-FC9F25E9C726}"/>
</file>

<file path=customXml/itemProps3.xml><?xml version="1.0" encoding="utf-8"?>
<ds:datastoreItem xmlns:ds="http://schemas.openxmlformats.org/officeDocument/2006/customXml" ds:itemID="{E89DDD63-42D0-434D-9E2B-6FEDE1546B51}"/>
</file>

<file path=docProps/app.xml><?xml version="1.0" encoding="utf-8"?>
<Properties xmlns="http://schemas.openxmlformats.org/officeDocument/2006/extended-properties" xmlns:vt="http://schemas.openxmlformats.org/officeDocument/2006/docPropsVTypes">
  <Template>Trek</Template>
  <TotalTime>1238</TotalTime>
  <Words>2571</Words>
  <Application>Microsoft Office PowerPoint</Application>
  <PresentationFormat>On-screen Show (4:3)</PresentationFormat>
  <Paragraphs>328</Paragraphs>
  <Slides>44</Slides>
  <Notes>1</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Trek</vt:lpstr>
      <vt:lpstr>Personality Development and  Soft Skills</vt:lpstr>
      <vt:lpstr>Personality </vt:lpstr>
      <vt:lpstr>Layers of Personality</vt:lpstr>
      <vt:lpstr>Personality Determinants</vt:lpstr>
      <vt:lpstr>TOPICS TO BE COVERED</vt:lpstr>
      <vt:lpstr>Self Awareness</vt:lpstr>
      <vt:lpstr>Benefits of Self Awareness</vt:lpstr>
      <vt:lpstr>Self Awareness</vt:lpstr>
      <vt:lpstr>Model of Mind  The mind is like an iceberg. It is mostly hidden, and below the surface lies the unconscious mind. The preconscious stores temporary memories.</vt:lpstr>
      <vt:lpstr>The Johari Window</vt:lpstr>
      <vt:lpstr>SWOT Analysis </vt:lpstr>
      <vt:lpstr>Habits</vt:lpstr>
      <vt:lpstr>Habits</vt:lpstr>
      <vt:lpstr>Self Esteem </vt:lpstr>
      <vt:lpstr>Keys to Increasing Self-esteem: </vt:lpstr>
      <vt:lpstr>Attitude Building </vt:lpstr>
      <vt:lpstr>Types of attitude</vt:lpstr>
      <vt:lpstr>Assertiveness</vt:lpstr>
      <vt:lpstr>Assertiveness</vt:lpstr>
      <vt:lpstr> Body language as related to Assertive Behavior: </vt:lpstr>
      <vt:lpstr>Time Management </vt:lpstr>
      <vt:lpstr>Time Management Tools</vt:lpstr>
      <vt:lpstr> Stress Management </vt:lpstr>
      <vt:lpstr>Slide 24</vt:lpstr>
      <vt:lpstr>Identify Personal Stressors </vt:lpstr>
      <vt:lpstr>Positive Ways to Cope with Stress </vt:lpstr>
      <vt:lpstr>Conflict</vt:lpstr>
      <vt:lpstr>Conflict is often needed</vt:lpstr>
      <vt:lpstr> Art of Communication</vt:lpstr>
      <vt:lpstr>Forms and types of communication</vt:lpstr>
      <vt:lpstr>Non-verbal communication </vt:lpstr>
      <vt:lpstr>Non-verbal communication</vt:lpstr>
      <vt:lpstr>Guidelines for effective communication-1 </vt:lpstr>
      <vt:lpstr>Guidelines for effective communication-2 </vt:lpstr>
      <vt:lpstr>Guidelines for effective communication-3 </vt:lpstr>
      <vt:lpstr>Guidelines for effective communication-4</vt:lpstr>
      <vt:lpstr>  Guidelines for effective communication-3 </vt:lpstr>
      <vt:lpstr>Presentation skills</vt:lpstr>
      <vt:lpstr>Personal grooming</vt:lpstr>
      <vt:lpstr>Grooming –men</vt:lpstr>
      <vt:lpstr>Grooming –men</vt:lpstr>
      <vt:lpstr>Grooming –women </vt:lpstr>
      <vt:lpstr>Grooming</vt:lpstr>
      <vt:lpstr>In last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Personality </dc:title>
  <dc:creator>Ranu</dc:creator>
  <cp:lastModifiedBy>A</cp:lastModifiedBy>
  <cp:revision>189</cp:revision>
  <dcterms:created xsi:type="dcterms:W3CDTF">2006-08-16T00:00:00Z</dcterms:created>
  <dcterms:modified xsi:type="dcterms:W3CDTF">2021-03-19T04:51:41Z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0x0101007E81812950615447B7A8D1D78A1367ED</vt:lpwstr>
  </property>
</Properties>
</file>