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36.xml" ContentType="application/vnd.openxmlformats-officedocument.presentationml.slide+xml"/>
  <Override PartName="/ppt/slides/slide71.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364"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63"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2" r:id="rId49"/>
    <p:sldId id="340" r:id="rId50"/>
    <p:sldId id="257" r:id="rId51"/>
    <p:sldId id="258" r:id="rId52"/>
    <p:sldId id="259" r:id="rId53"/>
    <p:sldId id="260" r:id="rId54"/>
    <p:sldId id="261" r:id="rId55"/>
    <p:sldId id="262" r:id="rId56"/>
    <p:sldId id="263" r:id="rId57"/>
    <p:sldId id="264" r:id="rId58"/>
    <p:sldId id="265" r:id="rId59"/>
    <p:sldId id="266" r:id="rId60"/>
    <p:sldId id="267" r:id="rId61"/>
    <p:sldId id="268" r:id="rId62"/>
    <p:sldId id="269" r:id="rId63"/>
    <p:sldId id="270" r:id="rId64"/>
    <p:sldId id="271" r:id="rId65"/>
    <p:sldId id="272" r:id="rId66"/>
    <p:sldId id="273" r:id="rId67"/>
    <p:sldId id="274" r:id="rId68"/>
    <p:sldId id="275" r:id="rId69"/>
    <p:sldId id="276" r:id="rId70"/>
    <p:sldId id="277" r:id="rId71"/>
    <p:sldId id="278"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B903A-DA71-4261-B49A-5727BF281F74}" type="datetimeFigureOut">
              <a:rPr lang="en-US" smtClean="0"/>
              <a:pPr/>
              <a:t>16/05/2020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64AACF-07AF-4F70-AD68-76442A3F01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64AACF-07AF-4F70-AD68-76442A3F017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16/05/2020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2133600"/>
          </a:xfrm>
        </p:spPr>
        <p:txBody>
          <a:bodyPr/>
          <a:lstStyle/>
          <a:p>
            <a:r>
              <a:rPr lang="en-US" dirty="0" smtClean="0">
                <a:latin typeface="Times New Roman" pitchFamily="18" charset="0"/>
                <a:cs typeface="Times New Roman" pitchFamily="18" charset="0"/>
              </a:rPr>
              <a:t>Personality Development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Soft Skills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3657600"/>
            <a:ext cx="7543800" cy="2971800"/>
          </a:xfrm>
        </p:spPr>
        <p:txBody>
          <a:bodyPr>
            <a:normAutofit/>
          </a:bodyPr>
          <a:lstStyle/>
          <a:p>
            <a:pPr algn="r"/>
            <a:r>
              <a:rPr lang="en-US" dirty="0" smtClean="0">
                <a:solidFill>
                  <a:schemeClr val="tx1"/>
                </a:solidFill>
                <a:latin typeface="Times New Roman" pitchFamily="18" charset="0"/>
                <a:cs typeface="Times New Roman" pitchFamily="18" charset="0"/>
              </a:rPr>
              <a:t>By </a:t>
            </a:r>
          </a:p>
          <a:p>
            <a:pPr algn="r"/>
            <a:r>
              <a:rPr lang="en-US" dirty="0" smtClean="0">
                <a:solidFill>
                  <a:schemeClr val="tx1"/>
                </a:solidFill>
                <a:latin typeface="Times New Roman" pitchFamily="18" charset="0"/>
                <a:cs typeface="Times New Roman" pitchFamily="18" charset="0"/>
              </a:rPr>
              <a:t>Dr. </a:t>
            </a:r>
            <a:r>
              <a:rPr lang="en-US" dirty="0" err="1" smtClean="0">
                <a:solidFill>
                  <a:schemeClr val="tx1"/>
                </a:solidFill>
                <a:latin typeface="Times New Roman" pitchFamily="18" charset="0"/>
                <a:cs typeface="Times New Roman" pitchFamily="18" charset="0"/>
              </a:rPr>
              <a:t>Ranubala</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Marothiya</a:t>
            </a:r>
            <a:endParaRPr lang="en-US" dirty="0" smtClean="0">
              <a:solidFill>
                <a:schemeClr val="tx1"/>
              </a:solidFill>
              <a:latin typeface="Times New Roman" pitchFamily="18" charset="0"/>
              <a:cs typeface="Times New Roman" pitchFamily="18" charset="0"/>
            </a:endParaRPr>
          </a:p>
          <a:p>
            <a:pPr algn="r"/>
            <a:r>
              <a:rPr lang="en-US" dirty="0" err="1" smtClean="0">
                <a:solidFill>
                  <a:schemeClr val="tx1"/>
                </a:solidFill>
                <a:latin typeface="Times New Roman" pitchFamily="18" charset="0"/>
                <a:cs typeface="Times New Roman" pitchFamily="18" charset="0"/>
              </a:rPr>
              <a:t>Sr</a:t>
            </a:r>
            <a:r>
              <a:rPr lang="en-US" dirty="0" smtClean="0">
                <a:solidFill>
                  <a:schemeClr val="tx1"/>
                </a:solidFill>
                <a:latin typeface="Times New Roman" pitchFamily="18" charset="0"/>
                <a:cs typeface="Times New Roman" pitchFamily="18" charset="0"/>
              </a:rPr>
              <a:t> Assistant Professor</a:t>
            </a:r>
          </a:p>
          <a:p>
            <a:pPr algn="r"/>
            <a:r>
              <a:rPr lang="en-US" dirty="0" smtClean="0">
                <a:solidFill>
                  <a:schemeClr val="tx1"/>
                </a:solidFill>
                <a:latin typeface="Times New Roman" pitchFamily="18" charset="0"/>
                <a:cs typeface="Times New Roman" pitchFamily="18" charset="0"/>
              </a:rPr>
              <a:t>Dept of Humanities</a:t>
            </a:r>
          </a:p>
          <a:p>
            <a:pPr algn="r"/>
            <a:r>
              <a:rPr lang="en-US" dirty="0" err="1" smtClean="0">
                <a:solidFill>
                  <a:schemeClr val="tx1"/>
                </a:solidFill>
                <a:latin typeface="Times New Roman" pitchFamily="18" charset="0"/>
                <a:cs typeface="Times New Roman" pitchFamily="18" charset="0"/>
              </a:rPr>
              <a:t>Medi</a:t>
            </a:r>
            <a:r>
              <a:rPr lang="en-US" dirty="0" smtClean="0">
                <a:solidFill>
                  <a:schemeClr val="tx1"/>
                </a:solidFill>
                <a:latin typeface="Times New Roman" pitchFamily="18" charset="0"/>
                <a:cs typeface="Times New Roman" pitchFamily="18" charset="0"/>
              </a:rPr>
              <a:t>-caps University Indore</a:t>
            </a:r>
          </a:p>
          <a:p>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GENERATING GOOD IDEAS</a:t>
            </a:r>
            <a:endParaRPr lang="en-US" dirty="0"/>
          </a:p>
        </p:txBody>
      </p:sp>
      <p:sp>
        <p:nvSpPr>
          <p:cNvPr id="3" name="Content Placeholder 2"/>
          <p:cNvSpPr>
            <a:spLocks noGrp="1"/>
          </p:cNvSpPr>
          <p:nvPr>
            <p:ph idx="1"/>
          </p:nvPr>
        </p:nvSpPr>
        <p:spPr>
          <a:xfrm>
            <a:off x="0" y="1143000"/>
            <a:ext cx="8915400" cy="5715000"/>
          </a:xfrm>
        </p:spPr>
        <p:txBody>
          <a:bodyPr>
            <a:normAutofit fontScale="55000" lnSpcReduction="20000"/>
          </a:bodyPr>
          <a:lstStyle/>
          <a:p>
            <a:r>
              <a:rPr lang="en-US" b="1" dirty="0" smtClean="0"/>
              <a:t>Every idea worth considering. Most ideas are worthy of action. The most tragic waste is the waste of a</a:t>
            </a:r>
          </a:p>
          <a:p>
            <a:r>
              <a:rPr lang="en-US" b="1" dirty="0" smtClean="0"/>
              <a:t>good idea. I ask you now “Is there some great idea in your life that you have still have not dealt</a:t>
            </a:r>
          </a:p>
          <a:p>
            <a:r>
              <a:rPr lang="en-US" b="1" dirty="0" smtClean="0"/>
              <a:t>affirmatively ?”</a:t>
            </a:r>
          </a:p>
          <a:p>
            <a:r>
              <a:rPr lang="en-US" dirty="0" smtClean="0"/>
              <a:t>A far more important question is this : </a:t>
            </a:r>
            <a:r>
              <a:rPr lang="en-US" b="1" dirty="0" smtClean="0"/>
              <a:t>How do you treat ideas ?</a:t>
            </a:r>
          </a:p>
          <a:p>
            <a:r>
              <a:rPr lang="en-US" b="1" dirty="0" smtClean="0"/>
              <a:t>Treat the ideas like new born babies :</a:t>
            </a:r>
          </a:p>
          <a:p>
            <a:r>
              <a:rPr lang="en-US" b="1" dirty="0" smtClean="0"/>
              <a:t>Treat them tenderly,</a:t>
            </a:r>
          </a:p>
          <a:p>
            <a:r>
              <a:rPr lang="en-US" b="1" dirty="0" smtClean="0"/>
              <a:t>They can get killed pretty quickly.</a:t>
            </a:r>
          </a:p>
          <a:p>
            <a:r>
              <a:rPr lang="en-US" b="1" dirty="0" smtClean="0"/>
              <a:t>Treat them gently,</a:t>
            </a:r>
          </a:p>
          <a:p>
            <a:r>
              <a:rPr lang="en-US" b="1" dirty="0" smtClean="0"/>
              <a:t>They can be bruised in infancy.</a:t>
            </a:r>
          </a:p>
          <a:p>
            <a:r>
              <a:rPr lang="en-US" dirty="0" smtClean="0"/>
              <a:t>11</a:t>
            </a:r>
          </a:p>
          <a:p>
            <a:r>
              <a:rPr lang="en-US" b="1" dirty="0" smtClean="0"/>
              <a:t>Treat them respectfully,</a:t>
            </a:r>
          </a:p>
          <a:p>
            <a:r>
              <a:rPr lang="en-US" b="1" dirty="0" smtClean="0"/>
              <a:t>They could be most valuable things that ever came into your life.</a:t>
            </a:r>
          </a:p>
          <a:p>
            <a:r>
              <a:rPr lang="en-US" b="1" dirty="0" smtClean="0"/>
              <a:t>Treat them protectively ….</a:t>
            </a:r>
          </a:p>
          <a:p>
            <a:r>
              <a:rPr lang="en-US" b="1" dirty="0" smtClean="0"/>
              <a:t>Don’t let them get away.</a:t>
            </a:r>
          </a:p>
          <a:p>
            <a:r>
              <a:rPr lang="en-US" b="1" dirty="0" smtClean="0"/>
              <a:t>Treat them nutritionally….</a:t>
            </a:r>
          </a:p>
          <a:p>
            <a:r>
              <a:rPr lang="en-US" b="1" dirty="0" smtClean="0"/>
              <a:t>Feed them and feed them well.</a:t>
            </a:r>
          </a:p>
          <a:p>
            <a:r>
              <a:rPr lang="en-US" b="1" dirty="0" smtClean="0"/>
              <a:t>Treat them antiseptically….</a:t>
            </a:r>
          </a:p>
          <a:p>
            <a:r>
              <a:rPr lang="en-US" b="1" dirty="0" smtClean="0"/>
              <a:t>Don’t let them get infected with the germs of negative thought.</a:t>
            </a:r>
          </a:p>
          <a:p>
            <a:r>
              <a:rPr lang="en-US" b="1" dirty="0" smtClean="0"/>
              <a:t>Treat them responsively, Respond; Act ; Do something with them.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Habits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FORMING GOOD HABITS:</a:t>
            </a:r>
          </a:p>
          <a:p>
            <a:r>
              <a:rPr lang="en-US" dirty="0" smtClean="0"/>
              <a:t>Stephen R Covey presented a framework of habits for personal effectiveness in his best seller “</a:t>
            </a:r>
            <a:r>
              <a:rPr lang="en-US" b="1" dirty="0" smtClean="0"/>
              <a:t>7 Habits of</a:t>
            </a:r>
          </a:p>
          <a:p>
            <a:r>
              <a:rPr lang="en-US" b="1" dirty="0" smtClean="0"/>
              <a:t>Highly effective people” the summary of which is as follows:</a:t>
            </a:r>
          </a:p>
          <a:p>
            <a:r>
              <a:rPr lang="en-US" dirty="0" smtClean="0"/>
              <a:t>Dependence to Independence</a:t>
            </a:r>
          </a:p>
          <a:p>
            <a:r>
              <a:rPr lang="en-US" dirty="0" smtClean="0"/>
              <a:t>· Habit 1: Be Proactive: Principles of Personal Choice ----</a:t>
            </a:r>
          </a:p>
          <a:p>
            <a:r>
              <a:rPr lang="en-US" dirty="0" smtClean="0"/>
              <a:t>· Habit 2: Begin with the End in Mind: Principles of Personal Vision</a:t>
            </a:r>
          </a:p>
          <a:p>
            <a:r>
              <a:rPr lang="en-US" dirty="0" smtClean="0"/>
              <a:t>· Habit 3: Put First Things First: Principles of Integrity &amp; Execution</a:t>
            </a:r>
          </a:p>
          <a:p>
            <a:r>
              <a:rPr lang="en-US" dirty="0" smtClean="0"/>
              <a:t>Independence to Interdependence</a:t>
            </a:r>
          </a:p>
          <a:p>
            <a:r>
              <a:rPr lang="en-US" dirty="0" smtClean="0"/>
              <a:t>· Habit 4: Think Win/Win: Principles of Mutual Benefit</a:t>
            </a:r>
          </a:p>
          <a:p>
            <a:r>
              <a:rPr lang="en-US" dirty="0" smtClean="0"/>
              <a:t>· Habit 5: Seek First to Understand, Then to be Understood: Principles of Mutual Understanding</a:t>
            </a:r>
          </a:p>
          <a:p>
            <a:r>
              <a:rPr lang="en-US" dirty="0" smtClean="0"/>
              <a:t>· Habit 6: Synergize: Principles of Creative Cooperation</a:t>
            </a:r>
          </a:p>
          <a:p>
            <a:r>
              <a:rPr lang="en-US" dirty="0" smtClean="0"/>
              <a:t>Continual Improvement</a:t>
            </a:r>
          </a:p>
          <a:p>
            <a:r>
              <a:rPr lang="en-US" dirty="0" smtClean="0"/>
              <a:t>· Habit 7: Sharpen the Saw: Principles of Balanced Self-Renewal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GROOMING</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When you are fresh and well groomed, it creates a positive impression. Research has shown that good</a:t>
            </a:r>
          </a:p>
          <a:p>
            <a:r>
              <a:rPr lang="en-US" dirty="0" smtClean="0"/>
              <a:t>looking people have a 20% advantage over the not so groomed ones. If you are a genius, perhaps you can</a:t>
            </a:r>
          </a:p>
          <a:p>
            <a:r>
              <a:rPr lang="en-US" dirty="0" smtClean="0"/>
              <a:t>get away with anything. If you are not, though, here are some basic rules to conform to:</a:t>
            </a:r>
          </a:p>
          <a:p>
            <a:r>
              <a:rPr lang="en-US" dirty="0" smtClean="0"/>
              <a:t>1. Daily showers are a necessity.</a:t>
            </a:r>
          </a:p>
          <a:p>
            <a:r>
              <a:rPr lang="en-US" dirty="0" smtClean="0"/>
              <a:t>2. Hair must be shampooed at least once in 2 days and conditioned once a week.</a:t>
            </a:r>
          </a:p>
          <a:p>
            <a:r>
              <a:rPr lang="en-US" dirty="0" smtClean="0"/>
              <a:t>3. A hairstyle to suit your face and personality must be chosen.</a:t>
            </a:r>
          </a:p>
          <a:p>
            <a:r>
              <a:rPr lang="en-US" dirty="0" smtClean="0"/>
              <a:t>4. Eyes, nose and ears need to be cleaned in privacy and not in public.</a:t>
            </a:r>
          </a:p>
          <a:p>
            <a:r>
              <a:rPr lang="en-US" dirty="0" smtClean="0"/>
              <a:t>5. Teeth need brushing and flossing every morning and night, and rinsing after every meal. Make</a:t>
            </a:r>
          </a:p>
          <a:p>
            <a:r>
              <a:rPr lang="en-US" dirty="0" smtClean="0"/>
              <a:t>sure not to eat any pungent food during office hours. If you do, rinse your mouth thoroughly and</a:t>
            </a:r>
          </a:p>
          <a:p>
            <a:r>
              <a:rPr lang="en-US" dirty="0" smtClean="0"/>
              <a:t>eat some mouth freshener.</a:t>
            </a:r>
          </a:p>
          <a:p>
            <a:r>
              <a:rPr lang="en-US" dirty="0" smtClean="0"/>
              <a:t>6. Nails should be clipped and filed short for men and be of medium length for women. It is</a:t>
            </a:r>
          </a:p>
          <a:p>
            <a:r>
              <a:rPr lang="en-US" dirty="0" smtClean="0"/>
              <a:t>understood that medium length nails have to be clean and if painted, the enamel should not be</a:t>
            </a:r>
          </a:p>
          <a:p>
            <a:r>
              <a:rPr lang="en-US" dirty="0" smtClean="0"/>
              <a:t>chipped. Bright and zany nails are great for parties but not for work.</a:t>
            </a:r>
          </a:p>
          <a:p>
            <a:r>
              <a:rPr lang="en-US" dirty="0" smtClean="0"/>
              <a:t>7. Toes and feet too should be taken care of. The feet should be kept clean and crack free. The</a:t>
            </a:r>
          </a:p>
          <a:p>
            <a:r>
              <a:rPr lang="en-US" dirty="0" smtClean="0"/>
              <a:t>toenails should go through a routine of cleaning. Ladies can paint them in mild </a:t>
            </a:r>
            <a:r>
              <a:rPr lang="en-US" dirty="0" err="1" smtClean="0"/>
              <a:t>colours</a:t>
            </a:r>
            <a:r>
              <a:rPr lang="en-US" dirty="0" smtClean="0"/>
              <a:t> for work</a:t>
            </a:r>
          </a:p>
          <a:p>
            <a:r>
              <a:rPr lang="en-US" dirty="0" smtClean="0"/>
              <a:t>and try and have a pedicure once every fortnight.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GROOMING –MEN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DRESS: As a rule, the simpler the better.</a:t>
            </a:r>
          </a:p>
          <a:p>
            <a:r>
              <a:rPr lang="en-US" dirty="0" smtClean="0"/>
              <a:t> </a:t>
            </a:r>
            <a:r>
              <a:rPr lang="en-US" b="1" dirty="0" smtClean="0"/>
              <a:t>SHIRTS</a:t>
            </a:r>
          </a:p>
          <a:p>
            <a:r>
              <a:rPr lang="en-US" dirty="0" err="1" smtClean="0"/>
              <a:t>Colours</a:t>
            </a:r>
            <a:r>
              <a:rPr lang="en-US" dirty="0" smtClean="0"/>
              <a:t>: White, off white, pale, blue shirts are preferred; though you may wear dark colored shirts</a:t>
            </a:r>
          </a:p>
          <a:p>
            <a:r>
              <a:rPr lang="en-US" dirty="0" smtClean="0"/>
              <a:t>too.(given below are the </a:t>
            </a:r>
            <a:r>
              <a:rPr lang="en-US" dirty="0" err="1" smtClean="0"/>
              <a:t>colours</a:t>
            </a:r>
            <a:r>
              <a:rPr lang="en-US" dirty="0" smtClean="0"/>
              <a:t> preferred by professionals).</a:t>
            </a:r>
          </a:p>
          <a:p>
            <a:r>
              <a:rPr lang="en-US" dirty="0" smtClean="0"/>
              <a:t>It is important to button up your shirt till the collar button</a:t>
            </a:r>
          </a:p>
          <a:p>
            <a:r>
              <a:rPr lang="en-US" dirty="0" smtClean="0"/>
              <a:t> </a:t>
            </a:r>
            <a:r>
              <a:rPr lang="en-US" b="1" dirty="0" smtClean="0"/>
              <a:t>TROUSERS: They should preferably be dark though you may wear beige and with a dark colored</a:t>
            </a:r>
          </a:p>
          <a:p>
            <a:r>
              <a:rPr lang="en-US" dirty="0" smtClean="0"/>
              <a:t>shirt. Try to have at least one pair of black trousers</a:t>
            </a:r>
          </a:p>
          <a:p>
            <a:r>
              <a:rPr lang="en-US" dirty="0" smtClean="0"/>
              <a:t>Trousers may or may not have pleats</a:t>
            </a:r>
          </a:p>
          <a:p>
            <a:r>
              <a:rPr lang="en-US" dirty="0" smtClean="0"/>
              <a:t> </a:t>
            </a:r>
            <a:r>
              <a:rPr lang="en-US" b="1" dirty="0" smtClean="0"/>
              <a:t>TIES: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b="1" dirty="0" smtClean="0"/>
              <a:t>TIES: To play it safe choose a traditional silk tie, No loud </a:t>
            </a:r>
            <a:r>
              <a:rPr lang="en-US" b="1" dirty="0" err="1" smtClean="0"/>
              <a:t>colours</a:t>
            </a:r>
            <a:r>
              <a:rPr lang="en-US" b="1" dirty="0" smtClean="0"/>
              <a:t> or patterns. Given below are</a:t>
            </a:r>
          </a:p>
          <a:p>
            <a:r>
              <a:rPr lang="en-US" dirty="0" smtClean="0"/>
              <a:t>some well accepted </a:t>
            </a:r>
            <a:r>
              <a:rPr lang="en-US" dirty="0" err="1" smtClean="0"/>
              <a:t>colour</a:t>
            </a:r>
            <a:r>
              <a:rPr lang="en-US" dirty="0" smtClean="0"/>
              <a:t> sand patterns…you may be wise to avoid ties with images and designer</a:t>
            </a:r>
          </a:p>
          <a:p>
            <a:r>
              <a:rPr lang="en-US" dirty="0" smtClean="0"/>
              <a:t>logos Your tie should co-ordinate with your attire the knot should be a perfect triangle… Do not</a:t>
            </a:r>
          </a:p>
          <a:p>
            <a:r>
              <a:rPr lang="en-US" dirty="0" smtClean="0"/>
              <a:t>enter a clinic like this (observe the tie and the shirt button)</a:t>
            </a:r>
          </a:p>
          <a:p>
            <a:r>
              <a:rPr lang="en-US" dirty="0" smtClean="0"/>
              <a:t> </a:t>
            </a:r>
            <a:r>
              <a:rPr lang="en-US" b="1" dirty="0" smtClean="0"/>
              <a:t>SOCKS: Choose a color that coordinates with your trousers (usually black, dark gray, dark brown</a:t>
            </a:r>
          </a:p>
          <a:p>
            <a:r>
              <a:rPr lang="en-US" dirty="0" smtClean="0"/>
              <a:t>or dark blue) Make sure they are long enough not to expose your skin when you sit down. As a</a:t>
            </a:r>
          </a:p>
          <a:p>
            <a:r>
              <a:rPr lang="en-US" dirty="0" smtClean="0"/>
              <a:t>thumb rule, do not wear white socks. Wear clean socks to avoid bad </a:t>
            </a:r>
            <a:r>
              <a:rPr lang="en-US" dirty="0" err="1" smtClean="0"/>
              <a:t>odour</a:t>
            </a:r>
            <a:endParaRPr lang="en-US" dirty="0" smtClean="0"/>
          </a:p>
          <a:p>
            <a:r>
              <a:rPr lang="en-US" dirty="0" smtClean="0"/>
              <a:t> </a:t>
            </a:r>
            <a:r>
              <a:rPr lang="en-US" b="1" dirty="0" smtClean="0"/>
              <a:t>SHOES: Wear a good pair of leather shoes-black and brown/tan shoes. Shoes must be polished</a:t>
            </a:r>
          </a:p>
          <a:p>
            <a:r>
              <a:rPr lang="en-US" dirty="0" smtClean="0"/>
              <a:t>everyday Do not wear shoes that look casual. Also, do not wear shoes with worn out heels.</a:t>
            </a:r>
          </a:p>
          <a:p>
            <a:r>
              <a:rPr lang="en-US" dirty="0" smtClean="0"/>
              <a:t> </a:t>
            </a:r>
            <a:r>
              <a:rPr lang="en-US" b="1" dirty="0" smtClean="0"/>
              <a:t>BELTS: Wear only formal belts with a sleek buckle. As thumb rule, match your belt to your</a:t>
            </a:r>
          </a:p>
          <a:p>
            <a:r>
              <a:rPr lang="en-US" dirty="0" smtClean="0"/>
              <a:t>shoes.</a:t>
            </a:r>
          </a:p>
          <a:p>
            <a:r>
              <a:rPr lang="en-US" dirty="0" smtClean="0"/>
              <a:t> </a:t>
            </a:r>
            <a:r>
              <a:rPr lang="en-US" b="1" dirty="0" smtClean="0"/>
              <a:t>WATCHES: Preferably wear leather strapped watches. If you wear a metal strapped watch, make</a:t>
            </a:r>
          </a:p>
          <a:p>
            <a:r>
              <a:rPr lang="en-US" dirty="0" smtClean="0"/>
              <a:t>sure that it fits the wrist well</a:t>
            </a:r>
          </a:p>
          <a:p>
            <a:r>
              <a:rPr lang="en-US" b="1" dirty="0" smtClean="0"/>
              <a:t>HAIRSTYLES: Hairstyles should be clean and neat, avoiding extreme styles or colors, and</a:t>
            </a:r>
          </a:p>
          <a:p>
            <a:r>
              <a:rPr lang="en-US" dirty="0" smtClean="0"/>
              <a:t>trimmed above the collar leaving the ear uncovered. Sideburns should not extend below the earlobe</a:t>
            </a:r>
          </a:p>
          <a:p>
            <a:r>
              <a:rPr lang="en-US" dirty="0" smtClean="0"/>
              <a:t>or onto the cheek. If worn, mustaches should be neatly trimmed and may not extend beyond or</a:t>
            </a:r>
          </a:p>
          <a:p>
            <a:r>
              <a:rPr lang="en-US" dirty="0" smtClean="0"/>
              <a:t>below the corners of the mouth. Men are expected to be clean shaven; beards are not acceptable.</a:t>
            </a:r>
          </a:p>
          <a:p>
            <a:r>
              <a:rPr lang="en-US" dirty="0" smtClean="0"/>
              <a:t>Earrings and other body piercing are unacceptable.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GROOMING –WOMEN</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 </a:t>
            </a:r>
            <a:r>
              <a:rPr lang="en-US" b="1" dirty="0" smtClean="0"/>
              <a:t>DRESS: You may wear </a:t>
            </a:r>
            <a:r>
              <a:rPr lang="en-US" b="1" dirty="0" err="1" smtClean="0"/>
              <a:t>Salwaar</a:t>
            </a:r>
            <a:r>
              <a:rPr lang="en-US" b="1" dirty="0" smtClean="0"/>
              <a:t> </a:t>
            </a:r>
            <a:r>
              <a:rPr lang="en-US" b="1" dirty="0" err="1" smtClean="0"/>
              <a:t>kameez</a:t>
            </a:r>
            <a:r>
              <a:rPr lang="en-US" b="1" dirty="0" smtClean="0"/>
              <a:t> or formal shirt/trousers. Preferably choose small prints or</a:t>
            </a:r>
          </a:p>
          <a:p>
            <a:r>
              <a:rPr lang="en-US" dirty="0" smtClean="0"/>
              <a:t>self colors. And tight fitting clothes Avoid plunging necklines, sleeveless. You may wear a tunic</a:t>
            </a:r>
          </a:p>
          <a:p>
            <a:r>
              <a:rPr lang="en-US" dirty="0" smtClean="0"/>
              <a:t>with a pair of formal trousers.</a:t>
            </a:r>
          </a:p>
          <a:p>
            <a:r>
              <a:rPr lang="en-US" dirty="0" smtClean="0"/>
              <a:t> </a:t>
            </a:r>
            <a:r>
              <a:rPr lang="en-US" b="1" dirty="0" smtClean="0"/>
              <a:t>HAIR: extreme styles or colorations, or unnatural colors</a:t>
            </a:r>
          </a:p>
          <a:p>
            <a:r>
              <a:rPr lang="en-US" dirty="0" smtClean="0"/>
              <a:t> </a:t>
            </a:r>
            <a:r>
              <a:rPr lang="en-US" b="1" dirty="0" smtClean="0"/>
              <a:t>SHOES/SANDALS: Shoes with 1 ½-inch heels are standard. You may wear a pair with smaller</a:t>
            </a:r>
          </a:p>
          <a:p>
            <a:r>
              <a:rPr lang="en-US" dirty="0" smtClean="0"/>
              <a:t>heels or a flat pair. Stick with a black/brown pair. Be sure your shoes are polished and that your</a:t>
            </a:r>
          </a:p>
          <a:p>
            <a:r>
              <a:rPr lang="en-US" dirty="0" smtClean="0"/>
              <a:t>heels are intact. Do not wear colorful sandals. Avoid heels and sandals with heels. Avoid white</a:t>
            </a:r>
          </a:p>
          <a:p>
            <a:r>
              <a:rPr lang="en-US" dirty="0" smtClean="0"/>
              <a:t>colored sandals as they get dirty easily. If you do, clean them well</a:t>
            </a:r>
          </a:p>
          <a:p>
            <a:r>
              <a:rPr lang="en-US" dirty="0" smtClean="0"/>
              <a:t> </a:t>
            </a:r>
            <a:r>
              <a:rPr lang="en-US" b="1" dirty="0" smtClean="0"/>
              <a:t>BAGS: Apart from your working bag if you are carrying an additional bag, preferably, carry a</a:t>
            </a:r>
          </a:p>
          <a:p>
            <a:r>
              <a:rPr lang="en-US" dirty="0" smtClean="0"/>
              <a:t>black or a brown one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ACCESSORIES:</a:t>
            </a:r>
          </a:p>
          <a:p>
            <a:r>
              <a:rPr lang="en-US" dirty="0" smtClean="0"/>
              <a:t> </a:t>
            </a:r>
            <a:r>
              <a:rPr lang="en-US" b="1" dirty="0" smtClean="0"/>
              <a:t>Earrings: Wear stubs or small rings. Do not wear hoops or dangling earrings</a:t>
            </a:r>
          </a:p>
          <a:p>
            <a:r>
              <a:rPr lang="en-US" dirty="0" smtClean="0"/>
              <a:t> </a:t>
            </a:r>
            <a:r>
              <a:rPr lang="en-US" b="1" dirty="0" smtClean="0"/>
              <a:t>Bracelets/Bangles: You may wear either a bracelet or a bangle. Avoid both.</a:t>
            </a:r>
          </a:p>
          <a:p>
            <a:r>
              <a:rPr lang="en-US" dirty="0" smtClean="0"/>
              <a:t>Avoid chunky bracelets or too many bangles.</a:t>
            </a:r>
          </a:p>
          <a:p>
            <a:r>
              <a:rPr lang="en-US" dirty="0" smtClean="0"/>
              <a:t> </a:t>
            </a:r>
            <a:r>
              <a:rPr lang="en-US" b="1" dirty="0" smtClean="0"/>
              <a:t>Rings: Keep them simple and not chunky.</a:t>
            </a:r>
          </a:p>
          <a:p>
            <a:r>
              <a:rPr lang="en-US" dirty="0" smtClean="0"/>
              <a:t> </a:t>
            </a:r>
            <a:r>
              <a:rPr lang="en-US" b="1" dirty="0" smtClean="0"/>
              <a:t>Chains: You may wear thin chains with small lockets. Do not wear ornamental/ chunky</a:t>
            </a:r>
          </a:p>
          <a:p>
            <a:r>
              <a:rPr lang="en-US" dirty="0" smtClean="0"/>
              <a:t>jewelry even if it is an occasion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2: SELF ESTEEM</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This is your opinion of yourself. High self esteem is a good opinion of yourself and low self esteem is a bad opinion of yourself. Most people's feelings and thoughts about themselves fluctuate somewhat based on their daily experiences. The grade you get on an exam, how your friends treat you, ups and downs in a romantic relationship-all can have a temporary impact on your well-being.</a:t>
            </a:r>
          </a:p>
          <a:p>
            <a:r>
              <a:rPr lang="en-US" b="1" dirty="0" smtClean="0"/>
              <a:t>Poor Self-Esteem vs. Healthy Self-Esteem</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Where Does Self-Esteem Come From?</a:t>
            </a:r>
          </a:p>
          <a:p>
            <a:r>
              <a:rPr lang="en-US" b="1" dirty="0" smtClean="0"/>
              <a:t>Self Efficacy</a:t>
            </a:r>
          </a:p>
          <a:p>
            <a:r>
              <a:rPr lang="en-US" b="1" dirty="0" smtClean="0"/>
              <a:t>Self-motivation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3: ATTITUDE BUILDING</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Definition of Attitude</a:t>
            </a:r>
            <a:r>
              <a:rPr lang="en-US" dirty="0" smtClean="0"/>
              <a:t> an </a:t>
            </a:r>
            <a:r>
              <a:rPr lang="en-US" b="1" dirty="0" smtClean="0"/>
              <a:t>attitude can be defined as a persistent tendency to feel and behave in a particular way </a:t>
            </a:r>
            <a:r>
              <a:rPr lang="en-US" dirty="0" smtClean="0"/>
              <a:t>toward some object. For example George does not like working in the night shift. This shows that he has a negative attitude toward his work assignment.</a:t>
            </a:r>
          </a:p>
          <a:p>
            <a:r>
              <a:rPr lang="en-US" dirty="0" smtClean="0"/>
              <a:t>Attitudes can be broken down into 3 basic components:</a:t>
            </a:r>
          </a:p>
          <a:p>
            <a:r>
              <a:rPr lang="en-US" dirty="0" smtClean="0"/>
              <a:t>· Emotional</a:t>
            </a:r>
          </a:p>
          <a:p>
            <a:r>
              <a:rPr lang="en-US" dirty="0" smtClean="0"/>
              <a:t>· Informational</a:t>
            </a:r>
          </a:p>
          <a:p>
            <a:r>
              <a:rPr lang="en-US" dirty="0" smtClean="0"/>
              <a:t>· Behavioral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sz="4000" dirty="0" smtClean="0">
                <a:latin typeface="Times New Roman" pitchFamily="18" charset="0"/>
                <a:cs typeface="Times New Roman" pitchFamily="18" charset="0"/>
              </a:rPr>
              <a:t>Personality</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pPr algn="just">
              <a:buNone/>
            </a:pPr>
            <a:r>
              <a:rPr lang="en-US" smtClean="0">
                <a:latin typeface="Times New Roman" pitchFamily="18" charset="0"/>
                <a:cs typeface="Times New Roman" pitchFamily="18" charset="0"/>
              </a:rPr>
              <a:t>	Personality </a:t>
            </a:r>
            <a:r>
              <a:rPr lang="en-US" dirty="0" smtClean="0">
                <a:latin typeface="Times New Roman" pitchFamily="18" charset="0"/>
                <a:cs typeface="Times New Roman" pitchFamily="18" charset="0"/>
              </a:rPr>
              <a:t>is the sum total of ways in which an individual reacts and interacts with others. Or Personality is generally defined as the deeply ingrained and relatively enduring patterns of thought, feeling and behavior. In fact, when one refers to personality, it generally implies to all what is unique about an</a:t>
            </a:r>
          </a:p>
          <a:p>
            <a:pPr algn="just">
              <a:buNone/>
            </a:pPr>
            <a:r>
              <a:rPr lang="en-US" dirty="0" smtClean="0">
                <a:latin typeface="Times New Roman" pitchFamily="18" charset="0"/>
                <a:cs typeface="Times New Roman" pitchFamily="18" charset="0"/>
              </a:rPr>
              <a:t>individual, the characteristics that makes one stand out in a crowd.</a:t>
            </a:r>
          </a:p>
          <a:p>
            <a:pPr algn="just">
              <a:buNone/>
            </a:pPr>
            <a:r>
              <a:rPr lang="en-US" dirty="0" smtClean="0">
                <a:latin typeface="Times New Roman" pitchFamily="18" charset="0"/>
                <a:cs typeface="Times New Roman" pitchFamily="18" charset="0"/>
              </a:rPr>
              <a:t>Personalities is the sum total of individual’s Psychological traits, characteristics, motives, habits, attitudes,</a:t>
            </a:r>
          </a:p>
          <a:p>
            <a:pPr algn="just">
              <a:buNone/>
            </a:pPr>
            <a:r>
              <a:rPr lang="en-US" dirty="0" smtClean="0">
                <a:latin typeface="Times New Roman" pitchFamily="18" charset="0"/>
                <a:cs typeface="Times New Roman" pitchFamily="18" charset="0"/>
              </a:rPr>
              <a:t>beliefs and outlooks.</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ATTITUDE FORMATION</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Attitudes are the results of beliefs. If employee believes that the current job will provide them with</a:t>
            </a:r>
          </a:p>
          <a:p>
            <a:r>
              <a:rPr lang="en-US" dirty="0" smtClean="0"/>
              <a:t>experience and training necessary to be promoted, the resulting job attitude will be positive. As a result the</a:t>
            </a:r>
          </a:p>
          <a:p>
            <a:r>
              <a:rPr lang="en-US" dirty="0" smtClean="0"/>
              <a:t>employee will want to stay with the organization (behavioral component) and will be as productive as</a:t>
            </a:r>
          </a:p>
          <a:p>
            <a:r>
              <a:rPr lang="en-US" dirty="0" smtClean="0"/>
              <a:t>possible (actual behavior).</a:t>
            </a:r>
          </a:p>
          <a:p>
            <a:r>
              <a:rPr lang="en-US" b="1" dirty="0" smtClean="0"/>
              <a:t>FACTORS THAT DETERMINE OUR ATTITUDE</a:t>
            </a:r>
          </a:p>
          <a:p>
            <a:r>
              <a:rPr lang="en-US" dirty="0" smtClean="0"/>
              <a:t>· Environment · Experiences · Education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Attitude</a:t>
            </a:r>
            <a:endParaRPr lang="en-US" dirty="0"/>
          </a:p>
        </p:txBody>
      </p:sp>
      <p:sp>
        <p:nvSpPr>
          <p:cNvPr id="3" name="Content Placeholder 2"/>
          <p:cNvSpPr>
            <a:spLocks noGrp="1"/>
          </p:cNvSpPr>
          <p:nvPr>
            <p:ph idx="1"/>
          </p:nvPr>
        </p:nvSpPr>
        <p:spPr/>
        <p:txBody>
          <a:bodyPr/>
          <a:lstStyle/>
          <a:p>
            <a:r>
              <a:rPr lang="en-US" dirty="0" smtClean="0"/>
              <a:t>POSITIVE ATTITUDE:</a:t>
            </a:r>
          </a:p>
          <a:p>
            <a:r>
              <a:rPr lang="en-US" dirty="0" smtClean="0"/>
              <a:t>NEGATIVE ATTITUDE:</a:t>
            </a:r>
          </a:p>
          <a:p>
            <a:r>
              <a:rPr lang="en-US" dirty="0" smtClean="0"/>
              <a:t>NEUTRAL ATTITUDES: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Assertiveness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An assertive style of behavior is to interact with people while standing up for your rights. Being assertive is to one's benefit most of the time but it does not mean that one always gets what he/she wants. The result of being assertive is that 1) you feel good about yourself 2) other people know how to deal with you and there is nothing vague about dealing with you.</a:t>
            </a:r>
            <a:r>
              <a:rPr lang="en-US" b="1" dirty="0" smtClean="0"/>
              <a:t> What is Assertiveness?</a:t>
            </a:r>
          </a:p>
          <a:p>
            <a:r>
              <a:rPr lang="en-US" dirty="0" smtClean="0"/>
              <a:t>Assertiveness is the ability to express yourself and your rights without violating the rights of others. It is appropriately direct, open, and honest communication which is self-enhancing and expressive. Acting assertively will allow you to feel self-confident and will generally gain you the respect of your peers and friends. It can increase your chances for honest relationships, and help you to feel better about yourself and your self-control in everyday situations. This, in turn, will improve your decision-making ability and possibly your chances of getting what you really want from life. “Assertiveness basically means the ability to express your thoughts and feelings in a way that clearly states your needs and keeps the lines of communication open with the other”. However, before you can comfortably express your needs, you must believe you have a legitimate right to have those needs.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Body language as related to assertive behavior:</a:t>
            </a:r>
            <a:br>
              <a:rPr lang="en-US" sz="2800" b="1" dirty="0" smtClean="0"/>
            </a:br>
            <a:endParaRPr lang="en-US" sz="2800" dirty="0"/>
          </a:p>
        </p:txBody>
      </p:sp>
      <p:sp>
        <p:nvSpPr>
          <p:cNvPr id="3" name="Content Placeholder 2"/>
          <p:cNvSpPr>
            <a:spLocks noGrp="1"/>
          </p:cNvSpPr>
          <p:nvPr>
            <p:ph idx="1"/>
          </p:nvPr>
        </p:nvSpPr>
        <p:spPr/>
        <p:txBody>
          <a:bodyPr>
            <a:normAutofit fontScale="70000" lnSpcReduction="20000"/>
          </a:bodyPr>
          <a:lstStyle/>
          <a:p>
            <a:r>
              <a:rPr lang="en-US" dirty="0" smtClean="0"/>
              <a:t>1. </a:t>
            </a:r>
            <a:r>
              <a:rPr lang="en-US" b="1" i="1" dirty="0" smtClean="0"/>
              <a:t>Eye contact and facial expression: Maintain direct eye contact; appear interested and alert, but not</a:t>
            </a:r>
          </a:p>
          <a:p>
            <a:r>
              <a:rPr lang="en-US" dirty="0" smtClean="0"/>
              <a:t>angry.</a:t>
            </a:r>
          </a:p>
          <a:p>
            <a:r>
              <a:rPr lang="en-US" dirty="0" smtClean="0"/>
              <a:t>2. </a:t>
            </a:r>
            <a:r>
              <a:rPr lang="en-US" b="1" i="1" dirty="0" smtClean="0"/>
              <a:t>Posture: Stand or sit erect, possibly leaning forward slightly.</a:t>
            </a:r>
          </a:p>
          <a:p>
            <a:r>
              <a:rPr lang="en-US" dirty="0" smtClean="0"/>
              <a:t>3. </a:t>
            </a:r>
            <a:r>
              <a:rPr lang="en-US" b="1" i="1" dirty="0" smtClean="0"/>
              <a:t>Distance and contact: Stand or sit at a normal conversational distance from the other.</a:t>
            </a:r>
          </a:p>
          <a:p>
            <a:r>
              <a:rPr lang="en-US" dirty="0" smtClean="0"/>
              <a:t>4. </a:t>
            </a:r>
            <a:r>
              <a:rPr lang="en-US" b="1" i="1" dirty="0" smtClean="0"/>
              <a:t>Gestures: Use relaxed, conversational gestures.</a:t>
            </a:r>
          </a:p>
          <a:p>
            <a:r>
              <a:rPr lang="en-US" dirty="0" smtClean="0"/>
              <a:t>5. </a:t>
            </a:r>
            <a:r>
              <a:rPr lang="en-US" b="1" i="1" dirty="0" smtClean="0"/>
              <a:t>Voice: Use a factual, not emotional tone of voice. Sound determined and full of conviction, but not</a:t>
            </a:r>
          </a:p>
          <a:p>
            <a:r>
              <a:rPr lang="en-US" dirty="0" smtClean="0"/>
              <a:t>overbearing.</a:t>
            </a:r>
          </a:p>
          <a:p>
            <a:r>
              <a:rPr lang="en-US" dirty="0" smtClean="0"/>
              <a:t>6. </a:t>
            </a:r>
            <a:r>
              <a:rPr lang="en-US" b="1" i="1" dirty="0" smtClean="0"/>
              <a:t>Timing: Choose a time when both parties are relaxed. A neutral site is best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 management </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Time management is commonly defined as the various means by which people effectively use their time </a:t>
            </a:r>
            <a:r>
              <a:rPr lang="en-US" dirty="0" smtClean="0"/>
              <a:t>and other closely related resources in order to make the most out of it.</a:t>
            </a:r>
          </a:p>
          <a:p>
            <a:r>
              <a:rPr lang="en-US" b="1" dirty="0" smtClean="0"/>
              <a:t>Benefits of Time Management:</a:t>
            </a:r>
          </a:p>
          <a:p>
            <a:r>
              <a:rPr lang="en-US" b="1" dirty="0" smtClean="0"/>
              <a:t>Reduce frustration and Anxiety</a:t>
            </a:r>
          </a:p>
          <a:p>
            <a:r>
              <a:rPr lang="en-US" b="1" dirty="0" smtClean="0"/>
              <a:t>Get a sense of achievement and piece of mind</a:t>
            </a:r>
          </a:p>
          <a:p>
            <a:r>
              <a:rPr lang="en-US" b="1" dirty="0" smtClean="0"/>
              <a:t>Open yourself to more satisfaction</a:t>
            </a:r>
          </a:p>
          <a:p>
            <a:r>
              <a:rPr lang="en-US" b="1" dirty="0" smtClean="0"/>
              <a:t>Increase your energy level</a:t>
            </a:r>
          </a:p>
          <a:p>
            <a:r>
              <a:rPr lang="en-US" b="1" dirty="0" smtClean="0"/>
              <a:t>Get more of quality time</a:t>
            </a:r>
          </a:p>
          <a:p>
            <a:pPr lvl="6"/>
            <a:endParaRPr lang="en-US" b="1" dirty="0" smtClean="0"/>
          </a:p>
          <a:p>
            <a:pPr lvl="6"/>
            <a:r>
              <a:rPr lang="en-US" b="1" dirty="0" smtClean="0"/>
              <a:t>Time management tools:</a:t>
            </a:r>
          </a:p>
          <a:p>
            <a:r>
              <a:rPr lang="en-US" dirty="0" smtClean="0"/>
              <a:t>Time management starts with the commitment to change.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Stress Management</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endParaRPr lang="en-US" b="1" dirty="0" smtClean="0"/>
          </a:p>
          <a:p>
            <a:r>
              <a:rPr lang="en-US" dirty="0" smtClean="0"/>
              <a:t>Stress is a part of day-to-day living. It is a common human phenomenon and part of life. As college students you may experience stress meeting academic demands, adjusting to a new living environment, or developing friendships. The stress you experience is not necessarily harmful. Mild forms of stress can act as a motivator and </a:t>
            </a:r>
            <a:r>
              <a:rPr lang="en-US" dirty="0" err="1" smtClean="0"/>
              <a:t>energiser</a:t>
            </a:r>
            <a:r>
              <a:rPr lang="en-US" dirty="0" smtClean="0"/>
              <a:t>. However, if your stress level is too high, medical and social problems can result.</a:t>
            </a:r>
          </a:p>
          <a:p>
            <a:r>
              <a:rPr lang="en-US" dirty="0" smtClean="0"/>
              <a:t> The most commonly accepted definition of stress (mainly attributed to Richard S Lazarus) is that </a:t>
            </a:r>
            <a:r>
              <a:rPr lang="en-US" b="1" dirty="0" smtClean="0"/>
              <a:t>stress is a condition or feeling experienced when a person perceives that “demands exceed the personal and social resources the individual is able to mobilize.” In short, it's what we feel when we think we've lost control of events.</a:t>
            </a:r>
          </a:p>
          <a:p>
            <a:r>
              <a:rPr lang="en-US" dirty="0" smtClean="0"/>
              <a:t>Stress is the “wear and tear”, our minds and bodies experience as we attempt to cope with our continually changing environment.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Identify personal stressors</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If you can, work out what in particular stresses you are and explore some practical ways to </a:t>
            </a:r>
            <a:r>
              <a:rPr lang="en-US" dirty="0" err="1" smtClean="0"/>
              <a:t>minimise</a:t>
            </a:r>
            <a:r>
              <a:rPr lang="en-US" dirty="0" smtClean="0"/>
              <a:t> the</a:t>
            </a:r>
          </a:p>
          <a:p>
            <a:r>
              <a:rPr lang="en-US" dirty="0" smtClean="0"/>
              <a:t>cause. There may be some issues you cannot change immediately, but there may be others you can alter or</a:t>
            </a:r>
          </a:p>
          <a:p>
            <a:r>
              <a:rPr lang="en-US" dirty="0" smtClean="0"/>
              <a:t>avoid.</a:t>
            </a:r>
          </a:p>
          <a:p>
            <a:r>
              <a:rPr lang="en-US" b="1" dirty="0" smtClean="0"/>
              <a:t>Individual approach</a:t>
            </a:r>
          </a:p>
          <a:p>
            <a:r>
              <a:rPr lang="en-US" b="1" dirty="0" smtClean="0"/>
              <a:t>Positive Ways to Cope with Stress</a:t>
            </a:r>
          </a:p>
          <a:p>
            <a:r>
              <a:rPr lang="en-US" dirty="0" smtClean="0"/>
              <a:t>1. </a:t>
            </a:r>
            <a:r>
              <a:rPr lang="en-US" b="1" dirty="0" smtClean="0"/>
              <a:t>Exercise! Whether you garden, roller-blade or do yoga, physical activity is one of the best methods</a:t>
            </a:r>
          </a:p>
          <a:p>
            <a:r>
              <a:rPr lang="en-US" dirty="0" smtClean="0"/>
              <a:t>to relieve stress and strengthen your body to withstand its effects.</a:t>
            </a:r>
          </a:p>
          <a:p>
            <a:r>
              <a:rPr lang="en-US" dirty="0" smtClean="0"/>
              <a:t>2. </a:t>
            </a:r>
            <a:r>
              <a:rPr lang="en-US" b="1" dirty="0" smtClean="0"/>
              <a:t>Escape -- for awhile. Get away from whatever is causing the tension. Lose yourself in a book or</a:t>
            </a:r>
          </a:p>
          <a:p>
            <a:r>
              <a:rPr lang="en-US" dirty="0" smtClean="0"/>
              <a:t>take a bath so you can calm down and come back to deal effectively with the situation.</a:t>
            </a:r>
          </a:p>
          <a:p>
            <a:r>
              <a:rPr lang="en-US" dirty="0" smtClean="0"/>
              <a:t>3. </a:t>
            </a:r>
            <a:r>
              <a:rPr lang="en-US" b="1" dirty="0" smtClean="0"/>
              <a:t>Eliminate small hassles wherever possible. Don't shop at the busiest time. Buy a bus pass if</a:t>
            </a:r>
          </a:p>
          <a:p>
            <a:r>
              <a:rPr lang="en-US" dirty="0" smtClean="0"/>
              <a:t>you’re always short of change when the bus comes.</a:t>
            </a:r>
          </a:p>
          <a:p>
            <a:r>
              <a:rPr lang="en-US" dirty="0" smtClean="0"/>
              <a:t>4. </a:t>
            </a:r>
            <a:r>
              <a:rPr lang="en-US" b="1" dirty="0" smtClean="0"/>
              <a:t>Breathe! Take time out to practice slow breathing. As you exhale very slowly say the word "relax"</a:t>
            </a:r>
          </a:p>
          <a:p>
            <a:r>
              <a:rPr lang="en-US" dirty="0" smtClean="0"/>
              <a:t>or "calm." As the air expires, let the body relax.</a:t>
            </a:r>
          </a:p>
          <a:p>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5. </a:t>
            </a:r>
            <a:r>
              <a:rPr lang="en-US" b="1" dirty="0" smtClean="0"/>
              <a:t>Try relaxation or meditation. Consider taking a course to learn these techniques. Or, make an</a:t>
            </a:r>
          </a:p>
          <a:p>
            <a:r>
              <a:rPr lang="en-US" dirty="0" smtClean="0"/>
              <a:t>appointment with a </a:t>
            </a:r>
            <a:r>
              <a:rPr lang="en-US" dirty="0" err="1" smtClean="0"/>
              <a:t>counsellor</a:t>
            </a:r>
            <a:r>
              <a:rPr lang="en-US" dirty="0" smtClean="0"/>
              <a:t> to learn the basics.</a:t>
            </a:r>
          </a:p>
          <a:p>
            <a:r>
              <a:rPr lang="en-US" dirty="0" smtClean="0"/>
              <a:t>6. </a:t>
            </a:r>
            <a:r>
              <a:rPr lang="en-US" b="1" dirty="0" smtClean="0"/>
              <a:t>Be realistic. Don't try to be superhuman: be realistic and don’t expect too much from yourself.</a:t>
            </a:r>
          </a:p>
          <a:p>
            <a:r>
              <a:rPr lang="en-US" dirty="0" smtClean="0"/>
              <a:t>Make a good effort, but don't try to achieve the impossible. </a:t>
            </a:r>
          </a:p>
          <a:p>
            <a:r>
              <a:rPr lang="en-US" b="1" dirty="0" smtClean="0"/>
              <a:t>7 Draw on spirituality. If you draw strength from your spirituality, make time for it. It may fortify</a:t>
            </a:r>
          </a:p>
          <a:p>
            <a:r>
              <a:rPr lang="en-US" dirty="0" smtClean="0"/>
              <a:t>you to cope with stressful demands or help you to put things into perspective.</a:t>
            </a:r>
          </a:p>
          <a:p>
            <a:r>
              <a:rPr lang="en-US" dirty="0" smtClean="0"/>
              <a:t>8. </a:t>
            </a:r>
            <a:r>
              <a:rPr lang="en-US" b="1" dirty="0" smtClean="0"/>
              <a:t>Set priorities and goals. Managing your time well reduces stress! When you’re overwhelmed,</a:t>
            </a:r>
          </a:p>
          <a:p>
            <a:r>
              <a:rPr lang="en-US" dirty="0" smtClean="0"/>
              <a:t>take time to figure out what your priorities are. Then, break down intimidating projects into smaller</a:t>
            </a:r>
          </a:p>
          <a:p>
            <a:r>
              <a:rPr lang="en-US" dirty="0" smtClean="0"/>
              <a:t>steps. Devising and sticking to a weekly schedule can also help.</a:t>
            </a:r>
          </a:p>
          <a:p>
            <a:r>
              <a:rPr lang="en-US" dirty="0" smtClean="0"/>
              <a:t>61</a:t>
            </a:r>
          </a:p>
          <a:p>
            <a:r>
              <a:rPr lang="en-US" dirty="0" smtClean="0"/>
              <a:t>9. </a:t>
            </a:r>
            <a:r>
              <a:rPr lang="en-US" b="1" dirty="0" smtClean="0"/>
              <a:t>Eat healthily and get regular sleep. A poor diet will put additional stress on your body, so try to</a:t>
            </a:r>
          </a:p>
          <a:p>
            <a:r>
              <a:rPr lang="en-US" dirty="0" smtClean="0"/>
              <a:t>limit your junk food intake as well as caffeine. Listen to your body as to how much sleep you need</a:t>
            </a:r>
          </a:p>
          <a:p>
            <a:r>
              <a:rPr lang="en-US" dirty="0" smtClean="0"/>
              <a:t>in order to awake well-rested.</a:t>
            </a:r>
            <a:endParaRPr lang="en-US" dirty="0"/>
          </a:p>
        </p:txBody>
      </p:sp>
      <p:sp>
        <p:nvSpPr>
          <p:cNvPr id="4" name="Rectangle 3"/>
          <p:cNvSpPr/>
          <p:nvPr/>
        </p:nvSpPr>
        <p:spPr>
          <a:xfrm>
            <a:off x="2286000" y="-8666619"/>
            <a:ext cx="4572000" cy="3970318"/>
          </a:xfrm>
          <a:prstGeom prst="rect">
            <a:avLst/>
          </a:prstGeom>
        </p:spPr>
        <p:txBody>
          <a:bodyPr wrap="square">
            <a:spAutoFit/>
          </a:bodyPr>
          <a:lstStyle/>
          <a:p>
            <a:r>
              <a:rPr lang="en-US" dirty="0" smtClean="0"/>
              <a:t>7. </a:t>
            </a:r>
            <a:r>
              <a:rPr lang="en-US" b="1" dirty="0" smtClean="0"/>
              <a:t>Draw on spirituality. If you draw strength from your spirituality, make time for it. It may fortify</a:t>
            </a:r>
          </a:p>
          <a:p>
            <a:r>
              <a:rPr lang="en-US" dirty="0" smtClean="0"/>
              <a:t>you to cope with stressful demands or help you to put things into perspective.</a:t>
            </a:r>
          </a:p>
          <a:p>
            <a:r>
              <a:rPr lang="en-US" dirty="0" smtClean="0"/>
              <a:t>8. </a:t>
            </a:r>
            <a:r>
              <a:rPr lang="en-US" b="1" dirty="0" smtClean="0"/>
              <a:t>Set priorities and goals. Managing your time well reduces stress! When you’re overwhelmed,</a:t>
            </a:r>
          </a:p>
          <a:p>
            <a:r>
              <a:rPr lang="en-US" dirty="0" smtClean="0"/>
              <a:t>take time to figure out what your priorities are. Then, break down intimidating projects into smaller</a:t>
            </a:r>
          </a:p>
          <a:p>
            <a:r>
              <a:rPr lang="en-US" dirty="0" smtClean="0"/>
              <a:t>steps. Devising and sticking to a weekly schedule can also help.</a:t>
            </a:r>
          </a:p>
          <a:p>
            <a:r>
              <a:rPr lang="en-US" dirty="0" smtClean="0"/>
              <a:t>61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9. </a:t>
            </a:r>
            <a:r>
              <a:rPr lang="en-US" b="1" dirty="0" smtClean="0"/>
              <a:t>Eat healthily and get regular sleep. A poor diet will put additional stress on your body, so try to</a:t>
            </a:r>
          </a:p>
          <a:p>
            <a:r>
              <a:rPr lang="en-US" dirty="0" smtClean="0"/>
              <a:t>limit your junk food intake as well as caffeine. Listen to your body as to how much sleep you need</a:t>
            </a:r>
          </a:p>
          <a:p>
            <a:r>
              <a:rPr lang="en-US" dirty="0" smtClean="0"/>
              <a:t>in order to awake well-rested.</a:t>
            </a:r>
          </a:p>
          <a:p>
            <a:r>
              <a:rPr lang="en-US" dirty="0" smtClean="0"/>
              <a:t>10. </a:t>
            </a:r>
            <a:r>
              <a:rPr lang="en-US" b="1" dirty="0" smtClean="0"/>
              <a:t>Take time for you. Plan a little time each day for fun and recreation, whether your thing is playing</a:t>
            </a:r>
          </a:p>
          <a:p>
            <a:r>
              <a:rPr lang="en-US" dirty="0" smtClean="0"/>
              <a:t>the guitar, reading trashy novels or playing pinball. You’ll find that it will help you deal with stress</a:t>
            </a:r>
          </a:p>
          <a:p>
            <a:r>
              <a:rPr lang="en-US" dirty="0" smtClean="0"/>
              <a:t>and so, in the long run, it will help your studies!</a:t>
            </a:r>
          </a:p>
          <a:p>
            <a:r>
              <a:rPr lang="en-US" dirty="0" smtClean="0"/>
              <a:t>11. </a:t>
            </a:r>
            <a:r>
              <a:rPr lang="en-US" b="1" dirty="0" smtClean="0"/>
              <a:t>Note the positive. Take time to consciously reflect on and even write down or all the things that</a:t>
            </a:r>
          </a:p>
          <a:p>
            <a:r>
              <a:rPr lang="en-US" dirty="0" smtClean="0"/>
              <a:t>are good in your life. This can help keep you grounded as the tornado whirls around you.</a:t>
            </a:r>
          </a:p>
          <a:p>
            <a:r>
              <a:rPr lang="en-US" dirty="0" smtClean="0"/>
              <a:t>12. </a:t>
            </a:r>
            <a:r>
              <a:rPr lang="en-US" b="1" dirty="0" smtClean="0"/>
              <a:t>Laugh! Whether you play charades with friends or watch Mr. Bean reruns (whatever makes you</a:t>
            </a:r>
          </a:p>
          <a:p>
            <a:r>
              <a:rPr lang="en-US" dirty="0" smtClean="0"/>
              <a:t>giggle), research shows that laughing is an excellent way to cope with stress.</a:t>
            </a:r>
          </a:p>
          <a:p>
            <a:r>
              <a:rPr lang="en-US" dirty="0" smtClean="0"/>
              <a:t>13. </a:t>
            </a:r>
            <a:r>
              <a:rPr lang="en-US" b="1" dirty="0" smtClean="0"/>
              <a:t>Talk to others. Don't bottle up your feelings, reach out to those you trust: a friend or family</a:t>
            </a:r>
          </a:p>
          <a:p>
            <a:r>
              <a:rPr lang="en-US" dirty="0" smtClean="0"/>
              <a:t>members. Talking may not take the source of your stress away, but it can help you to put it into</a:t>
            </a:r>
          </a:p>
          <a:p>
            <a:r>
              <a:rPr lang="en-US" dirty="0" smtClean="0"/>
              <a:t>perspective, reduce your anxiety and come up with some solutions.</a:t>
            </a:r>
          </a:p>
          <a:p>
            <a:r>
              <a:rPr lang="en-US" dirty="0" smtClean="0"/>
              <a:t>Other methods include (organizational context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Clarifying Confusion About Conflict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Conflict is when two or more values, perspectives and opinions are contradictory in nature and haven't</a:t>
            </a:r>
          </a:p>
          <a:p>
            <a:r>
              <a:rPr lang="en-US" dirty="0" smtClean="0"/>
              <a:t>been aligned or agreed about yet, including:</a:t>
            </a:r>
          </a:p>
          <a:p>
            <a:r>
              <a:rPr lang="en-US" dirty="0" smtClean="0"/>
              <a:t>· Within yourself when you're not living according to your values;</a:t>
            </a:r>
          </a:p>
          <a:p>
            <a:r>
              <a:rPr lang="en-US" dirty="0" smtClean="0"/>
              <a:t>· When your values and perspectives are threatened; or</a:t>
            </a:r>
          </a:p>
          <a:p>
            <a:r>
              <a:rPr lang="en-US" dirty="0" smtClean="0"/>
              <a:t>· Discomfort from fear of the unknown or from lack of fulfillment.</a:t>
            </a:r>
          </a:p>
          <a:p>
            <a:r>
              <a:rPr lang="en-US" dirty="0" smtClean="0"/>
              <a:t>Conflict is inevitable and often good, for example, good teams always go through a "form, storm,</a:t>
            </a:r>
          </a:p>
          <a:p>
            <a:r>
              <a:rPr lang="en-US" dirty="0" smtClean="0"/>
              <a:t>norm and perform" period. Getting the most out of diversity means often-contradictory values,</a:t>
            </a:r>
          </a:p>
          <a:p>
            <a:r>
              <a:rPr lang="en-US" dirty="0" smtClean="0"/>
              <a:t>perspectives and opinions.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Personality determinants:</a:t>
            </a:r>
            <a:endParaRPr lang="en-US" dirty="0"/>
          </a:p>
        </p:txBody>
      </p:sp>
      <p:sp>
        <p:nvSpPr>
          <p:cNvPr id="3" name="Content Placeholder 2"/>
          <p:cNvSpPr>
            <a:spLocks noGrp="1"/>
          </p:cNvSpPr>
          <p:nvPr>
            <p:ph idx="1"/>
          </p:nvPr>
        </p:nvSpPr>
        <p:spPr/>
        <p:txBody>
          <a:bodyPr>
            <a:normAutofit fontScale="55000" lnSpcReduction="20000"/>
          </a:bodyPr>
          <a:lstStyle/>
          <a:p>
            <a:r>
              <a:rPr lang="en-US" i="1" dirty="0" smtClean="0"/>
              <a:t>Heredity;</a:t>
            </a:r>
            <a:r>
              <a:rPr lang="en-US" dirty="0" smtClean="0"/>
              <a:t> Heredity refers to those factors that were determined at conception. Physical structure, facial attractiveness, gender, temperament, muscle composition and reflexes, energy level, and biological rhythms are characteristics that are generally considered to be either completely or substantially influenced by who your parents were, that is by their biological, physiological and inherent psychological makeup.</a:t>
            </a:r>
          </a:p>
          <a:p>
            <a:r>
              <a:rPr lang="en-US" i="1" dirty="0" smtClean="0"/>
              <a:t>Environment: The environmental factors that exert pressures on our personality formation are the culture </a:t>
            </a:r>
            <a:r>
              <a:rPr lang="en-US" dirty="0" smtClean="0"/>
              <a:t>in which we are raised, our early conditioning, the norms among our family, friends and social groups, and other influences that we experience. The environment to which we are exposed plays a substantial role in shaping our personalities. </a:t>
            </a:r>
          </a:p>
          <a:p>
            <a:r>
              <a:rPr lang="en-US" i="1" dirty="0" smtClean="0"/>
              <a:t>Situation: A third factor, the situation, influences the effects of heredity and environment on personality.</a:t>
            </a:r>
          </a:p>
          <a:p>
            <a:pPr>
              <a:buNone/>
            </a:pPr>
            <a:r>
              <a:rPr lang="en-US" dirty="0" smtClean="0"/>
              <a:t>An individual’s personality although generally stable and consistent, does change in different situations.</a:t>
            </a:r>
          </a:p>
          <a:p>
            <a:pPr>
              <a:buNone/>
            </a:pPr>
            <a:r>
              <a:rPr lang="en-US" dirty="0" smtClean="0"/>
              <a:t>The varying demand of different situation calls forth different aspects of one’s personality. We should not</a:t>
            </a:r>
          </a:p>
          <a:p>
            <a:pPr>
              <a:buNone/>
            </a:pPr>
            <a:r>
              <a:rPr lang="en-US" dirty="0" smtClean="0"/>
              <a:t>therefore look upon personality patterns in isolation.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Conflict is often needed. It:</a:t>
            </a:r>
          </a:p>
          <a:p>
            <a:r>
              <a:rPr lang="en-US" dirty="0" smtClean="0"/>
              <a:t>· Helps to raise and address problems.</a:t>
            </a:r>
          </a:p>
          <a:p>
            <a:r>
              <a:rPr lang="en-US" dirty="0" smtClean="0"/>
              <a:t>· Energizes work to be on the most appropriate issues.</a:t>
            </a:r>
          </a:p>
          <a:p>
            <a:r>
              <a:rPr lang="en-US" dirty="0" smtClean="0"/>
              <a:t>· Helps people "be real", for example, it motivates them to participate.</a:t>
            </a:r>
          </a:p>
          <a:p>
            <a:r>
              <a:rPr lang="en-US" dirty="0" smtClean="0"/>
              <a:t>· Helps people learn how to recognize and benefit from their differences.</a:t>
            </a:r>
          </a:p>
          <a:p>
            <a:r>
              <a:rPr lang="en-US" dirty="0" smtClean="0"/>
              <a:t>· Conflict is not the same as discomfort. The conflict isn't the problem - it is when conflict is poorly</a:t>
            </a:r>
          </a:p>
          <a:p>
            <a:r>
              <a:rPr lang="en-US" dirty="0" smtClean="0"/>
              <a:t>managed that is the problem.</a:t>
            </a:r>
          </a:p>
          <a:p>
            <a:r>
              <a:rPr lang="en-US" dirty="0" smtClean="0"/>
              <a:t>Conflict is a problem when it:</a:t>
            </a:r>
          </a:p>
          <a:p>
            <a:r>
              <a:rPr lang="en-US" dirty="0" smtClean="0"/>
              <a:t>· Hampers productivity.</a:t>
            </a:r>
          </a:p>
          <a:p>
            <a:r>
              <a:rPr lang="en-US" dirty="0" smtClean="0"/>
              <a:t>· Lowers morale.</a:t>
            </a:r>
          </a:p>
          <a:p>
            <a:r>
              <a:rPr lang="en-US" dirty="0" smtClean="0"/>
              <a:t>· Causes more and continued conflicts.</a:t>
            </a:r>
          </a:p>
          <a:p>
            <a:r>
              <a:rPr lang="en-US" dirty="0" smtClean="0"/>
              <a:t>· Causes inappropriate behaviors.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 2 - COMMUNICATION</a:t>
            </a:r>
            <a:endParaRPr lang="en-US"/>
          </a:p>
        </p:txBody>
      </p:sp>
      <p:sp>
        <p:nvSpPr>
          <p:cNvPr id="3" name="Content Placeholder 2"/>
          <p:cNvSpPr>
            <a:spLocks noGrp="1"/>
          </p:cNvSpPr>
          <p:nvPr>
            <p:ph idx="1"/>
          </p:nvPr>
        </p:nvSpPr>
        <p:spPr/>
        <p:txBody>
          <a:bodyPr>
            <a:normAutofit fontScale="47500" lnSpcReduction="20000"/>
          </a:bodyPr>
          <a:lstStyle/>
          <a:p>
            <a:r>
              <a:rPr lang="en-US" dirty="0" smtClean="0"/>
              <a:t>People spend more time communicating than doing anything else. Probably one spends a large part of each day talking and listening. When one is not talking or listening, he is likely communicating in other </a:t>
            </a:r>
            <a:r>
              <a:rPr lang="en-US" dirty="0" err="1" smtClean="0"/>
              <a:t>waysreading</a:t>
            </a:r>
            <a:r>
              <a:rPr lang="en-US" dirty="0" smtClean="0"/>
              <a:t>, writing, gesturing, drawing. Or perhaps he is just taking in information by seeing, feeling, or smelling. All of these activities are forms of communication and certainly one does it throughout most of his conscious moments.</a:t>
            </a:r>
          </a:p>
          <a:p>
            <a:r>
              <a:rPr lang="en-US" dirty="0" smtClean="0"/>
              <a:t>Just as communication is vital to our existence in civilized society, it is essential to the functioning of the</a:t>
            </a:r>
          </a:p>
          <a:p>
            <a:r>
              <a:rPr lang="en-US" dirty="0" smtClean="0"/>
              <a:t>organizations our society has produced. In fact, we could go so far as to say that organizations exist</a:t>
            </a:r>
          </a:p>
          <a:p>
            <a:r>
              <a:rPr lang="en-US" dirty="0" smtClean="0"/>
              <a:t>through communication; without communication, there would be no organizations. As Herbert Simon</a:t>
            </a:r>
          </a:p>
          <a:p>
            <a:r>
              <a:rPr lang="en-US" dirty="0" smtClean="0"/>
              <a:t>expresses it, "Without communication there can be no organization, for there is no possibility then of the</a:t>
            </a:r>
          </a:p>
          <a:p>
            <a:r>
              <a:rPr lang="en-US" dirty="0" smtClean="0"/>
              <a:t>group influencing the behavior of the individual."</a:t>
            </a:r>
          </a:p>
          <a:p>
            <a:r>
              <a:rPr lang="en-US" dirty="0" smtClean="0"/>
              <a:t>Human beings are poor communicators. The irony is we hardly ever </a:t>
            </a:r>
            <a:r>
              <a:rPr lang="en-US" dirty="0" err="1" smtClean="0"/>
              <a:t>realise</a:t>
            </a:r>
            <a:r>
              <a:rPr lang="en-US" dirty="0" smtClean="0"/>
              <a:t> that when we fail to achieve our objective in relationships, negotiations, or decision-making, it is, to quite an extent, owing to a failure in communicating our purpose and ideas accurately to the others involved.</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a:buNone/>
            </a:pPr>
            <a:r>
              <a:rPr lang="en-US" dirty="0" smtClean="0"/>
              <a:t>It may be a failure in terms of the content of the message or the form of the message/ communication, or</a:t>
            </a:r>
          </a:p>
          <a:p>
            <a:pPr>
              <a:buNone/>
            </a:pPr>
            <a:r>
              <a:rPr lang="en-US" dirty="0" smtClean="0"/>
              <a:t>both. Instances of such failures in communication are common in personal and </a:t>
            </a:r>
            <a:r>
              <a:rPr lang="en-US" dirty="0" err="1" smtClean="0"/>
              <a:t>organisational</a:t>
            </a:r>
            <a:endParaRPr lang="en-US" dirty="0" smtClean="0"/>
          </a:p>
          <a:p>
            <a:pPr>
              <a:buNone/>
            </a:pPr>
            <a:r>
              <a:rPr lang="en-US" dirty="0" smtClean="0"/>
              <a:t>communications.</a:t>
            </a:r>
          </a:p>
          <a:p>
            <a:pPr>
              <a:buNone/>
            </a:pPr>
            <a:r>
              <a:rPr lang="en-US" dirty="0" smtClean="0"/>
              <a:t>People in organizations typically spend over 75% of their time in an interpersonal situation; thus it is no</a:t>
            </a:r>
          </a:p>
          <a:p>
            <a:pPr>
              <a:buNone/>
            </a:pPr>
            <a:r>
              <a:rPr lang="en-US" dirty="0" smtClean="0"/>
              <a:t>surprise to find that at the root of a large number of organizational problems is poor communications.</a:t>
            </a:r>
          </a:p>
          <a:p>
            <a:pPr>
              <a:buNone/>
            </a:pPr>
            <a:r>
              <a:rPr lang="en-US" dirty="0" smtClean="0"/>
              <a:t>Effective communication is an essential component of organizational success whether it is at the</a:t>
            </a:r>
          </a:p>
          <a:p>
            <a:pPr>
              <a:buNone/>
            </a:pPr>
            <a:r>
              <a:rPr lang="en-US" dirty="0" smtClean="0"/>
              <a:t>interpersonal, intergroup, </a:t>
            </a:r>
            <a:r>
              <a:rPr lang="en-US" dirty="0" err="1" smtClean="0"/>
              <a:t>intragroup</a:t>
            </a:r>
            <a:r>
              <a:rPr lang="en-US" dirty="0" smtClean="0"/>
              <a:t>, organizational, or external levels.</a:t>
            </a:r>
          </a:p>
          <a:p>
            <a:pPr>
              <a:buNone/>
            </a:pPr>
            <a:r>
              <a:rPr lang="en-US" dirty="0" smtClean="0"/>
              <a:t>MEANING &amp; DEFINITION OF COMMUNICATION</a:t>
            </a:r>
          </a:p>
          <a:p>
            <a:pPr>
              <a:buNone/>
            </a:pPr>
            <a:r>
              <a:rPr lang="en-US" dirty="0" smtClean="0"/>
              <a:t>The word "communication" is derived from "</a:t>
            </a:r>
            <a:r>
              <a:rPr lang="en-US" dirty="0" err="1" smtClean="0"/>
              <a:t>communis</a:t>
            </a:r>
            <a:r>
              <a:rPr lang="en-US" dirty="0" smtClean="0"/>
              <a:t>" (Latin), meaning" common". It stands for a</a:t>
            </a:r>
          </a:p>
          <a:p>
            <a:pPr>
              <a:buNone/>
            </a:pPr>
            <a:r>
              <a:rPr lang="en-US" dirty="0" smtClean="0"/>
              <a:t>natural activity of all human beings to convey opinions, feelings, information, and ideas to others through</a:t>
            </a:r>
          </a:p>
          <a:p>
            <a:pPr>
              <a:buNone/>
            </a:pPr>
            <a:r>
              <a:rPr lang="en-US" dirty="0" smtClean="0"/>
              <a:t>words (written or spoken), body language, or signs.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It may be a failure in terms of the content of the message or the form of the message/ communication, or</a:t>
            </a:r>
          </a:p>
          <a:p>
            <a:r>
              <a:rPr lang="en-US" dirty="0" smtClean="0"/>
              <a:t>both. Instances of such failures in communication are common in personal and </a:t>
            </a:r>
            <a:r>
              <a:rPr lang="en-US" dirty="0" err="1" smtClean="0"/>
              <a:t>organisational</a:t>
            </a:r>
            <a:endParaRPr lang="en-US" dirty="0" smtClean="0"/>
          </a:p>
          <a:p>
            <a:r>
              <a:rPr lang="en-US" dirty="0" smtClean="0"/>
              <a:t>communications.</a:t>
            </a:r>
          </a:p>
          <a:p>
            <a:r>
              <a:rPr lang="en-US" dirty="0" smtClean="0"/>
              <a:t>People in organizations typically spend over 75% of their time in an interpersonal situation; thus it is no</a:t>
            </a:r>
          </a:p>
          <a:p>
            <a:r>
              <a:rPr lang="en-US" dirty="0" smtClean="0"/>
              <a:t>surprise to find that at the root of a large number of organizational problems is poor communications.</a:t>
            </a:r>
          </a:p>
          <a:p>
            <a:r>
              <a:rPr lang="en-US" dirty="0" smtClean="0"/>
              <a:t>Effective communication is an essential component of organizational success whether it is at the</a:t>
            </a:r>
          </a:p>
          <a:p>
            <a:r>
              <a:rPr lang="en-US" dirty="0" smtClean="0"/>
              <a:t>interpersonal, intergroup, </a:t>
            </a:r>
            <a:r>
              <a:rPr lang="en-US" dirty="0" err="1" smtClean="0"/>
              <a:t>intragroup</a:t>
            </a:r>
            <a:r>
              <a:rPr lang="en-US" dirty="0" smtClean="0"/>
              <a:t>, organizational, or external levels.</a:t>
            </a:r>
          </a:p>
          <a:p>
            <a:endParaRPr lang="en-US" dirty="0" smtClean="0"/>
          </a:p>
          <a:p>
            <a:endParaRPr lang="en-US" dirty="0" smtClean="0"/>
          </a:p>
          <a:p>
            <a:r>
              <a:rPr lang="en-US" dirty="0" smtClean="0"/>
              <a:t>MEANING &amp; DEFINITION OF COMMUNICATION</a:t>
            </a:r>
          </a:p>
          <a:p>
            <a:r>
              <a:rPr lang="en-US" dirty="0" smtClean="0"/>
              <a:t>The word "communication" is derived from "</a:t>
            </a:r>
            <a:r>
              <a:rPr lang="en-US" dirty="0" err="1" smtClean="0"/>
              <a:t>communis</a:t>
            </a:r>
            <a:r>
              <a:rPr lang="en-US" dirty="0" smtClean="0"/>
              <a:t>" (Latin), meaning" common". It stands for a</a:t>
            </a:r>
          </a:p>
          <a:p>
            <a:r>
              <a:rPr lang="en-US" dirty="0" smtClean="0"/>
              <a:t>natural activity of all human beings to convey opinions, feelings, information, and ideas to others through</a:t>
            </a:r>
          </a:p>
          <a:p>
            <a:r>
              <a:rPr lang="en-US" dirty="0" smtClean="0"/>
              <a:t>words (written or spoken), body language, or signs.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GUIDELINES FOR EFFECTIVE COMMUNICATION</a:t>
            </a:r>
            <a:br>
              <a:rPr lang="en-US" sz="3200" dirty="0" smtClean="0"/>
            </a:br>
            <a:endParaRPr lang="en-US" sz="3200"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PURPOSE OF COMMUNICATION</a:t>
            </a:r>
          </a:p>
          <a:p>
            <a:r>
              <a:rPr lang="en-US" dirty="0" smtClean="0"/>
              <a:t>The responsibility for establishing effective communication rests with all. To create a learning</a:t>
            </a:r>
          </a:p>
          <a:p>
            <a:r>
              <a:rPr lang="en-US" dirty="0" smtClean="0"/>
              <a:t>environment characterized by trust, respect, sharing, and open discussion of concerns, everyone is</a:t>
            </a:r>
          </a:p>
          <a:p>
            <a:r>
              <a:rPr lang="en-US" dirty="0" smtClean="0"/>
              <a:t>expected to act in the manner in which they desire to be treated.</a:t>
            </a:r>
          </a:p>
          <a:p>
            <a:r>
              <a:rPr lang="en-US" dirty="0" smtClean="0"/>
              <a:t>· Take sufficient time to effectively communicate.</a:t>
            </a:r>
          </a:p>
          <a:p>
            <a:r>
              <a:rPr lang="en-US" dirty="0" smtClean="0"/>
              <a:t>· Care. Learn to be empathic.</a:t>
            </a:r>
          </a:p>
          <a:p>
            <a:r>
              <a:rPr lang="en-US" dirty="0" smtClean="0"/>
              <a:t>· Be honest and sincere.</a:t>
            </a:r>
          </a:p>
          <a:p>
            <a:r>
              <a:rPr lang="en-US" dirty="0" smtClean="0"/>
              <a:t>· Develop a sense of belonging when interacting with others. Be welcoming and inclusive.</a:t>
            </a:r>
          </a:p>
          <a:p>
            <a:r>
              <a:rPr lang="en-US" dirty="0" smtClean="0"/>
              <a:t>· Regularly, in your daily life, interact with persons whose culture, race, ethnicity and other</a:t>
            </a:r>
          </a:p>
          <a:p>
            <a:r>
              <a:rPr lang="en-US" dirty="0" smtClean="0"/>
              <a:t>identifiers and important characteristics are different than your own.</a:t>
            </a:r>
          </a:p>
          <a:p>
            <a:r>
              <a:rPr lang="en-US" dirty="0" smtClean="0"/>
              <a:t>· Spend quality time with persons whose backgrounds are different than yours.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Learn to pronounce names correctly. Make a concerted effort to do so and to remember names.</a:t>
            </a:r>
          </a:p>
          <a:p>
            <a:r>
              <a:rPr lang="en-US" dirty="0" smtClean="0"/>
              <a:t>· Do not make assumptions.</a:t>
            </a:r>
          </a:p>
          <a:p>
            <a:r>
              <a:rPr lang="en-US" dirty="0" smtClean="0"/>
              <a:t>· Ask questions and achieve dialogue to attain successful communication.</a:t>
            </a:r>
          </a:p>
          <a:p>
            <a:r>
              <a:rPr lang="en-US" dirty="0" smtClean="0"/>
              <a:t>· Be a good listener.</a:t>
            </a:r>
          </a:p>
          <a:p>
            <a:r>
              <a:rPr lang="en-US" dirty="0" smtClean="0"/>
              <a:t>· Be willing to help persons change, one step at a time, regarding biases they may have and/or</a:t>
            </a:r>
          </a:p>
          <a:p>
            <a:r>
              <a:rPr lang="en-US" dirty="0" smtClean="0"/>
              <a:t>communicate.</a:t>
            </a:r>
          </a:p>
          <a:p>
            <a:r>
              <a:rPr lang="en-US" dirty="0" smtClean="0"/>
              <a:t>· Learn to understand important practices of different religions.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Learn to understand why someone believes what he/she believes, including why something is very</a:t>
            </a:r>
          </a:p>
          <a:p>
            <a:r>
              <a:rPr lang="en-US" dirty="0" smtClean="0"/>
              <a:t>important.</a:t>
            </a:r>
          </a:p>
          <a:p>
            <a:r>
              <a:rPr lang="en-US" dirty="0" smtClean="0"/>
              <a:t>· Be respectful of what others value.</a:t>
            </a:r>
          </a:p>
          <a:p>
            <a:r>
              <a:rPr lang="en-US" dirty="0" smtClean="0"/>
              <a:t>· Learn important information about the cultures of others (i.e., eye contact, interaction with</a:t>
            </a:r>
          </a:p>
          <a:p>
            <a:r>
              <a:rPr lang="en-US" dirty="0" smtClean="0"/>
              <a:t>professors or elders, differences in educational systems and other distinguishing cultural traits.)</a:t>
            </a:r>
          </a:p>
          <a:p>
            <a:r>
              <a:rPr lang="en-US" dirty="0" smtClean="0"/>
              <a:t>· Understand the body language of others. Effective communication relates to nonverbal behavior</a:t>
            </a:r>
          </a:p>
          <a:p>
            <a:r>
              <a:rPr lang="en-US" dirty="0" smtClean="0"/>
              <a:t>and tone of voice, as well as words spoken.</a:t>
            </a:r>
          </a:p>
          <a:p>
            <a:r>
              <a:rPr lang="en-US" dirty="0" smtClean="0"/>
              <a:t>· Maintain positive dialogue even when there are differences in opinions and beliefs; do not attack</a:t>
            </a:r>
          </a:p>
          <a:p>
            <a:r>
              <a:rPr lang="en-US" dirty="0" smtClean="0"/>
              <a:t>the person. Agreeing to disagree may be an option. Learn from differences.</a:t>
            </a:r>
          </a:p>
          <a:p>
            <a:r>
              <a:rPr lang="en-US" dirty="0" smtClean="0"/>
              <a:t>· Share information (verbal, written, electronic) which can help others.</a:t>
            </a:r>
          </a:p>
          <a:p>
            <a:r>
              <a:rPr lang="en-US" dirty="0" smtClean="0"/>
              <a:t>· Be specific and concise.</a:t>
            </a:r>
          </a:p>
          <a:p>
            <a:r>
              <a:rPr lang="en-US" dirty="0" smtClean="0"/>
              <a:t>· Do not make discriminatory remarks or display discriminatory actions, as others learn from what</a:t>
            </a:r>
          </a:p>
          <a:p>
            <a:r>
              <a:rPr lang="en-US" dirty="0" smtClean="0"/>
              <a:t>you say and do. Be a positive role model.</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BARRIERS TO COMMUNCATION</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Noise</a:t>
            </a:r>
          </a:p>
          <a:p>
            <a:r>
              <a:rPr lang="en-US" dirty="0" smtClean="0"/>
              <a:t>· Lack of planning</a:t>
            </a:r>
          </a:p>
          <a:p>
            <a:r>
              <a:rPr lang="en-US" dirty="0" smtClean="0"/>
              <a:t>· Wrong/</a:t>
            </a:r>
            <a:r>
              <a:rPr lang="en-US" dirty="0" err="1" smtClean="0"/>
              <a:t>unclarified</a:t>
            </a:r>
            <a:endParaRPr lang="en-US" dirty="0" smtClean="0"/>
          </a:p>
          <a:p>
            <a:r>
              <a:rPr lang="en-US" dirty="0" smtClean="0"/>
              <a:t>assumptions</a:t>
            </a:r>
          </a:p>
          <a:p>
            <a:r>
              <a:rPr lang="en-US" dirty="0" smtClean="0"/>
              <a:t>· Semantic problems</a:t>
            </a:r>
          </a:p>
          <a:p>
            <a:r>
              <a:rPr lang="en-US" dirty="0" smtClean="0"/>
              <a:t>· Cultural barriers</a:t>
            </a:r>
          </a:p>
          <a:p>
            <a:r>
              <a:rPr lang="en-US" dirty="0" smtClean="0"/>
              <a:t>· Socio-psychological</a:t>
            </a:r>
          </a:p>
          <a:p>
            <a:r>
              <a:rPr lang="en-US" dirty="0" smtClean="0"/>
              <a:t>barriers</a:t>
            </a:r>
          </a:p>
          <a:p>
            <a:r>
              <a:rPr lang="en-US" dirty="0" smtClean="0"/>
              <a:t>· Emotions</a:t>
            </a:r>
          </a:p>
          <a:p>
            <a:r>
              <a:rPr lang="en-US" dirty="0" smtClean="0"/>
              <a:t>· Selective perception</a:t>
            </a:r>
          </a:p>
          <a:p>
            <a:r>
              <a:rPr lang="en-US" dirty="0" smtClean="0"/>
              <a:t>· Filtering</a:t>
            </a:r>
          </a:p>
          <a:p>
            <a:r>
              <a:rPr lang="en-US" dirty="0" smtClean="0"/>
              <a:t>· Information overload</a:t>
            </a:r>
          </a:p>
          <a:p>
            <a:r>
              <a:rPr lang="en-US" dirty="0" smtClean="0"/>
              <a:t>· Loss by transmission</a:t>
            </a:r>
          </a:p>
          <a:p>
            <a:r>
              <a:rPr lang="en-US" dirty="0" smtClean="0"/>
              <a:t>· Poor retention</a:t>
            </a:r>
          </a:p>
          <a:p>
            <a:r>
              <a:rPr lang="en-US" dirty="0" smtClean="0"/>
              <a:t>· Poor listening</a:t>
            </a:r>
          </a:p>
          <a:p>
            <a:r>
              <a:rPr lang="en-US" dirty="0" smtClean="0"/>
              <a:t>· Goal conflicts</a:t>
            </a:r>
          </a:p>
          <a:p>
            <a:r>
              <a:rPr lang="en-US" dirty="0" smtClean="0"/>
              <a:t>· Offensive style</a:t>
            </a:r>
          </a:p>
          <a:p>
            <a:r>
              <a:rPr lang="en-US" dirty="0" smtClean="0"/>
              <a:t>· Time and distance</a:t>
            </a:r>
          </a:p>
          <a:p>
            <a:r>
              <a:rPr lang="en-US" dirty="0" smtClean="0"/>
              <a:t>· Abstracting</a:t>
            </a:r>
          </a:p>
          <a:p>
            <a:r>
              <a:rPr lang="en-US" dirty="0" smtClean="0"/>
              <a:t>· Slanting</a:t>
            </a:r>
          </a:p>
          <a:p>
            <a:r>
              <a:rPr lang="en-US" dirty="0" smtClean="0"/>
              <a:t>· Inferring</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CHARACTERISTICS OF SUCCESSFUL </a:t>
            </a:r>
            <a:r>
              <a:rPr lang="en-US" sz="2800" dirty="0" err="1" smtClean="0"/>
              <a:t>COMMUNICATIONSeven</a:t>
            </a:r>
            <a:r>
              <a:rPr lang="en-US" sz="2800" dirty="0" smtClean="0"/>
              <a:t> Cs of Communication</a:t>
            </a:r>
            <a:br>
              <a:rPr lang="en-US" sz="2800" dirty="0" smtClean="0"/>
            </a:br>
            <a:r>
              <a:rPr lang="en-US" sz="2800" dirty="0" smtClean="0"/>
              <a:t/>
            </a:r>
            <a:br>
              <a:rPr lang="en-US" sz="2800" dirty="0" smtClean="0"/>
            </a:br>
            <a:endParaRPr lang="en-US" sz="2800" dirty="0"/>
          </a:p>
        </p:txBody>
      </p:sp>
      <p:sp>
        <p:nvSpPr>
          <p:cNvPr id="3" name="Content Placeholder 2"/>
          <p:cNvSpPr>
            <a:spLocks noGrp="1"/>
          </p:cNvSpPr>
          <p:nvPr>
            <p:ph idx="1"/>
          </p:nvPr>
        </p:nvSpPr>
        <p:spPr/>
        <p:txBody>
          <a:bodyPr>
            <a:normAutofit fontScale="85000" lnSpcReduction="10000"/>
          </a:bodyPr>
          <a:lstStyle/>
          <a:p>
            <a:r>
              <a:rPr lang="en-US" dirty="0" smtClean="0"/>
              <a:t>Francis J Bergin advocates that there are seven Cs to remember in verbal communication. These are</a:t>
            </a:r>
          </a:p>
          <a:p>
            <a:r>
              <a:rPr lang="en-US" dirty="0" smtClean="0"/>
              <a:t>equally applicable to written communication. They are</a:t>
            </a:r>
          </a:p>
          <a:p>
            <a:r>
              <a:rPr lang="en-US" dirty="0" smtClean="0"/>
              <a:t>· Candidness</a:t>
            </a:r>
          </a:p>
          <a:p>
            <a:r>
              <a:rPr lang="en-US" dirty="0" smtClean="0"/>
              <a:t>· Clarity</a:t>
            </a:r>
          </a:p>
          <a:p>
            <a:r>
              <a:rPr lang="en-US" dirty="0" smtClean="0"/>
              <a:t>· Completeness</a:t>
            </a:r>
          </a:p>
          <a:p>
            <a:r>
              <a:rPr lang="en-US" dirty="0" smtClean="0"/>
              <a:t>· Conciseness</a:t>
            </a:r>
          </a:p>
          <a:p>
            <a:r>
              <a:rPr lang="en-US" dirty="0" smtClean="0"/>
              <a:t>· Concreteness</a:t>
            </a:r>
          </a:p>
          <a:p>
            <a:r>
              <a:rPr lang="en-US" dirty="0" smtClean="0"/>
              <a:t>· Correctness</a:t>
            </a:r>
          </a:p>
          <a:p>
            <a:r>
              <a:rPr lang="en-US" dirty="0" smtClean="0"/>
              <a:t>· Courtesy</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Self Awareness:</a:t>
            </a:r>
            <a:endParaRPr lang="en-US" dirty="0"/>
          </a:p>
        </p:txBody>
      </p:sp>
      <p:sp>
        <p:nvSpPr>
          <p:cNvPr id="3" name="Content Placeholder 2"/>
          <p:cNvSpPr>
            <a:spLocks noGrp="1"/>
          </p:cNvSpPr>
          <p:nvPr>
            <p:ph idx="1"/>
          </p:nvPr>
        </p:nvSpPr>
        <p:spPr>
          <a:xfrm>
            <a:off x="457200" y="1219200"/>
            <a:ext cx="8229600" cy="5410200"/>
          </a:xfrm>
        </p:spPr>
        <p:txBody>
          <a:bodyPr>
            <a:normAutofit fontScale="92500"/>
          </a:bodyPr>
          <a:lstStyle/>
          <a:p>
            <a:r>
              <a:rPr lang="en-US" b="1" dirty="0" smtClean="0"/>
              <a:t>How to Gain?-</a:t>
            </a:r>
          </a:p>
          <a:p>
            <a:r>
              <a:rPr lang="en-US" b="1" dirty="0" smtClean="0"/>
              <a:t>Self-analysis</a:t>
            </a:r>
          </a:p>
          <a:p>
            <a:pPr lvl="1"/>
            <a:r>
              <a:rPr lang="en-US" b="1" dirty="0" err="1" smtClean="0"/>
              <a:t>Behaviour</a:t>
            </a:r>
            <a:r>
              <a:rPr lang="en-US" b="1" dirty="0" smtClean="0"/>
              <a:t>-</a:t>
            </a:r>
            <a:r>
              <a:rPr lang="en-US" i="1" dirty="0" smtClean="0"/>
              <a:t>Motivation, Modes of thinking:, Modes of acting:, Modes of interacting:</a:t>
            </a:r>
          </a:p>
          <a:p>
            <a:pPr lvl="1"/>
            <a:r>
              <a:rPr lang="en-US" b="1" dirty="0" err="1" smtClean="0"/>
              <a:t>Personality:</a:t>
            </a:r>
            <a:r>
              <a:rPr lang="en-US" dirty="0" err="1" smtClean="0"/>
              <a:t>The</a:t>
            </a:r>
            <a:r>
              <a:rPr lang="en-US" dirty="0" smtClean="0"/>
              <a:t> Big Five has five primary components: extroversion, agreeableness, emotional stability, conscientiousness and openness to experience</a:t>
            </a:r>
          </a:p>
          <a:p>
            <a:pPr lvl="1"/>
            <a:r>
              <a:rPr lang="en-US" b="1" dirty="0" smtClean="0"/>
              <a:t>Attitudes</a:t>
            </a:r>
          </a:p>
          <a:p>
            <a:pPr lvl="1"/>
            <a:r>
              <a:rPr lang="en-US" b="1" dirty="0" smtClean="0"/>
              <a:t>Perceptions:</a:t>
            </a:r>
          </a:p>
          <a:p>
            <a:r>
              <a:rPr lang="en-US" b="1" dirty="0" smtClean="0"/>
              <a:t>Self-disclosure:</a:t>
            </a:r>
          </a:p>
          <a:p>
            <a:r>
              <a:rPr lang="en-US" b="1" dirty="0" smtClean="0"/>
              <a:t>Diverse Experiences: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SPEAKING SKILLS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Non-verbal communication</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includes using of pictures, signs, gestures, and facial expressions for exchanging information between persons. It is done through sign language, action language, or object language.</a:t>
            </a:r>
          </a:p>
          <a:p>
            <a:r>
              <a:rPr lang="en-US" dirty="0" smtClean="0"/>
              <a:t>Non-verbal communication flows through all acts of speaking or writing. It is a wordless message conveyed through gestures (sign), movements (action language), and object language (pictures/ clothes) and so on. Further non-verbal communication can be identified by personal space (</a:t>
            </a:r>
            <a:r>
              <a:rPr lang="en-US" dirty="0" err="1" smtClean="0"/>
              <a:t>proxemics</a:t>
            </a:r>
            <a:r>
              <a:rPr lang="en-US" dirty="0" smtClean="0"/>
              <a:t>, body language, and kinesics), touch (</a:t>
            </a:r>
            <a:r>
              <a:rPr lang="en-US" dirty="0" err="1" smtClean="0"/>
              <a:t>haptics</a:t>
            </a:r>
            <a:r>
              <a:rPr lang="en-US" dirty="0" smtClean="0"/>
              <a:t>), eyes (</a:t>
            </a:r>
            <a:r>
              <a:rPr lang="en-US" dirty="0" err="1" smtClean="0"/>
              <a:t>oculesics</a:t>
            </a:r>
            <a:r>
              <a:rPr lang="en-US" dirty="0" smtClean="0"/>
              <a:t>), sense of smell (</a:t>
            </a:r>
            <a:r>
              <a:rPr lang="en-US" dirty="0" err="1" smtClean="0"/>
              <a:t>olfactics</a:t>
            </a:r>
            <a:r>
              <a:rPr lang="en-US" dirty="0" smtClean="0"/>
              <a:t>), and time</a:t>
            </a:r>
          </a:p>
          <a:p>
            <a:r>
              <a:rPr lang="en-US" dirty="0" smtClean="0"/>
              <a:t>(</a:t>
            </a:r>
            <a:r>
              <a:rPr lang="en-US" dirty="0" err="1" smtClean="0"/>
              <a:t>chronemics</a:t>
            </a:r>
            <a:r>
              <a:rPr lang="en-US" dirty="0" smtClean="0"/>
              <a: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Social and Office Etiquettes</a:t>
            </a:r>
          </a:p>
          <a:p>
            <a:r>
              <a:rPr lang="en-US" dirty="0" smtClean="0"/>
              <a:t>Etiquette</a:t>
            </a:r>
          </a:p>
          <a:p>
            <a:r>
              <a:rPr lang="en-US" dirty="0" smtClean="0"/>
              <a:t>To be successful in the social and business world, a person must use proper verbal etiquette. One</a:t>
            </a:r>
          </a:p>
          <a:p>
            <a:r>
              <a:rPr lang="en-US" dirty="0" smtClean="0"/>
              <a:t>important aspect of verbal etiquette is a proper introduction. Every day we encounter people in a variety of</a:t>
            </a:r>
          </a:p>
          <a:p>
            <a:r>
              <a:rPr lang="en-US" dirty="0" smtClean="0"/>
              <a:t>business and social situations. The way we meet and greet them creates lasting impressions and paves the</a:t>
            </a:r>
          </a:p>
          <a:p>
            <a:r>
              <a:rPr lang="en-US" dirty="0" smtClean="0"/>
              <a:t>way for a productive encounter. Introductions project information. Besides the obvious elements of name,</a:t>
            </a:r>
          </a:p>
          <a:p>
            <a:r>
              <a:rPr lang="en-US" dirty="0" smtClean="0"/>
              <a:t>title, and affiliation, an introduction conveys a level of respect and reflects how the person making the</a:t>
            </a:r>
          </a:p>
          <a:p>
            <a:r>
              <a:rPr lang="en-US" dirty="0" smtClean="0"/>
              <a:t>introduction views the other person's status. Mastering the art of the introduction will help put you and the</a:t>
            </a:r>
          </a:p>
          <a:p>
            <a:r>
              <a:rPr lang="en-US" dirty="0" smtClean="0"/>
              <a:t>people you are introducing at ease. </a:t>
            </a:r>
            <a:r>
              <a:rPr lang="en-US" smtClean="0"/>
              <a:t>Learning the basics - and they are not very difficult - is the first step.</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Personalities seep out in almost everything we do.</a:t>
            </a:r>
          </a:p>
          <a:p>
            <a:r>
              <a:rPr lang="en-US" dirty="0" smtClean="0"/>
              <a:t>An individual’s characteristic pattern of thinking, feeling, and acting, across time and situations.</a:t>
            </a:r>
          </a:p>
          <a:p>
            <a:r>
              <a:rPr lang="en-US" dirty="0" smtClean="0"/>
              <a:t>Theories of Personality</a:t>
            </a:r>
          </a:p>
          <a:p>
            <a:r>
              <a:rPr lang="en-US" dirty="0" smtClean="0"/>
              <a:t>View </a:t>
            </a:r>
            <a:r>
              <a:rPr lang="en-US" dirty="0" smtClean="0"/>
              <a:t>of the causes and motives underlying</a:t>
            </a:r>
          </a:p>
          <a:p>
            <a:r>
              <a:rPr lang="en-US" dirty="0" smtClean="0"/>
              <a:t>personality and personality development</a:t>
            </a:r>
          </a:p>
          <a:p>
            <a:r>
              <a:rPr lang="en-US" b="1" dirty="0" smtClean="0"/>
              <a:t>1. The Psychodynamic Approach</a:t>
            </a:r>
          </a:p>
          <a:p>
            <a:r>
              <a:rPr lang="en-US" b="1" dirty="0" smtClean="0"/>
              <a:t>2. The Humanistic Approach</a:t>
            </a:r>
          </a:p>
          <a:p>
            <a:r>
              <a:rPr lang="en-US" b="1" dirty="0" smtClean="0"/>
              <a:t>3. The Trait Approach</a:t>
            </a:r>
          </a:p>
          <a:p>
            <a:r>
              <a:rPr lang="en-US" b="1" dirty="0" smtClean="0"/>
              <a:t>4. The Social-Cognitive Approach</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TRAITS FOR BUILDING POSITIVE PERSONALITY :</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Accept Responsibility:</a:t>
            </a:r>
          </a:p>
          <a:p>
            <a:r>
              <a:rPr lang="en-US" dirty="0" smtClean="0"/>
              <a:t>The price of </a:t>
            </a:r>
            <a:r>
              <a:rPr lang="en-US" dirty="0" err="1" smtClean="0"/>
              <a:t>grateness</a:t>
            </a:r>
            <a:r>
              <a:rPr lang="en-US" dirty="0" smtClean="0"/>
              <a:t> is the responsibility – Winston Churchill</a:t>
            </a:r>
          </a:p>
          <a:p>
            <a:r>
              <a:rPr lang="en-US" dirty="0" smtClean="0"/>
              <a:t>“Responsibility gravitates to the person who can shoulder them.” -- Elbert Hubbard Society is not</a:t>
            </a:r>
          </a:p>
          <a:p>
            <a:r>
              <a:rPr lang="en-US" dirty="0" smtClean="0"/>
              <a:t>destroyed by the activities of the rascals, but by the inactivity of good people.</a:t>
            </a:r>
          </a:p>
          <a:p>
            <a:r>
              <a:rPr lang="en-US" dirty="0" smtClean="0"/>
              <a:t>2. </a:t>
            </a:r>
            <a:r>
              <a:rPr lang="en-US" b="1" dirty="0" smtClean="0"/>
              <a:t>Show consideration :</a:t>
            </a:r>
          </a:p>
          <a:p>
            <a:r>
              <a:rPr lang="en-US" dirty="0" smtClean="0"/>
              <a:t>5</a:t>
            </a:r>
          </a:p>
          <a:p>
            <a:r>
              <a:rPr lang="en-US" dirty="0" smtClean="0"/>
              <a:t>Show consideration, courtesy, politeness and caring.</a:t>
            </a:r>
          </a:p>
          <a:p>
            <a:r>
              <a:rPr lang="en-US" dirty="0" smtClean="0"/>
              <a:t>3. </a:t>
            </a:r>
            <a:r>
              <a:rPr lang="en-US" b="1" dirty="0" smtClean="0"/>
              <a:t>Think Win-Win :</a:t>
            </a:r>
          </a:p>
          <a:p>
            <a:r>
              <a:rPr lang="en-US" dirty="0" smtClean="0"/>
              <a:t>4. </a:t>
            </a:r>
            <a:r>
              <a:rPr lang="en-US" b="1" dirty="0" smtClean="0"/>
              <a:t>Choose your words carefully:</a:t>
            </a:r>
          </a:p>
          <a:p>
            <a:r>
              <a:rPr lang="en-US" dirty="0" smtClean="0"/>
              <a:t>The principle is your speaking must be better than silent, rather be silent. Words spoken out of</a:t>
            </a:r>
          </a:p>
          <a:p>
            <a:r>
              <a:rPr lang="en-US" dirty="0" smtClean="0"/>
              <a:t>bitterness can cause irreparable damage. The way the parents speak to their children in many</a:t>
            </a:r>
          </a:p>
          <a:p>
            <a:r>
              <a:rPr lang="en-US" dirty="0" smtClean="0"/>
              <a:t>instances shapes their children’s destiny.</a:t>
            </a:r>
          </a:p>
          <a:p>
            <a:r>
              <a:rPr lang="en-US" dirty="0" smtClean="0"/>
              <a:t>5. </a:t>
            </a:r>
            <a:r>
              <a:rPr lang="en-US" b="1" dirty="0" smtClean="0"/>
              <a:t>Never Criticize, Complain and Condemn</a:t>
            </a:r>
          </a:p>
          <a:p>
            <a:r>
              <a:rPr lang="en-US" dirty="0" smtClean="0"/>
              <a:t>6. </a:t>
            </a:r>
            <a:r>
              <a:rPr lang="en-US" b="1" dirty="0" smtClean="0"/>
              <a:t>Smile and Be Kind :</a:t>
            </a:r>
          </a:p>
          <a:p>
            <a:r>
              <a:rPr lang="en-US" dirty="0" smtClean="0"/>
              <a:t>Smile is the shortest distance between two people.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smtClean="0">
                <a:latin typeface="Times New Roman" pitchFamily="18" charset="0"/>
                <a:cs typeface="Times New Roman" pitchFamily="18" charset="0"/>
              </a:rPr>
              <a:t>Model of </a:t>
            </a:r>
            <a:r>
              <a:rPr lang="en-US" sz="2600" dirty="0" smtClean="0">
                <a:latin typeface="Times New Roman" pitchFamily="18" charset="0"/>
                <a:cs typeface="Times New Roman" pitchFamily="18" charset="0"/>
              </a:rPr>
              <a:t>Mind The </a:t>
            </a:r>
            <a:r>
              <a:rPr lang="en-US" sz="2600" dirty="0" smtClean="0">
                <a:latin typeface="Times New Roman" pitchFamily="18" charset="0"/>
                <a:cs typeface="Times New Roman" pitchFamily="18" charset="0"/>
              </a:rPr>
              <a:t>mind is like an iceberg. It is mostly hidden, </a:t>
            </a:r>
            <a:r>
              <a:rPr lang="en-US" sz="2600" dirty="0" smtClean="0">
                <a:latin typeface="Times New Roman" pitchFamily="18" charset="0"/>
                <a:cs typeface="Times New Roman" pitchFamily="18" charset="0"/>
              </a:rPr>
              <a:t>and below </a:t>
            </a:r>
            <a:r>
              <a:rPr lang="en-US" sz="2600" dirty="0" smtClean="0">
                <a:latin typeface="Times New Roman" pitchFamily="18" charset="0"/>
                <a:cs typeface="Times New Roman" pitchFamily="18" charset="0"/>
              </a:rPr>
              <a:t>the surface lies the unconscious mind. </a:t>
            </a:r>
            <a:r>
              <a:rPr lang="en-US" sz="2600" dirty="0" smtClean="0">
                <a:latin typeface="Times New Roman" pitchFamily="18" charset="0"/>
                <a:cs typeface="Times New Roman" pitchFamily="18" charset="0"/>
              </a:rPr>
              <a:t>The preconscious </a:t>
            </a:r>
            <a:r>
              <a:rPr lang="en-US" sz="2600" dirty="0" smtClean="0">
                <a:latin typeface="Times New Roman" pitchFamily="18" charset="0"/>
                <a:cs typeface="Times New Roman" pitchFamily="18" charset="0"/>
              </a:rPr>
              <a:t>stores temporary memories.</a:t>
            </a:r>
            <a:endParaRPr lang="en-US" sz="2600"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5562600"/>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1543050" y="1143000"/>
            <a:ext cx="6057900" cy="45720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Understand the concept of self management</a:t>
            </a:r>
          </a:p>
          <a:p>
            <a:r>
              <a:rPr lang="en-US" dirty="0" smtClean="0"/>
              <a:t>• Evaluate yourself in your role as a manager</a:t>
            </a:r>
          </a:p>
          <a:p>
            <a:r>
              <a:rPr lang="en-US" dirty="0" smtClean="0"/>
              <a:t>• Identify your development needs</a:t>
            </a:r>
          </a:p>
          <a:p>
            <a:r>
              <a:rPr lang="en-US" dirty="0" smtClean="0"/>
              <a:t>• Design and implement a personal development plan</a:t>
            </a:r>
          </a:p>
          <a:p>
            <a:r>
              <a:rPr lang="en-US" dirty="0" smtClean="0"/>
              <a:t>• Evaluate and up-date your personal development plan</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DEVELOP SELF-AWARENESS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concept of self management</a:t>
            </a:r>
          </a:p>
          <a:p>
            <a:r>
              <a:rPr lang="en-US" dirty="0" smtClean="0"/>
              <a:t>• Self assessment techniques</a:t>
            </a:r>
          </a:p>
          <a:p>
            <a:r>
              <a:rPr lang="en-US" dirty="0" smtClean="0"/>
              <a:t>• Learning styles</a:t>
            </a:r>
          </a:p>
          <a:p>
            <a:r>
              <a:rPr lang="en-US" dirty="0" smtClean="0"/>
              <a:t>• The skills you need as a manager</a:t>
            </a:r>
          </a:p>
          <a:p>
            <a:r>
              <a:rPr lang="en-US" dirty="0" smtClean="0"/>
              <a:t>By the end of the section you will be able to:</a:t>
            </a:r>
          </a:p>
          <a:p>
            <a:r>
              <a:rPr lang="en-US" dirty="0" smtClean="0"/>
              <a:t>• Explain self-management</a:t>
            </a:r>
          </a:p>
          <a:p>
            <a:r>
              <a:rPr lang="en-US" dirty="0" smtClean="0"/>
              <a:t>• Apply self assessment techniques</a:t>
            </a:r>
          </a:p>
          <a:p>
            <a:r>
              <a:rPr lang="en-US" dirty="0" smtClean="0"/>
              <a:t>• Explain your personal qualities</a:t>
            </a:r>
          </a:p>
          <a:p>
            <a:r>
              <a:rPr lang="en-US" dirty="0" smtClean="0"/>
              <a:t>• Improve the skills you need to develop as a manager</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Self-assessment is all about identifying and understanding who we are and what makes us function.</a:t>
            </a:r>
            <a:endParaRPr lang="en-US" dirty="0" smtClean="0">
              <a:latin typeface="Times New Roman" pitchFamily="18" charset="0"/>
              <a:cs typeface="Times New Roman" pitchFamily="18" charset="0"/>
            </a:endParaRPr>
          </a:p>
          <a:p>
            <a:r>
              <a:rPr lang="en-US" dirty="0" smtClean="0"/>
              <a:t>Kelly suggests that we have 'core constructs'; those which are more personal to us. 'Peripheral constructs' may be about others and our environment, and even about our self, but the 'core constructs' are those that define our identity. He felt that when these constructs are challenged, then we begin to feel anxiety.</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As you begin to receive feedback from others, you may find that things are not the way you thought them to be. Work through these feelings. Knowledge is always power, and even when faced with our own failings, we can use this to develop ourselves in order to reach our</a:t>
            </a:r>
          </a:p>
          <a:p>
            <a:r>
              <a:rPr lang="en-US" dirty="0" smtClean="0"/>
              <a:t>own potential.</a:t>
            </a:r>
          </a:p>
          <a:p>
            <a:pPr>
              <a:buNone/>
            </a:pPr>
            <a:endParaRPr lang="en-US" dirty="0"/>
          </a:p>
        </p:txBody>
      </p:sp>
      <p:sp>
        <p:nvSpPr>
          <p:cNvPr id="4" name="Rectangle 3"/>
          <p:cNvSpPr/>
          <p:nvPr/>
        </p:nvSpPr>
        <p:spPr>
          <a:xfrm>
            <a:off x="2362200" y="5638800"/>
            <a:ext cx="19812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JOHARI WINDOW</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                                         Known to Self     Unknown to Self</a:t>
            </a:r>
          </a:p>
          <a:p>
            <a:pPr>
              <a:buNone/>
            </a:pPr>
            <a:r>
              <a:rPr lang="en-US" sz="2000" b="1" dirty="0" smtClean="0"/>
              <a:t>Known to Others        Open/Free Area        Blind Area</a:t>
            </a:r>
          </a:p>
          <a:p>
            <a:pPr>
              <a:buNone/>
            </a:pPr>
            <a:r>
              <a:rPr lang="en-US" sz="2000" b="1" dirty="0" smtClean="0"/>
              <a:t>                                                                                   </a:t>
            </a:r>
            <a:r>
              <a:rPr lang="en-US" sz="2000" b="1" dirty="0" smtClean="0"/>
              <a:t>(2)</a:t>
            </a:r>
          </a:p>
          <a:p>
            <a:pPr>
              <a:buNone/>
            </a:pPr>
            <a:r>
              <a:rPr lang="en-US" sz="2000" b="1" dirty="0" smtClean="0"/>
              <a:t>                                                 (1)</a:t>
            </a:r>
          </a:p>
          <a:p>
            <a:pPr>
              <a:buNone/>
            </a:pPr>
            <a:endParaRPr lang="en-US" sz="2000" b="1" dirty="0" smtClean="0"/>
          </a:p>
          <a:p>
            <a:pPr>
              <a:buNone/>
            </a:pPr>
            <a:endParaRPr lang="en-US" sz="2000" b="1" dirty="0" smtClean="0"/>
          </a:p>
          <a:p>
            <a:pPr>
              <a:buNone/>
            </a:pPr>
            <a:r>
              <a:rPr lang="en-US" sz="2000" b="1" dirty="0" smtClean="0"/>
              <a:t>Unknown to Others              Hidden Area (3)    Unknown Area (4)</a:t>
            </a:r>
            <a:endParaRPr 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1.1.3 SWOT ANALYSIS</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1.1.3 SWOT ANALYSIS</a:t>
            </a:r>
          </a:p>
          <a:p>
            <a:r>
              <a:rPr lang="en-US" dirty="0" smtClean="0"/>
              <a:t>It is not always easy to look at our own effectiveness with a clear and unbiased attitude. SWOT is tool</a:t>
            </a:r>
          </a:p>
          <a:p>
            <a:r>
              <a:rPr lang="en-US" dirty="0" smtClean="0"/>
              <a:t>that can be used to </a:t>
            </a:r>
            <a:r>
              <a:rPr lang="en-US" dirty="0" err="1" smtClean="0"/>
              <a:t>analyse</a:t>
            </a:r>
            <a:r>
              <a:rPr lang="en-US" dirty="0" smtClean="0"/>
              <a:t> ourselves. (It can also be used to </a:t>
            </a:r>
            <a:r>
              <a:rPr lang="en-US" dirty="0" err="1" smtClean="0"/>
              <a:t>analyse</a:t>
            </a:r>
            <a:r>
              <a:rPr lang="en-US" dirty="0" smtClean="0"/>
              <a:t> an </a:t>
            </a:r>
            <a:r>
              <a:rPr lang="en-US" dirty="0" err="1" smtClean="0"/>
              <a:t>organisation</a:t>
            </a:r>
            <a:r>
              <a:rPr lang="en-US" dirty="0" smtClean="0"/>
              <a:t>).</a:t>
            </a:r>
          </a:p>
          <a:p>
            <a:r>
              <a:rPr lang="en-US" b="1" dirty="0" smtClean="0"/>
              <a:t>S looks at Strengths</a:t>
            </a:r>
          </a:p>
          <a:p>
            <a:r>
              <a:rPr lang="en-US" b="1" dirty="0" smtClean="0"/>
              <a:t>W looks at Weaknesses</a:t>
            </a:r>
          </a:p>
          <a:p>
            <a:r>
              <a:rPr lang="en-US" b="1" dirty="0" smtClean="0"/>
              <a:t>O looks at Opportunities and</a:t>
            </a:r>
          </a:p>
          <a:p>
            <a:r>
              <a:rPr lang="en-US" b="1" dirty="0" smtClean="0"/>
              <a:t>T looks at Threats.</a:t>
            </a:r>
          </a:p>
          <a:p>
            <a:r>
              <a:rPr lang="en-US" dirty="0" smtClean="0"/>
              <a:t>This tool can be used to provide a general analysis. You should consider:</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SWOT Analysis</a:t>
            </a:r>
          </a:p>
          <a:p>
            <a:r>
              <a:rPr lang="en-US" dirty="0" smtClean="0"/>
              <a:t>Complete a SWOT analysis and list your own strengths, weaknesses,</a:t>
            </a:r>
          </a:p>
          <a:p>
            <a:r>
              <a:rPr lang="en-US" dirty="0" smtClean="0"/>
              <a:t>opportunities and threats?</a:t>
            </a:r>
          </a:p>
          <a:p>
            <a:r>
              <a:rPr lang="en-US" dirty="0" smtClean="0"/>
              <a:t>The focus of your analysis should aim to cover your role as a manager,</a:t>
            </a:r>
          </a:p>
          <a:p>
            <a:r>
              <a:rPr lang="en-US" dirty="0" smtClean="0"/>
              <a:t>making reference to your own personal traits.</a:t>
            </a:r>
          </a:p>
          <a:p>
            <a:r>
              <a:rPr lang="en-US" dirty="0" smtClean="0"/>
              <a:t>From your analysis you should identify your own development needs.</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After you have undertaken the SWOT analysis, you might decide that you have a need to develop areas of your personality, or abilities. If this is the case, you may have to do some training, reading or undertake reflection of some kind.</a:t>
            </a:r>
          </a:p>
          <a:p>
            <a:r>
              <a:rPr lang="en-US" b="1" i="1" dirty="0" smtClean="0"/>
              <a:t>For SWOT to work for you, you must be honest with yourself!</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7. </a:t>
            </a:r>
            <a:r>
              <a:rPr lang="en-US" b="1" dirty="0" smtClean="0"/>
              <a:t>Put Positive interpretation on other people’s behavior:</a:t>
            </a:r>
          </a:p>
          <a:p>
            <a:r>
              <a:rPr lang="en-US" dirty="0" smtClean="0"/>
              <a:t>We see the world not as it is, but as we are. So when we are interpreting other peoples behavior</a:t>
            </a:r>
          </a:p>
          <a:p>
            <a:r>
              <a:rPr lang="en-US" dirty="0" smtClean="0"/>
              <a:t>negatively we just reflecting our own mentality to this situation. In contrast when interpret</a:t>
            </a:r>
          </a:p>
          <a:p>
            <a:r>
              <a:rPr lang="en-US" dirty="0" smtClean="0"/>
              <a:t>positively, chances that other people may realize its negativity and change or amend this.</a:t>
            </a:r>
          </a:p>
          <a:p>
            <a:r>
              <a:rPr lang="en-US" dirty="0" smtClean="0"/>
              <a:t>8. </a:t>
            </a:r>
            <a:r>
              <a:rPr lang="en-US" b="1" dirty="0" smtClean="0"/>
              <a:t>Be a Good Listener :</a:t>
            </a:r>
          </a:p>
          <a:p>
            <a:r>
              <a:rPr lang="en-US" dirty="0" smtClean="0"/>
              <a:t>Effective communication is 50% listening, 25% speaking, 15% reading and 10% writing. So when</a:t>
            </a:r>
          </a:p>
          <a:p>
            <a:r>
              <a:rPr lang="en-US" dirty="0" smtClean="0"/>
              <a:t>we listen carefully then 50% communication is done.</a:t>
            </a:r>
          </a:p>
          <a:p>
            <a:r>
              <a:rPr lang="en-US" dirty="0" smtClean="0"/>
              <a:t>9. </a:t>
            </a:r>
            <a:r>
              <a:rPr lang="en-US" b="1" dirty="0" smtClean="0"/>
              <a:t>Be Enthusiastic :</a:t>
            </a:r>
          </a:p>
          <a:p>
            <a:r>
              <a:rPr lang="en-US" dirty="0" smtClean="0"/>
              <a:t>Nothing great was ever achieved without enthusiasm--- Ralph Waldo Emersion</a:t>
            </a:r>
          </a:p>
          <a:p>
            <a:r>
              <a:rPr lang="en-US" dirty="0" smtClean="0"/>
              <a:t>10. </a:t>
            </a:r>
            <a:r>
              <a:rPr lang="en-US" b="1" dirty="0" smtClean="0"/>
              <a:t>Give honest and Sincere Appreciation :</a:t>
            </a:r>
          </a:p>
          <a:p>
            <a:r>
              <a:rPr lang="en-US" dirty="0" smtClean="0"/>
              <a:t>The desire to feel important is one of the greatest cravings in most of the human beings and it can</a:t>
            </a:r>
          </a:p>
          <a:p>
            <a:r>
              <a:rPr lang="en-US" dirty="0" smtClean="0"/>
              <a:t>be a great motivator. Honest and sincere appreciation makes one feel important and promote these</a:t>
            </a:r>
          </a:p>
          <a:p>
            <a:r>
              <a:rPr lang="en-US" dirty="0" smtClean="0"/>
              <a:t>positive qualities in him. In contrast giving false and insincere appreciation is flattery or</a:t>
            </a:r>
          </a:p>
          <a:p>
            <a:r>
              <a:rPr lang="en-US" dirty="0" smtClean="0"/>
              <a:t>sycophancy which in the long run is harmful to the </a:t>
            </a:r>
            <a:r>
              <a:rPr lang="en-US" dirty="0" err="1" smtClean="0"/>
              <a:t>receipient</a:t>
            </a:r>
            <a:r>
              <a:rPr lang="en-US" dirty="0" smtClean="0"/>
              <a:t>.</a:t>
            </a:r>
          </a:p>
          <a:p>
            <a:r>
              <a:rPr lang="en-US" dirty="0" smtClean="0"/>
              <a:t>11. </a:t>
            </a:r>
            <a:r>
              <a:rPr lang="en-US" b="1" dirty="0" smtClean="0"/>
              <a:t>When you make a mistake, accept it and make it easy to amend:</a:t>
            </a:r>
          </a:p>
          <a:p>
            <a:r>
              <a:rPr lang="en-US" dirty="0" smtClean="0"/>
              <a:t>Mistakes are to be learned from. So accept it immediately and make change or amend easy.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HOW WE LEARN</a:t>
            </a:r>
          </a:p>
          <a:p>
            <a:r>
              <a:rPr lang="en-US" b="1" dirty="0" smtClean="0"/>
              <a:t>1.2.1 LEARNING CYCLE</a:t>
            </a:r>
          </a:p>
          <a:p>
            <a:r>
              <a:rPr lang="en-US" b="1" i="1" dirty="0" smtClean="0"/>
              <a:t>Remember, we all learn in different ways!</a:t>
            </a:r>
          </a:p>
          <a:p>
            <a:r>
              <a:rPr lang="en-US" dirty="0" smtClean="0"/>
              <a:t>Theory tells us that learning is: “</a:t>
            </a:r>
            <a:r>
              <a:rPr lang="en-US" i="1" dirty="0" smtClean="0"/>
              <a:t>A permanent change in </a:t>
            </a:r>
            <a:r>
              <a:rPr lang="en-US" i="1" dirty="0" err="1" smtClean="0"/>
              <a:t>behaviour</a:t>
            </a:r>
            <a:r>
              <a:rPr lang="en-US" i="1" dirty="0" smtClean="0"/>
              <a:t> that occurs as a result of an experience.”</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SKILLS TO DEVELOP</a:t>
            </a:r>
            <a:endParaRPr lang="en-US" dirty="0"/>
          </a:p>
        </p:txBody>
      </p:sp>
      <p:sp>
        <p:nvSpPr>
          <p:cNvPr id="3" name="Content Placeholder 2"/>
          <p:cNvSpPr>
            <a:spLocks noGrp="1"/>
          </p:cNvSpPr>
          <p:nvPr>
            <p:ph idx="1"/>
          </p:nvPr>
        </p:nvSpPr>
        <p:spPr/>
        <p:txBody>
          <a:bodyPr>
            <a:normAutofit lnSpcReduction="10000"/>
          </a:bodyPr>
          <a:lstStyle/>
          <a:p>
            <a:r>
              <a:rPr lang="en-US" dirty="0" smtClean="0"/>
              <a:t>Specifically, we have introduced the following skill areas:</a:t>
            </a:r>
          </a:p>
          <a:p>
            <a:r>
              <a:rPr lang="en-US" dirty="0" smtClean="0"/>
              <a:t>• Time management</a:t>
            </a:r>
          </a:p>
          <a:p>
            <a:r>
              <a:rPr lang="en-US" dirty="0" smtClean="0"/>
              <a:t>• Delegation</a:t>
            </a:r>
          </a:p>
          <a:p>
            <a:r>
              <a:rPr lang="en-US" dirty="0" smtClean="0"/>
              <a:t>• Managing workload and stress</a:t>
            </a:r>
          </a:p>
          <a:p>
            <a:r>
              <a:rPr lang="en-US" dirty="0" smtClean="0"/>
              <a:t>• Interpersonal communication</a:t>
            </a:r>
          </a:p>
          <a:p>
            <a:r>
              <a:rPr lang="en-US" dirty="0" smtClean="0"/>
              <a:t>• Assertiveness</a:t>
            </a:r>
          </a:p>
          <a:p>
            <a:r>
              <a:rPr lang="en-US" dirty="0" smtClean="0"/>
              <a:t>• Technological skills</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MANAGING WORKLOAD AND STRESS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INTERPERSONAL COMMUNICATION SKILLS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ASSERTIVENESS</a:t>
            </a:r>
            <a:endParaRPr lang="en-US" dirty="0"/>
          </a:p>
        </p:txBody>
      </p:sp>
      <p:sp>
        <p:nvSpPr>
          <p:cNvPr id="3" name="Content Placeholder 2"/>
          <p:cNvSpPr>
            <a:spLocks noGrp="1"/>
          </p:cNvSpPr>
          <p:nvPr>
            <p:ph idx="1"/>
          </p:nvPr>
        </p:nvSpPr>
        <p:spPr/>
        <p:txBody>
          <a:bodyPr>
            <a:noAutofit/>
          </a:bodyPr>
          <a:lstStyle/>
          <a:p>
            <a:r>
              <a:rPr lang="en-US" sz="2400" b="1" dirty="0" smtClean="0">
                <a:latin typeface="Times New Roman" pitchFamily="18" charset="0"/>
                <a:cs typeface="Times New Roman" pitchFamily="18" charset="0"/>
              </a:rPr>
              <a:t>1.3.5 ASSERTIVENESS</a:t>
            </a:r>
          </a:p>
          <a:p>
            <a:r>
              <a:rPr lang="en-US" sz="2400" dirty="0" smtClean="0">
                <a:latin typeface="Times New Roman" pitchFamily="18" charset="0"/>
                <a:cs typeface="Times New Roman" pitchFamily="18" charset="0"/>
              </a:rPr>
              <a:t>Being assertive is a skill that managers need. Being assertive sits between aggression and passivity.</a:t>
            </a:r>
          </a:p>
          <a:p>
            <a:r>
              <a:rPr lang="en-US" sz="2400" dirty="0" smtClean="0">
                <a:latin typeface="Times New Roman" pitchFamily="18" charset="0"/>
                <a:cs typeface="Times New Roman" pitchFamily="18" charset="0"/>
              </a:rPr>
              <a:t>This is not an easy balance to achieve, as there is a fine line between being assertive and being</a:t>
            </a:r>
          </a:p>
          <a:p>
            <a:r>
              <a:rPr lang="en-US" sz="2400" dirty="0" smtClean="0">
                <a:latin typeface="Times New Roman" pitchFamily="18" charset="0"/>
                <a:cs typeface="Times New Roman" pitchFamily="18" charset="0"/>
              </a:rPr>
              <a:t>aggressive. The real difference is that being assertive is when you state your views without emotion,</a:t>
            </a:r>
          </a:p>
          <a:p>
            <a:r>
              <a:rPr lang="en-US" sz="2400" dirty="0" smtClean="0">
                <a:latin typeface="Times New Roman" pitchFamily="18" charset="0"/>
                <a:cs typeface="Times New Roman" pitchFamily="18" charset="0"/>
              </a:rPr>
              <a:t>whereas being aggressive always includes personal emotion.</a:t>
            </a:r>
          </a:p>
          <a:p>
            <a:r>
              <a:rPr lang="en-US" sz="2400" dirty="0" smtClean="0">
                <a:latin typeface="Times New Roman" pitchFamily="18" charset="0"/>
                <a:cs typeface="Times New Roman" pitchFamily="18" charset="0"/>
              </a:rPr>
              <a:t>If you want to be assertive about a situation, you will need to state your position. It may be that you</a:t>
            </a:r>
          </a:p>
          <a:p>
            <a:r>
              <a:rPr lang="en-US" sz="2400" dirty="0" smtClean="0">
                <a:latin typeface="Times New Roman" pitchFamily="18" charset="0"/>
                <a:cs typeface="Times New Roman" pitchFamily="18" charset="0"/>
              </a:rPr>
              <a:t>have been asked by a member of staff for resources which are too expensive for the existing budget.</a:t>
            </a:r>
          </a:p>
          <a:p>
            <a:r>
              <a:rPr lang="en-US" sz="2400" dirty="0" smtClean="0">
                <a:latin typeface="Times New Roman" pitchFamily="18" charset="0"/>
                <a:cs typeface="Times New Roman" pitchFamily="18" charset="0"/>
              </a:rPr>
              <a:t>It’s not productive to be sarcastic, or sharp. You will need to calmly state the impracticality of the</a:t>
            </a:r>
          </a:p>
          <a:p>
            <a:r>
              <a:rPr lang="en-US" sz="2400" dirty="0" smtClean="0">
                <a:latin typeface="Times New Roman" pitchFamily="18" charset="0"/>
                <a:cs typeface="Times New Roman" pitchFamily="18" charset="0"/>
              </a:rPr>
              <a:t>request, but suggest some alternative proposals.</a:t>
            </a:r>
          </a:p>
          <a:p>
            <a:r>
              <a:rPr lang="en-US" sz="2400" dirty="0" smtClean="0">
                <a:latin typeface="Times New Roman" pitchFamily="18" charset="0"/>
                <a:cs typeface="Times New Roman" pitchFamily="18" charset="0"/>
              </a:rPr>
              <a:t>As a manager you need to develop the ability to be assertive. To do this you need to be able to</a:t>
            </a:r>
          </a:p>
          <a:p>
            <a:r>
              <a:rPr lang="en-US" sz="2400" dirty="0" smtClean="0">
                <a:latin typeface="Times New Roman" pitchFamily="18" charset="0"/>
                <a:cs typeface="Times New Roman" pitchFamily="18" charset="0"/>
              </a:rPr>
              <a:t>develop a full understanding of the methods involved.</a:t>
            </a:r>
            <a:endParaRPr lang="en-US" sz="24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1.5 MAINTAINING WORK-LIFE BALANCE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Personal development will come not only from the learning process, but from the reflection on the process undertaken.</a:t>
            </a:r>
          </a:p>
          <a:p>
            <a:r>
              <a:rPr lang="en-US" dirty="0" smtClean="0"/>
              <a:t>Personal development planning is a tool that you can use to achieve your ambitions and overcome your weaknesses. You can look at those ambitions that you have, and look at the steps that you need to take to achieve these ambitions.</a:t>
            </a:r>
          </a:p>
          <a:p>
            <a:r>
              <a:rPr lang="en-US" b="1" dirty="0" smtClean="0"/>
              <a:t>Collect Information</a:t>
            </a:r>
          </a:p>
          <a:p>
            <a:r>
              <a:rPr lang="en-US" b="1" dirty="0" smtClean="0"/>
              <a:t>Identify Objectives</a:t>
            </a:r>
          </a:p>
          <a:p>
            <a:r>
              <a:rPr lang="en-US" b="1" dirty="0" smtClean="0"/>
              <a:t>Take Action</a:t>
            </a:r>
          </a:p>
          <a:p>
            <a:r>
              <a:rPr lang="en-US" b="1" dirty="0" smtClean="0"/>
              <a:t>Monitor and</a:t>
            </a:r>
          </a:p>
          <a:p>
            <a:r>
              <a:rPr lang="en-US" b="1" dirty="0" smtClean="0"/>
              <a:t>Evaluate</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Ambitions</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Think about yourself in five years time. What are your ambitions?</a:t>
            </a:r>
          </a:p>
          <a:p>
            <a:r>
              <a:rPr lang="en-US" dirty="0" smtClean="0"/>
              <a:t>Make some notes on the following.</a:t>
            </a:r>
          </a:p>
          <a:p>
            <a:r>
              <a:rPr lang="en-US" dirty="0" smtClean="0"/>
              <a:t>• What factors have influenced your career to date?</a:t>
            </a:r>
          </a:p>
          <a:p>
            <a:r>
              <a:rPr lang="en-US" dirty="0" smtClean="0"/>
              <a:t>• Where do you see yourself then, both with your</a:t>
            </a:r>
          </a:p>
          <a:p>
            <a:r>
              <a:rPr lang="en-US" dirty="0" smtClean="0"/>
              <a:t>career and personally?</a:t>
            </a:r>
          </a:p>
          <a:p>
            <a:r>
              <a:rPr lang="en-US" dirty="0" smtClean="0"/>
              <a:t>• Where would you like to be?</a:t>
            </a:r>
          </a:p>
          <a:p>
            <a:r>
              <a:rPr lang="en-US" dirty="0" smtClean="0"/>
              <a:t>• What would you like to be doing?</a:t>
            </a:r>
          </a:p>
          <a:p>
            <a:r>
              <a:rPr lang="en-US" dirty="0" smtClean="0"/>
              <a:t>• What would you need to do/change to make these</a:t>
            </a:r>
          </a:p>
          <a:p>
            <a:r>
              <a:rPr lang="en-US" dirty="0" smtClean="0"/>
              <a:t>things possible?</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OBJECTIVE SETTING</a:t>
            </a:r>
          </a:p>
          <a:p>
            <a:r>
              <a:rPr lang="en-US" dirty="0" smtClean="0"/>
              <a:t>Goals/objectives are critical to any PDP as they provide direct links to our learning. Remember this is</a:t>
            </a:r>
          </a:p>
          <a:p>
            <a:r>
              <a:rPr lang="en-US" dirty="0" smtClean="0"/>
              <a:t>the second stage of the learning and development cycle which underpins your PDP planning. With a</a:t>
            </a:r>
          </a:p>
          <a:p>
            <a:r>
              <a:rPr lang="en-US" dirty="0" smtClean="0"/>
              <a:t>PDP it is important to remember that our objectives will be as individual as our motivations. We are a</a:t>
            </a:r>
          </a:p>
          <a:p>
            <a:r>
              <a:rPr lang="en-US" dirty="0" smtClean="0"/>
              <a:t>product of many factors. Psychologists have their own views of what makes us who we are. These</a:t>
            </a:r>
          </a:p>
          <a:p>
            <a:r>
              <a:rPr lang="en-US" dirty="0" smtClean="0"/>
              <a:t>include:</a:t>
            </a:r>
          </a:p>
          <a:p>
            <a:r>
              <a:rPr lang="en-US" dirty="0" smtClean="0"/>
              <a:t>• Culture and beliefs</a:t>
            </a:r>
          </a:p>
          <a:p>
            <a:r>
              <a:rPr lang="en-US" dirty="0" smtClean="0"/>
              <a:t>• Personal identity</a:t>
            </a:r>
          </a:p>
          <a:p>
            <a:r>
              <a:rPr lang="en-US" dirty="0" smtClean="0"/>
              <a:t>• Life experiences</a:t>
            </a:r>
          </a:p>
          <a:p>
            <a:r>
              <a:rPr lang="en-US" dirty="0" smtClean="0"/>
              <a:t>• Upbringing/genetics etc</a:t>
            </a:r>
          </a:p>
          <a:p>
            <a:r>
              <a:rPr lang="en-US" dirty="0" smtClean="0"/>
              <a:t>• Education</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In the following section we will discuss some of the options open to you including:</a:t>
            </a:r>
          </a:p>
          <a:p>
            <a:r>
              <a:rPr lang="en-US" dirty="0" smtClean="0"/>
              <a:t>• Mind Mapping</a:t>
            </a:r>
          </a:p>
          <a:p>
            <a:r>
              <a:rPr lang="en-US" dirty="0" smtClean="0"/>
              <a:t>• Training Needs analysis</a:t>
            </a:r>
          </a:p>
          <a:p>
            <a:r>
              <a:rPr lang="en-US" dirty="0" smtClean="0"/>
              <a:t>• Force Field Analysis</a:t>
            </a:r>
          </a:p>
          <a:p>
            <a:r>
              <a:rPr lang="en-US" dirty="0" smtClean="0"/>
              <a:t>• Brain Storming/Thought Showers</a:t>
            </a:r>
          </a:p>
          <a:p>
            <a:r>
              <a:rPr lang="en-US" dirty="0" smtClean="0"/>
              <a:t>• Performance Planning</a:t>
            </a:r>
          </a:p>
          <a:p>
            <a:r>
              <a:rPr lang="en-US" dirty="0" smtClean="0"/>
              <a:t>You should </a:t>
            </a:r>
            <a:r>
              <a:rPr lang="en-US" dirty="0" err="1" smtClean="0"/>
              <a:t>familiarise</a:t>
            </a:r>
            <a:r>
              <a:rPr lang="en-US" dirty="0" smtClean="0"/>
              <a:t> yourself with these methods before embarking on your actual planning process.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smtClean="0"/>
              <a:t>12. </a:t>
            </a:r>
            <a:r>
              <a:rPr lang="en-US" b="1" dirty="0" smtClean="0"/>
              <a:t>Discuss but don’t argue:</a:t>
            </a:r>
          </a:p>
          <a:p>
            <a:r>
              <a:rPr lang="en-US" dirty="0" smtClean="0"/>
              <a:t>Arguing is like fighting a losing battle. Even if one wins in the argument, the cost may be more</a:t>
            </a:r>
          </a:p>
          <a:p>
            <a:r>
              <a:rPr lang="en-US" dirty="0" smtClean="0"/>
              <a:t>than the worth of victory. An Ignominious victory is a defeat itself.</a:t>
            </a:r>
          </a:p>
          <a:p>
            <a:r>
              <a:rPr lang="en-US" dirty="0" smtClean="0"/>
              <a:t>13. </a:t>
            </a:r>
            <a:r>
              <a:rPr lang="en-US" b="1" dirty="0" smtClean="0"/>
              <a:t>Don’t Gossip:</a:t>
            </a:r>
          </a:p>
          <a:p>
            <a:r>
              <a:rPr lang="en-US" dirty="0" smtClean="0"/>
              <a:t>6</a:t>
            </a:r>
          </a:p>
          <a:p>
            <a:r>
              <a:rPr lang="en-US" dirty="0" smtClean="0"/>
              <a:t>Gossip may lead to slander and defamation of character. People who listen to gossip are as guilty</a:t>
            </a:r>
          </a:p>
          <a:p>
            <a:r>
              <a:rPr lang="en-US" dirty="0" smtClean="0"/>
              <a:t>as those who do the gossiping.</a:t>
            </a:r>
          </a:p>
          <a:p>
            <a:r>
              <a:rPr lang="en-US" dirty="0" smtClean="0"/>
              <a:t>14. </a:t>
            </a:r>
            <a:r>
              <a:rPr lang="en-US" b="1" dirty="0" smtClean="0"/>
              <a:t>Turn your promises into commitment:</a:t>
            </a:r>
          </a:p>
          <a:p>
            <a:r>
              <a:rPr lang="en-US" dirty="0" smtClean="0"/>
              <a:t>Commitment leads to enduring relationship through thick and thin. It shows in a </a:t>
            </a:r>
            <a:r>
              <a:rPr lang="en-US" dirty="0" err="1" smtClean="0"/>
              <a:t>person,s</a:t>
            </a:r>
            <a:endParaRPr lang="en-US" dirty="0" smtClean="0"/>
          </a:p>
          <a:p>
            <a:r>
              <a:rPr lang="en-US" dirty="0" smtClean="0"/>
              <a:t>personality and relationship.</a:t>
            </a:r>
          </a:p>
          <a:p>
            <a:r>
              <a:rPr lang="en-US" dirty="0" smtClean="0"/>
              <a:t>15. </a:t>
            </a:r>
            <a:r>
              <a:rPr lang="en-US" b="1" dirty="0" smtClean="0"/>
              <a:t>Be grateful but do not expect gratitude:</a:t>
            </a:r>
          </a:p>
          <a:p>
            <a:r>
              <a:rPr lang="en-US" dirty="0" smtClean="0"/>
              <a:t>16. </a:t>
            </a:r>
            <a:r>
              <a:rPr lang="en-US" b="1" dirty="0" smtClean="0"/>
              <a:t>Be dependable and practice loyalty:</a:t>
            </a:r>
          </a:p>
          <a:p>
            <a:r>
              <a:rPr lang="en-US" dirty="0" smtClean="0"/>
              <a:t>An ounce of loyalty is worth more than a pound of cleverness. Ability without dependability is of</a:t>
            </a:r>
          </a:p>
          <a:p>
            <a:r>
              <a:rPr lang="en-US" dirty="0" smtClean="0"/>
              <a:t>no worth.</a:t>
            </a:r>
          </a:p>
          <a:p>
            <a:r>
              <a:rPr lang="en-US" dirty="0" smtClean="0"/>
              <a:t>17. </a:t>
            </a:r>
            <a:r>
              <a:rPr lang="en-US" b="1" dirty="0" smtClean="0"/>
              <a:t>Avoid bearing grudges:</a:t>
            </a:r>
          </a:p>
          <a:p>
            <a:r>
              <a:rPr lang="en-US" dirty="0" smtClean="0"/>
              <a:t>Life is too small to bear grudges. John Kennedy once said “forgive the other person but don’t</a:t>
            </a:r>
          </a:p>
          <a:p>
            <a:r>
              <a:rPr lang="en-US" dirty="0" smtClean="0"/>
              <a:t>forget their name.” Means “if one cheated me once it is his fault, but if cheats me </a:t>
            </a:r>
            <a:r>
              <a:rPr lang="en-US" dirty="0" err="1" smtClean="0"/>
              <a:t>wice</a:t>
            </a:r>
            <a:r>
              <a:rPr lang="en-US" dirty="0" smtClean="0"/>
              <a:t> then it is</a:t>
            </a:r>
          </a:p>
          <a:p>
            <a:r>
              <a:rPr lang="en-US" dirty="0" smtClean="0"/>
              <a:t>my fault.” Don’t be cheated regularly to forgive.</a:t>
            </a:r>
          </a:p>
          <a:p>
            <a:r>
              <a:rPr lang="en-US" dirty="0" smtClean="0"/>
              <a:t>18. </a:t>
            </a:r>
            <a:r>
              <a:rPr lang="en-US" b="1" dirty="0" smtClean="0"/>
              <a:t>Practice honesty, Integrity and Sincerity:</a:t>
            </a:r>
          </a:p>
          <a:p>
            <a:r>
              <a:rPr lang="en-US" dirty="0" smtClean="0"/>
              <a:t>Lies may have speed, but the truth has endurance. Honesty, Integrity and Sincerity have more</a:t>
            </a:r>
          </a:p>
          <a:p>
            <a:r>
              <a:rPr lang="en-US" dirty="0" smtClean="0"/>
              <a:t>enduring effect than the opposite.</a:t>
            </a:r>
          </a:p>
          <a:p>
            <a:endParaRPr lang="en-US" dirty="0" smtClean="0"/>
          </a:p>
          <a:p>
            <a:endParaRPr lang="en-US" dirty="0" smtClean="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All we can do is highlight some of the areas that typically will impact on</a:t>
            </a:r>
          </a:p>
          <a:p>
            <a:r>
              <a:rPr lang="en-US" dirty="0" smtClean="0"/>
              <a:t>development plans.</a:t>
            </a:r>
          </a:p>
          <a:p>
            <a:r>
              <a:rPr lang="en-US" b="1" dirty="0" smtClean="0"/>
              <a:t>Time ~ have you the time to undertake your planned development?</a:t>
            </a:r>
          </a:p>
          <a:p>
            <a:r>
              <a:rPr lang="en-US" b="1" dirty="0" smtClean="0"/>
              <a:t>Resource availability ~ have you the necessary resources available to achieve your planned</a:t>
            </a:r>
          </a:p>
          <a:p>
            <a:r>
              <a:rPr lang="en-US" dirty="0" smtClean="0"/>
              <a:t>development? For example: finance, training staff, equipment etc.</a:t>
            </a:r>
          </a:p>
          <a:p>
            <a:r>
              <a:rPr lang="en-US" b="1" dirty="0" smtClean="0"/>
              <a:t>Support ~ as a manager, you must ensure that your team and your own manager is able to provide</a:t>
            </a:r>
          </a:p>
          <a:p>
            <a:r>
              <a:rPr lang="en-US" dirty="0" smtClean="0"/>
              <a:t>the support you will need to achieve your development</a:t>
            </a:r>
          </a:p>
          <a:p>
            <a:r>
              <a:rPr lang="en-US" b="1" dirty="0" smtClean="0"/>
              <a:t>Facilities ~ have you access to the facilities you will need? For example: computing, learning etc.</a:t>
            </a:r>
          </a:p>
          <a:p>
            <a:r>
              <a:rPr lang="en-US" b="1" dirty="0" smtClean="0"/>
              <a:t>Training ~ is there training readily available to support the development you are planning?</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smtClean="0"/>
              <a:t>Barriers and problems should be translated into development opportunities.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19. </a:t>
            </a:r>
            <a:r>
              <a:rPr lang="en-US" b="1" dirty="0" smtClean="0"/>
              <a:t>Practice Humility:</a:t>
            </a:r>
          </a:p>
          <a:p>
            <a:r>
              <a:rPr lang="en-US" dirty="0" smtClean="0"/>
              <a:t>Confidence without humility is arrogance. Sincere Humility is the foundation of all virtues. It is a</a:t>
            </a:r>
          </a:p>
          <a:p>
            <a:r>
              <a:rPr lang="en-US" dirty="0" smtClean="0"/>
              <a:t>sign of greatness.</a:t>
            </a:r>
          </a:p>
          <a:p>
            <a:r>
              <a:rPr lang="en-US" dirty="0" smtClean="0"/>
              <a:t>20. </a:t>
            </a:r>
            <a:r>
              <a:rPr lang="en-US" b="1" dirty="0" smtClean="0"/>
              <a:t>Be understanding and Caring :</a:t>
            </a:r>
          </a:p>
          <a:p>
            <a:r>
              <a:rPr lang="en-US" dirty="0" smtClean="0"/>
              <a:t>The best way to be understood is to be understanding. And the basis of real communication is also</a:t>
            </a:r>
          </a:p>
          <a:p>
            <a:r>
              <a:rPr lang="en-US" dirty="0" smtClean="0"/>
              <a:t>understanding.</a:t>
            </a:r>
          </a:p>
          <a:p>
            <a:r>
              <a:rPr lang="en-US" dirty="0" smtClean="0"/>
              <a:t>21. </a:t>
            </a:r>
            <a:r>
              <a:rPr lang="en-US" b="1" dirty="0" smtClean="0"/>
              <a:t>Practice courtesy on daily basis :</a:t>
            </a:r>
          </a:p>
          <a:p>
            <a:r>
              <a:rPr lang="en-US" dirty="0" smtClean="0"/>
              <a:t>22. </a:t>
            </a:r>
            <a:r>
              <a:rPr lang="en-US" b="1" dirty="0" smtClean="0"/>
              <a:t>Develop a sense of humor:</a:t>
            </a:r>
          </a:p>
          <a:p>
            <a:r>
              <a:rPr lang="en-US" dirty="0" smtClean="0"/>
              <a:t>Have a sense of humor and you will possess the ability to laugh at yourself. A sense of humor</a:t>
            </a:r>
          </a:p>
          <a:p>
            <a:r>
              <a:rPr lang="en-US" dirty="0" smtClean="0"/>
              <a:t>makes a person likeable and attractive. Some people are humor-impaired.</a:t>
            </a:r>
          </a:p>
          <a:p>
            <a:r>
              <a:rPr lang="en-US" dirty="0" smtClean="0"/>
              <a:t>23. </a:t>
            </a:r>
            <a:r>
              <a:rPr lang="en-US" b="1" dirty="0" smtClean="0"/>
              <a:t>Don’t be sarcastic and put others down :</a:t>
            </a:r>
          </a:p>
          <a:p>
            <a:r>
              <a:rPr lang="en-US" dirty="0" smtClean="0"/>
              <a:t>24. </a:t>
            </a:r>
            <a:r>
              <a:rPr lang="en-US" b="1" dirty="0" smtClean="0"/>
              <a:t>To have a friend be a Friend :</a:t>
            </a:r>
          </a:p>
          <a:p>
            <a:r>
              <a:rPr lang="en-US" dirty="0" smtClean="0"/>
              <a:t>Mutual trust and confidence are the foundation stones of all friendship.</a:t>
            </a:r>
          </a:p>
          <a:p>
            <a:r>
              <a:rPr lang="en-US" dirty="0" smtClean="0"/>
              <a:t>25. </a:t>
            </a:r>
            <a:r>
              <a:rPr lang="en-US" b="1" dirty="0" smtClean="0"/>
              <a:t>Show Empathy :</a:t>
            </a:r>
          </a:p>
          <a:p>
            <a:r>
              <a:rPr lang="en-US" dirty="0" smtClean="0"/>
              <a:t>7</a:t>
            </a:r>
          </a:p>
          <a:p>
            <a:r>
              <a:rPr lang="en-US" dirty="0" smtClean="0"/>
              <a:t>Empathy alone is a very important characteristic of positive personality. People with empathy ask</a:t>
            </a:r>
          </a:p>
          <a:p>
            <a:r>
              <a:rPr lang="en-US" dirty="0" smtClean="0"/>
              <a:t>themselves this question, “how would I feel if someone treated me that way?”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DEVELOPING POSITIVE PERSONALITY:</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Subconscious Programming :</a:t>
            </a:r>
          </a:p>
          <a:p>
            <a:r>
              <a:rPr lang="en-US" b="1" dirty="0" smtClean="0"/>
              <a:t>Reinforced Programming / Conscious Programming:</a:t>
            </a:r>
          </a:p>
          <a:p>
            <a:r>
              <a:rPr lang="en-US" b="1" dirty="0" smtClean="0"/>
              <a:t>Defensive Approach:</a:t>
            </a:r>
          </a:p>
          <a:p>
            <a:r>
              <a:rPr lang="en-US" b="1" dirty="0" smtClean="0"/>
              <a:t>Imaginary Anchoring or Invisible Counseling Committee:</a:t>
            </a:r>
          </a:p>
          <a:p>
            <a:r>
              <a:rPr lang="en-US" b="1" dirty="0" smtClean="0"/>
              <a:t>Physical Action / Body Language Approach:</a:t>
            </a:r>
          </a:p>
          <a:p>
            <a:r>
              <a:rPr lang="en-US" b="1" dirty="0" smtClean="0"/>
              <a:t>Domino-effect. Direct exposure to good personalities or environment: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81812950615447B7A8D1D78A1367ED" ma:contentTypeVersion="6" ma:contentTypeDescription="Create a new document." ma:contentTypeScope="" ma:versionID="d917bf41c796bc32b6dc2893f89b9280">
  <xsd:schema xmlns:xsd="http://www.w3.org/2001/XMLSchema" xmlns:xs="http://www.w3.org/2001/XMLSchema" xmlns:p="http://schemas.microsoft.com/office/2006/metadata/properties" xmlns:ns2="bdc7d1f2-a00f-439a-9d13-6e6afdc0b72e" targetNamespace="http://schemas.microsoft.com/office/2006/metadata/properties" ma:root="true" ma:fieldsID="54d8a82804c96879f44eb261c28aabf2" ns2:_="">
    <xsd:import namespace="bdc7d1f2-a00f-439a-9d13-6e6afdc0b7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c7d1f2-a00f-439a-9d13-6e6afdc0b7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042A8D-1644-4876-AAFB-9FF7E52C8F86}"/>
</file>

<file path=customXml/itemProps2.xml><?xml version="1.0" encoding="utf-8"?>
<ds:datastoreItem xmlns:ds="http://schemas.openxmlformats.org/officeDocument/2006/customXml" ds:itemID="{55C4491B-50E9-4D9C-8837-1A3C2DE123EF}"/>
</file>

<file path=customXml/itemProps3.xml><?xml version="1.0" encoding="utf-8"?>
<ds:datastoreItem xmlns:ds="http://schemas.openxmlformats.org/officeDocument/2006/customXml" ds:itemID="{55803338-AE17-463F-9856-A6C2AECADE57}"/>
</file>

<file path=docProps/app.xml><?xml version="1.0" encoding="utf-8"?>
<Properties xmlns="http://schemas.openxmlformats.org/officeDocument/2006/extended-properties" xmlns:vt="http://schemas.openxmlformats.org/officeDocument/2006/docPropsVTypes">
  <TotalTime>562</TotalTime>
  <Words>6521</Words>
  <Application>Microsoft Office PowerPoint</Application>
  <PresentationFormat>On-screen Show (4:3)</PresentationFormat>
  <Paragraphs>560</Paragraphs>
  <Slides>71</Slides>
  <Notes>1</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Personality Development and  Soft Skills</vt:lpstr>
      <vt:lpstr>Personality </vt:lpstr>
      <vt:lpstr>Personality determinants:</vt:lpstr>
      <vt:lpstr>Self Awareness:</vt:lpstr>
      <vt:lpstr>TRAITS FOR BUILDING POSITIVE PERSONALITY :</vt:lpstr>
      <vt:lpstr>Slide 6</vt:lpstr>
      <vt:lpstr>Slide 7</vt:lpstr>
      <vt:lpstr>Slide 8</vt:lpstr>
      <vt:lpstr>DEVELOPING POSITIVE PERSONALITY: </vt:lpstr>
      <vt:lpstr>GENERATING GOOD IDEAS</vt:lpstr>
      <vt:lpstr>Habits</vt:lpstr>
      <vt:lpstr>PERSONAL GROOMING</vt:lpstr>
      <vt:lpstr>GROOMING –MEN</vt:lpstr>
      <vt:lpstr>Slide 14</vt:lpstr>
      <vt:lpstr>GROOMING –WOMEN </vt:lpstr>
      <vt:lpstr>Slide 16</vt:lpstr>
      <vt:lpstr>CHAPTER 2: SELF ESTEEM </vt:lpstr>
      <vt:lpstr>Slide 18</vt:lpstr>
      <vt:lpstr>CHAPTER 3: ATTITUDE BUILDING </vt:lpstr>
      <vt:lpstr>ATTITUDE FORMATION </vt:lpstr>
      <vt:lpstr>Types of Attitude</vt:lpstr>
      <vt:lpstr>Assertiveness</vt:lpstr>
      <vt:lpstr>Body language as related to assertive behavior: </vt:lpstr>
      <vt:lpstr>Time management </vt:lpstr>
      <vt:lpstr>Stress Management </vt:lpstr>
      <vt:lpstr>Identify personal stressors </vt:lpstr>
      <vt:lpstr>Slide 27</vt:lpstr>
      <vt:lpstr>Slide 28</vt:lpstr>
      <vt:lpstr>Clarifying Confusion About Conflict</vt:lpstr>
      <vt:lpstr>Slide 30</vt:lpstr>
      <vt:lpstr>PART 2 - COMMUNICATION</vt:lpstr>
      <vt:lpstr>Slide 32</vt:lpstr>
      <vt:lpstr>Slide 33</vt:lpstr>
      <vt:lpstr>GUIDELINES FOR EFFECTIVE COMMUNICATION </vt:lpstr>
      <vt:lpstr>Slide 35</vt:lpstr>
      <vt:lpstr>Slide 36</vt:lpstr>
      <vt:lpstr>BARRIERS TO COMMUNCATION</vt:lpstr>
      <vt:lpstr>CHARACTERISTICS OF SUCCESSFUL COMMUNICATIONSeven Cs of Communication  </vt:lpstr>
      <vt:lpstr>Slide 39</vt:lpstr>
      <vt:lpstr>PUBLIC SPEAKING SKILLS</vt:lpstr>
      <vt:lpstr>Non-verbal communication </vt:lpstr>
      <vt:lpstr>Slide 42</vt:lpstr>
      <vt:lpstr>Slide 43</vt:lpstr>
      <vt:lpstr>Slide 44</vt:lpstr>
      <vt:lpstr>Slide 45</vt:lpstr>
      <vt:lpstr>Slide 46</vt:lpstr>
      <vt:lpstr>Slide 47</vt:lpstr>
      <vt:lpstr>Slide 48</vt:lpstr>
      <vt:lpstr>Slide 49</vt:lpstr>
      <vt:lpstr>Slide 50</vt:lpstr>
      <vt:lpstr>Slide 51</vt:lpstr>
      <vt:lpstr>Slide 52</vt:lpstr>
      <vt:lpstr>DEVELOP SELF-AWARENESS</vt:lpstr>
      <vt:lpstr>Slide 54</vt:lpstr>
      <vt:lpstr>Slide 55</vt:lpstr>
      <vt:lpstr>THE JOHARI WINDOW</vt:lpstr>
      <vt:lpstr>1.1.3 SWOT ANALYSIS </vt:lpstr>
      <vt:lpstr>ACTIVITY</vt:lpstr>
      <vt:lpstr>Slide 59</vt:lpstr>
      <vt:lpstr>Slide 60</vt:lpstr>
      <vt:lpstr>SKILLS TO DEVELOP</vt:lpstr>
      <vt:lpstr>MANAGING WORKLOAD AND STRESS</vt:lpstr>
      <vt:lpstr>INTERPERSONAL COMMUNICATION SKILLS</vt:lpstr>
      <vt:lpstr>ASSERTIVENESS</vt:lpstr>
      <vt:lpstr>1.5 MAINTAINING WORK-LIFE BALANCE</vt:lpstr>
      <vt:lpstr>Slide 66</vt:lpstr>
      <vt:lpstr>Ambitions </vt:lpstr>
      <vt:lpstr>Objective</vt:lpstr>
      <vt:lpstr>Slide 69</vt:lpstr>
      <vt:lpstr>Slide 70</vt:lpstr>
      <vt:lpstr>Slide 71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dc:title>
  <dc:creator>Ranu</dc:creator>
  <cp:lastModifiedBy>Ranu</cp:lastModifiedBy>
  <cp:revision>63</cp:revision>
  <dcterms:created xsi:type="dcterms:W3CDTF">2006-08-16T00:00:00Z</dcterms:created>
  <dcterms:modified xsi:type="dcterms:W3CDTF">2020-05-15T21:36:11Z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0x0101007E81812950615447B7A8D1D78A1367ED</vt:lpwstr>
  </property>
</Properties>
</file>