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94073A-0FD8-4DB9-A212-576A5FF3BEC3}"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4073A-0FD8-4DB9-A212-576A5FF3BEC3}"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4073A-0FD8-4DB9-A212-576A5FF3BEC3}"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4073A-0FD8-4DB9-A212-576A5FF3BEC3}"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94073A-0FD8-4DB9-A212-576A5FF3BEC3}"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94073A-0FD8-4DB9-A212-576A5FF3BEC3}"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4073A-0FD8-4DB9-A212-576A5FF3BEC3}" type="datetimeFigureOut">
              <a:rPr lang="en-US" smtClean="0"/>
              <a:pPr/>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94073A-0FD8-4DB9-A212-576A5FF3BEC3}" type="datetimeFigureOut">
              <a:rPr lang="en-US" smtClean="0"/>
              <a:pPr/>
              <a:t>8/26/2020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4073A-0FD8-4DB9-A212-576A5FF3BEC3}" type="datetimeFigureOut">
              <a:rPr lang="en-US" smtClean="0"/>
              <a:pPr/>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4073A-0FD8-4DB9-A212-576A5FF3BEC3}"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4073A-0FD8-4DB9-A212-576A5FF3BEC3}"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4926F-1A71-49DF-B267-A58F5B122B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4073A-0FD8-4DB9-A212-576A5FF3BEC3}" type="datetimeFigureOut">
              <a:rPr lang="en-US" smtClean="0"/>
              <a:pPr/>
              <a:t>8/26/2020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4926F-1A71-49DF-B267-A58F5B122BD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Software Process Models</a:t>
            </a: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Tarun\Downloads\Boehm-Spiral-Model.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sz="3400" dirty="0" smtClean="0"/>
              <a:t>When there is a budget constraint and risk evaluation is important.</a:t>
            </a:r>
          </a:p>
          <a:p>
            <a:pPr algn="just"/>
            <a:r>
              <a:rPr lang="en-US" sz="3400" dirty="0" smtClean="0"/>
              <a:t>For medium to high-risk projects.</a:t>
            </a:r>
          </a:p>
          <a:p>
            <a:pPr algn="just"/>
            <a:r>
              <a:rPr lang="en-US" sz="3400" dirty="0" smtClean="0"/>
              <a:t>Long-term project commitment because of potential changes to economic priorities as the requirements change with time.</a:t>
            </a:r>
          </a:p>
          <a:p>
            <a:pPr algn="just"/>
            <a:r>
              <a:rPr lang="en-US" sz="3400" dirty="0" smtClean="0"/>
              <a:t>Customer is not sure of their requirements which is usually the case.</a:t>
            </a:r>
          </a:p>
          <a:p>
            <a:pPr algn="just"/>
            <a:r>
              <a:rPr lang="en-US" sz="3400" dirty="0" smtClean="0"/>
              <a:t>Requirements are complex and need evaluation to get clarity.</a:t>
            </a:r>
          </a:p>
          <a:p>
            <a:pPr algn="just"/>
            <a:r>
              <a:rPr lang="en-US" sz="3400" dirty="0" smtClean="0"/>
              <a:t>New product line which should be released in phases to get enough customer feedback.</a:t>
            </a:r>
          </a:p>
          <a:p>
            <a:pPr algn="just"/>
            <a:r>
              <a:rPr lang="en-US" sz="3400" dirty="0" smtClean="0"/>
              <a:t>Significant changes are expected in the product during the development cycle.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a:xfrm>
            <a:off x="457200" y="1600200"/>
            <a:ext cx="8458200" cy="4525963"/>
          </a:xfrm>
        </p:spPr>
        <p:txBody>
          <a:bodyPr>
            <a:normAutofit/>
          </a:bodyPr>
          <a:lstStyle/>
          <a:p>
            <a:pPr algn="just"/>
            <a:r>
              <a:rPr lang="en-US" dirty="0" smtClean="0"/>
              <a:t>Changing requirements can </a:t>
            </a:r>
            <a:r>
              <a:rPr lang="en-US" dirty="0" smtClean="0"/>
              <a:t>be </a:t>
            </a:r>
            <a:r>
              <a:rPr lang="en-US" dirty="0" smtClean="0"/>
              <a:t>accommodated.</a:t>
            </a:r>
          </a:p>
          <a:p>
            <a:pPr algn="just"/>
            <a:r>
              <a:rPr lang="en-US" dirty="0" smtClean="0"/>
              <a:t>Allows extensive use of prototypes.</a:t>
            </a:r>
          </a:p>
          <a:p>
            <a:pPr algn="just"/>
            <a:r>
              <a:rPr lang="en-US" dirty="0" smtClean="0"/>
              <a:t>Requirements can be captured more accurately.</a:t>
            </a:r>
          </a:p>
          <a:p>
            <a:pPr algn="just"/>
            <a:r>
              <a:rPr lang="en-US" dirty="0" smtClean="0"/>
              <a:t>Users see the system early.</a:t>
            </a:r>
          </a:p>
          <a:p>
            <a:pPr algn="just"/>
            <a:r>
              <a:rPr lang="en-US" dirty="0" smtClean="0"/>
              <a:t>Development can be divided into smaller parts and the risky parts can be developed earlier which helps in better risk management.</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b="1" dirty="0"/>
          </a:p>
        </p:txBody>
      </p:sp>
      <p:sp>
        <p:nvSpPr>
          <p:cNvPr id="3" name="Content Placeholder 2"/>
          <p:cNvSpPr>
            <a:spLocks noGrp="1"/>
          </p:cNvSpPr>
          <p:nvPr>
            <p:ph idx="1"/>
          </p:nvPr>
        </p:nvSpPr>
        <p:spPr/>
        <p:txBody>
          <a:bodyPr/>
          <a:lstStyle/>
          <a:p>
            <a:pPr algn="just"/>
            <a:r>
              <a:rPr lang="en-US" dirty="0" smtClean="0"/>
              <a:t>Management is more complex.</a:t>
            </a:r>
          </a:p>
          <a:p>
            <a:pPr algn="just"/>
            <a:r>
              <a:rPr lang="en-US" dirty="0" smtClean="0"/>
              <a:t>End of the project may not be known early.</a:t>
            </a:r>
          </a:p>
          <a:p>
            <a:pPr algn="just"/>
            <a:r>
              <a:rPr lang="en-US" dirty="0" smtClean="0"/>
              <a:t>Not suitable for small or low risk projects and could be expensive for small projects.</a:t>
            </a:r>
          </a:p>
          <a:p>
            <a:pPr algn="just"/>
            <a:r>
              <a:rPr lang="en-US" dirty="0" smtClean="0"/>
              <a:t>Process is complex</a:t>
            </a:r>
          </a:p>
          <a:p>
            <a:pPr algn="just"/>
            <a:r>
              <a:rPr lang="en-US" dirty="0" smtClean="0"/>
              <a:t>Spiral may go on indefinitely.</a:t>
            </a:r>
          </a:p>
          <a:p>
            <a:pPr algn="just"/>
            <a:r>
              <a:rPr lang="en-US" dirty="0" smtClean="0"/>
              <a:t>Large number of intermediate stages requires excessive documentation.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V-Model </a:t>
            </a:r>
            <a:endParaRPr lang="en-US" dirty="0"/>
          </a:p>
        </p:txBody>
      </p:sp>
      <p:sp>
        <p:nvSpPr>
          <p:cNvPr id="3" name="Content Placeholder 2"/>
          <p:cNvSpPr>
            <a:spLocks noGrp="1"/>
          </p:cNvSpPr>
          <p:nvPr>
            <p:ph idx="1"/>
          </p:nvPr>
        </p:nvSpPr>
        <p:spPr/>
        <p:txBody>
          <a:bodyPr/>
          <a:lstStyle/>
          <a:p>
            <a:pPr algn="just"/>
            <a:r>
              <a:rPr lang="en-US" dirty="0" smtClean="0"/>
              <a:t>Under the V-Model, the corresponding testing phase of the development phase is planned in parallel. So, there are Verification phases on one side of the ‘V’ and Validation phases on the other side. </a:t>
            </a:r>
            <a:endParaRPr lang="en-US" dirty="0" smtClean="0"/>
          </a:p>
          <a:p>
            <a:pPr algn="just"/>
            <a:r>
              <a:rPr lang="en-US" dirty="0" smtClean="0"/>
              <a:t>The </a:t>
            </a:r>
            <a:r>
              <a:rPr lang="en-US" dirty="0" smtClean="0"/>
              <a:t>Coding Phase joins the two sides of the V-Model.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Tarun\Downloads\sdlc_v_model.jpg"/>
          <p:cNvPicPr>
            <a:picLocks noGrp="1" noChangeAspect="1" noChangeArrowheads="1"/>
          </p:cNvPicPr>
          <p:nvPr>
            <p:ph idx="1"/>
          </p:nvPr>
        </p:nvPicPr>
        <p:blipFill>
          <a:blip r:embed="rId2"/>
          <a:srcRect/>
          <a:stretch>
            <a:fillRect/>
          </a:stretch>
        </p:blipFill>
        <p:spPr bwMode="auto">
          <a:xfrm>
            <a:off x="762000" y="609600"/>
            <a:ext cx="7403643" cy="5943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V-Model - Verification </a:t>
            </a:r>
            <a:r>
              <a:rPr lang="en-US" b="1" dirty="0" smtClean="0"/>
              <a:t>Phases</a:t>
            </a:r>
            <a:endParaRPr lang="en-US" dirty="0"/>
          </a:p>
        </p:txBody>
      </p:sp>
      <p:sp>
        <p:nvSpPr>
          <p:cNvPr id="3" name="Content Placeholder 2"/>
          <p:cNvSpPr>
            <a:spLocks noGrp="1"/>
          </p:cNvSpPr>
          <p:nvPr>
            <p:ph idx="1"/>
          </p:nvPr>
        </p:nvSpPr>
        <p:spPr>
          <a:xfrm>
            <a:off x="457200" y="1600200"/>
            <a:ext cx="8229600" cy="4800600"/>
          </a:xfrm>
        </p:spPr>
        <p:txBody>
          <a:bodyPr>
            <a:normAutofit fontScale="25000" lnSpcReduction="20000"/>
          </a:bodyPr>
          <a:lstStyle/>
          <a:p>
            <a:pPr algn="just"/>
            <a:r>
              <a:rPr lang="en-US" sz="10800" b="1" dirty="0" smtClean="0"/>
              <a:t>Business Requirement Analysis</a:t>
            </a:r>
          </a:p>
          <a:p>
            <a:pPr algn="just"/>
            <a:r>
              <a:rPr lang="en-US" sz="10800" dirty="0" smtClean="0"/>
              <a:t>This is the first phase in the development cycle where the product requirements are understood from the customer’s perspective. This phase involves detailed communication with the customer to understand his expectations and exact requirement. This is a very important activity and needs to be managed well, as most of the customers are not sure about what exactly they need. The </a:t>
            </a:r>
            <a:r>
              <a:rPr lang="en-US" sz="10800" b="1" dirty="0" smtClean="0"/>
              <a:t>acceptance test design planning</a:t>
            </a:r>
            <a:r>
              <a:rPr lang="en-US" sz="10800" dirty="0" smtClean="0"/>
              <a:t> is done at this stage as business requirements can be used as an input for acceptance testing.</a:t>
            </a:r>
          </a:p>
          <a:p>
            <a:pPr algn="just"/>
            <a:r>
              <a:rPr lang="en-US" sz="10800" b="1" dirty="0" smtClean="0"/>
              <a:t>System Design</a:t>
            </a:r>
          </a:p>
          <a:p>
            <a:pPr algn="just"/>
            <a:r>
              <a:rPr lang="en-US" sz="10800" dirty="0" smtClean="0"/>
              <a:t>Once you have the clear and detailed product requirements, it is time to design the complete system. The system design will have the understanding and detailing the complete hardware and communication setup for the product under development. The system test plan is developed based on the system design. Doing this at an earlier stage leaves more time for the actual test execution later.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25000" lnSpcReduction="20000"/>
          </a:bodyPr>
          <a:lstStyle/>
          <a:p>
            <a:pPr algn="just"/>
            <a:r>
              <a:rPr lang="en-US" sz="9600" b="1" dirty="0" smtClean="0"/>
              <a:t>Architectural Design</a:t>
            </a:r>
          </a:p>
          <a:p>
            <a:pPr algn="just"/>
            <a:r>
              <a:rPr lang="en-US" sz="9600" dirty="0" smtClean="0"/>
              <a:t>Architectural specifications are understood and designed in this phase. Usually more than one technical approach is proposed and based on the technical and financial feasibility the final decision is taken. The system design is broken down further into modules taking up different functionality. This is also referred to as </a:t>
            </a:r>
            <a:r>
              <a:rPr lang="en-US" sz="9600" b="1" dirty="0" smtClean="0"/>
              <a:t>High Level Design (HLD)</a:t>
            </a:r>
            <a:r>
              <a:rPr lang="en-US" sz="9600" dirty="0" smtClean="0"/>
              <a:t>.</a:t>
            </a:r>
          </a:p>
          <a:p>
            <a:pPr algn="just"/>
            <a:r>
              <a:rPr lang="en-US" sz="9600" dirty="0" smtClean="0"/>
              <a:t>The data transfer and communication between the internal modules and with the outside world (other systems) is clearly understood and defined in this stage. With this information, integration tests can be designed and documented during this </a:t>
            </a:r>
            <a:r>
              <a:rPr lang="en-US" sz="17600" dirty="0" smtClean="0"/>
              <a:t>stage</a:t>
            </a:r>
            <a:r>
              <a:rPr lang="en-US" sz="17600" dirty="0" smtClean="0"/>
              <a:t>.</a:t>
            </a:r>
          </a:p>
          <a:p>
            <a:pPr algn="just"/>
            <a:r>
              <a:rPr lang="en-US" sz="9600" dirty="0" smtClean="0"/>
              <a:t>Module Design</a:t>
            </a:r>
          </a:p>
          <a:p>
            <a:pPr algn="just"/>
            <a:r>
              <a:rPr lang="en-US" sz="9600" dirty="0" smtClean="0"/>
              <a:t>In this phase, the detailed internal design for all the system modules is specified, referred to as Low Level Design (LLD). </a:t>
            </a:r>
            <a:r>
              <a:rPr lang="en-US" sz="9600" dirty="0" smtClean="0"/>
              <a:t>It is important that the design is compatible with the </a:t>
            </a:r>
            <a:r>
              <a:rPr lang="en-US" sz="9600" dirty="0" smtClean="0"/>
              <a:t>other </a:t>
            </a:r>
            <a:r>
              <a:rPr lang="en-US" sz="9600" dirty="0" smtClean="0"/>
              <a:t>modules in the system architecture and the other </a:t>
            </a:r>
            <a:r>
              <a:rPr lang="en-US" sz="9600" dirty="0" smtClean="0"/>
              <a:t>external system.</a:t>
            </a:r>
            <a:endParaRPr lang="en-US" sz="96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382000" cy="4525963"/>
          </a:xfrm>
        </p:spPr>
        <p:txBody>
          <a:bodyPr>
            <a:normAutofit/>
          </a:bodyPr>
          <a:lstStyle/>
          <a:p>
            <a:pPr algn="just"/>
            <a:r>
              <a:rPr lang="en-US" dirty="0" smtClean="0"/>
              <a:t>The </a:t>
            </a:r>
            <a:r>
              <a:rPr lang="en-US" dirty="0" smtClean="0"/>
              <a:t>unit tests are an essential part of any development process and helps eliminate the maximum faults and errors at a very early stage. These unit tests can be designed at this stage based on the internal module designs.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Iterative Model</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In the Iterative model, iterative process starts with a simple implementation of a small set of the software requirements and iteratively enhances the evolving versions until the complete system is implemented and ready to be deployed.</a:t>
            </a:r>
          </a:p>
          <a:p>
            <a:pPr algn="just"/>
            <a:r>
              <a:rPr lang="en-US" dirty="0" smtClean="0"/>
              <a:t>An iterative life cycle model does not attempt to start with a full specification of requirements. Instead, development begins by specifying and implementing just part of the software, which is then reviewed to identify further requirements.</a:t>
            </a:r>
          </a:p>
          <a:p>
            <a:pPr algn="just"/>
            <a:r>
              <a:rPr lang="en-US" dirty="0" smtClean="0"/>
              <a:t> This process is then repeated, producing a new version of the software at the end of each iteration of the model.</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Tarun\Downloads\sdlc_iterative_model.jpg"/>
          <p:cNvPicPr>
            <a:picLocks noGrp="1" noChangeAspect="1" noChangeArrowheads="1"/>
          </p:cNvPicPr>
          <p:nvPr>
            <p:ph idx="1"/>
          </p:nvPr>
        </p:nvPicPr>
        <p:blipFill>
          <a:blip r:embed="rId2"/>
          <a:srcRect/>
          <a:stretch>
            <a:fillRect/>
          </a:stretch>
        </p:blipFill>
        <p:spPr bwMode="auto">
          <a:xfrm>
            <a:off x="457200" y="457200"/>
            <a:ext cx="8256960" cy="5943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553200"/>
          </a:xfrm>
        </p:spPr>
        <p:txBody>
          <a:bodyPr>
            <a:normAutofit fontScale="85000" lnSpcReduction="20000"/>
          </a:bodyPr>
          <a:lstStyle/>
          <a:p>
            <a:pPr algn="just"/>
            <a:r>
              <a:rPr lang="en-US" dirty="0" smtClean="0"/>
              <a:t>Iterative process starts with a simple implementation of a subset of the software requirements and iteratively enhances the evolving versions until the full system is implemented. </a:t>
            </a:r>
          </a:p>
          <a:p>
            <a:pPr algn="just"/>
            <a:r>
              <a:rPr lang="en-US" dirty="0" smtClean="0"/>
              <a:t>At each iteration, design modifications are made and new functional capabilities are added.</a:t>
            </a:r>
          </a:p>
          <a:p>
            <a:pPr algn="just"/>
            <a:r>
              <a:rPr lang="en-US" dirty="0" smtClean="0"/>
              <a:t>The basic idea behind this method is to develop a system through repeated cycles (iterative) and in smaller portions at a time (incremental).</a:t>
            </a:r>
          </a:p>
          <a:p>
            <a:pPr algn="just"/>
            <a:r>
              <a:rPr lang="en-US" dirty="0" smtClean="0"/>
              <a:t>In this incremental model, the whole requirement is divided into various builds. </a:t>
            </a:r>
          </a:p>
          <a:p>
            <a:pPr algn="just"/>
            <a:r>
              <a:rPr lang="en-US" dirty="0" smtClean="0"/>
              <a:t>During each iteration, the development module goes through the requirements, design, implementation and testing phases.</a:t>
            </a:r>
          </a:p>
          <a:p>
            <a:pPr algn="just"/>
            <a:r>
              <a:rPr lang="en-US" dirty="0" smtClean="0"/>
              <a:t> Each subsequent release of the module adds function to the previous release. The process continues till the complete system is ready as per the requirement.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Requirements of the complete system are clearly defined and understood.</a:t>
            </a:r>
          </a:p>
          <a:p>
            <a:pPr algn="just"/>
            <a:r>
              <a:rPr lang="en-US" dirty="0" smtClean="0"/>
              <a:t>Major requirements must be defined; however, some functionalities or requested enhancements may evolve with time.</a:t>
            </a:r>
          </a:p>
          <a:p>
            <a:pPr algn="just"/>
            <a:r>
              <a:rPr lang="en-US" dirty="0" smtClean="0"/>
              <a:t>There is a time to the market constraint.</a:t>
            </a:r>
          </a:p>
          <a:p>
            <a:pPr algn="just"/>
            <a:r>
              <a:rPr lang="en-US" dirty="0" smtClean="0"/>
              <a:t>A new technology is being used and is being learnt by the development team while working on the project.</a:t>
            </a:r>
          </a:p>
          <a:p>
            <a:pPr algn="just"/>
            <a:r>
              <a:rPr lang="en-US" dirty="0" smtClean="0"/>
              <a:t>Resources with needed skill sets are not available and are planned to be used on contract basis for specific iterations.</a:t>
            </a:r>
          </a:p>
          <a:p>
            <a:pPr algn="just"/>
            <a:r>
              <a:rPr lang="en-US" dirty="0" smtClean="0"/>
              <a:t>There are some high-risk features and goals which may change in the future.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t>
            </a:r>
            <a:r>
              <a:rPr lang="en-US" b="1" dirty="0" smtClean="0"/>
              <a:t>dvantages</a:t>
            </a:r>
            <a:endParaRPr lang="en-US" b="1"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Some working functionality can be developed quickly and early in the life cycle.</a:t>
            </a:r>
          </a:p>
          <a:p>
            <a:r>
              <a:rPr lang="en-US" dirty="0" smtClean="0"/>
              <a:t>Results are obtained early and periodically.</a:t>
            </a:r>
          </a:p>
          <a:p>
            <a:r>
              <a:rPr lang="en-US" dirty="0" smtClean="0"/>
              <a:t>Parallel development can be planned.</a:t>
            </a:r>
          </a:p>
          <a:p>
            <a:r>
              <a:rPr lang="en-US" dirty="0" smtClean="0"/>
              <a:t>Progress can be measured.</a:t>
            </a:r>
          </a:p>
          <a:p>
            <a:r>
              <a:rPr lang="en-US" dirty="0" smtClean="0"/>
              <a:t>Less costly to change the scope/requirements.</a:t>
            </a:r>
          </a:p>
          <a:p>
            <a:r>
              <a:rPr lang="en-US" dirty="0" smtClean="0"/>
              <a:t>Testing and debugging during smaller iteration is easy.</a:t>
            </a:r>
          </a:p>
          <a:p>
            <a:r>
              <a:rPr lang="en-US" dirty="0" smtClean="0"/>
              <a:t>Risks are identified and resolved during iteration; and each iteration is an easily managed milestone.</a:t>
            </a:r>
          </a:p>
          <a:p>
            <a:r>
              <a:rPr lang="en-US" dirty="0" smtClean="0"/>
              <a:t>Easier to manage risk - High risk part is done first.</a:t>
            </a:r>
          </a:p>
          <a:p>
            <a:r>
              <a:rPr lang="en-US" dirty="0" smtClean="0"/>
              <a:t>With every increment, operational product is delivered.</a:t>
            </a:r>
          </a:p>
          <a:p>
            <a:r>
              <a:rPr lang="en-US" dirty="0" smtClean="0"/>
              <a:t>Issues, challenges and risks identified from each increment can be utilized/applied to the next increment.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a:t>
            </a:r>
            <a:br>
              <a:rPr lang="en-US" b="1" dirty="0" smtClean="0"/>
            </a:br>
            <a:endParaRPr lang="en-US" b="1" dirty="0"/>
          </a:p>
        </p:txBody>
      </p:sp>
      <p:sp>
        <p:nvSpPr>
          <p:cNvPr id="3" name="Content Placeholder 2"/>
          <p:cNvSpPr>
            <a:spLocks noGrp="1"/>
          </p:cNvSpPr>
          <p:nvPr>
            <p:ph idx="1"/>
          </p:nvPr>
        </p:nvSpPr>
        <p:spPr>
          <a:xfrm>
            <a:off x="457200" y="1295401"/>
            <a:ext cx="8229600" cy="3962400"/>
          </a:xfrm>
        </p:spPr>
        <p:txBody>
          <a:bodyPr>
            <a:normAutofit fontScale="25000" lnSpcReduction="20000"/>
          </a:bodyPr>
          <a:lstStyle/>
          <a:p>
            <a:pPr algn="just"/>
            <a:r>
              <a:rPr lang="en-US" sz="9600" dirty="0" smtClean="0"/>
              <a:t>More resources may be required.</a:t>
            </a:r>
          </a:p>
          <a:p>
            <a:pPr algn="just"/>
            <a:r>
              <a:rPr lang="en-US" sz="9600" dirty="0" smtClean="0"/>
              <a:t>Although cost of change is lesser, but it is not very suitable for changing requirements.</a:t>
            </a:r>
          </a:p>
          <a:p>
            <a:pPr algn="just"/>
            <a:r>
              <a:rPr lang="en-US" sz="9600" dirty="0" smtClean="0"/>
              <a:t>More management attention is required.</a:t>
            </a:r>
          </a:p>
          <a:p>
            <a:pPr algn="just"/>
            <a:r>
              <a:rPr lang="en-US" sz="9600" dirty="0" smtClean="0"/>
              <a:t>System architecture or design issues may arise because not all requirements are gathered in the beginning of the entire life cycle.</a:t>
            </a:r>
          </a:p>
          <a:p>
            <a:pPr algn="just"/>
            <a:r>
              <a:rPr lang="en-US" sz="9600" dirty="0" smtClean="0"/>
              <a:t>Defining increments may require definition of the complete system.</a:t>
            </a:r>
          </a:p>
          <a:p>
            <a:pPr algn="just"/>
            <a:r>
              <a:rPr lang="en-US" sz="9600" dirty="0" smtClean="0"/>
              <a:t>Not suitable for smaller projects.</a:t>
            </a:r>
          </a:p>
          <a:p>
            <a:pPr algn="just"/>
            <a:r>
              <a:rPr lang="en-US" sz="9600" dirty="0" smtClean="0"/>
              <a:t>Management complexity is more.</a:t>
            </a:r>
          </a:p>
          <a:p>
            <a:pPr algn="just"/>
            <a:r>
              <a:rPr lang="en-US" sz="9600" dirty="0" smtClean="0"/>
              <a:t>End of project may not be known which is a risk.</a:t>
            </a:r>
          </a:p>
          <a:p>
            <a:pPr algn="just"/>
            <a:r>
              <a:rPr lang="en-US" sz="9600" dirty="0" smtClean="0"/>
              <a:t>Highly skilled resources are required for risk analysis.</a:t>
            </a:r>
          </a:p>
          <a:p>
            <a:pPr algn="just"/>
            <a:r>
              <a:rPr lang="en-US" sz="9600" dirty="0" smtClean="0"/>
              <a:t>Projects progress is highly dependent upon the risk analysis phase.</a:t>
            </a:r>
            <a:endParaRPr lang="en-US" sz="5600"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Spiral Model </a:t>
            </a:r>
            <a:endParaRPr lang="en-US" dirty="0"/>
          </a:p>
        </p:txBody>
      </p:sp>
      <p:sp>
        <p:nvSpPr>
          <p:cNvPr id="3" name="Content Placeholder 2"/>
          <p:cNvSpPr>
            <a:spLocks noGrp="1"/>
          </p:cNvSpPr>
          <p:nvPr>
            <p:ph idx="1"/>
          </p:nvPr>
        </p:nvSpPr>
        <p:spPr>
          <a:xfrm>
            <a:off x="381000" y="1066800"/>
            <a:ext cx="8229600" cy="4876800"/>
          </a:xfrm>
        </p:spPr>
        <p:txBody>
          <a:bodyPr>
            <a:noAutofit/>
          </a:bodyPr>
          <a:lstStyle/>
          <a:p>
            <a:pPr algn="just"/>
            <a:r>
              <a:rPr lang="en-US" sz="1800" b="1" dirty="0" smtClean="0"/>
              <a:t>The spiral model has four phases. A software project repeatedly passes through these phases in iterations called Spirals.</a:t>
            </a:r>
          </a:p>
          <a:p>
            <a:pPr algn="just"/>
            <a:r>
              <a:rPr lang="en-US" sz="1800" b="1" dirty="0" smtClean="0"/>
              <a:t>Identification</a:t>
            </a:r>
          </a:p>
          <a:p>
            <a:pPr algn="just"/>
            <a:r>
              <a:rPr lang="en-US" sz="1800" b="1" dirty="0" smtClean="0"/>
              <a:t>This phase starts with gathering the business requirements in the baseline spiral. In the subsequent spirals as the product matures, identification of system requirements, subsystem requirements and unit requirements are all done in this phase.</a:t>
            </a:r>
          </a:p>
          <a:p>
            <a:pPr algn="just"/>
            <a:r>
              <a:rPr lang="en-US" sz="1800" b="1" dirty="0" smtClean="0"/>
              <a:t>This phase also includes understanding the system requirements by continuous communication between the customer and the system analyst. At the end of the spiral, the product is deployed in the identified market.</a:t>
            </a:r>
          </a:p>
          <a:p>
            <a:pPr algn="just"/>
            <a:r>
              <a:rPr lang="en-US" sz="1800" b="1" dirty="0" smtClean="0"/>
              <a:t>Design</a:t>
            </a:r>
          </a:p>
          <a:p>
            <a:pPr algn="just"/>
            <a:r>
              <a:rPr lang="en-US" sz="1800" b="1" dirty="0" smtClean="0"/>
              <a:t>The Design phase starts with the conceptual design in the baseline spiral and involves architectural design, logical design of modules, physical product design and the final design in the subsequent spirals.</a:t>
            </a:r>
          </a:p>
          <a:p>
            <a:pPr algn="just"/>
            <a:r>
              <a:rPr lang="en-US" sz="1800" b="1" dirty="0" smtClean="0"/>
              <a:t>Construct or Build</a:t>
            </a:r>
          </a:p>
          <a:p>
            <a:pPr algn="just"/>
            <a:r>
              <a:rPr lang="en-US" sz="1800" b="1" dirty="0" smtClean="0"/>
              <a:t>The Construct phase refers to production of the actual software product at every spiral. In the baseline spiral, when the product is just thought of and the design is being developed a POC (Proof of Concept) is developed in this phase to get customer feedback.</a:t>
            </a:r>
          </a:p>
          <a:p>
            <a:pPr algn="just"/>
            <a:endParaRPr lang="en-US" sz="105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Then in the subsequent spirals with higher clarity on requirements and design details a working model of the software called build is produced with a version number. These builds are sent to the customer for feedback.</a:t>
            </a:r>
          </a:p>
          <a:p>
            <a:pPr algn="just"/>
            <a:r>
              <a:rPr lang="en-US" b="1" dirty="0" smtClean="0"/>
              <a:t>Evaluation and Risk Analysis</a:t>
            </a:r>
          </a:p>
          <a:p>
            <a:pPr algn="just"/>
            <a:r>
              <a:rPr lang="en-US" dirty="0" smtClean="0"/>
              <a:t>Risk Analysis includes identifying, estimating and monitoring the technical feasibility and management risks, such as schedule slippage and cost overrun. After testing the build, at the end of first iteration, the customer evaluates the software and provides feedback.</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81812950615447B7A8D1D78A1367ED" ma:contentTypeVersion="6" ma:contentTypeDescription="Create a new document." ma:contentTypeScope="" ma:versionID="d917bf41c796bc32b6dc2893f89b9280">
  <xsd:schema xmlns:xsd="http://www.w3.org/2001/XMLSchema" xmlns:xs="http://www.w3.org/2001/XMLSchema" xmlns:p="http://schemas.microsoft.com/office/2006/metadata/properties" xmlns:ns2="bdc7d1f2-a00f-439a-9d13-6e6afdc0b72e" targetNamespace="http://schemas.microsoft.com/office/2006/metadata/properties" ma:root="true" ma:fieldsID="54d8a82804c96879f44eb261c28aabf2" ns2:_="">
    <xsd:import namespace="bdc7d1f2-a00f-439a-9d13-6e6afdc0b7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c7d1f2-a00f-439a-9d13-6e6afdc0b7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569D15-EEBA-4B25-BBAB-8294FF69AB93}"/>
</file>

<file path=customXml/itemProps2.xml><?xml version="1.0" encoding="utf-8"?>
<ds:datastoreItem xmlns:ds="http://schemas.openxmlformats.org/officeDocument/2006/customXml" ds:itemID="{750F81E2-F150-4BF8-8C30-950166EC8293}"/>
</file>

<file path=customXml/itemProps3.xml><?xml version="1.0" encoding="utf-8"?>
<ds:datastoreItem xmlns:ds="http://schemas.openxmlformats.org/officeDocument/2006/customXml" ds:itemID="{C03A3742-F99D-4317-AD08-21E4C33154AB}"/>
</file>

<file path=docProps/app.xml><?xml version="1.0" encoding="utf-8"?>
<Properties xmlns="http://schemas.openxmlformats.org/officeDocument/2006/extended-properties" xmlns:vt="http://schemas.openxmlformats.org/officeDocument/2006/docPropsVTypes">
  <TotalTime>75</TotalTime>
  <Words>1401</Words>
  <Application>Microsoft Office PowerPoint</Application>
  <PresentationFormat>On-screen Show (4:3)</PresentationFormat>
  <Paragraphs>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Software Process Models</vt:lpstr>
      <vt:lpstr>Iterative Model</vt:lpstr>
      <vt:lpstr>Slide 3</vt:lpstr>
      <vt:lpstr>Slide 4</vt:lpstr>
      <vt:lpstr>Application</vt:lpstr>
      <vt:lpstr>Advantages</vt:lpstr>
      <vt:lpstr>Disadvantages </vt:lpstr>
      <vt:lpstr>Spiral Model </vt:lpstr>
      <vt:lpstr>Slide 9</vt:lpstr>
      <vt:lpstr>Slide 10</vt:lpstr>
      <vt:lpstr>Applications</vt:lpstr>
      <vt:lpstr>Advantages</vt:lpstr>
      <vt:lpstr>Disadvantages</vt:lpstr>
      <vt:lpstr>V-Model </vt:lpstr>
      <vt:lpstr>Slide 15</vt:lpstr>
      <vt:lpstr>V-Model - Verification Phases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Models</dc:title>
  <dc:creator>Tarun</dc:creator>
  <cp:lastModifiedBy>Tarun</cp:lastModifiedBy>
  <cp:revision>8</cp:revision>
  <dcterms:created xsi:type="dcterms:W3CDTF">2020-08-25T07:39:05Z</dcterms:created>
  <dcterms:modified xsi:type="dcterms:W3CDTF">2020-08-26T08:35:59Z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0x0101007E81812950615447B7A8D1D78A1367ED</vt:lpwstr>
  </property>
</Properties>
</file>