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 d="100"/>
          <a:sy n="10" d="100"/>
        </p:scale>
        <p:origin x="120" y="2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54EE19-8761-4ACF-8A6F-B2D3FDE5667D}"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4EE19-8761-4ACF-8A6F-B2D3FDE5667D}"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4EE19-8761-4ACF-8A6F-B2D3FDE5667D}"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54EE19-8761-4ACF-8A6F-B2D3FDE5667D}"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4EE19-8761-4ACF-8A6F-B2D3FDE5667D}" type="datetimeFigureOut">
              <a:rPr lang="en-US" smtClean="0"/>
              <a:pPr/>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54EE19-8761-4ACF-8A6F-B2D3FDE5667D}"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54EE19-8761-4ACF-8A6F-B2D3FDE5667D}" type="datetimeFigureOut">
              <a:rPr lang="en-US" smtClean="0"/>
              <a:pPr/>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4EE19-8761-4ACF-8A6F-B2D3FDE5667D}" type="datetimeFigureOut">
              <a:rPr lang="en-US" smtClean="0"/>
              <a:pPr/>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4EE19-8761-4ACF-8A6F-B2D3FDE5667D}" type="datetimeFigureOut">
              <a:rPr lang="en-US" smtClean="0"/>
              <a:pPr/>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4EE19-8761-4ACF-8A6F-B2D3FDE5667D}"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4EE19-8761-4ACF-8A6F-B2D3FDE5667D}" type="datetimeFigureOut">
              <a:rPr lang="en-US" smtClean="0"/>
              <a:pPr/>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E3F16-2F06-45E3-8EE9-BF3D1F38398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4EE19-8761-4ACF-8A6F-B2D3FDE5667D}" type="datetimeFigureOut">
              <a:rPr lang="en-US" smtClean="0"/>
              <a:pPr/>
              <a:t>10/9/2020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E3F16-2F06-45E3-8EE9-BF3D1F38398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User Interface Design</a:t>
            </a:r>
            <a:endParaRPr lang="en-US" sz="5400"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US" b="1" dirty="0" smtClean="0"/>
              <a:t>Tabs</a:t>
            </a:r>
            <a:r>
              <a:rPr lang="en-US" dirty="0" smtClean="0"/>
              <a:t> - If an application allows executing multiple instances of itself, they appear on the screen as separate windows.</a:t>
            </a:r>
            <a:r>
              <a:rPr lang="en-US" b="1" dirty="0" smtClean="0"/>
              <a:t> Tabbed Document Interface</a:t>
            </a:r>
            <a:r>
              <a:rPr lang="en-US" dirty="0" smtClean="0"/>
              <a:t> has come up to open multiple documents in the same window. This interface also helps in viewing preference panel in application. All modern web-browsers use this feature.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Font typeface="Wingdings" pitchFamily="2" charset="2"/>
              <a:buChar char="ü"/>
            </a:pPr>
            <a:r>
              <a:rPr lang="en-US" b="1" dirty="0" smtClean="0"/>
              <a:t>Menu</a:t>
            </a:r>
            <a:r>
              <a:rPr lang="en-US" dirty="0" smtClean="0"/>
              <a:t> - Menu is an array of standard commands, grouped together and placed at a visible place (usually top) inside the application window. The menu can be programmed to appear or hide on mouse clicks.</a:t>
            </a:r>
          </a:p>
          <a:p>
            <a:pPr>
              <a:buFont typeface="Wingdings" pitchFamily="2" charset="2"/>
              <a:buChar char="ü"/>
            </a:pPr>
            <a:r>
              <a:rPr lang="en-US" b="1" dirty="0" smtClean="0"/>
              <a:t>Icon</a:t>
            </a:r>
            <a:r>
              <a:rPr lang="en-US" dirty="0" smtClean="0"/>
              <a:t> - An icon is small picture representing an associated application. When these icons are clicked or double clicked, the application window is opened. Icon displays application and programs installed on a system in the form of small pictures.</a:t>
            </a:r>
          </a:p>
          <a:p>
            <a:pPr>
              <a:buFont typeface="Wingdings" pitchFamily="2" charset="2"/>
              <a:buChar char="ü"/>
            </a:pPr>
            <a:r>
              <a:rPr lang="en-US" b="1" dirty="0" smtClean="0"/>
              <a:t>Cursor</a:t>
            </a:r>
            <a:r>
              <a:rPr lang="en-US" dirty="0" smtClean="0"/>
              <a:t> - Interacting devices such as mouse, touch pad, digital pen are represented in GUI as cursors. On screen cursor follows the instructions from hardware in almost real-time. Cursors are also named pointers in GUI systems. They are used to select menus, windows and other application features.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Tarun\Downloads\GUI.png"/>
          <p:cNvPicPr>
            <a:picLocks noGrp="1" noChangeAspect="1" noChangeArrowheads="1"/>
          </p:cNvPicPr>
          <p:nvPr>
            <p:ph idx="1"/>
          </p:nvPr>
        </p:nvPicPr>
        <p:blipFill>
          <a:blip r:embed="rId2"/>
          <a:srcRect/>
          <a:stretch>
            <a:fillRect/>
          </a:stretch>
        </p:blipFill>
        <p:spPr bwMode="auto">
          <a:xfrm>
            <a:off x="533400" y="381000"/>
            <a:ext cx="8323123" cy="6019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specific GUI components</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b="1" dirty="0" smtClean="0"/>
              <a:t>Application Window</a:t>
            </a:r>
            <a:r>
              <a:rPr lang="en-US" dirty="0" smtClean="0"/>
              <a:t> - Most application windows uses the constructs supplied by operating systems but many use their own customer created windows to contain the contents of application.</a:t>
            </a:r>
          </a:p>
          <a:p>
            <a:pPr algn="just">
              <a:buFont typeface="Wingdings" pitchFamily="2" charset="2"/>
              <a:buChar char="§"/>
            </a:pPr>
            <a:r>
              <a:rPr lang="en-US" b="1" dirty="0" smtClean="0"/>
              <a:t>Dialogue Box </a:t>
            </a:r>
            <a:r>
              <a:rPr lang="en-US" dirty="0" smtClean="0"/>
              <a:t>- It is a child window that contains message for the user and request for some action to be taken. For Example: Application generate a dialogue to get confirmation from user to delete a file.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92500" lnSpcReduction="10000"/>
          </a:bodyPr>
          <a:lstStyle/>
          <a:p>
            <a:pPr algn="just">
              <a:buFont typeface="Wingdings" pitchFamily="2" charset="2"/>
              <a:buChar char="§"/>
            </a:pPr>
            <a:r>
              <a:rPr lang="en-US" b="1" dirty="0" smtClean="0"/>
              <a:t>Text-Box</a:t>
            </a:r>
            <a:r>
              <a:rPr lang="en-US" dirty="0" smtClean="0"/>
              <a:t> - Provides an area for user to type and enter text-based data.</a:t>
            </a:r>
          </a:p>
          <a:p>
            <a:pPr algn="just">
              <a:buFont typeface="Wingdings" pitchFamily="2" charset="2"/>
              <a:buChar char="§"/>
            </a:pPr>
            <a:r>
              <a:rPr lang="en-US" b="1" dirty="0" smtClean="0"/>
              <a:t>Buttons</a:t>
            </a:r>
            <a:r>
              <a:rPr lang="en-US" dirty="0" smtClean="0"/>
              <a:t> - They imitate real life buttons and are used to submit inputs to the software.</a:t>
            </a:r>
          </a:p>
          <a:p>
            <a:pPr algn="just">
              <a:buFont typeface="Wingdings" pitchFamily="2" charset="2"/>
              <a:buChar char="§"/>
            </a:pPr>
            <a:r>
              <a:rPr lang="en-US" b="1" dirty="0" smtClean="0"/>
              <a:t>Radio-button</a:t>
            </a:r>
            <a:r>
              <a:rPr lang="en-US" dirty="0" smtClean="0"/>
              <a:t> - Displays available options for selection. Only one can be selected among all offered.</a:t>
            </a:r>
          </a:p>
          <a:p>
            <a:pPr algn="just">
              <a:buFont typeface="Wingdings" pitchFamily="2" charset="2"/>
              <a:buChar char="§"/>
            </a:pPr>
            <a:r>
              <a:rPr lang="en-US" b="1" dirty="0" smtClean="0"/>
              <a:t>Check-box</a:t>
            </a:r>
            <a:r>
              <a:rPr lang="en-US" dirty="0" smtClean="0"/>
              <a:t> - Functions similar to list-box. When an option is selected, the box is marked as checked. Multiple options represented by check boxes can be selected.</a:t>
            </a:r>
          </a:p>
          <a:p>
            <a:pPr algn="just">
              <a:buFont typeface="Wingdings" pitchFamily="2" charset="2"/>
              <a:buChar char="§"/>
            </a:pPr>
            <a:r>
              <a:rPr lang="en-US" b="1" dirty="0" smtClean="0"/>
              <a:t>List-box </a:t>
            </a:r>
            <a:r>
              <a:rPr lang="en-US" dirty="0" smtClean="0"/>
              <a:t>- Provides list of available items for selection. More than one item can be selected.</a:t>
            </a:r>
          </a:p>
          <a:p>
            <a:pPr algn="just">
              <a:buFont typeface="Wingdings" pitchFamily="2" charset="2"/>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User Interface Design Activities</a:t>
            </a:r>
            <a:endParaRPr lang="en-US" dirty="0"/>
          </a:p>
        </p:txBody>
      </p:sp>
      <p:pic>
        <p:nvPicPr>
          <p:cNvPr id="3074" name="Picture 2" descr="C:\Users\Tarun\Downloads\GUI_process.png"/>
          <p:cNvPicPr>
            <a:picLocks noGrp="1" noChangeAspect="1" noChangeArrowheads="1"/>
          </p:cNvPicPr>
          <p:nvPr>
            <p:ph idx="1"/>
          </p:nvPr>
        </p:nvPicPr>
        <p:blipFill>
          <a:blip r:embed="rId2"/>
          <a:srcRect/>
          <a:stretch>
            <a:fillRect/>
          </a:stretch>
        </p:blipFill>
        <p:spPr bwMode="auto">
          <a:xfrm>
            <a:off x="1066800" y="2209800"/>
            <a:ext cx="6324600" cy="428210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19800"/>
          </a:xfrm>
        </p:spPr>
        <p:txBody>
          <a:bodyPr>
            <a:normAutofit fontScale="77500" lnSpcReduction="20000"/>
          </a:bodyPr>
          <a:lstStyle/>
          <a:p>
            <a:pPr algn="just"/>
            <a:r>
              <a:rPr lang="en-US" b="1" dirty="0" smtClean="0"/>
              <a:t>GUI Requirement Gathering</a:t>
            </a:r>
            <a:r>
              <a:rPr lang="en-US" dirty="0" smtClean="0"/>
              <a:t> - The designers may like to have list of all functional and non-functional requirements of GUI. This can be taken from user and their existing software solution.</a:t>
            </a:r>
          </a:p>
          <a:p>
            <a:pPr algn="just"/>
            <a:r>
              <a:rPr lang="en-US" b="1" dirty="0" smtClean="0"/>
              <a:t>User Analysis</a:t>
            </a:r>
            <a:r>
              <a:rPr lang="en-US" dirty="0" smtClean="0"/>
              <a:t> - The designer studies who is going to use the software GUI. The target audience matters as the design details change according to the knowledge and competency level of the user. If user is technical savvy, advanced and complex GUI can be incorporated. For a novice user, more information is included on how-to of software.</a:t>
            </a:r>
          </a:p>
          <a:p>
            <a:pPr algn="just"/>
            <a:r>
              <a:rPr lang="en-US" b="1" dirty="0" smtClean="0"/>
              <a:t>Task Analysis</a:t>
            </a:r>
            <a:r>
              <a:rPr lang="en-US" dirty="0" smtClean="0"/>
              <a:t> - Designers have to analyze what task is to be done by the software solution. Here in GUI, it does not matter how it will be done. Tasks can be represented in hierarchical manner taking one major task and dividing it further into smaller sub-tasks. Tasks provide goals for GUI presentation. Flow of information among sub-tasks determines the flow of GUI contents in the software.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smtClean="0"/>
              <a:t>GUI Design &amp; implementation</a:t>
            </a:r>
            <a:r>
              <a:rPr lang="en-US" dirty="0" smtClean="0"/>
              <a:t> - Designers after having information about requirements, tasks and user environment, design the GUI and implements into code and embed the GUI with working or dummy software in the background. It is then self-tested by the developers.</a:t>
            </a:r>
          </a:p>
          <a:p>
            <a:pPr algn="just"/>
            <a:r>
              <a:rPr lang="en-US" b="1" dirty="0" smtClean="0"/>
              <a:t>Testing</a:t>
            </a:r>
            <a:r>
              <a:rPr lang="en-US" dirty="0" smtClean="0"/>
              <a:t> - GUI testing can be done in various ways. Organization can have in-house inspection, direct involvement of users and release of beta version are few of them. Testing may include usability, compatibility, user acceptance etc.</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User Interface  rules</a:t>
            </a:r>
            <a:endParaRPr lang="en-US" dirty="0"/>
          </a:p>
        </p:txBody>
      </p:sp>
      <p:sp>
        <p:nvSpPr>
          <p:cNvPr id="3" name="Content Placeholder 2"/>
          <p:cNvSpPr>
            <a:spLocks noGrp="1"/>
          </p:cNvSpPr>
          <p:nvPr>
            <p:ph idx="1"/>
          </p:nvPr>
        </p:nvSpPr>
        <p:spPr/>
        <p:txBody>
          <a:bodyPr>
            <a:normAutofit lnSpcReduction="10000"/>
          </a:bodyPr>
          <a:lstStyle/>
          <a:p>
            <a:r>
              <a:rPr lang="en-US" b="1" dirty="0" smtClean="0"/>
              <a:t>Strive for consistency</a:t>
            </a:r>
          </a:p>
          <a:p>
            <a:r>
              <a:rPr lang="en-US" b="1" dirty="0" smtClean="0"/>
              <a:t>Enable frequent users to use short-cuts</a:t>
            </a:r>
          </a:p>
          <a:p>
            <a:r>
              <a:rPr lang="en-US" b="1" dirty="0" smtClean="0"/>
              <a:t>Offer informative feedback</a:t>
            </a:r>
          </a:p>
          <a:p>
            <a:r>
              <a:rPr lang="en-US" b="1" dirty="0" smtClean="0"/>
              <a:t>Design dialog to yield closure</a:t>
            </a:r>
          </a:p>
          <a:p>
            <a:r>
              <a:rPr lang="en-US" b="1" dirty="0" smtClean="0"/>
              <a:t>Offer simple error handling</a:t>
            </a:r>
          </a:p>
          <a:p>
            <a:r>
              <a:rPr lang="en-US" b="1" dirty="0" smtClean="0"/>
              <a:t>Permit easy reversal of actions</a:t>
            </a:r>
          </a:p>
          <a:p>
            <a:r>
              <a:rPr lang="en-US" b="1" dirty="0" smtClean="0"/>
              <a:t>Support internal locus of control</a:t>
            </a:r>
          </a:p>
          <a:p>
            <a:r>
              <a:rPr lang="en-US" b="1" dirty="0" smtClean="0"/>
              <a:t>Reduce short-term memory load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62500" lnSpcReduction="20000"/>
          </a:bodyPr>
          <a:lstStyle/>
          <a:p>
            <a:pPr algn="just"/>
            <a:r>
              <a:rPr lang="en-US" sz="4000" dirty="0" smtClean="0"/>
              <a:t>User interface is the front-end application view to which user interacts in order to use the software. </a:t>
            </a:r>
          </a:p>
          <a:p>
            <a:pPr algn="just"/>
            <a:r>
              <a:rPr lang="en-US" sz="4000" dirty="0" smtClean="0"/>
              <a:t>User can manipulate and control the software as well as hardware by means of user interface. </a:t>
            </a:r>
          </a:p>
          <a:p>
            <a:pPr algn="just"/>
            <a:r>
              <a:rPr lang="en-US" sz="4000" dirty="0" smtClean="0"/>
              <a:t>Today, user interface is found at almost every place where digital technology exists, right from computers, mobile phones, cars, music players, airplanes, ships etc.</a:t>
            </a:r>
          </a:p>
          <a:p>
            <a:pPr algn="just"/>
            <a:r>
              <a:rPr lang="en-US" sz="4000" dirty="0" smtClean="0"/>
              <a:t>User interface is part of software and is designed such a way that it is expected to provide the user insight of the software.</a:t>
            </a:r>
          </a:p>
          <a:p>
            <a:pPr algn="just"/>
            <a:r>
              <a:rPr lang="en-US" sz="4000" dirty="0" smtClean="0"/>
              <a:t> UI provides fundamental platform for human-computer interaction. </a:t>
            </a:r>
          </a:p>
          <a:p>
            <a:pPr algn="just"/>
            <a:r>
              <a:rPr lang="en-US" sz="4000" dirty="0" smtClean="0"/>
              <a:t>UI can be graphical, text-based, audio-video based, depending upon the underlying hardware and software combination. </a:t>
            </a:r>
          </a:p>
          <a:p>
            <a:pPr algn="just"/>
            <a:r>
              <a:rPr lang="en-US" sz="4000" dirty="0" smtClean="0"/>
              <a:t>UI can be hardware or software or a combination of both.</a:t>
            </a:r>
          </a:p>
          <a:p>
            <a:pPr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software becomes more popular if its user interface is:</a:t>
            </a:r>
          </a:p>
          <a:p>
            <a:pPr marL="514350" indent="-514350">
              <a:buFont typeface="+mj-lt"/>
              <a:buAutoNum type="arabicPeriod"/>
            </a:pPr>
            <a:r>
              <a:rPr lang="en-US" dirty="0" smtClean="0"/>
              <a:t>Attractive</a:t>
            </a:r>
          </a:p>
          <a:p>
            <a:pPr marL="514350" indent="-514350">
              <a:buFont typeface="+mj-lt"/>
              <a:buAutoNum type="arabicPeriod"/>
            </a:pPr>
            <a:r>
              <a:rPr lang="en-US" dirty="0" smtClean="0"/>
              <a:t>Simple to use</a:t>
            </a:r>
          </a:p>
          <a:p>
            <a:pPr marL="514350" indent="-514350">
              <a:buFont typeface="+mj-lt"/>
              <a:buAutoNum type="arabicPeriod"/>
            </a:pPr>
            <a:r>
              <a:rPr lang="en-US" dirty="0" smtClean="0"/>
              <a:t>Responsive in short time</a:t>
            </a:r>
          </a:p>
          <a:p>
            <a:pPr marL="514350" indent="-514350">
              <a:buFont typeface="+mj-lt"/>
              <a:buAutoNum type="arabicPeriod"/>
            </a:pPr>
            <a:r>
              <a:rPr lang="en-US" dirty="0" smtClean="0"/>
              <a:t>Clear to understand</a:t>
            </a:r>
          </a:p>
          <a:p>
            <a:pPr marL="514350" indent="-514350">
              <a:buFont typeface="+mj-lt"/>
              <a:buAutoNum type="arabicPeriod"/>
            </a:pPr>
            <a:r>
              <a:rPr lang="en-US" dirty="0" smtClean="0"/>
              <a:t>Consistent on all interfacing screens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UI is broadly divided into two categories:</a:t>
            </a:r>
          </a:p>
          <a:p>
            <a:pPr marL="514350" indent="-514350">
              <a:buFont typeface="+mj-lt"/>
              <a:buAutoNum type="alphaLcParenR"/>
            </a:pPr>
            <a:r>
              <a:rPr lang="en-US" dirty="0" smtClean="0"/>
              <a:t>Command Line Interface</a:t>
            </a:r>
          </a:p>
          <a:p>
            <a:pPr marL="514350" indent="-514350">
              <a:buFont typeface="+mj-lt"/>
              <a:buAutoNum type="alphaLcParenR"/>
            </a:pPr>
            <a:r>
              <a:rPr lang="en-US" dirty="0" smtClean="0"/>
              <a:t>Graphical User Interface</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Command Line Interface (CLI)</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lgn="just"/>
            <a:r>
              <a:rPr lang="en-US" sz="4000" dirty="0" smtClean="0"/>
              <a:t>CLI has been a great tool of interaction with computers until the video display monitors came into existence. CLI is first choice of many technical users and programmers. CLI is minimum interface a software can provide to its users.</a:t>
            </a:r>
          </a:p>
          <a:p>
            <a:pPr algn="just"/>
            <a:r>
              <a:rPr lang="en-US" sz="4000" dirty="0" smtClean="0"/>
              <a:t>CLI provides a command prompt, the place where the user types the command and feeds to the system. </a:t>
            </a:r>
          </a:p>
          <a:p>
            <a:pPr algn="just"/>
            <a:r>
              <a:rPr lang="en-US" sz="4000" dirty="0" smtClean="0"/>
              <a:t>The user needs to remember the syntax of command and its use. Earlier CLI were not programmed to handle the user errors effectively.</a:t>
            </a:r>
          </a:p>
          <a:p>
            <a:pPr algn="just"/>
            <a:r>
              <a:rPr lang="en-US" sz="4000" dirty="0" smtClean="0"/>
              <a:t>A command is a text-based reference to set of instructions, which are expected to be executed by the system. </a:t>
            </a:r>
          </a:p>
          <a:p>
            <a:pPr algn="just"/>
            <a:r>
              <a:rPr lang="en-US" sz="4000" dirty="0" smtClean="0"/>
              <a:t>There are methods like macros, scripts that make it easy for the user to operate.</a:t>
            </a:r>
          </a:p>
          <a:p>
            <a:pPr algn="just"/>
            <a:r>
              <a:rPr lang="en-US" sz="4000" dirty="0" smtClean="0"/>
              <a:t>CLI uses less amount of computer resource as compared to GUI.</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arun\Downloads\CLI.png"/>
          <p:cNvPicPr>
            <a:picLocks noGrp="1" noChangeAspect="1" noChangeArrowheads="1"/>
          </p:cNvPicPr>
          <p:nvPr>
            <p:ph idx="1"/>
          </p:nvPr>
        </p:nvPicPr>
        <p:blipFill>
          <a:blip r:embed="rId2"/>
          <a:srcRect/>
          <a:stretch>
            <a:fillRect/>
          </a:stretch>
        </p:blipFill>
        <p:spPr bwMode="auto">
          <a:xfrm>
            <a:off x="609600" y="457200"/>
            <a:ext cx="7434203" cy="6172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dirty="0" smtClean="0"/>
              <a:t>A text-based command line interface can have the following elements:</a:t>
            </a:r>
          </a:p>
          <a:p>
            <a:pPr marL="514350" indent="-514350">
              <a:buFont typeface="+mj-lt"/>
              <a:buAutoNum type="arabicPeriod"/>
            </a:pPr>
            <a:r>
              <a:rPr lang="en-US" b="1" dirty="0" smtClean="0"/>
              <a:t>Command Prompt</a:t>
            </a:r>
            <a:r>
              <a:rPr lang="en-US" dirty="0" smtClean="0"/>
              <a:t> - It is text-based </a:t>
            </a:r>
            <a:r>
              <a:rPr lang="en-US" dirty="0" err="1" smtClean="0"/>
              <a:t>notifier</a:t>
            </a:r>
            <a:r>
              <a:rPr lang="en-US" dirty="0" smtClean="0"/>
              <a:t> that is mostly shows the context in which the user is working. It is generated by the software system.</a:t>
            </a:r>
          </a:p>
          <a:p>
            <a:pPr marL="514350" indent="-514350">
              <a:buFont typeface="+mj-lt"/>
              <a:buAutoNum type="arabicPeriod"/>
            </a:pPr>
            <a:r>
              <a:rPr lang="en-US" b="1" dirty="0" smtClean="0"/>
              <a:t>Cursor</a:t>
            </a:r>
            <a:r>
              <a:rPr lang="en-US" dirty="0" smtClean="0"/>
              <a:t> - It is a small horizontal line or a vertical bar of the height of line, to represent position of character while typing. Cursor is mostly found in blinking state. It moves as the user writes or deletes something.</a:t>
            </a:r>
          </a:p>
          <a:p>
            <a:pPr marL="514350" indent="-514350">
              <a:buFont typeface="+mj-lt"/>
              <a:buAutoNum type="arabicPeriod"/>
            </a:pPr>
            <a:r>
              <a:rPr lang="en-US" b="1" dirty="0" smtClean="0"/>
              <a:t>Command</a:t>
            </a:r>
            <a:r>
              <a:rPr lang="en-US" dirty="0" smtClean="0"/>
              <a:t> - A command is an executable instruction. It may have one or more parameters. Output on command execution is shown inline on the screen. When output is produced, command prompt is displayed on the next line.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Graphical User Interface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Graphical User Interface provides the user graphical means to interact with the system. </a:t>
            </a:r>
          </a:p>
          <a:p>
            <a:pPr algn="just"/>
            <a:r>
              <a:rPr lang="en-US" dirty="0" smtClean="0"/>
              <a:t>GUI can be combination of both hardware and software.</a:t>
            </a:r>
          </a:p>
          <a:p>
            <a:pPr algn="just"/>
            <a:r>
              <a:rPr lang="en-US" dirty="0" smtClean="0"/>
              <a:t> Using GUI, user interprets the software.</a:t>
            </a:r>
          </a:p>
          <a:p>
            <a:pPr algn="just"/>
            <a:r>
              <a:rPr lang="en-US" dirty="0" smtClean="0"/>
              <a:t>Typically, GUI is more resource consuming than that of CLI. With advancing technology, the programmers and designers create complex GUI designs that work with more efficiency, accuracy and speed.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477000"/>
          </a:xfrm>
        </p:spPr>
        <p:txBody>
          <a:bodyPr>
            <a:normAutofit fontScale="70000" lnSpcReduction="20000"/>
          </a:bodyPr>
          <a:lstStyle/>
          <a:p>
            <a:pPr marL="571500" indent="-571500" algn="just">
              <a:buFont typeface="Wingdings" pitchFamily="2" charset="2"/>
              <a:buChar char="Ø"/>
            </a:pPr>
            <a:r>
              <a:rPr lang="en-US" sz="4000" b="1" dirty="0" smtClean="0"/>
              <a:t>GUI Elements : </a:t>
            </a:r>
          </a:p>
          <a:p>
            <a:pPr algn="just"/>
            <a:r>
              <a:rPr lang="en-US" sz="4000" dirty="0" smtClean="0"/>
              <a:t>GUI provides a set of components to interact with software or hardware.</a:t>
            </a:r>
          </a:p>
          <a:p>
            <a:pPr algn="just"/>
            <a:r>
              <a:rPr lang="en-US" sz="4000" dirty="0" smtClean="0"/>
              <a:t>Every graphical component provides a way to work with the system. A GUI system has following elements such as:</a:t>
            </a:r>
          </a:p>
          <a:p>
            <a:pPr marL="742950" indent="-742950" algn="just">
              <a:buFont typeface="Wingdings" pitchFamily="2" charset="2"/>
              <a:buChar char="ü"/>
            </a:pPr>
            <a:r>
              <a:rPr lang="en-US" sz="4000" b="1" dirty="0" smtClean="0"/>
              <a:t>Window</a:t>
            </a:r>
            <a:r>
              <a:rPr lang="en-US" sz="4000" dirty="0" smtClean="0"/>
              <a:t> - An area where contents of application are displayed. Contents in a window can be displayed in the form of icons or lists, if the window represents file structure. It is easier for a user to navigate in the file system in an exploring window. Windows can be minimized, resized or maximized to the size of screen. They can be moved anywhere on the screen. A window may contain another window of the same application, called child window.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81812950615447B7A8D1D78A1367ED" ma:contentTypeVersion="12" ma:contentTypeDescription="Create a new document." ma:contentTypeScope="" ma:versionID="61b5ae63253f3427630747f0b564ecaa">
  <xsd:schema xmlns:xsd="http://www.w3.org/2001/XMLSchema" xmlns:xs="http://www.w3.org/2001/XMLSchema" xmlns:p="http://schemas.microsoft.com/office/2006/metadata/properties" xmlns:ns2="bdc7d1f2-a00f-439a-9d13-6e6afdc0b72e" xmlns:ns3="22e1b589-8ce2-472d-9c11-a160bb76b1db" targetNamespace="http://schemas.microsoft.com/office/2006/metadata/properties" ma:root="true" ma:fieldsID="cc45a451b314ebeb89560231e8b8b9d1" ns2:_="" ns3:_="">
    <xsd:import namespace="bdc7d1f2-a00f-439a-9d13-6e6afdc0b72e"/>
    <xsd:import namespace="22e1b589-8ce2-472d-9c11-a160bb76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c7d1f2-a00f-439a-9d13-6e6afdc0b7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e1b589-8ce2-472d-9c11-a160bb76b1d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53EDD6-099B-4D7D-B848-3D1593DAFEEF}"/>
</file>

<file path=customXml/itemProps2.xml><?xml version="1.0" encoding="utf-8"?>
<ds:datastoreItem xmlns:ds="http://schemas.openxmlformats.org/officeDocument/2006/customXml" ds:itemID="{F1BE75E7-CB53-4308-9CA4-FA69893EAAF7}"/>
</file>

<file path=customXml/itemProps3.xml><?xml version="1.0" encoding="utf-8"?>
<ds:datastoreItem xmlns:ds="http://schemas.openxmlformats.org/officeDocument/2006/customXml" ds:itemID="{E4A35467-00DA-4479-A4BA-3F1ABD72C0AE}"/>
</file>

<file path=docProps/app.xml><?xml version="1.0" encoding="utf-8"?>
<Properties xmlns="http://schemas.openxmlformats.org/officeDocument/2006/extended-properties" xmlns:vt="http://schemas.openxmlformats.org/officeDocument/2006/docPropsVTypes">
  <TotalTime>157</TotalTime>
  <Words>1295</Words>
  <Application>Microsoft Office PowerPoint</Application>
  <PresentationFormat>On-screen Show (4:3)</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User Interface Design</vt:lpstr>
      <vt:lpstr>Slide 2</vt:lpstr>
      <vt:lpstr>Slide 3</vt:lpstr>
      <vt:lpstr>Slide 4</vt:lpstr>
      <vt:lpstr>Command Line Interface (CLI)</vt:lpstr>
      <vt:lpstr>Slide 6</vt:lpstr>
      <vt:lpstr>Slide 7</vt:lpstr>
      <vt:lpstr>Graphical User Interface</vt:lpstr>
      <vt:lpstr>Slide 9</vt:lpstr>
      <vt:lpstr>Slide 10</vt:lpstr>
      <vt:lpstr>Slide 11</vt:lpstr>
      <vt:lpstr>Slide 12</vt:lpstr>
      <vt:lpstr>Application specific GUI components</vt:lpstr>
      <vt:lpstr>Slide 14</vt:lpstr>
      <vt:lpstr>User Interface Design Activities</vt:lpstr>
      <vt:lpstr>Slide 16</vt:lpstr>
      <vt:lpstr>Slide 17</vt:lpstr>
      <vt:lpstr>User Interface  rules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Tarun</dc:creator>
  <cp:lastModifiedBy>Tarun</cp:lastModifiedBy>
  <cp:revision>15</cp:revision>
  <dcterms:created xsi:type="dcterms:W3CDTF">2020-10-09T08:16:27Z</dcterms:created>
  <dcterms:modified xsi:type="dcterms:W3CDTF">2020-10-09T10:54:19Z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0x0101007E81812950615447B7A8D1D78A1367ED</vt:lpwstr>
  </property>
</Properties>
</file>