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9" r:id="rId18"/>
    <p:sldId id="272" r:id="rId19"/>
    <p:sldId id="273" r:id="rId20"/>
    <p:sldId id="274" r:id="rId21"/>
    <p:sldId id="299" r:id="rId22"/>
    <p:sldId id="275" r:id="rId23"/>
    <p:sldId id="276" r:id="rId24"/>
    <p:sldId id="278" r:id="rId25"/>
    <p:sldId id="280" r:id="rId26"/>
    <p:sldId id="281" r:id="rId27"/>
    <p:sldId id="285" r:id="rId28"/>
    <p:sldId id="282" r:id="rId29"/>
    <p:sldId id="283" r:id="rId30"/>
    <p:sldId id="327" r:id="rId31"/>
    <p:sldId id="286" r:id="rId32"/>
    <p:sldId id="287" r:id="rId33"/>
    <p:sldId id="284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301" r:id="rId46"/>
    <p:sldId id="300" r:id="rId47"/>
    <p:sldId id="303" r:id="rId48"/>
    <p:sldId id="302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2" r:id="rId57"/>
    <p:sldId id="311" r:id="rId58"/>
    <p:sldId id="313" r:id="rId59"/>
    <p:sldId id="314" r:id="rId60"/>
    <p:sldId id="315" r:id="rId61"/>
    <p:sldId id="320" r:id="rId62"/>
    <p:sldId id="321" r:id="rId63"/>
    <p:sldId id="316" r:id="rId64"/>
    <p:sldId id="318" r:id="rId65"/>
    <p:sldId id="319" r:id="rId66"/>
    <p:sldId id="317" r:id="rId67"/>
    <p:sldId id="322" r:id="rId68"/>
    <p:sldId id="323" r:id="rId69"/>
    <p:sldId id="324" r:id="rId70"/>
    <p:sldId id="325" r:id="rId71"/>
    <p:sldId id="326" r:id="rId72"/>
    <p:sldId id="328" r:id="rId73"/>
    <p:sldId id="329" r:id="rId74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  <p15:guide id="3" orient="horz" pos="22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>
        <p:guide pos="3840"/>
        <p:guide orient="horz" pos="2160"/>
        <p:guide orient="horz" pos="22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E53B61A-8625-AFAB-F972-16F1B6FB3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2758C3D5-B822-301A-5610-B534952D07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95DF912-FC17-422D-481C-5F87CB7A7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E9A2F-7756-4728-B97F-C41D35C5CAA4}" type="datetimeFigureOut">
              <a:rPr lang="tr-TR" smtClean="0"/>
              <a:t>16.03.2024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6566A6B-B7DD-9AC0-97E6-8555371D8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A84CA05-3D57-CBDA-7DA5-B2661EFDD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F80F0-87FA-4D0D-B67B-1E72C33418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34368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078AFD3-D75A-868D-896D-740F0714D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7D69E246-9ACD-D34A-C46D-AD388EDBCD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BDA6D1B-0318-CF17-DDEE-13E3A8D0A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E9A2F-7756-4728-B97F-C41D35C5CAA4}" type="datetimeFigureOut">
              <a:rPr lang="tr-TR" smtClean="0"/>
              <a:t>16.03.2024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B4E2E75-91FC-5B12-F425-E1E71B4A6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B4033A4-95A2-A5FB-6ABB-1DD91811A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F80F0-87FA-4D0D-B67B-1E72C33418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32076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357F9B41-76A7-2F0B-F8B0-CC3A1A308C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5CC3B264-DE81-84AF-DB96-9C33F27B98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806CD19-842E-959A-108A-5B4451B48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E9A2F-7756-4728-B97F-C41D35C5CAA4}" type="datetimeFigureOut">
              <a:rPr lang="tr-TR" smtClean="0"/>
              <a:t>16.03.2024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1B9E86B-7559-2D43-C218-A3BB7D459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DE56D7A-3082-DD3D-2D22-90A7B954F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F80F0-87FA-4D0D-B67B-1E72C33418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30376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AB60715-56D9-D420-7568-6FF1E4DB4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863E3B2-ADEF-E1E9-0B98-89C5ED68E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CF5A8C3-353C-FEC7-8958-92DC177F6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E9A2F-7756-4728-B97F-C41D35C5CAA4}" type="datetimeFigureOut">
              <a:rPr lang="tr-TR" smtClean="0"/>
              <a:t>16.03.2024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1FC53F9-9163-DB8A-3476-D3526E00C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FC2657A-F2E9-5464-E89A-F6AADD9E4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F80F0-87FA-4D0D-B67B-1E72C33418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91830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9B6DE33-0B91-4881-2E95-0826D061C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E6E4FD3F-2F11-7D39-452B-424B99F6E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3F1E86D-97DD-C044-89D8-CCE3EFFB1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E9A2F-7756-4728-B97F-C41D35C5CAA4}" type="datetimeFigureOut">
              <a:rPr lang="tr-TR" smtClean="0"/>
              <a:t>16.03.2024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11563AD-1E9A-FBF8-E888-FF218CB76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59E6532-155A-5AAB-F708-599B1A5FC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F80F0-87FA-4D0D-B67B-1E72C33418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37924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38EBF72-0E1E-2312-E835-F0C67688E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1E1B9B9-AB73-3730-DC28-896422F3AD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9A37C0EE-BEA7-578F-D297-DE41088C2C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F1F06E76-E77B-A743-3BD6-13910F8CF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E9A2F-7756-4728-B97F-C41D35C5CAA4}" type="datetimeFigureOut">
              <a:rPr lang="tr-TR" smtClean="0"/>
              <a:t>16.03.2024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F43BD4DF-2778-6E4E-4168-A54C2D585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4776F9E-713D-B8D7-141E-9C5C7EDF2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F80F0-87FA-4D0D-B67B-1E72C33418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11594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A5DC1B3-0970-332D-9D24-5E1A152B5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391E7EBE-3EA1-6FB2-F3CE-32C8689F6B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17386E40-7AD5-7297-EB35-6AFCE6DF4B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A1721945-AEAD-E666-D8FA-1F244B8D69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C72C4056-9A18-19A2-32A6-1EB5A575B0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B8F9ACEE-5CF6-8688-41ED-7416774A2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E9A2F-7756-4728-B97F-C41D35C5CAA4}" type="datetimeFigureOut">
              <a:rPr lang="tr-TR" smtClean="0"/>
              <a:t>16.03.2024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11D07CD1-CA5A-669A-DA48-4A556456D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4063ECEB-7188-31AC-003D-C71B79376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F80F0-87FA-4D0D-B67B-1E72C33418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71529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BDB569D-E245-F345-381C-64F56EBCD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E10FEDFA-410A-1F08-4478-58952DA16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E9A2F-7756-4728-B97F-C41D35C5CAA4}" type="datetimeFigureOut">
              <a:rPr lang="tr-TR" smtClean="0"/>
              <a:t>16.03.2024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1CEB8E4C-53C7-92CC-CF55-234A5271D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5D1220F0-2536-7303-54A9-C35A64A3F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F80F0-87FA-4D0D-B67B-1E72C33418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95261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0B064DC0-F477-8063-7649-4A56C6FB2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E9A2F-7756-4728-B97F-C41D35C5CAA4}" type="datetimeFigureOut">
              <a:rPr lang="tr-TR" smtClean="0"/>
              <a:t>16.03.2024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CD7EFC5A-025F-B079-5C44-47CC5C928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47672391-ED43-6B90-9C7E-3F03830D9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F80F0-87FA-4D0D-B67B-1E72C33418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10432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F944300-E445-3882-943B-578C1B613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A04286E-1832-E99D-4E15-A4CEE6367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F1B8ABE3-985B-4661-5DC2-47422CF3AE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BB69F300-AF57-2983-8270-B1B5ED7DD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E9A2F-7756-4728-B97F-C41D35C5CAA4}" type="datetimeFigureOut">
              <a:rPr lang="tr-TR" smtClean="0"/>
              <a:t>16.03.2024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08216760-84AC-9C11-6AB2-FEA07B28B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3AEB61D8-1056-00D4-EF6B-50B0CEC85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F80F0-87FA-4D0D-B67B-1E72C33418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75798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7CA4A78-0174-1EDB-8CB3-F4C173A4F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F041F95B-6152-668D-E949-B6267C84E0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5820342A-B6FF-D3DB-7B6A-CFDCE02F98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01BB61E7-C3E1-C6C2-5879-6D961496E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E9A2F-7756-4728-B97F-C41D35C5CAA4}" type="datetimeFigureOut">
              <a:rPr lang="tr-TR" smtClean="0"/>
              <a:t>16.03.2024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21C1EBFB-CB8F-0244-596F-0B2819A6A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9D6185AF-F91F-F9FA-AD5A-0B2422186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F80F0-87FA-4D0D-B67B-1E72C33418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93227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60A1E9C5-4429-824B-04D6-F9B0AC9C7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D8421599-CCA8-7C3C-C081-7327D92F48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EA569BD-8578-D385-7A8A-4AA54382E3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E9A2F-7756-4728-B97F-C41D35C5CAA4}" type="datetimeFigureOut">
              <a:rPr lang="tr-TR" smtClean="0"/>
              <a:t>16.03.2024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5F31B1B-56DF-796F-E825-AB430B2BB3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C204DFE-8074-4FD6-BDDF-2549006888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F80F0-87FA-4D0D-B67B-1E72C33418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808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3schools.com/c/c_intro.php?external_link=tru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aler.com/topics/c/install-c-on-linux/" TargetMode="External"/><Relationship Id="rId2" Type="http://schemas.openxmlformats.org/officeDocument/2006/relationships/hyperlink" Target="https://medium.com/@mohamed.touati/how-to-install-and-run-c-in-visual-studio-code-on-mac-os-e5f7b59fed3e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code.visualstudio.com/download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pwork.com/resources/what-is-c#:~:text=The%20C%20programming%20language%20works,by%20your%20computer%20at%20runtime.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@parth-dobariya/fascinating-facts-of-c-language-f467e73c9792" TargetMode="Externa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x-engineer.org/c-programming-works/" TargetMode="External"/><Relationship Id="rId2" Type="http://schemas.openxmlformats.org/officeDocument/2006/relationships/hyperlink" Target="https://medium.com/@parth-dobariya/fascinating-facts-of-c-language-f467e73c9792" TargetMode="Externa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ourceforge.net/projects/mingw-w64/" TargetMode="Externa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www.youtube.com/watch?v=2ybLD6_2gKM&amp;t=354s" TargetMode="Externa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www.youtube.com/watch?v=2ybLD6_2gKM&amp;t=354s" TargetMode="Externa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435CF746-8A96-5DF4-729A-D9AFB372DD15}"/>
              </a:ext>
            </a:extLst>
          </p:cNvPr>
          <p:cNvSpPr txBox="1"/>
          <p:nvPr/>
        </p:nvSpPr>
        <p:spPr>
          <a:xfrm>
            <a:off x="470517" y="257452"/>
            <a:ext cx="114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				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C003A5A-D20F-1D84-0BB5-E22BCC4C24A6}"/>
              </a:ext>
            </a:extLst>
          </p:cNvPr>
          <p:cNvSpPr txBox="1"/>
          <p:nvPr/>
        </p:nvSpPr>
        <p:spPr>
          <a:xfrm>
            <a:off x="350668" y="442118"/>
            <a:ext cx="1149066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C Programming Language</a:t>
            </a:r>
          </a:p>
          <a:p>
            <a:r>
              <a:rPr lang="en-GB" dirty="0"/>
              <a:t>	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 is a general-purpose programming language created by Dennis Ritchie at the Bell Laboratories in 1972.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 is a very popular language, despite being old. The main reason for its popularity is because it is a fundamental language in the field of computer science.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 is strongly associated with UNIX, as it was developed to write the UNIX operating 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46020EE3-F726-AC08-A152-C358B3EF47EB}"/>
              </a:ext>
            </a:extLst>
          </p:cNvPr>
          <p:cNvSpPr txBox="1"/>
          <p:nvPr/>
        </p:nvSpPr>
        <p:spPr>
          <a:xfrm>
            <a:off x="350668" y="6319858"/>
            <a:ext cx="35489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000" dirty="0">
                <a:hlinkClick r:id="rId2"/>
              </a:rPr>
              <a:t>https://w3schools.com/c/c_intro.php?external_link=true</a:t>
            </a:r>
            <a:endParaRPr lang="tr-TR" sz="1000" dirty="0"/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6B15EC81-2CA1-0C8D-0A7F-1FD706454BE8}"/>
              </a:ext>
            </a:extLst>
          </p:cNvPr>
          <p:cNvSpPr txBox="1"/>
          <p:nvPr/>
        </p:nvSpPr>
        <p:spPr>
          <a:xfrm>
            <a:off x="9556116" y="6231216"/>
            <a:ext cx="2357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İsmail Başaran, 2024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18417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435CF746-8A96-5DF4-729A-D9AFB372DD15}"/>
              </a:ext>
            </a:extLst>
          </p:cNvPr>
          <p:cNvSpPr txBox="1"/>
          <p:nvPr/>
        </p:nvSpPr>
        <p:spPr>
          <a:xfrm>
            <a:off x="363985" y="275208"/>
            <a:ext cx="114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				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C003A5A-D20F-1D84-0BB5-E22BCC4C24A6}"/>
              </a:ext>
            </a:extLst>
          </p:cNvPr>
          <p:cNvSpPr txBox="1"/>
          <p:nvPr/>
        </p:nvSpPr>
        <p:spPr>
          <a:xfrm>
            <a:off x="337351" y="0"/>
            <a:ext cx="11490664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  <a:p>
            <a:r>
              <a:rPr lang="en-GB" sz="22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How to Install C Compilers on Windows?</a:t>
            </a:r>
            <a:endParaRPr lang="en-GB" sz="24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Repeat these steps for base and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gcc</a:t>
            </a: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-</a:t>
            </a:r>
            <a:r>
              <a:rPr lang="en-GB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</a:t>
            </a: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++.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000000"/>
              </a:solidFill>
              <a:latin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</p:txBody>
      </p:sp>
      <p:pic>
        <p:nvPicPr>
          <p:cNvPr id="14" name="Resim 13">
            <a:extLst>
              <a:ext uri="{FF2B5EF4-FFF2-40B4-BE49-F238E27FC236}">
                <a16:creationId xmlns:a16="http://schemas.microsoft.com/office/drawing/2014/main" id="{FB7754EC-B9A0-2B78-190C-313BEECC1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136" y="1913194"/>
            <a:ext cx="8180773" cy="4194674"/>
          </a:xfrm>
          <a:prstGeom prst="rect">
            <a:avLst/>
          </a:prstGeom>
        </p:spPr>
      </p:pic>
      <p:pic>
        <p:nvPicPr>
          <p:cNvPr id="16" name="Resim 15">
            <a:extLst>
              <a:ext uri="{FF2B5EF4-FFF2-40B4-BE49-F238E27FC236}">
                <a16:creationId xmlns:a16="http://schemas.microsoft.com/office/drawing/2014/main" id="{92DBF221-7AF1-97DD-D1AF-58708D6D8D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4468" y="2749311"/>
            <a:ext cx="3116850" cy="252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657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435CF746-8A96-5DF4-729A-D9AFB372DD15}"/>
              </a:ext>
            </a:extLst>
          </p:cNvPr>
          <p:cNvSpPr txBox="1"/>
          <p:nvPr/>
        </p:nvSpPr>
        <p:spPr>
          <a:xfrm>
            <a:off x="363985" y="275208"/>
            <a:ext cx="114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				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C003A5A-D20F-1D84-0BB5-E22BCC4C24A6}"/>
              </a:ext>
            </a:extLst>
          </p:cNvPr>
          <p:cNvSpPr txBox="1"/>
          <p:nvPr/>
        </p:nvSpPr>
        <p:spPr>
          <a:xfrm>
            <a:off x="384699" y="0"/>
            <a:ext cx="11490664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  <a:p>
            <a:r>
              <a:rPr lang="en-GB" sz="22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How to Install C Compilers on Windows?</a:t>
            </a:r>
            <a:endParaRPr lang="en-GB" sz="24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000000"/>
              </a:solidFill>
              <a:latin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A01CEC91-CCED-23C1-8D93-4B106859C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092" y="1641326"/>
            <a:ext cx="10752752" cy="442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803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435CF746-8A96-5DF4-729A-D9AFB372DD15}"/>
              </a:ext>
            </a:extLst>
          </p:cNvPr>
          <p:cNvSpPr txBox="1"/>
          <p:nvPr/>
        </p:nvSpPr>
        <p:spPr>
          <a:xfrm>
            <a:off x="363985" y="275208"/>
            <a:ext cx="114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				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C003A5A-D20F-1D84-0BB5-E22BCC4C24A6}"/>
              </a:ext>
            </a:extLst>
          </p:cNvPr>
          <p:cNvSpPr txBox="1"/>
          <p:nvPr/>
        </p:nvSpPr>
        <p:spPr>
          <a:xfrm>
            <a:off x="384699" y="0"/>
            <a:ext cx="11490664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  <a:p>
            <a:r>
              <a:rPr lang="en-GB" sz="22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How to Install C Compilers on Windows?</a:t>
            </a:r>
            <a:endParaRPr lang="en-GB" sz="24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000000"/>
              </a:solidFill>
              <a:latin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01966FD7-4C5C-CC16-466F-647772A62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928" y="1277588"/>
            <a:ext cx="9947429" cy="5005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61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435CF746-8A96-5DF4-729A-D9AFB372DD15}"/>
              </a:ext>
            </a:extLst>
          </p:cNvPr>
          <p:cNvSpPr txBox="1"/>
          <p:nvPr/>
        </p:nvSpPr>
        <p:spPr>
          <a:xfrm>
            <a:off x="363985" y="275208"/>
            <a:ext cx="114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				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C003A5A-D20F-1D84-0BB5-E22BCC4C24A6}"/>
              </a:ext>
            </a:extLst>
          </p:cNvPr>
          <p:cNvSpPr txBox="1"/>
          <p:nvPr/>
        </p:nvSpPr>
        <p:spPr>
          <a:xfrm>
            <a:off x="384699" y="0"/>
            <a:ext cx="11490664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  <a:p>
            <a:r>
              <a:rPr lang="en-GB" sz="22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How to Install C Compilers on Windows?</a:t>
            </a:r>
            <a:endParaRPr lang="en-GB" sz="24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Now you can close </a:t>
            </a:r>
            <a:r>
              <a:rPr lang="en-GB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mingw</a:t>
            </a:r>
            <a:r>
              <a:rPr lang="en-GB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-installer and go to file explorer.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000000"/>
              </a:solidFill>
              <a:latin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000000"/>
              </a:solidFill>
              <a:latin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C0C4C77B-1DC1-BA77-5166-2A015CC30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5778" y="2103044"/>
            <a:ext cx="7719729" cy="432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3925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435CF746-8A96-5DF4-729A-D9AFB372DD15}"/>
              </a:ext>
            </a:extLst>
          </p:cNvPr>
          <p:cNvSpPr txBox="1"/>
          <p:nvPr/>
        </p:nvSpPr>
        <p:spPr>
          <a:xfrm>
            <a:off x="363985" y="275208"/>
            <a:ext cx="114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				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C003A5A-D20F-1D84-0BB5-E22BCC4C24A6}"/>
              </a:ext>
            </a:extLst>
          </p:cNvPr>
          <p:cNvSpPr txBox="1"/>
          <p:nvPr/>
        </p:nvSpPr>
        <p:spPr>
          <a:xfrm>
            <a:off x="384699" y="0"/>
            <a:ext cx="11490664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  <a:p>
            <a:r>
              <a:rPr lang="en-GB" sz="22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How to Install C Compilers on Windows?</a:t>
            </a:r>
            <a:endParaRPr lang="en-GB" sz="24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000000"/>
              </a:solidFill>
              <a:latin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Right click on bin folder.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Then click copy as path</a:t>
            </a:r>
            <a:r>
              <a:rPr lang="en-GB" dirty="0">
                <a:solidFill>
                  <a:srgbClr val="000000"/>
                </a:solidFill>
                <a:latin typeface="Helvetica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9680E57B-5374-21F1-A5A2-8C71FDC6C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5770" y="1341932"/>
            <a:ext cx="6738151" cy="5120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7106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435CF746-8A96-5DF4-729A-D9AFB372DD15}"/>
              </a:ext>
            </a:extLst>
          </p:cNvPr>
          <p:cNvSpPr txBox="1"/>
          <p:nvPr/>
        </p:nvSpPr>
        <p:spPr>
          <a:xfrm>
            <a:off x="363985" y="275208"/>
            <a:ext cx="114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				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C003A5A-D20F-1D84-0BB5-E22BCC4C24A6}"/>
              </a:ext>
            </a:extLst>
          </p:cNvPr>
          <p:cNvSpPr txBox="1"/>
          <p:nvPr/>
        </p:nvSpPr>
        <p:spPr>
          <a:xfrm>
            <a:off x="384699" y="0"/>
            <a:ext cx="11490664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sz="22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How to Install C Compilers on Windows?</a:t>
            </a:r>
            <a:endParaRPr lang="en-GB" sz="2400" b="0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Press Win + R </a:t>
            </a:r>
            <a:r>
              <a:rPr lang="en-GB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write “rundll32.exe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sysdm.cpl,EditEnvironmentVariables</a:t>
            </a: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” and hit Enter.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Then double click on “Path”.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FC8C9CF-11E6-B306-888E-C4BEDEBE0E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944" y="2743984"/>
            <a:ext cx="3528366" cy="2552921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88FE880D-715D-578B-AD96-34E9E070F5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57593"/>
            <a:ext cx="3922793" cy="4325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4510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435CF746-8A96-5DF4-729A-D9AFB372DD15}"/>
              </a:ext>
            </a:extLst>
          </p:cNvPr>
          <p:cNvSpPr txBox="1"/>
          <p:nvPr/>
        </p:nvSpPr>
        <p:spPr>
          <a:xfrm>
            <a:off x="363985" y="275208"/>
            <a:ext cx="114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				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C003A5A-D20F-1D84-0BB5-E22BCC4C24A6}"/>
              </a:ext>
            </a:extLst>
          </p:cNvPr>
          <p:cNvSpPr txBox="1"/>
          <p:nvPr/>
        </p:nvSpPr>
        <p:spPr>
          <a:xfrm>
            <a:off x="384699" y="0"/>
            <a:ext cx="114906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sz="22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How to Install C Compilers on Windows?</a:t>
            </a:r>
            <a:endParaRPr lang="en-GB" sz="2400" b="0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Don’t forget to remove quote marks.</a:t>
            </a:r>
            <a:endParaRPr lang="en-GB" b="0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0EC903FE-3A20-9305-2348-B36CC2AC4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782" y="2124836"/>
            <a:ext cx="4083000" cy="4500579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AC8843F3-3CFB-C646-A730-A1036F5714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9643" y="2124836"/>
            <a:ext cx="4014029" cy="4500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621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435CF746-8A96-5DF4-729A-D9AFB372DD15}"/>
              </a:ext>
            </a:extLst>
          </p:cNvPr>
          <p:cNvSpPr txBox="1"/>
          <p:nvPr/>
        </p:nvSpPr>
        <p:spPr>
          <a:xfrm>
            <a:off x="363985" y="275208"/>
            <a:ext cx="114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				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C003A5A-D20F-1D84-0BB5-E22BCC4C24A6}"/>
              </a:ext>
            </a:extLst>
          </p:cNvPr>
          <p:cNvSpPr txBox="1"/>
          <p:nvPr/>
        </p:nvSpPr>
        <p:spPr>
          <a:xfrm>
            <a:off x="384699" y="0"/>
            <a:ext cx="11490664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sz="22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How to Install C Compilers on macOS and Linux distros?</a:t>
            </a:r>
            <a:endParaRPr lang="en-GB" sz="2400" b="0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macOS: </a:t>
            </a: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hlinkClick r:id="rId2"/>
              </a:rPr>
              <a:t>https://medium.com/@mohamed.touati/how-to-install-and-run-c-in-visual-studio-code-on-mac-os-e5f7b59fed3e</a:t>
            </a:r>
            <a:endParaRPr lang="en-GB" b="0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Linux Distros: </a:t>
            </a: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hlinkClick r:id="rId3"/>
              </a:rPr>
              <a:t>https://www.scaler.com/topics/c/install-c-on-linux/</a:t>
            </a:r>
            <a:endParaRPr lang="en-GB" b="0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98527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435CF746-8A96-5DF4-729A-D9AFB372DD15}"/>
              </a:ext>
            </a:extLst>
          </p:cNvPr>
          <p:cNvSpPr txBox="1"/>
          <p:nvPr/>
        </p:nvSpPr>
        <p:spPr>
          <a:xfrm>
            <a:off x="363985" y="275208"/>
            <a:ext cx="114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				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C003A5A-D20F-1D84-0BB5-E22BCC4C24A6}"/>
              </a:ext>
            </a:extLst>
          </p:cNvPr>
          <p:cNvSpPr txBox="1"/>
          <p:nvPr/>
        </p:nvSpPr>
        <p:spPr>
          <a:xfrm>
            <a:off x="337351" y="0"/>
            <a:ext cx="11490664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  <a:p>
            <a:r>
              <a:rPr lang="en-GB" sz="22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How to Setup an VSCODE for C programming?</a:t>
            </a:r>
            <a:endParaRPr lang="en-GB" sz="24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hlinkClick r:id="rId2"/>
              </a:rPr>
              <a:t>https://code.visualstudio.com/download</a:t>
            </a:r>
            <a:endParaRPr lang="en-GB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842D1282-6926-A54C-64D0-284C3A889F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1170" y="1881583"/>
            <a:ext cx="8334351" cy="4123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7351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435CF746-8A96-5DF4-729A-D9AFB372DD15}"/>
              </a:ext>
            </a:extLst>
          </p:cNvPr>
          <p:cNvSpPr txBox="1"/>
          <p:nvPr/>
        </p:nvSpPr>
        <p:spPr>
          <a:xfrm>
            <a:off x="363985" y="275208"/>
            <a:ext cx="114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				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C003A5A-D20F-1D84-0BB5-E22BCC4C24A6}"/>
              </a:ext>
            </a:extLst>
          </p:cNvPr>
          <p:cNvSpPr txBox="1"/>
          <p:nvPr/>
        </p:nvSpPr>
        <p:spPr>
          <a:xfrm>
            <a:off x="337351" y="0"/>
            <a:ext cx="11490664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  <a:p>
            <a:r>
              <a:rPr lang="en-GB" sz="22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How </a:t>
            </a:r>
            <a:r>
              <a:rPr lang="en-GB" sz="22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to Setup an VSCODE for C programming?</a:t>
            </a:r>
            <a:endParaRPr lang="en-GB" sz="2400" b="0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</a:rPr>
              <a:t>Run </a:t>
            </a:r>
            <a:r>
              <a:rPr lang="en-GB" dirty="0" err="1">
                <a:latin typeface="Verdana" panose="020B0604030504040204" pitchFamily="34" charset="0"/>
                <a:ea typeface="Verdana" panose="020B0604030504040204" pitchFamily="34" charset="0"/>
              </a:rPr>
              <a:t>VSCode</a:t>
            </a:r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</a:rPr>
              <a:t> and go to extensions.</a:t>
            </a:r>
            <a:endParaRPr lang="tr-TR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87BBED47-F64E-FD10-274F-28A931287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9546" y="2010477"/>
            <a:ext cx="5257600" cy="4476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971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435CF746-8A96-5DF4-729A-D9AFB372DD15}"/>
              </a:ext>
            </a:extLst>
          </p:cNvPr>
          <p:cNvSpPr txBox="1"/>
          <p:nvPr/>
        </p:nvSpPr>
        <p:spPr>
          <a:xfrm>
            <a:off x="470517" y="257452"/>
            <a:ext cx="114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				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C003A5A-D20F-1D84-0BB5-E22BCC4C24A6}"/>
              </a:ext>
            </a:extLst>
          </p:cNvPr>
          <p:cNvSpPr txBox="1"/>
          <p:nvPr/>
        </p:nvSpPr>
        <p:spPr>
          <a:xfrm>
            <a:off x="350668" y="626784"/>
            <a:ext cx="11490664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  <a:p>
            <a:r>
              <a:rPr lang="en-GB" sz="2200" b="1" i="0" dirty="0">
                <a:solidFill>
                  <a:srgbClr val="001E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What is C used for?</a:t>
            </a:r>
          </a:p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Embedded </a:t>
            </a:r>
            <a:r>
              <a:rPr lang="tr-TR" b="0" i="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systems</a:t>
            </a:r>
            <a:endParaRPr lang="en-GB" b="0" i="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Operating </a:t>
            </a:r>
            <a:r>
              <a:rPr lang="tr-TR" b="0" i="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systems</a:t>
            </a:r>
            <a:endParaRPr lang="en-GB" b="0" i="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0" i="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System</a:t>
            </a:r>
            <a:r>
              <a:rPr lang="tr-TR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tr-TR" b="0" i="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applications</a:t>
            </a:r>
            <a:endParaRPr lang="en-GB" b="0" i="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Machine </a:t>
            </a:r>
            <a:r>
              <a:rPr lang="tr-TR" b="0" i="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learning</a:t>
            </a:r>
            <a:r>
              <a:rPr lang="tr-TR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tr-TR" b="0" i="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algorithms</a:t>
            </a:r>
            <a:endParaRPr lang="en-GB" b="0" i="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000000"/>
              </a:solidFill>
              <a:latin typeface="Neuemontre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3131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“C is for </a:t>
            </a:r>
            <a:r>
              <a:rPr lang="en-GB" b="0" i="1" dirty="0">
                <a:solidFill>
                  <a:srgbClr val="13131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Can</a:t>
            </a:r>
            <a:r>
              <a:rPr lang="en-GB" b="0" i="0" dirty="0">
                <a:solidFill>
                  <a:srgbClr val="13131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. It </a:t>
            </a:r>
            <a:r>
              <a:rPr lang="en-GB" b="0" i="1" dirty="0">
                <a:solidFill>
                  <a:srgbClr val="13131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can</a:t>
            </a:r>
            <a:r>
              <a:rPr lang="en-GB" b="0" i="0" dirty="0">
                <a:solidFill>
                  <a:srgbClr val="13131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even fix your relationships! You just have to believe.</a:t>
            </a: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F4E29683-D03A-A262-A42F-3A0EB317BABE}"/>
              </a:ext>
            </a:extLst>
          </p:cNvPr>
          <p:cNvSpPr txBox="1"/>
          <p:nvPr/>
        </p:nvSpPr>
        <p:spPr>
          <a:xfrm>
            <a:off x="350668" y="6319858"/>
            <a:ext cx="11490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000" dirty="0">
                <a:hlinkClick r:id="rId2"/>
              </a:rPr>
              <a:t>https://www.upwork.com/resources/what-is-c#:~:text=The%20C%20programming%20language%20works,by%20your%20computer%20at%20runtime.</a:t>
            </a:r>
            <a:endParaRPr lang="tr-TR" sz="1000" dirty="0"/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803A6944-9CE1-FE15-4FCF-E8447CCF3B70}"/>
              </a:ext>
            </a:extLst>
          </p:cNvPr>
          <p:cNvSpPr txBox="1"/>
          <p:nvPr/>
        </p:nvSpPr>
        <p:spPr>
          <a:xfrm>
            <a:off x="6096000" y="1589103"/>
            <a:ext cx="45187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0" i="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Browsers</a:t>
            </a:r>
            <a:r>
              <a:rPr lang="tr-TR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tr-TR" b="0" i="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and</a:t>
            </a:r>
            <a:r>
              <a:rPr lang="tr-TR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tr-TR" b="0" i="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their</a:t>
            </a:r>
            <a:r>
              <a:rPr lang="tr-TR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tr-TR" b="0" i="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extensions</a:t>
            </a:r>
            <a:endParaRPr lang="en-GB" b="0" i="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Databases</a:t>
            </a:r>
            <a:endParaRPr lang="en-GB" b="0" i="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Desktop </a:t>
            </a:r>
            <a:r>
              <a:rPr lang="tr-TR" b="0" i="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applications</a:t>
            </a:r>
            <a:endParaRPr lang="en-GB" b="0" i="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Web servers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41339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435CF746-8A96-5DF4-729A-D9AFB372DD15}"/>
              </a:ext>
            </a:extLst>
          </p:cNvPr>
          <p:cNvSpPr txBox="1"/>
          <p:nvPr/>
        </p:nvSpPr>
        <p:spPr>
          <a:xfrm>
            <a:off x="363985" y="275208"/>
            <a:ext cx="114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				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C003A5A-D20F-1D84-0BB5-E22BCC4C24A6}"/>
              </a:ext>
            </a:extLst>
          </p:cNvPr>
          <p:cNvSpPr txBox="1"/>
          <p:nvPr/>
        </p:nvSpPr>
        <p:spPr>
          <a:xfrm>
            <a:off x="253014" y="308954"/>
            <a:ext cx="11490664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  <a:p>
            <a:r>
              <a:rPr lang="en-GB" sz="22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How to Setup an VSCODE for C programming?</a:t>
            </a:r>
            <a:endParaRPr lang="en-GB" sz="24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</a:rPr>
              <a:t>Search for “code runner” and install.</a:t>
            </a:r>
            <a:endParaRPr lang="tr-TR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E9754C5E-B14B-C3D2-3AC6-518104D98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1189" y="2293717"/>
            <a:ext cx="6088908" cy="3726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0276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435CF746-8A96-5DF4-729A-D9AFB372DD15}"/>
              </a:ext>
            </a:extLst>
          </p:cNvPr>
          <p:cNvSpPr txBox="1"/>
          <p:nvPr/>
        </p:nvSpPr>
        <p:spPr>
          <a:xfrm>
            <a:off x="363985" y="275208"/>
            <a:ext cx="114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				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C003A5A-D20F-1D84-0BB5-E22BCC4C24A6}"/>
              </a:ext>
            </a:extLst>
          </p:cNvPr>
          <p:cNvSpPr txBox="1"/>
          <p:nvPr/>
        </p:nvSpPr>
        <p:spPr>
          <a:xfrm>
            <a:off x="253014" y="308954"/>
            <a:ext cx="11732798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  <a:p>
            <a:r>
              <a:rPr lang="en-GB" sz="22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How to Setup an VSCODE for C programming?</a:t>
            </a:r>
            <a:endParaRPr lang="en-GB" sz="24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</a:rPr>
              <a:t>Press CTRL+, then search for run in terminal. Check the box for “Code-runner: Run In Terminal.</a:t>
            </a:r>
            <a:endParaRPr lang="tr-TR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038B52A8-2434-9C11-9997-3D8D272B10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663"/>
          <a:stretch/>
        </p:blipFill>
        <p:spPr>
          <a:xfrm>
            <a:off x="1686366" y="2414307"/>
            <a:ext cx="8819268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2775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435CF746-8A96-5DF4-729A-D9AFB372DD15}"/>
              </a:ext>
            </a:extLst>
          </p:cNvPr>
          <p:cNvSpPr txBox="1"/>
          <p:nvPr/>
        </p:nvSpPr>
        <p:spPr>
          <a:xfrm>
            <a:off x="363985" y="275208"/>
            <a:ext cx="114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				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C003A5A-D20F-1D84-0BB5-E22BCC4C24A6}"/>
              </a:ext>
            </a:extLst>
          </p:cNvPr>
          <p:cNvSpPr txBox="1"/>
          <p:nvPr/>
        </p:nvSpPr>
        <p:spPr>
          <a:xfrm>
            <a:off x="384699" y="0"/>
            <a:ext cx="114906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  <a:p>
            <a:r>
              <a:rPr lang="en-GB" sz="2200" b="1" dirty="0">
                <a:solidFill>
                  <a:srgbClr val="000000"/>
                </a:solidFill>
                <a:latin typeface="Verdana" panose="020B0604030504040204" pitchFamily="34" charset="0"/>
              </a:rPr>
              <a:t>Your F</a:t>
            </a:r>
            <a:r>
              <a:rPr lang="en-GB" sz="22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irst C Program</a:t>
            </a:r>
            <a:endParaRPr lang="tr-TR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BDD357B0-7C98-4202-337E-D3E816ADE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7947"/>
            <a:ext cx="12192000" cy="4091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5809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435CF746-8A96-5DF4-729A-D9AFB372DD15}"/>
              </a:ext>
            </a:extLst>
          </p:cNvPr>
          <p:cNvSpPr txBox="1"/>
          <p:nvPr/>
        </p:nvSpPr>
        <p:spPr>
          <a:xfrm>
            <a:off x="363985" y="275208"/>
            <a:ext cx="114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				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C003A5A-D20F-1D84-0BB5-E22BCC4C24A6}"/>
              </a:ext>
            </a:extLst>
          </p:cNvPr>
          <p:cNvSpPr txBox="1"/>
          <p:nvPr/>
        </p:nvSpPr>
        <p:spPr>
          <a:xfrm>
            <a:off x="337351" y="105931"/>
            <a:ext cx="114906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  <a:p>
            <a:r>
              <a:rPr lang="en-GB" sz="2200" b="1" dirty="0">
                <a:solidFill>
                  <a:srgbClr val="000000"/>
                </a:solidFill>
                <a:latin typeface="Verdana" panose="020B0604030504040204" pitchFamily="34" charset="0"/>
              </a:rPr>
              <a:t>Your F</a:t>
            </a:r>
            <a:r>
              <a:rPr lang="en-GB" sz="22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irst C Program</a:t>
            </a:r>
            <a:endParaRPr lang="tr-TR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D79E7F40-B9BF-9057-4032-4DB453C60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249" y="1379567"/>
            <a:ext cx="10251440" cy="534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9497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435CF746-8A96-5DF4-729A-D9AFB372DD15}"/>
              </a:ext>
            </a:extLst>
          </p:cNvPr>
          <p:cNvSpPr txBox="1"/>
          <p:nvPr/>
        </p:nvSpPr>
        <p:spPr>
          <a:xfrm>
            <a:off x="363985" y="275208"/>
            <a:ext cx="114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				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C003A5A-D20F-1D84-0BB5-E22BCC4C24A6}"/>
              </a:ext>
            </a:extLst>
          </p:cNvPr>
          <p:cNvSpPr txBox="1"/>
          <p:nvPr/>
        </p:nvSpPr>
        <p:spPr>
          <a:xfrm>
            <a:off x="340311" y="-14441"/>
            <a:ext cx="114906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  <a:p>
            <a:r>
              <a:rPr lang="en-GB" sz="2200" b="1" dirty="0">
                <a:solidFill>
                  <a:srgbClr val="000000"/>
                </a:solidFill>
                <a:latin typeface="Verdana" panose="020B0604030504040204" pitchFamily="34" charset="0"/>
              </a:rPr>
              <a:t>What does this code do?</a:t>
            </a:r>
            <a:endParaRPr lang="tr-TR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3" name="Metin kutusu 22">
            <a:extLst>
              <a:ext uri="{FF2B5EF4-FFF2-40B4-BE49-F238E27FC236}">
                <a16:creationId xmlns:a16="http://schemas.microsoft.com/office/drawing/2014/main" id="{05B4777A-0564-E0E1-266B-3C975150D8D9}"/>
              </a:ext>
            </a:extLst>
          </p:cNvPr>
          <p:cNvSpPr txBox="1"/>
          <p:nvPr/>
        </p:nvSpPr>
        <p:spPr>
          <a:xfrm>
            <a:off x="0" y="1256159"/>
            <a:ext cx="6583680" cy="397031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</a:t>
            </a:r>
          </a:p>
          <a:p>
            <a:r>
              <a:rPr lang="en-GB" dirty="0">
                <a:solidFill>
                  <a:srgbClr val="6A9955"/>
                </a:solidFill>
                <a:latin typeface="Consolas" panose="020B0609020204030204" pitchFamily="49" charset="0"/>
              </a:rPr>
              <a:t>  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my first</a:t>
            </a:r>
          </a:p>
          <a:p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  c program</a:t>
            </a:r>
          </a:p>
          <a:p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*/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GB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() displays the string inside quotation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"Hello, World!</a:t>
            </a:r>
            <a:r>
              <a:rPr lang="en-GB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29" name="Düz Ok Bağlayıcısı 28">
            <a:extLst>
              <a:ext uri="{FF2B5EF4-FFF2-40B4-BE49-F238E27FC236}">
                <a16:creationId xmlns:a16="http://schemas.microsoft.com/office/drawing/2014/main" id="{FADF232C-14A2-CFC5-9226-1424935F7F1F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2438400" y="1489552"/>
            <a:ext cx="4683760" cy="0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Metin kutusu 31">
            <a:extLst>
              <a:ext uri="{FF2B5EF4-FFF2-40B4-BE49-F238E27FC236}">
                <a16:creationId xmlns:a16="http://schemas.microsoft.com/office/drawing/2014/main" id="{08F919AC-CE3A-DCB2-702A-999B3579EE69}"/>
              </a:ext>
            </a:extLst>
          </p:cNvPr>
          <p:cNvSpPr txBox="1"/>
          <p:nvPr/>
        </p:nvSpPr>
        <p:spPr>
          <a:xfrm>
            <a:off x="7122160" y="904776"/>
            <a:ext cx="4685141" cy="1169551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Verdana" panose="020B0604030504040204" pitchFamily="34" charset="0"/>
                <a:ea typeface="Verdana" panose="020B0604030504040204" pitchFamily="34" charset="0"/>
              </a:rPr>
              <a:t>The #include directive tells the preprocessor to insert the contents of another file into the source code. Include directives are typically used to include the C header files for C functions that are held outside of the current source file.</a:t>
            </a:r>
            <a:endParaRPr lang="tr-TR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9" name="Metin kutusu 38">
            <a:extLst>
              <a:ext uri="{FF2B5EF4-FFF2-40B4-BE49-F238E27FC236}">
                <a16:creationId xmlns:a16="http://schemas.microsoft.com/office/drawing/2014/main" id="{D7F62C9C-39E4-0102-0ED5-252AEE2C7F35}"/>
              </a:ext>
            </a:extLst>
          </p:cNvPr>
          <p:cNvSpPr txBox="1"/>
          <p:nvPr/>
        </p:nvSpPr>
        <p:spPr>
          <a:xfrm>
            <a:off x="7122160" y="2334563"/>
            <a:ext cx="4685141" cy="954107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tr-TR" sz="14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Any</a:t>
            </a:r>
            <a:r>
              <a:rPr lang="tr-TR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tr-TR" sz="14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text</a:t>
            </a:r>
            <a:r>
              <a:rPr lang="tr-TR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tr-TR" sz="14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between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// and the end of the line is ignored by the compiler (will not be executed).</a:t>
            </a:r>
          </a:p>
          <a:p>
            <a:r>
              <a:rPr lang="en-GB" sz="1400" dirty="0">
                <a:solidFill>
                  <a:srgbClr val="000000"/>
                </a:solidFill>
                <a:latin typeface="Verdana" panose="020B0604030504040204" pitchFamily="34" charset="0"/>
              </a:rPr>
              <a:t>Multi-line comments starts with /* and ends with */.</a:t>
            </a:r>
            <a:endParaRPr lang="en-GB" sz="14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cxnSp>
        <p:nvCxnSpPr>
          <p:cNvPr id="43" name="Düz Ok Bağlayıcısı 42">
            <a:extLst>
              <a:ext uri="{FF2B5EF4-FFF2-40B4-BE49-F238E27FC236}">
                <a16:creationId xmlns:a16="http://schemas.microsoft.com/office/drawing/2014/main" id="{45F981E6-7467-0AF6-1B76-05AB1F986418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1889760" y="2811617"/>
            <a:ext cx="5232400" cy="0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Metin kutusu 53">
            <a:extLst>
              <a:ext uri="{FF2B5EF4-FFF2-40B4-BE49-F238E27FC236}">
                <a16:creationId xmlns:a16="http://schemas.microsoft.com/office/drawing/2014/main" id="{C67316E2-2D1D-2B24-F3C1-07F8239C1F71}"/>
              </a:ext>
            </a:extLst>
          </p:cNvPr>
          <p:cNvSpPr txBox="1"/>
          <p:nvPr/>
        </p:nvSpPr>
        <p:spPr>
          <a:xfrm>
            <a:off x="0" y="5368448"/>
            <a:ext cx="10170160" cy="147732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tr-TR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tr-TR" b="0" dirty="0" err="1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Running</a:t>
            </a:r>
            <a:r>
              <a:rPr lang="tr-TR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cd "c:\Users\bsrni\Desktop\c\" &amp;&amp; 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gcc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hello_world.c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-o 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hello_world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&amp;&amp; "c:\Users\bsrni\Desktop\c\"hello_world</a:t>
            </a:r>
            <a:endParaRPr lang="tr-T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tr-T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World!</a:t>
            </a:r>
          </a:p>
          <a:p>
            <a:b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[Done]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exited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B267E6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lang="tr-TR" b="0" dirty="0">
                <a:solidFill>
                  <a:srgbClr val="B267E6"/>
                </a:solidFill>
                <a:effectLst/>
                <a:latin typeface="Consolas" panose="020B0609020204030204" pitchFamily="49" charset="0"/>
              </a:rPr>
              <a:t>=0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in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0.819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seconds</a:t>
            </a:r>
            <a:endParaRPr lang="tr-T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6" name="Metin kutusu 55">
            <a:extLst>
              <a:ext uri="{FF2B5EF4-FFF2-40B4-BE49-F238E27FC236}">
                <a16:creationId xmlns:a16="http://schemas.microsoft.com/office/drawing/2014/main" id="{0DA16033-350B-D35A-11C6-14B60C2032C0}"/>
              </a:ext>
            </a:extLst>
          </p:cNvPr>
          <p:cNvSpPr txBox="1"/>
          <p:nvPr/>
        </p:nvSpPr>
        <p:spPr>
          <a:xfrm>
            <a:off x="7122160" y="3532577"/>
            <a:ext cx="4685141" cy="523220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This is called a </a:t>
            </a:r>
            <a:r>
              <a:rPr lang="en-GB" sz="14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function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 Any code inside its curly brackets will be executed.</a:t>
            </a:r>
          </a:p>
        </p:txBody>
      </p:sp>
      <p:cxnSp>
        <p:nvCxnSpPr>
          <p:cNvPr id="58" name="Düz Ok Bağlayıcısı 57">
            <a:extLst>
              <a:ext uri="{FF2B5EF4-FFF2-40B4-BE49-F238E27FC236}">
                <a16:creationId xmlns:a16="http://schemas.microsoft.com/office/drawing/2014/main" id="{98F122ED-949D-B21B-25C8-045F54D8BE83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1615440" y="3288670"/>
            <a:ext cx="5506720" cy="505517"/>
          </a:xfrm>
          <a:prstGeom prst="bentConnector3">
            <a:avLst>
              <a:gd name="adj1" fmla="val 95203"/>
            </a:avLst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50176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435CF746-8A96-5DF4-729A-D9AFB372DD15}"/>
              </a:ext>
            </a:extLst>
          </p:cNvPr>
          <p:cNvSpPr txBox="1"/>
          <p:nvPr/>
        </p:nvSpPr>
        <p:spPr>
          <a:xfrm>
            <a:off x="363985" y="275208"/>
            <a:ext cx="114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				</a:t>
            </a:r>
            <a:endParaRPr lang="tr-TR" dirty="0"/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7CE82788-809A-AB8E-F5DA-69B270FC95D6}"/>
              </a:ext>
            </a:extLst>
          </p:cNvPr>
          <p:cNvSpPr txBox="1"/>
          <p:nvPr/>
        </p:nvSpPr>
        <p:spPr>
          <a:xfrm>
            <a:off x="337351" y="0"/>
            <a:ext cx="11490664" cy="59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  <a:p>
            <a:r>
              <a:rPr lang="en-GB" sz="22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Variables</a:t>
            </a:r>
          </a:p>
          <a:p>
            <a:endParaRPr lang="en-GB" sz="2200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GB" sz="2200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GB" sz="2200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GB" sz="2200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GB" sz="2200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GB" sz="2200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GB" sz="2200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GB" sz="2200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GB" sz="2200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GB" sz="2200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GB" sz="2200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  <a:latin typeface="Verdana" panose="020B0604030504040204" pitchFamily="34" charset="0"/>
              </a:rPr>
              <a:t>Names can contain letters, digits and underscores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  <a:latin typeface="Verdana" panose="020B0604030504040204" pitchFamily="34" charset="0"/>
              </a:rPr>
              <a:t>Names must begin with a letter or an underscore (_)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  <a:latin typeface="Verdana" panose="020B0604030504040204" pitchFamily="34" charset="0"/>
              </a:rPr>
              <a:t>Names are case-sensitive (</a:t>
            </a:r>
            <a:r>
              <a:rPr lang="en-GB" sz="2000" dirty="0" err="1">
                <a:solidFill>
                  <a:srgbClr val="000000"/>
                </a:solidFill>
                <a:latin typeface="Verdana" panose="020B0604030504040204" pitchFamily="34" charset="0"/>
              </a:rPr>
              <a:t>myVar</a:t>
            </a:r>
            <a:r>
              <a:rPr lang="en-GB" sz="2000" dirty="0">
                <a:solidFill>
                  <a:srgbClr val="000000"/>
                </a:solidFill>
                <a:latin typeface="Verdana" panose="020B0604030504040204" pitchFamily="34" charset="0"/>
              </a:rPr>
              <a:t> and </a:t>
            </a:r>
            <a:r>
              <a:rPr lang="en-GB" sz="2000" dirty="0" err="1">
                <a:solidFill>
                  <a:srgbClr val="000000"/>
                </a:solidFill>
                <a:latin typeface="Verdana" panose="020B0604030504040204" pitchFamily="34" charset="0"/>
              </a:rPr>
              <a:t>myvar</a:t>
            </a:r>
            <a:r>
              <a:rPr lang="en-GB" sz="2000" dirty="0">
                <a:solidFill>
                  <a:srgbClr val="000000"/>
                </a:solidFill>
                <a:latin typeface="Verdana" panose="020B0604030504040204" pitchFamily="34" charset="0"/>
              </a:rPr>
              <a:t> are different variables)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  <a:latin typeface="Verdana" panose="020B0604030504040204" pitchFamily="34" charset="0"/>
              </a:rPr>
              <a:t>Names cannot contain whitespaces or special characters like !, #, %,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  <a:latin typeface="Verdana" panose="020B0604030504040204" pitchFamily="34" charset="0"/>
              </a:rPr>
              <a:t>Reserved words (such as int) cannot be used as names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4D8D9BFB-BA75-58E6-B45F-EDD334C056A9}"/>
              </a:ext>
            </a:extLst>
          </p:cNvPr>
          <p:cNvSpPr txBox="1"/>
          <p:nvPr/>
        </p:nvSpPr>
        <p:spPr>
          <a:xfrm>
            <a:off x="1448147" y="1506883"/>
            <a:ext cx="4763600" cy="120032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dataType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variableName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GB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GB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dataType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variableName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tr-T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variableName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5" name="Düz Ok Bağlayıcısı 4">
            <a:extLst>
              <a:ext uri="{FF2B5EF4-FFF2-40B4-BE49-F238E27FC236}">
                <a16:creationId xmlns:a16="http://schemas.microsoft.com/office/drawing/2014/main" id="{A5682C88-271D-78B4-C05F-22D74C65CDD7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5436244" y="1733020"/>
            <a:ext cx="2397253" cy="0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etin kutusu 7">
            <a:extLst>
              <a:ext uri="{FF2B5EF4-FFF2-40B4-BE49-F238E27FC236}">
                <a16:creationId xmlns:a16="http://schemas.microsoft.com/office/drawing/2014/main" id="{8B7E36AB-FDB4-82D5-99BD-073F1F739A22}"/>
              </a:ext>
            </a:extLst>
          </p:cNvPr>
          <p:cNvSpPr txBox="1"/>
          <p:nvPr/>
        </p:nvSpPr>
        <p:spPr>
          <a:xfrm>
            <a:off x="7833497" y="1563743"/>
            <a:ext cx="3158595" cy="338554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tr-TR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declaration</a:t>
            </a:r>
            <a:r>
              <a:rPr lang="tr-TR" sz="1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tr-TR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with</a:t>
            </a:r>
            <a:r>
              <a:rPr lang="tr-TR" sz="1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tr-TR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initialization</a:t>
            </a:r>
            <a:endParaRPr lang="tr-TR" sz="1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20" name="Düz Ok Bağlayıcısı 19">
            <a:extLst>
              <a:ext uri="{FF2B5EF4-FFF2-40B4-BE49-F238E27FC236}">
                <a16:creationId xmlns:a16="http://schemas.microsoft.com/office/drawing/2014/main" id="{5BFF1853-F5A1-5B41-651E-80A6FCA7A465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4687747" y="2149143"/>
            <a:ext cx="3145750" cy="2072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Metin kutusu 20">
            <a:extLst>
              <a:ext uri="{FF2B5EF4-FFF2-40B4-BE49-F238E27FC236}">
                <a16:creationId xmlns:a16="http://schemas.microsoft.com/office/drawing/2014/main" id="{4EC0009E-2E09-E26F-F1A5-CEBCBB95964A}"/>
              </a:ext>
            </a:extLst>
          </p:cNvPr>
          <p:cNvSpPr txBox="1"/>
          <p:nvPr/>
        </p:nvSpPr>
        <p:spPr>
          <a:xfrm>
            <a:off x="7833497" y="1979866"/>
            <a:ext cx="3158595" cy="338554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r-TR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declaration</a:t>
            </a:r>
            <a:endParaRPr lang="tr-TR" sz="1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28" name="Düz Ok Bağlayıcısı 19">
            <a:extLst>
              <a:ext uri="{FF2B5EF4-FFF2-40B4-BE49-F238E27FC236}">
                <a16:creationId xmlns:a16="http://schemas.microsoft.com/office/drawing/2014/main" id="{25B45D43-D4A0-6B54-C1D3-B08B16837172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4602867" y="2569410"/>
            <a:ext cx="3230630" cy="5851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Metin kutusu 28">
            <a:extLst>
              <a:ext uri="{FF2B5EF4-FFF2-40B4-BE49-F238E27FC236}">
                <a16:creationId xmlns:a16="http://schemas.microsoft.com/office/drawing/2014/main" id="{40CF050D-394B-3B89-2C9E-46CFB5B575DE}"/>
              </a:ext>
            </a:extLst>
          </p:cNvPr>
          <p:cNvSpPr txBox="1"/>
          <p:nvPr/>
        </p:nvSpPr>
        <p:spPr>
          <a:xfrm>
            <a:off x="7833497" y="2405984"/>
            <a:ext cx="3158595" cy="338554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latin typeface="Verdana" panose="020B0604030504040204" pitchFamily="34" charset="0"/>
                <a:ea typeface="Verdana" panose="020B0604030504040204" pitchFamily="34" charset="0"/>
              </a:rPr>
              <a:t>assignment later</a:t>
            </a:r>
            <a:endParaRPr lang="tr-TR" sz="1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7" name="Metin kutusu 36">
            <a:extLst>
              <a:ext uri="{FF2B5EF4-FFF2-40B4-BE49-F238E27FC236}">
                <a16:creationId xmlns:a16="http://schemas.microsoft.com/office/drawing/2014/main" id="{A9D6F085-1B81-BAE6-80EF-D608030D95CA}"/>
              </a:ext>
            </a:extLst>
          </p:cNvPr>
          <p:cNvSpPr txBox="1"/>
          <p:nvPr/>
        </p:nvSpPr>
        <p:spPr>
          <a:xfrm>
            <a:off x="1448147" y="2933349"/>
            <a:ext cx="4763600" cy="92333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9CDCFE"/>
                </a:solidFill>
                <a:latin typeface="Consolas" panose="020B0609020204030204" pitchFamily="49" charset="0"/>
              </a:rPr>
              <a:t>f_x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f_x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5.41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9711125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435CF746-8A96-5DF4-729A-D9AFB372DD15}"/>
              </a:ext>
            </a:extLst>
          </p:cNvPr>
          <p:cNvSpPr txBox="1"/>
          <p:nvPr/>
        </p:nvSpPr>
        <p:spPr>
          <a:xfrm>
            <a:off x="363985" y="275208"/>
            <a:ext cx="114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				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C003A5A-D20F-1D84-0BB5-E22BCC4C24A6}"/>
              </a:ext>
            </a:extLst>
          </p:cNvPr>
          <p:cNvSpPr txBox="1"/>
          <p:nvPr/>
        </p:nvSpPr>
        <p:spPr>
          <a:xfrm>
            <a:off x="384699" y="0"/>
            <a:ext cx="114906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sz="22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Reserved Words / Keywords</a:t>
            </a:r>
            <a:endParaRPr lang="en-GB" sz="2400" b="0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533F1CF6-1682-D3EA-3E03-4B2AFE888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390" y="1031910"/>
            <a:ext cx="11420911" cy="5550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8069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435CF746-8A96-5DF4-729A-D9AFB372DD15}"/>
              </a:ext>
            </a:extLst>
          </p:cNvPr>
          <p:cNvSpPr txBox="1"/>
          <p:nvPr/>
        </p:nvSpPr>
        <p:spPr>
          <a:xfrm>
            <a:off x="363985" y="275208"/>
            <a:ext cx="114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				</a:t>
            </a:r>
            <a:endParaRPr lang="tr-TR" dirty="0"/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7CE82788-809A-AB8E-F5DA-69B270FC95D6}"/>
              </a:ext>
            </a:extLst>
          </p:cNvPr>
          <p:cNvSpPr txBox="1"/>
          <p:nvPr/>
        </p:nvSpPr>
        <p:spPr>
          <a:xfrm>
            <a:off x="337351" y="0"/>
            <a:ext cx="11490664" cy="59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  <a:p>
            <a:r>
              <a:rPr lang="en-GB" sz="22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Constants</a:t>
            </a:r>
          </a:p>
          <a:p>
            <a:endParaRPr lang="en-GB" sz="2200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GB" sz="2200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GB" sz="2200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GB" sz="2200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GB" sz="2200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GB" sz="2200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GB" sz="2200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GB" sz="2200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GB" sz="2200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GB" sz="2200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GB" sz="2200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  <a:latin typeface="Verdana" panose="020B0604030504040204" pitchFamily="34" charset="0"/>
              </a:rPr>
              <a:t>A constant in C is a variable that cannot be modified once it is declared in the program.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  <a:latin typeface="Verdana" panose="020B0604030504040204" pitchFamily="34" charset="0"/>
              </a:rPr>
              <a:t>We can not make any change in the value of the constant variables after they are defined.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  <a:latin typeface="Verdana" panose="020B0604030504040204" pitchFamily="34" charset="0"/>
              </a:rPr>
              <a:t>Unlike variables, we can initialize constant variables only when declaring them.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4D8D9BFB-BA75-58E6-B45F-EDD334C056A9}"/>
              </a:ext>
            </a:extLst>
          </p:cNvPr>
          <p:cNvSpPr txBox="1"/>
          <p:nvPr/>
        </p:nvSpPr>
        <p:spPr>
          <a:xfrm>
            <a:off x="3197092" y="1792866"/>
            <a:ext cx="5454677" cy="3693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dataType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VARIABLE_NAME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7" name="Metin kutusu 36">
            <a:extLst>
              <a:ext uri="{FF2B5EF4-FFF2-40B4-BE49-F238E27FC236}">
                <a16:creationId xmlns:a16="http://schemas.microsoft.com/office/drawing/2014/main" id="{A9D6F085-1B81-BAE6-80EF-D608030D95CA}"/>
              </a:ext>
            </a:extLst>
          </p:cNvPr>
          <p:cNvSpPr txBox="1"/>
          <p:nvPr/>
        </p:nvSpPr>
        <p:spPr>
          <a:xfrm>
            <a:off x="3197093" y="2475261"/>
            <a:ext cx="5454676" cy="3693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fr-F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fr-F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PI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B5CEA8"/>
                </a:solidFill>
                <a:latin typeface="Consolas" panose="020B0609020204030204" pitchFamily="49" charset="0"/>
              </a:rPr>
              <a:t>3.14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2445754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435CF746-8A96-5DF4-729A-D9AFB372DD15}"/>
              </a:ext>
            </a:extLst>
          </p:cNvPr>
          <p:cNvSpPr txBox="1"/>
          <p:nvPr/>
        </p:nvSpPr>
        <p:spPr>
          <a:xfrm>
            <a:off x="363985" y="275208"/>
            <a:ext cx="114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				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C003A5A-D20F-1D84-0BB5-E22BCC4C24A6}"/>
              </a:ext>
            </a:extLst>
          </p:cNvPr>
          <p:cNvSpPr txBox="1"/>
          <p:nvPr/>
        </p:nvSpPr>
        <p:spPr>
          <a:xfrm>
            <a:off x="384699" y="0"/>
            <a:ext cx="114906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sz="22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Data Types</a:t>
            </a:r>
            <a:endParaRPr lang="en-GB" sz="2400" b="0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7FE8FCC3-20E4-23A7-E9D7-257933300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699" y="1654425"/>
            <a:ext cx="11490665" cy="2782970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90262A59-9A89-CB39-D985-4458DDC826CF}"/>
              </a:ext>
            </a:extLst>
          </p:cNvPr>
          <p:cNvSpPr txBox="1"/>
          <p:nvPr/>
        </p:nvSpPr>
        <p:spPr>
          <a:xfrm>
            <a:off x="2298054" y="4741910"/>
            <a:ext cx="7575177" cy="92333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</a:t>
            </a:r>
            <a:r>
              <a:rPr lang="tr-T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World!"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myNumbers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75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myNumbers2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1.1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2.2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3.3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4.4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5.5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2347303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435CF746-8A96-5DF4-729A-D9AFB372DD15}"/>
              </a:ext>
            </a:extLst>
          </p:cNvPr>
          <p:cNvSpPr txBox="1"/>
          <p:nvPr/>
        </p:nvSpPr>
        <p:spPr>
          <a:xfrm>
            <a:off x="363985" y="275208"/>
            <a:ext cx="114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				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C003A5A-D20F-1D84-0BB5-E22BCC4C24A6}"/>
              </a:ext>
            </a:extLst>
          </p:cNvPr>
          <p:cNvSpPr txBox="1"/>
          <p:nvPr/>
        </p:nvSpPr>
        <p:spPr>
          <a:xfrm>
            <a:off x="384699" y="0"/>
            <a:ext cx="114906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sz="22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Float vs Double</a:t>
            </a:r>
            <a:endParaRPr lang="en-GB" sz="2400" b="0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3E14DCB1-6897-BD73-37FD-0109DD384F4A}"/>
              </a:ext>
            </a:extLst>
          </p:cNvPr>
          <p:cNvSpPr txBox="1"/>
          <p:nvPr/>
        </p:nvSpPr>
        <p:spPr>
          <a:xfrm>
            <a:off x="363985" y="965293"/>
            <a:ext cx="11443316" cy="286232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tr-T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tr-T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(){</a:t>
            </a:r>
            <a:b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/* </a:t>
            </a:r>
            <a:r>
              <a:rPr lang="tr-T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Single</a:t>
            </a:r>
            <a:r>
              <a:rPr lang="tr-T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tr-T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tr-T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precision</a:t>
            </a:r>
            <a:r>
              <a:rPr lang="tr-T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floating</a:t>
            </a:r>
            <a:r>
              <a:rPr lang="tr-T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tr-T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numbers</a:t>
            </a:r>
            <a:r>
              <a:rPr lang="tr-T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*/</a:t>
            </a:r>
            <a:endParaRPr lang="tr-T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12.3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0.2701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12.3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0.2701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tr-T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Single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Precision  (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%.15f</a:t>
            </a:r>
            <a:r>
              <a:rPr lang="tr-T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tr-T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Precision (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%.15lf</a:t>
            </a:r>
            <a:r>
              <a:rPr lang="tr-T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tr-T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092A3F28-075C-FC09-E548-A3A1BE8C3990}"/>
              </a:ext>
            </a:extLst>
          </p:cNvPr>
          <p:cNvSpPr txBox="1"/>
          <p:nvPr/>
        </p:nvSpPr>
        <p:spPr>
          <a:xfrm>
            <a:off x="363985" y="3939225"/>
            <a:ext cx="11443316" cy="147732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tr-TR" b="0" dirty="0" err="1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Running</a:t>
            </a:r>
            <a:r>
              <a:rPr lang="tr-TR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cd "c:\Users\bsrni\Desktop\c\" &amp;&amp; 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gcc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variables.c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-o 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variables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&amp;&amp; "c:\Users\bsrni\Desktop\c\"variables</a:t>
            </a:r>
            <a:endParaRPr lang="tr-T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tr-T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Single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Precision  (</a:t>
            </a:r>
            <a:r>
              <a:rPr lang="tr-T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 45.538688659667969</a:t>
            </a:r>
          </a:p>
          <a:p>
            <a:r>
              <a:rPr lang="tr-T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Precision (</a:t>
            </a:r>
            <a:r>
              <a:rPr lang="tr-T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 45.538689374305811</a:t>
            </a:r>
            <a:b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[Done]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exited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B267E6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lang="tr-TR" b="0" dirty="0">
                <a:solidFill>
                  <a:srgbClr val="B267E6"/>
                </a:solidFill>
                <a:effectLst/>
                <a:latin typeface="Consolas" panose="020B0609020204030204" pitchFamily="49" charset="0"/>
              </a:rPr>
              <a:t>=0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in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0.253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seconds</a:t>
            </a:r>
            <a:endParaRPr lang="tr-T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3E4D83E5-3B09-1A8C-D775-9814CBB62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985" y="5528163"/>
            <a:ext cx="6233700" cy="76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82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435CF746-8A96-5DF4-729A-D9AFB372DD15}"/>
              </a:ext>
            </a:extLst>
          </p:cNvPr>
          <p:cNvSpPr txBox="1"/>
          <p:nvPr/>
        </p:nvSpPr>
        <p:spPr>
          <a:xfrm>
            <a:off x="363985" y="275208"/>
            <a:ext cx="114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				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C003A5A-D20F-1D84-0BB5-E22BCC4C24A6}"/>
              </a:ext>
            </a:extLst>
          </p:cNvPr>
          <p:cNvSpPr txBox="1"/>
          <p:nvPr/>
        </p:nvSpPr>
        <p:spPr>
          <a:xfrm>
            <a:off x="244136" y="459874"/>
            <a:ext cx="11490664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  <a:p>
            <a:r>
              <a:rPr lang="en-GB" sz="22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Tech Giants that uses C Language</a:t>
            </a:r>
          </a:p>
          <a:p>
            <a:endParaRPr lang="en-GB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endParaRPr lang="en-GB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Most of the software by Adobe are developed using ‘C’ programming language.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Google’s Chromium is built using ‘C’ programming language.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world’s most popular databases, including Oracle, MySQL, PostgreSQL, SQL Server are coded in C and C++.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Operating systems such as Apple’s OS X, Microsoft’s Windows OS, Linux OS and Symbian OS are developed using ‘C’ language.</a:t>
            </a:r>
            <a:endParaRPr lang="en-GB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F4E29683-D03A-A262-A42F-3A0EB317BABE}"/>
              </a:ext>
            </a:extLst>
          </p:cNvPr>
          <p:cNvSpPr txBox="1"/>
          <p:nvPr/>
        </p:nvSpPr>
        <p:spPr>
          <a:xfrm>
            <a:off x="244136" y="6337614"/>
            <a:ext cx="11490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000" dirty="0">
                <a:hlinkClick r:id="rId2"/>
              </a:rPr>
              <a:t>https://medium.com/@parth-dobariya/fascinating-facts-of-c-language-f467e73c9792</a:t>
            </a:r>
            <a:endParaRPr lang="tr-TR" sz="1000" dirty="0"/>
          </a:p>
        </p:txBody>
      </p:sp>
    </p:spTree>
    <p:extLst>
      <p:ext uri="{BB962C8B-B14F-4D97-AF65-F5344CB8AC3E}">
        <p14:creationId xmlns:p14="http://schemas.microsoft.com/office/powerpoint/2010/main" val="7961046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435CF746-8A96-5DF4-729A-D9AFB372DD15}"/>
              </a:ext>
            </a:extLst>
          </p:cNvPr>
          <p:cNvSpPr txBox="1"/>
          <p:nvPr/>
        </p:nvSpPr>
        <p:spPr>
          <a:xfrm>
            <a:off x="363985" y="275208"/>
            <a:ext cx="114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				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C003A5A-D20F-1D84-0BB5-E22BCC4C24A6}"/>
              </a:ext>
            </a:extLst>
          </p:cNvPr>
          <p:cNvSpPr txBox="1"/>
          <p:nvPr/>
        </p:nvSpPr>
        <p:spPr>
          <a:xfrm>
            <a:off x="384699" y="0"/>
            <a:ext cx="114906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sz="22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typedef</a:t>
            </a:r>
            <a:endParaRPr lang="en-GB" sz="2400" b="0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EB655117-8AD8-8D6B-A5C6-A108897A78C3}"/>
              </a:ext>
            </a:extLst>
          </p:cNvPr>
          <p:cNvSpPr txBox="1"/>
          <p:nvPr/>
        </p:nvSpPr>
        <p:spPr>
          <a:xfrm>
            <a:off x="3082031" y="2374194"/>
            <a:ext cx="6096000" cy="369331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tr-T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tr-T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tr-T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real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tr-T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tr-T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real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10.5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tr-T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 =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tr-T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tr-T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 =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%f</a:t>
            </a:r>
            <a:r>
              <a:rPr lang="tr-T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tr-T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642BB2DC-E571-D272-2DFE-1005ADDA95E1}"/>
              </a:ext>
            </a:extLst>
          </p:cNvPr>
          <p:cNvSpPr txBox="1"/>
          <p:nvPr/>
        </p:nvSpPr>
        <p:spPr>
          <a:xfrm>
            <a:off x="3861700" y="1356374"/>
            <a:ext cx="4447886" cy="3693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existing_name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alias_name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3963230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435CF746-8A96-5DF4-729A-D9AFB372DD15}"/>
              </a:ext>
            </a:extLst>
          </p:cNvPr>
          <p:cNvSpPr txBox="1"/>
          <p:nvPr/>
        </p:nvSpPr>
        <p:spPr>
          <a:xfrm>
            <a:off x="363985" y="275208"/>
            <a:ext cx="114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				</a:t>
            </a:r>
            <a:endParaRPr lang="tr-TR" dirty="0"/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7CE82788-809A-AB8E-F5DA-69B270FC95D6}"/>
              </a:ext>
            </a:extLst>
          </p:cNvPr>
          <p:cNvSpPr txBox="1"/>
          <p:nvPr/>
        </p:nvSpPr>
        <p:spPr>
          <a:xfrm>
            <a:off x="337351" y="0"/>
            <a:ext cx="114906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  <a:p>
            <a:r>
              <a:rPr lang="en-GB" sz="22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Type Casting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F33DEF1C-97B9-3F70-7BFA-123FF77124C7}"/>
              </a:ext>
            </a:extLst>
          </p:cNvPr>
          <p:cNvSpPr txBox="1"/>
          <p:nvPr/>
        </p:nvSpPr>
        <p:spPr>
          <a:xfrm>
            <a:off x="4831485" y="1105643"/>
            <a:ext cx="2502396" cy="3693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expression</a:t>
            </a:r>
            <a:endParaRPr lang="tr-T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7B75490E-E4E4-C291-1853-4C154DB296DE}"/>
              </a:ext>
            </a:extLst>
          </p:cNvPr>
          <p:cNvSpPr txBox="1"/>
          <p:nvPr/>
        </p:nvSpPr>
        <p:spPr>
          <a:xfrm>
            <a:off x="3052366" y="1872733"/>
            <a:ext cx="6060634" cy="42473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tr-T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%f</a:t>
            </a:r>
            <a:r>
              <a:rPr lang="tr-T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tr-T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  // </a:t>
            </a:r>
            <a:r>
              <a:rPr lang="tr-T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prints</a:t>
            </a:r>
            <a:r>
              <a:rPr lang="tr-T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2.00</a:t>
            </a:r>
            <a:endParaRPr lang="tr-T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tr-T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%f</a:t>
            </a:r>
            <a:r>
              <a:rPr lang="tr-T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tr-T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  // </a:t>
            </a:r>
            <a:r>
              <a:rPr lang="tr-T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prints</a:t>
            </a:r>
            <a:r>
              <a:rPr lang="tr-T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2.50</a:t>
            </a:r>
            <a:endParaRPr lang="tr-T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10.0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tr-T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%f</a:t>
            </a:r>
            <a:r>
              <a:rPr lang="tr-T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tr-T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  // </a:t>
            </a:r>
            <a:r>
              <a:rPr lang="tr-T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prints</a:t>
            </a:r>
            <a:r>
              <a:rPr lang="tr-T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2.50</a:t>
            </a:r>
            <a:endParaRPr lang="tr-T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tr-T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tr-T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tr-T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tr-T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prints</a:t>
            </a:r>
            <a:r>
              <a:rPr lang="tr-T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2</a:t>
            </a:r>
            <a:endParaRPr lang="tr-T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tr-T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9025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435CF746-8A96-5DF4-729A-D9AFB372DD15}"/>
              </a:ext>
            </a:extLst>
          </p:cNvPr>
          <p:cNvSpPr txBox="1"/>
          <p:nvPr/>
        </p:nvSpPr>
        <p:spPr>
          <a:xfrm>
            <a:off x="363985" y="275208"/>
            <a:ext cx="114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				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C003A5A-D20F-1D84-0BB5-E22BCC4C24A6}"/>
              </a:ext>
            </a:extLst>
          </p:cNvPr>
          <p:cNvSpPr txBox="1"/>
          <p:nvPr/>
        </p:nvSpPr>
        <p:spPr>
          <a:xfrm>
            <a:off x="384699" y="0"/>
            <a:ext cx="114906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sz="22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Format Specifiers</a:t>
            </a:r>
            <a:endParaRPr lang="en-GB" sz="2400" b="0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97566C25-2643-249F-6A5D-E836A36E7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985" y="1131370"/>
            <a:ext cx="5075787" cy="5178849"/>
          </a:xfrm>
          <a:prstGeom prst="rect">
            <a:avLst/>
          </a:prstGeom>
        </p:spPr>
      </p:pic>
      <p:sp>
        <p:nvSpPr>
          <p:cNvPr id="9" name="Metin kutusu 8">
            <a:extLst>
              <a:ext uri="{FF2B5EF4-FFF2-40B4-BE49-F238E27FC236}">
                <a16:creationId xmlns:a16="http://schemas.microsoft.com/office/drawing/2014/main" id="{612A0565-2C3E-2811-7220-148C6C39813E}"/>
              </a:ext>
            </a:extLst>
          </p:cNvPr>
          <p:cNvSpPr txBox="1"/>
          <p:nvPr/>
        </p:nvSpPr>
        <p:spPr>
          <a:xfrm>
            <a:off x="5862917" y="707886"/>
            <a:ext cx="6096000" cy="590931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tr-T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tr-T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tr-T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cgpa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3.59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3.59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</a:t>
            </a:r>
            <a:r>
              <a:rPr lang="tr-T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World!"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tr-T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tr-T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d 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tr-T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tr-T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f 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%f</a:t>
            </a:r>
            <a:r>
              <a:rPr lang="tr-T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cgpa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tr-T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lf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tr-T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lf</a:t>
            </a:r>
            <a:r>
              <a:rPr lang="tr-T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tr-T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c 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%c</a:t>
            </a:r>
            <a:r>
              <a:rPr lang="tr-T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tr-T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s 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tr-T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tr-T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p 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%p</a:t>
            </a:r>
            <a:r>
              <a:rPr lang="tr-T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tr-T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percent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sign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%%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tr-T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335826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435CF746-8A96-5DF4-729A-D9AFB372DD15}"/>
              </a:ext>
            </a:extLst>
          </p:cNvPr>
          <p:cNvSpPr txBox="1"/>
          <p:nvPr/>
        </p:nvSpPr>
        <p:spPr>
          <a:xfrm>
            <a:off x="363985" y="275208"/>
            <a:ext cx="114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				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C003A5A-D20F-1D84-0BB5-E22BCC4C24A6}"/>
              </a:ext>
            </a:extLst>
          </p:cNvPr>
          <p:cNvSpPr txBox="1"/>
          <p:nvPr/>
        </p:nvSpPr>
        <p:spPr>
          <a:xfrm>
            <a:off x="384699" y="0"/>
            <a:ext cx="114906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sz="22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Escape Sequences</a:t>
            </a:r>
            <a:endParaRPr lang="en-GB" sz="2400" b="0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26FFF1E2-C8D2-3B73-040C-F73DDE595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594" y="1622425"/>
            <a:ext cx="6756874" cy="2549000"/>
          </a:xfrm>
          <a:prstGeom prst="rect">
            <a:avLst/>
          </a:prstGeom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FD923EBD-A038-AC04-DD85-06DA14524E23}"/>
              </a:ext>
            </a:extLst>
          </p:cNvPr>
          <p:cNvSpPr txBox="1"/>
          <p:nvPr/>
        </p:nvSpPr>
        <p:spPr>
          <a:xfrm>
            <a:off x="1327647" y="4380727"/>
            <a:ext cx="9604768" cy="120032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tr-T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world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tr-T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tr-T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                                  </a:t>
            </a:r>
            <a:endParaRPr lang="tr-T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tr-T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</a:t>
            </a:r>
            <a:r>
              <a:rPr lang="tr-T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tr-TR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tr-T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  <a:endParaRPr lang="en-GB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tr-T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There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are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lies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damned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lies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statistics</a:t>
            </a:r>
            <a:r>
              <a:rPr lang="tr-T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\"\n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 Mark Twain"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  <a:endParaRPr lang="en-GB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"path to file: C:</a:t>
            </a:r>
            <a:r>
              <a:rPr lang="en-GB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lang="en-GB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pc</a:t>
            </a:r>
            <a:r>
              <a:rPr lang="en-GB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Desktop"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6162578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435CF746-8A96-5DF4-729A-D9AFB372DD15}"/>
              </a:ext>
            </a:extLst>
          </p:cNvPr>
          <p:cNvSpPr txBox="1"/>
          <p:nvPr/>
        </p:nvSpPr>
        <p:spPr>
          <a:xfrm>
            <a:off x="363985" y="275208"/>
            <a:ext cx="114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				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C003A5A-D20F-1D84-0BB5-E22BCC4C24A6}"/>
              </a:ext>
            </a:extLst>
          </p:cNvPr>
          <p:cNvSpPr txBox="1"/>
          <p:nvPr/>
        </p:nvSpPr>
        <p:spPr>
          <a:xfrm>
            <a:off x="384699" y="0"/>
            <a:ext cx="114906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sz="22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Arithmetic Operators</a:t>
            </a:r>
            <a:endParaRPr lang="en-GB" sz="2400" b="0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7E55933C-E479-FF41-540D-42498DF96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369" y="1238358"/>
            <a:ext cx="9883323" cy="4815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6804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435CF746-8A96-5DF4-729A-D9AFB372DD15}"/>
              </a:ext>
            </a:extLst>
          </p:cNvPr>
          <p:cNvSpPr txBox="1"/>
          <p:nvPr/>
        </p:nvSpPr>
        <p:spPr>
          <a:xfrm>
            <a:off x="363985" y="275208"/>
            <a:ext cx="114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				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C003A5A-D20F-1D84-0BB5-E22BCC4C24A6}"/>
              </a:ext>
            </a:extLst>
          </p:cNvPr>
          <p:cNvSpPr txBox="1"/>
          <p:nvPr/>
        </p:nvSpPr>
        <p:spPr>
          <a:xfrm>
            <a:off x="384699" y="0"/>
            <a:ext cx="114906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sz="22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Assignment Operators</a:t>
            </a:r>
            <a:endParaRPr lang="en-GB" sz="2400" b="0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B1CA61ED-7F54-3771-3379-DD2151596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087" y="1635261"/>
            <a:ext cx="9559111" cy="407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3387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435CF746-8A96-5DF4-729A-D9AFB372DD15}"/>
              </a:ext>
            </a:extLst>
          </p:cNvPr>
          <p:cNvSpPr txBox="1"/>
          <p:nvPr/>
        </p:nvSpPr>
        <p:spPr>
          <a:xfrm>
            <a:off x="363985" y="275208"/>
            <a:ext cx="114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				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C003A5A-D20F-1D84-0BB5-E22BCC4C24A6}"/>
              </a:ext>
            </a:extLst>
          </p:cNvPr>
          <p:cNvSpPr txBox="1"/>
          <p:nvPr/>
        </p:nvSpPr>
        <p:spPr>
          <a:xfrm>
            <a:off x="384699" y="0"/>
            <a:ext cx="114906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sz="22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User Input</a:t>
            </a:r>
            <a:endParaRPr lang="en-GB" sz="2400" b="0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D55C13F2-7F45-2BD7-068D-1ADE20C27FEE}"/>
              </a:ext>
            </a:extLst>
          </p:cNvPr>
          <p:cNvSpPr txBox="1"/>
          <p:nvPr/>
        </p:nvSpPr>
        <p:spPr>
          <a:xfrm>
            <a:off x="3082031" y="983094"/>
            <a:ext cx="6096000" cy="5355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tr-T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enter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your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"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tr-T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tr-T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tr-T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your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is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tr-T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gpa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tr-T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enter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your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gpa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"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tr-T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%f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tr-T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gpa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tr-T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tr-TR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your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gpa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is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%f</a:t>
            </a:r>
            <a:r>
              <a:rPr lang="tr-T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gpa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tr-T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tr-TR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enter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your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grade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"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tr-T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%c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tr-T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tr-TR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your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grade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is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%c</a:t>
            </a:r>
            <a:r>
              <a:rPr lang="tr-T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tr-T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tr-TR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enter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your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name: "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tr-T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tr-T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tr-TR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your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name is: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tr-T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369062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435CF746-8A96-5DF4-729A-D9AFB372DD15}"/>
              </a:ext>
            </a:extLst>
          </p:cNvPr>
          <p:cNvSpPr txBox="1"/>
          <p:nvPr/>
        </p:nvSpPr>
        <p:spPr>
          <a:xfrm>
            <a:off x="363985" y="275208"/>
            <a:ext cx="114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				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C003A5A-D20F-1D84-0BB5-E22BCC4C24A6}"/>
              </a:ext>
            </a:extLst>
          </p:cNvPr>
          <p:cNvSpPr txBox="1"/>
          <p:nvPr/>
        </p:nvSpPr>
        <p:spPr>
          <a:xfrm>
            <a:off x="384699" y="0"/>
            <a:ext cx="114906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sz="22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Multi-word String Input</a:t>
            </a:r>
            <a:endParaRPr lang="en-GB" sz="2400" b="0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72B6D598-08FB-4413-27D4-E403327E72B3}"/>
              </a:ext>
            </a:extLst>
          </p:cNvPr>
          <p:cNvSpPr txBox="1"/>
          <p:nvPr/>
        </p:nvSpPr>
        <p:spPr>
          <a:xfrm>
            <a:off x="3082031" y="1982124"/>
            <a:ext cx="6096000" cy="120032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fullName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GB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GB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enter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your full name: 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fullName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GB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GB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your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full name is: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GB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fullName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020589F1-E2C9-358B-BBDD-85C0BD0D1368}"/>
              </a:ext>
            </a:extLst>
          </p:cNvPr>
          <p:cNvSpPr txBox="1"/>
          <p:nvPr/>
        </p:nvSpPr>
        <p:spPr>
          <a:xfrm>
            <a:off x="2234866" y="3972289"/>
            <a:ext cx="7790329" cy="147732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tr-TR" dirty="0">
                <a:solidFill>
                  <a:schemeClr val="bg1"/>
                </a:solidFill>
                <a:latin typeface="Consolas" panose="020B0609020204030204" pitchFamily="49" charset="0"/>
              </a:rPr>
              <a:t>PS C:\Users\bsrni\Desktop\c&gt; </a:t>
            </a:r>
            <a:r>
              <a:rPr lang="tr-TR" dirty="0" err="1">
                <a:solidFill>
                  <a:schemeClr val="bg1"/>
                </a:solidFill>
                <a:latin typeface="Consolas" panose="020B0609020204030204" pitchFamily="49" charset="0"/>
              </a:rPr>
              <a:t>gcc</a:t>
            </a:r>
            <a:r>
              <a:rPr lang="tr-TR" dirty="0">
                <a:solidFill>
                  <a:schemeClr val="bg1"/>
                </a:solidFill>
                <a:latin typeface="Consolas" panose="020B0609020204030204" pitchFamily="49" charset="0"/>
              </a:rPr>
              <a:t> .\9_user_input.c  ; .\a.exe</a:t>
            </a:r>
          </a:p>
          <a:p>
            <a:endParaRPr lang="tr-T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tr-TR" dirty="0" err="1">
                <a:solidFill>
                  <a:schemeClr val="bg1"/>
                </a:solidFill>
                <a:latin typeface="Consolas" panose="020B0609020204030204" pitchFamily="49" charset="0"/>
              </a:rPr>
              <a:t>enter</a:t>
            </a:r>
            <a:r>
              <a:rPr lang="tr-T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Consolas" panose="020B0609020204030204" pitchFamily="49" charset="0"/>
              </a:rPr>
              <a:t>your</a:t>
            </a:r>
            <a:r>
              <a:rPr lang="tr-T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Consolas" panose="020B0609020204030204" pitchFamily="49" charset="0"/>
              </a:rPr>
              <a:t>full</a:t>
            </a:r>
            <a:r>
              <a:rPr lang="tr-TR" dirty="0">
                <a:solidFill>
                  <a:schemeClr val="bg1"/>
                </a:solidFill>
                <a:latin typeface="Consolas" panose="020B0609020204030204" pitchFamily="49" charset="0"/>
              </a:rPr>
              <a:t> name: </a:t>
            </a:r>
            <a:r>
              <a:rPr lang="tr-TR" dirty="0" err="1">
                <a:solidFill>
                  <a:schemeClr val="bg1"/>
                </a:solidFill>
                <a:latin typeface="Consolas" panose="020B0609020204030204" pitchFamily="49" charset="0"/>
              </a:rPr>
              <a:t>john</a:t>
            </a:r>
            <a:r>
              <a:rPr lang="tr-T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Consolas" panose="020B0609020204030204" pitchFamily="49" charset="0"/>
              </a:rPr>
              <a:t>doe</a:t>
            </a:r>
            <a:endParaRPr lang="tr-T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tr-TR" dirty="0" err="1">
                <a:solidFill>
                  <a:schemeClr val="bg1"/>
                </a:solidFill>
                <a:latin typeface="Consolas" panose="020B0609020204030204" pitchFamily="49" charset="0"/>
              </a:rPr>
              <a:t>your</a:t>
            </a:r>
            <a:r>
              <a:rPr lang="tr-T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Consolas" panose="020B0609020204030204" pitchFamily="49" charset="0"/>
              </a:rPr>
              <a:t>full</a:t>
            </a:r>
            <a:r>
              <a:rPr lang="tr-TR" dirty="0">
                <a:solidFill>
                  <a:schemeClr val="bg1"/>
                </a:solidFill>
                <a:latin typeface="Consolas" panose="020B0609020204030204" pitchFamily="49" charset="0"/>
              </a:rPr>
              <a:t> name is: </a:t>
            </a:r>
            <a:r>
              <a:rPr lang="tr-TR" dirty="0" err="1">
                <a:solidFill>
                  <a:schemeClr val="bg1"/>
                </a:solidFill>
                <a:latin typeface="Consolas" panose="020B0609020204030204" pitchFamily="49" charset="0"/>
              </a:rPr>
              <a:t>john</a:t>
            </a:r>
            <a:endParaRPr lang="tr-TR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24727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435CF746-8A96-5DF4-729A-D9AFB372DD15}"/>
              </a:ext>
            </a:extLst>
          </p:cNvPr>
          <p:cNvSpPr txBox="1"/>
          <p:nvPr/>
        </p:nvSpPr>
        <p:spPr>
          <a:xfrm>
            <a:off x="363985" y="275208"/>
            <a:ext cx="114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				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C003A5A-D20F-1D84-0BB5-E22BCC4C24A6}"/>
              </a:ext>
            </a:extLst>
          </p:cNvPr>
          <p:cNvSpPr txBox="1"/>
          <p:nvPr/>
        </p:nvSpPr>
        <p:spPr>
          <a:xfrm>
            <a:off x="384699" y="0"/>
            <a:ext cx="114906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sz="22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Multi-word String Input Using </a:t>
            </a:r>
            <a:r>
              <a:rPr lang="en-GB" sz="2200" b="1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fgets</a:t>
            </a:r>
            <a:r>
              <a:rPr lang="en-GB" sz="22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Function</a:t>
            </a:r>
            <a:endParaRPr lang="en-GB" sz="2400" b="0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020589F1-E2C9-358B-BBDD-85C0BD0D1368}"/>
              </a:ext>
            </a:extLst>
          </p:cNvPr>
          <p:cNvSpPr txBox="1"/>
          <p:nvPr/>
        </p:nvSpPr>
        <p:spPr>
          <a:xfrm>
            <a:off x="2234866" y="3972289"/>
            <a:ext cx="7790329" cy="147732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tr-TR" dirty="0">
                <a:solidFill>
                  <a:schemeClr val="bg1"/>
                </a:solidFill>
                <a:latin typeface="Consolas" panose="020B0609020204030204" pitchFamily="49" charset="0"/>
              </a:rPr>
              <a:t>PS C:\Users\bsrni\Desktop\c&gt; </a:t>
            </a:r>
            <a:r>
              <a:rPr lang="tr-TR" dirty="0" err="1">
                <a:solidFill>
                  <a:schemeClr val="bg1"/>
                </a:solidFill>
                <a:latin typeface="Consolas" panose="020B0609020204030204" pitchFamily="49" charset="0"/>
              </a:rPr>
              <a:t>gcc</a:t>
            </a:r>
            <a:r>
              <a:rPr lang="tr-TR" dirty="0">
                <a:solidFill>
                  <a:schemeClr val="bg1"/>
                </a:solidFill>
                <a:latin typeface="Consolas" panose="020B0609020204030204" pitchFamily="49" charset="0"/>
              </a:rPr>
              <a:t> .\9_user_input.c  ; .\a.exe</a:t>
            </a:r>
          </a:p>
          <a:p>
            <a:endParaRPr lang="tr-T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tr-TR" dirty="0" err="1">
                <a:solidFill>
                  <a:schemeClr val="bg1"/>
                </a:solidFill>
                <a:latin typeface="Consolas" panose="020B0609020204030204" pitchFamily="49" charset="0"/>
              </a:rPr>
              <a:t>enter</a:t>
            </a:r>
            <a:r>
              <a:rPr lang="tr-T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Consolas" panose="020B0609020204030204" pitchFamily="49" charset="0"/>
              </a:rPr>
              <a:t>your</a:t>
            </a:r>
            <a:r>
              <a:rPr lang="tr-T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Consolas" panose="020B0609020204030204" pitchFamily="49" charset="0"/>
              </a:rPr>
              <a:t>full</a:t>
            </a:r>
            <a:r>
              <a:rPr lang="tr-TR" dirty="0">
                <a:solidFill>
                  <a:schemeClr val="bg1"/>
                </a:solidFill>
                <a:latin typeface="Consolas" panose="020B0609020204030204" pitchFamily="49" charset="0"/>
              </a:rPr>
              <a:t> name</a:t>
            </a: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 (using </a:t>
            </a:r>
            <a:r>
              <a:rPr lang="en-GB" dirty="0" err="1">
                <a:solidFill>
                  <a:schemeClr val="bg1"/>
                </a:solidFill>
                <a:latin typeface="Consolas" panose="020B0609020204030204" pitchFamily="49" charset="0"/>
              </a:rPr>
              <a:t>fgets</a:t>
            </a: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tr-TR" dirty="0">
                <a:solidFill>
                  <a:schemeClr val="bg1"/>
                </a:solidFill>
                <a:latin typeface="Consolas" panose="020B0609020204030204" pitchFamily="49" charset="0"/>
              </a:rPr>
              <a:t>: </a:t>
            </a:r>
            <a:r>
              <a:rPr lang="tr-TR" dirty="0" err="1">
                <a:solidFill>
                  <a:schemeClr val="bg1"/>
                </a:solidFill>
                <a:latin typeface="Consolas" panose="020B0609020204030204" pitchFamily="49" charset="0"/>
              </a:rPr>
              <a:t>john</a:t>
            </a:r>
            <a:r>
              <a:rPr lang="tr-T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Consolas" panose="020B0609020204030204" pitchFamily="49" charset="0"/>
              </a:rPr>
              <a:t>doe</a:t>
            </a:r>
            <a:endParaRPr lang="tr-T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tr-TR" dirty="0" err="1">
                <a:solidFill>
                  <a:schemeClr val="bg1"/>
                </a:solidFill>
                <a:latin typeface="Consolas" panose="020B0609020204030204" pitchFamily="49" charset="0"/>
              </a:rPr>
              <a:t>your</a:t>
            </a:r>
            <a:r>
              <a:rPr lang="tr-T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chemeClr val="bg1"/>
                </a:solidFill>
                <a:latin typeface="Consolas" panose="020B0609020204030204" pitchFamily="49" charset="0"/>
              </a:rPr>
              <a:t>full</a:t>
            </a:r>
            <a:r>
              <a:rPr lang="tr-TR" dirty="0">
                <a:solidFill>
                  <a:schemeClr val="bg1"/>
                </a:solidFill>
                <a:latin typeface="Consolas" panose="020B0609020204030204" pitchFamily="49" charset="0"/>
              </a:rPr>
              <a:t> name is</a:t>
            </a: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 (using </a:t>
            </a:r>
            <a:r>
              <a:rPr lang="en-GB" dirty="0" err="1">
                <a:solidFill>
                  <a:schemeClr val="bg1"/>
                </a:solidFill>
                <a:latin typeface="Consolas" panose="020B0609020204030204" pitchFamily="49" charset="0"/>
              </a:rPr>
              <a:t>fgets</a:t>
            </a: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tr-TR" dirty="0">
                <a:solidFill>
                  <a:schemeClr val="bg1"/>
                </a:solidFill>
                <a:latin typeface="Consolas" panose="020B0609020204030204" pitchFamily="49" charset="0"/>
              </a:rPr>
              <a:t>: </a:t>
            </a:r>
            <a:r>
              <a:rPr lang="tr-TR" dirty="0" err="1">
                <a:solidFill>
                  <a:schemeClr val="bg1"/>
                </a:solidFill>
                <a:latin typeface="Consolas" panose="020B0609020204030204" pitchFamily="49" charset="0"/>
              </a:rPr>
              <a:t>john</a:t>
            </a: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 doe</a:t>
            </a:r>
            <a:endParaRPr lang="tr-TR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42E626EE-DF92-6605-2ABB-9535DBA4B7DA}"/>
              </a:ext>
            </a:extLst>
          </p:cNvPr>
          <p:cNvSpPr txBox="1"/>
          <p:nvPr/>
        </p:nvSpPr>
        <p:spPr>
          <a:xfrm>
            <a:off x="3037643" y="1847654"/>
            <a:ext cx="6096000" cy="120032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fullName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GB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GB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enter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your full name: 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fgets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fullName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fullName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stdin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GB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GB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your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full name is: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GB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fullName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646444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435CF746-8A96-5DF4-729A-D9AFB372DD15}"/>
              </a:ext>
            </a:extLst>
          </p:cNvPr>
          <p:cNvSpPr txBox="1"/>
          <p:nvPr/>
        </p:nvSpPr>
        <p:spPr>
          <a:xfrm>
            <a:off x="363985" y="275208"/>
            <a:ext cx="114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				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C003A5A-D20F-1D84-0BB5-E22BCC4C24A6}"/>
              </a:ext>
            </a:extLst>
          </p:cNvPr>
          <p:cNvSpPr txBox="1"/>
          <p:nvPr/>
        </p:nvSpPr>
        <p:spPr>
          <a:xfrm>
            <a:off x="384699" y="0"/>
            <a:ext cx="114906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sz="22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Functions</a:t>
            </a:r>
          </a:p>
          <a:p>
            <a:endParaRPr lang="en-GB" sz="2200" b="1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GB" sz="2200" b="1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function is a block of code which only runs when it is called.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You can pass data, known as parameters, into a function.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Functions are used to perform certain actions, and they are important for reusing code: Define the code once and use it many times.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b="0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73B1DD70-6F6C-297B-8D3C-1C5F27D4043B}"/>
              </a:ext>
            </a:extLst>
          </p:cNvPr>
          <p:cNvSpPr txBox="1"/>
          <p:nvPr/>
        </p:nvSpPr>
        <p:spPr>
          <a:xfrm>
            <a:off x="6541928" y="3431950"/>
            <a:ext cx="3731145" cy="286232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sayHi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tr-T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World!</a:t>
            </a:r>
            <a:r>
              <a:rPr lang="tr-T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tr-T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sayHi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tr-T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1F08DEF6-941E-F767-B4AB-901B3DDEF992}"/>
              </a:ext>
            </a:extLst>
          </p:cNvPr>
          <p:cNvSpPr txBox="1"/>
          <p:nvPr/>
        </p:nvSpPr>
        <p:spPr>
          <a:xfrm>
            <a:off x="1918927" y="3431950"/>
            <a:ext cx="3731145" cy="286232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functionName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 //code</a:t>
            </a:r>
            <a:endParaRPr lang="tr-T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tr-T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sayHi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tr-T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29753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435CF746-8A96-5DF4-729A-D9AFB372DD15}"/>
              </a:ext>
            </a:extLst>
          </p:cNvPr>
          <p:cNvSpPr txBox="1"/>
          <p:nvPr/>
        </p:nvSpPr>
        <p:spPr>
          <a:xfrm>
            <a:off x="363985" y="275208"/>
            <a:ext cx="114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				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C003A5A-D20F-1D84-0BB5-E22BCC4C24A6}"/>
              </a:ext>
            </a:extLst>
          </p:cNvPr>
          <p:cNvSpPr txBox="1"/>
          <p:nvPr/>
        </p:nvSpPr>
        <p:spPr>
          <a:xfrm>
            <a:off x="244136" y="459874"/>
            <a:ext cx="11490664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  <a:p>
            <a:r>
              <a:rPr lang="en-GB" sz="22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How C works?</a:t>
            </a:r>
          </a:p>
          <a:p>
            <a:endParaRPr lang="en-GB" b="0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GB" b="0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Computers don’t speak the same language we 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This means that we need to convert our </a:t>
            </a:r>
            <a:r>
              <a:rPr lang="en-GB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source files</a:t>
            </a: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(human readable text files) into </a:t>
            </a:r>
            <a:r>
              <a:rPr lang="en-GB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1’s and 0’s </a:t>
            </a: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(which can be understood by the machine: microcontroller, computer/laptop).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Fortunately, there are many </a:t>
            </a:r>
            <a:r>
              <a:rPr lang="en-GB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 compilers</a:t>
            </a:r>
            <a:r>
              <a:rPr lang="en-GB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that do this conversion for us.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000000"/>
              </a:solidFill>
              <a:latin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F4E29683-D03A-A262-A42F-3A0EB317BABE}"/>
              </a:ext>
            </a:extLst>
          </p:cNvPr>
          <p:cNvSpPr txBox="1"/>
          <p:nvPr/>
        </p:nvSpPr>
        <p:spPr>
          <a:xfrm>
            <a:off x="244136" y="6337614"/>
            <a:ext cx="11490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000" dirty="0">
                <a:hlinkClick r:id="rId2"/>
              </a:rPr>
              <a:t>https://medium.com/@parth-dobariya/fascinating-facts-of-c-language-f467e73c9792</a:t>
            </a:r>
            <a:endParaRPr lang="en-GB" sz="1000" dirty="0"/>
          </a:p>
          <a:p>
            <a:r>
              <a:rPr lang="tr-TR" sz="1000" dirty="0">
                <a:hlinkClick r:id="rId3"/>
              </a:rPr>
              <a:t>https://x-engineer.org/c-programming-works/</a:t>
            </a:r>
            <a:endParaRPr lang="tr-TR" sz="1000" dirty="0"/>
          </a:p>
        </p:txBody>
      </p:sp>
    </p:spTree>
    <p:extLst>
      <p:ext uri="{BB962C8B-B14F-4D97-AF65-F5344CB8AC3E}">
        <p14:creationId xmlns:p14="http://schemas.microsoft.com/office/powerpoint/2010/main" val="35471250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435CF746-8A96-5DF4-729A-D9AFB372DD15}"/>
              </a:ext>
            </a:extLst>
          </p:cNvPr>
          <p:cNvSpPr txBox="1"/>
          <p:nvPr/>
        </p:nvSpPr>
        <p:spPr>
          <a:xfrm>
            <a:off x="363985" y="275208"/>
            <a:ext cx="114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				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C003A5A-D20F-1D84-0BB5-E22BCC4C24A6}"/>
              </a:ext>
            </a:extLst>
          </p:cNvPr>
          <p:cNvSpPr txBox="1"/>
          <p:nvPr/>
        </p:nvSpPr>
        <p:spPr>
          <a:xfrm>
            <a:off x="384699" y="0"/>
            <a:ext cx="11490664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sz="22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Returning Values</a:t>
            </a:r>
          </a:p>
          <a:p>
            <a:endParaRPr lang="en-GB" sz="2200" b="1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73B1DD70-6F6C-297B-8D3C-1C5F27D4043B}"/>
              </a:ext>
            </a:extLst>
          </p:cNvPr>
          <p:cNvSpPr txBox="1"/>
          <p:nvPr/>
        </p:nvSpPr>
        <p:spPr>
          <a:xfrm>
            <a:off x="6434352" y="1859338"/>
            <a:ext cx="3731145" cy="313932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fun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tr-T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x 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fun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tr-T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 =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fun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());</a:t>
            </a:r>
            <a:b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tr-T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1F08DEF6-941E-F767-B4AB-901B3DDEF992}"/>
              </a:ext>
            </a:extLst>
          </p:cNvPr>
          <p:cNvSpPr txBox="1"/>
          <p:nvPr/>
        </p:nvSpPr>
        <p:spPr>
          <a:xfrm>
            <a:off x="1936856" y="2690334"/>
            <a:ext cx="3731145" cy="147732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GB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returnType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functionName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 //code</a:t>
            </a:r>
          </a:p>
          <a:p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 return x;</a:t>
            </a:r>
            <a:endParaRPr lang="tr-T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DF84273C-EAF1-FB45-3C1A-77B3CAD67779}"/>
              </a:ext>
            </a:extLst>
          </p:cNvPr>
          <p:cNvSpPr txBox="1"/>
          <p:nvPr/>
        </p:nvSpPr>
        <p:spPr>
          <a:xfrm>
            <a:off x="6434352" y="5442225"/>
            <a:ext cx="3731145" cy="3693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x = 5</a:t>
            </a:r>
            <a:endParaRPr lang="tr-T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412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435CF746-8A96-5DF4-729A-D9AFB372DD15}"/>
              </a:ext>
            </a:extLst>
          </p:cNvPr>
          <p:cNvSpPr txBox="1"/>
          <p:nvPr/>
        </p:nvSpPr>
        <p:spPr>
          <a:xfrm>
            <a:off x="363985" y="275208"/>
            <a:ext cx="114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				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C003A5A-D20F-1D84-0BB5-E22BCC4C24A6}"/>
              </a:ext>
            </a:extLst>
          </p:cNvPr>
          <p:cNvSpPr txBox="1"/>
          <p:nvPr/>
        </p:nvSpPr>
        <p:spPr>
          <a:xfrm>
            <a:off x="384699" y="0"/>
            <a:ext cx="11490664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sz="22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Functions Parameters</a:t>
            </a:r>
          </a:p>
          <a:p>
            <a:endParaRPr lang="en-GB" sz="2200" b="1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GB" sz="2200" b="1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Information can be passed to functions as a parameter. Parameters act as variables inside the function.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Parameters are specified after the function name, inside the parentheses. You can add as many parameters as you want, just separate them with a comma.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7B69466C-929D-CA6B-467F-BEC7E5F71549}"/>
              </a:ext>
            </a:extLst>
          </p:cNvPr>
          <p:cNvSpPr txBox="1"/>
          <p:nvPr/>
        </p:nvSpPr>
        <p:spPr>
          <a:xfrm>
            <a:off x="4070651" y="4330058"/>
            <a:ext cx="3982636" cy="92333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sayHi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F0BA2CD0-F2AE-BF22-BAC2-3F09F60A8F98}"/>
              </a:ext>
            </a:extLst>
          </p:cNvPr>
          <p:cNvSpPr txBox="1"/>
          <p:nvPr/>
        </p:nvSpPr>
        <p:spPr>
          <a:xfrm>
            <a:off x="1989707" y="3266600"/>
            <a:ext cx="8212585" cy="92333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GB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returnType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functionName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tr-T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tr-T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tr-T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code</a:t>
            </a:r>
            <a:endParaRPr lang="tr-T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D7C6737E-8D48-59CE-6354-BD13B76C606C}"/>
              </a:ext>
            </a:extLst>
          </p:cNvPr>
          <p:cNvSpPr txBox="1"/>
          <p:nvPr/>
        </p:nvSpPr>
        <p:spPr>
          <a:xfrm>
            <a:off x="3013969" y="5408450"/>
            <a:ext cx="6096000" cy="92333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"sum of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and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30151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435CF746-8A96-5DF4-729A-D9AFB372DD15}"/>
              </a:ext>
            </a:extLst>
          </p:cNvPr>
          <p:cNvSpPr txBox="1"/>
          <p:nvPr/>
        </p:nvSpPr>
        <p:spPr>
          <a:xfrm>
            <a:off x="363985" y="275208"/>
            <a:ext cx="114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				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C003A5A-D20F-1D84-0BB5-E22BCC4C24A6}"/>
              </a:ext>
            </a:extLst>
          </p:cNvPr>
          <p:cNvSpPr txBox="1"/>
          <p:nvPr/>
        </p:nvSpPr>
        <p:spPr>
          <a:xfrm>
            <a:off x="384699" y="0"/>
            <a:ext cx="11490664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sz="22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Declaration and Definition</a:t>
            </a:r>
          </a:p>
          <a:p>
            <a:endParaRPr lang="en-GB" sz="2200" b="1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GB" sz="2200" b="1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Declaration: the function's name, return type, and parameters (if any)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Definition: the body of the function (code to be executed)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GB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GB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For code optimization, it is recommended to separate the declaration and the definition of the function.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You will often see C programs that have function declaration above main() </a:t>
            </a:r>
            <a:r>
              <a:rPr lang="tr-TR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and</a:t>
            </a:r>
            <a:r>
              <a:rPr lang="tr-T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tr-TR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function</a:t>
            </a:r>
            <a:r>
              <a:rPr lang="tr-T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tr-TR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definition</a:t>
            </a:r>
            <a:r>
              <a:rPr lang="tr-T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tr-TR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below</a:t>
            </a: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main(). This will make the code better organized and easier to read.</a:t>
            </a:r>
            <a:endParaRPr lang="en-GB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489073B7-3760-4851-6535-A674A2681DEF}"/>
              </a:ext>
            </a:extLst>
          </p:cNvPr>
          <p:cNvSpPr txBox="1"/>
          <p:nvPr/>
        </p:nvSpPr>
        <p:spPr>
          <a:xfrm>
            <a:off x="3037643" y="2769093"/>
            <a:ext cx="6096000" cy="92333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fun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(){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  declaration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definition (the body of the function)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391650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435CF746-8A96-5DF4-729A-D9AFB372DD15}"/>
              </a:ext>
            </a:extLst>
          </p:cNvPr>
          <p:cNvSpPr txBox="1"/>
          <p:nvPr/>
        </p:nvSpPr>
        <p:spPr>
          <a:xfrm>
            <a:off x="363985" y="275208"/>
            <a:ext cx="114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				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C003A5A-D20F-1D84-0BB5-E22BCC4C24A6}"/>
              </a:ext>
            </a:extLst>
          </p:cNvPr>
          <p:cNvSpPr txBox="1"/>
          <p:nvPr/>
        </p:nvSpPr>
        <p:spPr>
          <a:xfrm>
            <a:off x="384699" y="0"/>
            <a:ext cx="114906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sz="22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r>
              <a:rPr lang="en-GB" sz="22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f … else</a:t>
            </a:r>
          </a:p>
        </p:txBody>
      </p:sp>
      <p:pic>
        <p:nvPicPr>
          <p:cNvPr id="1026" name="Picture 2" descr="If-else Flowchart">
            <a:extLst>
              <a:ext uri="{FF2B5EF4-FFF2-40B4-BE49-F238E27FC236}">
                <a16:creationId xmlns:a16="http://schemas.microsoft.com/office/drawing/2014/main" id="{61A51C88-8EB1-8670-1F03-0097E1310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064" y="893027"/>
            <a:ext cx="4065775" cy="5071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B12FB9D6-0F81-758A-31B9-7911BD9EBBDD}"/>
              </a:ext>
            </a:extLst>
          </p:cNvPr>
          <p:cNvSpPr txBox="1"/>
          <p:nvPr/>
        </p:nvSpPr>
        <p:spPr>
          <a:xfrm>
            <a:off x="6962704" y="1997839"/>
            <a:ext cx="4754167" cy="2862322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 wrap="square">
            <a:spAutoFit/>
          </a:bodyPr>
          <a:lstStyle/>
          <a:p>
            <a:r>
              <a:rPr lang="tr-T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tr-T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</a:t>
            </a:r>
            <a:r>
              <a:rPr lang="tr-T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condition</a:t>
            </a:r>
            <a:r>
              <a:rPr lang="tr-T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*/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tr-T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/* </a:t>
            </a:r>
            <a:r>
              <a:rPr lang="tr-T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to be executed if </a:t>
            </a:r>
          </a:p>
          <a:p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      condition is true</a:t>
            </a:r>
            <a:r>
              <a:rPr lang="tr-T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*/</a:t>
            </a:r>
            <a:endParaRPr lang="tr-T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tr-T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endParaRPr lang="tr-T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tr-T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</a:t>
            </a:r>
            <a:r>
              <a:rPr lang="tr-T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to be executed if </a:t>
            </a:r>
          </a:p>
          <a:p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    condition is false</a:t>
            </a:r>
            <a:r>
              <a:rPr lang="tr-T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*/</a:t>
            </a:r>
            <a:endParaRPr lang="en-GB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884474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435CF746-8A96-5DF4-729A-D9AFB372DD15}"/>
              </a:ext>
            </a:extLst>
          </p:cNvPr>
          <p:cNvSpPr txBox="1"/>
          <p:nvPr/>
        </p:nvSpPr>
        <p:spPr>
          <a:xfrm>
            <a:off x="363985" y="275208"/>
            <a:ext cx="114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				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C003A5A-D20F-1D84-0BB5-E22BCC4C24A6}"/>
              </a:ext>
            </a:extLst>
          </p:cNvPr>
          <p:cNvSpPr txBox="1"/>
          <p:nvPr/>
        </p:nvSpPr>
        <p:spPr>
          <a:xfrm>
            <a:off x="384699" y="0"/>
            <a:ext cx="114906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sz="22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r>
              <a:rPr lang="en-GB" sz="22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f … else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F4126A5D-A173-C8BF-189B-0C8DA8439F9D}"/>
              </a:ext>
            </a:extLst>
          </p:cNvPr>
          <p:cNvSpPr txBox="1"/>
          <p:nvPr/>
        </p:nvSpPr>
        <p:spPr>
          <a:xfrm>
            <a:off x="384699" y="1275326"/>
            <a:ext cx="5353757" cy="5078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tr-T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tr-T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tr-T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tr-T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enter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your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"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tr-T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tr-T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tr-T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tr-T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80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{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tr-T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congrats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you passed.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tr-T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endParaRPr lang="tr-T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{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tr-T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you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failed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tr-T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1C0CBC24-A326-A4DF-5597-CA950E757E17}"/>
              </a:ext>
            </a:extLst>
          </p:cNvPr>
          <p:cNvSpPr txBox="1"/>
          <p:nvPr/>
        </p:nvSpPr>
        <p:spPr>
          <a:xfrm>
            <a:off x="6130031" y="1275325"/>
            <a:ext cx="5745332" cy="5078313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CE9178"/>
                </a:solidFill>
                <a:latin typeface="Consolas" panose="020B0609020204030204" pitchFamily="49" charset="0"/>
              </a:rPr>
              <a:t>PS C:\Users\bsrni\Desktop\c&gt; cd "c:\Users\bsrni\Desktop\c\" ; </a:t>
            </a:r>
            <a:r>
              <a:rPr lang="tr-TR" dirty="0" err="1">
                <a:solidFill>
                  <a:srgbClr val="CE9178"/>
                </a:solidFill>
                <a:latin typeface="Consolas" panose="020B0609020204030204" pitchFamily="49" charset="0"/>
              </a:rPr>
              <a:t>if</a:t>
            </a:r>
            <a:r>
              <a:rPr lang="tr-TR" dirty="0">
                <a:solidFill>
                  <a:srgbClr val="CE9178"/>
                </a:solidFill>
                <a:latin typeface="Consolas" panose="020B0609020204030204" pitchFamily="49" charset="0"/>
              </a:rPr>
              <a:t> ($?) { </a:t>
            </a:r>
            <a:r>
              <a:rPr lang="tr-TR" dirty="0" err="1">
                <a:solidFill>
                  <a:srgbClr val="CE9178"/>
                </a:solidFill>
                <a:latin typeface="Consolas" panose="020B0609020204030204" pitchFamily="49" charset="0"/>
              </a:rPr>
              <a:t>gcc</a:t>
            </a:r>
            <a:r>
              <a:rPr lang="tr-TR" dirty="0">
                <a:solidFill>
                  <a:srgbClr val="CE9178"/>
                </a:solidFill>
                <a:latin typeface="Consolas" panose="020B0609020204030204" pitchFamily="49" charset="0"/>
              </a:rPr>
              <a:t> 11_if_else.c -o 11_if_else } ; </a:t>
            </a:r>
            <a:r>
              <a:rPr lang="tr-TR" dirty="0" err="1">
                <a:solidFill>
                  <a:srgbClr val="CE9178"/>
                </a:solidFill>
                <a:latin typeface="Consolas" panose="020B0609020204030204" pitchFamily="49" charset="0"/>
              </a:rPr>
              <a:t>if</a:t>
            </a:r>
            <a:r>
              <a:rPr lang="tr-TR" dirty="0">
                <a:solidFill>
                  <a:srgbClr val="CE9178"/>
                </a:solidFill>
                <a:latin typeface="Consolas" panose="020B0609020204030204" pitchFamily="49" charset="0"/>
              </a:rPr>
              <a:t> ($?) { .\11_if_else }</a:t>
            </a:r>
          </a:p>
          <a:p>
            <a:r>
              <a:rPr lang="tr-TR" dirty="0" err="1">
                <a:solidFill>
                  <a:srgbClr val="9CDCFE"/>
                </a:solidFill>
                <a:latin typeface="Consolas" panose="020B0609020204030204" pitchFamily="49" charset="0"/>
              </a:rPr>
              <a:t>enter</a:t>
            </a:r>
            <a:r>
              <a:rPr lang="tr-TR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9CDCFE"/>
                </a:solidFill>
                <a:latin typeface="Consolas" panose="020B0609020204030204" pitchFamily="49" charset="0"/>
              </a:rPr>
              <a:t>your</a:t>
            </a:r>
            <a:r>
              <a:rPr lang="tr-TR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9CDCFE"/>
                </a:solidFill>
                <a:latin typeface="Consolas" panose="020B0609020204030204" pitchFamily="49" charset="0"/>
              </a:rPr>
              <a:t>score</a:t>
            </a:r>
            <a:r>
              <a:rPr lang="tr-TR" dirty="0">
                <a:solidFill>
                  <a:srgbClr val="9CDCFE"/>
                </a:solidFill>
                <a:latin typeface="Consolas" panose="020B0609020204030204" pitchFamily="49" charset="0"/>
              </a:rPr>
              <a:t>: 60</a:t>
            </a:r>
          </a:p>
          <a:p>
            <a:r>
              <a:rPr lang="tr-TR" dirty="0" err="1">
                <a:solidFill>
                  <a:srgbClr val="9CDCFE"/>
                </a:solidFill>
                <a:latin typeface="Consolas" panose="020B0609020204030204" pitchFamily="49" charset="0"/>
              </a:rPr>
              <a:t>you</a:t>
            </a:r>
            <a:r>
              <a:rPr lang="tr-TR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9CDCFE"/>
                </a:solidFill>
                <a:latin typeface="Consolas" panose="020B0609020204030204" pitchFamily="49" charset="0"/>
              </a:rPr>
              <a:t>failed</a:t>
            </a:r>
            <a:r>
              <a:rPr lang="tr-TR" dirty="0">
                <a:solidFill>
                  <a:srgbClr val="9CDCFE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tr-TR" dirty="0">
                <a:solidFill>
                  <a:srgbClr val="CE9178"/>
                </a:solidFill>
                <a:latin typeface="Consolas" panose="020B0609020204030204" pitchFamily="49" charset="0"/>
              </a:rPr>
              <a:t>PS C:\Users\bsrni\Desktop\c&gt; cd "c:\Users\bsrni\Desktop\c\" ; </a:t>
            </a:r>
            <a:r>
              <a:rPr lang="tr-TR" dirty="0" err="1">
                <a:solidFill>
                  <a:srgbClr val="CE9178"/>
                </a:solidFill>
                <a:latin typeface="Consolas" panose="020B0609020204030204" pitchFamily="49" charset="0"/>
              </a:rPr>
              <a:t>if</a:t>
            </a:r>
            <a:r>
              <a:rPr lang="tr-TR" dirty="0">
                <a:solidFill>
                  <a:srgbClr val="CE9178"/>
                </a:solidFill>
                <a:latin typeface="Consolas" panose="020B0609020204030204" pitchFamily="49" charset="0"/>
              </a:rPr>
              <a:t> ($?) { </a:t>
            </a:r>
            <a:r>
              <a:rPr lang="tr-TR" dirty="0" err="1">
                <a:solidFill>
                  <a:srgbClr val="CE9178"/>
                </a:solidFill>
                <a:latin typeface="Consolas" panose="020B0609020204030204" pitchFamily="49" charset="0"/>
              </a:rPr>
              <a:t>gcc</a:t>
            </a:r>
            <a:r>
              <a:rPr lang="tr-TR" dirty="0">
                <a:solidFill>
                  <a:srgbClr val="CE9178"/>
                </a:solidFill>
                <a:latin typeface="Consolas" panose="020B0609020204030204" pitchFamily="49" charset="0"/>
              </a:rPr>
              <a:t> 11_if_else.c -o 11_if_else } ; </a:t>
            </a:r>
            <a:r>
              <a:rPr lang="tr-TR" dirty="0" err="1">
                <a:solidFill>
                  <a:srgbClr val="CE9178"/>
                </a:solidFill>
                <a:latin typeface="Consolas" panose="020B0609020204030204" pitchFamily="49" charset="0"/>
              </a:rPr>
              <a:t>if</a:t>
            </a:r>
            <a:r>
              <a:rPr lang="tr-TR" dirty="0">
                <a:solidFill>
                  <a:srgbClr val="CE9178"/>
                </a:solidFill>
                <a:latin typeface="Consolas" panose="020B0609020204030204" pitchFamily="49" charset="0"/>
              </a:rPr>
              <a:t> ($?) { .\11_if_else }</a:t>
            </a:r>
          </a:p>
          <a:p>
            <a:r>
              <a:rPr lang="tr-TR" dirty="0" err="1">
                <a:solidFill>
                  <a:srgbClr val="9CDCFE"/>
                </a:solidFill>
                <a:latin typeface="Consolas" panose="020B0609020204030204" pitchFamily="49" charset="0"/>
              </a:rPr>
              <a:t>enter</a:t>
            </a:r>
            <a:r>
              <a:rPr lang="tr-TR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9CDCFE"/>
                </a:solidFill>
                <a:latin typeface="Consolas" panose="020B0609020204030204" pitchFamily="49" charset="0"/>
              </a:rPr>
              <a:t>your</a:t>
            </a:r>
            <a:r>
              <a:rPr lang="tr-TR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9CDCFE"/>
                </a:solidFill>
                <a:latin typeface="Consolas" panose="020B0609020204030204" pitchFamily="49" charset="0"/>
              </a:rPr>
              <a:t>score</a:t>
            </a:r>
            <a:r>
              <a:rPr lang="tr-TR" dirty="0">
                <a:solidFill>
                  <a:srgbClr val="9CDCFE"/>
                </a:solidFill>
                <a:latin typeface="Consolas" panose="020B0609020204030204" pitchFamily="49" charset="0"/>
              </a:rPr>
              <a:t>: 80</a:t>
            </a:r>
          </a:p>
          <a:p>
            <a:r>
              <a:rPr lang="tr-TR" dirty="0" err="1">
                <a:solidFill>
                  <a:srgbClr val="9CDCFE"/>
                </a:solidFill>
                <a:latin typeface="Consolas" panose="020B0609020204030204" pitchFamily="49" charset="0"/>
              </a:rPr>
              <a:t>congrats</a:t>
            </a:r>
            <a:r>
              <a:rPr lang="tr-TR" dirty="0">
                <a:solidFill>
                  <a:srgbClr val="9CDCFE"/>
                </a:solidFill>
                <a:latin typeface="Consolas" panose="020B0609020204030204" pitchFamily="49" charset="0"/>
              </a:rPr>
              <a:t>! </a:t>
            </a:r>
            <a:r>
              <a:rPr lang="tr-TR" dirty="0" err="1">
                <a:solidFill>
                  <a:srgbClr val="9CDCFE"/>
                </a:solidFill>
                <a:latin typeface="Consolas" panose="020B0609020204030204" pitchFamily="49" charset="0"/>
              </a:rPr>
              <a:t>you</a:t>
            </a:r>
            <a:r>
              <a:rPr lang="tr-TR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9CDCFE"/>
                </a:solidFill>
                <a:latin typeface="Consolas" panose="020B0609020204030204" pitchFamily="49" charset="0"/>
              </a:rPr>
              <a:t>passed</a:t>
            </a:r>
            <a:r>
              <a:rPr lang="tr-TR" dirty="0">
                <a:solidFill>
                  <a:srgbClr val="9CDCFE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tr-TR" dirty="0">
                <a:solidFill>
                  <a:srgbClr val="CE9178"/>
                </a:solidFill>
                <a:latin typeface="Consolas" panose="020B0609020204030204" pitchFamily="49" charset="0"/>
              </a:rPr>
              <a:t>PS C:\Users\bsrni\Desktop\c&gt; cd "c:\Users\bsrni\Desktop\c\" ; </a:t>
            </a:r>
            <a:r>
              <a:rPr lang="tr-TR" dirty="0" err="1">
                <a:solidFill>
                  <a:srgbClr val="CE9178"/>
                </a:solidFill>
                <a:latin typeface="Consolas" panose="020B0609020204030204" pitchFamily="49" charset="0"/>
              </a:rPr>
              <a:t>if</a:t>
            </a:r>
            <a:r>
              <a:rPr lang="tr-TR" dirty="0">
                <a:solidFill>
                  <a:srgbClr val="CE9178"/>
                </a:solidFill>
                <a:latin typeface="Consolas" panose="020B0609020204030204" pitchFamily="49" charset="0"/>
              </a:rPr>
              <a:t> ($?) { </a:t>
            </a:r>
            <a:r>
              <a:rPr lang="tr-TR" dirty="0" err="1">
                <a:solidFill>
                  <a:srgbClr val="CE9178"/>
                </a:solidFill>
                <a:latin typeface="Consolas" panose="020B0609020204030204" pitchFamily="49" charset="0"/>
              </a:rPr>
              <a:t>gcc</a:t>
            </a:r>
            <a:r>
              <a:rPr lang="tr-TR" dirty="0">
                <a:solidFill>
                  <a:srgbClr val="CE9178"/>
                </a:solidFill>
                <a:latin typeface="Consolas" panose="020B0609020204030204" pitchFamily="49" charset="0"/>
              </a:rPr>
              <a:t> 11_if_else.c</a:t>
            </a:r>
          </a:p>
          <a:p>
            <a:r>
              <a:rPr lang="tr-TR" dirty="0">
                <a:solidFill>
                  <a:srgbClr val="CE9178"/>
                </a:solidFill>
                <a:latin typeface="Consolas" panose="020B0609020204030204" pitchFamily="49" charset="0"/>
              </a:rPr>
              <a:t> -o 11_if_else } ; </a:t>
            </a:r>
            <a:r>
              <a:rPr lang="tr-TR" dirty="0" err="1">
                <a:solidFill>
                  <a:srgbClr val="CE9178"/>
                </a:solidFill>
                <a:latin typeface="Consolas" panose="020B0609020204030204" pitchFamily="49" charset="0"/>
              </a:rPr>
              <a:t>if</a:t>
            </a:r>
            <a:r>
              <a:rPr lang="tr-TR" dirty="0">
                <a:solidFill>
                  <a:srgbClr val="CE9178"/>
                </a:solidFill>
                <a:latin typeface="Consolas" panose="020B0609020204030204" pitchFamily="49" charset="0"/>
              </a:rPr>
              <a:t> ($?) { .\11_if_else } </a:t>
            </a:r>
          </a:p>
          <a:p>
            <a:r>
              <a:rPr lang="tr-TR" dirty="0" err="1">
                <a:solidFill>
                  <a:srgbClr val="9CDCFE"/>
                </a:solidFill>
                <a:latin typeface="Consolas" panose="020B0609020204030204" pitchFamily="49" charset="0"/>
              </a:rPr>
              <a:t>enter</a:t>
            </a:r>
            <a:r>
              <a:rPr lang="tr-TR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9CDCFE"/>
                </a:solidFill>
                <a:latin typeface="Consolas" panose="020B0609020204030204" pitchFamily="49" charset="0"/>
              </a:rPr>
              <a:t>your</a:t>
            </a:r>
            <a:r>
              <a:rPr lang="tr-TR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9CDCFE"/>
                </a:solidFill>
                <a:latin typeface="Consolas" panose="020B0609020204030204" pitchFamily="49" charset="0"/>
              </a:rPr>
              <a:t>score</a:t>
            </a:r>
            <a:r>
              <a:rPr lang="tr-TR" dirty="0">
                <a:solidFill>
                  <a:srgbClr val="9CDCFE"/>
                </a:solidFill>
                <a:latin typeface="Consolas" panose="020B0609020204030204" pitchFamily="49" charset="0"/>
              </a:rPr>
              <a:t>: 100</a:t>
            </a:r>
          </a:p>
          <a:p>
            <a:r>
              <a:rPr lang="tr-TR" dirty="0" err="1">
                <a:solidFill>
                  <a:srgbClr val="9CDCFE"/>
                </a:solidFill>
                <a:latin typeface="Consolas" panose="020B0609020204030204" pitchFamily="49" charset="0"/>
              </a:rPr>
              <a:t>congrats</a:t>
            </a:r>
            <a:r>
              <a:rPr lang="tr-TR" dirty="0">
                <a:solidFill>
                  <a:srgbClr val="9CDCFE"/>
                </a:solidFill>
                <a:latin typeface="Consolas" panose="020B0609020204030204" pitchFamily="49" charset="0"/>
              </a:rPr>
              <a:t>! </a:t>
            </a:r>
            <a:r>
              <a:rPr lang="tr-TR" dirty="0" err="1">
                <a:solidFill>
                  <a:srgbClr val="9CDCFE"/>
                </a:solidFill>
                <a:latin typeface="Consolas" panose="020B0609020204030204" pitchFamily="49" charset="0"/>
              </a:rPr>
              <a:t>you</a:t>
            </a:r>
            <a:r>
              <a:rPr lang="tr-TR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9CDCFE"/>
                </a:solidFill>
                <a:latin typeface="Consolas" panose="020B0609020204030204" pitchFamily="49" charset="0"/>
              </a:rPr>
              <a:t>passed</a:t>
            </a:r>
            <a:r>
              <a:rPr lang="tr-TR" dirty="0">
                <a:solidFill>
                  <a:srgbClr val="9CDCFE"/>
                </a:solidFill>
                <a:latin typeface="Consolas" panose="020B0609020204030204" pitchFamily="49" charset="0"/>
              </a:rPr>
              <a:t>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438148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435CF746-8A96-5DF4-729A-D9AFB372DD15}"/>
              </a:ext>
            </a:extLst>
          </p:cNvPr>
          <p:cNvSpPr txBox="1"/>
          <p:nvPr/>
        </p:nvSpPr>
        <p:spPr>
          <a:xfrm>
            <a:off x="363985" y="275208"/>
            <a:ext cx="114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				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C003A5A-D20F-1D84-0BB5-E22BCC4C24A6}"/>
              </a:ext>
            </a:extLst>
          </p:cNvPr>
          <p:cNvSpPr txBox="1"/>
          <p:nvPr/>
        </p:nvSpPr>
        <p:spPr>
          <a:xfrm>
            <a:off x="384699" y="0"/>
            <a:ext cx="5576831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sz="22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Comparison operators</a:t>
            </a:r>
          </a:p>
          <a:p>
            <a:endParaRPr lang="en-GB" sz="2200" b="1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</a:rPr>
              <a:t>Less than: a &lt; 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</a:rPr>
              <a:t>Less than or equal to: a &lt;= 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</a:rPr>
              <a:t>Greater than: a &gt; 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</a:rPr>
              <a:t>Greater than or equal to: a &gt;= 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</a:rPr>
              <a:t>Equal to a == 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</a:rPr>
              <a:t>Not Equal to: a != b</a:t>
            </a:r>
            <a:endParaRPr lang="tr-TR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9DA585CD-8DDF-E0CB-2339-5C3CCD9C5502}"/>
              </a:ext>
            </a:extLst>
          </p:cNvPr>
          <p:cNvSpPr txBox="1"/>
          <p:nvPr/>
        </p:nvSpPr>
        <p:spPr>
          <a:xfrm>
            <a:off x="6571130" y="275208"/>
            <a:ext cx="6096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2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Logical operators</a:t>
            </a:r>
          </a:p>
          <a:p>
            <a:endParaRPr lang="en-GB" sz="2200" b="1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</a:rPr>
              <a:t>Logical AND: &amp;&amp;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</a:rPr>
              <a:t>Logical OR: ||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</a:rPr>
              <a:t>Logical NOT: !</a:t>
            </a:r>
            <a:endParaRPr lang="tr-TR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GB" sz="2200" b="1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88FC855D-E98F-5C36-A9BF-F34EBFEF8785}"/>
              </a:ext>
            </a:extLst>
          </p:cNvPr>
          <p:cNvSpPr txBox="1"/>
          <p:nvPr/>
        </p:nvSpPr>
        <p:spPr>
          <a:xfrm>
            <a:off x="0" y="3429002"/>
            <a:ext cx="3877236" cy="258532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</a:rPr>
              <a:t>years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</a:rPr>
              <a:t>rank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GB" dirty="0">
              <a:solidFill>
                <a:srgbClr val="C586C0"/>
              </a:solidFill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years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rank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"you passed."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"you failed."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D885FB68-97D5-8DCB-A87E-6440D2E44CF8}"/>
              </a:ext>
            </a:extLst>
          </p:cNvPr>
          <p:cNvSpPr txBox="1"/>
          <p:nvPr/>
        </p:nvSpPr>
        <p:spPr>
          <a:xfrm>
            <a:off x="4157382" y="3429000"/>
            <a:ext cx="3877236" cy="258532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</a:rPr>
              <a:t>years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B5CEA8"/>
                </a:solidFill>
                <a:latin typeface="Consolas" panose="020B0609020204030204" pitchFamily="49" charset="0"/>
              </a:rPr>
              <a:t>40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</a:rPr>
              <a:t>rank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  <a:endParaRPr lang="en-GB" b="0" dirty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endParaRPr lang="en-GB" b="0" dirty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years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rank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B5CEA8"/>
                </a:solidFill>
                <a:latin typeface="Consolas" panose="020B0609020204030204" pitchFamily="49" charset="0"/>
              </a:rPr>
              <a:t>9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"you passed."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"you failed."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5" name="Metin kutusu 14">
            <a:extLst>
              <a:ext uri="{FF2B5EF4-FFF2-40B4-BE49-F238E27FC236}">
                <a16:creationId xmlns:a16="http://schemas.microsoft.com/office/drawing/2014/main" id="{D628D3FF-FB4D-FE70-8BFF-FA81CA0E1858}"/>
              </a:ext>
            </a:extLst>
          </p:cNvPr>
          <p:cNvSpPr txBox="1"/>
          <p:nvPr/>
        </p:nvSpPr>
        <p:spPr>
          <a:xfrm>
            <a:off x="8314764" y="3429000"/>
            <a:ext cx="3877236" cy="258532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"not same"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"same"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916035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435CF746-8A96-5DF4-729A-D9AFB372DD15}"/>
              </a:ext>
            </a:extLst>
          </p:cNvPr>
          <p:cNvSpPr txBox="1"/>
          <p:nvPr/>
        </p:nvSpPr>
        <p:spPr>
          <a:xfrm>
            <a:off x="363985" y="275208"/>
            <a:ext cx="114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				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C003A5A-D20F-1D84-0BB5-E22BCC4C24A6}"/>
              </a:ext>
            </a:extLst>
          </p:cNvPr>
          <p:cNvSpPr txBox="1"/>
          <p:nvPr/>
        </p:nvSpPr>
        <p:spPr>
          <a:xfrm>
            <a:off x="384699" y="0"/>
            <a:ext cx="114906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sz="22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else if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F4126A5D-A173-C8BF-189B-0C8DA8439F9D}"/>
              </a:ext>
            </a:extLst>
          </p:cNvPr>
          <p:cNvSpPr txBox="1"/>
          <p:nvPr/>
        </p:nvSpPr>
        <p:spPr>
          <a:xfrm>
            <a:off x="6453544" y="1028343"/>
            <a:ext cx="5353757" cy="480131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"enter your score: 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80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"congrats! you passed."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80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 worries. you can still pass the class."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"you failed."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2050" name="Picture 2" descr="Python If Else Statement, If Else If Statement And Nested If ...">
            <a:extLst>
              <a:ext uri="{FF2B5EF4-FFF2-40B4-BE49-F238E27FC236}">
                <a16:creationId xmlns:a16="http://schemas.microsoft.com/office/drawing/2014/main" id="{62604244-C664-61FB-8E64-45763605A3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62" y="1123771"/>
            <a:ext cx="5763071" cy="4610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774724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435CF746-8A96-5DF4-729A-D9AFB372DD15}"/>
              </a:ext>
            </a:extLst>
          </p:cNvPr>
          <p:cNvSpPr txBox="1"/>
          <p:nvPr/>
        </p:nvSpPr>
        <p:spPr>
          <a:xfrm>
            <a:off x="363985" y="275208"/>
            <a:ext cx="114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				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C003A5A-D20F-1D84-0BB5-E22BCC4C24A6}"/>
              </a:ext>
            </a:extLst>
          </p:cNvPr>
          <p:cNvSpPr txBox="1"/>
          <p:nvPr/>
        </p:nvSpPr>
        <p:spPr>
          <a:xfrm>
            <a:off x="384699" y="0"/>
            <a:ext cx="114906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sz="22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Max Function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BAAC42F2-4369-BFF4-8B5A-093CF8C516DA}"/>
              </a:ext>
            </a:extLst>
          </p:cNvPr>
          <p:cNvSpPr txBox="1"/>
          <p:nvPr/>
        </p:nvSpPr>
        <p:spPr>
          <a:xfrm>
            <a:off x="3037643" y="1305341"/>
            <a:ext cx="6096000" cy="42473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findMax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{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{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{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844339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435CF746-8A96-5DF4-729A-D9AFB372DD15}"/>
              </a:ext>
            </a:extLst>
          </p:cNvPr>
          <p:cNvSpPr txBox="1"/>
          <p:nvPr/>
        </p:nvSpPr>
        <p:spPr>
          <a:xfrm>
            <a:off x="363985" y="275208"/>
            <a:ext cx="114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				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C003A5A-D20F-1D84-0BB5-E22BCC4C24A6}"/>
              </a:ext>
            </a:extLst>
          </p:cNvPr>
          <p:cNvSpPr txBox="1"/>
          <p:nvPr/>
        </p:nvSpPr>
        <p:spPr>
          <a:xfrm>
            <a:off x="384699" y="0"/>
            <a:ext cx="114906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sz="22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switch case</a:t>
            </a:r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91FCA179-6B84-B1EB-83B8-1B200473C0FB}"/>
              </a:ext>
            </a:extLst>
          </p:cNvPr>
          <p:cNvSpPr txBox="1"/>
          <p:nvPr/>
        </p:nvSpPr>
        <p:spPr>
          <a:xfrm>
            <a:off x="6938684" y="707886"/>
            <a:ext cx="3040428" cy="600164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day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GB" sz="1600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  <a:b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day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"Monday"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"Tuesday"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"Wednesday"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"Thursday"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"Friday"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"Saturday"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"Sunday"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C0CF957C-FD82-362B-97E2-CA73F3339F0F}"/>
              </a:ext>
            </a:extLst>
          </p:cNvPr>
          <p:cNvSpPr txBox="1"/>
          <p:nvPr/>
        </p:nvSpPr>
        <p:spPr>
          <a:xfrm>
            <a:off x="931546" y="1585048"/>
            <a:ext cx="3936289" cy="42473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(expression)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​{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constant1: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statements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constant2: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statements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.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.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.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default statements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1932731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435CF746-8A96-5DF4-729A-D9AFB372DD15}"/>
              </a:ext>
            </a:extLst>
          </p:cNvPr>
          <p:cNvSpPr txBox="1"/>
          <p:nvPr/>
        </p:nvSpPr>
        <p:spPr>
          <a:xfrm>
            <a:off x="363985" y="275208"/>
            <a:ext cx="114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				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C003A5A-D20F-1D84-0BB5-E22BCC4C24A6}"/>
              </a:ext>
            </a:extLst>
          </p:cNvPr>
          <p:cNvSpPr txBox="1"/>
          <p:nvPr/>
        </p:nvSpPr>
        <p:spPr>
          <a:xfrm>
            <a:off x="447452" y="1407459"/>
            <a:ext cx="1149066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sz="22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Loops</a:t>
            </a:r>
          </a:p>
          <a:p>
            <a:endParaRPr lang="en-GB" sz="2200" b="1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GB" sz="2200" b="1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GB" sz="2200" b="1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Loops can execute a block of code as long as a specified condition is reached.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Loops are handy because they save time, reduce errors, and they make code more readable.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while, do…while, for.</a:t>
            </a:r>
            <a:endParaRPr lang="en-GB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658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435CF746-8A96-5DF4-729A-D9AFB372DD15}"/>
              </a:ext>
            </a:extLst>
          </p:cNvPr>
          <p:cNvSpPr txBox="1"/>
          <p:nvPr/>
        </p:nvSpPr>
        <p:spPr>
          <a:xfrm>
            <a:off x="363985" y="275208"/>
            <a:ext cx="114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				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C003A5A-D20F-1D84-0BB5-E22BCC4C24A6}"/>
              </a:ext>
            </a:extLst>
          </p:cNvPr>
          <p:cNvSpPr txBox="1"/>
          <p:nvPr/>
        </p:nvSpPr>
        <p:spPr>
          <a:xfrm>
            <a:off x="340311" y="0"/>
            <a:ext cx="11490664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sz="22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How to Install C Compilers on Windows?</a:t>
            </a:r>
            <a:endParaRPr lang="en-GB" b="0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GB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hlinkClick r:id="rId2"/>
              </a:rPr>
              <a:t>https://sourceforge.net/projects/mingw-w64/</a:t>
            </a:r>
            <a:endParaRPr lang="en-GB" b="0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7D6BFD2C-F68A-8623-7A60-CB6D3BCF28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0605"/>
          <a:stretch/>
        </p:blipFill>
        <p:spPr>
          <a:xfrm>
            <a:off x="1776334" y="1908697"/>
            <a:ext cx="8639332" cy="467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89502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435CF746-8A96-5DF4-729A-D9AFB372DD15}"/>
              </a:ext>
            </a:extLst>
          </p:cNvPr>
          <p:cNvSpPr txBox="1"/>
          <p:nvPr/>
        </p:nvSpPr>
        <p:spPr>
          <a:xfrm>
            <a:off x="363985" y="275208"/>
            <a:ext cx="114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				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C003A5A-D20F-1D84-0BB5-E22BCC4C24A6}"/>
              </a:ext>
            </a:extLst>
          </p:cNvPr>
          <p:cNvSpPr txBox="1"/>
          <p:nvPr/>
        </p:nvSpPr>
        <p:spPr>
          <a:xfrm>
            <a:off x="384699" y="0"/>
            <a:ext cx="114906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sz="22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While Loop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6B92E34F-53D6-B65C-E78C-46841580143A}"/>
              </a:ext>
            </a:extLst>
          </p:cNvPr>
          <p:cNvSpPr txBox="1"/>
          <p:nvPr/>
        </p:nvSpPr>
        <p:spPr>
          <a:xfrm>
            <a:off x="519953" y="2828835"/>
            <a:ext cx="4177553" cy="120032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/*condition*/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code block to be executed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3FEFCE6C-5FC2-BDC6-BB7F-118472D28BFE}"/>
              </a:ext>
            </a:extLst>
          </p:cNvPr>
          <p:cNvSpPr txBox="1"/>
          <p:nvPr/>
        </p:nvSpPr>
        <p:spPr>
          <a:xfrm>
            <a:off x="5576047" y="459548"/>
            <a:ext cx="6096000" cy="369331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{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 is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GB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2D7298DD-95EB-0ECB-C9F9-80B934EC948D}"/>
              </a:ext>
            </a:extLst>
          </p:cNvPr>
          <p:cNvSpPr txBox="1"/>
          <p:nvPr/>
        </p:nvSpPr>
        <p:spPr>
          <a:xfrm>
            <a:off x="5576047" y="4337207"/>
            <a:ext cx="6096000" cy="230832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 is 10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 is 10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 is 10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 is 10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 is 10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 is 10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 is 10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 is 10</a:t>
            </a:r>
          </a:p>
        </p:txBody>
      </p:sp>
    </p:spTree>
    <p:extLst>
      <p:ext uri="{BB962C8B-B14F-4D97-AF65-F5344CB8AC3E}">
        <p14:creationId xmlns:p14="http://schemas.microsoft.com/office/powerpoint/2010/main" val="3614605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435CF746-8A96-5DF4-729A-D9AFB372DD15}"/>
              </a:ext>
            </a:extLst>
          </p:cNvPr>
          <p:cNvSpPr txBox="1"/>
          <p:nvPr/>
        </p:nvSpPr>
        <p:spPr>
          <a:xfrm>
            <a:off x="363985" y="275208"/>
            <a:ext cx="114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				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C003A5A-D20F-1D84-0BB5-E22BCC4C24A6}"/>
              </a:ext>
            </a:extLst>
          </p:cNvPr>
          <p:cNvSpPr txBox="1"/>
          <p:nvPr/>
        </p:nvSpPr>
        <p:spPr>
          <a:xfrm>
            <a:off x="384699" y="0"/>
            <a:ext cx="114906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sz="22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While Example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90ED7C71-95E7-1F33-CEBB-B4106C862BB3}"/>
              </a:ext>
            </a:extLst>
          </p:cNvPr>
          <p:cNvSpPr txBox="1"/>
          <p:nvPr/>
        </p:nvSpPr>
        <p:spPr>
          <a:xfrm>
            <a:off x="806824" y="1443841"/>
            <a:ext cx="6096000" cy="397031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tr-T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tr-T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tr-T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tr-T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{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tr-T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enter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between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0-20: "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tr-T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tr-T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congrats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tr-T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tr-T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896FB452-6122-1C03-AFD3-115C34662C71}"/>
              </a:ext>
            </a:extLst>
          </p:cNvPr>
          <p:cNvSpPr txBox="1"/>
          <p:nvPr/>
        </p:nvSpPr>
        <p:spPr>
          <a:xfrm>
            <a:off x="7117976" y="2690336"/>
            <a:ext cx="4689325" cy="147732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enter a number between 0-20: 13</a:t>
            </a:r>
          </a:p>
          <a:p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enter a number between 0-20: 14</a:t>
            </a:r>
          </a:p>
          <a:p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enter a number between 0-20: 11</a:t>
            </a:r>
          </a:p>
          <a:p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enter a number between 0-20: 12</a:t>
            </a:r>
          </a:p>
          <a:p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congrats!</a:t>
            </a:r>
            <a:endParaRPr lang="tr-T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739902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435CF746-8A96-5DF4-729A-D9AFB372DD15}"/>
              </a:ext>
            </a:extLst>
          </p:cNvPr>
          <p:cNvSpPr txBox="1"/>
          <p:nvPr/>
        </p:nvSpPr>
        <p:spPr>
          <a:xfrm>
            <a:off x="363985" y="275208"/>
            <a:ext cx="114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				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C003A5A-D20F-1D84-0BB5-E22BCC4C24A6}"/>
              </a:ext>
            </a:extLst>
          </p:cNvPr>
          <p:cNvSpPr txBox="1"/>
          <p:nvPr/>
        </p:nvSpPr>
        <p:spPr>
          <a:xfrm>
            <a:off x="384699" y="0"/>
            <a:ext cx="1149066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sz="22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do…while Loop</a:t>
            </a:r>
          </a:p>
          <a:p>
            <a:endParaRPr lang="en-GB" sz="2200" b="1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GB" sz="2200" b="1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GB" sz="2200" b="1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GB" sz="2200" b="1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  <a:latin typeface="Verdana" panose="020B0604030504040204" pitchFamily="34" charset="0"/>
              </a:rPr>
              <a:t>The do…while loop is a variant of while loop.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This loop will execute the code block once, before checking if the condition is true, then it will repeat the loop as long as the condition is true.</a:t>
            </a:r>
            <a:endParaRPr lang="en-GB" b="1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E3E89801-907F-3297-CBE8-6F08B52AE19D}"/>
              </a:ext>
            </a:extLst>
          </p:cNvPr>
          <p:cNvSpPr txBox="1"/>
          <p:nvPr/>
        </p:nvSpPr>
        <p:spPr>
          <a:xfrm>
            <a:off x="3037643" y="3814482"/>
            <a:ext cx="6096000" cy="147732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do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{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code block to be executed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/*condition*/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91633153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435CF746-8A96-5DF4-729A-D9AFB372DD15}"/>
              </a:ext>
            </a:extLst>
          </p:cNvPr>
          <p:cNvSpPr txBox="1"/>
          <p:nvPr/>
        </p:nvSpPr>
        <p:spPr>
          <a:xfrm>
            <a:off x="363985" y="275208"/>
            <a:ext cx="114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				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C003A5A-D20F-1D84-0BB5-E22BCC4C24A6}"/>
              </a:ext>
            </a:extLst>
          </p:cNvPr>
          <p:cNvSpPr txBox="1"/>
          <p:nvPr/>
        </p:nvSpPr>
        <p:spPr>
          <a:xfrm>
            <a:off x="384699" y="0"/>
            <a:ext cx="114906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sz="22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do…while Loop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312A12F5-983C-8304-C639-54D497CFCF43}"/>
              </a:ext>
            </a:extLst>
          </p:cNvPr>
          <p:cNvSpPr txBox="1"/>
          <p:nvPr/>
        </p:nvSpPr>
        <p:spPr>
          <a:xfrm>
            <a:off x="363985" y="1182656"/>
            <a:ext cx="6096000" cy="5355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tr-T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tr-T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tr-T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(){</a:t>
            </a:r>
            <a:b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tr-T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endParaRPr lang="en-GB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b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tr-T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of 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loop</a:t>
            </a:r>
            <a:r>
              <a:rPr lang="tr-T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tr-T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tr-T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"a: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tr-T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tr-T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of do - 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loop</a:t>
            </a:r>
            <a:r>
              <a:rPr lang="tr-T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tr-T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do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tr-T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"b: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tr-T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 </a:t>
            </a:r>
            <a:r>
              <a:rPr lang="tr-T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tr-T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721B38BB-7A5C-CF1D-6892-5B6F42464F25}"/>
              </a:ext>
            </a:extLst>
          </p:cNvPr>
          <p:cNvSpPr txBox="1"/>
          <p:nvPr/>
        </p:nvSpPr>
        <p:spPr>
          <a:xfrm>
            <a:off x="8122021" y="1182656"/>
            <a:ext cx="3541059" cy="230832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DCDCAA"/>
                </a:solidFill>
                <a:latin typeface="Consolas" panose="020B0609020204030204" pitchFamily="49" charset="0"/>
              </a:rPr>
              <a:t>Output</a:t>
            </a:r>
            <a:r>
              <a:rPr lang="tr-TR" dirty="0">
                <a:solidFill>
                  <a:srgbClr val="DCDCAA"/>
                </a:solidFill>
                <a:latin typeface="Consolas" panose="020B0609020204030204" pitchFamily="49" charset="0"/>
              </a:rPr>
              <a:t> of </a:t>
            </a:r>
            <a:r>
              <a:rPr lang="tr-TR" dirty="0" err="1">
                <a:solidFill>
                  <a:srgbClr val="DCDCAA"/>
                </a:solidFill>
                <a:latin typeface="Consolas" panose="020B0609020204030204" pitchFamily="49" charset="0"/>
              </a:rPr>
              <a:t>while</a:t>
            </a:r>
            <a:r>
              <a:rPr lang="tr-TR" dirty="0">
                <a:solidFill>
                  <a:srgbClr val="DCDCAA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DCDCAA"/>
                </a:solidFill>
                <a:latin typeface="Consolas" panose="020B0609020204030204" pitchFamily="49" charset="0"/>
              </a:rPr>
              <a:t>loop</a:t>
            </a:r>
            <a:endParaRPr lang="tr-TR" dirty="0">
              <a:solidFill>
                <a:srgbClr val="DCDCAA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DCDCAA"/>
                </a:solidFill>
                <a:latin typeface="Consolas" panose="020B0609020204030204" pitchFamily="49" charset="0"/>
              </a:rPr>
              <a:t>a: 1</a:t>
            </a:r>
          </a:p>
          <a:p>
            <a:r>
              <a:rPr lang="tr-TR" dirty="0">
                <a:solidFill>
                  <a:srgbClr val="DCDCAA"/>
                </a:solidFill>
                <a:latin typeface="Consolas" panose="020B0609020204030204" pitchFamily="49" charset="0"/>
              </a:rPr>
              <a:t>a: 2</a:t>
            </a:r>
          </a:p>
          <a:p>
            <a:r>
              <a:rPr lang="tr-TR" dirty="0">
                <a:solidFill>
                  <a:srgbClr val="DCDCAA"/>
                </a:solidFill>
                <a:latin typeface="Consolas" panose="020B0609020204030204" pitchFamily="49" charset="0"/>
              </a:rPr>
              <a:t>a: 3</a:t>
            </a:r>
          </a:p>
          <a:p>
            <a:r>
              <a:rPr lang="tr-TR" dirty="0" err="1">
                <a:solidFill>
                  <a:srgbClr val="DCDCAA"/>
                </a:solidFill>
                <a:latin typeface="Consolas" panose="020B0609020204030204" pitchFamily="49" charset="0"/>
              </a:rPr>
              <a:t>Output</a:t>
            </a:r>
            <a:r>
              <a:rPr lang="tr-TR" dirty="0">
                <a:solidFill>
                  <a:srgbClr val="DCDCAA"/>
                </a:solidFill>
                <a:latin typeface="Consolas" panose="020B0609020204030204" pitchFamily="49" charset="0"/>
              </a:rPr>
              <a:t> of do - </a:t>
            </a:r>
            <a:r>
              <a:rPr lang="tr-TR" dirty="0" err="1">
                <a:solidFill>
                  <a:srgbClr val="DCDCAA"/>
                </a:solidFill>
                <a:latin typeface="Consolas" panose="020B0609020204030204" pitchFamily="49" charset="0"/>
              </a:rPr>
              <a:t>while</a:t>
            </a:r>
            <a:r>
              <a:rPr lang="tr-TR" dirty="0">
                <a:solidFill>
                  <a:srgbClr val="DCDCAA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DCDCAA"/>
                </a:solidFill>
                <a:latin typeface="Consolas" panose="020B0609020204030204" pitchFamily="49" charset="0"/>
              </a:rPr>
              <a:t>loop</a:t>
            </a:r>
            <a:endParaRPr lang="tr-TR" dirty="0">
              <a:solidFill>
                <a:srgbClr val="DCDCAA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DCDCAA"/>
                </a:solidFill>
                <a:latin typeface="Consolas" panose="020B0609020204030204" pitchFamily="49" charset="0"/>
              </a:rPr>
              <a:t>b: 1</a:t>
            </a:r>
          </a:p>
          <a:p>
            <a:r>
              <a:rPr lang="tr-TR" dirty="0">
                <a:solidFill>
                  <a:srgbClr val="DCDCAA"/>
                </a:solidFill>
                <a:latin typeface="Consolas" panose="020B0609020204030204" pitchFamily="49" charset="0"/>
              </a:rPr>
              <a:t>b: 2</a:t>
            </a:r>
          </a:p>
          <a:p>
            <a:r>
              <a:rPr lang="tr-TR" dirty="0">
                <a:solidFill>
                  <a:srgbClr val="DCDCAA"/>
                </a:solidFill>
                <a:latin typeface="Consolas" panose="020B0609020204030204" pitchFamily="49" charset="0"/>
              </a:rPr>
              <a:t>b: 3</a:t>
            </a: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AF054D7B-44DE-3348-0F0D-D6254AFEE5E1}"/>
              </a:ext>
            </a:extLst>
          </p:cNvPr>
          <p:cNvSpPr txBox="1"/>
          <p:nvPr/>
        </p:nvSpPr>
        <p:spPr>
          <a:xfrm>
            <a:off x="8122023" y="4091144"/>
            <a:ext cx="3541060" cy="120032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DCDCAA"/>
                </a:solidFill>
                <a:latin typeface="Consolas" panose="020B0609020204030204" pitchFamily="49" charset="0"/>
              </a:rPr>
              <a:t>Output</a:t>
            </a:r>
            <a:r>
              <a:rPr lang="tr-TR" dirty="0">
                <a:solidFill>
                  <a:srgbClr val="DCDCAA"/>
                </a:solidFill>
                <a:latin typeface="Consolas" panose="020B0609020204030204" pitchFamily="49" charset="0"/>
              </a:rPr>
              <a:t> of </a:t>
            </a:r>
            <a:r>
              <a:rPr lang="tr-TR" dirty="0" err="1">
                <a:solidFill>
                  <a:srgbClr val="DCDCAA"/>
                </a:solidFill>
                <a:latin typeface="Consolas" panose="020B0609020204030204" pitchFamily="49" charset="0"/>
              </a:rPr>
              <a:t>while</a:t>
            </a:r>
            <a:r>
              <a:rPr lang="tr-TR" dirty="0">
                <a:solidFill>
                  <a:srgbClr val="DCDCAA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DCDCAA"/>
                </a:solidFill>
                <a:latin typeface="Consolas" panose="020B0609020204030204" pitchFamily="49" charset="0"/>
              </a:rPr>
              <a:t>loop</a:t>
            </a:r>
            <a:endParaRPr lang="tr-TR" dirty="0">
              <a:solidFill>
                <a:srgbClr val="DCDCAA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DCDCAA"/>
                </a:solidFill>
                <a:latin typeface="Consolas" panose="020B0609020204030204" pitchFamily="49" charset="0"/>
              </a:rPr>
              <a:t>a: 3</a:t>
            </a:r>
          </a:p>
          <a:p>
            <a:r>
              <a:rPr lang="tr-TR" dirty="0" err="1">
                <a:solidFill>
                  <a:srgbClr val="DCDCAA"/>
                </a:solidFill>
                <a:latin typeface="Consolas" panose="020B0609020204030204" pitchFamily="49" charset="0"/>
              </a:rPr>
              <a:t>Output</a:t>
            </a:r>
            <a:r>
              <a:rPr lang="tr-TR" dirty="0">
                <a:solidFill>
                  <a:srgbClr val="DCDCAA"/>
                </a:solidFill>
                <a:latin typeface="Consolas" panose="020B0609020204030204" pitchFamily="49" charset="0"/>
              </a:rPr>
              <a:t> of do - </a:t>
            </a:r>
            <a:r>
              <a:rPr lang="tr-TR" dirty="0" err="1">
                <a:solidFill>
                  <a:srgbClr val="DCDCAA"/>
                </a:solidFill>
                <a:latin typeface="Consolas" panose="020B0609020204030204" pitchFamily="49" charset="0"/>
              </a:rPr>
              <a:t>while</a:t>
            </a:r>
            <a:r>
              <a:rPr lang="tr-TR" dirty="0">
                <a:solidFill>
                  <a:srgbClr val="DCDCAA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DCDCAA"/>
                </a:solidFill>
                <a:latin typeface="Consolas" panose="020B0609020204030204" pitchFamily="49" charset="0"/>
              </a:rPr>
              <a:t>loop</a:t>
            </a:r>
            <a:endParaRPr lang="tr-TR" dirty="0">
              <a:solidFill>
                <a:srgbClr val="DCDCAA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DCDCAA"/>
                </a:solidFill>
                <a:latin typeface="Consolas" panose="020B0609020204030204" pitchFamily="49" charset="0"/>
              </a:rPr>
              <a:t>b: 3</a:t>
            </a:r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5B2A4778-5415-E9D1-4060-B55AA6DBA772}"/>
              </a:ext>
            </a:extLst>
          </p:cNvPr>
          <p:cNvSpPr txBox="1"/>
          <p:nvPr/>
        </p:nvSpPr>
        <p:spPr>
          <a:xfrm>
            <a:off x="8122023" y="5614638"/>
            <a:ext cx="3541058" cy="92333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DCDCAA"/>
                </a:solidFill>
                <a:latin typeface="Consolas" panose="020B0609020204030204" pitchFamily="49" charset="0"/>
              </a:rPr>
              <a:t>Output</a:t>
            </a:r>
            <a:r>
              <a:rPr lang="tr-TR" dirty="0">
                <a:solidFill>
                  <a:srgbClr val="DCDCAA"/>
                </a:solidFill>
                <a:latin typeface="Consolas" panose="020B0609020204030204" pitchFamily="49" charset="0"/>
              </a:rPr>
              <a:t> of </a:t>
            </a:r>
            <a:r>
              <a:rPr lang="tr-TR" dirty="0" err="1">
                <a:solidFill>
                  <a:srgbClr val="DCDCAA"/>
                </a:solidFill>
                <a:latin typeface="Consolas" panose="020B0609020204030204" pitchFamily="49" charset="0"/>
              </a:rPr>
              <a:t>while</a:t>
            </a:r>
            <a:r>
              <a:rPr lang="tr-TR" dirty="0">
                <a:solidFill>
                  <a:srgbClr val="DCDCAA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DCDCAA"/>
                </a:solidFill>
                <a:latin typeface="Consolas" panose="020B0609020204030204" pitchFamily="49" charset="0"/>
              </a:rPr>
              <a:t>loop</a:t>
            </a:r>
            <a:endParaRPr lang="tr-TR" dirty="0">
              <a:solidFill>
                <a:srgbClr val="DCDCAA"/>
              </a:solidFill>
              <a:latin typeface="Consolas" panose="020B0609020204030204" pitchFamily="49" charset="0"/>
            </a:endParaRPr>
          </a:p>
          <a:p>
            <a:r>
              <a:rPr lang="tr-TR" dirty="0" err="1">
                <a:solidFill>
                  <a:srgbClr val="DCDCAA"/>
                </a:solidFill>
                <a:latin typeface="Consolas" panose="020B0609020204030204" pitchFamily="49" charset="0"/>
              </a:rPr>
              <a:t>Output</a:t>
            </a:r>
            <a:r>
              <a:rPr lang="tr-TR" dirty="0">
                <a:solidFill>
                  <a:srgbClr val="DCDCAA"/>
                </a:solidFill>
                <a:latin typeface="Consolas" panose="020B0609020204030204" pitchFamily="49" charset="0"/>
              </a:rPr>
              <a:t> of do - </a:t>
            </a:r>
            <a:r>
              <a:rPr lang="tr-TR" dirty="0" err="1">
                <a:solidFill>
                  <a:srgbClr val="DCDCAA"/>
                </a:solidFill>
                <a:latin typeface="Consolas" panose="020B0609020204030204" pitchFamily="49" charset="0"/>
              </a:rPr>
              <a:t>while</a:t>
            </a:r>
            <a:r>
              <a:rPr lang="tr-TR" dirty="0">
                <a:solidFill>
                  <a:srgbClr val="DCDCAA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DCDCAA"/>
                </a:solidFill>
                <a:latin typeface="Consolas" panose="020B0609020204030204" pitchFamily="49" charset="0"/>
              </a:rPr>
              <a:t>loop</a:t>
            </a:r>
            <a:endParaRPr lang="tr-TR" dirty="0">
              <a:solidFill>
                <a:srgbClr val="DCDCAA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DCDCAA"/>
                </a:solidFill>
                <a:latin typeface="Consolas" panose="020B0609020204030204" pitchFamily="49" charset="0"/>
              </a:rPr>
              <a:t>b: 6</a:t>
            </a:r>
          </a:p>
        </p:txBody>
      </p:sp>
    </p:spTree>
    <p:extLst>
      <p:ext uri="{BB962C8B-B14F-4D97-AF65-F5344CB8AC3E}">
        <p14:creationId xmlns:p14="http://schemas.microsoft.com/office/powerpoint/2010/main" val="278220733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435CF746-8A96-5DF4-729A-D9AFB372DD15}"/>
              </a:ext>
            </a:extLst>
          </p:cNvPr>
          <p:cNvSpPr txBox="1"/>
          <p:nvPr/>
        </p:nvSpPr>
        <p:spPr>
          <a:xfrm>
            <a:off x="363985" y="275208"/>
            <a:ext cx="114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				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C003A5A-D20F-1D84-0BB5-E22BCC4C24A6}"/>
              </a:ext>
            </a:extLst>
          </p:cNvPr>
          <p:cNvSpPr txBox="1"/>
          <p:nvPr/>
        </p:nvSpPr>
        <p:spPr>
          <a:xfrm>
            <a:off x="384699" y="0"/>
            <a:ext cx="11490664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sz="22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for Loop</a:t>
            </a:r>
          </a:p>
          <a:p>
            <a:endParaRPr lang="en-GB" sz="2200" b="1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GB" sz="2200" b="1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GB" sz="2200" b="1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When you know exactly how many times you want to loop through a block of code, use the for loop instead of while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BDB4099B-FEBA-AE30-FBCC-8F4D34E7C618}"/>
              </a:ext>
            </a:extLst>
          </p:cNvPr>
          <p:cNvSpPr txBox="1"/>
          <p:nvPr/>
        </p:nvSpPr>
        <p:spPr>
          <a:xfrm>
            <a:off x="1921537" y="3631630"/>
            <a:ext cx="8328212" cy="120032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initializationStatement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testExpression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updateStatement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code to be executed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1450632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435CF746-8A96-5DF4-729A-D9AFB372DD15}"/>
              </a:ext>
            </a:extLst>
          </p:cNvPr>
          <p:cNvSpPr txBox="1"/>
          <p:nvPr/>
        </p:nvSpPr>
        <p:spPr>
          <a:xfrm>
            <a:off x="363985" y="275208"/>
            <a:ext cx="114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				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C003A5A-D20F-1D84-0BB5-E22BCC4C24A6}"/>
              </a:ext>
            </a:extLst>
          </p:cNvPr>
          <p:cNvSpPr txBox="1"/>
          <p:nvPr/>
        </p:nvSpPr>
        <p:spPr>
          <a:xfrm>
            <a:off x="384699" y="0"/>
            <a:ext cx="114906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sz="22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for Loop Example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34504429-6D7A-A8A1-FB57-321617F05565}"/>
              </a:ext>
            </a:extLst>
          </p:cNvPr>
          <p:cNvSpPr txBox="1"/>
          <p:nvPr/>
        </p:nvSpPr>
        <p:spPr>
          <a:xfrm>
            <a:off x="3082031" y="1257797"/>
            <a:ext cx="6096000" cy="258532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factorial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tr-T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{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tr-T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*=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tr-T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FD8C839B-7709-7344-0E55-0F8CB8FB467F}"/>
              </a:ext>
            </a:extLst>
          </p:cNvPr>
          <p:cNvSpPr txBox="1"/>
          <p:nvPr/>
        </p:nvSpPr>
        <p:spPr>
          <a:xfrm>
            <a:off x="3082031" y="3975847"/>
            <a:ext cx="6096000" cy="64633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DCDCAA"/>
                </a:solidFill>
                <a:latin typeface="Consolas" panose="020B0609020204030204" pitchFamily="49" charset="0"/>
              </a:rPr>
              <a:t>enter a number: 0</a:t>
            </a:r>
          </a:p>
          <a:p>
            <a:r>
              <a:rPr lang="en-GB" dirty="0">
                <a:solidFill>
                  <a:srgbClr val="DCDCAA"/>
                </a:solidFill>
                <a:latin typeface="Consolas" panose="020B0609020204030204" pitchFamily="49" charset="0"/>
              </a:rPr>
              <a:t>factorial of 0 is: 1</a:t>
            </a:r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9C553F59-E314-6B86-EBCC-573F8B0E3465}"/>
              </a:ext>
            </a:extLst>
          </p:cNvPr>
          <p:cNvSpPr txBox="1"/>
          <p:nvPr/>
        </p:nvSpPr>
        <p:spPr>
          <a:xfrm>
            <a:off x="3082031" y="4754905"/>
            <a:ext cx="6096000" cy="64633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DCDCAA"/>
                </a:solidFill>
                <a:latin typeface="Consolas" panose="020B0609020204030204" pitchFamily="49" charset="0"/>
              </a:rPr>
              <a:t>enter a number: 3 </a:t>
            </a:r>
          </a:p>
          <a:p>
            <a:r>
              <a:rPr lang="en-GB" dirty="0">
                <a:solidFill>
                  <a:srgbClr val="DCDCAA"/>
                </a:solidFill>
                <a:latin typeface="Consolas" panose="020B0609020204030204" pitchFamily="49" charset="0"/>
              </a:rPr>
              <a:t>factorial of 3 is: 6</a:t>
            </a:r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5CD97331-3247-63F1-571F-B49A948910C4}"/>
              </a:ext>
            </a:extLst>
          </p:cNvPr>
          <p:cNvSpPr txBox="1"/>
          <p:nvPr/>
        </p:nvSpPr>
        <p:spPr>
          <a:xfrm>
            <a:off x="3082031" y="5600203"/>
            <a:ext cx="6096000" cy="64633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DCDCAA"/>
                </a:solidFill>
                <a:latin typeface="Consolas" panose="020B0609020204030204" pitchFamily="49" charset="0"/>
              </a:rPr>
              <a:t>enter a number: 6</a:t>
            </a:r>
          </a:p>
          <a:p>
            <a:r>
              <a:rPr lang="en-GB" dirty="0">
                <a:solidFill>
                  <a:srgbClr val="DCDCAA"/>
                </a:solidFill>
                <a:latin typeface="Consolas" panose="020B0609020204030204" pitchFamily="49" charset="0"/>
              </a:rPr>
              <a:t>factorial of 6 is: 720</a:t>
            </a:r>
          </a:p>
        </p:txBody>
      </p:sp>
    </p:spTree>
    <p:extLst>
      <p:ext uri="{BB962C8B-B14F-4D97-AF65-F5344CB8AC3E}">
        <p14:creationId xmlns:p14="http://schemas.microsoft.com/office/powerpoint/2010/main" val="131341171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435CF746-8A96-5DF4-729A-D9AFB372DD15}"/>
              </a:ext>
            </a:extLst>
          </p:cNvPr>
          <p:cNvSpPr txBox="1"/>
          <p:nvPr/>
        </p:nvSpPr>
        <p:spPr>
          <a:xfrm>
            <a:off x="363985" y="275208"/>
            <a:ext cx="114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				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C003A5A-D20F-1D84-0BB5-E22BCC4C24A6}"/>
              </a:ext>
            </a:extLst>
          </p:cNvPr>
          <p:cNvSpPr txBox="1"/>
          <p:nvPr/>
        </p:nvSpPr>
        <p:spPr>
          <a:xfrm>
            <a:off x="363985" y="1874728"/>
            <a:ext cx="1149066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sz="22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Recursion</a:t>
            </a:r>
          </a:p>
          <a:p>
            <a:endParaRPr lang="en-GB" sz="2200" b="1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GB" sz="2200" b="1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GB" sz="2200" b="1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Recursion is the technique of making a function call itself. This technique provides a way to break complicated problems down into simple problems which are easier to solve.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Recursion may be a bit difficult to understand. The best way to figure out how it works is to experiment with it.</a:t>
            </a:r>
          </a:p>
        </p:txBody>
      </p:sp>
    </p:spTree>
    <p:extLst>
      <p:ext uri="{BB962C8B-B14F-4D97-AF65-F5344CB8AC3E}">
        <p14:creationId xmlns:p14="http://schemas.microsoft.com/office/powerpoint/2010/main" val="229084748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435CF746-8A96-5DF4-729A-D9AFB372DD15}"/>
              </a:ext>
            </a:extLst>
          </p:cNvPr>
          <p:cNvSpPr txBox="1"/>
          <p:nvPr/>
        </p:nvSpPr>
        <p:spPr>
          <a:xfrm>
            <a:off x="363985" y="275208"/>
            <a:ext cx="114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				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C003A5A-D20F-1D84-0BB5-E22BCC4C24A6}"/>
              </a:ext>
            </a:extLst>
          </p:cNvPr>
          <p:cNvSpPr txBox="1"/>
          <p:nvPr/>
        </p:nvSpPr>
        <p:spPr>
          <a:xfrm>
            <a:off x="384699" y="0"/>
            <a:ext cx="114906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sz="22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Recursion</a:t>
            </a:r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A0480091-FB6F-8FA3-A302-FF1EAB21FB80}"/>
              </a:ext>
            </a:extLst>
          </p:cNvPr>
          <p:cNvSpPr txBox="1"/>
          <p:nvPr/>
        </p:nvSpPr>
        <p:spPr>
          <a:xfrm>
            <a:off x="363985" y="1504479"/>
            <a:ext cx="7584925" cy="50783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tr-T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&lt;stdio.h&gt;</a:t>
            </a:r>
            <a:endParaRPr lang="tr-T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multiplyNumbers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tr-T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enter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"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tr-T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tr-T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tr-T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tr-T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tr-T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factorial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of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is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multiplyNumbers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tr-T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multiplyNumbers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tr-T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tr-T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tr-T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multiplyNumbers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tr-T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endParaRPr lang="tr-T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tr-T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AD6257F2-611D-B631-3C07-F867B87C3216}"/>
              </a:ext>
            </a:extLst>
          </p:cNvPr>
          <p:cNvSpPr txBox="1"/>
          <p:nvPr/>
        </p:nvSpPr>
        <p:spPr>
          <a:xfrm>
            <a:off x="8371992" y="2756647"/>
            <a:ext cx="3596675" cy="64633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DCDCAA"/>
                </a:solidFill>
                <a:latin typeface="Consolas" panose="020B0609020204030204" pitchFamily="49" charset="0"/>
              </a:rPr>
              <a:t>enter a number: 0</a:t>
            </a:r>
          </a:p>
          <a:p>
            <a:r>
              <a:rPr lang="en-GB" dirty="0">
                <a:solidFill>
                  <a:srgbClr val="DCDCAA"/>
                </a:solidFill>
                <a:latin typeface="Consolas" panose="020B0609020204030204" pitchFamily="49" charset="0"/>
              </a:rPr>
              <a:t>factorial of 0 is: 1</a:t>
            </a:r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137EA03F-3C4B-4CBD-44EB-7472BCA644D8}"/>
              </a:ext>
            </a:extLst>
          </p:cNvPr>
          <p:cNvSpPr txBox="1"/>
          <p:nvPr/>
        </p:nvSpPr>
        <p:spPr>
          <a:xfrm>
            <a:off x="8371992" y="3535705"/>
            <a:ext cx="3596675" cy="64633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DCDCAA"/>
                </a:solidFill>
                <a:latin typeface="Consolas" panose="020B0609020204030204" pitchFamily="49" charset="0"/>
              </a:rPr>
              <a:t>enter a number: 3 </a:t>
            </a:r>
          </a:p>
          <a:p>
            <a:r>
              <a:rPr lang="en-GB" dirty="0">
                <a:solidFill>
                  <a:srgbClr val="DCDCAA"/>
                </a:solidFill>
                <a:latin typeface="Consolas" panose="020B0609020204030204" pitchFamily="49" charset="0"/>
              </a:rPr>
              <a:t>factorial of 3 is: 6</a:t>
            </a:r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B401D883-26AE-70B8-D9C4-92FDE81672A5}"/>
              </a:ext>
            </a:extLst>
          </p:cNvPr>
          <p:cNvSpPr txBox="1"/>
          <p:nvPr/>
        </p:nvSpPr>
        <p:spPr>
          <a:xfrm>
            <a:off x="8371992" y="4381003"/>
            <a:ext cx="3596675" cy="64633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DCDCAA"/>
                </a:solidFill>
                <a:latin typeface="Consolas" panose="020B0609020204030204" pitchFamily="49" charset="0"/>
              </a:rPr>
              <a:t>enter a number: 6</a:t>
            </a:r>
          </a:p>
          <a:p>
            <a:r>
              <a:rPr lang="en-GB" dirty="0">
                <a:solidFill>
                  <a:srgbClr val="DCDCAA"/>
                </a:solidFill>
                <a:latin typeface="Consolas" panose="020B0609020204030204" pitchFamily="49" charset="0"/>
              </a:rPr>
              <a:t>factorial of 6 is: 720</a:t>
            </a:r>
          </a:p>
        </p:txBody>
      </p:sp>
    </p:spTree>
    <p:extLst>
      <p:ext uri="{BB962C8B-B14F-4D97-AF65-F5344CB8AC3E}">
        <p14:creationId xmlns:p14="http://schemas.microsoft.com/office/powerpoint/2010/main" val="237978234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435CF746-8A96-5DF4-729A-D9AFB372DD15}"/>
              </a:ext>
            </a:extLst>
          </p:cNvPr>
          <p:cNvSpPr txBox="1"/>
          <p:nvPr/>
        </p:nvSpPr>
        <p:spPr>
          <a:xfrm>
            <a:off x="363985" y="275208"/>
            <a:ext cx="114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				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C003A5A-D20F-1D84-0BB5-E22BCC4C24A6}"/>
              </a:ext>
            </a:extLst>
          </p:cNvPr>
          <p:cNvSpPr txBox="1"/>
          <p:nvPr/>
        </p:nvSpPr>
        <p:spPr>
          <a:xfrm>
            <a:off x="384699" y="0"/>
            <a:ext cx="11490664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sz="2200" b="1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Adresses</a:t>
            </a:r>
            <a:endParaRPr lang="en-GB" sz="2200" b="1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GB" sz="2200" b="1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GB" sz="2200" b="1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When a variable is created in C, a memory address is assigned to the variable.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The memory address is the location of where the variable is stored on the computer.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When we assign a value to the variable, it is stored in this memory address.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To access it, use the reference operator (&amp;), and the result represents where the variable is stored.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3672E777-9DFF-42E1-E09C-20054C3527BB}"/>
              </a:ext>
            </a:extLst>
          </p:cNvPr>
          <p:cNvSpPr txBox="1"/>
          <p:nvPr/>
        </p:nvSpPr>
        <p:spPr>
          <a:xfrm>
            <a:off x="483310" y="4063546"/>
            <a:ext cx="6096000" cy="203132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"The address of a is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%p</a:t>
            </a:r>
            <a:r>
              <a:rPr lang="en-GB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5A3CE756-30BF-6449-A314-0BA42017DF35}"/>
              </a:ext>
            </a:extLst>
          </p:cNvPr>
          <p:cNvSpPr txBox="1"/>
          <p:nvPr/>
        </p:nvSpPr>
        <p:spPr>
          <a:xfrm>
            <a:off x="6858785" y="4894542"/>
            <a:ext cx="4849905" cy="3693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DCDCAA"/>
                </a:solidFill>
                <a:latin typeface="Consolas" panose="020B0609020204030204" pitchFamily="49" charset="0"/>
              </a:rPr>
              <a:t>The</a:t>
            </a:r>
            <a:r>
              <a:rPr lang="tr-TR" dirty="0">
                <a:solidFill>
                  <a:srgbClr val="DCDCAA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DCDCAA"/>
                </a:solidFill>
                <a:latin typeface="Consolas" panose="020B0609020204030204" pitchFamily="49" charset="0"/>
              </a:rPr>
              <a:t>address</a:t>
            </a:r>
            <a:r>
              <a:rPr lang="tr-TR" dirty="0">
                <a:solidFill>
                  <a:srgbClr val="DCDCAA"/>
                </a:solidFill>
                <a:latin typeface="Consolas" panose="020B0609020204030204" pitchFamily="49" charset="0"/>
              </a:rPr>
              <a:t> of a is 0061FF1C</a:t>
            </a:r>
          </a:p>
        </p:txBody>
      </p:sp>
    </p:spTree>
    <p:extLst>
      <p:ext uri="{BB962C8B-B14F-4D97-AF65-F5344CB8AC3E}">
        <p14:creationId xmlns:p14="http://schemas.microsoft.com/office/powerpoint/2010/main" val="354573272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435CF746-8A96-5DF4-729A-D9AFB372DD15}"/>
              </a:ext>
            </a:extLst>
          </p:cNvPr>
          <p:cNvSpPr txBox="1"/>
          <p:nvPr/>
        </p:nvSpPr>
        <p:spPr>
          <a:xfrm>
            <a:off x="363985" y="275208"/>
            <a:ext cx="114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				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C003A5A-D20F-1D84-0BB5-E22BCC4C24A6}"/>
              </a:ext>
            </a:extLst>
          </p:cNvPr>
          <p:cNvSpPr txBox="1"/>
          <p:nvPr/>
        </p:nvSpPr>
        <p:spPr>
          <a:xfrm>
            <a:off x="384699" y="0"/>
            <a:ext cx="1149066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sz="22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Pointers</a:t>
            </a:r>
          </a:p>
          <a:p>
            <a:endParaRPr lang="en-GB" sz="2200" b="1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GB" sz="2200" b="1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 pointer is a variable that stores the memory address of another variable as its value.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 pointer variable points to a data type (like int) of the same type, and is created with the * operator.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3672E777-9DFF-42E1-E09C-20054C3527BB}"/>
              </a:ext>
            </a:extLst>
          </p:cNvPr>
          <p:cNvSpPr txBox="1"/>
          <p:nvPr/>
        </p:nvSpPr>
        <p:spPr>
          <a:xfrm>
            <a:off x="483310" y="4551467"/>
            <a:ext cx="6096000" cy="203132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"The address of a is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%p</a:t>
            </a:r>
            <a:r>
              <a:rPr lang="en-GB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5A3CE756-30BF-6449-A314-0BA42017DF35}"/>
              </a:ext>
            </a:extLst>
          </p:cNvPr>
          <p:cNvSpPr txBox="1"/>
          <p:nvPr/>
        </p:nvSpPr>
        <p:spPr>
          <a:xfrm>
            <a:off x="6858785" y="5382463"/>
            <a:ext cx="4849905" cy="3693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DCDCAA"/>
                </a:solidFill>
                <a:latin typeface="Consolas" panose="020B0609020204030204" pitchFamily="49" charset="0"/>
              </a:rPr>
              <a:t>The address of a is 0061FF18</a:t>
            </a:r>
            <a:endParaRPr lang="tr-TR" dirty="0">
              <a:solidFill>
                <a:srgbClr val="DCDCAA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8E716D6B-1A20-FB2B-A476-CEB158A9A4F8}"/>
              </a:ext>
            </a:extLst>
          </p:cNvPr>
          <p:cNvSpPr txBox="1"/>
          <p:nvPr/>
        </p:nvSpPr>
        <p:spPr>
          <a:xfrm>
            <a:off x="3082031" y="2697460"/>
            <a:ext cx="6096000" cy="3693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GB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dataType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pointerName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variable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F52EBBB5-7B43-B421-C627-060D706515BA}"/>
              </a:ext>
            </a:extLst>
          </p:cNvPr>
          <p:cNvSpPr txBox="1"/>
          <p:nvPr/>
        </p:nvSpPr>
        <p:spPr>
          <a:xfrm>
            <a:off x="3082031" y="3195837"/>
            <a:ext cx="6096000" cy="3693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GB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dataType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pointerName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variable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D640C108-789C-A9E9-7129-D1B98D222652}"/>
              </a:ext>
            </a:extLst>
          </p:cNvPr>
          <p:cNvSpPr txBox="1"/>
          <p:nvPr/>
        </p:nvSpPr>
        <p:spPr>
          <a:xfrm>
            <a:off x="3082031" y="3694214"/>
            <a:ext cx="6096000" cy="3693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GB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dataType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pointerName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variable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166421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435CF746-8A96-5DF4-729A-D9AFB372DD15}"/>
              </a:ext>
            </a:extLst>
          </p:cNvPr>
          <p:cNvSpPr txBox="1"/>
          <p:nvPr/>
        </p:nvSpPr>
        <p:spPr>
          <a:xfrm>
            <a:off x="363985" y="275208"/>
            <a:ext cx="114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				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C003A5A-D20F-1D84-0BB5-E22BCC4C24A6}"/>
              </a:ext>
            </a:extLst>
          </p:cNvPr>
          <p:cNvSpPr txBox="1"/>
          <p:nvPr/>
        </p:nvSpPr>
        <p:spPr>
          <a:xfrm>
            <a:off x="384699" y="0"/>
            <a:ext cx="11490664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  <a:p>
            <a:r>
              <a:rPr lang="en-GB" sz="22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How to Install C Compilers on Windows?</a:t>
            </a:r>
            <a:endParaRPr lang="en-GB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000000"/>
              </a:solidFill>
              <a:latin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DFAD50CB-9228-1802-F84D-159CB3DD5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491" y="1328287"/>
            <a:ext cx="8223018" cy="5072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24143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435CF746-8A96-5DF4-729A-D9AFB372DD15}"/>
              </a:ext>
            </a:extLst>
          </p:cNvPr>
          <p:cNvSpPr txBox="1"/>
          <p:nvPr/>
        </p:nvSpPr>
        <p:spPr>
          <a:xfrm>
            <a:off x="363985" y="275208"/>
            <a:ext cx="114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				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C003A5A-D20F-1D84-0BB5-E22BCC4C24A6}"/>
              </a:ext>
            </a:extLst>
          </p:cNvPr>
          <p:cNvSpPr txBox="1"/>
          <p:nvPr/>
        </p:nvSpPr>
        <p:spPr>
          <a:xfrm>
            <a:off x="384699" y="0"/>
            <a:ext cx="11490664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sz="22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Dereference</a:t>
            </a:r>
          </a:p>
          <a:p>
            <a:endParaRPr lang="en-GB" sz="2200" b="1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GB" sz="2200" b="1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GB" sz="2200" b="1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You can also get the value of the variable the pointer points to, by using the * operator (the dereference operator):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3672E777-9DFF-42E1-E09C-20054C3527BB}"/>
              </a:ext>
            </a:extLst>
          </p:cNvPr>
          <p:cNvSpPr txBox="1"/>
          <p:nvPr/>
        </p:nvSpPr>
        <p:spPr>
          <a:xfrm>
            <a:off x="581921" y="3429000"/>
            <a:ext cx="6096000" cy="258532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"The address of a is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%p</a:t>
            </a:r>
            <a:r>
              <a:rPr lang="en-GB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"The value of a is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GB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5A3CE756-30BF-6449-A314-0BA42017DF35}"/>
              </a:ext>
            </a:extLst>
          </p:cNvPr>
          <p:cNvSpPr txBox="1"/>
          <p:nvPr/>
        </p:nvSpPr>
        <p:spPr>
          <a:xfrm>
            <a:off x="6957396" y="4398495"/>
            <a:ext cx="4849905" cy="64633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DCDCAA"/>
                </a:solidFill>
                <a:latin typeface="Consolas" panose="020B0609020204030204" pitchFamily="49" charset="0"/>
              </a:rPr>
              <a:t>The address of a is 0061FF18</a:t>
            </a:r>
          </a:p>
          <a:p>
            <a:r>
              <a:rPr lang="en-GB" dirty="0">
                <a:solidFill>
                  <a:srgbClr val="DCDCAA"/>
                </a:solidFill>
                <a:latin typeface="Consolas" panose="020B0609020204030204" pitchFamily="49" charset="0"/>
              </a:rPr>
              <a:t>The value of a is 1</a:t>
            </a:r>
            <a:endParaRPr lang="tr-TR" dirty="0">
              <a:solidFill>
                <a:srgbClr val="DCDCAA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19433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435CF746-8A96-5DF4-729A-D9AFB372DD15}"/>
              </a:ext>
            </a:extLst>
          </p:cNvPr>
          <p:cNvSpPr txBox="1"/>
          <p:nvPr/>
        </p:nvSpPr>
        <p:spPr>
          <a:xfrm>
            <a:off x="363985" y="275208"/>
            <a:ext cx="114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				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C003A5A-D20F-1D84-0BB5-E22BCC4C24A6}"/>
              </a:ext>
            </a:extLst>
          </p:cNvPr>
          <p:cNvSpPr txBox="1"/>
          <p:nvPr/>
        </p:nvSpPr>
        <p:spPr>
          <a:xfrm>
            <a:off x="363985" y="6213460"/>
            <a:ext cx="114906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hlinkClick r:id="rId2"/>
              </a:rPr>
              <a:t>https://www.youtube.com/watch?v=2ybLD6_2gKM&amp;t=354s</a:t>
            </a:r>
            <a:endParaRPr lang="en-GB" sz="1400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0B079843-BB74-FA47-4CFC-0D97C5AE37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2811" y="733850"/>
            <a:ext cx="8633012" cy="4601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16981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435CF746-8A96-5DF4-729A-D9AFB372DD15}"/>
              </a:ext>
            </a:extLst>
          </p:cNvPr>
          <p:cNvSpPr txBox="1"/>
          <p:nvPr/>
        </p:nvSpPr>
        <p:spPr>
          <a:xfrm>
            <a:off x="363985" y="275208"/>
            <a:ext cx="114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				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C003A5A-D20F-1D84-0BB5-E22BCC4C24A6}"/>
              </a:ext>
            </a:extLst>
          </p:cNvPr>
          <p:cNvSpPr txBox="1"/>
          <p:nvPr/>
        </p:nvSpPr>
        <p:spPr>
          <a:xfrm>
            <a:off x="363985" y="6213460"/>
            <a:ext cx="114906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hlinkClick r:id="rId2"/>
              </a:rPr>
              <a:t>https://www.youtube.com/watch?v=2ybLD6_2gKM&amp;t=354s</a:t>
            </a:r>
            <a:endParaRPr lang="en-GB" sz="1400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BA0DF996-991C-FFE0-0089-5ABD85970C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3554" y="717176"/>
            <a:ext cx="9444177" cy="5112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42202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435CF746-8A96-5DF4-729A-D9AFB372DD15}"/>
              </a:ext>
            </a:extLst>
          </p:cNvPr>
          <p:cNvSpPr txBox="1"/>
          <p:nvPr/>
        </p:nvSpPr>
        <p:spPr>
          <a:xfrm>
            <a:off x="363985" y="275208"/>
            <a:ext cx="114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				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C003A5A-D20F-1D84-0BB5-E22BCC4C24A6}"/>
              </a:ext>
            </a:extLst>
          </p:cNvPr>
          <p:cNvSpPr txBox="1"/>
          <p:nvPr/>
        </p:nvSpPr>
        <p:spPr>
          <a:xfrm>
            <a:off x="510204" y="1963270"/>
            <a:ext cx="1149066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sz="2200" b="1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Asteriks</a:t>
            </a:r>
            <a:r>
              <a:rPr lang="en-GB" sz="22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(*)</a:t>
            </a:r>
          </a:p>
          <a:p>
            <a:endParaRPr lang="en-GB" sz="2200" b="1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GB" sz="2200" b="1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When used in declaration (int* </a:t>
            </a:r>
            <a:r>
              <a:rPr lang="en-GB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ptr</a:t>
            </a:r>
            <a:r>
              <a:rPr lang="en-GB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), it creates a pointer variable.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When not used in declaration, it act as a </a:t>
            </a:r>
            <a:r>
              <a:rPr lang="en-GB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dereference operator</a:t>
            </a: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</a:p>
          <a:p>
            <a:endParaRPr lang="en-GB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041597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435CF746-8A96-5DF4-729A-D9AFB372DD15}"/>
              </a:ext>
            </a:extLst>
          </p:cNvPr>
          <p:cNvSpPr txBox="1"/>
          <p:nvPr/>
        </p:nvSpPr>
        <p:spPr>
          <a:xfrm>
            <a:off x="363985" y="275208"/>
            <a:ext cx="114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				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C003A5A-D20F-1D84-0BB5-E22BCC4C24A6}"/>
              </a:ext>
            </a:extLst>
          </p:cNvPr>
          <p:cNvSpPr txBox="1"/>
          <p:nvPr/>
        </p:nvSpPr>
        <p:spPr>
          <a:xfrm>
            <a:off x="384699" y="0"/>
            <a:ext cx="114906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sz="22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Arrays and Pointers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3672E777-9DFF-42E1-E09C-20054C3527BB}"/>
              </a:ext>
            </a:extLst>
          </p:cNvPr>
          <p:cNvSpPr txBox="1"/>
          <p:nvPr/>
        </p:nvSpPr>
        <p:spPr>
          <a:xfrm>
            <a:off x="513859" y="1402976"/>
            <a:ext cx="6096000" cy="258532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tr-T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tr-T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tr-T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tr-T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tr-T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%p</a:t>
            </a:r>
            <a:r>
              <a:rPr lang="tr-T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tr-T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5A3CE756-30BF-6449-A314-0BA42017DF35}"/>
              </a:ext>
            </a:extLst>
          </p:cNvPr>
          <p:cNvSpPr txBox="1"/>
          <p:nvPr/>
        </p:nvSpPr>
        <p:spPr>
          <a:xfrm>
            <a:off x="6957395" y="1818474"/>
            <a:ext cx="4849905" cy="175432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DCDCAA"/>
                </a:solidFill>
                <a:latin typeface="Consolas" panose="020B0609020204030204" pitchFamily="49" charset="0"/>
              </a:rPr>
              <a:t>0061FF04</a:t>
            </a:r>
          </a:p>
          <a:p>
            <a:r>
              <a:rPr lang="en-GB" dirty="0">
                <a:solidFill>
                  <a:srgbClr val="DCDCAA"/>
                </a:solidFill>
                <a:latin typeface="Consolas" panose="020B0609020204030204" pitchFamily="49" charset="0"/>
              </a:rPr>
              <a:t>0061FF08</a:t>
            </a:r>
          </a:p>
          <a:p>
            <a:r>
              <a:rPr lang="en-GB" dirty="0">
                <a:solidFill>
                  <a:srgbClr val="DCDCAA"/>
                </a:solidFill>
                <a:latin typeface="Consolas" panose="020B0609020204030204" pitchFamily="49" charset="0"/>
              </a:rPr>
              <a:t>0061FF0C</a:t>
            </a:r>
          </a:p>
          <a:p>
            <a:r>
              <a:rPr lang="en-GB" dirty="0">
                <a:solidFill>
                  <a:srgbClr val="DCDCAA"/>
                </a:solidFill>
                <a:latin typeface="Consolas" panose="020B0609020204030204" pitchFamily="49" charset="0"/>
              </a:rPr>
              <a:t>0061FF10</a:t>
            </a:r>
          </a:p>
          <a:p>
            <a:r>
              <a:rPr lang="en-GB" dirty="0">
                <a:solidFill>
                  <a:srgbClr val="DCDCAA"/>
                </a:solidFill>
                <a:latin typeface="Consolas" panose="020B0609020204030204" pitchFamily="49" charset="0"/>
              </a:rPr>
              <a:t>0061FF14</a:t>
            </a:r>
          </a:p>
          <a:p>
            <a:r>
              <a:rPr lang="en-GB" dirty="0">
                <a:solidFill>
                  <a:srgbClr val="DCDCAA"/>
                </a:solidFill>
                <a:latin typeface="Consolas" panose="020B0609020204030204" pitchFamily="49" charset="0"/>
              </a:rPr>
              <a:t>0061FF18</a:t>
            </a:r>
            <a:endParaRPr lang="tr-TR" dirty="0">
              <a:solidFill>
                <a:srgbClr val="DCDCAA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6DF621EB-6608-D99B-B79F-F36031598E9F}"/>
              </a:ext>
            </a:extLst>
          </p:cNvPr>
          <p:cNvSpPr txBox="1"/>
          <p:nvPr/>
        </p:nvSpPr>
        <p:spPr>
          <a:xfrm>
            <a:off x="513859" y="4221724"/>
            <a:ext cx="6096000" cy="92333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GB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]));</a:t>
            </a:r>
          </a:p>
          <a:p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GB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));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B67ABD14-7613-5B26-C2AB-86810BE1D10B}"/>
              </a:ext>
            </a:extLst>
          </p:cNvPr>
          <p:cNvSpPr txBox="1"/>
          <p:nvPr/>
        </p:nvSpPr>
        <p:spPr>
          <a:xfrm>
            <a:off x="6957394" y="4360222"/>
            <a:ext cx="4849905" cy="64633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DCDCAA"/>
                </a:solidFill>
                <a:latin typeface="Consolas" panose="020B0609020204030204" pitchFamily="49" charset="0"/>
              </a:rPr>
              <a:t>4</a:t>
            </a:r>
          </a:p>
          <a:p>
            <a:r>
              <a:rPr lang="en-GB" dirty="0">
                <a:solidFill>
                  <a:srgbClr val="DCDCAA"/>
                </a:solidFill>
                <a:latin typeface="Consolas" panose="020B0609020204030204" pitchFamily="49" charset="0"/>
              </a:rPr>
              <a:t>4</a:t>
            </a:r>
            <a:endParaRPr lang="tr-TR" dirty="0">
              <a:solidFill>
                <a:srgbClr val="DCDCAA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17426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Resim 7">
            <a:extLst>
              <a:ext uri="{FF2B5EF4-FFF2-40B4-BE49-F238E27FC236}">
                <a16:creationId xmlns:a16="http://schemas.microsoft.com/office/drawing/2014/main" id="{3C0E223C-69FD-6649-9201-E0FBFA017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699" y="1654425"/>
            <a:ext cx="11490665" cy="2782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97561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435CF746-8A96-5DF4-729A-D9AFB372DD15}"/>
              </a:ext>
            </a:extLst>
          </p:cNvPr>
          <p:cNvSpPr txBox="1"/>
          <p:nvPr/>
        </p:nvSpPr>
        <p:spPr>
          <a:xfrm>
            <a:off x="363985" y="275208"/>
            <a:ext cx="114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				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C003A5A-D20F-1D84-0BB5-E22BCC4C24A6}"/>
              </a:ext>
            </a:extLst>
          </p:cNvPr>
          <p:cNvSpPr txBox="1"/>
          <p:nvPr/>
        </p:nvSpPr>
        <p:spPr>
          <a:xfrm>
            <a:off x="384699" y="0"/>
            <a:ext cx="114906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sz="22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Accessing Array Elements Using Pointers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3672E777-9DFF-42E1-E09C-20054C3527BB}"/>
              </a:ext>
            </a:extLst>
          </p:cNvPr>
          <p:cNvSpPr txBox="1"/>
          <p:nvPr/>
        </p:nvSpPr>
        <p:spPr>
          <a:xfrm>
            <a:off x="513859" y="1402976"/>
            <a:ext cx="6096000" cy="258532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tr-T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tr-T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tr-T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tr-T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tr-T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%p</a:t>
            </a:r>
            <a:r>
              <a:rPr lang="tr-T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tr-T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5A3CE756-30BF-6449-A314-0BA42017DF35}"/>
              </a:ext>
            </a:extLst>
          </p:cNvPr>
          <p:cNvSpPr txBox="1"/>
          <p:nvPr/>
        </p:nvSpPr>
        <p:spPr>
          <a:xfrm>
            <a:off x="6957396" y="2233973"/>
            <a:ext cx="4849905" cy="175432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DCDCAA"/>
                </a:solidFill>
                <a:latin typeface="Consolas" panose="020B0609020204030204" pitchFamily="49" charset="0"/>
              </a:rPr>
              <a:t>0061FF04</a:t>
            </a:r>
          </a:p>
          <a:p>
            <a:r>
              <a:rPr lang="en-GB" dirty="0">
                <a:solidFill>
                  <a:srgbClr val="DCDCAA"/>
                </a:solidFill>
                <a:latin typeface="Consolas" panose="020B0609020204030204" pitchFamily="49" charset="0"/>
              </a:rPr>
              <a:t>0061FF08</a:t>
            </a:r>
          </a:p>
          <a:p>
            <a:r>
              <a:rPr lang="en-GB" dirty="0">
                <a:solidFill>
                  <a:srgbClr val="DCDCAA"/>
                </a:solidFill>
                <a:latin typeface="Consolas" panose="020B0609020204030204" pitchFamily="49" charset="0"/>
              </a:rPr>
              <a:t>0061FF0C</a:t>
            </a:r>
          </a:p>
          <a:p>
            <a:r>
              <a:rPr lang="en-GB" dirty="0">
                <a:solidFill>
                  <a:srgbClr val="DCDCAA"/>
                </a:solidFill>
                <a:latin typeface="Consolas" panose="020B0609020204030204" pitchFamily="49" charset="0"/>
              </a:rPr>
              <a:t>0061FF10</a:t>
            </a:r>
          </a:p>
          <a:p>
            <a:r>
              <a:rPr lang="en-GB" dirty="0">
                <a:solidFill>
                  <a:srgbClr val="DCDCAA"/>
                </a:solidFill>
                <a:latin typeface="Consolas" panose="020B0609020204030204" pitchFamily="49" charset="0"/>
              </a:rPr>
              <a:t>0061FF14</a:t>
            </a:r>
          </a:p>
          <a:p>
            <a:r>
              <a:rPr lang="en-GB" dirty="0">
                <a:solidFill>
                  <a:srgbClr val="DCDCAA"/>
                </a:solidFill>
                <a:latin typeface="Consolas" panose="020B0609020204030204" pitchFamily="49" charset="0"/>
              </a:rPr>
              <a:t>0061FF18</a:t>
            </a:r>
            <a:endParaRPr lang="tr-TR" dirty="0">
              <a:solidFill>
                <a:srgbClr val="DCDCAA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6DF621EB-6608-D99B-B79F-F36031598E9F}"/>
              </a:ext>
            </a:extLst>
          </p:cNvPr>
          <p:cNvSpPr txBox="1"/>
          <p:nvPr/>
        </p:nvSpPr>
        <p:spPr>
          <a:xfrm>
            <a:off x="513859" y="4522694"/>
            <a:ext cx="6096000" cy="120032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tr-T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tr-T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tr-T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tr-T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tr-T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tr-T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tr-T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tr-T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tr-T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));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B67ABD14-7613-5B26-C2AB-86810BE1D10B}"/>
              </a:ext>
            </a:extLst>
          </p:cNvPr>
          <p:cNvSpPr txBox="1"/>
          <p:nvPr/>
        </p:nvSpPr>
        <p:spPr>
          <a:xfrm>
            <a:off x="6957395" y="4522693"/>
            <a:ext cx="4849905" cy="120032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DCDCAA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GB" dirty="0">
                <a:solidFill>
                  <a:srgbClr val="DCDCAA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GB" dirty="0">
                <a:solidFill>
                  <a:srgbClr val="DCDCAA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GB" dirty="0">
                <a:solidFill>
                  <a:srgbClr val="DCDCAA"/>
                </a:solidFill>
                <a:latin typeface="Consolas" panose="020B0609020204030204" pitchFamily="49" charset="0"/>
              </a:rPr>
              <a:t>4</a:t>
            </a:r>
            <a:endParaRPr lang="tr-TR" dirty="0">
              <a:solidFill>
                <a:srgbClr val="DCDCAA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794868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435CF746-8A96-5DF4-729A-D9AFB372DD15}"/>
              </a:ext>
            </a:extLst>
          </p:cNvPr>
          <p:cNvSpPr txBox="1"/>
          <p:nvPr/>
        </p:nvSpPr>
        <p:spPr>
          <a:xfrm>
            <a:off x="363985" y="275208"/>
            <a:ext cx="114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				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C003A5A-D20F-1D84-0BB5-E22BCC4C24A6}"/>
              </a:ext>
            </a:extLst>
          </p:cNvPr>
          <p:cNvSpPr txBox="1"/>
          <p:nvPr/>
        </p:nvSpPr>
        <p:spPr>
          <a:xfrm>
            <a:off x="384699" y="0"/>
            <a:ext cx="1149066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sz="22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2-Dimensional Arrays</a:t>
            </a:r>
          </a:p>
          <a:p>
            <a:endParaRPr lang="en-GB" sz="2200" b="1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GB" sz="2200" b="1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GB" sz="2200" b="1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multidimensional array is basically an array of arrays.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 2D array is also known as a matrix (a table of rows and columns).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0DE721BA-EDFB-8454-B2EC-EA4F6D99D562}"/>
              </a:ext>
            </a:extLst>
          </p:cNvPr>
          <p:cNvSpPr txBox="1"/>
          <p:nvPr/>
        </p:nvSpPr>
        <p:spPr>
          <a:xfrm>
            <a:off x="2710431" y="3383751"/>
            <a:ext cx="6750424" cy="3693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{{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}, {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}, {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}};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Metin kutusu 16">
                <a:extLst>
                  <a:ext uri="{FF2B5EF4-FFF2-40B4-BE49-F238E27FC236}">
                    <a16:creationId xmlns:a16="http://schemas.microsoft.com/office/drawing/2014/main" id="{C008CBC7-9797-F5E3-0A87-CBC9A23E2ECD}"/>
                  </a:ext>
                </a:extLst>
              </p:cNvPr>
              <p:cNvSpPr txBox="1"/>
              <p:nvPr/>
            </p:nvSpPr>
            <p:spPr>
              <a:xfrm>
                <a:off x="4310476" y="4558551"/>
                <a:ext cx="3571048" cy="14650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tr-TR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tr-TR" sz="3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3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3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sz="3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36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GB" sz="36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GB" sz="36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36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GB" sz="36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GB" sz="36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r-TR" sz="3600" dirty="0"/>
              </a:p>
            </p:txBody>
          </p:sp>
        </mc:Choice>
        <mc:Fallback xmlns="">
          <p:sp>
            <p:nvSpPr>
              <p:cNvPr id="17" name="Metin kutusu 16">
                <a:extLst>
                  <a:ext uri="{FF2B5EF4-FFF2-40B4-BE49-F238E27FC236}">
                    <a16:creationId xmlns:a16="http://schemas.microsoft.com/office/drawing/2014/main" id="{C008CBC7-9797-F5E3-0A87-CBC9A23E2E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0476" y="4558551"/>
                <a:ext cx="3571048" cy="14650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130906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435CF746-8A96-5DF4-729A-D9AFB372DD15}"/>
              </a:ext>
            </a:extLst>
          </p:cNvPr>
          <p:cNvSpPr txBox="1"/>
          <p:nvPr/>
        </p:nvSpPr>
        <p:spPr>
          <a:xfrm>
            <a:off x="363985" y="275208"/>
            <a:ext cx="114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				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C003A5A-D20F-1D84-0BB5-E22BCC4C24A6}"/>
              </a:ext>
            </a:extLst>
          </p:cNvPr>
          <p:cNvSpPr txBox="1"/>
          <p:nvPr/>
        </p:nvSpPr>
        <p:spPr>
          <a:xfrm>
            <a:off x="384699" y="0"/>
            <a:ext cx="114906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sz="22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Nested Loops for 2D Arrays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9CA15118-04D5-B4B9-C3B9-4E89B7AAD59A}"/>
              </a:ext>
            </a:extLst>
          </p:cNvPr>
          <p:cNvSpPr txBox="1"/>
          <p:nvPr/>
        </p:nvSpPr>
        <p:spPr>
          <a:xfrm>
            <a:off x="739262" y="1567770"/>
            <a:ext cx="7029113" cy="42473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tr-T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tr-T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tr-T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{{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}, {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}, {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}};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tr-T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tr-T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tr-T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"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tr-T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tr-T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D0CCEB71-11B7-6185-B2D6-60AB4F4D766B}"/>
              </a:ext>
            </a:extLst>
          </p:cNvPr>
          <p:cNvSpPr txBox="1"/>
          <p:nvPr/>
        </p:nvSpPr>
        <p:spPr>
          <a:xfrm>
            <a:off x="9237307" y="2967335"/>
            <a:ext cx="905070" cy="9233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DCDCAA"/>
                </a:solidFill>
                <a:latin typeface="Consolas" panose="020B0609020204030204" pitchFamily="49" charset="0"/>
              </a:rPr>
              <a:t>1 2 3 </a:t>
            </a:r>
          </a:p>
          <a:p>
            <a:r>
              <a:rPr lang="tr-TR" dirty="0">
                <a:solidFill>
                  <a:srgbClr val="DCDCAA"/>
                </a:solidFill>
                <a:latin typeface="Consolas" panose="020B0609020204030204" pitchFamily="49" charset="0"/>
              </a:rPr>
              <a:t>4 5 6</a:t>
            </a:r>
          </a:p>
          <a:p>
            <a:r>
              <a:rPr lang="tr-TR" dirty="0">
                <a:solidFill>
                  <a:srgbClr val="DCDCAA"/>
                </a:solidFill>
                <a:latin typeface="Consolas" panose="020B0609020204030204" pitchFamily="49" charset="0"/>
              </a:rPr>
              <a:t>7 8 9</a:t>
            </a:r>
          </a:p>
        </p:txBody>
      </p:sp>
    </p:spTree>
    <p:extLst>
      <p:ext uri="{BB962C8B-B14F-4D97-AF65-F5344CB8AC3E}">
        <p14:creationId xmlns:p14="http://schemas.microsoft.com/office/powerpoint/2010/main" val="426208307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435CF746-8A96-5DF4-729A-D9AFB372DD15}"/>
              </a:ext>
            </a:extLst>
          </p:cNvPr>
          <p:cNvSpPr txBox="1"/>
          <p:nvPr/>
        </p:nvSpPr>
        <p:spPr>
          <a:xfrm>
            <a:off x="363985" y="275208"/>
            <a:ext cx="114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				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C003A5A-D20F-1D84-0BB5-E22BCC4C24A6}"/>
              </a:ext>
            </a:extLst>
          </p:cNvPr>
          <p:cNvSpPr txBox="1"/>
          <p:nvPr/>
        </p:nvSpPr>
        <p:spPr>
          <a:xfrm>
            <a:off x="384699" y="0"/>
            <a:ext cx="11490664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sz="22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Structures</a:t>
            </a:r>
          </a:p>
          <a:p>
            <a:endParaRPr lang="en-GB" sz="2200" b="1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Structures (also called structs) are a way to group several related variables into one place.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Each variable in the structure is known as a </a:t>
            </a:r>
            <a:r>
              <a:rPr lang="en-GB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member</a:t>
            </a: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of the structure.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Unlike an array, a structure can contain many different data types (int, float, char, etc.).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8CFE04E2-B74E-B5B4-602B-09F235AE5A57}"/>
              </a:ext>
            </a:extLst>
          </p:cNvPr>
          <p:cNvSpPr txBox="1"/>
          <p:nvPr/>
        </p:nvSpPr>
        <p:spPr>
          <a:xfrm>
            <a:off x="832934" y="3962164"/>
            <a:ext cx="3836894" cy="120032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structName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dataType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variableName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datatype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variableName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1FE7FAF4-F76B-9211-94E7-DC4D055D28E2}"/>
              </a:ext>
            </a:extLst>
          </p:cNvPr>
          <p:cNvSpPr txBox="1"/>
          <p:nvPr/>
        </p:nvSpPr>
        <p:spPr>
          <a:xfrm>
            <a:off x="5397535" y="3085001"/>
            <a:ext cx="5315288" cy="147732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roll_no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marks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02421DEE-E4F2-E4AC-9669-E004114B2FA1}"/>
              </a:ext>
            </a:extLst>
          </p:cNvPr>
          <p:cNvSpPr txBox="1"/>
          <p:nvPr/>
        </p:nvSpPr>
        <p:spPr>
          <a:xfrm>
            <a:off x="5397535" y="4828466"/>
            <a:ext cx="5315288" cy="147732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GB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"Roll number: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GB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roll_no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"Name: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GB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"Marks: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%.2f</a:t>
            </a:r>
            <a:r>
              <a:rPr lang="en-GB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marks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997822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435CF746-8A96-5DF4-729A-D9AFB372DD15}"/>
              </a:ext>
            </a:extLst>
          </p:cNvPr>
          <p:cNvSpPr txBox="1"/>
          <p:nvPr/>
        </p:nvSpPr>
        <p:spPr>
          <a:xfrm>
            <a:off x="363985" y="275208"/>
            <a:ext cx="114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				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C003A5A-D20F-1D84-0BB5-E22BCC4C24A6}"/>
              </a:ext>
            </a:extLst>
          </p:cNvPr>
          <p:cNvSpPr txBox="1"/>
          <p:nvPr/>
        </p:nvSpPr>
        <p:spPr>
          <a:xfrm>
            <a:off x="384699" y="-123890"/>
            <a:ext cx="11490664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  <a:p>
            <a:r>
              <a:rPr lang="en-GB" sz="22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How to Install C Compilers on Windows?</a:t>
            </a:r>
            <a:endParaRPr lang="en-GB" sz="24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000000"/>
              </a:solidFill>
              <a:latin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01DADE0A-9899-9FEF-A34B-B4D129AC0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6804" y="1477560"/>
            <a:ext cx="5898391" cy="464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68175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435CF746-8A96-5DF4-729A-D9AFB372DD15}"/>
              </a:ext>
            </a:extLst>
          </p:cNvPr>
          <p:cNvSpPr txBox="1"/>
          <p:nvPr/>
        </p:nvSpPr>
        <p:spPr>
          <a:xfrm>
            <a:off x="363985" y="275208"/>
            <a:ext cx="114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				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C003A5A-D20F-1D84-0BB5-E22BCC4C24A6}"/>
              </a:ext>
            </a:extLst>
          </p:cNvPr>
          <p:cNvSpPr txBox="1"/>
          <p:nvPr/>
        </p:nvSpPr>
        <p:spPr>
          <a:xfrm>
            <a:off x="384699" y="0"/>
            <a:ext cx="114906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sz="22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Initialize Structure Members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D6DD9313-017D-69DA-6B2C-A11781D31A47}"/>
              </a:ext>
            </a:extLst>
          </p:cNvPr>
          <p:cNvSpPr txBox="1"/>
          <p:nvPr/>
        </p:nvSpPr>
        <p:spPr>
          <a:xfrm>
            <a:off x="1716349" y="4358820"/>
            <a:ext cx="8759301" cy="120032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struct_name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// COMPILER ERROR:  cannot initialize members here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// COMPILER ERROR:  cannot initialize members here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6B15D441-65BA-E221-59F9-CCB4DC9EE550}"/>
              </a:ext>
            </a:extLst>
          </p:cNvPr>
          <p:cNvSpPr txBox="1"/>
          <p:nvPr/>
        </p:nvSpPr>
        <p:spPr>
          <a:xfrm>
            <a:off x="3082031" y="1575852"/>
            <a:ext cx="6096000" cy="120032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structureName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.member1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value1;</a:t>
            </a:r>
          </a:p>
          <a:p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.member2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value2;</a:t>
            </a:r>
          </a:p>
          <a:p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.member3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value3;</a:t>
            </a:r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847E8363-63B0-1AF7-13A1-A46EF673E3B1}"/>
              </a:ext>
            </a:extLst>
          </p:cNvPr>
          <p:cNvSpPr txBox="1"/>
          <p:nvPr/>
        </p:nvSpPr>
        <p:spPr>
          <a:xfrm>
            <a:off x="2472865" y="3059668"/>
            <a:ext cx="7225553" cy="3693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structureName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value1, value2, value3 };</a:t>
            </a:r>
          </a:p>
        </p:txBody>
      </p:sp>
      <p:sp>
        <p:nvSpPr>
          <p:cNvPr id="16" name="Metin kutusu 15">
            <a:extLst>
              <a:ext uri="{FF2B5EF4-FFF2-40B4-BE49-F238E27FC236}">
                <a16:creationId xmlns:a16="http://schemas.microsoft.com/office/drawing/2014/main" id="{D0647F06-666B-11BF-ECEB-55D48B43FE87}"/>
              </a:ext>
            </a:extLst>
          </p:cNvPr>
          <p:cNvSpPr txBox="1"/>
          <p:nvPr/>
        </p:nvSpPr>
        <p:spPr>
          <a:xfrm>
            <a:off x="518125" y="3709244"/>
            <a:ext cx="11223812" cy="3693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structure_name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.member1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value1, .member2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value2, .member3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value3 };</a:t>
            </a:r>
          </a:p>
        </p:txBody>
      </p:sp>
    </p:spTree>
    <p:extLst>
      <p:ext uri="{BB962C8B-B14F-4D97-AF65-F5344CB8AC3E}">
        <p14:creationId xmlns:p14="http://schemas.microsoft.com/office/powerpoint/2010/main" val="345177392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435CF746-8A96-5DF4-729A-D9AFB372DD15}"/>
              </a:ext>
            </a:extLst>
          </p:cNvPr>
          <p:cNvSpPr txBox="1"/>
          <p:nvPr/>
        </p:nvSpPr>
        <p:spPr>
          <a:xfrm>
            <a:off x="363985" y="275208"/>
            <a:ext cx="114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				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C003A5A-D20F-1D84-0BB5-E22BCC4C24A6}"/>
              </a:ext>
            </a:extLst>
          </p:cNvPr>
          <p:cNvSpPr txBox="1"/>
          <p:nvPr/>
        </p:nvSpPr>
        <p:spPr>
          <a:xfrm>
            <a:off x="384699" y="0"/>
            <a:ext cx="114906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sz="22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typedef for Structures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1A0FC8F3-A8A4-2894-326A-C4F1C23C4BF9}"/>
              </a:ext>
            </a:extLst>
          </p:cNvPr>
          <p:cNvSpPr txBox="1"/>
          <p:nvPr/>
        </p:nvSpPr>
        <p:spPr>
          <a:xfrm>
            <a:off x="3037207" y="2629497"/>
            <a:ext cx="6096000" cy="369331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tr-T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tr-T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tr-T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tr-T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tr-T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p1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tr-T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"p1.x =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p1.y =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tr-T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p1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p1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tr-T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99407689-F9BA-8E0C-7E5B-AACDC0890B6D}"/>
              </a:ext>
            </a:extLst>
          </p:cNvPr>
          <p:cNvSpPr txBox="1"/>
          <p:nvPr/>
        </p:nvSpPr>
        <p:spPr>
          <a:xfrm>
            <a:off x="2992384" y="1765158"/>
            <a:ext cx="6185647" cy="3693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existing_struct_name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alias_name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18791731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435CF746-8A96-5DF4-729A-D9AFB372DD15}"/>
              </a:ext>
            </a:extLst>
          </p:cNvPr>
          <p:cNvSpPr txBox="1"/>
          <p:nvPr/>
        </p:nvSpPr>
        <p:spPr>
          <a:xfrm>
            <a:off x="363985" y="275208"/>
            <a:ext cx="114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				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C003A5A-D20F-1D84-0BB5-E22BCC4C24A6}"/>
              </a:ext>
            </a:extLst>
          </p:cNvPr>
          <p:cNvSpPr txBox="1"/>
          <p:nvPr/>
        </p:nvSpPr>
        <p:spPr>
          <a:xfrm>
            <a:off x="384699" y="0"/>
            <a:ext cx="114906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sz="22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Structure Pointers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1A0FC8F3-A8A4-2894-326A-C4F1C23C4BF9}"/>
              </a:ext>
            </a:extLst>
          </p:cNvPr>
          <p:cNvSpPr txBox="1"/>
          <p:nvPr/>
        </p:nvSpPr>
        <p:spPr>
          <a:xfrm>
            <a:off x="3048000" y="2246635"/>
            <a:ext cx="6096000" cy="397031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tr-T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tr-T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tr-T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tr-T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endParaRPr lang="tr-T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}; 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(){ 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}; 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tr-T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tr-T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b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tr-T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tr-T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tr-T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E8B50DC6-6377-D826-F747-65485AE81786}"/>
              </a:ext>
            </a:extLst>
          </p:cNvPr>
          <p:cNvSpPr txBox="1"/>
          <p:nvPr/>
        </p:nvSpPr>
        <p:spPr>
          <a:xfrm>
            <a:off x="6786282" y="1523110"/>
            <a:ext cx="2357718" cy="3693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tr-T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endParaRPr lang="tr-T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271C39B5-D079-56AC-CDF3-E09210682B6F}"/>
              </a:ext>
            </a:extLst>
          </p:cNvPr>
          <p:cNvSpPr txBox="1"/>
          <p:nvPr/>
        </p:nvSpPr>
        <p:spPr>
          <a:xfrm>
            <a:off x="3048000" y="1523110"/>
            <a:ext cx="2357718" cy="3693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tr-T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tr-T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tr-T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endParaRPr lang="tr-T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DE109066-DAB4-4009-5F85-8AFC8C554F4F}"/>
              </a:ext>
            </a:extLst>
          </p:cNvPr>
          <p:cNvSpPr txBox="1"/>
          <p:nvPr/>
        </p:nvSpPr>
        <p:spPr>
          <a:xfrm>
            <a:off x="5540188" y="1523110"/>
            <a:ext cx="1147483" cy="3693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tr-T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endParaRPr lang="tr-T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535195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435CF746-8A96-5DF4-729A-D9AFB372DD15}"/>
              </a:ext>
            </a:extLst>
          </p:cNvPr>
          <p:cNvSpPr txBox="1"/>
          <p:nvPr/>
        </p:nvSpPr>
        <p:spPr>
          <a:xfrm>
            <a:off x="363985" y="275208"/>
            <a:ext cx="114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				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C003A5A-D20F-1D84-0BB5-E22BCC4C24A6}"/>
              </a:ext>
            </a:extLst>
          </p:cNvPr>
          <p:cNvSpPr txBox="1"/>
          <p:nvPr/>
        </p:nvSpPr>
        <p:spPr>
          <a:xfrm>
            <a:off x="384699" y="0"/>
            <a:ext cx="114906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sz="22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File Operations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E65A3247-35D7-8E81-A8D0-4E9365534DC1}"/>
              </a:ext>
            </a:extLst>
          </p:cNvPr>
          <p:cNvSpPr txBox="1"/>
          <p:nvPr/>
        </p:nvSpPr>
        <p:spPr>
          <a:xfrm>
            <a:off x="3082031" y="1131895"/>
            <a:ext cx="6096000" cy="286232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fptr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Open a file in writing mode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fptr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fopen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"filename.txt"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Write some text to the file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fprintf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fptr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"Some text"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Close the file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fclose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fptr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EDEAE00C-C1D6-D54A-86B0-B5A8DFF208BC}"/>
              </a:ext>
            </a:extLst>
          </p:cNvPr>
          <p:cNvSpPr txBox="1"/>
          <p:nvPr/>
        </p:nvSpPr>
        <p:spPr>
          <a:xfrm>
            <a:off x="3082031" y="4479249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r - open a file in read mode.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w - opens or create a text file in write mode.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a - opens a file in append mode.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r+ - opens a file in both read and write mode.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a+ - opens a file in both read and write mode.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w+ - opens a file in both read and write mode.</a:t>
            </a:r>
          </a:p>
        </p:txBody>
      </p:sp>
    </p:spTree>
    <p:extLst>
      <p:ext uri="{BB962C8B-B14F-4D97-AF65-F5344CB8AC3E}">
        <p14:creationId xmlns:p14="http://schemas.microsoft.com/office/powerpoint/2010/main" val="3298965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435CF746-8A96-5DF4-729A-D9AFB372DD15}"/>
              </a:ext>
            </a:extLst>
          </p:cNvPr>
          <p:cNvSpPr txBox="1"/>
          <p:nvPr/>
        </p:nvSpPr>
        <p:spPr>
          <a:xfrm>
            <a:off x="363985" y="275208"/>
            <a:ext cx="114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				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C003A5A-D20F-1D84-0BB5-E22BCC4C24A6}"/>
              </a:ext>
            </a:extLst>
          </p:cNvPr>
          <p:cNvSpPr txBox="1"/>
          <p:nvPr/>
        </p:nvSpPr>
        <p:spPr>
          <a:xfrm>
            <a:off x="384699" y="0"/>
            <a:ext cx="11490664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  <a:p>
            <a:r>
              <a:rPr lang="en-GB" sz="22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How to Install C Compilers on Windows?</a:t>
            </a:r>
            <a:endParaRPr lang="en-GB" sz="24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000000"/>
              </a:solidFill>
              <a:latin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1250FE38-6579-0015-5591-51D426E16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6930" y="1493894"/>
            <a:ext cx="5837426" cy="4557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817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435CF746-8A96-5DF4-729A-D9AFB372DD15}"/>
              </a:ext>
            </a:extLst>
          </p:cNvPr>
          <p:cNvSpPr txBox="1"/>
          <p:nvPr/>
        </p:nvSpPr>
        <p:spPr>
          <a:xfrm>
            <a:off x="363985" y="275208"/>
            <a:ext cx="114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				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C003A5A-D20F-1D84-0BB5-E22BCC4C24A6}"/>
              </a:ext>
            </a:extLst>
          </p:cNvPr>
          <p:cNvSpPr txBox="1"/>
          <p:nvPr/>
        </p:nvSpPr>
        <p:spPr>
          <a:xfrm>
            <a:off x="337351" y="0"/>
            <a:ext cx="11490664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  <a:p>
            <a:r>
              <a:rPr lang="en-GB" sz="22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How to Install C Compilers on Windows?</a:t>
            </a:r>
            <a:endParaRPr lang="en-GB" sz="24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000000"/>
              </a:solidFill>
              <a:latin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138C6B53-669B-9F4A-AECC-13AAD1911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8375" y="1493894"/>
            <a:ext cx="5822185" cy="454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430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805</TotalTime>
  <Words>5420</Words>
  <Application>Microsoft Office PowerPoint</Application>
  <PresentationFormat>Geniş ekran</PresentationFormat>
  <Paragraphs>1038</Paragraphs>
  <Slides>73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8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73</vt:i4>
      </vt:variant>
    </vt:vector>
  </HeadingPairs>
  <TitlesOfParts>
    <vt:vector size="82" baseType="lpstr">
      <vt:lpstr>Arial</vt:lpstr>
      <vt:lpstr>Calibri</vt:lpstr>
      <vt:lpstr>Calibri Light</vt:lpstr>
      <vt:lpstr>Cambria Math</vt:lpstr>
      <vt:lpstr>Consolas</vt:lpstr>
      <vt:lpstr>Helvetica</vt:lpstr>
      <vt:lpstr>Neuemontreal</vt:lpstr>
      <vt:lpstr>Verdana</vt:lpstr>
      <vt:lpstr>Office Teması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İsmail Başaran</dc:creator>
  <cp:lastModifiedBy>İsmail Başaran</cp:lastModifiedBy>
  <cp:revision>70</cp:revision>
  <dcterms:created xsi:type="dcterms:W3CDTF">2024-03-03T12:08:58Z</dcterms:created>
  <dcterms:modified xsi:type="dcterms:W3CDTF">2024-03-16T08:41:54Z</dcterms:modified>
</cp:coreProperties>
</file>