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9" r:id="rId18"/>
    <p:sldId id="272" r:id="rId19"/>
    <p:sldId id="273" r:id="rId20"/>
    <p:sldId id="274" r:id="rId21"/>
    <p:sldId id="299" r:id="rId22"/>
    <p:sldId id="275" r:id="rId23"/>
    <p:sldId id="276" r:id="rId24"/>
    <p:sldId id="278" r:id="rId25"/>
    <p:sldId id="280" r:id="rId26"/>
    <p:sldId id="281" r:id="rId27"/>
    <p:sldId id="285" r:id="rId28"/>
    <p:sldId id="282" r:id="rId29"/>
    <p:sldId id="283" r:id="rId30"/>
    <p:sldId id="286" r:id="rId31"/>
    <p:sldId id="287" r:id="rId32"/>
    <p:sldId id="284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1" r:id="rId45"/>
    <p:sldId id="300" r:id="rId46"/>
    <p:sldId id="303" r:id="rId47"/>
    <p:sldId id="302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2" r:id="rId56"/>
    <p:sldId id="311" r:id="rId57"/>
    <p:sldId id="313" r:id="rId58"/>
    <p:sldId id="314" r:id="rId59"/>
    <p:sldId id="315" r:id="rId60"/>
    <p:sldId id="320" r:id="rId61"/>
    <p:sldId id="321" r:id="rId62"/>
    <p:sldId id="316" r:id="rId63"/>
    <p:sldId id="318" r:id="rId64"/>
    <p:sldId id="319" r:id="rId65"/>
    <p:sldId id="317" r:id="rId66"/>
    <p:sldId id="322" r:id="rId67"/>
    <p:sldId id="323" r:id="rId6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pos="3840"/>
        <p:guide orient="horz" pos="216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53B61A-8625-AFAB-F972-16F1B6FB3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758C3D5-B822-301A-5610-B534952D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95DF912-FC17-422D-481C-5F87CB7A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11.03.2024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6566A6B-B7DD-9AC0-97E6-8555371D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A84CA05-3D57-CBDA-7DA5-B2661EFD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36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78AFD3-D75A-868D-896D-740F0714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D69E246-9ACD-D34A-C46D-AD388EDBC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BDA6D1B-0318-CF17-DDEE-13E3A8D0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11.03.2024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B4E2E75-91FC-5B12-F425-E1E71B4A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4033A4-95A2-A5FB-6ABB-1DD91811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207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57F9B41-76A7-2F0B-F8B0-CC3A1A308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CC3B264-DE81-84AF-DB96-9C33F27B9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806CD19-842E-959A-108A-5B4451B4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11.03.2024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B9E86B-7559-2D43-C218-A3BB7D45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DE56D7A-3082-DD3D-2D22-90A7B954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037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B60715-56D9-D420-7568-6FF1E4DB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63E3B2-ADEF-E1E9-0B98-89C5ED68E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F5A8C3-353C-FEC7-8958-92DC177F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11.03.2024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1FC53F9-9163-DB8A-3476-D3526E00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FC2657A-F2E9-5464-E89A-F6AADD9E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183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B6DE33-0B91-4881-2E95-0826D061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6E4FD3F-2F11-7D39-452B-424B99F6E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F1E86D-97DD-C044-89D8-CCE3EFFB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11.03.2024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11563AD-1E9A-FBF8-E888-FF218CB7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59E6532-155A-5AAB-F708-599B1A5F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792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8EBF72-0E1E-2312-E835-F0C67688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E1B9B9-AB73-3730-DC28-896422F3A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A37C0EE-BEA7-578F-D297-DE41088C2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1F06E76-E77B-A743-3BD6-13910F8C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11.03.2024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43BD4DF-2778-6E4E-4168-A54C2D58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776F9E-713D-B8D7-141E-9C5C7EDF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159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5DC1B3-0970-332D-9D24-5E1A152B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1E7EBE-3EA1-6FB2-F3CE-32C8689F6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7386E40-7AD5-7297-EB35-6AFCE6DF4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1721945-AEAD-E666-D8FA-1F244B8D6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72C4056-9A18-19A2-32A6-1EB5A575B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8F9ACEE-5CF6-8688-41ED-7416774A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11.03.2024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1D07CD1-CA5A-669A-DA48-4A556456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063ECEB-7188-31AC-003D-C71B7937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152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DB569D-E245-F345-381C-64F56EBC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10FEDFA-410A-1F08-4478-58952DA1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11.03.2024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CEB8E4C-53C7-92CC-CF55-234A5271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D1220F0-2536-7303-54A9-C35A64A3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526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B064DC0-F477-8063-7649-4A56C6FB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11.03.2024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D7EFC5A-025F-B079-5C44-47CC5C92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7672391-ED43-6B90-9C7E-3F03830D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043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944300-E445-3882-943B-578C1B61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04286E-1832-E99D-4E15-A4CEE6367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1B8ABE3-985B-4661-5DC2-47422CF3A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B69F300-AF57-2983-8270-B1B5ED7D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11.03.2024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8216760-84AC-9C11-6AB2-FEA07B28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AEB61D8-1056-00D4-EF6B-50B0CEC8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579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CA4A78-0174-1EDB-8CB3-F4C173A4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041F95B-6152-668D-E949-B6267C84E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820342A-B6FF-D3DB-7B6A-CFDCE02F9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1BB61E7-C3E1-C6C2-5879-6D961496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11.03.2024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1C1EBFB-CB8F-0244-596F-0B2819A6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D6185AF-F91F-F9FA-AD5A-0B242218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322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0A1E9C5-4429-824B-04D6-F9B0AC9C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8421599-CCA8-7C3C-C081-7327D92F4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EA569BD-8578-D385-7A8A-4AA54382E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9A2F-7756-4728-B97F-C41D35C5CAA4}" type="datetimeFigureOut">
              <a:rPr lang="tr-TR" smtClean="0"/>
              <a:t>11.03.2024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F31B1B-56DF-796F-E825-AB430B2BB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204DFE-8074-4FD6-BDDF-254900688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0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3schools.com/c/c_intro.php?external_link=tru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er.com/topics/c/install-c-on-linux/" TargetMode="External"/><Relationship Id="rId2" Type="http://schemas.openxmlformats.org/officeDocument/2006/relationships/hyperlink" Target="https://medium.com/@mohamed.touati/how-to-install-and-run-c-in-visual-studio-code-on-mac-os-e5f7b59fed3e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pwork.com/resources/what-is-c#:~:text=The%20C%20programming%20language%20works,by%20your%20computer%20at%20runtime.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parth-dobariya/fascinating-facts-of-c-language-f467e73c9792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x-engineer.org/c-programming-works/" TargetMode="External"/><Relationship Id="rId2" Type="http://schemas.openxmlformats.org/officeDocument/2006/relationships/hyperlink" Target="https://medium.com/@parth-dobariya/fascinating-facts-of-c-language-f467e73c9792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ourceforge.net/projects/mingw-w64/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youtube.com/watch?v=2ybLD6_2gKM&amp;t=354s" TargetMode="Externa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youtube.com/watch?v=2ybLD6_2gKM&amp;t=354s" TargetMode="Externa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470517" y="257452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50668" y="442118"/>
            <a:ext cx="114906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 Programming Language</a:t>
            </a:r>
          </a:p>
          <a:p>
            <a:r>
              <a:rPr lang="en-GB" dirty="0"/>
              <a:t>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 is a general-purpose programming language created by Dennis Ritchie at the Bell Laboratories in 1972.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 very popular language, despite being old. The main reason for its popularity is because it is a fundamental language in the field of computer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 is strongly associated with UNIX, as it was developed to write the UNIX operating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46020EE3-F726-AC08-A152-C358B3EF47EB}"/>
              </a:ext>
            </a:extLst>
          </p:cNvPr>
          <p:cNvSpPr txBox="1"/>
          <p:nvPr/>
        </p:nvSpPr>
        <p:spPr>
          <a:xfrm>
            <a:off x="350668" y="6319858"/>
            <a:ext cx="3548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>
                <a:hlinkClick r:id="rId2"/>
              </a:rPr>
              <a:t>https://w3schools.com/c/c_intro.php?external_link=true</a:t>
            </a:r>
            <a:endParaRPr lang="tr-TR" sz="1000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B15EC81-2CA1-0C8D-0A7F-1FD706454BE8}"/>
              </a:ext>
            </a:extLst>
          </p:cNvPr>
          <p:cNvSpPr txBox="1"/>
          <p:nvPr/>
        </p:nvSpPr>
        <p:spPr>
          <a:xfrm>
            <a:off x="9556116" y="6231216"/>
            <a:ext cx="235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İsmail Başaran, 2024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8417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37351" y="0"/>
            <a:ext cx="114906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Repeat these steps for base and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gcc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FB7754EC-B9A0-2B78-190C-313BEECC1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36" y="1913194"/>
            <a:ext cx="8180773" cy="4194674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92DBF221-7AF1-97DD-D1AF-58708D6D8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468" y="2749311"/>
            <a:ext cx="3116850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5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01CEC91-CCED-23C1-8D93-4B106859C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92" y="1641326"/>
            <a:ext cx="10752752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03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1966FD7-4C5C-CC16-466F-647772A6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28" y="1277588"/>
            <a:ext cx="9947429" cy="50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you can close </a:t>
            </a:r>
            <a:r>
              <a:rPr lang="en-GB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mingw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-installer and go to file explorer.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0C4C77B-1DC1-BA77-5166-2A015CC30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778" y="2103044"/>
            <a:ext cx="7719729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92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 click on bin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Then click copy as path</a:t>
            </a:r>
            <a:r>
              <a:rPr lang="en-GB" dirty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680E57B-5374-21F1-A5A2-8C71FDC6C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770" y="1341932"/>
            <a:ext cx="6738151" cy="512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10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Press Win + R 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write “rundll32.exe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sysdm.cpl,EditEnvironmentVariables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” and hit Enter.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Then double click on “Path”.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FC8C9CF-11E6-B306-888E-C4BEDEBE0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944" y="2743984"/>
            <a:ext cx="3528366" cy="255292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88FE880D-715D-578B-AD96-34E9E070F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7593"/>
            <a:ext cx="3922793" cy="432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51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Don’t forget to remove quote marks.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EC903FE-3A20-9305-2348-B36CC2AC4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82" y="2124836"/>
            <a:ext cx="4083000" cy="450057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C8843F3-3CFB-C646-A730-A1036F571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643" y="2124836"/>
            <a:ext cx="4014029" cy="45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2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How to Install C Compilers on macOS and Linux distros?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macOS: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https://medium.com/@mohamed.touati/how-to-install-and-run-c-in-visual-studio-code-on-mac-os-e5f7b59fed3e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Linux Distros: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https://www.scaler.com/topics/c/install-c-on-linux/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852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37351" y="0"/>
            <a:ext cx="1149066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Setup an VSCODE for C programming?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https://code.visualstudio.com/download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42D1282-6926-A54C-64D0-284C3A889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170" y="1881583"/>
            <a:ext cx="8334351" cy="412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35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37351" y="0"/>
            <a:ext cx="1149066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</a:t>
            </a:r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Setup an VSCODE for C programming?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Run 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</a:rPr>
              <a:t>VSCode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 and go to extensions.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7BBED47-F64E-FD10-274F-28A931287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546" y="2010477"/>
            <a:ext cx="5257600" cy="44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7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470517" y="257452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50668" y="626784"/>
            <a:ext cx="1149066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1E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What is C used for?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Embedded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systems</a:t>
            </a: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Operating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systems</a:t>
            </a: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System</a:t>
            </a: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applications</a:t>
            </a: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Machine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learning</a:t>
            </a: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algorithms</a:t>
            </a: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Neuemontre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3131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“C is for </a:t>
            </a:r>
            <a:r>
              <a:rPr lang="en-GB" b="0" i="1" dirty="0">
                <a:solidFill>
                  <a:srgbClr val="13131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Can</a:t>
            </a:r>
            <a:r>
              <a:rPr lang="en-GB" b="0" i="0" dirty="0">
                <a:solidFill>
                  <a:srgbClr val="13131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It </a:t>
            </a:r>
            <a:r>
              <a:rPr lang="en-GB" b="0" i="1" dirty="0">
                <a:solidFill>
                  <a:srgbClr val="13131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can</a:t>
            </a:r>
            <a:r>
              <a:rPr lang="en-GB" b="0" i="0" dirty="0">
                <a:solidFill>
                  <a:srgbClr val="13131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even fix your relationships! You just have to believe.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4E29683-D03A-A262-A42F-3A0EB317BABE}"/>
              </a:ext>
            </a:extLst>
          </p:cNvPr>
          <p:cNvSpPr txBox="1"/>
          <p:nvPr/>
        </p:nvSpPr>
        <p:spPr>
          <a:xfrm>
            <a:off x="350668" y="6319858"/>
            <a:ext cx="11490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>
                <a:hlinkClick r:id="rId2"/>
              </a:rPr>
              <a:t>https://www.upwork.com/resources/what-is-c#:~:text=The%20C%20programming%20language%20works,by%20your%20computer%20at%20runtime.</a:t>
            </a:r>
            <a:endParaRPr lang="tr-TR" sz="1000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03A6944-9CE1-FE15-4FCF-E8447CCF3B70}"/>
              </a:ext>
            </a:extLst>
          </p:cNvPr>
          <p:cNvSpPr txBox="1"/>
          <p:nvPr/>
        </p:nvSpPr>
        <p:spPr>
          <a:xfrm>
            <a:off x="6096000" y="1589103"/>
            <a:ext cx="4518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Browsers</a:t>
            </a: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and</a:t>
            </a: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their</a:t>
            </a: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extensions</a:t>
            </a: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Databases</a:t>
            </a: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Desktop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applications</a:t>
            </a: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Web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133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253014" y="308954"/>
            <a:ext cx="1149066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Setup an VSCODE for C programming?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Search for “code runner” and install.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9754C5E-B14B-C3D2-3AC6-518104D98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189" y="2293717"/>
            <a:ext cx="6088908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27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253014" y="308954"/>
            <a:ext cx="1173279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Setup an VSCODE for C programming?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Press CTRL+, then search for run in terminal. Check the box for “Code-runner: Run In Terminal.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38B52A8-2434-9C11-9997-3D8D272B1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663"/>
          <a:stretch/>
        </p:blipFill>
        <p:spPr>
          <a:xfrm>
            <a:off x="1686366" y="2414307"/>
            <a:ext cx="8819268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77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</a:rPr>
              <a:t>Your F</a:t>
            </a:r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irst C Program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DD357B0-7C98-4202-337E-D3E816AD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7947"/>
            <a:ext cx="12192000" cy="409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80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37351" y="105931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</a:rPr>
              <a:t>Your F</a:t>
            </a:r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irst C Program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79E7F40-B9BF-9057-4032-4DB453C60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49" y="1379567"/>
            <a:ext cx="10251440" cy="534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49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40311" y="-14441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</a:rPr>
              <a:t>What does this code do?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05B4777A-0564-E0E1-266B-3C975150D8D9}"/>
              </a:ext>
            </a:extLst>
          </p:cNvPr>
          <p:cNvSpPr txBox="1"/>
          <p:nvPr/>
        </p:nvSpPr>
        <p:spPr>
          <a:xfrm>
            <a:off x="0" y="1256159"/>
            <a:ext cx="6583680" cy="3970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</a:p>
          <a:p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 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my first</a:t>
            </a: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c program</a:t>
            </a: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displays the string inside quotation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World!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FADF232C-14A2-CFC5-9226-1424935F7F1F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438400" y="1489552"/>
            <a:ext cx="4683760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08F919AC-CE3A-DCB2-702A-999B3579EE69}"/>
              </a:ext>
            </a:extLst>
          </p:cNvPr>
          <p:cNvSpPr txBox="1"/>
          <p:nvPr/>
        </p:nvSpPr>
        <p:spPr>
          <a:xfrm>
            <a:off x="7122160" y="904776"/>
            <a:ext cx="4685141" cy="1169551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</a:rPr>
              <a:t>The #include directive tells the preprocessor to insert the contents of another file into the source code. Include directives are typically used to include the C header files for C functions that are held outside of the current source file.</a:t>
            </a:r>
            <a:endParaRPr lang="tr-TR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D7F62C9C-39E4-0102-0ED5-252AEE2C7F35}"/>
              </a:ext>
            </a:extLst>
          </p:cNvPr>
          <p:cNvSpPr txBox="1"/>
          <p:nvPr/>
        </p:nvSpPr>
        <p:spPr>
          <a:xfrm>
            <a:off x="7122160" y="2334563"/>
            <a:ext cx="4685141" cy="95410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Any</a:t>
            </a:r>
            <a:r>
              <a:rPr lang="tr-TR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tr-TR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r>
              <a:rPr lang="tr-TR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tr-TR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between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// and the end of the line is ignored by the compiler (will not be executed).</a:t>
            </a:r>
          </a:p>
          <a:p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</a:rPr>
              <a:t>Multi-line comments starts with /* and ends with */.</a:t>
            </a:r>
            <a:endParaRPr lang="en-GB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43" name="Düz Ok Bağlayıcısı 42">
            <a:extLst>
              <a:ext uri="{FF2B5EF4-FFF2-40B4-BE49-F238E27FC236}">
                <a16:creationId xmlns:a16="http://schemas.microsoft.com/office/drawing/2014/main" id="{45F981E6-7467-0AF6-1B76-05AB1F986418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1889760" y="2811617"/>
            <a:ext cx="5232400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C67316E2-2D1D-2B24-F3C1-07F8239C1F71}"/>
              </a:ext>
            </a:extLst>
          </p:cNvPr>
          <p:cNvSpPr txBox="1"/>
          <p:nvPr/>
        </p:nvSpPr>
        <p:spPr>
          <a:xfrm>
            <a:off x="0" y="5368448"/>
            <a:ext cx="10170160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 err="1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Running</a:t>
            </a:r>
            <a:r>
              <a:rPr lang="tr-T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cd "c:\Users\bsrni\Desktop\c\" &amp;&amp;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hello_world.c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-o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hello_world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&amp;&amp; "c:\Users\bsrni\Desktop\c\"hello_world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World!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[Done]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exited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B267E6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tr-TR" b="0" dirty="0">
                <a:solidFill>
                  <a:srgbClr val="B267E6"/>
                </a:solidFill>
                <a:effectLst/>
                <a:latin typeface="Consolas" panose="020B0609020204030204" pitchFamily="49" charset="0"/>
              </a:rPr>
              <a:t>=0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0.819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seconds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0DA16033-350B-D35A-11C6-14B60C2032C0}"/>
              </a:ext>
            </a:extLst>
          </p:cNvPr>
          <p:cNvSpPr txBox="1"/>
          <p:nvPr/>
        </p:nvSpPr>
        <p:spPr>
          <a:xfrm>
            <a:off x="7122160" y="3532577"/>
            <a:ext cx="4685141" cy="523220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is called a </a:t>
            </a:r>
            <a:r>
              <a:rPr lang="en-GB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Any code inside its curly brackets will be executed.</a:t>
            </a:r>
          </a:p>
        </p:txBody>
      </p:sp>
      <p:cxnSp>
        <p:nvCxnSpPr>
          <p:cNvPr id="58" name="Düz Ok Bağlayıcısı 57">
            <a:extLst>
              <a:ext uri="{FF2B5EF4-FFF2-40B4-BE49-F238E27FC236}">
                <a16:creationId xmlns:a16="http://schemas.microsoft.com/office/drawing/2014/main" id="{98F122ED-949D-B21B-25C8-045F54D8BE83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1615440" y="3288670"/>
            <a:ext cx="5506720" cy="505517"/>
          </a:xfrm>
          <a:prstGeom prst="bentConnector3">
            <a:avLst>
              <a:gd name="adj1" fmla="val 95203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017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7CE82788-809A-AB8E-F5DA-69B270FC95D6}"/>
              </a:ext>
            </a:extLst>
          </p:cNvPr>
          <p:cNvSpPr txBox="1"/>
          <p:nvPr/>
        </p:nvSpPr>
        <p:spPr>
          <a:xfrm>
            <a:off x="337351" y="0"/>
            <a:ext cx="11490664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Names can contain letters, digits and underscores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Names must begin with a letter or an underscore (_)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Names are case-sensitive (</a:t>
            </a:r>
            <a:r>
              <a:rPr lang="en-GB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myVar</a:t>
            </a: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 and </a:t>
            </a:r>
            <a:r>
              <a:rPr lang="en-GB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myvar</a:t>
            </a: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 are different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Names cannot contain whitespaces or special characters like !, #, %,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Reserved words (such as int) cannot be used as names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4D8D9BFB-BA75-58E6-B45F-EDD334C056A9}"/>
              </a:ext>
            </a:extLst>
          </p:cNvPr>
          <p:cNvSpPr txBox="1"/>
          <p:nvPr/>
        </p:nvSpPr>
        <p:spPr>
          <a:xfrm>
            <a:off x="1448147" y="1506883"/>
            <a:ext cx="4763600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A5682C88-271D-78B4-C05F-22D74C65CDD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436244" y="1733020"/>
            <a:ext cx="2397253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>
            <a:extLst>
              <a:ext uri="{FF2B5EF4-FFF2-40B4-BE49-F238E27FC236}">
                <a16:creationId xmlns:a16="http://schemas.microsoft.com/office/drawing/2014/main" id="{8B7E36AB-FDB4-82D5-99BD-073F1F739A22}"/>
              </a:ext>
            </a:extLst>
          </p:cNvPr>
          <p:cNvSpPr txBox="1"/>
          <p:nvPr/>
        </p:nvSpPr>
        <p:spPr>
          <a:xfrm>
            <a:off x="7833497" y="1563743"/>
            <a:ext cx="3158595" cy="338554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declaration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with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initialization</a:t>
            </a:r>
            <a:endParaRPr lang="tr-T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5BFF1853-F5A1-5B41-651E-80A6FCA7A46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687747" y="2149143"/>
            <a:ext cx="3145750" cy="207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4EC0009E-2E09-E26F-F1A5-CEBCBB95964A}"/>
              </a:ext>
            </a:extLst>
          </p:cNvPr>
          <p:cNvSpPr txBox="1"/>
          <p:nvPr/>
        </p:nvSpPr>
        <p:spPr>
          <a:xfrm>
            <a:off x="7833497" y="1979866"/>
            <a:ext cx="3158595" cy="338554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declaration</a:t>
            </a:r>
            <a:endParaRPr lang="tr-T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8" name="Düz Ok Bağlayıcısı 19">
            <a:extLst>
              <a:ext uri="{FF2B5EF4-FFF2-40B4-BE49-F238E27FC236}">
                <a16:creationId xmlns:a16="http://schemas.microsoft.com/office/drawing/2014/main" id="{25B45D43-D4A0-6B54-C1D3-B08B16837172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602867" y="2569410"/>
            <a:ext cx="3230630" cy="585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40CF050D-394B-3B89-2C9E-46CFB5B575DE}"/>
              </a:ext>
            </a:extLst>
          </p:cNvPr>
          <p:cNvSpPr txBox="1"/>
          <p:nvPr/>
        </p:nvSpPr>
        <p:spPr>
          <a:xfrm>
            <a:off x="7833497" y="2405984"/>
            <a:ext cx="3158595" cy="338554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</a:rPr>
              <a:t>assignment later</a:t>
            </a:r>
            <a:endParaRPr lang="tr-T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A9D6F085-1B81-BAE6-80EF-D608030D95CA}"/>
              </a:ext>
            </a:extLst>
          </p:cNvPr>
          <p:cNvSpPr txBox="1"/>
          <p:nvPr/>
        </p:nvSpPr>
        <p:spPr>
          <a:xfrm>
            <a:off x="1448147" y="2933349"/>
            <a:ext cx="4763600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f_x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f_x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5.41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71112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Reserved Words / Keywords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33F1CF6-1682-D3EA-3E03-4B2AFE888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90" y="1031910"/>
            <a:ext cx="11420911" cy="55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06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7CE82788-809A-AB8E-F5DA-69B270FC95D6}"/>
              </a:ext>
            </a:extLst>
          </p:cNvPr>
          <p:cNvSpPr txBox="1"/>
          <p:nvPr/>
        </p:nvSpPr>
        <p:spPr>
          <a:xfrm>
            <a:off x="337351" y="0"/>
            <a:ext cx="11490664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Constants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A constant in C is a variable that cannot be modified once it is declared in the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We can not make any change in the value of the constant variables after they are defined.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Unlike variables, we can initialize constant variables only when declaring them.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4D8D9BFB-BA75-58E6-B45F-EDD334C056A9}"/>
              </a:ext>
            </a:extLst>
          </p:cNvPr>
          <p:cNvSpPr txBox="1"/>
          <p:nvPr/>
        </p:nvSpPr>
        <p:spPr>
          <a:xfrm>
            <a:off x="3197092" y="1792866"/>
            <a:ext cx="545467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VARIABLE_NAME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A9D6F085-1B81-BAE6-80EF-D608030D95CA}"/>
              </a:ext>
            </a:extLst>
          </p:cNvPr>
          <p:cNvSpPr txBox="1"/>
          <p:nvPr/>
        </p:nvSpPr>
        <p:spPr>
          <a:xfrm>
            <a:off x="3197093" y="2475261"/>
            <a:ext cx="5454676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PI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3.14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44575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Data Types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FE8FCC3-20E4-23A7-E9D7-257933300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99" y="1654425"/>
            <a:ext cx="11490665" cy="2782970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90262A59-9A89-CB39-D985-4458DDC826CF}"/>
              </a:ext>
            </a:extLst>
          </p:cNvPr>
          <p:cNvSpPr txBox="1"/>
          <p:nvPr/>
        </p:nvSpPr>
        <p:spPr>
          <a:xfrm>
            <a:off x="2298054" y="4741910"/>
            <a:ext cx="7575177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World!"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myNumbers2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3.3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4.4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34730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Float vs Double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E14DCB1-6897-BD73-37FD-0109DD384F4A}"/>
              </a:ext>
            </a:extLst>
          </p:cNvPr>
          <p:cNvSpPr txBox="1"/>
          <p:nvPr/>
        </p:nvSpPr>
        <p:spPr>
          <a:xfrm>
            <a:off x="363985" y="965293"/>
            <a:ext cx="11443316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/*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Single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floating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12.3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0.2701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12.3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0.2701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Single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Precision  (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%.15f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Precision (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%.15lf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92A3F28-075C-FC09-E548-A3A1BE8C3990}"/>
              </a:ext>
            </a:extLst>
          </p:cNvPr>
          <p:cNvSpPr txBox="1"/>
          <p:nvPr/>
        </p:nvSpPr>
        <p:spPr>
          <a:xfrm>
            <a:off x="363985" y="3939225"/>
            <a:ext cx="11443316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 err="1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Running</a:t>
            </a:r>
            <a:r>
              <a:rPr lang="tr-T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cd "c:\Users\bsrni\Desktop\c\" &amp;&amp;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variables.c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-o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&amp;&amp; "c:\Users\bsrni\Desktop\c\"variables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Single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Precision  (</a:t>
            </a:r>
            <a:r>
              <a:rPr lang="tr-T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45.538688659667969</a:t>
            </a:r>
          </a:p>
          <a:p>
            <a:r>
              <a:rPr lang="tr-T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Precision (</a:t>
            </a:r>
            <a:r>
              <a:rPr lang="tr-T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45.538689374305811</a:t>
            </a:r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[Done]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exited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B267E6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tr-TR" b="0" dirty="0">
                <a:solidFill>
                  <a:srgbClr val="B267E6"/>
                </a:solidFill>
                <a:effectLst/>
                <a:latin typeface="Consolas" panose="020B0609020204030204" pitchFamily="49" charset="0"/>
              </a:rPr>
              <a:t>=0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0.253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seconds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3E4D83E5-3B09-1A8C-D775-9814CBB62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5" y="5528163"/>
            <a:ext cx="6233700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244136" y="459874"/>
            <a:ext cx="1149066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Tech Giants that uses C Language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Most of the software by Adobe are developed using ‘C’ programming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Google’s Chromium is built using ‘C’ programming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world’s most popular databases, including Oracle, MySQL, PostgreSQL, SQL Server are coded in C and C++.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Operating systems such as Apple’s OS X, Microsoft’s Windows OS, Linux OS and Symbian OS are developed using ‘C’ language.</a:t>
            </a:r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4E29683-D03A-A262-A42F-3A0EB317BABE}"/>
              </a:ext>
            </a:extLst>
          </p:cNvPr>
          <p:cNvSpPr txBox="1"/>
          <p:nvPr/>
        </p:nvSpPr>
        <p:spPr>
          <a:xfrm>
            <a:off x="244136" y="6337614"/>
            <a:ext cx="11490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>
                <a:hlinkClick r:id="rId2"/>
              </a:rPr>
              <a:t>https://medium.com/@parth-dobariya/fascinating-facts-of-c-language-f467e73c9792</a:t>
            </a:r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796104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7CE82788-809A-AB8E-F5DA-69B270FC95D6}"/>
              </a:ext>
            </a:extLst>
          </p:cNvPr>
          <p:cNvSpPr txBox="1"/>
          <p:nvPr/>
        </p:nvSpPr>
        <p:spPr>
          <a:xfrm>
            <a:off x="337351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 Casting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33DEF1C-97B9-3F70-7BFA-123FF77124C7}"/>
              </a:ext>
            </a:extLst>
          </p:cNvPr>
          <p:cNvSpPr txBox="1"/>
          <p:nvPr/>
        </p:nvSpPr>
        <p:spPr>
          <a:xfrm>
            <a:off x="4831485" y="1105643"/>
            <a:ext cx="2502396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expression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B75490E-E4E4-C291-1853-4C154DB296DE}"/>
              </a:ext>
            </a:extLst>
          </p:cNvPr>
          <p:cNvSpPr txBox="1"/>
          <p:nvPr/>
        </p:nvSpPr>
        <p:spPr>
          <a:xfrm>
            <a:off x="3052366" y="1872733"/>
            <a:ext cx="6060634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2.00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2.50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2.50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2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902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Format Specifiers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7566C25-2643-249F-6A5D-E836A36E7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5" y="1131370"/>
            <a:ext cx="5075787" cy="5178849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612A0565-2C3E-2811-7220-148C6C39813E}"/>
              </a:ext>
            </a:extLst>
          </p:cNvPr>
          <p:cNvSpPr txBox="1"/>
          <p:nvPr/>
        </p:nvSpPr>
        <p:spPr>
          <a:xfrm>
            <a:off x="5862917" y="707886"/>
            <a:ext cx="6096000" cy="59093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cgpa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3.59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3.59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World!"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cgpa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percent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sign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%%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3582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Escape Sequences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6FFF1E2-C8D2-3B73-040C-F73DDE595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594" y="1622425"/>
            <a:ext cx="6756874" cy="254900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FD923EBD-A038-AC04-DD85-06DA14524E23}"/>
              </a:ext>
            </a:extLst>
          </p:cNvPr>
          <p:cNvSpPr txBox="1"/>
          <p:nvPr/>
        </p:nvSpPr>
        <p:spPr>
          <a:xfrm>
            <a:off x="1327647" y="4380727"/>
            <a:ext cx="9604768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               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tr-T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lang="en-GB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There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lies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damned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lies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statistics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Mark Twain"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lang="en-GB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"path to file: C: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Desktop"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6257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Arithmetic Operators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E55933C-E479-FF41-540D-42498DF96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369" y="1238358"/>
            <a:ext cx="9883323" cy="481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80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Assignment Operators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1CA61ED-7F54-3771-3379-DD215159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087" y="1635261"/>
            <a:ext cx="9559111" cy="407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38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 Input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55C13F2-7F45-2BD7-068D-1ADE20C27FEE}"/>
              </a:ext>
            </a:extLst>
          </p:cNvPr>
          <p:cNvSpPr txBox="1"/>
          <p:nvPr/>
        </p:nvSpPr>
        <p:spPr>
          <a:xfrm>
            <a:off x="3082031" y="983094"/>
            <a:ext cx="6096000" cy="5355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tr-T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tr-T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tr-T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tr-T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name: 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tr-T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name is: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6906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Multi-word String Input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72B6D598-08FB-4413-27D4-E403327E72B3}"/>
              </a:ext>
            </a:extLst>
          </p:cNvPr>
          <p:cNvSpPr txBox="1"/>
          <p:nvPr/>
        </p:nvSpPr>
        <p:spPr>
          <a:xfrm>
            <a:off x="3082031" y="1982124"/>
            <a:ext cx="6096000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GB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your full name: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GB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full name is: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20589F1-E2C9-358B-BBDD-85C0BD0D1368}"/>
              </a:ext>
            </a:extLst>
          </p:cNvPr>
          <p:cNvSpPr txBox="1"/>
          <p:nvPr/>
        </p:nvSpPr>
        <p:spPr>
          <a:xfrm>
            <a:off x="2234866" y="3972289"/>
            <a:ext cx="7790329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PS C:\Users\bsrni\Desktop\c&gt;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gcc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.\9_user_input.c  ; .\a.exe</a:t>
            </a:r>
          </a:p>
          <a:p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enter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your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full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name: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john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doe</a:t>
            </a:r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your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full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name is: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john</a:t>
            </a:r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472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Multi-word String Input Using </a:t>
            </a:r>
            <a:r>
              <a:rPr lang="en-GB" sz="22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fgets</a:t>
            </a:r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Function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20589F1-E2C9-358B-BBDD-85C0BD0D1368}"/>
              </a:ext>
            </a:extLst>
          </p:cNvPr>
          <p:cNvSpPr txBox="1"/>
          <p:nvPr/>
        </p:nvSpPr>
        <p:spPr>
          <a:xfrm>
            <a:off x="2234866" y="3972289"/>
            <a:ext cx="7790329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PS C:\Users\bsrni\Desktop\c&gt;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gcc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.\9_user_input.c  ; .\a.exe</a:t>
            </a:r>
          </a:p>
          <a:p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enter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your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full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name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(using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fgets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john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doe</a:t>
            </a:r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your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full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name is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(using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fgets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john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doe</a:t>
            </a:r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2E626EE-DF92-6605-2ABB-9535DBA4B7DA}"/>
              </a:ext>
            </a:extLst>
          </p:cNvPr>
          <p:cNvSpPr txBox="1"/>
          <p:nvPr/>
        </p:nvSpPr>
        <p:spPr>
          <a:xfrm>
            <a:off x="3037643" y="1847654"/>
            <a:ext cx="6096000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GB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your full name: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GB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full name is: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64644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Functions</a:t>
            </a: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is a block of code which only runs when it is called.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pass data, known as parameters, into a function.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Functions are used to perform certain actions, and they are important for reusing code: Define the code once and use it many times.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3B1DD70-6F6C-297B-8D3C-1C5F27D4043B}"/>
              </a:ext>
            </a:extLst>
          </p:cNvPr>
          <p:cNvSpPr txBox="1"/>
          <p:nvPr/>
        </p:nvSpPr>
        <p:spPr>
          <a:xfrm>
            <a:off x="6541928" y="3431950"/>
            <a:ext cx="3731145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World!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1F08DEF6-941E-F767-B4AB-901B3DDEF992}"/>
              </a:ext>
            </a:extLst>
          </p:cNvPr>
          <p:cNvSpPr txBox="1"/>
          <p:nvPr/>
        </p:nvSpPr>
        <p:spPr>
          <a:xfrm>
            <a:off x="1918927" y="3431950"/>
            <a:ext cx="3731145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 //code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9753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Returning Values</a:t>
            </a: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3B1DD70-6F6C-297B-8D3C-1C5F27D4043B}"/>
              </a:ext>
            </a:extLst>
          </p:cNvPr>
          <p:cNvSpPr txBox="1"/>
          <p:nvPr/>
        </p:nvSpPr>
        <p:spPr>
          <a:xfrm>
            <a:off x="6434352" y="1859338"/>
            <a:ext cx="3731145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x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 =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1F08DEF6-941E-F767-B4AB-901B3DDEF992}"/>
              </a:ext>
            </a:extLst>
          </p:cNvPr>
          <p:cNvSpPr txBox="1"/>
          <p:nvPr/>
        </p:nvSpPr>
        <p:spPr>
          <a:xfrm>
            <a:off x="1936856" y="2690334"/>
            <a:ext cx="3731145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returnType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 //code</a:t>
            </a:r>
          </a:p>
          <a:p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 return x;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F84273C-EAF1-FB45-3C1A-77B3CAD67779}"/>
              </a:ext>
            </a:extLst>
          </p:cNvPr>
          <p:cNvSpPr txBox="1"/>
          <p:nvPr/>
        </p:nvSpPr>
        <p:spPr>
          <a:xfrm>
            <a:off x="6434352" y="5442225"/>
            <a:ext cx="3731145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 = 5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244136" y="459874"/>
            <a:ext cx="1149066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How C works?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Computers don’t speak the same language we 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 means that we need to convert our 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source files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(human readable text files) into </a:t>
            </a:r>
            <a:r>
              <a:rPr lang="en-GB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1’s and 0’s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(which can be understood by the machine: microcontroller, computer/laptop).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Fortunately, there are many </a:t>
            </a:r>
            <a:r>
              <a:rPr lang="en-GB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 compilers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that do this conversion for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4E29683-D03A-A262-A42F-3A0EB317BABE}"/>
              </a:ext>
            </a:extLst>
          </p:cNvPr>
          <p:cNvSpPr txBox="1"/>
          <p:nvPr/>
        </p:nvSpPr>
        <p:spPr>
          <a:xfrm>
            <a:off x="244136" y="6337614"/>
            <a:ext cx="1149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>
                <a:hlinkClick r:id="rId2"/>
              </a:rPr>
              <a:t>https://medium.com/@parth-dobariya/fascinating-facts-of-c-language-f467e73c9792</a:t>
            </a:r>
            <a:endParaRPr lang="en-GB" sz="1000" dirty="0"/>
          </a:p>
          <a:p>
            <a:r>
              <a:rPr lang="tr-TR" sz="1000" dirty="0">
                <a:hlinkClick r:id="rId3"/>
              </a:rPr>
              <a:t>https://x-engineer.org/c-programming-works/</a:t>
            </a:r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35471250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Functions Parameters</a:t>
            </a: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Information can be passed to functions as a parameter. Parameters act as variables inside the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Parameters are specified after the function name, inside the parentheses. You can add as many parameters as you want, just separate them with a comma.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7B69466C-929D-CA6B-467F-BEC7E5F71549}"/>
              </a:ext>
            </a:extLst>
          </p:cNvPr>
          <p:cNvSpPr txBox="1"/>
          <p:nvPr/>
        </p:nvSpPr>
        <p:spPr>
          <a:xfrm>
            <a:off x="4070651" y="4330058"/>
            <a:ext cx="3982636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0BA2CD0-F2AE-BF22-BAC2-3F09F60A8F98}"/>
              </a:ext>
            </a:extLst>
          </p:cNvPr>
          <p:cNvSpPr txBox="1"/>
          <p:nvPr/>
        </p:nvSpPr>
        <p:spPr>
          <a:xfrm>
            <a:off x="1989707" y="3266600"/>
            <a:ext cx="8212585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returnType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code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7C6737E-8D48-59CE-6354-BD13B76C606C}"/>
              </a:ext>
            </a:extLst>
          </p:cNvPr>
          <p:cNvSpPr txBox="1"/>
          <p:nvPr/>
        </p:nvSpPr>
        <p:spPr>
          <a:xfrm>
            <a:off x="3013969" y="5408450"/>
            <a:ext cx="6096000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"sum of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015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Declaration and Definition</a:t>
            </a: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Declaration: the function's name, return type, and parameters (if any)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Definition: the body of the function (code to be executed)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For code optimization, it is recommended to separate the declaration and the definition of the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will often see C programs that have function declaration above main()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</a:t>
            </a:r>
            <a:r>
              <a:rPr lang="tr-T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</a:t>
            </a:r>
            <a:r>
              <a:rPr lang="tr-T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definition</a:t>
            </a:r>
            <a:r>
              <a:rPr lang="tr-T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below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main(). This will make the code better organized and easier to read.</a:t>
            </a: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89073B7-3760-4851-6535-A674A2681DEF}"/>
              </a:ext>
            </a:extLst>
          </p:cNvPr>
          <p:cNvSpPr txBox="1"/>
          <p:nvPr/>
        </p:nvSpPr>
        <p:spPr>
          <a:xfrm>
            <a:off x="3037643" y="2769093"/>
            <a:ext cx="6096000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 declaration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definition (the body of the function)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9165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 … else</a:t>
            </a:r>
          </a:p>
        </p:txBody>
      </p:sp>
      <p:pic>
        <p:nvPicPr>
          <p:cNvPr id="1026" name="Picture 2" descr="If-else Flowchart">
            <a:extLst>
              <a:ext uri="{FF2B5EF4-FFF2-40B4-BE49-F238E27FC236}">
                <a16:creationId xmlns:a16="http://schemas.microsoft.com/office/drawing/2014/main" id="{61A51C88-8EB1-8670-1F03-0097E1310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064" y="893027"/>
            <a:ext cx="4065775" cy="507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B12FB9D6-0F81-758A-31B9-7911BD9EBBDD}"/>
              </a:ext>
            </a:extLst>
          </p:cNvPr>
          <p:cNvSpPr txBox="1"/>
          <p:nvPr/>
        </p:nvSpPr>
        <p:spPr>
          <a:xfrm>
            <a:off x="6962704" y="1997839"/>
            <a:ext cx="4754167" cy="286232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be executed if </a:t>
            </a: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condition is true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be executed if </a:t>
            </a: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condition is false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endParaRPr lang="en-GB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84474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 … else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4126A5D-A173-C8BF-189B-0C8DA8439F9D}"/>
              </a:ext>
            </a:extLst>
          </p:cNvPr>
          <p:cNvSpPr txBox="1"/>
          <p:nvPr/>
        </p:nvSpPr>
        <p:spPr>
          <a:xfrm>
            <a:off x="384699" y="1275326"/>
            <a:ext cx="5353757" cy="5078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congrats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you passed.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failed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C0CBC24-A326-A4DF-5597-CA950E757E17}"/>
              </a:ext>
            </a:extLst>
          </p:cNvPr>
          <p:cNvSpPr txBox="1"/>
          <p:nvPr/>
        </p:nvSpPr>
        <p:spPr>
          <a:xfrm>
            <a:off x="6130031" y="1275325"/>
            <a:ext cx="5745332" cy="507831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PS C:\Users\bsrni\Desktop\c&gt; cd "c:\Users\bsrni\Desktop\c\" ;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($?) {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gcc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11_if_else.c -o 11_if_else } ;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($?) { .\11_if_else }</a:t>
            </a:r>
          </a:p>
          <a:p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enter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your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score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: 60</a:t>
            </a:r>
          </a:p>
          <a:p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you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failed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PS C:\Users\bsrni\Desktop\c&gt; cd "c:\Users\bsrni\Desktop\c\" ;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($?) {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gcc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11_if_else.c -o 11_if_else } ;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($?) { .\11_if_else }</a:t>
            </a:r>
          </a:p>
          <a:p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enter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your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score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: 80</a:t>
            </a:r>
          </a:p>
          <a:p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congrats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!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you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passed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PS C:\Users\bsrni\Desktop\c&gt; cd "c:\Users\bsrni\Desktop\c\" ;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($?) {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gcc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11_if_else.c</a:t>
            </a:r>
          </a:p>
          <a:p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-o 11_if_else } ;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($?) { .\11_if_else } </a:t>
            </a:r>
          </a:p>
          <a:p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enter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your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score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: 100</a:t>
            </a:r>
          </a:p>
          <a:p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congrats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!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you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passed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3814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557683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Comparison operators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Less than: a &lt;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Less than or equal to: a &lt;=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Greater than: a &gt;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Greater than or equal to: a &gt;=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Equal to a ==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Not Equal to: a != b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DA585CD-8DDF-E0CB-2339-5C3CCD9C5502}"/>
              </a:ext>
            </a:extLst>
          </p:cNvPr>
          <p:cNvSpPr txBox="1"/>
          <p:nvPr/>
        </p:nvSpPr>
        <p:spPr>
          <a:xfrm>
            <a:off x="6571130" y="275208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Logical operators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Logical AND: &amp;&amp;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Logical OR: ||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Logical NOT: !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88FC855D-E98F-5C36-A9BF-F34EBFEF8785}"/>
              </a:ext>
            </a:extLst>
          </p:cNvPr>
          <p:cNvSpPr txBox="1"/>
          <p:nvPr/>
        </p:nvSpPr>
        <p:spPr>
          <a:xfrm>
            <a:off x="0" y="3429002"/>
            <a:ext cx="3877236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years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rank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passed."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failed."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D885FB68-97D5-8DCB-A87E-6440D2E44CF8}"/>
              </a:ext>
            </a:extLst>
          </p:cNvPr>
          <p:cNvSpPr txBox="1"/>
          <p:nvPr/>
        </p:nvSpPr>
        <p:spPr>
          <a:xfrm>
            <a:off x="4157382" y="3429000"/>
            <a:ext cx="3877236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years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rank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passed."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failed."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D628D3FF-FB4D-FE70-8BFF-FA81CA0E1858}"/>
              </a:ext>
            </a:extLst>
          </p:cNvPr>
          <p:cNvSpPr txBox="1"/>
          <p:nvPr/>
        </p:nvSpPr>
        <p:spPr>
          <a:xfrm>
            <a:off x="8314764" y="3429000"/>
            <a:ext cx="3877236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 same"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"same"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1603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else if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4126A5D-A173-C8BF-189B-0C8DA8439F9D}"/>
              </a:ext>
            </a:extLst>
          </p:cNvPr>
          <p:cNvSpPr txBox="1"/>
          <p:nvPr/>
        </p:nvSpPr>
        <p:spPr>
          <a:xfrm>
            <a:off x="6453544" y="1028343"/>
            <a:ext cx="5353757" cy="48013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your score: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"congrats! you passed."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 worries. you can still pass the class."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failed."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050" name="Picture 2" descr="Python If Else Statement, If Else If Statement And Nested If ...">
            <a:extLst>
              <a:ext uri="{FF2B5EF4-FFF2-40B4-BE49-F238E27FC236}">
                <a16:creationId xmlns:a16="http://schemas.microsoft.com/office/drawing/2014/main" id="{62604244-C664-61FB-8E64-45763605A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62" y="1123771"/>
            <a:ext cx="5763071" cy="461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7472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Max Function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AAC42F2-4369-BFF4-8B5A-093CF8C516DA}"/>
              </a:ext>
            </a:extLst>
          </p:cNvPr>
          <p:cNvSpPr txBox="1"/>
          <p:nvPr/>
        </p:nvSpPr>
        <p:spPr>
          <a:xfrm>
            <a:off x="3037643" y="1305341"/>
            <a:ext cx="6096000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findMax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4339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switch case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91FCA179-6B84-B1EB-83B8-1B200473C0FB}"/>
              </a:ext>
            </a:extLst>
          </p:cNvPr>
          <p:cNvSpPr txBox="1"/>
          <p:nvPr/>
        </p:nvSpPr>
        <p:spPr>
          <a:xfrm>
            <a:off x="6938684" y="707886"/>
            <a:ext cx="3040428" cy="60016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6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b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"Monday"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"Tuesday"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"Wednesday"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"Thursday"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"Friday"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"Saturday"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"Sunday"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0CF957C-FD82-362B-97E2-CA73F3339F0F}"/>
              </a:ext>
            </a:extLst>
          </p:cNvPr>
          <p:cNvSpPr txBox="1"/>
          <p:nvPr/>
        </p:nvSpPr>
        <p:spPr>
          <a:xfrm>
            <a:off x="931546" y="1585048"/>
            <a:ext cx="3936289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(expression)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​{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constant1: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statements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constant2: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statements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.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.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.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default statements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93273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447452" y="1407459"/>
            <a:ext cx="114906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Loops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Loops can execute a block of code as long as a specified condition is reached.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Loops are handy because they save time, reduce errors, and they make code more readable.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while, do…while, for.</a:t>
            </a:r>
            <a:endParaRPr lang="en-GB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6580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While Loop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B92E34F-53D6-B65C-E78C-46841580143A}"/>
              </a:ext>
            </a:extLst>
          </p:cNvPr>
          <p:cNvSpPr txBox="1"/>
          <p:nvPr/>
        </p:nvSpPr>
        <p:spPr>
          <a:xfrm>
            <a:off x="519953" y="2828835"/>
            <a:ext cx="4177553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/*condition*/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code block to be executed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3FEFCE6C-5FC2-BDC6-BB7F-118472D28BFE}"/>
              </a:ext>
            </a:extLst>
          </p:cNvPr>
          <p:cNvSpPr txBox="1"/>
          <p:nvPr/>
        </p:nvSpPr>
        <p:spPr>
          <a:xfrm>
            <a:off x="5576047" y="459548"/>
            <a:ext cx="6096000" cy="36933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 is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2D7298DD-95EB-0ECB-C9F9-80B934EC948D}"/>
              </a:ext>
            </a:extLst>
          </p:cNvPr>
          <p:cNvSpPr txBox="1"/>
          <p:nvPr/>
        </p:nvSpPr>
        <p:spPr>
          <a:xfrm>
            <a:off x="5576047" y="4337207"/>
            <a:ext cx="6096000" cy="23083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is 10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is 10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is 10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is 10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is 10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is 10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is 10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is 10</a:t>
            </a:r>
          </a:p>
        </p:txBody>
      </p:sp>
    </p:spTree>
    <p:extLst>
      <p:ext uri="{BB962C8B-B14F-4D97-AF65-F5344CB8AC3E}">
        <p14:creationId xmlns:p14="http://schemas.microsoft.com/office/powerpoint/2010/main" val="3614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40311" y="0"/>
            <a:ext cx="1149066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How to Install C Compilers on Windows?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https://sourceforge.net/projects/mingw-w64/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D6BFD2C-F68A-8623-7A60-CB6D3BCF28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605"/>
          <a:stretch/>
        </p:blipFill>
        <p:spPr>
          <a:xfrm>
            <a:off x="1776334" y="1908697"/>
            <a:ext cx="8639332" cy="467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95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While Example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0ED7C71-95E7-1F33-CEBB-B4106C862BB3}"/>
              </a:ext>
            </a:extLst>
          </p:cNvPr>
          <p:cNvSpPr txBox="1"/>
          <p:nvPr/>
        </p:nvSpPr>
        <p:spPr>
          <a:xfrm>
            <a:off x="806824" y="1443841"/>
            <a:ext cx="6096000" cy="3970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0-20: 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congrats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896FB452-6122-1C03-AFD3-115C34662C71}"/>
              </a:ext>
            </a:extLst>
          </p:cNvPr>
          <p:cNvSpPr txBox="1"/>
          <p:nvPr/>
        </p:nvSpPr>
        <p:spPr>
          <a:xfrm>
            <a:off x="7117976" y="2690336"/>
            <a:ext cx="4689325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enter a number between 0-20: 13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enter a number between 0-20: 14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enter a number between 0-20: 11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enter a number between 0-20: 12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congrats!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990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do…while Loop</a:t>
            </a: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The do…while loop is a variant of while loop.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loop will execute the code block once, before checking if the condition is true, then it will repeat the loop as long as the condition is true.</a:t>
            </a:r>
            <a:endParaRPr lang="en-GB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E3E89801-907F-3297-CBE8-6F08B52AE19D}"/>
              </a:ext>
            </a:extLst>
          </p:cNvPr>
          <p:cNvSpPr txBox="1"/>
          <p:nvPr/>
        </p:nvSpPr>
        <p:spPr>
          <a:xfrm>
            <a:off x="3037643" y="3814482"/>
            <a:ext cx="6096000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code block to be executed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/*condition*/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163315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do…while Loop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12A12F5-983C-8304-C639-54D497CFCF43}"/>
              </a:ext>
            </a:extLst>
          </p:cNvPr>
          <p:cNvSpPr txBox="1"/>
          <p:nvPr/>
        </p:nvSpPr>
        <p:spPr>
          <a:xfrm>
            <a:off x="363985" y="1182656"/>
            <a:ext cx="6096000" cy="5355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GB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of do -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21B38BB-7A5C-CF1D-6892-5B6F42464F25}"/>
              </a:ext>
            </a:extLst>
          </p:cNvPr>
          <p:cNvSpPr txBox="1"/>
          <p:nvPr/>
        </p:nvSpPr>
        <p:spPr>
          <a:xfrm>
            <a:off x="8122021" y="1182656"/>
            <a:ext cx="3541059" cy="23083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Output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of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loop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a: 1</a:t>
            </a: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a: 2</a:t>
            </a: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a: 3</a:t>
            </a:r>
          </a:p>
          <a:p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Output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of do -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loop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b: 1</a:t>
            </a: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b: 2</a:t>
            </a: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b: 3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F054D7B-44DE-3348-0F0D-D6254AFEE5E1}"/>
              </a:ext>
            </a:extLst>
          </p:cNvPr>
          <p:cNvSpPr txBox="1"/>
          <p:nvPr/>
        </p:nvSpPr>
        <p:spPr>
          <a:xfrm>
            <a:off x="8122023" y="4091144"/>
            <a:ext cx="3541060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Output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of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loop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a: 3</a:t>
            </a:r>
          </a:p>
          <a:p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Output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of do -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loop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b: 3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5B2A4778-5415-E9D1-4060-B55AA6DBA772}"/>
              </a:ext>
            </a:extLst>
          </p:cNvPr>
          <p:cNvSpPr txBox="1"/>
          <p:nvPr/>
        </p:nvSpPr>
        <p:spPr>
          <a:xfrm>
            <a:off x="8122023" y="5614638"/>
            <a:ext cx="3541058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Output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of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loop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Output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of do -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loop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b: 6</a:t>
            </a:r>
          </a:p>
        </p:txBody>
      </p:sp>
    </p:spTree>
    <p:extLst>
      <p:ext uri="{BB962C8B-B14F-4D97-AF65-F5344CB8AC3E}">
        <p14:creationId xmlns:p14="http://schemas.microsoft.com/office/powerpoint/2010/main" val="27822073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Loop</a:t>
            </a: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When you know exactly how many times you want to loop through a block of code, use the for loop instead of while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DB4099B-FEBA-AE30-FBCC-8F4D34E7C618}"/>
              </a:ext>
            </a:extLst>
          </p:cNvPr>
          <p:cNvSpPr txBox="1"/>
          <p:nvPr/>
        </p:nvSpPr>
        <p:spPr>
          <a:xfrm>
            <a:off x="1921537" y="3631630"/>
            <a:ext cx="8328212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initializationStatement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testExpression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updateStatement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code to be executed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45063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Loop Example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4504429-6D7A-A8A1-FB57-321617F05565}"/>
              </a:ext>
            </a:extLst>
          </p:cNvPr>
          <p:cNvSpPr txBox="1"/>
          <p:nvPr/>
        </p:nvSpPr>
        <p:spPr>
          <a:xfrm>
            <a:off x="3082031" y="1257797"/>
            <a:ext cx="6096000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D8C839B-7709-7344-0E55-0F8CB8FB467F}"/>
              </a:ext>
            </a:extLst>
          </p:cNvPr>
          <p:cNvSpPr txBox="1"/>
          <p:nvPr/>
        </p:nvSpPr>
        <p:spPr>
          <a:xfrm>
            <a:off x="3082031" y="3975847"/>
            <a:ext cx="6096000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enter a number: 0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factorial of 0 is: 1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C553F59-E314-6B86-EBCC-573F8B0E3465}"/>
              </a:ext>
            </a:extLst>
          </p:cNvPr>
          <p:cNvSpPr txBox="1"/>
          <p:nvPr/>
        </p:nvSpPr>
        <p:spPr>
          <a:xfrm>
            <a:off x="3082031" y="4754905"/>
            <a:ext cx="6096000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enter a number: 3 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factorial of 3 is: 6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5CD97331-3247-63F1-571F-B49A948910C4}"/>
              </a:ext>
            </a:extLst>
          </p:cNvPr>
          <p:cNvSpPr txBox="1"/>
          <p:nvPr/>
        </p:nvSpPr>
        <p:spPr>
          <a:xfrm>
            <a:off x="3082031" y="5600203"/>
            <a:ext cx="6096000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enter a number: 6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factorial of 6 is: 720</a:t>
            </a:r>
          </a:p>
        </p:txBody>
      </p:sp>
    </p:spTree>
    <p:extLst>
      <p:ext uri="{BB962C8B-B14F-4D97-AF65-F5344CB8AC3E}">
        <p14:creationId xmlns:p14="http://schemas.microsoft.com/office/powerpoint/2010/main" val="13134117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63985" y="1874728"/>
            <a:ext cx="114906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Recursion</a:t>
            </a: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Recursion is the technique of making a function call itself. This technique provides a way to break complicated problems down into simple problems which are easier to solve.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Recursion may be a bit difficult to understand. The best way to figure out how it works is to experiment with it.</a:t>
            </a:r>
          </a:p>
        </p:txBody>
      </p:sp>
    </p:spTree>
    <p:extLst>
      <p:ext uri="{BB962C8B-B14F-4D97-AF65-F5344CB8AC3E}">
        <p14:creationId xmlns:p14="http://schemas.microsoft.com/office/powerpoint/2010/main" val="22908474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Recursion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A0480091-FB6F-8FA3-A302-FF1EAB21FB80}"/>
              </a:ext>
            </a:extLst>
          </p:cNvPr>
          <p:cNvSpPr txBox="1"/>
          <p:nvPr/>
        </p:nvSpPr>
        <p:spPr>
          <a:xfrm>
            <a:off x="363985" y="1504479"/>
            <a:ext cx="7584925" cy="5078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multiplyNumbers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multiplyNumbers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multiplyNumbers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multiplyNumbers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AD6257F2-611D-B631-3C07-F867B87C3216}"/>
              </a:ext>
            </a:extLst>
          </p:cNvPr>
          <p:cNvSpPr txBox="1"/>
          <p:nvPr/>
        </p:nvSpPr>
        <p:spPr>
          <a:xfrm>
            <a:off x="8371992" y="2756647"/>
            <a:ext cx="3596675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enter a number: 0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factorial of 0 is: 1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137EA03F-3C4B-4CBD-44EB-7472BCA644D8}"/>
              </a:ext>
            </a:extLst>
          </p:cNvPr>
          <p:cNvSpPr txBox="1"/>
          <p:nvPr/>
        </p:nvSpPr>
        <p:spPr>
          <a:xfrm>
            <a:off x="8371992" y="3535705"/>
            <a:ext cx="3596675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enter a number: 3 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factorial of 3 is: 6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B401D883-26AE-70B8-D9C4-92FDE81672A5}"/>
              </a:ext>
            </a:extLst>
          </p:cNvPr>
          <p:cNvSpPr txBox="1"/>
          <p:nvPr/>
        </p:nvSpPr>
        <p:spPr>
          <a:xfrm>
            <a:off x="8371992" y="4381003"/>
            <a:ext cx="3596675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enter a number: 6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factorial of 6 is: 720</a:t>
            </a:r>
          </a:p>
        </p:txBody>
      </p:sp>
    </p:spTree>
    <p:extLst>
      <p:ext uri="{BB962C8B-B14F-4D97-AF65-F5344CB8AC3E}">
        <p14:creationId xmlns:p14="http://schemas.microsoft.com/office/powerpoint/2010/main" val="23797823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Adresses</a:t>
            </a:r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a variable is created in C, a memory address is assigned to the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memory address is the location of where the variable is stored on the computer.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we assign a value to the variable, it is stored in this memory address.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access it, use the reference operator (&amp;), and the result represents where the variable is stored.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672E777-9DFF-42E1-E09C-20054C3527BB}"/>
              </a:ext>
            </a:extLst>
          </p:cNvPr>
          <p:cNvSpPr txBox="1"/>
          <p:nvPr/>
        </p:nvSpPr>
        <p:spPr>
          <a:xfrm>
            <a:off x="483310" y="4063546"/>
            <a:ext cx="6096000" cy="20313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address of a is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A3CE756-30BF-6449-A314-0BA42017DF35}"/>
              </a:ext>
            </a:extLst>
          </p:cNvPr>
          <p:cNvSpPr txBox="1"/>
          <p:nvPr/>
        </p:nvSpPr>
        <p:spPr>
          <a:xfrm>
            <a:off x="6858785" y="4894542"/>
            <a:ext cx="4849905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The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address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of a is 0061FF1C</a:t>
            </a:r>
          </a:p>
        </p:txBody>
      </p:sp>
    </p:spTree>
    <p:extLst>
      <p:ext uri="{BB962C8B-B14F-4D97-AF65-F5344CB8AC3E}">
        <p14:creationId xmlns:p14="http://schemas.microsoft.com/office/powerpoint/2010/main" val="35457327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Pointers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pointer is a variable that stores the memory address of another variable as its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pointer variable points to a data type (like int) of the same type, and is created with the * operator.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672E777-9DFF-42E1-E09C-20054C3527BB}"/>
              </a:ext>
            </a:extLst>
          </p:cNvPr>
          <p:cNvSpPr txBox="1"/>
          <p:nvPr/>
        </p:nvSpPr>
        <p:spPr>
          <a:xfrm>
            <a:off x="483310" y="4551467"/>
            <a:ext cx="6096000" cy="20313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address of a is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A3CE756-30BF-6449-A314-0BA42017DF35}"/>
              </a:ext>
            </a:extLst>
          </p:cNvPr>
          <p:cNvSpPr txBox="1"/>
          <p:nvPr/>
        </p:nvSpPr>
        <p:spPr>
          <a:xfrm>
            <a:off x="6858785" y="5382463"/>
            <a:ext cx="4849905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The address of a is 0061FF18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E716D6B-1A20-FB2B-A476-CEB158A9A4F8}"/>
              </a:ext>
            </a:extLst>
          </p:cNvPr>
          <p:cNvSpPr txBox="1"/>
          <p:nvPr/>
        </p:nvSpPr>
        <p:spPr>
          <a:xfrm>
            <a:off x="3082031" y="2697460"/>
            <a:ext cx="60960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pointerName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52EBBB5-7B43-B421-C627-060D706515BA}"/>
              </a:ext>
            </a:extLst>
          </p:cNvPr>
          <p:cNvSpPr txBox="1"/>
          <p:nvPr/>
        </p:nvSpPr>
        <p:spPr>
          <a:xfrm>
            <a:off x="3082031" y="3195837"/>
            <a:ext cx="60960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pointerName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640C108-789C-A9E9-7129-D1B98D222652}"/>
              </a:ext>
            </a:extLst>
          </p:cNvPr>
          <p:cNvSpPr txBox="1"/>
          <p:nvPr/>
        </p:nvSpPr>
        <p:spPr>
          <a:xfrm>
            <a:off x="3082031" y="3694214"/>
            <a:ext cx="60960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pointerName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664210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Dereference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You can also get the value of the variable the pointer points to, by using the * operator (the dereference operator):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672E777-9DFF-42E1-E09C-20054C3527BB}"/>
              </a:ext>
            </a:extLst>
          </p:cNvPr>
          <p:cNvSpPr txBox="1"/>
          <p:nvPr/>
        </p:nvSpPr>
        <p:spPr>
          <a:xfrm>
            <a:off x="581921" y="3429000"/>
            <a:ext cx="6096000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address of a is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value of a is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A3CE756-30BF-6449-A314-0BA42017DF35}"/>
              </a:ext>
            </a:extLst>
          </p:cNvPr>
          <p:cNvSpPr txBox="1"/>
          <p:nvPr/>
        </p:nvSpPr>
        <p:spPr>
          <a:xfrm>
            <a:off x="6957396" y="4398495"/>
            <a:ext cx="4849905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The address of a is 0061FF18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The value of a is 1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19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FAD50CB-9228-1802-F84D-159CB3DD5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491" y="1328287"/>
            <a:ext cx="8223018" cy="507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414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63985" y="6213460"/>
            <a:ext cx="1149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https://www.youtube.com/watch?v=2ybLD6_2gKM&amp;t=354s</a:t>
            </a:r>
            <a:endParaRPr lang="en-GB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B079843-BB74-FA47-4CFC-0D97C5AE3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811" y="733850"/>
            <a:ext cx="8633012" cy="460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698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63985" y="6213460"/>
            <a:ext cx="1149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https://www.youtube.com/watch?v=2ybLD6_2gKM&amp;t=354s</a:t>
            </a:r>
            <a:endParaRPr lang="en-GB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A0DF996-991C-FFE0-0089-5ABD85970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54" y="717176"/>
            <a:ext cx="9444177" cy="51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220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510204" y="1963270"/>
            <a:ext cx="114906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Asteriks</a:t>
            </a:r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(*)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used in declaration (int* </a:t>
            </a:r>
            <a:r>
              <a:rPr lang="en-GB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ptr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), it creates a pointer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not used in declaration, it act as a 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dereference operator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4159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Arrays and Pointers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672E777-9DFF-42E1-E09C-20054C3527BB}"/>
              </a:ext>
            </a:extLst>
          </p:cNvPr>
          <p:cNvSpPr txBox="1"/>
          <p:nvPr/>
        </p:nvSpPr>
        <p:spPr>
          <a:xfrm>
            <a:off x="513859" y="1402976"/>
            <a:ext cx="6096000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A3CE756-30BF-6449-A314-0BA42017DF35}"/>
              </a:ext>
            </a:extLst>
          </p:cNvPr>
          <p:cNvSpPr txBox="1"/>
          <p:nvPr/>
        </p:nvSpPr>
        <p:spPr>
          <a:xfrm>
            <a:off x="6957395" y="1818474"/>
            <a:ext cx="4849905" cy="17543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0061FF04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0061FF08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0061FF0C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0061FF10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0061FF14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0061FF18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DF621EB-6608-D99B-B79F-F36031598E9F}"/>
              </a:ext>
            </a:extLst>
          </p:cNvPr>
          <p:cNvSpPr txBox="1"/>
          <p:nvPr/>
        </p:nvSpPr>
        <p:spPr>
          <a:xfrm>
            <a:off x="513859" y="4221724"/>
            <a:ext cx="6096000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67ABD14-7613-5B26-C2AB-86810BE1D10B}"/>
              </a:ext>
            </a:extLst>
          </p:cNvPr>
          <p:cNvSpPr txBox="1"/>
          <p:nvPr/>
        </p:nvSpPr>
        <p:spPr>
          <a:xfrm>
            <a:off x="6957394" y="4360222"/>
            <a:ext cx="4849905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4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1742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3C0E223C-69FD-6649-9201-E0FBFA017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99" y="1654425"/>
            <a:ext cx="11490665" cy="278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756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Accessing Array Elements Using Pointers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672E777-9DFF-42E1-E09C-20054C3527BB}"/>
              </a:ext>
            </a:extLst>
          </p:cNvPr>
          <p:cNvSpPr txBox="1"/>
          <p:nvPr/>
        </p:nvSpPr>
        <p:spPr>
          <a:xfrm>
            <a:off x="513859" y="1402976"/>
            <a:ext cx="6096000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A3CE756-30BF-6449-A314-0BA42017DF35}"/>
              </a:ext>
            </a:extLst>
          </p:cNvPr>
          <p:cNvSpPr txBox="1"/>
          <p:nvPr/>
        </p:nvSpPr>
        <p:spPr>
          <a:xfrm>
            <a:off x="6957396" y="2233973"/>
            <a:ext cx="4849905" cy="17543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0061FF04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0061FF08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0061FF0C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0061FF10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0061FF14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0061FF18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DF621EB-6608-D99B-B79F-F36031598E9F}"/>
              </a:ext>
            </a:extLst>
          </p:cNvPr>
          <p:cNvSpPr txBox="1"/>
          <p:nvPr/>
        </p:nvSpPr>
        <p:spPr>
          <a:xfrm>
            <a:off x="513859" y="4522694"/>
            <a:ext cx="6096000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67ABD14-7613-5B26-C2AB-86810BE1D10B}"/>
              </a:ext>
            </a:extLst>
          </p:cNvPr>
          <p:cNvSpPr txBox="1"/>
          <p:nvPr/>
        </p:nvSpPr>
        <p:spPr>
          <a:xfrm>
            <a:off x="6957395" y="4522693"/>
            <a:ext cx="4849905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4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9486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2-Dimensional Arrays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multidimensional array is basically an array of arrays.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2D array is also known as a matrix (a table of rows and columns).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DE721BA-EDFB-8454-B2EC-EA4F6D99D562}"/>
              </a:ext>
            </a:extLst>
          </p:cNvPr>
          <p:cNvSpPr txBox="1"/>
          <p:nvPr/>
        </p:nvSpPr>
        <p:spPr>
          <a:xfrm>
            <a:off x="2710431" y="3383751"/>
            <a:ext cx="6750424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}};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Metin kutusu 16">
                <a:extLst>
                  <a:ext uri="{FF2B5EF4-FFF2-40B4-BE49-F238E27FC236}">
                    <a16:creationId xmlns:a16="http://schemas.microsoft.com/office/drawing/2014/main" id="{C008CBC7-9797-F5E3-0A87-CBC9A23E2ECD}"/>
                  </a:ext>
                </a:extLst>
              </p:cNvPr>
              <p:cNvSpPr txBox="1"/>
              <p:nvPr/>
            </p:nvSpPr>
            <p:spPr>
              <a:xfrm>
                <a:off x="4310476" y="4558551"/>
                <a:ext cx="3571048" cy="1465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sz="3600" dirty="0"/>
              </a:p>
            </p:txBody>
          </p:sp>
        </mc:Choice>
        <mc:Fallback>
          <p:sp>
            <p:nvSpPr>
              <p:cNvPr id="17" name="Metin kutusu 16">
                <a:extLst>
                  <a:ext uri="{FF2B5EF4-FFF2-40B4-BE49-F238E27FC236}">
                    <a16:creationId xmlns:a16="http://schemas.microsoft.com/office/drawing/2014/main" id="{C008CBC7-9797-F5E3-0A87-CBC9A23E2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476" y="4558551"/>
                <a:ext cx="3571048" cy="14650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3090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Nested Loops for 2D Arrays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CA15118-04D5-B4B9-C3B9-4E89B7AAD59A}"/>
              </a:ext>
            </a:extLst>
          </p:cNvPr>
          <p:cNvSpPr txBox="1"/>
          <p:nvPr/>
        </p:nvSpPr>
        <p:spPr>
          <a:xfrm>
            <a:off x="739262" y="1567770"/>
            <a:ext cx="7029113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}};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0CCEB71-11B7-6185-B2D6-60AB4F4D766B}"/>
              </a:ext>
            </a:extLst>
          </p:cNvPr>
          <p:cNvSpPr txBox="1"/>
          <p:nvPr/>
        </p:nvSpPr>
        <p:spPr>
          <a:xfrm>
            <a:off x="9237307" y="2967335"/>
            <a:ext cx="90507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1 2 3 </a:t>
            </a: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4 5 6</a:t>
            </a: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7 8 9</a:t>
            </a:r>
          </a:p>
        </p:txBody>
      </p:sp>
    </p:spTree>
    <p:extLst>
      <p:ext uri="{BB962C8B-B14F-4D97-AF65-F5344CB8AC3E}">
        <p14:creationId xmlns:p14="http://schemas.microsoft.com/office/powerpoint/2010/main" val="426208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-123890"/>
            <a:ext cx="114906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1DADE0A-9899-9FEF-A34B-B4D129AC0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804" y="1477560"/>
            <a:ext cx="5898391" cy="46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8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250FE38-6579-0015-5591-51D426E16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930" y="1493894"/>
            <a:ext cx="5837426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1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37351" y="0"/>
            <a:ext cx="114906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38C6B53-669B-9F4A-AECC-13AAD1911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375" y="1493894"/>
            <a:ext cx="5822185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30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</TotalTime>
  <Words>4809</Words>
  <Application>Microsoft Office PowerPoint</Application>
  <PresentationFormat>Geniş ekran</PresentationFormat>
  <Paragraphs>938</Paragraphs>
  <Slides>67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67</vt:i4>
      </vt:variant>
    </vt:vector>
  </HeadingPairs>
  <TitlesOfParts>
    <vt:vector size="76" baseType="lpstr">
      <vt:lpstr>Arial</vt:lpstr>
      <vt:lpstr>Calibri</vt:lpstr>
      <vt:lpstr>Calibri Light</vt:lpstr>
      <vt:lpstr>Cambria Math</vt:lpstr>
      <vt:lpstr>Consolas</vt:lpstr>
      <vt:lpstr>Helvetica</vt:lpstr>
      <vt:lpstr>Neuemontreal</vt:lpstr>
      <vt:lpstr>Verdana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İsmail Başaran</dc:creator>
  <cp:lastModifiedBy>İsmail Başaran</cp:lastModifiedBy>
  <cp:revision>61</cp:revision>
  <dcterms:created xsi:type="dcterms:W3CDTF">2024-03-03T12:08:58Z</dcterms:created>
  <dcterms:modified xsi:type="dcterms:W3CDTF">2024-03-11T10:12:41Z</dcterms:modified>
</cp:coreProperties>
</file>