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99" r:id="rId22"/>
    <p:sldId id="275" r:id="rId23"/>
    <p:sldId id="276" r:id="rId24"/>
    <p:sldId id="278" r:id="rId25"/>
    <p:sldId id="280" r:id="rId26"/>
    <p:sldId id="281" r:id="rId27"/>
    <p:sldId id="285" r:id="rId28"/>
    <p:sldId id="282" r:id="rId29"/>
    <p:sldId id="283" r:id="rId30"/>
    <p:sldId id="327" r:id="rId31"/>
    <p:sldId id="286" r:id="rId32"/>
    <p:sldId id="287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1" r:id="rId46"/>
    <p:sldId id="300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20" r:id="rId62"/>
    <p:sldId id="321" r:id="rId63"/>
    <p:sldId id="316" r:id="rId64"/>
    <p:sldId id="318" r:id="rId65"/>
    <p:sldId id="319" r:id="rId66"/>
    <p:sldId id="317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3B61A-8625-AFAB-F972-16F1B6FB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8C3D5-B822-301A-5610-B534952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5DF912-FC17-422D-481C-5F87CB7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566A6B-B7DD-9AC0-97E6-8555371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84CA05-3D57-CBDA-7DA5-B2661EFD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3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8AFD3-D75A-868D-896D-740F071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69E246-9ACD-D34A-C46D-AD388ED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DA6D1B-0318-CF17-DDEE-13E3A8D0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E2E75-91FC-5B12-F425-E1E71B4A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033A4-95A2-A5FB-6ABB-1DD9181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0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7F9B41-76A7-2F0B-F8B0-CC3A1A30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C3B264-DE81-84AF-DB96-9C33F27B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06CD19-842E-959A-108A-5B4451B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9E86B-7559-2D43-C218-A3BB7D4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E56D7A-3082-DD3D-2D22-90A7B95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3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60715-56D9-D420-7568-6FF1E4D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63E3B2-ADEF-E1E9-0B98-89C5ED68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5A8C3-353C-FEC7-8958-92DC177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FC53F9-9163-DB8A-3476-D3526E00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C2657A-F2E9-5464-E89A-F6AADD9E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8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6DE33-0B91-4881-2E95-0826D061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4FD3F-2F11-7D39-452B-424B99F6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1E86D-97DD-C044-89D8-CCE3EFF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1563AD-1E9A-FBF8-E888-FF218CB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9E6532-155A-5AAB-F708-599B1A5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9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EBF72-0E1E-2312-E835-F0C67688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E1B9B9-AB73-3730-DC28-896422F3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37C0EE-BEA7-578F-D297-DE41088C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F06E76-E77B-A743-3BD6-13910F8C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3BD4DF-2778-6E4E-4168-A54C2D58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776F9E-713D-B8D7-141E-9C5C7ED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DC1B3-0970-332D-9D24-5E1A152B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1E7EBE-3EA1-6FB2-F3CE-32C8689F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386E40-7AD5-7297-EB35-6AFCE6D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1721945-AEAD-E666-D8FA-1F244B8D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2C4056-9A18-19A2-32A6-1EB5A575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F9ACEE-5CF6-8688-41ED-7416774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D07CD1-CA5A-669A-DA48-4A55645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63ECEB-7188-31AC-003D-C71B793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5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B569D-E245-F345-381C-64F56EBC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0FEDFA-410A-1F08-4478-58952DA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CEB8E4C-53C7-92CC-CF55-234A527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1220F0-2536-7303-54A9-C35A64A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B064DC0-F477-8063-7649-4A56C6F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7EFC5A-025F-B079-5C44-47CC5C9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672391-ED43-6B90-9C7E-3F03830D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44300-E445-3882-943B-578C1B61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04286E-1832-E99D-4E15-A4CEE636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B8ABE3-985B-4661-5DC2-47422CF3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9F300-AF57-2983-8270-B1B5ED7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16760-84AC-9C11-6AB2-FEA07B2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EB61D8-1056-00D4-EF6B-50B0CEC8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CA4A78-0174-1EDB-8CB3-F4C173A4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41F95B-6152-668D-E949-B6267C84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20342A-B6FF-D3DB-7B6A-CFDCE02F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BB61E7-C3E1-C6C2-5879-6D961496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C1EBFB-CB8F-0244-596F-0B2819A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6185AF-F91F-F9FA-AD5A-0B24221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2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0A1E9C5-4429-824B-04D6-F9B0AC9C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421599-CCA8-7C3C-C081-7327D92F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69BD-8578-D385-7A8A-4AA54382E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F31B1B-56DF-796F-E825-AB430B2B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204DFE-8074-4FD6-BDDF-25490068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3schools.com/c/c_intro.php?external_link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c/install-c-on-linux/" TargetMode="External"/><Relationship Id="rId2" Type="http://schemas.openxmlformats.org/officeDocument/2006/relationships/hyperlink" Target="https://medium.com/@mohamed.touati/how-to-install-and-run-c-in-visual-studio-code-on-mac-os-e5f7b59fed3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resources/what-is-c#:~:text=The%20C%20programming%20language%20works,by%20your%20computer%20at%20runtime.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-engineer.org/c-programming-works/" TargetMode="External"/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442118"/>
            <a:ext cx="11490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 Programming Language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020EE3-F726-AC08-A152-C358B3EF47EB}"/>
              </a:ext>
            </a:extLst>
          </p:cNvPr>
          <p:cNvSpPr txBox="1"/>
          <p:nvPr/>
        </p:nvSpPr>
        <p:spPr>
          <a:xfrm>
            <a:off x="350668" y="6319858"/>
            <a:ext cx="354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https://w3schools.com/c/c_intro.php?external_link=true</a:t>
            </a:r>
            <a:endParaRPr lang="tr-TR" sz="1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B15EC81-2CA1-0C8D-0A7F-1FD706454BE8}"/>
              </a:ext>
            </a:extLst>
          </p:cNvPr>
          <p:cNvSpPr txBox="1"/>
          <p:nvPr/>
        </p:nvSpPr>
        <p:spPr>
          <a:xfrm>
            <a:off x="9556116" y="6231216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İsmail Başaran, 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4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Repeat these steps for base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gcc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B7754EC-B9A0-2B78-190C-313BEECC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6" y="1913194"/>
            <a:ext cx="8180773" cy="419467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2DBF221-7AF1-97DD-D1AF-58708D6D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68" y="2749311"/>
            <a:ext cx="3116850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1CEC91-CCED-23C1-8D93-4B106859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" y="1641326"/>
            <a:ext cx="107527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966FD7-4C5C-CC16-466F-647772A6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1277588"/>
            <a:ext cx="9947429" cy="5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you can close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mingw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-installer and go to file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0C4C77B-1DC1-BA77-5166-2A015CC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78" y="2103044"/>
            <a:ext cx="771972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click on bin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click copy as path</a:t>
            </a:r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80E57B-5374-21F1-A5A2-8C71FDC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0" y="1341932"/>
            <a:ext cx="6738151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Press Win + R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write “rundll32.exe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sysdm.cpl,EditEnvironmentVariables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 and hit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 double click on “Path”.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FC8C9CF-11E6-B306-888E-C4BEDEBE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2743984"/>
            <a:ext cx="3528366" cy="25529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FE880D-715D-578B-AD96-34E9E070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593"/>
            <a:ext cx="3922793" cy="4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forget to remove quote marks.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C903FE-3A20-9305-2348-B36CC2A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2124836"/>
            <a:ext cx="4083000" cy="45005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8843F3-3CFB-C646-A730-A1036F57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43" y="2124836"/>
            <a:ext cx="4014029" cy="45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macOS and Linux distros?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https://medium.com/@mohamed.touati/how-to-install-and-run-c-in-visual-studio-code-on-mac-os-e5f7b59fed3e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Linux Distros: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https://www.scaler.com/topics/c/install-c-on-linux/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5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https://code.visualstudio.com/download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42D1282-6926-A54C-64D0-284C3A88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70" y="1881583"/>
            <a:ext cx="8334351" cy="41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VSCode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and go to extensions.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BBED47-F64E-FD10-274F-28A93128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46" y="2010477"/>
            <a:ext cx="5257600" cy="4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626784"/>
            <a:ext cx="114906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1E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C used for?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Embedded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Operating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Machine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algorithms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Neuemont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“C is for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It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even fix your relationships! You just have to believe.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350668" y="6319858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https://www.upwork.com/resources/what-is-c#:~:text=The%20C%20programming%20language%20works,by%20your%20computer%20at%20runtime.</a:t>
            </a:r>
            <a:endParaRPr lang="tr-TR" sz="10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3A6944-9CE1-FE15-4FCF-E8447CCF3B70}"/>
              </a:ext>
            </a:extLst>
          </p:cNvPr>
          <p:cNvSpPr txBox="1"/>
          <p:nvPr/>
        </p:nvSpPr>
        <p:spPr>
          <a:xfrm>
            <a:off x="6096000" y="1589103"/>
            <a:ext cx="451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their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extensions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Desktop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Search for “code runner” and install.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754C5E-B14B-C3D2-3AC6-518104D9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9" y="2293717"/>
            <a:ext cx="6088908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7327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Press CTRL+, then search for run in terminal. Check the box for “Code-runner: Run In Terminal.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38B52A8-2434-9C11-9997-3D8D272B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3"/>
          <a:stretch/>
        </p:blipFill>
        <p:spPr>
          <a:xfrm>
            <a:off x="1686366" y="2414307"/>
            <a:ext cx="881926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D357B0-7C98-4202-337E-D3E816AD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47"/>
            <a:ext cx="12192000" cy="4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10593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E7F40-B9BF-9057-4032-4DB453C6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9" y="1379567"/>
            <a:ext cx="10251440" cy="5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-1444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What does this code do?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5B4777A-0564-E0E1-266B-3C975150D8D9}"/>
              </a:ext>
            </a:extLst>
          </p:cNvPr>
          <p:cNvSpPr txBox="1"/>
          <p:nvPr/>
        </p:nvSpPr>
        <p:spPr>
          <a:xfrm>
            <a:off x="0" y="1256159"/>
            <a:ext cx="658368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my first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c program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displays the string inside quotation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FADF232C-14A2-CFC5-9226-1424935F7F1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438400" y="1489552"/>
            <a:ext cx="468376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8F919AC-CE3A-DCB2-702A-999B3579EE69}"/>
              </a:ext>
            </a:extLst>
          </p:cNvPr>
          <p:cNvSpPr txBox="1"/>
          <p:nvPr/>
        </p:nvSpPr>
        <p:spPr>
          <a:xfrm>
            <a:off x="7122160" y="904776"/>
            <a:ext cx="4685141" cy="116955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The #include directive tells the preprocessor to insert the contents of another file into the source code. Include directives are typically used to include the C header files for C functions that are held outside of the current source file.</a:t>
            </a:r>
            <a:endParaRPr lang="tr-T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F62C9C-39E4-0102-0ED5-252AEE2C7F35}"/>
              </a:ext>
            </a:extLst>
          </p:cNvPr>
          <p:cNvSpPr txBox="1"/>
          <p:nvPr/>
        </p:nvSpPr>
        <p:spPr>
          <a:xfrm>
            <a:off x="7122160" y="2334563"/>
            <a:ext cx="4685141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// and the end of the line is ignored by the compiler (will not be executed).</a:t>
            </a:r>
          </a:p>
          <a:p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Multi-line comments starts with /* and ends with */.</a:t>
            </a:r>
            <a:endParaRPr lang="en-GB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45F981E6-7467-0AF6-1B76-05AB1F98641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889760" y="2811617"/>
            <a:ext cx="523240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67316E2-2D1D-2B24-F3C1-07F8239C1F71}"/>
              </a:ext>
            </a:extLst>
          </p:cNvPr>
          <p:cNvSpPr txBox="1"/>
          <p:nvPr/>
        </p:nvSpPr>
        <p:spPr>
          <a:xfrm>
            <a:off x="0" y="5368448"/>
            <a:ext cx="1017016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"c:\Users\bsrni\Desktop\c\"hello_world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World!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0.819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A16033-350B-D35A-11C6-14B60C2032C0}"/>
              </a:ext>
            </a:extLst>
          </p:cNvPr>
          <p:cNvSpPr txBox="1"/>
          <p:nvPr/>
        </p:nvSpPr>
        <p:spPr>
          <a:xfrm>
            <a:off x="7122160" y="3532577"/>
            <a:ext cx="4685141" cy="52322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called a 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Any code inside its curly brackets will be executed.</a:t>
            </a:r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8F122ED-949D-B21B-25C8-045F54D8BE8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15440" y="3288670"/>
            <a:ext cx="5506720" cy="505517"/>
          </a:xfrm>
          <a:prstGeom prst="bentConnector3">
            <a:avLst>
              <a:gd name="adj1" fmla="val 9520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1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 contain letters, digits and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must begin with a letter or an underscore (_)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Reserved words (such as int) cannot be used as names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1448147" y="1506883"/>
            <a:ext cx="47636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A5682C88-271D-78B4-C05F-22D74C65CD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36244" y="1733020"/>
            <a:ext cx="239725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8B7E36AB-FDB4-82D5-99BD-073F1F739A22}"/>
              </a:ext>
            </a:extLst>
          </p:cNvPr>
          <p:cNvSpPr txBox="1"/>
          <p:nvPr/>
        </p:nvSpPr>
        <p:spPr>
          <a:xfrm>
            <a:off x="7833497" y="1563743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initialization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5BFF1853-F5A1-5B41-651E-80A6FCA7A46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87747" y="2149143"/>
            <a:ext cx="3145750" cy="20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EC0009E-2E09-E26F-F1A5-CEBCBB95964A}"/>
              </a:ext>
            </a:extLst>
          </p:cNvPr>
          <p:cNvSpPr txBox="1"/>
          <p:nvPr/>
        </p:nvSpPr>
        <p:spPr>
          <a:xfrm>
            <a:off x="7833497" y="1979866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8" name="Düz Ok Bağlayıcısı 19">
            <a:extLst>
              <a:ext uri="{FF2B5EF4-FFF2-40B4-BE49-F238E27FC236}">
                <a16:creationId xmlns:a16="http://schemas.microsoft.com/office/drawing/2014/main" id="{25B45D43-D4A0-6B54-C1D3-B08B1683717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02867" y="2569410"/>
            <a:ext cx="3230630" cy="585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0CF050D-394B-3B89-2C9E-46CFB5B575DE}"/>
              </a:ext>
            </a:extLst>
          </p:cNvPr>
          <p:cNvSpPr txBox="1"/>
          <p:nvPr/>
        </p:nvSpPr>
        <p:spPr>
          <a:xfrm>
            <a:off x="7833497" y="2405984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later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1448147" y="2933349"/>
            <a:ext cx="47636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5.41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11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Reserved Words / Keywords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3F1CF6-1682-D3EA-3E03-4B2AFE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0" y="1031910"/>
            <a:ext cx="11420911" cy="55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Constants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A constant in C is a variable that cannot be modified once it is declared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We can not make any change in the value of the constant variables after they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Unlike variables, we can initialize constant variables only when declaring them.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3197092" y="1792866"/>
            <a:ext cx="54546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3197093" y="2475261"/>
            <a:ext cx="54546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457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Types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E8FCC3-20E4-23A7-E9D7-25793330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0262A59-9A89-CB39-D985-4458DDC826CF}"/>
              </a:ext>
            </a:extLst>
          </p:cNvPr>
          <p:cNvSpPr txBox="1"/>
          <p:nvPr/>
        </p:nvSpPr>
        <p:spPr>
          <a:xfrm>
            <a:off x="2298054" y="4741910"/>
            <a:ext cx="7575177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47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vs Double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14DCB1-6897-BD73-37FD-0109DD384F4A}"/>
              </a:ext>
            </a:extLst>
          </p:cNvPr>
          <p:cNvSpPr txBox="1"/>
          <p:nvPr/>
        </p:nvSpPr>
        <p:spPr>
          <a:xfrm>
            <a:off x="363985" y="965293"/>
            <a:ext cx="11443316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92A3F28-075C-FC09-E548-A3A1BE8C3990}"/>
              </a:ext>
            </a:extLst>
          </p:cNvPr>
          <p:cNvSpPr txBox="1"/>
          <p:nvPr/>
        </p:nvSpPr>
        <p:spPr>
          <a:xfrm>
            <a:off x="363985" y="3939225"/>
            <a:ext cx="11443316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"c:\Users\bsrni\Desktop\c\"variables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45.538688659667969</a:t>
            </a: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45.538689374305811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0.253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E4D83E5-3B09-1A8C-D775-9814CBB6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5528163"/>
            <a:ext cx="62337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Tech Giants that uses C Language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software by Adobe are developed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Google’s Chromium is built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world’s most popular databases, including Oracle, MySQL, PostgreSQL, SQL Server are coded in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Operating systems such as Apple’s OS X, Microsoft’s Windows OS, Linux OS and Symbian OS are developed using ‘C’ language.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79610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B655117-8AD8-8D6B-A5C6-A108897A78C3}"/>
              </a:ext>
            </a:extLst>
          </p:cNvPr>
          <p:cNvSpPr txBox="1"/>
          <p:nvPr/>
        </p:nvSpPr>
        <p:spPr>
          <a:xfrm>
            <a:off x="3082031" y="2374194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42BB2DC-E571-D272-2DFE-1005ADDA95E1}"/>
              </a:ext>
            </a:extLst>
          </p:cNvPr>
          <p:cNvSpPr txBox="1"/>
          <p:nvPr/>
        </p:nvSpPr>
        <p:spPr>
          <a:xfrm>
            <a:off x="3861700" y="1356374"/>
            <a:ext cx="444788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existing_name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632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Casting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DEF1C-97B9-3F70-7BFA-123FF77124C7}"/>
              </a:ext>
            </a:extLst>
          </p:cNvPr>
          <p:cNvSpPr txBox="1"/>
          <p:nvPr/>
        </p:nvSpPr>
        <p:spPr>
          <a:xfrm>
            <a:off x="4831485" y="1105643"/>
            <a:ext cx="250239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B75490E-E4E4-C291-1853-4C154DB296DE}"/>
              </a:ext>
            </a:extLst>
          </p:cNvPr>
          <p:cNvSpPr txBox="1"/>
          <p:nvPr/>
        </p:nvSpPr>
        <p:spPr>
          <a:xfrm>
            <a:off x="3052366" y="1872733"/>
            <a:ext cx="606063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2.00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Specifiers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566C25-2643-249F-6A5D-E836A36E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131370"/>
            <a:ext cx="5075787" cy="517884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12A0565-2C3E-2811-7220-148C6C39813E}"/>
              </a:ext>
            </a:extLst>
          </p:cNvPr>
          <p:cNvSpPr txBox="1"/>
          <p:nvPr/>
        </p:nvSpPr>
        <p:spPr>
          <a:xfrm>
            <a:off x="5862917" y="707886"/>
            <a:ext cx="6096000" cy="59093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58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Escape Sequences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FFF1E2-C8D2-3B73-040C-F73DDE59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94" y="1622425"/>
            <a:ext cx="6756874" cy="2549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923EBD-A038-AC04-DD85-06DA14524E23}"/>
              </a:ext>
            </a:extLst>
          </p:cNvPr>
          <p:cNvSpPr txBox="1"/>
          <p:nvPr/>
        </p:nvSpPr>
        <p:spPr>
          <a:xfrm>
            <a:off x="1327647" y="4380727"/>
            <a:ext cx="960476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damned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Mark Twain"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 to file: C: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625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Arithmetic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55933C-E479-FF41-540D-42498DF9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9" y="1238358"/>
            <a:ext cx="9883323" cy="48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CA61ED-7F54-3771-3379-DD215159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87" y="1635261"/>
            <a:ext cx="9559111" cy="40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5C13F2-7F45-2BD7-068D-1ADE20C27FEE}"/>
              </a:ext>
            </a:extLst>
          </p:cNvPr>
          <p:cNvSpPr txBox="1"/>
          <p:nvPr/>
        </p:nvSpPr>
        <p:spPr>
          <a:xfrm>
            <a:off x="3082031" y="983094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is: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906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2B6D598-08FB-4413-27D4-E403327E72B3}"/>
              </a:ext>
            </a:extLst>
          </p:cNvPr>
          <p:cNvSpPr txBox="1"/>
          <p:nvPr/>
        </p:nvSpPr>
        <p:spPr>
          <a:xfrm>
            <a:off x="3082031" y="198212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 Using </a:t>
            </a:r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fgets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2E626EE-DF92-6605-2ABB-9535DBA4B7DA}"/>
              </a:ext>
            </a:extLst>
          </p:cNvPr>
          <p:cNvSpPr txBox="1"/>
          <p:nvPr/>
        </p:nvSpPr>
        <p:spPr>
          <a:xfrm>
            <a:off x="3037643" y="184765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464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are used to perform certain actions, and they are important for reusing code: Define the code once and use it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541928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18927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7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C works?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Computers don’t speak the same language we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means that we need to convert our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files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(human readable text files) into 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1’s and 0’s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(which can be understood by the machine: microcontroller, computer/laptop).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Fortunately, there are many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 compilers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that do this conversion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en-GB" sz="1000" dirty="0"/>
          </a:p>
          <a:p>
            <a:r>
              <a:rPr lang="tr-TR" sz="1000" dirty="0">
                <a:hlinkClick r:id="rId3"/>
              </a:rPr>
              <a:t>https://x-engineer.org/c-programming-works/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547125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Values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434352" y="1859338"/>
            <a:ext cx="3731145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x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36856" y="2690334"/>
            <a:ext cx="373114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return x;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F84273C-EAF1-FB45-3C1A-77B3CAD67779}"/>
              </a:ext>
            </a:extLst>
          </p:cNvPr>
          <p:cNvSpPr txBox="1"/>
          <p:nvPr/>
        </p:nvSpPr>
        <p:spPr>
          <a:xfrm>
            <a:off x="6434352" y="5442225"/>
            <a:ext cx="373114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= 5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 Parameters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Information can be passed to functions as a parameter. Parameters act as variables inside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Parameters are specified after the function name, inside the parentheses. You can add as many parameters as you want, just separate them with a comma.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B69466C-929D-CA6B-467F-BEC7E5F71549}"/>
              </a:ext>
            </a:extLst>
          </p:cNvPr>
          <p:cNvSpPr txBox="1"/>
          <p:nvPr/>
        </p:nvSpPr>
        <p:spPr>
          <a:xfrm>
            <a:off x="4070651" y="4330058"/>
            <a:ext cx="3982636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0BA2CD0-F2AE-BF22-BAC2-3F09F60A8F98}"/>
              </a:ext>
            </a:extLst>
          </p:cNvPr>
          <p:cNvSpPr txBox="1"/>
          <p:nvPr/>
        </p:nvSpPr>
        <p:spPr>
          <a:xfrm>
            <a:off x="1989707" y="3266600"/>
            <a:ext cx="821258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C6737E-8D48-59CE-6354-BD13B76C606C}"/>
              </a:ext>
            </a:extLst>
          </p:cNvPr>
          <p:cNvSpPr txBox="1"/>
          <p:nvPr/>
        </p:nvSpPr>
        <p:spPr>
          <a:xfrm>
            <a:off x="3013969" y="5408450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Declaration and Definition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Declaration: the function's name, return type, and parameters (if any)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Definition: the body of the function (code to be executed)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code optimization, it is recommended to separate the declaration and the definition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often see C programs that have function declaration above main()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below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main(). This will make the code better organized and easier to read.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89073B7-3760-4851-6535-A674A2681DEF}"/>
              </a:ext>
            </a:extLst>
          </p:cNvPr>
          <p:cNvSpPr txBox="1"/>
          <p:nvPr/>
        </p:nvSpPr>
        <p:spPr>
          <a:xfrm>
            <a:off x="3037643" y="2769093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declaration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definition (the body of the function)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165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pic>
        <p:nvPicPr>
          <p:cNvPr id="1026" name="Picture 2" descr="If-else Flowchart">
            <a:extLst>
              <a:ext uri="{FF2B5EF4-FFF2-40B4-BE49-F238E27FC236}">
                <a16:creationId xmlns:a16="http://schemas.microsoft.com/office/drawing/2014/main" id="{61A51C88-8EB1-8670-1F03-0097E131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64" y="893027"/>
            <a:ext cx="4065775" cy="5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12FB9D6-0F81-758A-31B9-7911BD9EBBDD}"/>
              </a:ext>
            </a:extLst>
          </p:cNvPr>
          <p:cNvSpPr txBox="1"/>
          <p:nvPr/>
        </p:nvSpPr>
        <p:spPr>
          <a:xfrm>
            <a:off x="6962704" y="1997839"/>
            <a:ext cx="4754167" cy="28623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condition is true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condition is false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44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384699" y="1275326"/>
            <a:ext cx="5353757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 passed.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C0CBC24-A326-A4DF-5597-CA950E757E17}"/>
              </a:ext>
            </a:extLst>
          </p:cNvPr>
          <p:cNvSpPr txBox="1"/>
          <p:nvPr/>
        </p:nvSpPr>
        <p:spPr>
          <a:xfrm>
            <a:off x="6130031" y="1275325"/>
            <a:ext cx="5745332" cy="507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failed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80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 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100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81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55768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Comparison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than: a &lt;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 or equal to: a &lt;=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than: a 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 or equal to: a &gt;=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Equal to a ==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Not Equal to: a != b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A585CD-8DDF-E0CB-2339-5C3CCD9C5502}"/>
              </a:ext>
            </a:extLst>
          </p:cNvPr>
          <p:cNvSpPr txBox="1"/>
          <p:nvPr/>
        </p:nvSpPr>
        <p:spPr>
          <a:xfrm>
            <a:off x="6571130" y="2752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Logical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AND: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OR: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NOT: !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8FC855D-E98F-5C36-A9BF-F34EBFEF8785}"/>
              </a:ext>
            </a:extLst>
          </p:cNvPr>
          <p:cNvSpPr txBox="1"/>
          <p:nvPr/>
        </p:nvSpPr>
        <p:spPr>
          <a:xfrm>
            <a:off x="0" y="3429002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85FB68-97D5-8DCB-A87E-6440D2E44CF8}"/>
              </a:ext>
            </a:extLst>
          </p:cNvPr>
          <p:cNvSpPr txBox="1"/>
          <p:nvPr/>
        </p:nvSpPr>
        <p:spPr>
          <a:xfrm>
            <a:off x="4157382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628D3FF-FB4D-FE70-8BFF-FA81CA0E1858}"/>
              </a:ext>
            </a:extLst>
          </p:cNvPr>
          <p:cNvSpPr txBox="1"/>
          <p:nvPr/>
        </p:nvSpPr>
        <p:spPr>
          <a:xfrm>
            <a:off x="8314764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60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 if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6453544" y="1028343"/>
            <a:ext cx="5353757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score: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"congrats! 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worries. you can still pass the class."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Python If Else Statement, If Else If Statement And Nested If ...">
            <a:extLst>
              <a:ext uri="{FF2B5EF4-FFF2-40B4-BE49-F238E27FC236}">
                <a16:creationId xmlns:a16="http://schemas.microsoft.com/office/drawing/2014/main" id="{62604244-C664-61FB-8E64-45763605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" y="1123771"/>
            <a:ext cx="5763071" cy="4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4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 Function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AC42F2-4369-BFF4-8B5A-093CF8C516DA}"/>
              </a:ext>
            </a:extLst>
          </p:cNvPr>
          <p:cNvSpPr txBox="1"/>
          <p:nvPr/>
        </p:nvSpPr>
        <p:spPr>
          <a:xfrm>
            <a:off x="3037643" y="1305341"/>
            <a:ext cx="6096000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43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 case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1FCA179-6B84-B1EB-83B8-1B200473C0FB}"/>
              </a:ext>
            </a:extLst>
          </p:cNvPr>
          <p:cNvSpPr txBox="1"/>
          <p:nvPr/>
        </p:nvSpPr>
        <p:spPr>
          <a:xfrm>
            <a:off x="6938684" y="707886"/>
            <a:ext cx="3040428" cy="60016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0CF957C-FD82-362B-97E2-CA73F3339F0F}"/>
              </a:ext>
            </a:extLst>
          </p:cNvPr>
          <p:cNvSpPr txBox="1"/>
          <p:nvPr/>
        </p:nvSpPr>
        <p:spPr>
          <a:xfrm>
            <a:off x="931546" y="1585048"/>
            <a:ext cx="3936289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(expression)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​{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constant1: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constant2: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327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447452" y="1407459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can execute a block of code as long as a specified condition is reached.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are handy because they save time, reduce errors, and they make code more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while, do…while, for.</a:t>
            </a: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https://sourceforge.net/projects/mingw-w64/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6BFD2C-F68A-8623-7A60-CB6D3BCF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05"/>
          <a:stretch/>
        </p:blipFill>
        <p:spPr>
          <a:xfrm>
            <a:off x="1776334" y="1908697"/>
            <a:ext cx="8639332" cy="4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5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Loop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B92E34F-53D6-B65C-E78C-46841580143A}"/>
              </a:ext>
            </a:extLst>
          </p:cNvPr>
          <p:cNvSpPr txBox="1"/>
          <p:nvPr/>
        </p:nvSpPr>
        <p:spPr>
          <a:xfrm>
            <a:off x="519953" y="2828835"/>
            <a:ext cx="417755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FEFCE6C-5FC2-BDC6-BB7F-118472D28BFE}"/>
              </a:ext>
            </a:extLst>
          </p:cNvPr>
          <p:cNvSpPr txBox="1"/>
          <p:nvPr/>
        </p:nvSpPr>
        <p:spPr>
          <a:xfrm>
            <a:off x="5576047" y="459548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D7298DD-95EB-0ECB-C9F9-80B934EC948D}"/>
              </a:ext>
            </a:extLst>
          </p:cNvPr>
          <p:cNvSpPr txBox="1"/>
          <p:nvPr/>
        </p:nvSpPr>
        <p:spPr>
          <a:xfrm>
            <a:off x="5576047" y="4337207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</p:txBody>
      </p:sp>
    </p:spTree>
    <p:extLst>
      <p:ext uri="{BB962C8B-B14F-4D97-AF65-F5344CB8AC3E}">
        <p14:creationId xmlns:p14="http://schemas.microsoft.com/office/powerpoint/2010/main" val="36146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ED7C71-95E7-1F33-CEBB-B4106C862BB3}"/>
              </a:ext>
            </a:extLst>
          </p:cNvPr>
          <p:cNvSpPr txBox="1"/>
          <p:nvPr/>
        </p:nvSpPr>
        <p:spPr>
          <a:xfrm>
            <a:off x="806824" y="1443841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0-20: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6FB452-6122-1C03-AFD3-115C34662C71}"/>
              </a:ext>
            </a:extLst>
          </p:cNvPr>
          <p:cNvSpPr txBox="1"/>
          <p:nvPr/>
        </p:nvSpPr>
        <p:spPr>
          <a:xfrm>
            <a:off x="7117976" y="2690336"/>
            <a:ext cx="468932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13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14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11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12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congrats!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9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do…while loop is a variant of while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loop will execute the code block once, before checking if the condition is true, then it will repeat the loop as long as the condition is true.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3E89801-907F-3297-CBE8-6F08B52AE19D}"/>
              </a:ext>
            </a:extLst>
          </p:cNvPr>
          <p:cNvSpPr txBox="1"/>
          <p:nvPr/>
        </p:nvSpPr>
        <p:spPr>
          <a:xfrm>
            <a:off x="3037643" y="3814482"/>
            <a:ext cx="609600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6331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12A12F5-983C-8304-C639-54D497CFCF43}"/>
              </a:ext>
            </a:extLst>
          </p:cNvPr>
          <p:cNvSpPr txBox="1"/>
          <p:nvPr/>
        </p:nvSpPr>
        <p:spPr>
          <a:xfrm>
            <a:off x="363985" y="1182656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do -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1B38BB-7A5C-CF1D-6892-5B6F42464F25}"/>
              </a:ext>
            </a:extLst>
          </p:cNvPr>
          <p:cNvSpPr txBox="1"/>
          <p:nvPr/>
        </p:nvSpPr>
        <p:spPr>
          <a:xfrm>
            <a:off x="8122021" y="1182656"/>
            <a:ext cx="3541059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F054D7B-44DE-3348-0F0D-D6254AFEE5E1}"/>
              </a:ext>
            </a:extLst>
          </p:cNvPr>
          <p:cNvSpPr txBox="1"/>
          <p:nvPr/>
        </p:nvSpPr>
        <p:spPr>
          <a:xfrm>
            <a:off x="8122023" y="4091144"/>
            <a:ext cx="354106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2A4778-5415-E9D1-4060-B55AA6DBA772}"/>
              </a:ext>
            </a:extLst>
          </p:cNvPr>
          <p:cNvSpPr txBox="1"/>
          <p:nvPr/>
        </p:nvSpPr>
        <p:spPr>
          <a:xfrm>
            <a:off x="8122023" y="5614638"/>
            <a:ext cx="354105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6</a:t>
            </a:r>
          </a:p>
        </p:txBody>
      </p:sp>
    </p:spTree>
    <p:extLst>
      <p:ext uri="{BB962C8B-B14F-4D97-AF65-F5344CB8AC3E}">
        <p14:creationId xmlns:p14="http://schemas.microsoft.com/office/powerpoint/2010/main" val="2782207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you know exactly how many times you want to loop through a block of code, use the for loop instead of while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4099B-FEBA-AE30-FBCC-8F4D34E7C618}"/>
              </a:ext>
            </a:extLst>
          </p:cNvPr>
          <p:cNvSpPr txBox="1"/>
          <p:nvPr/>
        </p:nvSpPr>
        <p:spPr>
          <a:xfrm>
            <a:off x="1921537" y="3631630"/>
            <a:ext cx="832821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506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4504429-6D7A-A8A1-FB57-321617F05565}"/>
              </a:ext>
            </a:extLst>
          </p:cNvPr>
          <p:cNvSpPr txBox="1"/>
          <p:nvPr/>
        </p:nvSpPr>
        <p:spPr>
          <a:xfrm>
            <a:off x="3082031" y="1257797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D8C839B-7709-7344-0E55-0F8CB8FB467F}"/>
              </a:ext>
            </a:extLst>
          </p:cNvPr>
          <p:cNvSpPr txBox="1"/>
          <p:nvPr/>
        </p:nvSpPr>
        <p:spPr>
          <a:xfrm>
            <a:off x="3082031" y="3975847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C553F59-E314-6B86-EBCC-573F8B0E3465}"/>
              </a:ext>
            </a:extLst>
          </p:cNvPr>
          <p:cNvSpPr txBox="1"/>
          <p:nvPr/>
        </p:nvSpPr>
        <p:spPr>
          <a:xfrm>
            <a:off x="3082031" y="4754905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CD97331-3247-63F1-571F-B49A948910C4}"/>
              </a:ext>
            </a:extLst>
          </p:cNvPr>
          <p:cNvSpPr txBox="1"/>
          <p:nvPr/>
        </p:nvSpPr>
        <p:spPr>
          <a:xfrm>
            <a:off x="3082031" y="5600203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1313411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1874728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is the technique of making a function call itself. This technique provides a way to break complicated problems down into simple problems which are easier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may be a bit difficult to understand. The best way to figure out how it works is to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2290847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0480091-FB6F-8FA3-A302-FF1EAB21FB80}"/>
              </a:ext>
            </a:extLst>
          </p:cNvPr>
          <p:cNvSpPr txBox="1"/>
          <p:nvPr/>
        </p:nvSpPr>
        <p:spPr>
          <a:xfrm>
            <a:off x="363985" y="1504479"/>
            <a:ext cx="7584925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6257F2-611D-B631-3C07-F867B87C3216}"/>
              </a:ext>
            </a:extLst>
          </p:cNvPr>
          <p:cNvSpPr txBox="1"/>
          <p:nvPr/>
        </p:nvSpPr>
        <p:spPr>
          <a:xfrm>
            <a:off x="8371992" y="2756647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7EA03F-3C4B-4CBD-44EB-7472BCA644D8}"/>
              </a:ext>
            </a:extLst>
          </p:cNvPr>
          <p:cNvSpPr txBox="1"/>
          <p:nvPr/>
        </p:nvSpPr>
        <p:spPr>
          <a:xfrm>
            <a:off x="8371992" y="3535705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401D883-26AE-70B8-D9C4-92FDE81672A5}"/>
              </a:ext>
            </a:extLst>
          </p:cNvPr>
          <p:cNvSpPr txBox="1"/>
          <p:nvPr/>
        </p:nvSpPr>
        <p:spPr>
          <a:xfrm>
            <a:off x="8371992" y="4381003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237978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Adresses</a:t>
            </a:r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variable is created in C, a memory address is assigned to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memory address is the location of where the variable is stored on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we assign a value to the variable, it is stored in this memory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access it, use the reference operator (&amp;), and the result represents where the variable is stored.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063546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4894542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address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a is 0061FF1C</a:t>
            </a:r>
          </a:p>
        </p:txBody>
      </p:sp>
    </p:spTree>
    <p:extLst>
      <p:ext uri="{BB962C8B-B14F-4D97-AF65-F5344CB8AC3E}">
        <p14:creationId xmlns:p14="http://schemas.microsoft.com/office/powerpoint/2010/main" val="3545732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Pointers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is a variable that stores the memory address of another variable as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variable points to a data type (like int) of the same type, and is created with the * operator.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551467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5382463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716D6B-1A20-FB2B-A476-CEB158A9A4F8}"/>
              </a:ext>
            </a:extLst>
          </p:cNvPr>
          <p:cNvSpPr txBox="1"/>
          <p:nvPr/>
        </p:nvSpPr>
        <p:spPr>
          <a:xfrm>
            <a:off x="3082031" y="2697460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2EBBB5-7B43-B421-C627-060D706515BA}"/>
              </a:ext>
            </a:extLst>
          </p:cNvPr>
          <p:cNvSpPr txBox="1"/>
          <p:nvPr/>
        </p:nvSpPr>
        <p:spPr>
          <a:xfrm>
            <a:off x="3082031" y="3195837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40C108-789C-A9E9-7129-D1B98D222652}"/>
              </a:ext>
            </a:extLst>
          </p:cNvPr>
          <p:cNvSpPr txBox="1"/>
          <p:nvPr/>
        </p:nvSpPr>
        <p:spPr>
          <a:xfrm>
            <a:off x="3082031" y="3694214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42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AD50CB-9228-1802-F84D-159CB3DD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1" y="1328287"/>
            <a:ext cx="8223018" cy="50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Dereference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also get the value of the variable the pointer points to, by using the * operator (the dereference operator):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81921" y="3429000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4398495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value of a is 1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94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079843-BB74-FA47-4CFC-0D97C5AE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11" y="733850"/>
            <a:ext cx="8633012" cy="46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9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0DF996-991C-FFE0-0089-5ABD8597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4" y="717176"/>
            <a:ext cx="9444177" cy="5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510204" y="196327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Asteriks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(*)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used in declaration (int*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it creates a pointer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not used in declaration, it act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5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Arrays and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5" y="1818474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221724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4" y="4360222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74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C0E223C-69FD-6649-9201-E0FBFA0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5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Accessing Array Elements Using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2233973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52269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5" y="4522693"/>
            <a:ext cx="484990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86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2-Dimensional Arrays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multidimensional array is basically an array of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2D array is also known as a matrix (a table of rows and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E721BA-EDFB-8454-B2EC-EA4F6D99D562}"/>
              </a:ext>
            </a:extLst>
          </p:cNvPr>
          <p:cNvSpPr txBox="1"/>
          <p:nvPr/>
        </p:nvSpPr>
        <p:spPr>
          <a:xfrm>
            <a:off x="2710431" y="3383751"/>
            <a:ext cx="675042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/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600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9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Nested Loops for 2D Arrays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CA15118-04D5-B4B9-C3B9-4E89B7AAD59A}"/>
              </a:ext>
            </a:extLst>
          </p:cNvPr>
          <p:cNvSpPr txBox="1"/>
          <p:nvPr/>
        </p:nvSpPr>
        <p:spPr>
          <a:xfrm>
            <a:off x="739262" y="1567770"/>
            <a:ext cx="7029113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CCEB71-11B7-6185-B2D6-60AB4F4D766B}"/>
              </a:ext>
            </a:extLst>
          </p:cNvPr>
          <p:cNvSpPr txBox="1"/>
          <p:nvPr/>
        </p:nvSpPr>
        <p:spPr>
          <a:xfrm>
            <a:off x="9237307" y="2967335"/>
            <a:ext cx="90507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1 2 3 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4 5 6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4262083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Structures (also called structs) are a way to group several related variables into one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variable in the structure is known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Unlike an array, a structure can contain many different data types (int, float, char, etc.).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CFE04E2-B74E-B5B4-602B-09F235AE5A57}"/>
              </a:ext>
            </a:extLst>
          </p:cNvPr>
          <p:cNvSpPr txBox="1"/>
          <p:nvPr/>
        </p:nvSpPr>
        <p:spPr>
          <a:xfrm>
            <a:off x="832934" y="3962164"/>
            <a:ext cx="3836894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E7FAF4-F76B-9211-94E7-DC4D055D28E2}"/>
              </a:ext>
            </a:extLst>
          </p:cNvPr>
          <p:cNvSpPr txBox="1"/>
          <p:nvPr/>
        </p:nvSpPr>
        <p:spPr>
          <a:xfrm>
            <a:off x="5397535" y="3085001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421DEE-E4F2-E4AC-9669-E004114B2FA1}"/>
              </a:ext>
            </a:extLst>
          </p:cNvPr>
          <p:cNvSpPr txBox="1"/>
          <p:nvPr/>
        </p:nvSpPr>
        <p:spPr>
          <a:xfrm>
            <a:off x="5397535" y="4828466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"Roll number: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78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-12389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DADE0A-9899-9FEF-A34B-B4D129A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477560"/>
            <a:ext cx="589839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Initialize Structure Members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DD9313-017D-69DA-6B2C-A11781D31A47}"/>
              </a:ext>
            </a:extLst>
          </p:cNvPr>
          <p:cNvSpPr txBox="1"/>
          <p:nvPr/>
        </p:nvSpPr>
        <p:spPr>
          <a:xfrm>
            <a:off x="1716349" y="4358820"/>
            <a:ext cx="875930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B15D441-65BA-E221-59F9-CCB4DC9EE550}"/>
              </a:ext>
            </a:extLst>
          </p:cNvPr>
          <p:cNvSpPr txBox="1"/>
          <p:nvPr/>
        </p:nvSpPr>
        <p:spPr>
          <a:xfrm>
            <a:off x="3082031" y="1575852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value3;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47E8363-63B0-1AF7-13A1-A46EF673E3B1}"/>
              </a:ext>
            </a:extLst>
          </p:cNvPr>
          <p:cNvSpPr txBox="1"/>
          <p:nvPr/>
        </p:nvSpPr>
        <p:spPr>
          <a:xfrm>
            <a:off x="2472865" y="3059668"/>
            <a:ext cx="72255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value1, value2, value3 };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0647F06-666B-11BF-ECEB-55D48B43FE87}"/>
              </a:ext>
            </a:extLst>
          </p:cNvPr>
          <p:cNvSpPr txBox="1"/>
          <p:nvPr/>
        </p:nvSpPr>
        <p:spPr>
          <a:xfrm>
            <a:off x="518125" y="3709244"/>
            <a:ext cx="1122381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value1, 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value2, 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 };</a:t>
            </a:r>
          </a:p>
        </p:txBody>
      </p:sp>
    </p:spTree>
    <p:extLst>
      <p:ext uri="{BB962C8B-B14F-4D97-AF65-F5344CB8AC3E}">
        <p14:creationId xmlns:p14="http://schemas.microsoft.com/office/powerpoint/2010/main" val="34517739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 for Structures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A0FC8F3-A8A4-2894-326A-C4F1C23C4BF9}"/>
              </a:ext>
            </a:extLst>
          </p:cNvPr>
          <p:cNvSpPr txBox="1"/>
          <p:nvPr/>
        </p:nvSpPr>
        <p:spPr>
          <a:xfrm>
            <a:off x="3037207" y="2629497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"p1.x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p1.y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9407689-F9BA-8E0C-7E5B-AACDC0890B6D}"/>
              </a:ext>
            </a:extLst>
          </p:cNvPr>
          <p:cNvSpPr txBox="1"/>
          <p:nvPr/>
        </p:nvSpPr>
        <p:spPr>
          <a:xfrm>
            <a:off x="2992384" y="1765158"/>
            <a:ext cx="618564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existing_struct_name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791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50FE38-6579-0015-5591-51D426E1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0" y="1493894"/>
            <a:ext cx="583742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8C6B53-669B-9F4A-AECC-13AAD191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75" y="1493894"/>
            <a:ext cx="582218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5210</Words>
  <Application>Microsoft Office PowerPoint</Application>
  <PresentationFormat>Geniş ekran</PresentationFormat>
  <Paragraphs>1003</Paragraphs>
  <Slides>71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Consolas</vt:lpstr>
      <vt:lpstr>Helvetica</vt:lpstr>
      <vt:lpstr>Neuemontreal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İsmail Başaran</dc:creator>
  <cp:lastModifiedBy>İsmail Başaran</cp:lastModifiedBy>
  <cp:revision>65</cp:revision>
  <dcterms:created xsi:type="dcterms:W3CDTF">2024-03-03T12:08:58Z</dcterms:created>
  <dcterms:modified xsi:type="dcterms:W3CDTF">2024-03-16T07:59:31Z</dcterms:modified>
</cp:coreProperties>
</file>