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8" r:id="rId3"/>
    <p:sldId id="257" r:id="rId4"/>
    <p:sldId id="259" r:id="rId5"/>
    <p:sldId id="260" r:id="rId6"/>
    <p:sldId id="261" r:id="rId7"/>
    <p:sldId id="262" r:id="rId8"/>
    <p:sldId id="263" r:id="rId9"/>
    <p:sldId id="264" r:id="rId10"/>
    <p:sldId id="265" r:id="rId11"/>
    <p:sldId id="269" r:id="rId12"/>
    <p:sldId id="270" r:id="rId13"/>
    <p:sldId id="271" r:id="rId14"/>
    <p:sldId id="272" r:id="rId15"/>
    <p:sldId id="273" r:id="rId16"/>
    <p:sldId id="266" r:id="rId17"/>
    <p:sldId id="267" r:id="rId18"/>
    <p:sldId id="275" r:id="rId19"/>
    <p:sldId id="268" r:id="rId20"/>
    <p:sldId id="277" r:id="rId21"/>
    <p:sldId id="278" r:id="rId22"/>
    <p:sldId id="279" r:id="rId23"/>
    <p:sldId id="281" r:id="rId24"/>
    <p:sldId id="280" r:id="rId25"/>
    <p:sldId id="282" r:id="rId26"/>
    <p:sldId id="283"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8DEA2CF1-0EB2-4673-802D-3371233E4A77}" type="datetime2">
              <a:rPr lang="en-US" smtClean="0"/>
              <a:t>Sunday, November 6, 2022</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406024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DEA2CF1-0EB2-4673-802D-3371233E4A77}" type="datetime2">
              <a:rPr lang="en-US" smtClean="0"/>
              <a:t>Sunday, November 6, 2022</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55246922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DEA2CF1-0EB2-4673-802D-3371233E4A77}" type="datetime2">
              <a:rPr lang="en-US" smtClean="0"/>
              <a:t>Sunday, November 6, 2022</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30399961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DEA2CF1-0EB2-4673-802D-3371233E4A77}" type="datetime2">
              <a:rPr lang="en-US" smtClean="0"/>
              <a:t>Sunday, November 6, 2022</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03965514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8DEA2CF1-0EB2-4673-802D-3371233E4A77}" type="datetime2">
              <a:rPr lang="en-US" smtClean="0"/>
              <a:t>Sunday, November 6, 2022</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712896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8DEA2CF1-0EB2-4673-802D-3371233E4A77}" type="datetime2">
              <a:rPr lang="en-US" smtClean="0"/>
              <a:t>Sunday, November 6, 2022</a:t>
            </a:fld>
            <a:endParaRPr lang="en-US" dirty="0"/>
          </a:p>
        </p:txBody>
      </p:sp>
      <p:sp>
        <p:nvSpPr>
          <p:cNvPr id="6" name="Footer Placeholder 5"/>
          <p:cNvSpPr>
            <a:spLocks noGrp="1"/>
          </p:cNvSpPr>
          <p:nvPr>
            <p:ph type="ftr" sz="quarter" idx="11"/>
          </p:nvPr>
        </p:nvSpPr>
        <p:spPr/>
        <p:txBody>
          <a:bodyPr/>
          <a:lstStyle/>
          <a:p>
            <a:pPr algn="l"/>
            <a:r>
              <a:rPr lang="en-US"/>
              <a:t>Sample Footer Text</a:t>
            </a:r>
            <a:endParaRPr lang="en-US" dirty="0"/>
          </a:p>
        </p:txBody>
      </p:sp>
      <p:sp>
        <p:nvSpPr>
          <p:cNvPr id="7" name="Slide Number Placeholder 6"/>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72099343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9728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1792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DEA2CF1-0EB2-4673-802D-3371233E4A77}" type="datetime2">
              <a:rPr lang="en-US" smtClean="0"/>
              <a:t>Sunday, November 6, 2022</a:t>
            </a:fld>
            <a:endParaRPr lang="en-US" dirty="0"/>
          </a:p>
        </p:txBody>
      </p:sp>
      <p:sp>
        <p:nvSpPr>
          <p:cNvPr id="8" name="Footer Placeholder 7"/>
          <p:cNvSpPr>
            <a:spLocks noGrp="1"/>
          </p:cNvSpPr>
          <p:nvPr>
            <p:ph type="ftr" sz="quarter" idx="11"/>
          </p:nvPr>
        </p:nvSpPr>
        <p:spPr/>
        <p:txBody>
          <a:bodyPr/>
          <a:lstStyle/>
          <a:p>
            <a:pPr algn="l"/>
            <a:r>
              <a:rPr lang="en-US"/>
              <a:t>Sample Footer Text</a:t>
            </a:r>
            <a:endParaRPr lang="en-US" dirty="0"/>
          </a:p>
        </p:txBody>
      </p:sp>
      <p:sp>
        <p:nvSpPr>
          <p:cNvPr id="9" name="Slide Number Placeholder 8"/>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22935780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8DEA2CF1-0EB2-4673-802D-3371233E4A77}" type="datetime2">
              <a:rPr lang="en-US" smtClean="0"/>
              <a:t>Sunday, November 6, 2022</a:t>
            </a:fld>
            <a:endParaRPr lang="en-US" dirty="0"/>
          </a:p>
        </p:txBody>
      </p:sp>
      <p:sp>
        <p:nvSpPr>
          <p:cNvPr id="4" name="Footer Placeholder 3"/>
          <p:cNvSpPr>
            <a:spLocks noGrp="1"/>
          </p:cNvSpPr>
          <p:nvPr>
            <p:ph type="ftr" sz="quarter" idx="11"/>
          </p:nvPr>
        </p:nvSpPr>
        <p:spPr/>
        <p:txBody>
          <a:bodyPr/>
          <a:lstStyle/>
          <a:p>
            <a:pPr algn="l"/>
            <a:r>
              <a:rPr lang="en-US"/>
              <a:t>Sample Footer Text</a:t>
            </a:r>
            <a:endParaRPr lang="en-US" dirty="0"/>
          </a:p>
        </p:txBody>
      </p:sp>
      <p:sp>
        <p:nvSpPr>
          <p:cNvPr id="5" name="Slide Number Placeholder 4"/>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5423281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DEA2CF1-0EB2-4673-802D-3371233E4A77}" type="datetime2">
              <a:rPr lang="en-US" smtClean="0"/>
              <a:t>Sunday, November 6, 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pPr algn="l"/>
            <a:r>
              <a:rPr lang="en-US"/>
              <a:t>Sample Footer Text</a:t>
            </a:r>
            <a:endParaRPr lang="en-US" dirty="0"/>
          </a:p>
        </p:txBody>
      </p:sp>
      <p:sp>
        <p:nvSpPr>
          <p:cNvPr id="9" name="Slide Number Placeholder 8"/>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99578598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DEA2CF1-0EB2-4673-802D-3371233E4A77}" type="datetime2">
              <a:rPr lang="en-US" smtClean="0"/>
              <a:t>Sunday, November 6, 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pPr algn="l"/>
            <a:r>
              <a:rPr lang="en-US"/>
              <a:t>Sample Footer Text</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76631357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DEA2CF1-0EB2-4673-802D-3371233E4A77}" type="datetime2">
              <a:rPr lang="en-US" smtClean="0"/>
              <a:t>Sunday, November 6, 2022</a:t>
            </a:fld>
            <a:endParaRPr lang="en-US" dirty="0"/>
          </a:p>
        </p:txBody>
      </p:sp>
      <p:sp>
        <p:nvSpPr>
          <p:cNvPr id="6" name="Footer Placeholder 5"/>
          <p:cNvSpPr>
            <a:spLocks noGrp="1"/>
          </p:cNvSpPr>
          <p:nvPr>
            <p:ph type="ftr" sz="quarter" idx="11"/>
          </p:nvPr>
        </p:nvSpPr>
        <p:spPr/>
        <p:txBody>
          <a:bodyPr/>
          <a:lstStyle/>
          <a:p>
            <a:pPr algn="l"/>
            <a:r>
              <a:rPr lang="en-US"/>
              <a:t>Sample Footer Text</a:t>
            </a:r>
            <a:endParaRPr lang="en-US" dirty="0"/>
          </a:p>
        </p:txBody>
      </p:sp>
      <p:sp>
        <p:nvSpPr>
          <p:cNvPr id="7" name="Slide Number Placeholder 6"/>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44514056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DEA2CF1-0EB2-4673-802D-3371233E4A77}" type="datetime2">
              <a:rPr lang="en-US" smtClean="0"/>
              <a:t>Sunday, November 6, 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621B6DD-29C1-4FEA-923F-71EA1347694C}"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382446"/>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81D4B58E-1793-6067-22C7-5E8B11F016C1}"/>
              </a:ext>
            </a:extLst>
          </p:cNvPr>
          <p:cNvSpPr>
            <a:spLocks noGrp="1"/>
          </p:cNvSpPr>
          <p:nvPr>
            <p:ph type="subTitle" idx="1"/>
          </p:nvPr>
        </p:nvSpPr>
        <p:spPr>
          <a:xfrm>
            <a:off x="6732817" y="1130062"/>
            <a:ext cx="5015638" cy="2298938"/>
          </a:xfrm>
        </p:spPr>
        <p:txBody>
          <a:bodyPr>
            <a:normAutofit/>
          </a:bodyPr>
          <a:lstStyle/>
          <a:p>
            <a:r>
              <a:rPr lang="tr-TR" sz="7200" dirty="0"/>
              <a:t>CHURN PREDICTION</a:t>
            </a:r>
          </a:p>
        </p:txBody>
      </p:sp>
      <p:pic>
        <p:nvPicPr>
          <p:cNvPr id="7" name="Resim 6" descr="metin içeren bir resim&#10;&#10;Açıklama otomatik olarak oluşturuldu">
            <a:extLst>
              <a:ext uri="{FF2B5EF4-FFF2-40B4-BE49-F238E27FC236}">
                <a16:creationId xmlns:a16="http://schemas.microsoft.com/office/drawing/2014/main" id="{3BF6C0A1-A0CE-4979-4B80-9C289105E4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5613" y="4812891"/>
            <a:ext cx="2556387" cy="2045109"/>
          </a:xfrm>
          <a:prstGeom prst="rect">
            <a:avLst/>
          </a:prstGeom>
        </p:spPr>
      </p:pic>
      <p:pic>
        <p:nvPicPr>
          <p:cNvPr id="4" name="Resim 3" descr="balık kavanozu, kap, resim, küme içeren bir resim&#10;&#10;Açıklama otomatik olarak oluşturuldu">
            <a:extLst>
              <a:ext uri="{FF2B5EF4-FFF2-40B4-BE49-F238E27FC236}">
                <a16:creationId xmlns:a16="http://schemas.microsoft.com/office/drawing/2014/main" id="{45CBD3EA-F6F2-1DEA-F393-44845FAE26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066" y="736596"/>
            <a:ext cx="5597934" cy="3069835"/>
          </a:xfrm>
          <a:prstGeom prst="rect">
            <a:avLst/>
          </a:prstGeom>
        </p:spPr>
      </p:pic>
    </p:spTree>
    <p:extLst>
      <p:ext uri="{BB962C8B-B14F-4D97-AF65-F5344CB8AC3E}">
        <p14:creationId xmlns:p14="http://schemas.microsoft.com/office/powerpoint/2010/main" val="921732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0F48E2-B028-9A1F-6E12-899B968397EC}"/>
              </a:ext>
            </a:extLst>
          </p:cNvPr>
          <p:cNvSpPr>
            <a:spLocks noGrp="1"/>
          </p:cNvSpPr>
          <p:nvPr>
            <p:ph type="title"/>
          </p:nvPr>
        </p:nvSpPr>
        <p:spPr/>
        <p:txBody>
          <a:bodyPr/>
          <a:lstStyle/>
          <a:p>
            <a:r>
              <a:rPr lang="tr-TR" dirty="0"/>
              <a:t>Data </a:t>
            </a:r>
            <a:r>
              <a:rPr lang="tr-TR" dirty="0" err="1"/>
              <a:t>Insights</a:t>
            </a:r>
            <a:endParaRPr lang="tr-TR" dirty="0"/>
          </a:p>
        </p:txBody>
      </p:sp>
      <p:sp>
        <p:nvSpPr>
          <p:cNvPr id="3" name="İçerik Yer Tutucusu 2">
            <a:extLst>
              <a:ext uri="{FF2B5EF4-FFF2-40B4-BE49-F238E27FC236}">
                <a16:creationId xmlns:a16="http://schemas.microsoft.com/office/drawing/2014/main" id="{3275BDF7-73FC-637F-CADB-4F04C81BC5AA}"/>
              </a:ext>
            </a:extLst>
          </p:cNvPr>
          <p:cNvSpPr>
            <a:spLocks noGrp="1"/>
          </p:cNvSpPr>
          <p:nvPr>
            <p:ph idx="1"/>
          </p:nvPr>
        </p:nvSpPr>
        <p:spPr>
          <a:xfrm>
            <a:off x="1097280" y="5120640"/>
            <a:ext cx="10058400" cy="748453"/>
          </a:xfrm>
        </p:spPr>
        <p:txBody>
          <a:bodyPr>
            <a:normAutofit fontScale="92500" lnSpcReduction="20000"/>
          </a:bodyPr>
          <a:lstStyle/>
          <a:p>
            <a:r>
              <a:rPr lang="en-US" dirty="0"/>
              <a:t>When the occupational accidents of the employees are examined, it does not seem that there is no effect of the occupational accidents for the customers who leave. The department you work here can also have an effect.</a:t>
            </a:r>
            <a:endParaRPr lang="tr-TR" dirty="0"/>
          </a:p>
        </p:txBody>
      </p:sp>
      <p:pic>
        <p:nvPicPr>
          <p:cNvPr id="5" name="Resim 4">
            <a:extLst>
              <a:ext uri="{FF2B5EF4-FFF2-40B4-BE49-F238E27FC236}">
                <a16:creationId xmlns:a16="http://schemas.microsoft.com/office/drawing/2014/main" id="{91144421-D85C-1794-C966-B9F8DC979D71}"/>
              </a:ext>
            </a:extLst>
          </p:cNvPr>
          <p:cNvPicPr>
            <a:picLocks noChangeAspect="1"/>
          </p:cNvPicPr>
          <p:nvPr/>
        </p:nvPicPr>
        <p:blipFill>
          <a:blip r:embed="rId2"/>
          <a:stretch>
            <a:fillRect/>
          </a:stretch>
        </p:blipFill>
        <p:spPr>
          <a:xfrm>
            <a:off x="2373307" y="1973454"/>
            <a:ext cx="7445385" cy="2911092"/>
          </a:xfrm>
          <a:prstGeom prst="rect">
            <a:avLst/>
          </a:prstGeom>
        </p:spPr>
      </p:pic>
    </p:spTree>
    <p:extLst>
      <p:ext uri="{BB962C8B-B14F-4D97-AF65-F5344CB8AC3E}">
        <p14:creationId xmlns:p14="http://schemas.microsoft.com/office/powerpoint/2010/main" val="3151859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5CEABF-B6D1-0A70-2EA5-D48EFB54F54C}"/>
              </a:ext>
            </a:extLst>
          </p:cNvPr>
          <p:cNvSpPr>
            <a:spLocks noGrp="1"/>
          </p:cNvSpPr>
          <p:nvPr>
            <p:ph type="title"/>
          </p:nvPr>
        </p:nvSpPr>
        <p:spPr/>
        <p:txBody>
          <a:bodyPr/>
          <a:lstStyle/>
          <a:p>
            <a:r>
              <a:rPr lang="tr-TR" dirty="0"/>
              <a:t>Data </a:t>
            </a:r>
            <a:r>
              <a:rPr lang="tr-TR" dirty="0" err="1"/>
              <a:t>Insights</a:t>
            </a:r>
            <a:endParaRPr lang="tr-TR" dirty="0"/>
          </a:p>
        </p:txBody>
      </p:sp>
      <p:sp>
        <p:nvSpPr>
          <p:cNvPr id="3" name="İçerik Yer Tutucusu 2">
            <a:extLst>
              <a:ext uri="{FF2B5EF4-FFF2-40B4-BE49-F238E27FC236}">
                <a16:creationId xmlns:a16="http://schemas.microsoft.com/office/drawing/2014/main" id="{46400012-97A8-1C55-9413-A2B9CD068278}"/>
              </a:ext>
            </a:extLst>
          </p:cNvPr>
          <p:cNvSpPr>
            <a:spLocks noGrp="1"/>
          </p:cNvSpPr>
          <p:nvPr>
            <p:ph idx="1"/>
          </p:nvPr>
        </p:nvSpPr>
        <p:spPr>
          <a:xfrm>
            <a:off x="1097280" y="5120640"/>
            <a:ext cx="10058400" cy="748453"/>
          </a:xfrm>
        </p:spPr>
        <p:txBody>
          <a:bodyPr/>
          <a:lstStyle/>
          <a:p>
            <a:r>
              <a:rPr lang="en-US" dirty="0"/>
              <a:t>It will not make sense to use this data as very few employees have been promoted in the last 5 years.</a:t>
            </a:r>
            <a:endParaRPr lang="tr-TR" dirty="0"/>
          </a:p>
        </p:txBody>
      </p:sp>
      <p:pic>
        <p:nvPicPr>
          <p:cNvPr id="5" name="Resim 4">
            <a:extLst>
              <a:ext uri="{FF2B5EF4-FFF2-40B4-BE49-F238E27FC236}">
                <a16:creationId xmlns:a16="http://schemas.microsoft.com/office/drawing/2014/main" id="{92260534-FFBA-3CD6-8127-A8683BAA54E3}"/>
              </a:ext>
            </a:extLst>
          </p:cNvPr>
          <p:cNvPicPr>
            <a:picLocks noChangeAspect="1"/>
          </p:cNvPicPr>
          <p:nvPr/>
        </p:nvPicPr>
        <p:blipFill>
          <a:blip r:embed="rId2"/>
          <a:stretch>
            <a:fillRect/>
          </a:stretch>
        </p:blipFill>
        <p:spPr>
          <a:xfrm>
            <a:off x="2335204" y="1901057"/>
            <a:ext cx="7521592" cy="3055885"/>
          </a:xfrm>
          <a:prstGeom prst="rect">
            <a:avLst/>
          </a:prstGeom>
        </p:spPr>
      </p:pic>
    </p:spTree>
    <p:extLst>
      <p:ext uri="{BB962C8B-B14F-4D97-AF65-F5344CB8AC3E}">
        <p14:creationId xmlns:p14="http://schemas.microsoft.com/office/powerpoint/2010/main" val="2739898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5CEABF-B6D1-0A70-2EA5-D48EFB54F54C}"/>
              </a:ext>
            </a:extLst>
          </p:cNvPr>
          <p:cNvSpPr>
            <a:spLocks noGrp="1"/>
          </p:cNvSpPr>
          <p:nvPr>
            <p:ph type="title"/>
          </p:nvPr>
        </p:nvSpPr>
        <p:spPr/>
        <p:txBody>
          <a:bodyPr/>
          <a:lstStyle/>
          <a:p>
            <a:r>
              <a:rPr lang="tr-TR" dirty="0"/>
              <a:t>Data </a:t>
            </a:r>
            <a:r>
              <a:rPr lang="tr-TR" dirty="0" err="1"/>
              <a:t>Insights</a:t>
            </a:r>
            <a:endParaRPr lang="tr-TR" dirty="0"/>
          </a:p>
        </p:txBody>
      </p:sp>
      <p:sp>
        <p:nvSpPr>
          <p:cNvPr id="3" name="İçerik Yer Tutucusu 2">
            <a:extLst>
              <a:ext uri="{FF2B5EF4-FFF2-40B4-BE49-F238E27FC236}">
                <a16:creationId xmlns:a16="http://schemas.microsoft.com/office/drawing/2014/main" id="{46400012-97A8-1C55-9413-A2B9CD068278}"/>
              </a:ext>
            </a:extLst>
          </p:cNvPr>
          <p:cNvSpPr>
            <a:spLocks noGrp="1"/>
          </p:cNvSpPr>
          <p:nvPr>
            <p:ph idx="1"/>
          </p:nvPr>
        </p:nvSpPr>
        <p:spPr>
          <a:xfrm>
            <a:off x="6912077" y="2467897"/>
            <a:ext cx="4243603" cy="2251587"/>
          </a:xfrm>
        </p:spPr>
        <p:txBody>
          <a:bodyPr>
            <a:normAutofit/>
          </a:bodyPr>
          <a:lstStyle/>
          <a:p>
            <a:r>
              <a:rPr lang="en-US" dirty="0"/>
              <a:t>When we examine those who left the job on a departmental basis, there is no striking situation in most departments at first glance. But for some departments, this information can turn into meaningful data.</a:t>
            </a:r>
            <a:endParaRPr lang="tr-TR" dirty="0"/>
          </a:p>
        </p:txBody>
      </p:sp>
      <p:pic>
        <p:nvPicPr>
          <p:cNvPr id="6" name="Resim 5">
            <a:extLst>
              <a:ext uri="{FF2B5EF4-FFF2-40B4-BE49-F238E27FC236}">
                <a16:creationId xmlns:a16="http://schemas.microsoft.com/office/drawing/2014/main" id="{8A27BD9C-95A2-65E1-52E9-2D0547EDDFA8}"/>
              </a:ext>
            </a:extLst>
          </p:cNvPr>
          <p:cNvPicPr>
            <a:picLocks noChangeAspect="1"/>
          </p:cNvPicPr>
          <p:nvPr/>
        </p:nvPicPr>
        <p:blipFill>
          <a:blip r:embed="rId2"/>
          <a:stretch>
            <a:fillRect/>
          </a:stretch>
        </p:blipFill>
        <p:spPr>
          <a:xfrm>
            <a:off x="967495" y="1847740"/>
            <a:ext cx="5534173" cy="4021353"/>
          </a:xfrm>
          <a:prstGeom prst="rect">
            <a:avLst/>
          </a:prstGeom>
        </p:spPr>
      </p:pic>
    </p:spTree>
    <p:extLst>
      <p:ext uri="{BB962C8B-B14F-4D97-AF65-F5344CB8AC3E}">
        <p14:creationId xmlns:p14="http://schemas.microsoft.com/office/powerpoint/2010/main" val="576458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5CEABF-B6D1-0A70-2EA5-D48EFB54F54C}"/>
              </a:ext>
            </a:extLst>
          </p:cNvPr>
          <p:cNvSpPr>
            <a:spLocks noGrp="1"/>
          </p:cNvSpPr>
          <p:nvPr>
            <p:ph type="title"/>
          </p:nvPr>
        </p:nvSpPr>
        <p:spPr/>
        <p:txBody>
          <a:bodyPr/>
          <a:lstStyle/>
          <a:p>
            <a:r>
              <a:rPr lang="tr-TR" dirty="0"/>
              <a:t>Data </a:t>
            </a:r>
            <a:r>
              <a:rPr lang="tr-TR" dirty="0" err="1"/>
              <a:t>Insights</a:t>
            </a:r>
            <a:endParaRPr lang="tr-TR" dirty="0"/>
          </a:p>
        </p:txBody>
      </p:sp>
      <p:sp>
        <p:nvSpPr>
          <p:cNvPr id="3" name="İçerik Yer Tutucusu 2">
            <a:extLst>
              <a:ext uri="{FF2B5EF4-FFF2-40B4-BE49-F238E27FC236}">
                <a16:creationId xmlns:a16="http://schemas.microsoft.com/office/drawing/2014/main" id="{46400012-97A8-1C55-9413-A2B9CD068278}"/>
              </a:ext>
            </a:extLst>
          </p:cNvPr>
          <p:cNvSpPr>
            <a:spLocks noGrp="1"/>
          </p:cNvSpPr>
          <p:nvPr>
            <p:ph idx="1"/>
          </p:nvPr>
        </p:nvSpPr>
        <p:spPr>
          <a:xfrm>
            <a:off x="6912077" y="2467897"/>
            <a:ext cx="4243603" cy="2251587"/>
          </a:xfrm>
        </p:spPr>
        <p:txBody>
          <a:bodyPr>
            <a:normAutofit/>
          </a:bodyPr>
          <a:lstStyle/>
          <a:p>
            <a:r>
              <a:rPr lang="en-US" dirty="0"/>
              <a:t>When the effect of salary level is analyzed, it is seen that as the salary level increases, the turnover rate decreases significantly.</a:t>
            </a:r>
            <a:endParaRPr lang="tr-TR" dirty="0"/>
          </a:p>
        </p:txBody>
      </p:sp>
      <p:pic>
        <p:nvPicPr>
          <p:cNvPr id="5" name="Resim 4">
            <a:extLst>
              <a:ext uri="{FF2B5EF4-FFF2-40B4-BE49-F238E27FC236}">
                <a16:creationId xmlns:a16="http://schemas.microsoft.com/office/drawing/2014/main" id="{BBA9C51A-A580-565C-787C-9718EE5828CC}"/>
              </a:ext>
            </a:extLst>
          </p:cNvPr>
          <p:cNvPicPr>
            <a:picLocks noChangeAspect="1"/>
          </p:cNvPicPr>
          <p:nvPr/>
        </p:nvPicPr>
        <p:blipFill>
          <a:blip r:embed="rId2"/>
          <a:stretch>
            <a:fillRect/>
          </a:stretch>
        </p:blipFill>
        <p:spPr>
          <a:xfrm>
            <a:off x="1307985" y="2021603"/>
            <a:ext cx="4541914" cy="3581710"/>
          </a:xfrm>
          <a:prstGeom prst="rect">
            <a:avLst/>
          </a:prstGeom>
        </p:spPr>
      </p:pic>
    </p:spTree>
    <p:extLst>
      <p:ext uri="{BB962C8B-B14F-4D97-AF65-F5344CB8AC3E}">
        <p14:creationId xmlns:p14="http://schemas.microsoft.com/office/powerpoint/2010/main" val="4061952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5CEABF-B6D1-0A70-2EA5-D48EFB54F54C}"/>
              </a:ext>
            </a:extLst>
          </p:cNvPr>
          <p:cNvSpPr>
            <a:spLocks noGrp="1"/>
          </p:cNvSpPr>
          <p:nvPr>
            <p:ph type="title"/>
          </p:nvPr>
        </p:nvSpPr>
        <p:spPr/>
        <p:txBody>
          <a:bodyPr/>
          <a:lstStyle/>
          <a:p>
            <a:r>
              <a:rPr lang="tr-TR" dirty="0"/>
              <a:t>Data </a:t>
            </a:r>
            <a:r>
              <a:rPr lang="tr-TR" dirty="0" err="1"/>
              <a:t>Insights</a:t>
            </a:r>
            <a:endParaRPr lang="tr-TR" dirty="0"/>
          </a:p>
        </p:txBody>
      </p:sp>
      <p:sp>
        <p:nvSpPr>
          <p:cNvPr id="3" name="İçerik Yer Tutucusu 2">
            <a:extLst>
              <a:ext uri="{FF2B5EF4-FFF2-40B4-BE49-F238E27FC236}">
                <a16:creationId xmlns:a16="http://schemas.microsoft.com/office/drawing/2014/main" id="{46400012-97A8-1C55-9413-A2B9CD068278}"/>
              </a:ext>
            </a:extLst>
          </p:cNvPr>
          <p:cNvSpPr>
            <a:spLocks noGrp="1"/>
          </p:cNvSpPr>
          <p:nvPr>
            <p:ph idx="1"/>
          </p:nvPr>
        </p:nvSpPr>
        <p:spPr>
          <a:xfrm>
            <a:off x="6912077" y="2467897"/>
            <a:ext cx="4243603" cy="2251587"/>
          </a:xfrm>
        </p:spPr>
        <p:txBody>
          <a:bodyPr>
            <a:normAutofit/>
          </a:bodyPr>
          <a:lstStyle/>
          <a:p>
            <a:r>
              <a:rPr lang="en-US" dirty="0"/>
              <a:t>When the correlations between features are examined, excessive correlation values are not observed.</a:t>
            </a:r>
            <a:endParaRPr lang="tr-TR" dirty="0"/>
          </a:p>
        </p:txBody>
      </p:sp>
      <p:pic>
        <p:nvPicPr>
          <p:cNvPr id="6" name="Resim 5">
            <a:extLst>
              <a:ext uri="{FF2B5EF4-FFF2-40B4-BE49-F238E27FC236}">
                <a16:creationId xmlns:a16="http://schemas.microsoft.com/office/drawing/2014/main" id="{D7E83CB3-EB69-B7A5-D886-6D9B813CF1A4}"/>
              </a:ext>
            </a:extLst>
          </p:cNvPr>
          <p:cNvPicPr>
            <a:picLocks noChangeAspect="1"/>
          </p:cNvPicPr>
          <p:nvPr/>
        </p:nvPicPr>
        <p:blipFill>
          <a:blip r:embed="rId2"/>
          <a:stretch>
            <a:fillRect/>
          </a:stretch>
        </p:blipFill>
        <p:spPr>
          <a:xfrm>
            <a:off x="587139" y="1833225"/>
            <a:ext cx="5961145" cy="4412416"/>
          </a:xfrm>
          <a:prstGeom prst="rect">
            <a:avLst/>
          </a:prstGeom>
        </p:spPr>
      </p:pic>
    </p:spTree>
    <p:extLst>
      <p:ext uri="{BB962C8B-B14F-4D97-AF65-F5344CB8AC3E}">
        <p14:creationId xmlns:p14="http://schemas.microsoft.com/office/powerpoint/2010/main" val="381154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5CEABF-B6D1-0A70-2EA5-D48EFB54F54C}"/>
              </a:ext>
            </a:extLst>
          </p:cNvPr>
          <p:cNvSpPr>
            <a:spLocks noGrp="1"/>
          </p:cNvSpPr>
          <p:nvPr>
            <p:ph type="title"/>
          </p:nvPr>
        </p:nvSpPr>
        <p:spPr/>
        <p:txBody>
          <a:bodyPr/>
          <a:lstStyle/>
          <a:p>
            <a:r>
              <a:rPr lang="tr-TR" dirty="0"/>
              <a:t>Data </a:t>
            </a:r>
            <a:r>
              <a:rPr lang="tr-TR" dirty="0" err="1"/>
              <a:t>Insights</a:t>
            </a:r>
            <a:endParaRPr lang="tr-TR" dirty="0"/>
          </a:p>
        </p:txBody>
      </p:sp>
      <p:sp>
        <p:nvSpPr>
          <p:cNvPr id="3" name="İçerik Yer Tutucusu 2">
            <a:extLst>
              <a:ext uri="{FF2B5EF4-FFF2-40B4-BE49-F238E27FC236}">
                <a16:creationId xmlns:a16="http://schemas.microsoft.com/office/drawing/2014/main" id="{46400012-97A8-1C55-9413-A2B9CD068278}"/>
              </a:ext>
            </a:extLst>
          </p:cNvPr>
          <p:cNvSpPr>
            <a:spLocks noGrp="1"/>
          </p:cNvSpPr>
          <p:nvPr>
            <p:ph idx="1"/>
          </p:nvPr>
        </p:nvSpPr>
        <p:spPr>
          <a:xfrm>
            <a:off x="6912077" y="2467897"/>
            <a:ext cx="4243603" cy="2251587"/>
          </a:xfrm>
        </p:spPr>
        <p:txBody>
          <a:bodyPr>
            <a:normAutofit fontScale="92500" lnSpcReduction="20000"/>
          </a:bodyPr>
          <a:lstStyle/>
          <a:p>
            <a:r>
              <a:rPr lang="en-US" dirty="0"/>
              <a:t>When we examine the highest correlations related to leaving the job, it is seen that the total working year and monthly total working hours have a positive correlation, and the occupational accidents and satisfaction level have a negative correlation. However, since these values are small, we can say that the most direct effect stems from the level of satisfaction.</a:t>
            </a:r>
            <a:endParaRPr lang="tr-TR" dirty="0"/>
          </a:p>
        </p:txBody>
      </p:sp>
      <p:pic>
        <p:nvPicPr>
          <p:cNvPr id="5" name="Resim 4">
            <a:extLst>
              <a:ext uri="{FF2B5EF4-FFF2-40B4-BE49-F238E27FC236}">
                <a16:creationId xmlns:a16="http://schemas.microsoft.com/office/drawing/2014/main" id="{1D19EB99-9F1B-7850-0D4E-4E1D16C31FB9}"/>
              </a:ext>
            </a:extLst>
          </p:cNvPr>
          <p:cNvPicPr>
            <a:picLocks noChangeAspect="1"/>
          </p:cNvPicPr>
          <p:nvPr/>
        </p:nvPicPr>
        <p:blipFill>
          <a:blip r:embed="rId2"/>
          <a:stretch>
            <a:fillRect/>
          </a:stretch>
        </p:blipFill>
        <p:spPr>
          <a:xfrm>
            <a:off x="222875" y="1953670"/>
            <a:ext cx="6689202" cy="3725632"/>
          </a:xfrm>
          <a:prstGeom prst="rect">
            <a:avLst/>
          </a:prstGeom>
        </p:spPr>
      </p:pic>
    </p:spTree>
    <p:extLst>
      <p:ext uri="{BB962C8B-B14F-4D97-AF65-F5344CB8AC3E}">
        <p14:creationId xmlns:p14="http://schemas.microsoft.com/office/powerpoint/2010/main" val="1195329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303BD3-7E09-B9FD-D93B-85703B527A2F}"/>
              </a:ext>
            </a:extLst>
          </p:cNvPr>
          <p:cNvSpPr>
            <a:spLocks noGrp="1"/>
          </p:cNvSpPr>
          <p:nvPr>
            <p:ph type="title"/>
          </p:nvPr>
        </p:nvSpPr>
        <p:spPr/>
        <p:txBody>
          <a:bodyPr/>
          <a:lstStyle/>
          <a:p>
            <a:r>
              <a:rPr lang="en-US" dirty="0"/>
              <a:t>Cluster Analysis of with K-Means</a:t>
            </a:r>
            <a:endParaRPr lang="tr-TR" dirty="0"/>
          </a:p>
        </p:txBody>
      </p:sp>
      <p:sp>
        <p:nvSpPr>
          <p:cNvPr id="3" name="İçerik Yer Tutucusu 2">
            <a:extLst>
              <a:ext uri="{FF2B5EF4-FFF2-40B4-BE49-F238E27FC236}">
                <a16:creationId xmlns:a16="http://schemas.microsoft.com/office/drawing/2014/main" id="{F5C52A09-CD5E-4958-AEDA-EB3F8A87ED8A}"/>
              </a:ext>
            </a:extLst>
          </p:cNvPr>
          <p:cNvSpPr>
            <a:spLocks noGrp="1"/>
          </p:cNvSpPr>
          <p:nvPr>
            <p:ph idx="1"/>
          </p:nvPr>
        </p:nvSpPr>
        <p:spPr>
          <a:xfrm>
            <a:off x="7334864" y="1845734"/>
            <a:ext cx="3820815" cy="4023360"/>
          </a:xfrm>
        </p:spPr>
        <p:txBody>
          <a:bodyPr/>
          <a:lstStyle/>
          <a:p>
            <a:r>
              <a:rPr lang="en-US" dirty="0"/>
              <a:t>We will use K-Means analysis to see the clusters that our data can create within itself. We will then see if the resulting clusters shed any light on Churn values in a meaningful </a:t>
            </a:r>
            <a:r>
              <a:rPr lang="en-US" dirty="0" err="1"/>
              <a:t>way.Elbow</a:t>
            </a:r>
            <a:r>
              <a:rPr lang="en-US" dirty="0"/>
              <a:t>, which we used to determine the optimum number of classes for K-Means Cluster analysis, recommends us 5 classes.</a:t>
            </a:r>
            <a:endParaRPr lang="tr-TR" dirty="0"/>
          </a:p>
        </p:txBody>
      </p:sp>
      <p:pic>
        <p:nvPicPr>
          <p:cNvPr id="9" name="Resim 8">
            <a:extLst>
              <a:ext uri="{FF2B5EF4-FFF2-40B4-BE49-F238E27FC236}">
                <a16:creationId xmlns:a16="http://schemas.microsoft.com/office/drawing/2014/main" id="{D26DF5DC-70F7-ACFC-AA25-910517819EEB}"/>
              </a:ext>
            </a:extLst>
          </p:cNvPr>
          <p:cNvPicPr>
            <a:picLocks noChangeAspect="1"/>
          </p:cNvPicPr>
          <p:nvPr/>
        </p:nvPicPr>
        <p:blipFill>
          <a:blip r:embed="rId2"/>
          <a:stretch>
            <a:fillRect/>
          </a:stretch>
        </p:blipFill>
        <p:spPr>
          <a:xfrm>
            <a:off x="964203" y="2004578"/>
            <a:ext cx="3155513" cy="2042522"/>
          </a:xfrm>
          <a:prstGeom prst="rect">
            <a:avLst/>
          </a:prstGeom>
        </p:spPr>
      </p:pic>
      <p:pic>
        <p:nvPicPr>
          <p:cNvPr id="11" name="Resim 10">
            <a:extLst>
              <a:ext uri="{FF2B5EF4-FFF2-40B4-BE49-F238E27FC236}">
                <a16:creationId xmlns:a16="http://schemas.microsoft.com/office/drawing/2014/main" id="{673565BA-8B20-1004-E78C-8F45F3256977}"/>
              </a:ext>
            </a:extLst>
          </p:cNvPr>
          <p:cNvPicPr>
            <a:picLocks noChangeAspect="1"/>
          </p:cNvPicPr>
          <p:nvPr/>
        </p:nvPicPr>
        <p:blipFill>
          <a:blip r:embed="rId3"/>
          <a:stretch>
            <a:fillRect/>
          </a:stretch>
        </p:blipFill>
        <p:spPr>
          <a:xfrm>
            <a:off x="4263424" y="2004577"/>
            <a:ext cx="3071440" cy="2042523"/>
          </a:xfrm>
          <a:prstGeom prst="rect">
            <a:avLst/>
          </a:prstGeom>
        </p:spPr>
      </p:pic>
      <p:pic>
        <p:nvPicPr>
          <p:cNvPr id="13" name="Resim 12">
            <a:extLst>
              <a:ext uri="{FF2B5EF4-FFF2-40B4-BE49-F238E27FC236}">
                <a16:creationId xmlns:a16="http://schemas.microsoft.com/office/drawing/2014/main" id="{A3C3C6EE-3D16-36B3-B1A5-3321EE0EB4F0}"/>
              </a:ext>
            </a:extLst>
          </p:cNvPr>
          <p:cNvPicPr>
            <a:picLocks noChangeAspect="1"/>
          </p:cNvPicPr>
          <p:nvPr/>
        </p:nvPicPr>
        <p:blipFill>
          <a:blip r:embed="rId4"/>
          <a:stretch>
            <a:fillRect/>
          </a:stretch>
        </p:blipFill>
        <p:spPr>
          <a:xfrm>
            <a:off x="2813593" y="4154722"/>
            <a:ext cx="2899661" cy="1931837"/>
          </a:xfrm>
          <a:prstGeom prst="rect">
            <a:avLst/>
          </a:prstGeom>
        </p:spPr>
      </p:pic>
    </p:spTree>
    <p:extLst>
      <p:ext uri="{BB962C8B-B14F-4D97-AF65-F5344CB8AC3E}">
        <p14:creationId xmlns:p14="http://schemas.microsoft.com/office/powerpoint/2010/main" val="3466919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CB6DD1-4008-9EAC-C65B-E0B319EFC38C}"/>
              </a:ext>
            </a:extLst>
          </p:cNvPr>
          <p:cNvSpPr>
            <a:spLocks noGrp="1"/>
          </p:cNvSpPr>
          <p:nvPr>
            <p:ph type="title"/>
          </p:nvPr>
        </p:nvSpPr>
        <p:spPr/>
        <p:txBody>
          <a:bodyPr/>
          <a:lstStyle/>
          <a:p>
            <a:r>
              <a:rPr lang="en-US" dirty="0"/>
              <a:t>Cluster Analysis of with K-Means</a:t>
            </a:r>
            <a:endParaRPr lang="tr-TR" dirty="0"/>
          </a:p>
        </p:txBody>
      </p:sp>
      <p:sp>
        <p:nvSpPr>
          <p:cNvPr id="3" name="İçerik Yer Tutucusu 2">
            <a:extLst>
              <a:ext uri="{FF2B5EF4-FFF2-40B4-BE49-F238E27FC236}">
                <a16:creationId xmlns:a16="http://schemas.microsoft.com/office/drawing/2014/main" id="{3D03BD7A-2DA4-905D-26B0-BBEC8173D56F}"/>
              </a:ext>
            </a:extLst>
          </p:cNvPr>
          <p:cNvSpPr>
            <a:spLocks noGrp="1"/>
          </p:cNvSpPr>
          <p:nvPr>
            <p:ph idx="1"/>
          </p:nvPr>
        </p:nvSpPr>
        <p:spPr>
          <a:xfrm>
            <a:off x="6951406" y="1845734"/>
            <a:ext cx="4204274" cy="4023360"/>
          </a:xfrm>
        </p:spPr>
        <p:txBody>
          <a:bodyPr/>
          <a:lstStyle/>
          <a:p>
            <a:r>
              <a:rPr lang="en-US" dirty="0"/>
              <a:t>Looking at the Silhouette table, which shows how well the data in the separated clusters fit into their respective classes, it is seen that the classes are well segregated*.</a:t>
            </a:r>
            <a:endParaRPr lang="tr-TR" dirty="0"/>
          </a:p>
          <a:p>
            <a:endParaRPr lang="tr-TR" dirty="0"/>
          </a:p>
          <a:p>
            <a:endParaRPr lang="tr-TR" dirty="0"/>
          </a:p>
          <a:p>
            <a:pPr marL="0" indent="0">
              <a:buNone/>
            </a:pPr>
            <a:endParaRPr lang="tr-TR" dirty="0"/>
          </a:p>
          <a:p>
            <a:r>
              <a:rPr lang="en-US" dirty="0"/>
              <a:t>*(The success of good separation is related to the small number of negative values, close to 1 of the positive values)</a:t>
            </a:r>
            <a:endParaRPr lang="tr-TR" dirty="0"/>
          </a:p>
        </p:txBody>
      </p:sp>
      <p:pic>
        <p:nvPicPr>
          <p:cNvPr id="5" name="Resim 4">
            <a:extLst>
              <a:ext uri="{FF2B5EF4-FFF2-40B4-BE49-F238E27FC236}">
                <a16:creationId xmlns:a16="http://schemas.microsoft.com/office/drawing/2014/main" id="{3FBEDE02-AE87-2B3E-16A7-A05E38A67063}"/>
              </a:ext>
            </a:extLst>
          </p:cNvPr>
          <p:cNvPicPr>
            <a:picLocks noChangeAspect="1"/>
          </p:cNvPicPr>
          <p:nvPr/>
        </p:nvPicPr>
        <p:blipFill>
          <a:blip r:embed="rId2"/>
          <a:stretch>
            <a:fillRect/>
          </a:stretch>
        </p:blipFill>
        <p:spPr>
          <a:xfrm>
            <a:off x="1036320" y="1845734"/>
            <a:ext cx="5410669" cy="3863675"/>
          </a:xfrm>
          <a:prstGeom prst="rect">
            <a:avLst/>
          </a:prstGeom>
        </p:spPr>
      </p:pic>
    </p:spTree>
    <p:extLst>
      <p:ext uri="{BB962C8B-B14F-4D97-AF65-F5344CB8AC3E}">
        <p14:creationId xmlns:p14="http://schemas.microsoft.com/office/powerpoint/2010/main" val="278686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CB6DD1-4008-9EAC-C65B-E0B319EFC38C}"/>
              </a:ext>
            </a:extLst>
          </p:cNvPr>
          <p:cNvSpPr>
            <a:spLocks noGrp="1"/>
          </p:cNvSpPr>
          <p:nvPr>
            <p:ph type="title"/>
          </p:nvPr>
        </p:nvSpPr>
        <p:spPr/>
        <p:txBody>
          <a:bodyPr/>
          <a:lstStyle/>
          <a:p>
            <a:r>
              <a:rPr lang="en-US" dirty="0"/>
              <a:t>Cluster Analysis of with K-Means</a:t>
            </a:r>
            <a:endParaRPr lang="tr-TR" dirty="0"/>
          </a:p>
        </p:txBody>
      </p:sp>
      <p:sp>
        <p:nvSpPr>
          <p:cNvPr id="3" name="İçerik Yer Tutucusu 2">
            <a:extLst>
              <a:ext uri="{FF2B5EF4-FFF2-40B4-BE49-F238E27FC236}">
                <a16:creationId xmlns:a16="http://schemas.microsoft.com/office/drawing/2014/main" id="{3D03BD7A-2DA4-905D-26B0-BBEC8173D56F}"/>
              </a:ext>
            </a:extLst>
          </p:cNvPr>
          <p:cNvSpPr>
            <a:spLocks noGrp="1"/>
          </p:cNvSpPr>
          <p:nvPr>
            <p:ph idx="1"/>
          </p:nvPr>
        </p:nvSpPr>
        <p:spPr>
          <a:xfrm>
            <a:off x="6017341" y="3471668"/>
            <a:ext cx="5820697" cy="2565455"/>
          </a:xfrm>
        </p:spPr>
        <p:txBody>
          <a:bodyPr/>
          <a:lstStyle/>
          <a:p>
            <a:r>
              <a:rPr lang="en-US" dirty="0"/>
              <a:t>The model offered us 5 classes and we saw that these classes were separated in a meaningful way, but we cannot say exactly how much it covers the employees allocated to these classes. Roughly speaking, we can say that classes 0-1-2 did not quit, while 3 and 4 did. We should not forget that in this classification, clustering is done without taking any results as a basis. We will try to get better results in the next stages.</a:t>
            </a:r>
            <a:endParaRPr lang="tr-TR" dirty="0"/>
          </a:p>
        </p:txBody>
      </p:sp>
      <p:pic>
        <p:nvPicPr>
          <p:cNvPr id="8" name="Resim 7">
            <a:extLst>
              <a:ext uri="{FF2B5EF4-FFF2-40B4-BE49-F238E27FC236}">
                <a16:creationId xmlns:a16="http://schemas.microsoft.com/office/drawing/2014/main" id="{28EBE661-11B6-649B-4B87-136F8A9E0201}"/>
              </a:ext>
            </a:extLst>
          </p:cNvPr>
          <p:cNvPicPr>
            <a:picLocks noChangeAspect="1"/>
          </p:cNvPicPr>
          <p:nvPr/>
        </p:nvPicPr>
        <p:blipFill>
          <a:blip r:embed="rId2"/>
          <a:stretch>
            <a:fillRect/>
          </a:stretch>
        </p:blipFill>
        <p:spPr>
          <a:xfrm>
            <a:off x="505788" y="1985411"/>
            <a:ext cx="4618198" cy="3304343"/>
          </a:xfrm>
          <a:prstGeom prst="rect">
            <a:avLst/>
          </a:prstGeom>
        </p:spPr>
      </p:pic>
      <p:pic>
        <p:nvPicPr>
          <p:cNvPr id="5" name="Resim 4">
            <a:extLst>
              <a:ext uri="{FF2B5EF4-FFF2-40B4-BE49-F238E27FC236}">
                <a16:creationId xmlns:a16="http://schemas.microsoft.com/office/drawing/2014/main" id="{15C84A1F-F244-3F35-467B-BE19C791A334}"/>
              </a:ext>
            </a:extLst>
          </p:cNvPr>
          <p:cNvPicPr>
            <a:picLocks noChangeAspect="1"/>
          </p:cNvPicPr>
          <p:nvPr/>
        </p:nvPicPr>
        <p:blipFill>
          <a:blip r:embed="rId3"/>
          <a:stretch>
            <a:fillRect/>
          </a:stretch>
        </p:blipFill>
        <p:spPr>
          <a:xfrm>
            <a:off x="5223305" y="1851523"/>
            <a:ext cx="6614733" cy="1577477"/>
          </a:xfrm>
          <a:prstGeom prst="rect">
            <a:avLst/>
          </a:prstGeom>
        </p:spPr>
      </p:pic>
    </p:spTree>
    <p:extLst>
      <p:ext uri="{BB962C8B-B14F-4D97-AF65-F5344CB8AC3E}">
        <p14:creationId xmlns:p14="http://schemas.microsoft.com/office/powerpoint/2010/main" val="2678260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A87249-E358-E1ED-2140-3E241F8490E4}"/>
              </a:ext>
            </a:extLst>
          </p:cNvPr>
          <p:cNvSpPr>
            <a:spLocks noGrp="1"/>
          </p:cNvSpPr>
          <p:nvPr>
            <p:ph type="title"/>
          </p:nvPr>
        </p:nvSpPr>
        <p:spPr/>
        <p:txBody>
          <a:bodyPr/>
          <a:lstStyle/>
          <a:p>
            <a:r>
              <a:rPr lang="tr-TR" dirty="0"/>
              <a:t>KNN (K-</a:t>
            </a:r>
            <a:r>
              <a:rPr lang="tr-TR" dirty="0" err="1"/>
              <a:t>Nearest</a:t>
            </a:r>
            <a:r>
              <a:rPr lang="tr-TR" dirty="0"/>
              <a:t> </a:t>
            </a:r>
            <a:r>
              <a:rPr lang="tr-TR" dirty="0" err="1"/>
              <a:t>Neighbours</a:t>
            </a:r>
            <a:r>
              <a:rPr lang="tr-TR" dirty="0"/>
              <a:t>)</a:t>
            </a:r>
          </a:p>
        </p:txBody>
      </p:sp>
      <p:sp>
        <p:nvSpPr>
          <p:cNvPr id="3" name="İçerik Yer Tutucusu 2">
            <a:extLst>
              <a:ext uri="{FF2B5EF4-FFF2-40B4-BE49-F238E27FC236}">
                <a16:creationId xmlns:a16="http://schemas.microsoft.com/office/drawing/2014/main" id="{E2D6CDC7-73BB-70D4-C402-A2FF4B4D9E14}"/>
              </a:ext>
            </a:extLst>
          </p:cNvPr>
          <p:cNvSpPr>
            <a:spLocks noGrp="1"/>
          </p:cNvSpPr>
          <p:nvPr>
            <p:ph idx="1"/>
          </p:nvPr>
        </p:nvSpPr>
        <p:spPr/>
        <p:txBody>
          <a:bodyPr/>
          <a:lstStyle/>
          <a:p>
            <a:pPr>
              <a:buFont typeface="Wingdings" panose="05000000000000000000" pitchFamily="2" charset="2"/>
              <a:buChar char="Ø"/>
            </a:pPr>
            <a:r>
              <a:rPr lang="tr-TR" dirty="0" err="1"/>
              <a:t>Split</a:t>
            </a:r>
            <a:r>
              <a:rPr lang="tr-TR" dirty="0"/>
              <a:t> data as Train </a:t>
            </a:r>
            <a:r>
              <a:rPr lang="tr-TR" dirty="0" err="1"/>
              <a:t>and</a:t>
            </a:r>
            <a:r>
              <a:rPr lang="tr-TR" dirty="0"/>
              <a:t> Test</a:t>
            </a:r>
          </a:p>
          <a:p>
            <a:pPr lvl="1">
              <a:buFont typeface="Wingdings" panose="05000000000000000000" pitchFamily="2" charset="2"/>
              <a:buChar char="Ø"/>
            </a:pPr>
            <a:r>
              <a:rPr lang="tr-TR" dirty="0"/>
              <a:t>Test Size %20</a:t>
            </a:r>
          </a:p>
          <a:p>
            <a:pPr lvl="1">
              <a:buFont typeface="Wingdings" panose="05000000000000000000" pitchFamily="2" charset="2"/>
              <a:buChar char="Ø"/>
            </a:pPr>
            <a:endParaRPr lang="tr-TR" dirty="0"/>
          </a:p>
          <a:p>
            <a:pPr>
              <a:buFont typeface="Wingdings" panose="05000000000000000000" pitchFamily="2" charset="2"/>
              <a:buChar char="Ø"/>
            </a:pPr>
            <a:r>
              <a:rPr lang="tr-TR" dirty="0"/>
              <a:t>Model </a:t>
            </a:r>
            <a:r>
              <a:rPr lang="tr-TR" dirty="0" err="1"/>
              <a:t>Building</a:t>
            </a:r>
            <a:endParaRPr lang="tr-TR" dirty="0"/>
          </a:p>
          <a:p>
            <a:pPr lvl="1">
              <a:buFont typeface="Wingdings" panose="05000000000000000000" pitchFamily="2" charset="2"/>
              <a:buChar char="Ø"/>
            </a:pPr>
            <a:r>
              <a:rPr lang="tr-TR" dirty="0" err="1"/>
              <a:t>Salary</a:t>
            </a:r>
            <a:r>
              <a:rPr lang="tr-TR" dirty="0"/>
              <a:t> ['</a:t>
            </a:r>
            <a:r>
              <a:rPr lang="tr-TR" dirty="0" err="1"/>
              <a:t>low</a:t>
            </a:r>
            <a:r>
              <a:rPr lang="tr-TR" dirty="0"/>
              <a:t>', '</a:t>
            </a:r>
            <a:r>
              <a:rPr lang="tr-TR" dirty="0" err="1"/>
              <a:t>medium</a:t>
            </a:r>
            <a:r>
              <a:rPr lang="tr-TR" dirty="0"/>
              <a:t>', '</a:t>
            </a:r>
            <a:r>
              <a:rPr lang="tr-TR" dirty="0" err="1"/>
              <a:t>high</a:t>
            </a:r>
            <a:r>
              <a:rPr lang="tr-TR" dirty="0"/>
              <a:t>’] → 0, 1, 2 (</a:t>
            </a:r>
            <a:r>
              <a:rPr lang="tr-TR" dirty="0" err="1"/>
              <a:t>OrdinalEncoder</a:t>
            </a:r>
            <a:r>
              <a:rPr lang="tr-TR" dirty="0"/>
              <a:t>)</a:t>
            </a:r>
          </a:p>
          <a:p>
            <a:pPr lvl="1">
              <a:buFont typeface="Wingdings" panose="05000000000000000000" pitchFamily="2" charset="2"/>
              <a:buChar char="Ø"/>
            </a:pPr>
            <a:r>
              <a:rPr lang="tr-TR" dirty="0" err="1"/>
              <a:t>Departments</a:t>
            </a:r>
            <a:r>
              <a:rPr lang="tr-TR" dirty="0"/>
              <a:t> [‘</a:t>
            </a:r>
            <a:r>
              <a:rPr lang="tr-TR" dirty="0" err="1"/>
              <a:t>sales</a:t>
            </a:r>
            <a:r>
              <a:rPr lang="tr-TR" dirty="0"/>
              <a:t>’, ‘IT’, ‘</a:t>
            </a:r>
            <a:r>
              <a:rPr lang="tr-TR" dirty="0" err="1"/>
              <a:t>hr</a:t>
            </a:r>
            <a:r>
              <a:rPr lang="tr-TR" dirty="0"/>
              <a:t>’ ……] → New </a:t>
            </a:r>
            <a:r>
              <a:rPr lang="tr-TR" dirty="0" err="1"/>
              <a:t>features</a:t>
            </a:r>
            <a:r>
              <a:rPr lang="tr-TR" dirty="0"/>
              <a:t> (‘</a:t>
            </a:r>
            <a:r>
              <a:rPr lang="tr-TR" dirty="0" err="1"/>
              <a:t>sales</a:t>
            </a:r>
            <a:r>
              <a:rPr lang="tr-TR" dirty="0"/>
              <a:t>’ 0-1, ‘IT’ 0-1….)</a:t>
            </a:r>
          </a:p>
          <a:p>
            <a:pPr lvl="1">
              <a:buFont typeface="Wingdings" panose="05000000000000000000" pitchFamily="2" charset="2"/>
              <a:buChar char="Ø"/>
            </a:pPr>
            <a:endParaRPr lang="tr-TR" dirty="0"/>
          </a:p>
          <a:p>
            <a:pPr>
              <a:buFont typeface="Wingdings" panose="05000000000000000000" pitchFamily="2" charset="2"/>
              <a:buChar char="Ø"/>
            </a:pPr>
            <a:r>
              <a:rPr lang="tr-TR" dirty="0" err="1"/>
              <a:t>Scaler</a:t>
            </a:r>
            <a:endParaRPr lang="tr-TR" dirty="0"/>
          </a:p>
          <a:p>
            <a:pPr lvl="1">
              <a:buFont typeface="Wingdings" panose="05000000000000000000" pitchFamily="2" charset="2"/>
              <a:buChar char="Ø"/>
            </a:pPr>
            <a:r>
              <a:rPr lang="tr-TR" dirty="0" err="1"/>
              <a:t>Min</a:t>
            </a:r>
            <a:r>
              <a:rPr lang="tr-TR" dirty="0"/>
              <a:t> </a:t>
            </a:r>
            <a:r>
              <a:rPr lang="tr-TR" dirty="0" err="1"/>
              <a:t>Max</a:t>
            </a:r>
            <a:r>
              <a:rPr lang="tr-TR" dirty="0"/>
              <a:t> </a:t>
            </a:r>
            <a:r>
              <a:rPr lang="tr-TR" dirty="0" err="1"/>
              <a:t>Scaler</a:t>
            </a:r>
            <a:r>
              <a:rPr lang="tr-TR" dirty="0"/>
              <a:t> (</a:t>
            </a:r>
            <a:r>
              <a:rPr lang="tr-TR" dirty="0" err="1"/>
              <a:t>More</a:t>
            </a:r>
            <a:r>
              <a:rPr lang="tr-TR" dirty="0"/>
              <a:t> </a:t>
            </a:r>
            <a:r>
              <a:rPr lang="tr-TR" dirty="0" err="1"/>
              <a:t>usefull</a:t>
            </a:r>
            <a:r>
              <a:rPr lang="tr-TR" dirty="0"/>
              <a:t> </a:t>
            </a:r>
            <a:r>
              <a:rPr lang="tr-TR" dirty="0" err="1"/>
              <a:t>than</a:t>
            </a:r>
            <a:r>
              <a:rPr lang="tr-TR" dirty="0"/>
              <a:t> Standard </a:t>
            </a:r>
            <a:r>
              <a:rPr lang="tr-TR" dirty="0" err="1"/>
              <a:t>Scaler</a:t>
            </a:r>
            <a:r>
              <a:rPr lang="tr-TR" dirty="0"/>
              <a:t> </a:t>
            </a:r>
            <a:r>
              <a:rPr lang="en-US" dirty="0"/>
              <a:t>when the upper and lower boundaries are well known from domain knowledge</a:t>
            </a:r>
            <a:r>
              <a:rPr lang="tr-TR" dirty="0"/>
              <a:t>)</a:t>
            </a:r>
          </a:p>
          <a:p>
            <a:pPr marL="201168" lvl="1" indent="0">
              <a:buNone/>
            </a:pPr>
            <a:endParaRPr lang="tr-TR" dirty="0"/>
          </a:p>
          <a:p>
            <a:pPr lvl="1">
              <a:buFont typeface="Wingdings" panose="05000000000000000000" pitchFamily="2" charset="2"/>
              <a:buChar char="Ø"/>
            </a:pPr>
            <a:endParaRPr lang="tr-TR" dirty="0"/>
          </a:p>
        </p:txBody>
      </p:sp>
    </p:spTree>
    <p:extLst>
      <p:ext uri="{BB962C8B-B14F-4D97-AF65-F5344CB8AC3E}">
        <p14:creationId xmlns:p14="http://schemas.microsoft.com/office/powerpoint/2010/main" val="183220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646B7C70-213F-C16D-C0F0-37CA4C7A2C05}"/>
              </a:ext>
            </a:extLst>
          </p:cNvPr>
          <p:cNvSpPr>
            <a:spLocks noGrp="1"/>
          </p:cNvSpPr>
          <p:nvPr>
            <p:ph type="title"/>
          </p:nvPr>
        </p:nvSpPr>
        <p:spPr>
          <a:xfrm>
            <a:off x="492370" y="516835"/>
            <a:ext cx="3084844" cy="2103875"/>
          </a:xfrm>
        </p:spPr>
        <p:txBody>
          <a:bodyPr>
            <a:normAutofit/>
          </a:bodyPr>
          <a:lstStyle/>
          <a:p>
            <a:r>
              <a:rPr lang="tr-TR" sz="3600">
                <a:solidFill>
                  <a:srgbClr val="FFFFFF"/>
                </a:solidFill>
              </a:rPr>
              <a:t>What is the problem</a:t>
            </a:r>
          </a:p>
        </p:txBody>
      </p:sp>
      <p:sp>
        <p:nvSpPr>
          <p:cNvPr id="3" name="İçerik Yer Tutucusu 2">
            <a:extLst>
              <a:ext uri="{FF2B5EF4-FFF2-40B4-BE49-F238E27FC236}">
                <a16:creationId xmlns:a16="http://schemas.microsoft.com/office/drawing/2014/main" id="{CD27E961-19A4-8A9C-7190-C590EC54B9E1}"/>
              </a:ext>
            </a:extLst>
          </p:cNvPr>
          <p:cNvSpPr>
            <a:spLocks noGrp="1"/>
          </p:cNvSpPr>
          <p:nvPr>
            <p:ph idx="1"/>
          </p:nvPr>
        </p:nvSpPr>
        <p:spPr>
          <a:xfrm>
            <a:off x="492371" y="2653800"/>
            <a:ext cx="3084844" cy="3335519"/>
          </a:xfrm>
        </p:spPr>
        <p:txBody>
          <a:bodyPr>
            <a:normAutofit/>
          </a:bodyPr>
          <a:lstStyle/>
          <a:p>
            <a:r>
              <a:rPr lang="en-US" sz="1500">
                <a:solidFill>
                  <a:srgbClr val="FFFFFF"/>
                </a:solidFill>
              </a:rPr>
              <a:t>Finding current employees who are most likely to quit, using the information of employees who have left the job before</a:t>
            </a:r>
            <a:endParaRPr lang="tr-TR" sz="1500">
              <a:solidFill>
                <a:srgbClr val="FFFFFF"/>
              </a:solidFill>
            </a:endParaRPr>
          </a:p>
        </p:txBody>
      </p:sp>
      <p:sp>
        <p:nvSpPr>
          <p:cNvPr id="15" name="Rectangle 14">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Resim 5" descr="metin içeren bir resim">
            <a:extLst>
              <a:ext uri="{FF2B5EF4-FFF2-40B4-BE49-F238E27FC236}">
                <a16:creationId xmlns:a16="http://schemas.microsoft.com/office/drawing/2014/main" id="{1EFC0274-C4AE-A96A-2AAD-48F3FBE30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017" y="1831451"/>
            <a:ext cx="6798082" cy="3195097"/>
          </a:xfrm>
          <a:prstGeom prst="rect">
            <a:avLst/>
          </a:prstGeom>
        </p:spPr>
      </p:pic>
    </p:spTree>
    <p:extLst>
      <p:ext uri="{BB962C8B-B14F-4D97-AF65-F5344CB8AC3E}">
        <p14:creationId xmlns:p14="http://schemas.microsoft.com/office/powerpoint/2010/main" val="2021420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A87249-E358-E1ED-2140-3E241F8490E4}"/>
              </a:ext>
            </a:extLst>
          </p:cNvPr>
          <p:cNvSpPr>
            <a:spLocks noGrp="1"/>
          </p:cNvSpPr>
          <p:nvPr>
            <p:ph type="title"/>
          </p:nvPr>
        </p:nvSpPr>
        <p:spPr/>
        <p:txBody>
          <a:bodyPr/>
          <a:lstStyle/>
          <a:p>
            <a:r>
              <a:rPr lang="tr-TR" dirty="0"/>
              <a:t>KNN (K-</a:t>
            </a:r>
            <a:r>
              <a:rPr lang="tr-TR" dirty="0" err="1"/>
              <a:t>Nearest</a:t>
            </a:r>
            <a:r>
              <a:rPr lang="tr-TR" dirty="0"/>
              <a:t> </a:t>
            </a:r>
            <a:r>
              <a:rPr lang="tr-TR" dirty="0" err="1"/>
              <a:t>Neighbours</a:t>
            </a:r>
            <a:r>
              <a:rPr lang="tr-TR" dirty="0"/>
              <a:t>)</a:t>
            </a:r>
          </a:p>
        </p:txBody>
      </p:sp>
      <p:sp>
        <p:nvSpPr>
          <p:cNvPr id="3" name="İçerik Yer Tutucusu 2">
            <a:extLst>
              <a:ext uri="{FF2B5EF4-FFF2-40B4-BE49-F238E27FC236}">
                <a16:creationId xmlns:a16="http://schemas.microsoft.com/office/drawing/2014/main" id="{E2D6CDC7-73BB-70D4-C402-A2FF4B4D9E14}"/>
              </a:ext>
            </a:extLst>
          </p:cNvPr>
          <p:cNvSpPr>
            <a:spLocks noGrp="1"/>
          </p:cNvSpPr>
          <p:nvPr>
            <p:ph idx="1"/>
          </p:nvPr>
        </p:nvSpPr>
        <p:spPr>
          <a:xfrm>
            <a:off x="5732206" y="1845734"/>
            <a:ext cx="5423473" cy="1625934"/>
          </a:xfrm>
        </p:spPr>
        <p:txBody>
          <a:bodyPr>
            <a:normAutofit/>
          </a:bodyPr>
          <a:lstStyle/>
          <a:p>
            <a:pPr marL="201168" lvl="1" indent="0">
              <a:buNone/>
            </a:pPr>
            <a:endParaRPr lang="tr-TR" dirty="0"/>
          </a:p>
          <a:p>
            <a:pPr marL="201168" lvl="1" indent="0">
              <a:buNone/>
            </a:pPr>
            <a:r>
              <a:rPr lang="en-US" dirty="0"/>
              <a:t>When we examine our results, we see that our Test and Train scores are close to each other. This shows us that the model is consistent. but to be more sure we will use Cross validation.</a:t>
            </a:r>
            <a:endParaRPr lang="tr-TR" dirty="0"/>
          </a:p>
        </p:txBody>
      </p:sp>
      <p:pic>
        <p:nvPicPr>
          <p:cNvPr id="5" name="Resim 4">
            <a:extLst>
              <a:ext uri="{FF2B5EF4-FFF2-40B4-BE49-F238E27FC236}">
                <a16:creationId xmlns:a16="http://schemas.microsoft.com/office/drawing/2014/main" id="{0555E432-C0D0-0D1E-E5BC-20F659994CA9}"/>
              </a:ext>
            </a:extLst>
          </p:cNvPr>
          <p:cNvPicPr>
            <a:picLocks noChangeAspect="1"/>
          </p:cNvPicPr>
          <p:nvPr/>
        </p:nvPicPr>
        <p:blipFill>
          <a:blip r:embed="rId2"/>
          <a:stretch>
            <a:fillRect/>
          </a:stretch>
        </p:blipFill>
        <p:spPr>
          <a:xfrm>
            <a:off x="595051" y="2001783"/>
            <a:ext cx="3863675" cy="3711262"/>
          </a:xfrm>
          <a:prstGeom prst="rect">
            <a:avLst/>
          </a:prstGeom>
        </p:spPr>
      </p:pic>
      <p:sp>
        <p:nvSpPr>
          <p:cNvPr id="6" name="İçerik Yer Tutucusu 2">
            <a:extLst>
              <a:ext uri="{FF2B5EF4-FFF2-40B4-BE49-F238E27FC236}">
                <a16:creationId xmlns:a16="http://schemas.microsoft.com/office/drawing/2014/main" id="{FAFF1A09-0D00-0E54-C370-1889C9F0E88F}"/>
              </a:ext>
            </a:extLst>
          </p:cNvPr>
          <p:cNvSpPr txBox="1">
            <a:spLocks/>
          </p:cNvSpPr>
          <p:nvPr/>
        </p:nvSpPr>
        <p:spPr>
          <a:xfrm>
            <a:off x="6017341" y="3471668"/>
            <a:ext cx="5820697" cy="256545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tr-TR" dirty="0"/>
          </a:p>
        </p:txBody>
      </p:sp>
      <p:pic>
        <p:nvPicPr>
          <p:cNvPr id="7" name="Resim 6">
            <a:extLst>
              <a:ext uri="{FF2B5EF4-FFF2-40B4-BE49-F238E27FC236}">
                <a16:creationId xmlns:a16="http://schemas.microsoft.com/office/drawing/2014/main" id="{F59A5833-520A-DC3C-402E-64C33659A7B0}"/>
              </a:ext>
            </a:extLst>
          </p:cNvPr>
          <p:cNvPicPr>
            <a:picLocks noChangeAspect="1"/>
          </p:cNvPicPr>
          <p:nvPr/>
        </p:nvPicPr>
        <p:blipFill>
          <a:blip r:embed="rId3"/>
          <a:stretch>
            <a:fillRect/>
          </a:stretch>
        </p:blipFill>
        <p:spPr>
          <a:xfrm>
            <a:off x="5732206" y="3724065"/>
            <a:ext cx="1508891" cy="1486029"/>
          </a:xfrm>
          <a:prstGeom prst="rect">
            <a:avLst/>
          </a:prstGeom>
        </p:spPr>
      </p:pic>
      <p:sp>
        <p:nvSpPr>
          <p:cNvPr id="8" name="İçerik Yer Tutucusu 2">
            <a:extLst>
              <a:ext uri="{FF2B5EF4-FFF2-40B4-BE49-F238E27FC236}">
                <a16:creationId xmlns:a16="http://schemas.microsoft.com/office/drawing/2014/main" id="{6D859D5B-A46B-F94E-CED2-8801C842E0D5}"/>
              </a:ext>
            </a:extLst>
          </p:cNvPr>
          <p:cNvSpPr txBox="1">
            <a:spLocks/>
          </p:cNvSpPr>
          <p:nvPr/>
        </p:nvSpPr>
        <p:spPr>
          <a:xfrm>
            <a:off x="7624244" y="3363293"/>
            <a:ext cx="3830647" cy="222142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Font typeface="Calibri" pitchFamily="34" charset="0"/>
              <a:buNone/>
            </a:pPr>
            <a:endParaRPr lang="tr-TR" dirty="0"/>
          </a:p>
        </p:txBody>
      </p:sp>
      <p:sp>
        <p:nvSpPr>
          <p:cNvPr id="9" name="Metin kutusu 8">
            <a:extLst>
              <a:ext uri="{FF2B5EF4-FFF2-40B4-BE49-F238E27FC236}">
                <a16:creationId xmlns:a16="http://schemas.microsoft.com/office/drawing/2014/main" id="{953FC05A-ECE3-5FA2-FF8B-A191911EF929}"/>
              </a:ext>
            </a:extLst>
          </p:cNvPr>
          <p:cNvSpPr txBox="1"/>
          <p:nvPr/>
        </p:nvSpPr>
        <p:spPr>
          <a:xfrm>
            <a:off x="7624244" y="3894188"/>
            <a:ext cx="3157032" cy="1200329"/>
          </a:xfrm>
          <a:prstGeom prst="rect">
            <a:avLst/>
          </a:prstGeom>
          <a:noFill/>
        </p:spPr>
        <p:txBody>
          <a:bodyPr wrap="square">
            <a:spAutoFit/>
          </a:bodyPr>
          <a:lstStyle/>
          <a:p>
            <a:r>
              <a:rPr lang="en-US" dirty="0"/>
              <a:t>CV results also support the values we found. We'll do a Grid Search next to find the best coefficients.</a:t>
            </a:r>
            <a:endParaRPr lang="tr-TR" dirty="0"/>
          </a:p>
        </p:txBody>
      </p:sp>
    </p:spTree>
    <p:extLst>
      <p:ext uri="{BB962C8B-B14F-4D97-AF65-F5344CB8AC3E}">
        <p14:creationId xmlns:p14="http://schemas.microsoft.com/office/powerpoint/2010/main" val="3913800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A87249-E358-E1ED-2140-3E241F8490E4}"/>
              </a:ext>
            </a:extLst>
          </p:cNvPr>
          <p:cNvSpPr>
            <a:spLocks noGrp="1"/>
          </p:cNvSpPr>
          <p:nvPr>
            <p:ph type="title"/>
          </p:nvPr>
        </p:nvSpPr>
        <p:spPr/>
        <p:txBody>
          <a:bodyPr/>
          <a:lstStyle/>
          <a:p>
            <a:r>
              <a:rPr lang="tr-TR" dirty="0"/>
              <a:t>KNN (K-</a:t>
            </a:r>
            <a:r>
              <a:rPr lang="tr-TR" dirty="0" err="1"/>
              <a:t>Nearest</a:t>
            </a:r>
            <a:r>
              <a:rPr lang="tr-TR" dirty="0"/>
              <a:t> </a:t>
            </a:r>
            <a:r>
              <a:rPr lang="tr-TR" dirty="0" err="1"/>
              <a:t>Neighbours</a:t>
            </a:r>
            <a:r>
              <a:rPr lang="tr-TR" dirty="0"/>
              <a:t>)</a:t>
            </a:r>
          </a:p>
        </p:txBody>
      </p:sp>
      <p:sp>
        <p:nvSpPr>
          <p:cNvPr id="3" name="İçerik Yer Tutucusu 2">
            <a:extLst>
              <a:ext uri="{FF2B5EF4-FFF2-40B4-BE49-F238E27FC236}">
                <a16:creationId xmlns:a16="http://schemas.microsoft.com/office/drawing/2014/main" id="{E2D6CDC7-73BB-70D4-C402-A2FF4B4D9E14}"/>
              </a:ext>
            </a:extLst>
          </p:cNvPr>
          <p:cNvSpPr>
            <a:spLocks noGrp="1"/>
          </p:cNvSpPr>
          <p:nvPr>
            <p:ph idx="1"/>
          </p:nvPr>
        </p:nvSpPr>
        <p:spPr>
          <a:xfrm>
            <a:off x="5732207" y="2370434"/>
            <a:ext cx="5423473" cy="1625934"/>
          </a:xfrm>
        </p:spPr>
        <p:txBody>
          <a:bodyPr>
            <a:normAutofit/>
          </a:bodyPr>
          <a:lstStyle/>
          <a:p>
            <a:pPr marL="201168" lvl="1" indent="0">
              <a:buNone/>
            </a:pPr>
            <a:r>
              <a:rPr lang="en-US" dirty="0"/>
              <a:t>We finalized our model as follows with the fine-tuning we did with Grid Search. Whether we can find better results than these will become clear as we try the next models.</a:t>
            </a:r>
            <a:endParaRPr lang="tr-TR" dirty="0"/>
          </a:p>
        </p:txBody>
      </p:sp>
      <p:sp>
        <p:nvSpPr>
          <p:cNvPr id="6" name="İçerik Yer Tutucusu 2">
            <a:extLst>
              <a:ext uri="{FF2B5EF4-FFF2-40B4-BE49-F238E27FC236}">
                <a16:creationId xmlns:a16="http://schemas.microsoft.com/office/drawing/2014/main" id="{FAFF1A09-0D00-0E54-C370-1889C9F0E88F}"/>
              </a:ext>
            </a:extLst>
          </p:cNvPr>
          <p:cNvSpPr txBox="1">
            <a:spLocks/>
          </p:cNvSpPr>
          <p:nvPr/>
        </p:nvSpPr>
        <p:spPr>
          <a:xfrm>
            <a:off x="6017341" y="3471668"/>
            <a:ext cx="5820697" cy="256545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tr-TR" dirty="0"/>
          </a:p>
        </p:txBody>
      </p:sp>
      <p:pic>
        <p:nvPicPr>
          <p:cNvPr id="10" name="Resim 9">
            <a:extLst>
              <a:ext uri="{FF2B5EF4-FFF2-40B4-BE49-F238E27FC236}">
                <a16:creationId xmlns:a16="http://schemas.microsoft.com/office/drawing/2014/main" id="{0D3A8EB3-F130-3E15-4340-F8BCCAD20709}"/>
              </a:ext>
            </a:extLst>
          </p:cNvPr>
          <p:cNvPicPr>
            <a:picLocks noChangeAspect="1"/>
          </p:cNvPicPr>
          <p:nvPr/>
        </p:nvPicPr>
        <p:blipFill>
          <a:blip r:embed="rId2"/>
          <a:stretch>
            <a:fillRect/>
          </a:stretch>
        </p:blipFill>
        <p:spPr>
          <a:xfrm>
            <a:off x="6974442" y="3429000"/>
            <a:ext cx="3310099" cy="2688611"/>
          </a:xfrm>
          <a:prstGeom prst="rect">
            <a:avLst/>
          </a:prstGeom>
        </p:spPr>
      </p:pic>
      <p:pic>
        <p:nvPicPr>
          <p:cNvPr id="12" name="Resim 11">
            <a:extLst>
              <a:ext uri="{FF2B5EF4-FFF2-40B4-BE49-F238E27FC236}">
                <a16:creationId xmlns:a16="http://schemas.microsoft.com/office/drawing/2014/main" id="{CCF8F375-32AA-61BA-6B43-6D63DC26DF10}"/>
              </a:ext>
            </a:extLst>
          </p:cNvPr>
          <p:cNvPicPr>
            <a:picLocks noChangeAspect="1"/>
          </p:cNvPicPr>
          <p:nvPr/>
        </p:nvPicPr>
        <p:blipFill>
          <a:blip r:embed="rId3"/>
          <a:stretch>
            <a:fillRect/>
          </a:stretch>
        </p:blipFill>
        <p:spPr>
          <a:xfrm>
            <a:off x="868546" y="1853108"/>
            <a:ext cx="8763759" cy="381033"/>
          </a:xfrm>
          <a:prstGeom prst="rect">
            <a:avLst/>
          </a:prstGeom>
        </p:spPr>
      </p:pic>
      <p:pic>
        <p:nvPicPr>
          <p:cNvPr id="14" name="Resim 13">
            <a:extLst>
              <a:ext uri="{FF2B5EF4-FFF2-40B4-BE49-F238E27FC236}">
                <a16:creationId xmlns:a16="http://schemas.microsoft.com/office/drawing/2014/main" id="{293F47EB-8A96-0AD1-3D3E-574F559D4D2B}"/>
              </a:ext>
            </a:extLst>
          </p:cNvPr>
          <p:cNvPicPr>
            <a:picLocks noChangeAspect="1"/>
          </p:cNvPicPr>
          <p:nvPr/>
        </p:nvPicPr>
        <p:blipFill>
          <a:blip r:embed="rId4"/>
          <a:stretch>
            <a:fillRect/>
          </a:stretch>
        </p:blipFill>
        <p:spPr>
          <a:xfrm>
            <a:off x="1097280" y="2409865"/>
            <a:ext cx="3713118" cy="3538246"/>
          </a:xfrm>
          <a:prstGeom prst="rect">
            <a:avLst/>
          </a:prstGeom>
        </p:spPr>
      </p:pic>
    </p:spTree>
    <p:extLst>
      <p:ext uri="{BB962C8B-B14F-4D97-AF65-F5344CB8AC3E}">
        <p14:creationId xmlns:p14="http://schemas.microsoft.com/office/powerpoint/2010/main" val="3323802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38F0FD-2684-88E7-AF0C-99C44A219FF2}"/>
              </a:ext>
            </a:extLst>
          </p:cNvPr>
          <p:cNvSpPr>
            <a:spLocks noGrp="1"/>
          </p:cNvSpPr>
          <p:nvPr>
            <p:ph type="title"/>
          </p:nvPr>
        </p:nvSpPr>
        <p:spPr/>
        <p:txBody>
          <a:bodyPr/>
          <a:lstStyle/>
          <a:p>
            <a:r>
              <a:rPr lang="tr-TR" dirty="0" err="1"/>
              <a:t>Random</a:t>
            </a:r>
            <a:r>
              <a:rPr lang="tr-TR" dirty="0"/>
              <a:t> </a:t>
            </a:r>
            <a:r>
              <a:rPr lang="tr-TR" dirty="0" err="1"/>
              <a:t>Forest</a:t>
            </a:r>
            <a:r>
              <a:rPr lang="tr-TR" dirty="0"/>
              <a:t> </a:t>
            </a:r>
            <a:r>
              <a:rPr lang="tr-TR" dirty="0" err="1"/>
              <a:t>Classifier</a:t>
            </a:r>
            <a:endParaRPr lang="tr-TR" dirty="0"/>
          </a:p>
        </p:txBody>
      </p:sp>
      <p:sp>
        <p:nvSpPr>
          <p:cNvPr id="3" name="İçerik Yer Tutucusu 2">
            <a:extLst>
              <a:ext uri="{FF2B5EF4-FFF2-40B4-BE49-F238E27FC236}">
                <a16:creationId xmlns:a16="http://schemas.microsoft.com/office/drawing/2014/main" id="{1769DAD2-B83B-A12C-D347-87390D820CDA}"/>
              </a:ext>
            </a:extLst>
          </p:cNvPr>
          <p:cNvSpPr>
            <a:spLocks noGrp="1"/>
          </p:cNvSpPr>
          <p:nvPr>
            <p:ph idx="1"/>
          </p:nvPr>
        </p:nvSpPr>
        <p:spPr>
          <a:xfrm>
            <a:off x="5299586" y="2623246"/>
            <a:ext cx="6135329" cy="1104518"/>
          </a:xfrm>
        </p:spPr>
        <p:txBody>
          <a:bodyPr/>
          <a:lstStyle/>
          <a:p>
            <a:r>
              <a:rPr lang="en-US" dirty="0"/>
              <a:t>When we examine our results, we see that we got better results than KNN.</a:t>
            </a:r>
            <a:endParaRPr lang="tr-TR" dirty="0"/>
          </a:p>
        </p:txBody>
      </p:sp>
      <p:pic>
        <p:nvPicPr>
          <p:cNvPr id="5" name="Resim 4">
            <a:extLst>
              <a:ext uri="{FF2B5EF4-FFF2-40B4-BE49-F238E27FC236}">
                <a16:creationId xmlns:a16="http://schemas.microsoft.com/office/drawing/2014/main" id="{952B4A1A-00CD-6AF1-75B5-877087DBA419}"/>
              </a:ext>
            </a:extLst>
          </p:cNvPr>
          <p:cNvPicPr>
            <a:picLocks noChangeAspect="1"/>
          </p:cNvPicPr>
          <p:nvPr/>
        </p:nvPicPr>
        <p:blipFill>
          <a:blip r:embed="rId2"/>
          <a:stretch>
            <a:fillRect/>
          </a:stretch>
        </p:blipFill>
        <p:spPr>
          <a:xfrm>
            <a:off x="1036320" y="1940252"/>
            <a:ext cx="9434378" cy="480102"/>
          </a:xfrm>
          <a:prstGeom prst="rect">
            <a:avLst/>
          </a:prstGeom>
        </p:spPr>
      </p:pic>
      <p:pic>
        <p:nvPicPr>
          <p:cNvPr id="7" name="Resim 6">
            <a:extLst>
              <a:ext uri="{FF2B5EF4-FFF2-40B4-BE49-F238E27FC236}">
                <a16:creationId xmlns:a16="http://schemas.microsoft.com/office/drawing/2014/main" id="{4F8A45CF-77A6-C5DC-C996-E630B63782C3}"/>
              </a:ext>
            </a:extLst>
          </p:cNvPr>
          <p:cNvPicPr>
            <a:picLocks noChangeAspect="1"/>
          </p:cNvPicPr>
          <p:nvPr/>
        </p:nvPicPr>
        <p:blipFill>
          <a:blip r:embed="rId3"/>
          <a:stretch>
            <a:fillRect/>
          </a:stretch>
        </p:blipFill>
        <p:spPr>
          <a:xfrm>
            <a:off x="6914138" y="3429000"/>
            <a:ext cx="3285270" cy="2723609"/>
          </a:xfrm>
          <a:prstGeom prst="rect">
            <a:avLst/>
          </a:prstGeom>
        </p:spPr>
      </p:pic>
      <p:pic>
        <p:nvPicPr>
          <p:cNvPr id="9" name="Resim 8">
            <a:extLst>
              <a:ext uri="{FF2B5EF4-FFF2-40B4-BE49-F238E27FC236}">
                <a16:creationId xmlns:a16="http://schemas.microsoft.com/office/drawing/2014/main" id="{5F2054D8-F3F3-1074-0FB7-981815FF59E1}"/>
              </a:ext>
            </a:extLst>
          </p:cNvPr>
          <p:cNvPicPr>
            <a:picLocks noChangeAspect="1"/>
          </p:cNvPicPr>
          <p:nvPr/>
        </p:nvPicPr>
        <p:blipFill>
          <a:blip r:embed="rId4"/>
          <a:stretch>
            <a:fillRect/>
          </a:stretch>
        </p:blipFill>
        <p:spPr>
          <a:xfrm>
            <a:off x="1449314" y="2560162"/>
            <a:ext cx="3614299" cy="3452637"/>
          </a:xfrm>
          <a:prstGeom prst="rect">
            <a:avLst/>
          </a:prstGeom>
        </p:spPr>
      </p:pic>
    </p:spTree>
    <p:extLst>
      <p:ext uri="{BB962C8B-B14F-4D97-AF65-F5344CB8AC3E}">
        <p14:creationId xmlns:p14="http://schemas.microsoft.com/office/powerpoint/2010/main" val="1155869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38F0FD-2684-88E7-AF0C-99C44A219FF2}"/>
              </a:ext>
            </a:extLst>
          </p:cNvPr>
          <p:cNvSpPr>
            <a:spLocks noGrp="1"/>
          </p:cNvSpPr>
          <p:nvPr>
            <p:ph type="title"/>
          </p:nvPr>
        </p:nvSpPr>
        <p:spPr/>
        <p:txBody>
          <a:bodyPr/>
          <a:lstStyle/>
          <a:p>
            <a:r>
              <a:rPr lang="tr-TR" dirty="0" err="1"/>
              <a:t>Random</a:t>
            </a:r>
            <a:r>
              <a:rPr lang="tr-TR" dirty="0"/>
              <a:t> </a:t>
            </a:r>
            <a:r>
              <a:rPr lang="tr-TR" dirty="0" err="1"/>
              <a:t>Forest</a:t>
            </a:r>
            <a:r>
              <a:rPr lang="tr-TR" dirty="0"/>
              <a:t> </a:t>
            </a:r>
            <a:r>
              <a:rPr lang="tr-TR" dirty="0" err="1"/>
              <a:t>Classifier</a:t>
            </a:r>
            <a:endParaRPr lang="tr-TR" dirty="0"/>
          </a:p>
        </p:txBody>
      </p:sp>
      <p:sp>
        <p:nvSpPr>
          <p:cNvPr id="3" name="İçerik Yer Tutucusu 2">
            <a:extLst>
              <a:ext uri="{FF2B5EF4-FFF2-40B4-BE49-F238E27FC236}">
                <a16:creationId xmlns:a16="http://schemas.microsoft.com/office/drawing/2014/main" id="{1769DAD2-B83B-A12C-D347-87390D820CDA}"/>
              </a:ext>
            </a:extLst>
          </p:cNvPr>
          <p:cNvSpPr>
            <a:spLocks noGrp="1"/>
          </p:cNvSpPr>
          <p:nvPr>
            <p:ph idx="1"/>
          </p:nvPr>
        </p:nvSpPr>
        <p:spPr>
          <a:xfrm>
            <a:off x="6882581" y="2152467"/>
            <a:ext cx="4513005" cy="2842320"/>
          </a:xfrm>
        </p:spPr>
        <p:txBody>
          <a:bodyPr>
            <a:normAutofit/>
          </a:bodyPr>
          <a:lstStyle/>
          <a:p>
            <a:r>
              <a:rPr lang="en-US" dirty="0"/>
              <a:t>When Feature </a:t>
            </a:r>
            <a:r>
              <a:rPr lang="en-US" dirty="0" err="1"/>
              <a:t>Importances</a:t>
            </a:r>
            <a:r>
              <a:rPr lang="en-US" dirty="0"/>
              <a:t> are examined in Random Forest analysis, "Satisfaction Level" and "Number Project" stand out as coefficient values. However, we can say that the departments of the employees are not important.</a:t>
            </a:r>
            <a:endParaRPr lang="tr-TR" dirty="0"/>
          </a:p>
        </p:txBody>
      </p:sp>
      <p:pic>
        <p:nvPicPr>
          <p:cNvPr id="6" name="Resim 5">
            <a:extLst>
              <a:ext uri="{FF2B5EF4-FFF2-40B4-BE49-F238E27FC236}">
                <a16:creationId xmlns:a16="http://schemas.microsoft.com/office/drawing/2014/main" id="{ADCBCDCE-1ED5-7293-C022-B898E934A37A}"/>
              </a:ext>
            </a:extLst>
          </p:cNvPr>
          <p:cNvPicPr>
            <a:picLocks noChangeAspect="1"/>
          </p:cNvPicPr>
          <p:nvPr/>
        </p:nvPicPr>
        <p:blipFill>
          <a:blip r:embed="rId2"/>
          <a:stretch>
            <a:fillRect/>
          </a:stretch>
        </p:blipFill>
        <p:spPr>
          <a:xfrm>
            <a:off x="1291600" y="2152468"/>
            <a:ext cx="5331015" cy="3150591"/>
          </a:xfrm>
          <a:prstGeom prst="rect">
            <a:avLst/>
          </a:prstGeom>
        </p:spPr>
      </p:pic>
    </p:spTree>
    <p:extLst>
      <p:ext uri="{BB962C8B-B14F-4D97-AF65-F5344CB8AC3E}">
        <p14:creationId xmlns:p14="http://schemas.microsoft.com/office/powerpoint/2010/main" val="3549502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08AF72-9086-049D-BD7F-CA234BC5B40C}"/>
              </a:ext>
            </a:extLst>
          </p:cNvPr>
          <p:cNvSpPr>
            <a:spLocks noGrp="1"/>
          </p:cNvSpPr>
          <p:nvPr>
            <p:ph type="title"/>
          </p:nvPr>
        </p:nvSpPr>
        <p:spPr/>
        <p:txBody>
          <a:bodyPr/>
          <a:lstStyle/>
          <a:p>
            <a:r>
              <a:rPr lang="tr-TR" dirty="0" err="1"/>
              <a:t>XGBoost</a:t>
            </a:r>
            <a:r>
              <a:rPr lang="tr-TR" dirty="0"/>
              <a:t> </a:t>
            </a:r>
            <a:r>
              <a:rPr lang="tr-TR" dirty="0" err="1"/>
              <a:t>Classifier</a:t>
            </a:r>
            <a:endParaRPr lang="tr-TR" dirty="0"/>
          </a:p>
        </p:txBody>
      </p:sp>
      <p:sp>
        <p:nvSpPr>
          <p:cNvPr id="3" name="İçerik Yer Tutucusu 2">
            <a:extLst>
              <a:ext uri="{FF2B5EF4-FFF2-40B4-BE49-F238E27FC236}">
                <a16:creationId xmlns:a16="http://schemas.microsoft.com/office/drawing/2014/main" id="{BAF51EED-D5EC-6C4E-BB5A-6A918D7AFC92}"/>
              </a:ext>
            </a:extLst>
          </p:cNvPr>
          <p:cNvSpPr>
            <a:spLocks noGrp="1"/>
          </p:cNvSpPr>
          <p:nvPr>
            <p:ph idx="1"/>
          </p:nvPr>
        </p:nvSpPr>
        <p:spPr>
          <a:xfrm>
            <a:off x="5565058" y="2386801"/>
            <a:ext cx="5590622" cy="1450757"/>
          </a:xfrm>
        </p:spPr>
        <p:txBody>
          <a:bodyPr>
            <a:normAutofit lnSpcReduction="10000"/>
          </a:bodyPr>
          <a:lstStyle/>
          <a:p>
            <a:r>
              <a:rPr lang="en-US" dirty="0"/>
              <a:t>When the values of </a:t>
            </a:r>
            <a:r>
              <a:rPr lang="en-US" dirty="0" err="1"/>
              <a:t>XGBoost</a:t>
            </a:r>
            <a:r>
              <a:rPr lang="en-US" dirty="0"/>
              <a:t> are examined, it is seen that Random Forest is not caught in the overfitting values. He also found the Churn values slightly better. For this reason, we can say that it is superior to </a:t>
            </a:r>
            <a:r>
              <a:rPr lang="tr-TR" dirty="0"/>
              <a:t>R</a:t>
            </a:r>
            <a:r>
              <a:rPr lang="en-US" dirty="0"/>
              <a:t>a</a:t>
            </a:r>
            <a:r>
              <a:rPr lang="tr-TR" dirty="0"/>
              <a:t>n</a:t>
            </a:r>
            <a:r>
              <a:rPr lang="en-US" dirty="0" err="1"/>
              <a:t>dom</a:t>
            </a:r>
            <a:r>
              <a:rPr lang="en-US" dirty="0"/>
              <a:t> Forest.</a:t>
            </a:r>
            <a:endParaRPr lang="tr-TR" dirty="0"/>
          </a:p>
        </p:txBody>
      </p:sp>
      <p:pic>
        <p:nvPicPr>
          <p:cNvPr id="5" name="Resim 4">
            <a:extLst>
              <a:ext uri="{FF2B5EF4-FFF2-40B4-BE49-F238E27FC236}">
                <a16:creationId xmlns:a16="http://schemas.microsoft.com/office/drawing/2014/main" id="{24CA1D42-B796-62C5-D973-46F2FB716EF2}"/>
              </a:ext>
            </a:extLst>
          </p:cNvPr>
          <p:cNvPicPr>
            <a:picLocks noChangeAspect="1"/>
          </p:cNvPicPr>
          <p:nvPr/>
        </p:nvPicPr>
        <p:blipFill>
          <a:blip r:embed="rId2"/>
          <a:stretch>
            <a:fillRect/>
          </a:stretch>
        </p:blipFill>
        <p:spPr>
          <a:xfrm>
            <a:off x="1329277" y="1845734"/>
            <a:ext cx="9533446" cy="541067"/>
          </a:xfrm>
          <a:prstGeom prst="rect">
            <a:avLst/>
          </a:prstGeom>
        </p:spPr>
      </p:pic>
      <p:pic>
        <p:nvPicPr>
          <p:cNvPr id="7" name="Resim 6">
            <a:extLst>
              <a:ext uri="{FF2B5EF4-FFF2-40B4-BE49-F238E27FC236}">
                <a16:creationId xmlns:a16="http://schemas.microsoft.com/office/drawing/2014/main" id="{F65C65F1-202D-93F6-7175-0A7BDFA25E78}"/>
              </a:ext>
            </a:extLst>
          </p:cNvPr>
          <p:cNvPicPr>
            <a:picLocks noChangeAspect="1"/>
          </p:cNvPicPr>
          <p:nvPr/>
        </p:nvPicPr>
        <p:blipFill>
          <a:blip r:embed="rId3"/>
          <a:stretch>
            <a:fillRect/>
          </a:stretch>
        </p:blipFill>
        <p:spPr>
          <a:xfrm>
            <a:off x="1201458" y="2495175"/>
            <a:ext cx="3803164" cy="3560661"/>
          </a:xfrm>
          <a:prstGeom prst="rect">
            <a:avLst/>
          </a:prstGeom>
        </p:spPr>
      </p:pic>
      <p:pic>
        <p:nvPicPr>
          <p:cNvPr id="11" name="Resim 10">
            <a:extLst>
              <a:ext uri="{FF2B5EF4-FFF2-40B4-BE49-F238E27FC236}">
                <a16:creationId xmlns:a16="http://schemas.microsoft.com/office/drawing/2014/main" id="{2CE76B09-C845-D69C-570B-93656FDB9A29}"/>
              </a:ext>
            </a:extLst>
          </p:cNvPr>
          <p:cNvPicPr>
            <a:picLocks noChangeAspect="1"/>
          </p:cNvPicPr>
          <p:nvPr/>
        </p:nvPicPr>
        <p:blipFill>
          <a:blip r:embed="rId4"/>
          <a:stretch>
            <a:fillRect/>
          </a:stretch>
        </p:blipFill>
        <p:spPr>
          <a:xfrm>
            <a:off x="7010400" y="3662806"/>
            <a:ext cx="3216132" cy="2621191"/>
          </a:xfrm>
          <a:prstGeom prst="rect">
            <a:avLst/>
          </a:prstGeom>
        </p:spPr>
      </p:pic>
    </p:spTree>
    <p:extLst>
      <p:ext uri="{BB962C8B-B14F-4D97-AF65-F5344CB8AC3E}">
        <p14:creationId xmlns:p14="http://schemas.microsoft.com/office/powerpoint/2010/main" val="3875275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08AF72-9086-049D-BD7F-CA234BC5B40C}"/>
              </a:ext>
            </a:extLst>
          </p:cNvPr>
          <p:cNvSpPr>
            <a:spLocks noGrp="1"/>
          </p:cNvSpPr>
          <p:nvPr>
            <p:ph type="title"/>
          </p:nvPr>
        </p:nvSpPr>
        <p:spPr/>
        <p:txBody>
          <a:bodyPr/>
          <a:lstStyle/>
          <a:p>
            <a:r>
              <a:rPr lang="tr-TR" dirty="0" err="1"/>
              <a:t>XGBoost</a:t>
            </a:r>
            <a:r>
              <a:rPr lang="tr-TR" dirty="0"/>
              <a:t> </a:t>
            </a:r>
            <a:r>
              <a:rPr lang="tr-TR" dirty="0" err="1"/>
              <a:t>Classifier</a:t>
            </a:r>
            <a:endParaRPr lang="tr-TR" dirty="0"/>
          </a:p>
        </p:txBody>
      </p:sp>
      <p:sp>
        <p:nvSpPr>
          <p:cNvPr id="3" name="İçerik Yer Tutucusu 2">
            <a:extLst>
              <a:ext uri="{FF2B5EF4-FFF2-40B4-BE49-F238E27FC236}">
                <a16:creationId xmlns:a16="http://schemas.microsoft.com/office/drawing/2014/main" id="{BAF51EED-D5EC-6C4E-BB5A-6A918D7AFC92}"/>
              </a:ext>
            </a:extLst>
          </p:cNvPr>
          <p:cNvSpPr>
            <a:spLocks noGrp="1"/>
          </p:cNvSpPr>
          <p:nvPr>
            <p:ph idx="1"/>
          </p:nvPr>
        </p:nvSpPr>
        <p:spPr>
          <a:xfrm>
            <a:off x="6959272" y="2115175"/>
            <a:ext cx="4135448" cy="2902954"/>
          </a:xfrm>
        </p:spPr>
        <p:txBody>
          <a:bodyPr>
            <a:normAutofit/>
          </a:bodyPr>
          <a:lstStyle/>
          <a:p>
            <a:r>
              <a:rPr lang="en-US" dirty="0"/>
              <a:t>When the Feature </a:t>
            </a:r>
            <a:r>
              <a:rPr lang="en-US" dirty="0" err="1"/>
              <a:t>Importances</a:t>
            </a:r>
            <a:r>
              <a:rPr lang="en-US" dirty="0"/>
              <a:t> found by </a:t>
            </a:r>
            <a:r>
              <a:rPr lang="en-US" dirty="0" err="1"/>
              <a:t>XGBoost</a:t>
            </a:r>
            <a:r>
              <a:rPr lang="en-US" dirty="0"/>
              <a:t> are examined, we see that unlike Random Forest, the employees also attach importance to their departments. In addition, the order of importance of other features also differs.</a:t>
            </a:r>
            <a:endParaRPr lang="tr-TR" dirty="0"/>
          </a:p>
        </p:txBody>
      </p:sp>
      <p:pic>
        <p:nvPicPr>
          <p:cNvPr id="6" name="Resim 5">
            <a:extLst>
              <a:ext uri="{FF2B5EF4-FFF2-40B4-BE49-F238E27FC236}">
                <a16:creationId xmlns:a16="http://schemas.microsoft.com/office/drawing/2014/main" id="{8B20D9F6-E0F9-4E9F-8721-9F16C3683BF5}"/>
              </a:ext>
            </a:extLst>
          </p:cNvPr>
          <p:cNvPicPr>
            <a:picLocks noChangeAspect="1"/>
          </p:cNvPicPr>
          <p:nvPr/>
        </p:nvPicPr>
        <p:blipFill>
          <a:blip r:embed="rId2"/>
          <a:stretch>
            <a:fillRect/>
          </a:stretch>
        </p:blipFill>
        <p:spPr>
          <a:xfrm>
            <a:off x="1097280" y="2037777"/>
            <a:ext cx="5477846" cy="3251978"/>
          </a:xfrm>
          <a:prstGeom prst="rect">
            <a:avLst/>
          </a:prstGeom>
        </p:spPr>
      </p:pic>
    </p:spTree>
    <p:extLst>
      <p:ext uri="{BB962C8B-B14F-4D97-AF65-F5344CB8AC3E}">
        <p14:creationId xmlns:p14="http://schemas.microsoft.com/office/powerpoint/2010/main" val="357920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4A3B89-654F-DAD0-1990-502EF66B9B29}"/>
              </a:ext>
            </a:extLst>
          </p:cNvPr>
          <p:cNvSpPr>
            <a:spLocks noGrp="1"/>
          </p:cNvSpPr>
          <p:nvPr>
            <p:ph type="title"/>
          </p:nvPr>
        </p:nvSpPr>
        <p:spPr/>
        <p:txBody>
          <a:bodyPr/>
          <a:lstStyle/>
          <a:p>
            <a:r>
              <a:rPr lang="tr-TR" dirty="0"/>
              <a:t>ANN </a:t>
            </a:r>
            <a:r>
              <a:rPr lang="tr-TR" dirty="0" err="1"/>
              <a:t>Classifier</a:t>
            </a:r>
            <a:endParaRPr lang="tr-TR" dirty="0"/>
          </a:p>
        </p:txBody>
      </p:sp>
      <p:sp>
        <p:nvSpPr>
          <p:cNvPr id="3" name="İçerik Yer Tutucusu 2">
            <a:extLst>
              <a:ext uri="{FF2B5EF4-FFF2-40B4-BE49-F238E27FC236}">
                <a16:creationId xmlns:a16="http://schemas.microsoft.com/office/drawing/2014/main" id="{2FE2BF6D-AAEF-6E7A-5956-2196B340CBEE}"/>
              </a:ext>
            </a:extLst>
          </p:cNvPr>
          <p:cNvSpPr>
            <a:spLocks noGrp="1"/>
          </p:cNvSpPr>
          <p:nvPr>
            <p:ph idx="1"/>
          </p:nvPr>
        </p:nvSpPr>
        <p:spPr>
          <a:xfrm>
            <a:off x="6862916" y="1845734"/>
            <a:ext cx="4292764" cy="4023360"/>
          </a:xfrm>
        </p:spPr>
        <p:txBody>
          <a:bodyPr/>
          <a:lstStyle/>
          <a:p>
            <a:r>
              <a:rPr lang="en-US" dirty="0"/>
              <a:t>The ANN Classifier is more complex than the other analyzes we've reviewed before. In this analysis, we used weighting in the data because the number of employees who quit was less than those who did not. We also made use of "Early Stop" to reduce transaction cost and prevent overfitting.</a:t>
            </a:r>
            <a:endParaRPr lang="tr-TR" dirty="0"/>
          </a:p>
          <a:p>
            <a:r>
              <a:rPr lang="en-US" dirty="0"/>
              <a:t>When we examine the results, we can say that it is a little behind </a:t>
            </a:r>
            <a:r>
              <a:rPr lang="en-US" dirty="0" err="1"/>
              <a:t>XGBoost</a:t>
            </a:r>
            <a:r>
              <a:rPr lang="en-US" dirty="0"/>
              <a:t>.</a:t>
            </a:r>
            <a:endParaRPr lang="tr-TR" dirty="0"/>
          </a:p>
          <a:p>
            <a:endParaRPr lang="tr-TR" dirty="0"/>
          </a:p>
        </p:txBody>
      </p:sp>
      <p:pic>
        <p:nvPicPr>
          <p:cNvPr id="5" name="Resim 4">
            <a:extLst>
              <a:ext uri="{FF2B5EF4-FFF2-40B4-BE49-F238E27FC236}">
                <a16:creationId xmlns:a16="http://schemas.microsoft.com/office/drawing/2014/main" id="{F322EA80-9F4E-9002-B103-243C4588C7D5}"/>
              </a:ext>
            </a:extLst>
          </p:cNvPr>
          <p:cNvPicPr>
            <a:picLocks noChangeAspect="1"/>
          </p:cNvPicPr>
          <p:nvPr/>
        </p:nvPicPr>
        <p:blipFill>
          <a:blip r:embed="rId2"/>
          <a:stretch>
            <a:fillRect/>
          </a:stretch>
        </p:blipFill>
        <p:spPr>
          <a:xfrm>
            <a:off x="987159" y="1939826"/>
            <a:ext cx="4206605" cy="1798476"/>
          </a:xfrm>
          <a:prstGeom prst="rect">
            <a:avLst/>
          </a:prstGeom>
        </p:spPr>
      </p:pic>
      <p:pic>
        <p:nvPicPr>
          <p:cNvPr id="7" name="Resim 6">
            <a:extLst>
              <a:ext uri="{FF2B5EF4-FFF2-40B4-BE49-F238E27FC236}">
                <a16:creationId xmlns:a16="http://schemas.microsoft.com/office/drawing/2014/main" id="{E4DB51F2-6F75-56DB-FD97-DD01D4C9A16D}"/>
              </a:ext>
            </a:extLst>
          </p:cNvPr>
          <p:cNvPicPr>
            <a:picLocks noChangeAspect="1"/>
          </p:cNvPicPr>
          <p:nvPr/>
        </p:nvPicPr>
        <p:blipFill>
          <a:blip r:embed="rId3"/>
          <a:stretch>
            <a:fillRect/>
          </a:stretch>
        </p:blipFill>
        <p:spPr>
          <a:xfrm>
            <a:off x="1779638" y="3738302"/>
            <a:ext cx="2971674" cy="2480455"/>
          </a:xfrm>
          <a:prstGeom prst="rect">
            <a:avLst/>
          </a:prstGeom>
        </p:spPr>
      </p:pic>
    </p:spTree>
    <p:extLst>
      <p:ext uri="{BB962C8B-B14F-4D97-AF65-F5344CB8AC3E}">
        <p14:creationId xmlns:p14="http://schemas.microsoft.com/office/powerpoint/2010/main" val="248825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D36A69-526B-B48A-5866-B1E311606840}"/>
              </a:ext>
            </a:extLst>
          </p:cNvPr>
          <p:cNvSpPr>
            <a:spLocks noGrp="1"/>
          </p:cNvSpPr>
          <p:nvPr>
            <p:ph type="title"/>
          </p:nvPr>
        </p:nvSpPr>
        <p:spPr/>
        <p:txBody>
          <a:bodyPr/>
          <a:lstStyle/>
          <a:p>
            <a:r>
              <a:rPr lang="tr-TR" dirty="0"/>
              <a:t>Model </a:t>
            </a:r>
            <a:r>
              <a:rPr lang="tr-TR" dirty="0" err="1"/>
              <a:t>Comparison</a:t>
            </a:r>
            <a:endParaRPr lang="tr-TR" dirty="0"/>
          </a:p>
        </p:txBody>
      </p:sp>
      <p:sp>
        <p:nvSpPr>
          <p:cNvPr id="3" name="İçerik Yer Tutucusu 2">
            <a:extLst>
              <a:ext uri="{FF2B5EF4-FFF2-40B4-BE49-F238E27FC236}">
                <a16:creationId xmlns:a16="http://schemas.microsoft.com/office/drawing/2014/main" id="{1EC263F5-219A-B775-8487-22CD299CD2FC}"/>
              </a:ext>
            </a:extLst>
          </p:cNvPr>
          <p:cNvSpPr>
            <a:spLocks noGrp="1"/>
          </p:cNvSpPr>
          <p:nvPr>
            <p:ph idx="1"/>
          </p:nvPr>
        </p:nvSpPr>
        <p:spPr>
          <a:xfrm>
            <a:off x="6990736" y="1845734"/>
            <a:ext cx="4164944" cy="4023360"/>
          </a:xfrm>
        </p:spPr>
        <p:txBody>
          <a:bodyPr/>
          <a:lstStyle/>
          <a:p>
            <a:r>
              <a:rPr lang="en-US" dirty="0"/>
              <a:t>When all the results are examined, we will base on the Recall values, taking into account the business knowledge. For this reason, we will use the </a:t>
            </a:r>
            <a:r>
              <a:rPr lang="en-US" dirty="0" err="1"/>
              <a:t>XGBoost</a:t>
            </a:r>
            <a:r>
              <a:rPr lang="en-US" dirty="0"/>
              <a:t> model, which gives us the best Recall value.</a:t>
            </a:r>
            <a:endParaRPr lang="tr-TR" dirty="0"/>
          </a:p>
        </p:txBody>
      </p:sp>
      <p:pic>
        <p:nvPicPr>
          <p:cNvPr id="5" name="Resim 4">
            <a:extLst>
              <a:ext uri="{FF2B5EF4-FFF2-40B4-BE49-F238E27FC236}">
                <a16:creationId xmlns:a16="http://schemas.microsoft.com/office/drawing/2014/main" id="{A8F4F140-88E6-DDF3-D475-40D81F3CD1F5}"/>
              </a:ext>
            </a:extLst>
          </p:cNvPr>
          <p:cNvPicPr>
            <a:picLocks noChangeAspect="1"/>
          </p:cNvPicPr>
          <p:nvPr/>
        </p:nvPicPr>
        <p:blipFill>
          <a:blip r:embed="rId2"/>
          <a:stretch>
            <a:fillRect/>
          </a:stretch>
        </p:blipFill>
        <p:spPr>
          <a:xfrm>
            <a:off x="1036321" y="1982663"/>
            <a:ext cx="5667314" cy="4226673"/>
          </a:xfrm>
          <a:prstGeom prst="rect">
            <a:avLst/>
          </a:prstGeom>
        </p:spPr>
      </p:pic>
    </p:spTree>
    <p:extLst>
      <p:ext uri="{BB962C8B-B14F-4D97-AF65-F5344CB8AC3E}">
        <p14:creationId xmlns:p14="http://schemas.microsoft.com/office/powerpoint/2010/main" val="3199050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D37ACC-66D9-5CC1-7A40-CE1614890B39}"/>
              </a:ext>
            </a:extLst>
          </p:cNvPr>
          <p:cNvSpPr>
            <a:spLocks noGrp="1"/>
          </p:cNvSpPr>
          <p:nvPr>
            <p:ph type="title"/>
          </p:nvPr>
        </p:nvSpPr>
        <p:spPr/>
        <p:txBody>
          <a:bodyPr/>
          <a:lstStyle/>
          <a:p>
            <a:r>
              <a:rPr lang="tr-TR" dirty="0" err="1"/>
              <a:t>About</a:t>
            </a:r>
            <a:r>
              <a:rPr lang="tr-TR" dirty="0"/>
              <a:t> Data</a:t>
            </a:r>
          </a:p>
        </p:txBody>
      </p:sp>
      <p:sp>
        <p:nvSpPr>
          <p:cNvPr id="3" name="İçerik Yer Tutucusu 2">
            <a:extLst>
              <a:ext uri="{FF2B5EF4-FFF2-40B4-BE49-F238E27FC236}">
                <a16:creationId xmlns:a16="http://schemas.microsoft.com/office/drawing/2014/main" id="{632779D4-DA18-1363-420F-34A227857C3F}"/>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tr-TR" dirty="0"/>
              <a:t>HR Data of a </a:t>
            </a:r>
            <a:r>
              <a:rPr lang="tr-TR" dirty="0" err="1"/>
              <a:t>Company</a:t>
            </a:r>
            <a:endParaRPr lang="tr-TR" dirty="0"/>
          </a:p>
          <a:p>
            <a:pPr>
              <a:buFont typeface="Wingdings" panose="05000000000000000000" pitchFamily="2" charset="2"/>
              <a:buChar char="Ø"/>
            </a:pPr>
            <a:r>
              <a:rPr lang="tr-TR" dirty="0"/>
              <a:t>14.999 </a:t>
            </a:r>
            <a:r>
              <a:rPr lang="tr-TR" dirty="0" err="1"/>
              <a:t>Samples</a:t>
            </a:r>
            <a:endParaRPr lang="tr-TR" dirty="0"/>
          </a:p>
          <a:p>
            <a:pPr>
              <a:buFont typeface="Wingdings" panose="05000000000000000000" pitchFamily="2" charset="2"/>
              <a:buChar char="Ø"/>
            </a:pPr>
            <a:r>
              <a:rPr lang="en-US" dirty="0"/>
              <a:t>10 attributes in detail as</a:t>
            </a:r>
            <a:r>
              <a:rPr lang="tr-TR" dirty="0"/>
              <a:t>:</a:t>
            </a:r>
          </a:p>
          <a:p>
            <a:pPr lvl="1">
              <a:buFont typeface="Wingdings" panose="05000000000000000000" pitchFamily="2" charset="2"/>
              <a:buChar char="Ø"/>
            </a:pPr>
            <a:r>
              <a:rPr lang="en-US" dirty="0" err="1"/>
              <a:t>satisfaction_level</a:t>
            </a:r>
            <a:r>
              <a:rPr lang="en-US" dirty="0"/>
              <a:t>: It is employee satisfaction point, which ranges from 0-1.</a:t>
            </a:r>
          </a:p>
          <a:p>
            <a:pPr lvl="1">
              <a:buFont typeface="Wingdings" panose="05000000000000000000" pitchFamily="2" charset="2"/>
              <a:buChar char="Ø"/>
            </a:pPr>
            <a:r>
              <a:rPr lang="en-US" dirty="0" err="1"/>
              <a:t>last_evaluation</a:t>
            </a:r>
            <a:r>
              <a:rPr lang="en-US" dirty="0"/>
              <a:t>: It is evaluated performance by the employer, which also ranges from 0-1.</a:t>
            </a:r>
          </a:p>
          <a:p>
            <a:pPr lvl="1">
              <a:buFont typeface="Wingdings" panose="05000000000000000000" pitchFamily="2" charset="2"/>
              <a:buChar char="Ø"/>
            </a:pPr>
            <a:r>
              <a:rPr lang="en-US" dirty="0" err="1"/>
              <a:t>number_projects</a:t>
            </a:r>
            <a:r>
              <a:rPr lang="en-US" dirty="0"/>
              <a:t>: How many of projects assigned to an employee?</a:t>
            </a:r>
          </a:p>
          <a:p>
            <a:pPr lvl="1">
              <a:buFont typeface="Wingdings" panose="05000000000000000000" pitchFamily="2" charset="2"/>
              <a:buChar char="Ø"/>
            </a:pPr>
            <a:r>
              <a:rPr lang="en-US" dirty="0" err="1"/>
              <a:t>average_monthly_hours</a:t>
            </a:r>
            <a:r>
              <a:rPr lang="en-US" dirty="0"/>
              <a:t>: How many hours in average an employee worked in a month?</a:t>
            </a:r>
          </a:p>
          <a:p>
            <a:pPr lvl="1">
              <a:buFont typeface="Wingdings" panose="05000000000000000000" pitchFamily="2" charset="2"/>
              <a:buChar char="Ø"/>
            </a:pPr>
            <a:r>
              <a:rPr lang="en-US" dirty="0" err="1"/>
              <a:t>time_spent_company</a:t>
            </a:r>
            <a:r>
              <a:rPr lang="en-US" dirty="0"/>
              <a:t>: </a:t>
            </a:r>
            <a:r>
              <a:rPr lang="en-US" dirty="0" err="1"/>
              <a:t>time_spent_company</a:t>
            </a:r>
            <a:r>
              <a:rPr lang="en-US" dirty="0"/>
              <a:t> means employee experience. The number of years spent by an employee in the company.</a:t>
            </a:r>
          </a:p>
          <a:p>
            <a:pPr lvl="1">
              <a:buFont typeface="Wingdings" panose="05000000000000000000" pitchFamily="2" charset="2"/>
              <a:buChar char="Ø"/>
            </a:pPr>
            <a:r>
              <a:rPr lang="en-US" dirty="0" err="1"/>
              <a:t>work_accident</a:t>
            </a:r>
            <a:r>
              <a:rPr lang="en-US" dirty="0"/>
              <a:t>: Whether an employee has had a work accident or not.</a:t>
            </a:r>
          </a:p>
          <a:p>
            <a:pPr lvl="1">
              <a:buFont typeface="Wingdings" panose="05000000000000000000" pitchFamily="2" charset="2"/>
              <a:buChar char="Ø"/>
            </a:pPr>
            <a:r>
              <a:rPr lang="en-US" dirty="0"/>
              <a:t>promotion_last_5years: Whether an employee has had a promotion in the last 5 years or not.</a:t>
            </a:r>
          </a:p>
          <a:p>
            <a:pPr lvl="1">
              <a:buFont typeface="Wingdings" panose="05000000000000000000" pitchFamily="2" charset="2"/>
              <a:buChar char="Ø"/>
            </a:pPr>
            <a:r>
              <a:rPr lang="en-US" dirty="0"/>
              <a:t>Departments: Employee's working department/division.</a:t>
            </a:r>
          </a:p>
          <a:p>
            <a:pPr lvl="1">
              <a:buFont typeface="Wingdings" panose="05000000000000000000" pitchFamily="2" charset="2"/>
              <a:buChar char="Ø"/>
            </a:pPr>
            <a:r>
              <a:rPr lang="en-US" dirty="0"/>
              <a:t>Salary: Salary level of the employee such as low, medium and high.</a:t>
            </a:r>
          </a:p>
          <a:p>
            <a:pPr lvl="1">
              <a:buFont typeface="Wingdings" panose="05000000000000000000" pitchFamily="2" charset="2"/>
              <a:buChar char="Ø"/>
            </a:pPr>
            <a:r>
              <a:rPr lang="en-US" dirty="0"/>
              <a:t>left: Whether the employee has left the company or not.</a:t>
            </a:r>
            <a:endParaRPr lang="tr-TR" dirty="0"/>
          </a:p>
          <a:p>
            <a:endParaRPr lang="tr-TR" dirty="0"/>
          </a:p>
        </p:txBody>
      </p:sp>
    </p:spTree>
    <p:extLst>
      <p:ext uri="{BB962C8B-B14F-4D97-AF65-F5344CB8AC3E}">
        <p14:creationId xmlns:p14="http://schemas.microsoft.com/office/powerpoint/2010/main" val="3968228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BB0A41-F5E0-ECBD-F0C4-68477BDA7416}"/>
              </a:ext>
            </a:extLst>
          </p:cNvPr>
          <p:cNvSpPr>
            <a:spLocks noGrp="1"/>
          </p:cNvSpPr>
          <p:nvPr>
            <p:ph type="title"/>
          </p:nvPr>
        </p:nvSpPr>
        <p:spPr/>
        <p:txBody>
          <a:bodyPr/>
          <a:lstStyle/>
          <a:p>
            <a:r>
              <a:rPr lang="tr-TR" dirty="0"/>
              <a:t>First </a:t>
            </a:r>
            <a:r>
              <a:rPr lang="tr-TR" dirty="0" err="1"/>
              <a:t>Look</a:t>
            </a:r>
            <a:r>
              <a:rPr lang="tr-TR" dirty="0"/>
              <a:t> at Data</a:t>
            </a:r>
          </a:p>
        </p:txBody>
      </p:sp>
      <p:sp>
        <p:nvSpPr>
          <p:cNvPr id="3" name="İçerik Yer Tutucusu 2">
            <a:extLst>
              <a:ext uri="{FF2B5EF4-FFF2-40B4-BE49-F238E27FC236}">
                <a16:creationId xmlns:a16="http://schemas.microsoft.com/office/drawing/2014/main" id="{59C7B515-DEE9-EA0D-9E2A-FB8C05976C8B}"/>
              </a:ext>
            </a:extLst>
          </p:cNvPr>
          <p:cNvSpPr>
            <a:spLocks noGrp="1"/>
          </p:cNvSpPr>
          <p:nvPr>
            <p:ph idx="1"/>
          </p:nvPr>
        </p:nvSpPr>
        <p:spPr>
          <a:xfrm>
            <a:off x="1066800" y="5298924"/>
            <a:ext cx="10058400" cy="757880"/>
          </a:xfrm>
        </p:spPr>
        <p:txBody>
          <a:bodyPr/>
          <a:lstStyle/>
          <a:p>
            <a:r>
              <a:rPr lang="en-US" dirty="0"/>
              <a:t>Our data is clean in terms of "null" values and contains 3.008 "duplicated" data. We are clearing these lines from our data.</a:t>
            </a:r>
            <a:endParaRPr lang="tr-TR" dirty="0"/>
          </a:p>
        </p:txBody>
      </p:sp>
      <p:pic>
        <p:nvPicPr>
          <p:cNvPr id="5" name="Resim 4">
            <a:extLst>
              <a:ext uri="{FF2B5EF4-FFF2-40B4-BE49-F238E27FC236}">
                <a16:creationId xmlns:a16="http://schemas.microsoft.com/office/drawing/2014/main" id="{618B9DA8-BF3A-CB5F-BD2E-51D841E685AC}"/>
              </a:ext>
            </a:extLst>
          </p:cNvPr>
          <p:cNvPicPr>
            <a:picLocks noChangeAspect="1"/>
          </p:cNvPicPr>
          <p:nvPr/>
        </p:nvPicPr>
        <p:blipFill>
          <a:blip r:embed="rId2"/>
          <a:stretch>
            <a:fillRect/>
          </a:stretch>
        </p:blipFill>
        <p:spPr>
          <a:xfrm>
            <a:off x="2308529" y="1971562"/>
            <a:ext cx="7635902" cy="1204064"/>
          </a:xfrm>
          <a:prstGeom prst="rect">
            <a:avLst/>
          </a:prstGeom>
        </p:spPr>
      </p:pic>
      <p:pic>
        <p:nvPicPr>
          <p:cNvPr id="7" name="Resim 6">
            <a:extLst>
              <a:ext uri="{FF2B5EF4-FFF2-40B4-BE49-F238E27FC236}">
                <a16:creationId xmlns:a16="http://schemas.microsoft.com/office/drawing/2014/main" id="{4DF7493F-B127-EC79-A37A-1F2A260CA341}"/>
              </a:ext>
            </a:extLst>
          </p:cNvPr>
          <p:cNvPicPr>
            <a:picLocks noChangeAspect="1"/>
          </p:cNvPicPr>
          <p:nvPr/>
        </p:nvPicPr>
        <p:blipFill>
          <a:blip r:embed="rId3"/>
          <a:stretch>
            <a:fillRect/>
          </a:stretch>
        </p:blipFill>
        <p:spPr>
          <a:xfrm>
            <a:off x="3620405" y="3429000"/>
            <a:ext cx="4656223" cy="1851820"/>
          </a:xfrm>
          <a:prstGeom prst="rect">
            <a:avLst/>
          </a:prstGeom>
        </p:spPr>
      </p:pic>
    </p:spTree>
    <p:extLst>
      <p:ext uri="{BB962C8B-B14F-4D97-AF65-F5344CB8AC3E}">
        <p14:creationId xmlns:p14="http://schemas.microsoft.com/office/powerpoint/2010/main" val="1047942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E5AF24-D02F-6CFA-AAD7-140764056F93}"/>
              </a:ext>
            </a:extLst>
          </p:cNvPr>
          <p:cNvSpPr>
            <a:spLocks noGrp="1"/>
          </p:cNvSpPr>
          <p:nvPr>
            <p:ph type="title"/>
          </p:nvPr>
        </p:nvSpPr>
        <p:spPr/>
        <p:txBody>
          <a:bodyPr/>
          <a:lstStyle/>
          <a:p>
            <a:r>
              <a:rPr lang="tr-TR" dirty="0"/>
              <a:t>Data </a:t>
            </a:r>
            <a:r>
              <a:rPr lang="tr-TR" dirty="0" err="1"/>
              <a:t>Insights</a:t>
            </a:r>
            <a:endParaRPr lang="tr-TR" dirty="0"/>
          </a:p>
        </p:txBody>
      </p:sp>
      <p:sp>
        <p:nvSpPr>
          <p:cNvPr id="3" name="İçerik Yer Tutucusu 2">
            <a:extLst>
              <a:ext uri="{FF2B5EF4-FFF2-40B4-BE49-F238E27FC236}">
                <a16:creationId xmlns:a16="http://schemas.microsoft.com/office/drawing/2014/main" id="{5458DBB9-8551-9CCF-505B-B18F58448583}"/>
              </a:ext>
            </a:extLst>
          </p:cNvPr>
          <p:cNvSpPr>
            <a:spLocks noGrp="1"/>
          </p:cNvSpPr>
          <p:nvPr>
            <p:ph idx="1"/>
          </p:nvPr>
        </p:nvSpPr>
        <p:spPr>
          <a:xfrm>
            <a:off x="6243484" y="3342967"/>
            <a:ext cx="4725382" cy="2496271"/>
          </a:xfrm>
        </p:spPr>
        <p:txBody>
          <a:bodyPr/>
          <a:lstStyle/>
          <a:p>
            <a:r>
              <a:rPr lang="en-US" dirty="0"/>
              <a:t>When the "Satisfaction Level" is analyzed for the employees who left and did not leave, it is seen that the customers who left are generally far from the average satisfaction level. However, there is also a part that leaves even though he states that he is satisfied. This may be due to outside job offers, health problems or sudden events.</a:t>
            </a:r>
            <a:endParaRPr lang="tr-TR" dirty="0"/>
          </a:p>
        </p:txBody>
      </p:sp>
      <p:pic>
        <p:nvPicPr>
          <p:cNvPr id="5" name="Resim 4">
            <a:extLst>
              <a:ext uri="{FF2B5EF4-FFF2-40B4-BE49-F238E27FC236}">
                <a16:creationId xmlns:a16="http://schemas.microsoft.com/office/drawing/2014/main" id="{74398DC3-E8C5-FB9B-8D63-3BCB950C89F5}"/>
              </a:ext>
            </a:extLst>
          </p:cNvPr>
          <p:cNvPicPr>
            <a:picLocks noChangeAspect="1"/>
          </p:cNvPicPr>
          <p:nvPr/>
        </p:nvPicPr>
        <p:blipFill>
          <a:blip r:embed="rId2"/>
          <a:stretch>
            <a:fillRect/>
          </a:stretch>
        </p:blipFill>
        <p:spPr>
          <a:xfrm>
            <a:off x="574881" y="2041640"/>
            <a:ext cx="4850921" cy="4023359"/>
          </a:xfrm>
          <a:prstGeom prst="rect">
            <a:avLst/>
          </a:prstGeom>
        </p:spPr>
      </p:pic>
      <p:pic>
        <p:nvPicPr>
          <p:cNvPr id="7" name="Resim 6">
            <a:extLst>
              <a:ext uri="{FF2B5EF4-FFF2-40B4-BE49-F238E27FC236}">
                <a16:creationId xmlns:a16="http://schemas.microsoft.com/office/drawing/2014/main" id="{2EBAFB09-C87A-8CE1-DB0B-C9E509136BEE}"/>
              </a:ext>
            </a:extLst>
          </p:cNvPr>
          <p:cNvPicPr>
            <a:picLocks noChangeAspect="1"/>
          </p:cNvPicPr>
          <p:nvPr/>
        </p:nvPicPr>
        <p:blipFill>
          <a:blip r:embed="rId3"/>
          <a:stretch>
            <a:fillRect/>
          </a:stretch>
        </p:blipFill>
        <p:spPr>
          <a:xfrm>
            <a:off x="6592269" y="2041640"/>
            <a:ext cx="3162574" cy="807790"/>
          </a:xfrm>
          <a:prstGeom prst="rect">
            <a:avLst/>
          </a:prstGeom>
        </p:spPr>
      </p:pic>
    </p:spTree>
    <p:extLst>
      <p:ext uri="{BB962C8B-B14F-4D97-AF65-F5344CB8AC3E}">
        <p14:creationId xmlns:p14="http://schemas.microsoft.com/office/powerpoint/2010/main" val="373701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6F6603-33D4-30B4-66F2-637CE9D35E83}"/>
              </a:ext>
            </a:extLst>
          </p:cNvPr>
          <p:cNvSpPr>
            <a:spLocks noGrp="1"/>
          </p:cNvSpPr>
          <p:nvPr>
            <p:ph type="title"/>
          </p:nvPr>
        </p:nvSpPr>
        <p:spPr/>
        <p:txBody>
          <a:bodyPr/>
          <a:lstStyle/>
          <a:p>
            <a:r>
              <a:rPr lang="tr-TR" dirty="0"/>
              <a:t>Data </a:t>
            </a:r>
            <a:r>
              <a:rPr lang="tr-TR" dirty="0" err="1"/>
              <a:t>Insights</a:t>
            </a:r>
            <a:endParaRPr lang="tr-TR" dirty="0"/>
          </a:p>
        </p:txBody>
      </p:sp>
      <p:sp>
        <p:nvSpPr>
          <p:cNvPr id="3" name="İçerik Yer Tutucusu 2">
            <a:extLst>
              <a:ext uri="{FF2B5EF4-FFF2-40B4-BE49-F238E27FC236}">
                <a16:creationId xmlns:a16="http://schemas.microsoft.com/office/drawing/2014/main" id="{7E10FB09-0B92-652E-DA9C-268A44D0CAA4}"/>
              </a:ext>
            </a:extLst>
          </p:cNvPr>
          <p:cNvSpPr>
            <a:spLocks noGrp="1"/>
          </p:cNvSpPr>
          <p:nvPr>
            <p:ph idx="1"/>
          </p:nvPr>
        </p:nvSpPr>
        <p:spPr>
          <a:xfrm>
            <a:off x="5860026" y="3352800"/>
            <a:ext cx="5295654" cy="2182761"/>
          </a:xfrm>
        </p:spPr>
        <p:txBody>
          <a:bodyPr/>
          <a:lstStyle/>
          <a:p>
            <a:r>
              <a:rPr lang="en-US" dirty="0"/>
              <a:t>When the "Last Evaluation" values of the employees are examined, it is seen that the employees with the lowest score continue, and almost half of those who left have a good evaluation. This shows us that half of those who left have unilateral dissatisfaction.</a:t>
            </a:r>
            <a:endParaRPr lang="tr-TR" dirty="0"/>
          </a:p>
        </p:txBody>
      </p:sp>
      <p:pic>
        <p:nvPicPr>
          <p:cNvPr id="5" name="Resim 4">
            <a:extLst>
              <a:ext uri="{FF2B5EF4-FFF2-40B4-BE49-F238E27FC236}">
                <a16:creationId xmlns:a16="http://schemas.microsoft.com/office/drawing/2014/main" id="{A312DBE1-A1B0-FE32-0BB7-360A4BDCD465}"/>
              </a:ext>
            </a:extLst>
          </p:cNvPr>
          <p:cNvPicPr>
            <a:picLocks noChangeAspect="1"/>
          </p:cNvPicPr>
          <p:nvPr/>
        </p:nvPicPr>
        <p:blipFill>
          <a:blip r:embed="rId2"/>
          <a:stretch>
            <a:fillRect/>
          </a:stretch>
        </p:blipFill>
        <p:spPr>
          <a:xfrm>
            <a:off x="1342783" y="2093231"/>
            <a:ext cx="4138019" cy="3528366"/>
          </a:xfrm>
          <a:prstGeom prst="rect">
            <a:avLst/>
          </a:prstGeom>
        </p:spPr>
      </p:pic>
      <p:pic>
        <p:nvPicPr>
          <p:cNvPr id="7" name="Resim 6">
            <a:extLst>
              <a:ext uri="{FF2B5EF4-FFF2-40B4-BE49-F238E27FC236}">
                <a16:creationId xmlns:a16="http://schemas.microsoft.com/office/drawing/2014/main" id="{8BEF2717-BBB1-688E-68D6-ACD525C2A9CC}"/>
              </a:ext>
            </a:extLst>
          </p:cNvPr>
          <p:cNvPicPr>
            <a:picLocks noChangeAspect="1"/>
          </p:cNvPicPr>
          <p:nvPr/>
        </p:nvPicPr>
        <p:blipFill>
          <a:blip r:embed="rId3"/>
          <a:stretch>
            <a:fillRect/>
          </a:stretch>
        </p:blipFill>
        <p:spPr>
          <a:xfrm>
            <a:off x="6818285" y="2019630"/>
            <a:ext cx="3215919" cy="891617"/>
          </a:xfrm>
          <a:prstGeom prst="rect">
            <a:avLst/>
          </a:prstGeom>
        </p:spPr>
      </p:pic>
    </p:spTree>
    <p:extLst>
      <p:ext uri="{BB962C8B-B14F-4D97-AF65-F5344CB8AC3E}">
        <p14:creationId xmlns:p14="http://schemas.microsoft.com/office/powerpoint/2010/main" val="2176595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217C4F-ECE5-5BFD-2BF2-5B1BC22FD4DC}"/>
              </a:ext>
            </a:extLst>
          </p:cNvPr>
          <p:cNvSpPr>
            <a:spLocks noGrp="1"/>
          </p:cNvSpPr>
          <p:nvPr>
            <p:ph type="title"/>
          </p:nvPr>
        </p:nvSpPr>
        <p:spPr/>
        <p:txBody>
          <a:bodyPr/>
          <a:lstStyle/>
          <a:p>
            <a:r>
              <a:rPr lang="tr-TR" dirty="0"/>
              <a:t>Data </a:t>
            </a:r>
            <a:r>
              <a:rPr lang="tr-TR" dirty="0" err="1"/>
              <a:t>Insights</a:t>
            </a:r>
            <a:endParaRPr lang="tr-TR" dirty="0"/>
          </a:p>
        </p:txBody>
      </p:sp>
      <p:sp>
        <p:nvSpPr>
          <p:cNvPr id="3" name="İçerik Yer Tutucusu 2">
            <a:extLst>
              <a:ext uri="{FF2B5EF4-FFF2-40B4-BE49-F238E27FC236}">
                <a16:creationId xmlns:a16="http://schemas.microsoft.com/office/drawing/2014/main" id="{B581E25B-92C0-5846-34F6-258316AEB6B0}"/>
              </a:ext>
            </a:extLst>
          </p:cNvPr>
          <p:cNvSpPr>
            <a:spLocks noGrp="1"/>
          </p:cNvSpPr>
          <p:nvPr>
            <p:ph idx="1"/>
          </p:nvPr>
        </p:nvSpPr>
        <p:spPr>
          <a:xfrm>
            <a:off x="6096000" y="3280524"/>
            <a:ext cx="4941693" cy="2097001"/>
          </a:xfrm>
        </p:spPr>
        <p:txBody>
          <a:bodyPr/>
          <a:lstStyle/>
          <a:p>
            <a:r>
              <a:rPr lang="en-US" dirty="0"/>
              <a:t>Considering the number of projects that the employees are assigned to, it is seen that a significant portion of those who left are assigned to 2 projects. However, it is clear that those assigned to more projects in the proportional distribution have a higher dropout rate.</a:t>
            </a:r>
            <a:endParaRPr lang="tr-TR" dirty="0"/>
          </a:p>
        </p:txBody>
      </p:sp>
      <p:pic>
        <p:nvPicPr>
          <p:cNvPr id="5" name="Resim 4">
            <a:extLst>
              <a:ext uri="{FF2B5EF4-FFF2-40B4-BE49-F238E27FC236}">
                <a16:creationId xmlns:a16="http://schemas.microsoft.com/office/drawing/2014/main" id="{2BCA8043-4C1C-6158-7479-FD22B7F3DC10}"/>
              </a:ext>
            </a:extLst>
          </p:cNvPr>
          <p:cNvPicPr>
            <a:picLocks noChangeAspect="1"/>
          </p:cNvPicPr>
          <p:nvPr/>
        </p:nvPicPr>
        <p:blipFill>
          <a:blip r:embed="rId2"/>
          <a:stretch>
            <a:fillRect/>
          </a:stretch>
        </p:blipFill>
        <p:spPr>
          <a:xfrm>
            <a:off x="1234932" y="2146117"/>
            <a:ext cx="3985605" cy="3254022"/>
          </a:xfrm>
          <a:prstGeom prst="rect">
            <a:avLst/>
          </a:prstGeom>
        </p:spPr>
      </p:pic>
      <p:pic>
        <p:nvPicPr>
          <p:cNvPr id="7" name="Resim 6">
            <a:extLst>
              <a:ext uri="{FF2B5EF4-FFF2-40B4-BE49-F238E27FC236}">
                <a16:creationId xmlns:a16="http://schemas.microsoft.com/office/drawing/2014/main" id="{4662599C-D47D-A064-2542-F67921FB5991}"/>
              </a:ext>
            </a:extLst>
          </p:cNvPr>
          <p:cNvPicPr>
            <a:picLocks noChangeAspect="1"/>
          </p:cNvPicPr>
          <p:nvPr/>
        </p:nvPicPr>
        <p:blipFill>
          <a:blip r:embed="rId3"/>
          <a:stretch>
            <a:fillRect/>
          </a:stretch>
        </p:blipFill>
        <p:spPr>
          <a:xfrm>
            <a:off x="6666005" y="2063133"/>
            <a:ext cx="3284505" cy="891617"/>
          </a:xfrm>
          <a:prstGeom prst="rect">
            <a:avLst/>
          </a:prstGeom>
        </p:spPr>
      </p:pic>
    </p:spTree>
    <p:extLst>
      <p:ext uri="{BB962C8B-B14F-4D97-AF65-F5344CB8AC3E}">
        <p14:creationId xmlns:p14="http://schemas.microsoft.com/office/powerpoint/2010/main" val="1222451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ACDDB6-0A6A-72B1-4BAC-4735C209CBCE}"/>
              </a:ext>
            </a:extLst>
          </p:cNvPr>
          <p:cNvSpPr>
            <a:spLocks noGrp="1"/>
          </p:cNvSpPr>
          <p:nvPr>
            <p:ph type="title"/>
          </p:nvPr>
        </p:nvSpPr>
        <p:spPr/>
        <p:txBody>
          <a:bodyPr/>
          <a:lstStyle/>
          <a:p>
            <a:r>
              <a:rPr lang="tr-TR" dirty="0"/>
              <a:t>Data </a:t>
            </a:r>
            <a:r>
              <a:rPr lang="tr-TR" dirty="0" err="1"/>
              <a:t>Insights</a:t>
            </a:r>
            <a:endParaRPr lang="tr-TR" dirty="0"/>
          </a:p>
        </p:txBody>
      </p:sp>
      <p:sp>
        <p:nvSpPr>
          <p:cNvPr id="3" name="İçerik Yer Tutucusu 2">
            <a:extLst>
              <a:ext uri="{FF2B5EF4-FFF2-40B4-BE49-F238E27FC236}">
                <a16:creationId xmlns:a16="http://schemas.microsoft.com/office/drawing/2014/main" id="{7CF5488D-F9EE-DF9C-2BDB-37B89A4932B6}"/>
              </a:ext>
            </a:extLst>
          </p:cNvPr>
          <p:cNvSpPr>
            <a:spLocks noGrp="1"/>
          </p:cNvSpPr>
          <p:nvPr>
            <p:ph idx="1"/>
          </p:nvPr>
        </p:nvSpPr>
        <p:spPr>
          <a:xfrm>
            <a:off x="5663380" y="3311503"/>
            <a:ext cx="5492299" cy="2171718"/>
          </a:xfrm>
        </p:spPr>
        <p:txBody>
          <a:bodyPr/>
          <a:lstStyle/>
          <a:p>
            <a:r>
              <a:rPr lang="en-US" dirty="0"/>
              <a:t>Looking at the monthly working hours, it is seen that the employees with the highest number of hours quit their job. When we look at all those who quit, it is obvious that working hard cannot be a general reason for leaving. But we can say that it is an important factor for a small business group.</a:t>
            </a:r>
            <a:endParaRPr lang="tr-TR" dirty="0"/>
          </a:p>
        </p:txBody>
      </p:sp>
      <p:pic>
        <p:nvPicPr>
          <p:cNvPr id="5" name="Resim 4">
            <a:extLst>
              <a:ext uri="{FF2B5EF4-FFF2-40B4-BE49-F238E27FC236}">
                <a16:creationId xmlns:a16="http://schemas.microsoft.com/office/drawing/2014/main" id="{659243F8-4F34-8A59-223C-3A8DB08634B7}"/>
              </a:ext>
            </a:extLst>
          </p:cNvPr>
          <p:cNvPicPr>
            <a:picLocks noChangeAspect="1"/>
          </p:cNvPicPr>
          <p:nvPr/>
        </p:nvPicPr>
        <p:blipFill>
          <a:blip r:embed="rId2"/>
          <a:stretch>
            <a:fillRect/>
          </a:stretch>
        </p:blipFill>
        <p:spPr>
          <a:xfrm>
            <a:off x="6400268" y="2124347"/>
            <a:ext cx="3756986" cy="800169"/>
          </a:xfrm>
          <a:prstGeom prst="rect">
            <a:avLst/>
          </a:prstGeom>
        </p:spPr>
      </p:pic>
      <p:pic>
        <p:nvPicPr>
          <p:cNvPr id="7" name="Resim 6">
            <a:extLst>
              <a:ext uri="{FF2B5EF4-FFF2-40B4-BE49-F238E27FC236}">
                <a16:creationId xmlns:a16="http://schemas.microsoft.com/office/drawing/2014/main" id="{94591A85-AFB8-6A1A-ED40-F8497E37E65D}"/>
              </a:ext>
            </a:extLst>
          </p:cNvPr>
          <p:cNvPicPr>
            <a:picLocks noChangeAspect="1"/>
          </p:cNvPicPr>
          <p:nvPr/>
        </p:nvPicPr>
        <p:blipFill>
          <a:blip r:embed="rId3"/>
          <a:stretch>
            <a:fillRect/>
          </a:stretch>
        </p:blipFill>
        <p:spPr>
          <a:xfrm>
            <a:off x="1097280" y="2259682"/>
            <a:ext cx="3939881" cy="3223539"/>
          </a:xfrm>
          <a:prstGeom prst="rect">
            <a:avLst/>
          </a:prstGeom>
        </p:spPr>
      </p:pic>
    </p:spTree>
    <p:extLst>
      <p:ext uri="{BB962C8B-B14F-4D97-AF65-F5344CB8AC3E}">
        <p14:creationId xmlns:p14="http://schemas.microsoft.com/office/powerpoint/2010/main" val="162729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D6EA9A-CC07-E819-199A-02FCE29B74E1}"/>
              </a:ext>
            </a:extLst>
          </p:cNvPr>
          <p:cNvSpPr>
            <a:spLocks noGrp="1"/>
          </p:cNvSpPr>
          <p:nvPr>
            <p:ph type="title"/>
          </p:nvPr>
        </p:nvSpPr>
        <p:spPr/>
        <p:txBody>
          <a:bodyPr/>
          <a:lstStyle/>
          <a:p>
            <a:r>
              <a:rPr lang="tr-TR" dirty="0"/>
              <a:t>Data </a:t>
            </a:r>
            <a:r>
              <a:rPr lang="tr-TR" dirty="0" err="1"/>
              <a:t>Insights</a:t>
            </a:r>
            <a:endParaRPr lang="tr-TR" dirty="0"/>
          </a:p>
        </p:txBody>
      </p:sp>
      <p:sp>
        <p:nvSpPr>
          <p:cNvPr id="3" name="İçerik Yer Tutucusu 2">
            <a:extLst>
              <a:ext uri="{FF2B5EF4-FFF2-40B4-BE49-F238E27FC236}">
                <a16:creationId xmlns:a16="http://schemas.microsoft.com/office/drawing/2014/main" id="{F7410F55-3EA0-AB84-6BDE-B0022DD6A848}"/>
              </a:ext>
            </a:extLst>
          </p:cNvPr>
          <p:cNvSpPr>
            <a:spLocks noGrp="1"/>
          </p:cNvSpPr>
          <p:nvPr>
            <p:ph idx="1"/>
          </p:nvPr>
        </p:nvSpPr>
        <p:spPr>
          <a:xfrm>
            <a:off x="6213986" y="3429000"/>
            <a:ext cx="4941693" cy="2440093"/>
          </a:xfrm>
        </p:spPr>
        <p:txBody>
          <a:bodyPr/>
          <a:lstStyle/>
          <a:p>
            <a:r>
              <a:rPr lang="en-US" dirty="0"/>
              <a:t>Considering the number of years employees have been at the workplace, it is seen that those who quit their jobs generally have a 3-6 year background. There is a serious concentration in 5-year-old employees.</a:t>
            </a:r>
            <a:endParaRPr lang="tr-TR" dirty="0"/>
          </a:p>
        </p:txBody>
      </p:sp>
      <p:pic>
        <p:nvPicPr>
          <p:cNvPr id="5" name="Resim 4">
            <a:extLst>
              <a:ext uri="{FF2B5EF4-FFF2-40B4-BE49-F238E27FC236}">
                <a16:creationId xmlns:a16="http://schemas.microsoft.com/office/drawing/2014/main" id="{902CEDAE-D9DB-4029-E4EF-92F5FF444458}"/>
              </a:ext>
            </a:extLst>
          </p:cNvPr>
          <p:cNvPicPr>
            <a:picLocks noChangeAspect="1"/>
          </p:cNvPicPr>
          <p:nvPr/>
        </p:nvPicPr>
        <p:blipFill>
          <a:blip r:embed="rId2"/>
          <a:stretch>
            <a:fillRect/>
          </a:stretch>
        </p:blipFill>
        <p:spPr>
          <a:xfrm>
            <a:off x="1294982" y="2203886"/>
            <a:ext cx="3977985" cy="3177815"/>
          </a:xfrm>
          <a:prstGeom prst="rect">
            <a:avLst/>
          </a:prstGeom>
        </p:spPr>
      </p:pic>
      <p:pic>
        <p:nvPicPr>
          <p:cNvPr id="7" name="Resim 6">
            <a:extLst>
              <a:ext uri="{FF2B5EF4-FFF2-40B4-BE49-F238E27FC236}">
                <a16:creationId xmlns:a16="http://schemas.microsoft.com/office/drawing/2014/main" id="{B2DBE287-F6C6-E639-C192-B38ECE81BA44}"/>
              </a:ext>
            </a:extLst>
          </p:cNvPr>
          <p:cNvPicPr>
            <a:picLocks noChangeAspect="1"/>
          </p:cNvPicPr>
          <p:nvPr/>
        </p:nvPicPr>
        <p:blipFill>
          <a:blip r:embed="rId3"/>
          <a:stretch>
            <a:fillRect/>
          </a:stretch>
        </p:blipFill>
        <p:spPr>
          <a:xfrm>
            <a:off x="6730409" y="1890582"/>
            <a:ext cx="3254022" cy="876376"/>
          </a:xfrm>
          <a:prstGeom prst="rect">
            <a:avLst/>
          </a:prstGeom>
        </p:spPr>
      </p:pic>
    </p:spTree>
    <p:extLst>
      <p:ext uri="{BB962C8B-B14F-4D97-AF65-F5344CB8AC3E}">
        <p14:creationId xmlns:p14="http://schemas.microsoft.com/office/powerpoint/2010/main" val="2565652641"/>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2179</TotalTime>
  <Words>1402</Words>
  <Application>Microsoft Office PowerPoint</Application>
  <PresentationFormat>Geniş ekran</PresentationFormat>
  <Paragraphs>80</Paragraphs>
  <Slides>27</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27</vt:i4>
      </vt:variant>
    </vt:vector>
  </HeadingPairs>
  <TitlesOfParts>
    <vt:vector size="31" baseType="lpstr">
      <vt:lpstr>Calibri</vt:lpstr>
      <vt:lpstr>Calibri Light</vt:lpstr>
      <vt:lpstr>Wingdings</vt:lpstr>
      <vt:lpstr>Geçmişe bakış</vt:lpstr>
      <vt:lpstr>PowerPoint Sunusu</vt:lpstr>
      <vt:lpstr>What is the problem</vt:lpstr>
      <vt:lpstr>About Data</vt:lpstr>
      <vt:lpstr>First Look at Data</vt:lpstr>
      <vt:lpstr>Data Insights</vt:lpstr>
      <vt:lpstr>Data Insights</vt:lpstr>
      <vt:lpstr>Data Insights</vt:lpstr>
      <vt:lpstr>Data Insights</vt:lpstr>
      <vt:lpstr>Data Insights</vt:lpstr>
      <vt:lpstr>Data Insights</vt:lpstr>
      <vt:lpstr>Data Insights</vt:lpstr>
      <vt:lpstr>Data Insights</vt:lpstr>
      <vt:lpstr>Data Insights</vt:lpstr>
      <vt:lpstr>Data Insights</vt:lpstr>
      <vt:lpstr>Data Insights</vt:lpstr>
      <vt:lpstr>Cluster Analysis of with K-Means</vt:lpstr>
      <vt:lpstr>Cluster Analysis of with K-Means</vt:lpstr>
      <vt:lpstr>Cluster Analysis of with K-Means</vt:lpstr>
      <vt:lpstr>KNN (K-Nearest Neighbours)</vt:lpstr>
      <vt:lpstr>KNN (K-Nearest Neighbours)</vt:lpstr>
      <vt:lpstr>KNN (K-Nearest Neighbours)</vt:lpstr>
      <vt:lpstr>Random Forest Classifier</vt:lpstr>
      <vt:lpstr>Random Forest Classifier</vt:lpstr>
      <vt:lpstr>XGBoost Classifier</vt:lpstr>
      <vt:lpstr>XGBoost Classifier</vt:lpstr>
      <vt:lpstr>ANN Classifier</vt:lpstr>
      <vt:lpstr>Model Comparison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Ofis 365</dc:creator>
  <cp:lastModifiedBy>Ofis 365</cp:lastModifiedBy>
  <cp:revision>22</cp:revision>
  <dcterms:created xsi:type="dcterms:W3CDTF">2022-10-28T16:18:01Z</dcterms:created>
  <dcterms:modified xsi:type="dcterms:W3CDTF">2022-11-06T12:47:03Z</dcterms:modified>
</cp:coreProperties>
</file>