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0" r:id="rId8"/>
    <p:sldId id="262" r:id="rId9"/>
    <p:sldId id="263" r:id="rId10"/>
    <p:sldId id="264" r:id="rId11"/>
    <p:sldId id="271" r:id="rId12"/>
    <p:sldId id="274" r:id="rId13"/>
    <p:sldId id="275" r:id="rId14"/>
    <p:sldId id="265" r:id="rId15"/>
    <p:sldId id="272" r:id="rId16"/>
    <p:sldId id="266" r:id="rId17"/>
    <p:sldId id="267" r:id="rId18"/>
    <p:sldId id="269" r:id="rId19"/>
    <p:sldId id="273"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63C38CC-7E2F-43B2-AB3F-AAD656A34C6B}" type="datetimeFigureOut">
              <a:rPr lang="en-GB" smtClean="0"/>
              <a:t>20/01/2024</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305259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63C38CC-7E2F-43B2-AB3F-AAD656A34C6B}" type="datetimeFigureOut">
              <a:rPr lang="en-GB" smtClean="0"/>
              <a:t>20/01/2024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184402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63C38CC-7E2F-43B2-AB3F-AAD656A34C6B}" type="datetimeFigureOut">
              <a:rPr lang="en-GB" smtClean="0"/>
              <a:t>20/01/2024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3230959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63C38CC-7E2F-43B2-AB3F-AAD656A34C6B}" type="datetimeFigureOut">
              <a:rPr lang="en-GB" smtClean="0"/>
              <a:t>20/01/2024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C8A85B-F0EE-469D-9546-215544C85F95}"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95951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63C38CC-7E2F-43B2-AB3F-AAD656A34C6B}" type="datetimeFigureOut">
              <a:rPr lang="en-GB" smtClean="0"/>
              <a:t>20/01/2024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3576151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63C38CC-7E2F-43B2-AB3F-AAD656A34C6B}" type="datetimeFigureOut">
              <a:rPr lang="en-GB" smtClean="0"/>
              <a:t>20/01/2024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261365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63C38CC-7E2F-43B2-AB3F-AAD656A34C6B}" type="datetimeFigureOut">
              <a:rPr lang="en-GB" smtClean="0"/>
              <a:t>20/01/2024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1285724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63C38CC-7E2F-43B2-AB3F-AAD656A34C6B}" type="datetimeFigureOut">
              <a:rPr lang="en-GB" smtClean="0"/>
              <a:t>20/01/2024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1378454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63C38CC-7E2F-43B2-AB3F-AAD656A34C6B}" type="datetimeFigureOut">
              <a:rPr lang="en-GB" smtClean="0"/>
              <a:t>20/01/2024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182562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63C38CC-7E2F-43B2-AB3F-AAD656A34C6B}" type="datetimeFigureOut">
              <a:rPr lang="en-GB" smtClean="0"/>
              <a:t>20/01/2024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382452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63C38CC-7E2F-43B2-AB3F-AAD656A34C6B}" type="datetimeFigureOut">
              <a:rPr lang="en-GB" smtClean="0"/>
              <a:t>20/01/2024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3136260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63C38CC-7E2F-43B2-AB3F-AAD656A34C6B}" type="datetimeFigureOut">
              <a:rPr lang="en-GB" smtClean="0"/>
              <a:t>20/01/2024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347576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63C38CC-7E2F-43B2-AB3F-AAD656A34C6B}" type="datetimeFigureOut">
              <a:rPr lang="en-GB" smtClean="0"/>
              <a:t>20/01/2024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79427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63C38CC-7E2F-43B2-AB3F-AAD656A34C6B}" type="datetimeFigureOut">
              <a:rPr lang="en-GB" smtClean="0"/>
              <a:t>20/01/2024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208704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C38CC-7E2F-43B2-AB3F-AAD656A34C6B}" type="datetimeFigureOut">
              <a:rPr lang="en-GB" smtClean="0"/>
              <a:t>20/01/2024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258660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63C38CC-7E2F-43B2-AB3F-AAD656A34C6B}" type="datetimeFigureOut">
              <a:rPr lang="en-GB" smtClean="0"/>
              <a:t>20/01/2024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121902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63C38CC-7E2F-43B2-AB3F-AAD656A34C6B}" type="datetimeFigureOut">
              <a:rPr lang="en-GB" smtClean="0"/>
              <a:t>20/01/2024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C8A85B-F0EE-469D-9546-215544C85F95}" type="slidenum">
              <a:rPr lang="en-GB" smtClean="0"/>
              <a:t>‹#›</a:t>
            </a:fld>
            <a:endParaRPr lang="en-GB"/>
          </a:p>
        </p:txBody>
      </p:sp>
    </p:spTree>
    <p:extLst>
      <p:ext uri="{BB962C8B-B14F-4D97-AF65-F5344CB8AC3E}">
        <p14:creationId xmlns:p14="http://schemas.microsoft.com/office/powerpoint/2010/main" val="11208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3C38CC-7E2F-43B2-AB3F-AAD656A34C6B}" type="datetimeFigureOut">
              <a:rPr lang="en-GB" smtClean="0"/>
              <a:t>20/01/2024</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C8A85B-F0EE-469D-9546-215544C85F95}" type="slidenum">
              <a:rPr lang="en-GB" smtClean="0"/>
              <a:t>‹#›</a:t>
            </a:fld>
            <a:endParaRPr lang="en-GB"/>
          </a:p>
        </p:txBody>
      </p:sp>
    </p:spTree>
    <p:extLst>
      <p:ext uri="{BB962C8B-B14F-4D97-AF65-F5344CB8AC3E}">
        <p14:creationId xmlns:p14="http://schemas.microsoft.com/office/powerpoint/2010/main" val="31993705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d2l-ai/d2l-en-colab/blob/master/chapter_convolutional-modern/alexnet.ipynb" TargetMode="External"/><Relationship Id="rId13" Type="http://schemas.openxmlformats.org/officeDocument/2006/relationships/hyperlink" Target="https://www.kaggle.com/datasets/masoudnickparvar/brain-tumor-mri-dataset/data" TargetMode="External"/><Relationship Id="rId3" Type="http://schemas.openxmlformats.org/officeDocument/2006/relationships/hyperlink" Target="https://www.analyticsvidhya.com/blog/2021/07/metrics-to-evaluate-your-classification-model-to-take-the-right-decisions/" TargetMode="External"/><Relationship Id="rId7" Type="http://schemas.openxmlformats.org/officeDocument/2006/relationships/hyperlink" Target="https://pyimagesearch.com/2017/03/20/imagenet-vggnet-resnet-inception-xception-keras/" TargetMode="External"/><Relationship Id="rId12" Type="http://schemas.openxmlformats.org/officeDocument/2006/relationships/hyperlink" Target="https://www.aans.org/en/Patients/Neurosurgical-Conditions-and-Treatments/Brain-Tumors" TargetMode="External"/><Relationship Id="rId2" Type="http://schemas.openxmlformats.org/officeDocument/2006/relationships/hyperlink" Target="https://www.osti.gov/servlets/purl/1597584" TargetMode="External"/><Relationship Id="rId1" Type="http://schemas.openxmlformats.org/officeDocument/2006/relationships/slideLayout" Target="../slideLayouts/slideLayout2.xml"/><Relationship Id="rId6" Type="http://schemas.openxmlformats.org/officeDocument/2006/relationships/hyperlink" Target="https://www.tensorflow.org/tutorials/images/classification?hl=tr" TargetMode="External"/><Relationship Id="rId11" Type="http://schemas.openxmlformats.org/officeDocument/2006/relationships/hyperlink" Target="https://dergipark.org.tr/tr/download/article-file/3125175" TargetMode="External"/><Relationship Id="rId5" Type="http://schemas.openxmlformats.org/officeDocument/2006/relationships/hyperlink" Target="https://digitalcommons.unl.edu/cgi/viewcontent.cgi?article=1215&amp;context=civilengfacpub" TargetMode="External"/><Relationship Id="rId15" Type="http://schemas.openxmlformats.org/officeDocument/2006/relationships/hyperlink" Target="https://ilyasbinsalih.medium.com/what-is-hard-and-soft-voting-in-machine-learning-2652676b6a3" TargetMode="External"/><Relationship Id="rId10" Type="http://schemas.openxmlformats.org/officeDocument/2006/relationships/hyperlink" Target="https://www.ncbi.nlm.nih.gov/pmc/articles/PMC10526310/" TargetMode="External"/><Relationship Id="rId4" Type="http://schemas.openxmlformats.org/officeDocument/2006/relationships/hyperlink" Target="https://docs.clarifai.com/tutorials/how-to-evaluate-an-image-classification-model/" TargetMode="External"/><Relationship Id="rId9" Type="http://schemas.openxmlformats.org/officeDocument/2006/relationships/hyperlink" Target="https://www.analyticsvidhya.com/blog/2018/10/understanding-inception-network-from-scratch/" TargetMode="External"/><Relationship Id="rId14" Type="http://schemas.openxmlformats.org/officeDocument/2006/relationships/hyperlink" Target="https://www.tensorflow.org/api_docs/python/tf/kera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6252347E-B417-DAB9-920F-12CA9F6CAE58}"/>
              </a:ext>
            </a:extLst>
          </p:cNvPr>
          <p:cNvSpPr>
            <a:spLocks noGrp="1"/>
          </p:cNvSpPr>
          <p:nvPr>
            <p:ph type="title"/>
          </p:nvPr>
        </p:nvSpPr>
        <p:spPr/>
        <p:txBody>
          <a:bodyPr>
            <a:normAutofit/>
          </a:bodyPr>
          <a:lstStyle/>
          <a:p>
            <a:pPr algn="ctr"/>
            <a:r>
              <a:rPr lang="en-US" sz="3200" b="1" i="1" cap="none" dirty="0">
                <a:effectLst/>
                <a:latin typeface="Times New Roman" panose="02020603050405020304" pitchFamily="18" charset="0"/>
                <a:ea typeface="Times New Roman" panose="02020603050405020304" pitchFamily="18" charset="0"/>
              </a:rPr>
              <a:t>Classifying MR Images And Detecting Tumors Using ANNs In Image Processing, And The Contribution Of Ensemble Techniques To Accuracy Rate</a:t>
            </a:r>
            <a:endParaRPr lang="en-GB" sz="3200" b="1" i="1" cap="none" dirty="0"/>
          </a:p>
        </p:txBody>
      </p:sp>
      <p:sp>
        <p:nvSpPr>
          <p:cNvPr id="5" name="Metin Yer Tutucusu 4">
            <a:extLst>
              <a:ext uri="{FF2B5EF4-FFF2-40B4-BE49-F238E27FC236}">
                <a16:creationId xmlns:a16="http://schemas.microsoft.com/office/drawing/2014/main" id="{9C76E482-7DE9-11E4-C045-51380FF2FABC}"/>
              </a:ext>
            </a:extLst>
          </p:cNvPr>
          <p:cNvSpPr>
            <a:spLocks noGrp="1"/>
          </p:cNvSpPr>
          <p:nvPr>
            <p:ph type="body" idx="1"/>
          </p:nvPr>
        </p:nvSpPr>
        <p:spPr>
          <a:xfrm>
            <a:off x="1141411" y="4424361"/>
            <a:ext cx="9906000" cy="2088733"/>
          </a:xfrm>
        </p:spPr>
        <p:txBody>
          <a:bodyPr>
            <a:normAutofit fontScale="92500" lnSpcReduction="20000"/>
          </a:bodyPr>
          <a:lstStyle/>
          <a:p>
            <a:pPr algn="ctr" eaLnBrk="1" hangingPunct="1">
              <a:spcBef>
                <a:spcPct val="0"/>
              </a:spcBef>
              <a:buClrTx/>
              <a:buSzTx/>
              <a:buFontTx/>
              <a:buNone/>
            </a:pPr>
            <a:r>
              <a:rPr lang="en-US" altLang="fa-IR" sz="2300" b="1" i="1" cap="none" dirty="0">
                <a:latin typeface="Times New Roman" panose="02020603050405020304" pitchFamily="18" charset="0"/>
                <a:cs typeface="Times New Roman" panose="02020603050405020304" pitchFamily="18" charset="0"/>
              </a:rPr>
              <a:t>Department Of Software Engineering</a:t>
            </a:r>
          </a:p>
          <a:p>
            <a:pPr algn="ctr" eaLnBrk="1" hangingPunct="1">
              <a:spcBef>
                <a:spcPct val="0"/>
              </a:spcBef>
              <a:buClrTx/>
              <a:buSzTx/>
              <a:buFontTx/>
              <a:buNone/>
            </a:pPr>
            <a:r>
              <a:rPr lang="en-US" altLang="fa-IR" sz="2300" b="1" i="1" cap="none" dirty="0">
                <a:latin typeface="Times New Roman" panose="02020603050405020304" pitchFamily="18" charset="0"/>
                <a:cs typeface="Times New Roman" panose="02020603050405020304" pitchFamily="18" charset="0"/>
              </a:rPr>
              <a:t>Istanbul Aydin University</a:t>
            </a:r>
          </a:p>
          <a:p>
            <a:pPr algn="ctr" eaLnBrk="1" hangingPunct="1">
              <a:spcBef>
                <a:spcPct val="0"/>
              </a:spcBef>
              <a:buClrTx/>
              <a:buSzTx/>
              <a:buFontTx/>
              <a:buNone/>
            </a:pPr>
            <a:endParaRPr lang="en-US" altLang="fa-IR" sz="2300" b="1" i="1" cap="none" dirty="0">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n-US" altLang="fa-IR" sz="2300" cap="none" dirty="0">
                <a:latin typeface="Times New Roman" panose="02020603050405020304" pitchFamily="18" charset="0"/>
                <a:cs typeface="Times New Roman" panose="02020603050405020304" pitchFamily="18" charset="0"/>
              </a:rPr>
              <a:t>Advisor: Assoc. Dr. Ferdi SONMEZ </a:t>
            </a:r>
          </a:p>
          <a:p>
            <a:pPr algn="ctr" eaLnBrk="1" hangingPunct="1">
              <a:spcBef>
                <a:spcPct val="0"/>
              </a:spcBef>
              <a:buClrTx/>
              <a:buSzTx/>
              <a:buFontTx/>
              <a:buNone/>
            </a:pPr>
            <a:endParaRPr lang="en-US" altLang="fa-IR" sz="2300" cap="none" dirty="0">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n-US" altLang="fa-IR" sz="2300" b="1" i="1" cap="none" dirty="0">
                <a:latin typeface="Times New Roman" panose="02020603050405020304" pitchFamily="18" charset="0"/>
                <a:cs typeface="Times New Roman" panose="02020603050405020304" pitchFamily="18" charset="0"/>
              </a:rPr>
              <a:t>Fall 2023 - 2024</a:t>
            </a:r>
          </a:p>
          <a:p>
            <a:endParaRPr lang="en-GB" dirty="0"/>
          </a:p>
        </p:txBody>
      </p:sp>
      <p:pic>
        <p:nvPicPr>
          <p:cNvPr id="6" name="Resim 5">
            <a:extLst>
              <a:ext uri="{FF2B5EF4-FFF2-40B4-BE49-F238E27FC236}">
                <a16:creationId xmlns:a16="http://schemas.microsoft.com/office/drawing/2014/main" id="{1D487BD4-6541-DFA2-59A8-B68F1551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984" y="38812"/>
            <a:ext cx="2456031" cy="245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504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9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4192" name="Group 410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4108" name="Group 410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19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419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9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9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9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9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0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0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0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0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0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0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420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0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0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0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1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421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1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1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1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1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1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1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1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1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2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4109" name="Group 410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221"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22"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23"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24"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25"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26"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27"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28"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29"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30"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4231" name="Rectangle 4147">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232" name="Group 4149">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4151" name="Group 4150">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233"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4234"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35"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36"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37"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38"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39"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40"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41"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42"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43"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44"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4245"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46"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47"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48"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49"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4250"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51"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52"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53"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84"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85"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86"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87"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88"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89"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4254" name="Group 4151">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4153"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5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55"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56"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57"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58"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59"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60"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61"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62"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4191"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Başlık 3">
            <a:extLst>
              <a:ext uri="{FF2B5EF4-FFF2-40B4-BE49-F238E27FC236}">
                <a16:creationId xmlns:a16="http://schemas.microsoft.com/office/drawing/2014/main" id="{843F2670-AEAC-CA27-3B59-853CDE6849B9}"/>
              </a:ext>
            </a:extLst>
          </p:cNvPr>
          <p:cNvSpPr>
            <a:spLocks noGrp="1"/>
          </p:cNvSpPr>
          <p:nvPr>
            <p:ph type="title"/>
          </p:nvPr>
        </p:nvSpPr>
        <p:spPr>
          <a:xfrm>
            <a:off x="7946594" y="719932"/>
            <a:ext cx="3281003" cy="511580"/>
          </a:xfrm>
        </p:spPr>
        <p:txBody>
          <a:bodyPr vert="horz" lIns="91440" tIns="45720" rIns="91440" bIns="45720" rtlCol="0" anchor="b">
            <a:normAutofit/>
          </a:bodyPr>
          <a:lstStyle/>
          <a:p>
            <a:r>
              <a:rPr lang="en-US" sz="2800" cap="none" dirty="0" err="1">
                <a:solidFill>
                  <a:schemeClr val="bg1"/>
                </a:solidFill>
              </a:rPr>
              <a:t>AlexNET</a:t>
            </a:r>
            <a:r>
              <a:rPr lang="en-US" sz="2800" cap="none" dirty="0">
                <a:solidFill>
                  <a:schemeClr val="bg1"/>
                </a:solidFill>
              </a:rPr>
              <a:t> Architecture</a:t>
            </a:r>
          </a:p>
        </p:txBody>
      </p:sp>
      <p:sp useBgFill="1">
        <p:nvSpPr>
          <p:cNvPr id="4193"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Remote Sensing | Free Full-Text | Pre-Trained AlexNet Architecture with  Pyramid Pooling and Supervision for High Spatial Resolution Remote Sensing  Image Scene Classification">
            <a:extLst>
              <a:ext uri="{FF2B5EF4-FFF2-40B4-BE49-F238E27FC236}">
                <a16:creationId xmlns:a16="http://schemas.microsoft.com/office/drawing/2014/main" id="{EEFD6472-8404-AA84-274F-EACFD7A743C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18988" y="2348963"/>
            <a:ext cx="6112382" cy="2154613"/>
          </a:xfrm>
          <a:prstGeom prst="rect">
            <a:avLst/>
          </a:prstGeom>
          <a:noFill/>
          <a:extLst>
            <a:ext uri="{909E8E84-426E-40DD-AFC4-6F175D3DCCD1}">
              <a14:hiddenFill xmlns:a14="http://schemas.microsoft.com/office/drawing/2010/main">
                <a:solidFill>
                  <a:srgbClr val="FFFFFF"/>
                </a:solidFill>
              </a14:hiddenFill>
            </a:ext>
          </a:extLst>
        </p:spPr>
      </p:pic>
      <p:sp>
        <p:nvSpPr>
          <p:cNvPr id="6" name="Metin Yer Tutucusu 5">
            <a:extLst>
              <a:ext uri="{FF2B5EF4-FFF2-40B4-BE49-F238E27FC236}">
                <a16:creationId xmlns:a16="http://schemas.microsoft.com/office/drawing/2014/main" id="{79B05384-C388-FF8D-2E4C-476D15563CDD}"/>
              </a:ext>
            </a:extLst>
          </p:cNvPr>
          <p:cNvSpPr>
            <a:spLocks noGrp="1"/>
          </p:cNvSpPr>
          <p:nvPr>
            <p:ph type="body" sz="half" idx="2"/>
          </p:nvPr>
        </p:nvSpPr>
        <p:spPr>
          <a:xfrm>
            <a:off x="7961679" y="1669273"/>
            <a:ext cx="3281004" cy="4408488"/>
          </a:xfrm>
        </p:spPr>
        <p:txBody>
          <a:bodyPr vert="horz" lIns="91440" tIns="45720" rIns="91440" bIns="45720" rtlCol="0">
            <a:normAutofit/>
          </a:bodyPr>
          <a:lstStyle/>
          <a:p>
            <a:r>
              <a:rPr lang="en-GB"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AlexNet</a:t>
            </a:r>
            <a:r>
              <a:rPr lang="en-GB"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consists of 8 layers, with 5 convolutional layers and 3 fully connected layers. Convolutional layers, particularly effective on large datasets, increase learning capacity, and </a:t>
            </a:r>
            <a:r>
              <a:rPr lang="en-GB"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ReLU</a:t>
            </a:r>
            <a:r>
              <a:rPr lang="en-GB"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functions accelerate the learning process. Fully connected layers are employed for classification tasks. </a:t>
            </a:r>
            <a:r>
              <a:rPr lang="en-GB"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AlexNet</a:t>
            </a:r>
            <a:r>
              <a:rPr lang="en-GB"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incorporates the Dropout feature to prevent overfitting.  </a:t>
            </a:r>
          </a:p>
          <a:p>
            <a:endParaRPr lang="en-US" sz="1800" dirty="0">
              <a:solidFill>
                <a:srgbClr val="FFFFFF"/>
              </a:solidFill>
            </a:endParaRPr>
          </a:p>
        </p:txBody>
      </p:sp>
      <p:sp>
        <p:nvSpPr>
          <p:cNvPr id="2" name="Metin kutusu 1">
            <a:extLst>
              <a:ext uri="{FF2B5EF4-FFF2-40B4-BE49-F238E27FC236}">
                <a16:creationId xmlns:a16="http://schemas.microsoft.com/office/drawing/2014/main" id="{54320F8A-4884-FAE2-5523-7ED8459499E5}"/>
              </a:ext>
            </a:extLst>
          </p:cNvPr>
          <p:cNvSpPr txBox="1"/>
          <p:nvPr/>
        </p:nvSpPr>
        <p:spPr>
          <a:xfrm>
            <a:off x="3152655" y="6135687"/>
            <a:ext cx="4433337" cy="292388"/>
          </a:xfrm>
          <a:prstGeom prst="rect">
            <a:avLst/>
          </a:prstGeom>
          <a:noFill/>
        </p:spPr>
        <p:txBody>
          <a:bodyPr wrap="square" rtlCol="0">
            <a:spAutoFit/>
          </a:bodyPr>
          <a:lstStyle/>
          <a:p>
            <a:r>
              <a:rPr lang="en-US" sz="1300" dirty="0">
                <a:solidFill>
                  <a:schemeClr val="bg1"/>
                </a:solidFill>
                <a:latin typeface="Times New Roman" panose="02020603050405020304" pitchFamily="18" charset="0"/>
                <a:cs typeface="Times New Roman" panose="02020603050405020304" pitchFamily="18" charset="0"/>
              </a:rPr>
              <a:t>Fig7 : </a:t>
            </a:r>
            <a:r>
              <a:rPr lang="en-US" sz="1300" dirty="0" err="1">
                <a:solidFill>
                  <a:schemeClr val="bg1"/>
                </a:solidFill>
                <a:latin typeface="Times New Roman" panose="02020603050405020304" pitchFamily="18" charset="0"/>
                <a:cs typeface="Times New Roman" panose="02020603050405020304" pitchFamily="18" charset="0"/>
              </a:rPr>
              <a:t>AlexNET</a:t>
            </a:r>
            <a:r>
              <a:rPr lang="en-US" sz="1300" dirty="0">
                <a:solidFill>
                  <a:schemeClr val="bg1"/>
                </a:solidFill>
                <a:latin typeface="Times New Roman" panose="02020603050405020304" pitchFamily="18" charset="0"/>
                <a:cs typeface="Times New Roman" panose="02020603050405020304" pitchFamily="18" charset="0"/>
              </a:rPr>
              <a:t> Structure</a:t>
            </a:r>
            <a:endParaRPr lang="en-GB"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73479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8201" name="Group 820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8202" name="Group 820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21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821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1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1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1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1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2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2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2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2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2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2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822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2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2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2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3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823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3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3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3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3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3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3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3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3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4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8203" name="Group 820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820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0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0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0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0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0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1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1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1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1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8242" name="Rectangle 824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244" name="Group 824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8245" name="Group 824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25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825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5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6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6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6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6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6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6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6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6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6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826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7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7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7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7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827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7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7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7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7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7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8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8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8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8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8246" name="Group 824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824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4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4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5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5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5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5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5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5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5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828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37289957-4EA4-5406-DDE0-5B7C6CE5B01A}"/>
              </a:ext>
            </a:extLst>
          </p:cNvPr>
          <p:cNvSpPr>
            <a:spLocks noGrp="1"/>
          </p:cNvSpPr>
          <p:nvPr>
            <p:ph type="title"/>
          </p:nvPr>
        </p:nvSpPr>
        <p:spPr>
          <a:xfrm>
            <a:off x="6569957" y="618518"/>
            <a:ext cx="4747088" cy="670786"/>
          </a:xfrm>
        </p:spPr>
        <p:txBody>
          <a:bodyPr vert="horz" lIns="91440" tIns="45720" rIns="91440" bIns="45720" rtlCol="0" anchor="ctr">
            <a:normAutofit/>
          </a:bodyPr>
          <a:lstStyle/>
          <a:p>
            <a:r>
              <a:rPr lang="en-US" sz="3600" cap="none" dirty="0" err="1">
                <a:solidFill>
                  <a:schemeClr val="bg1"/>
                </a:solidFill>
              </a:rPr>
              <a:t>AlexNET</a:t>
            </a:r>
            <a:r>
              <a:rPr lang="en-US" sz="3600" cap="none" dirty="0">
                <a:solidFill>
                  <a:schemeClr val="bg1"/>
                </a:solidFill>
              </a:rPr>
              <a:t> Architecture</a:t>
            </a:r>
            <a:endParaRPr lang="en-US" sz="3600" dirty="0">
              <a:solidFill>
                <a:srgbClr val="FFFFFF"/>
              </a:solidFill>
            </a:endParaRPr>
          </a:p>
        </p:txBody>
      </p:sp>
      <p:sp useBgFill="1">
        <p:nvSpPr>
          <p:cNvPr id="828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metin, tasarım, ekran görüntüsü, yazı tipi içeren bir resim&#10;&#10;Açıklama otomatik olarak oluşturuldu">
            <a:extLst>
              <a:ext uri="{FF2B5EF4-FFF2-40B4-BE49-F238E27FC236}">
                <a16:creationId xmlns:a16="http://schemas.microsoft.com/office/drawing/2014/main" id="{06EDCDDF-C73D-EE0D-AA65-301416A8220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18988" y="2474943"/>
            <a:ext cx="4635583" cy="1912177"/>
          </a:xfrm>
          <a:prstGeom prst="rect">
            <a:avLst/>
          </a:prstGeom>
          <a:noFill/>
          <a:extLst>
            <a:ext uri="{909E8E84-426E-40DD-AFC4-6F175D3DCCD1}">
              <a14:hiddenFill xmlns:a14="http://schemas.microsoft.com/office/drawing/2010/main">
                <a:solidFill>
                  <a:srgbClr val="FFFFFF"/>
                </a:solidFill>
              </a14:hiddenFill>
            </a:ext>
          </a:extLst>
        </p:spPr>
      </p:pic>
      <p:sp>
        <p:nvSpPr>
          <p:cNvPr id="4" name="Metin Yer Tutucusu 3">
            <a:extLst>
              <a:ext uri="{FF2B5EF4-FFF2-40B4-BE49-F238E27FC236}">
                <a16:creationId xmlns:a16="http://schemas.microsoft.com/office/drawing/2014/main" id="{06E778FC-07B7-635C-CF1C-DF4A5754A86A}"/>
              </a:ext>
            </a:extLst>
          </p:cNvPr>
          <p:cNvSpPr>
            <a:spLocks noGrp="1"/>
          </p:cNvSpPr>
          <p:nvPr>
            <p:ph type="body" sz="half" idx="2"/>
          </p:nvPr>
        </p:nvSpPr>
        <p:spPr>
          <a:xfrm>
            <a:off x="6569957" y="1420813"/>
            <a:ext cx="4747087" cy="4370388"/>
          </a:xfrm>
        </p:spPr>
        <p:txBody>
          <a:bodyPr vert="horz" lIns="91440" tIns="45720" rIns="91440" bIns="45720" rtlCol="0">
            <a:noAutofit/>
          </a:bodyPr>
          <a:lstStyle/>
          <a:p>
            <a:r>
              <a:rPr lang="en-US" sz="1300" dirty="0">
                <a:solidFill>
                  <a:srgbClr val="FFFFFF"/>
                </a:solidFill>
                <a:latin typeface="Times New Roman" panose="02020603050405020304" pitchFamily="18" charset="0"/>
                <a:cs typeface="Times New Roman" panose="02020603050405020304" pitchFamily="18" charset="0"/>
              </a:rPr>
              <a:t>The Input layer serves as the starting point for the model, accepting RGB inputs of size 227x227 pixels. The 1st Convolutional layer performs convolution with 96 filters, resulting in a feature map of size 55x55x96. In the 1st Max Pooling layer, a max pooling operation is performed to reduce the size of the feature map, resulting in a size of 27x27x96.In the 2nd Convolutional layer, </a:t>
            </a:r>
            <a:r>
              <a:rPr lang="en-US" sz="1300" dirty="0" err="1">
                <a:solidFill>
                  <a:srgbClr val="FFFFFF"/>
                </a:solidFill>
                <a:latin typeface="Times New Roman" panose="02020603050405020304" pitchFamily="18" charset="0"/>
                <a:cs typeface="Times New Roman" panose="02020603050405020304" pitchFamily="18" charset="0"/>
              </a:rPr>
              <a:t>ReLU</a:t>
            </a:r>
            <a:r>
              <a:rPr lang="en-US" sz="1300" dirty="0">
                <a:solidFill>
                  <a:srgbClr val="FFFFFF"/>
                </a:solidFill>
                <a:latin typeface="Times New Roman" panose="02020603050405020304" pitchFamily="18" charset="0"/>
                <a:cs typeface="Times New Roman" panose="02020603050405020304" pitchFamily="18" charset="0"/>
              </a:rPr>
              <a:t> activation is applied again, and a normalization operation is performed. In the 2nd Max Pooling Layer, the feature map size from the previous layer, which was 27x27x256, is reduced to 13x13x256.The 3rd Convolutional layer uses </a:t>
            </a:r>
            <a:r>
              <a:rPr lang="en-US" sz="1300" dirty="0" err="1">
                <a:solidFill>
                  <a:srgbClr val="FFFFFF"/>
                </a:solidFill>
                <a:latin typeface="Times New Roman" panose="02020603050405020304" pitchFamily="18" charset="0"/>
                <a:cs typeface="Times New Roman" panose="02020603050405020304" pitchFamily="18" charset="0"/>
              </a:rPr>
              <a:t>ReLU</a:t>
            </a:r>
            <a:r>
              <a:rPr lang="en-US" sz="1300" dirty="0">
                <a:solidFill>
                  <a:srgbClr val="FFFFFF"/>
                </a:solidFill>
                <a:latin typeface="Times New Roman" panose="02020603050405020304" pitchFamily="18" charset="0"/>
                <a:cs typeface="Times New Roman" panose="02020603050405020304" pitchFamily="18" charset="0"/>
              </a:rPr>
              <a:t> activation without normalization. In the 4th Convolutional layer, </a:t>
            </a:r>
            <a:r>
              <a:rPr lang="en-US" sz="1300" dirty="0" err="1">
                <a:solidFill>
                  <a:srgbClr val="FFFFFF"/>
                </a:solidFill>
                <a:latin typeface="Times New Roman" panose="02020603050405020304" pitchFamily="18" charset="0"/>
                <a:cs typeface="Times New Roman" panose="02020603050405020304" pitchFamily="18" charset="0"/>
              </a:rPr>
              <a:t>ReLU</a:t>
            </a:r>
            <a:r>
              <a:rPr lang="en-US" sz="1300" dirty="0">
                <a:solidFill>
                  <a:srgbClr val="FFFFFF"/>
                </a:solidFill>
                <a:latin typeface="Times New Roman" panose="02020603050405020304" pitchFamily="18" charset="0"/>
                <a:cs typeface="Times New Roman" panose="02020603050405020304" pitchFamily="18" charset="0"/>
              </a:rPr>
              <a:t> is applied, and the feature map size becomes 13x13x384. The 5th Convolutional layer also uses </a:t>
            </a:r>
            <a:r>
              <a:rPr lang="en-US" sz="1300" dirty="0" err="1">
                <a:solidFill>
                  <a:srgbClr val="FFFFFF"/>
                </a:solidFill>
                <a:latin typeface="Times New Roman" panose="02020603050405020304" pitchFamily="18" charset="0"/>
                <a:cs typeface="Times New Roman" panose="02020603050405020304" pitchFamily="18" charset="0"/>
              </a:rPr>
              <a:t>ReLU</a:t>
            </a:r>
            <a:r>
              <a:rPr lang="en-US" sz="1300" dirty="0">
                <a:solidFill>
                  <a:srgbClr val="FFFFFF"/>
                </a:solidFill>
                <a:latin typeface="Times New Roman" panose="02020603050405020304" pitchFamily="18" charset="0"/>
                <a:cs typeface="Times New Roman" panose="02020603050405020304" pitchFamily="18" charset="0"/>
              </a:rPr>
              <a:t>, and after this layer, the 3rd Max Pooling Layer is applied, resulting in a feature map size of 6x6x256.In the Fully Connected Layers, there are two fully connected layers with </a:t>
            </a:r>
            <a:r>
              <a:rPr lang="en-US" sz="1300" dirty="0" err="1">
                <a:solidFill>
                  <a:srgbClr val="FFFFFF"/>
                </a:solidFill>
                <a:latin typeface="Times New Roman" panose="02020603050405020304" pitchFamily="18" charset="0"/>
                <a:cs typeface="Times New Roman" panose="02020603050405020304" pitchFamily="18" charset="0"/>
              </a:rPr>
              <a:t>ReLU</a:t>
            </a:r>
            <a:r>
              <a:rPr lang="en-US" sz="1300" dirty="0">
                <a:solidFill>
                  <a:srgbClr val="FFFFFF"/>
                </a:solidFill>
                <a:latin typeface="Times New Roman" panose="02020603050405020304" pitchFamily="18" charset="0"/>
                <a:cs typeface="Times New Roman" panose="02020603050405020304" pitchFamily="18" charset="0"/>
              </a:rPr>
              <a:t> activation. Dropout techniques are employed to reduce overfitting. The output layer utilizes the </a:t>
            </a:r>
            <a:r>
              <a:rPr lang="en-US" sz="1300" dirty="0" err="1">
                <a:solidFill>
                  <a:srgbClr val="FFFFFF"/>
                </a:solidFill>
                <a:latin typeface="Times New Roman" panose="02020603050405020304" pitchFamily="18" charset="0"/>
                <a:cs typeface="Times New Roman" panose="02020603050405020304" pitchFamily="18" charset="0"/>
              </a:rPr>
              <a:t>Softmax</a:t>
            </a:r>
            <a:r>
              <a:rPr lang="en-US" sz="1300" dirty="0">
                <a:solidFill>
                  <a:srgbClr val="FFFFFF"/>
                </a:solidFill>
                <a:latin typeface="Times New Roman" panose="02020603050405020304" pitchFamily="18" charset="0"/>
                <a:cs typeface="Times New Roman" panose="02020603050405020304" pitchFamily="18" charset="0"/>
              </a:rPr>
              <a:t> activation to obtain probabilities.</a:t>
            </a:r>
          </a:p>
        </p:txBody>
      </p:sp>
      <p:sp>
        <p:nvSpPr>
          <p:cNvPr id="3" name="Metin kutusu 2">
            <a:extLst>
              <a:ext uri="{FF2B5EF4-FFF2-40B4-BE49-F238E27FC236}">
                <a16:creationId xmlns:a16="http://schemas.microsoft.com/office/drawing/2014/main" id="{538B619B-69EF-732A-70AC-EBDC6E2D6FBE}"/>
              </a:ext>
            </a:extLst>
          </p:cNvPr>
          <p:cNvSpPr txBox="1"/>
          <p:nvPr/>
        </p:nvSpPr>
        <p:spPr>
          <a:xfrm>
            <a:off x="2524620" y="6125225"/>
            <a:ext cx="4433337" cy="292388"/>
          </a:xfrm>
          <a:prstGeom prst="rect">
            <a:avLst/>
          </a:prstGeom>
          <a:noFill/>
        </p:spPr>
        <p:txBody>
          <a:bodyPr wrap="square" rtlCol="0">
            <a:spAutoFit/>
          </a:bodyPr>
          <a:lstStyle/>
          <a:p>
            <a:r>
              <a:rPr lang="en-US" sz="1300" dirty="0">
                <a:solidFill>
                  <a:schemeClr val="bg1"/>
                </a:solidFill>
                <a:latin typeface="Times New Roman" panose="02020603050405020304" pitchFamily="18" charset="0"/>
                <a:cs typeface="Times New Roman" panose="02020603050405020304" pitchFamily="18" charset="0"/>
              </a:rPr>
              <a:t>Fig8 : </a:t>
            </a:r>
            <a:r>
              <a:rPr lang="en-US" sz="1300" dirty="0" err="1">
                <a:solidFill>
                  <a:schemeClr val="bg1"/>
                </a:solidFill>
                <a:latin typeface="Times New Roman" panose="02020603050405020304" pitchFamily="18" charset="0"/>
                <a:cs typeface="Times New Roman" panose="02020603050405020304" pitchFamily="18" charset="0"/>
              </a:rPr>
              <a:t>AlexNET</a:t>
            </a:r>
            <a:r>
              <a:rPr lang="en-US" sz="1300" dirty="0">
                <a:solidFill>
                  <a:schemeClr val="bg1"/>
                </a:solidFill>
                <a:latin typeface="Times New Roman" panose="02020603050405020304" pitchFamily="18" charset="0"/>
                <a:cs typeface="Times New Roman" panose="02020603050405020304" pitchFamily="18" charset="0"/>
              </a:rPr>
              <a:t> Layers</a:t>
            </a:r>
            <a:endParaRPr lang="en-GB"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2399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2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225" name="Group 922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226" name="Group 922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23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923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4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4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4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4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4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4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4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4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4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4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925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5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5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5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5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925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5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5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5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5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6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6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6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6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6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9227" name="Group 922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22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2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3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3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3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3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3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3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3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3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9266" name="Rectangle 9265">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268" name="Group 9267">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9269" name="Group 9268">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281"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9282"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83"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84"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85"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86"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87"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88"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89"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90"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91"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92"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9293"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94"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95"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96"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97"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9298"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99"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300"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301"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302"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303"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304"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305"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306"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307"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9270" name="Group 9269">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9271"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72"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73"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74"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75"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76"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77"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78"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79"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80"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9309"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9A09D22D-2D6C-D8BB-91EF-9039FC8506B6}"/>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cap="none" dirty="0" err="1">
                <a:solidFill>
                  <a:srgbClr val="FFFFFF"/>
                </a:solidFill>
              </a:rPr>
              <a:t>Softmax</a:t>
            </a:r>
            <a:r>
              <a:rPr lang="en-US" sz="3600" cap="none" dirty="0">
                <a:solidFill>
                  <a:srgbClr val="FFFFFF"/>
                </a:solidFill>
              </a:rPr>
              <a:t> Activation Function</a:t>
            </a:r>
          </a:p>
        </p:txBody>
      </p:sp>
      <p:sp useBgFill="1">
        <p:nvSpPr>
          <p:cNvPr id="9311"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Different Activation Functions for Deep Neural Networks You Should Know |  by Renu Khandelwal | Geek Culture | Medium">
            <a:extLst>
              <a:ext uri="{FF2B5EF4-FFF2-40B4-BE49-F238E27FC236}">
                <a16:creationId xmlns:a16="http://schemas.microsoft.com/office/drawing/2014/main" id="{94E329D8-B6DB-EDD6-6150-EFC4CA77BB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18988" y="1766222"/>
            <a:ext cx="4635583" cy="3329619"/>
          </a:xfrm>
          <a:prstGeom prst="rect">
            <a:avLst/>
          </a:prstGeom>
          <a:noFill/>
          <a:extLst>
            <a:ext uri="{909E8E84-426E-40DD-AFC4-6F175D3DCCD1}">
              <a14:hiddenFill xmlns:a14="http://schemas.microsoft.com/office/drawing/2010/main">
                <a:solidFill>
                  <a:srgbClr val="FFFFFF"/>
                </a:solidFill>
              </a14:hiddenFill>
            </a:ext>
          </a:extLst>
        </p:spPr>
      </p:pic>
      <p:sp>
        <p:nvSpPr>
          <p:cNvPr id="4" name="Metin Yer Tutucusu 3">
            <a:extLst>
              <a:ext uri="{FF2B5EF4-FFF2-40B4-BE49-F238E27FC236}">
                <a16:creationId xmlns:a16="http://schemas.microsoft.com/office/drawing/2014/main" id="{A49AD97E-C668-94D8-3B8D-DB37EE15673F}"/>
              </a:ext>
            </a:extLst>
          </p:cNvPr>
          <p:cNvSpPr>
            <a:spLocks noGrp="1"/>
          </p:cNvSpPr>
          <p:nvPr>
            <p:ph type="body" sz="half" idx="2"/>
          </p:nvPr>
        </p:nvSpPr>
        <p:spPr>
          <a:xfrm>
            <a:off x="6569957" y="2249487"/>
            <a:ext cx="4747087" cy="3541714"/>
          </a:xfrm>
        </p:spPr>
        <p:txBody>
          <a:bodyPr vert="horz" lIns="91440" tIns="45720" rIns="91440" bIns="45720" rtlCol="0">
            <a:normAutofit/>
          </a:bodyPr>
          <a:lstStyle/>
          <a:p>
            <a:r>
              <a:rPr lang="en-US" sz="1800" b="0" i="0" dirty="0" err="1">
                <a:solidFill>
                  <a:schemeClr val="bg1"/>
                </a:solidFill>
                <a:effectLst/>
                <a:latin typeface="Times New Roman" panose="02020603050405020304" pitchFamily="18" charset="0"/>
                <a:cs typeface="Times New Roman" panose="02020603050405020304" pitchFamily="18" charset="0"/>
              </a:rPr>
              <a:t>Softmax</a:t>
            </a:r>
            <a:r>
              <a:rPr lang="en-US" sz="1800" b="0" i="0" dirty="0">
                <a:solidFill>
                  <a:schemeClr val="bg1"/>
                </a:solidFill>
                <a:effectLst/>
                <a:latin typeface="Times New Roman" panose="02020603050405020304" pitchFamily="18" charset="0"/>
                <a:cs typeface="Times New Roman" panose="02020603050405020304" pitchFamily="18" charset="0"/>
              </a:rPr>
              <a:t> is an activation function used in multi-class classification problems. It takes a vector as input and returns the probability distribution of each element in that vector. It is commonly used in output layers to normalize the probabilities between classes, making the total probability sum to 1. This facilitates obtaining prediction probabilities and allows us to easily select the class with the highest probability.</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76BC1BE9-D1A3-B8B2-759D-A4852BDC7C48}"/>
              </a:ext>
            </a:extLst>
          </p:cNvPr>
          <p:cNvSpPr txBox="1"/>
          <p:nvPr/>
        </p:nvSpPr>
        <p:spPr>
          <a:xfrm>
            <a:off x="2136620" y="6102142"/>
            <a:ext cx="4433337" cy="292388"/>
          </a:xfrm>
          <a:prstGeom prst="rect">
            <a:avLst/>
          </a:prstGeom>
          <a:noFill/>
        </p:spPr>
        <p:txBody>
          <a:bodyPr wrap="square" rtlCol="0">
            <a:spAutoFit/>
          </a:bodyPr>
          <a:lstStyle/>
          <a:p>
            <a:r>
              <a:rPr lang="en-US" sz="1300" dirty="0">
                <a:solidFill>
                  <a:schemeClr val="bg1"/>
                </a:solidFill>
                <a:latin typeface="Times New Roman" panose="02020603050405020304" pitchFamily="18" charset="0"/>
                <a:cs typeface="Times New Roman" panose="02020603050405020304" pitchFamily="18" charset="0"/>
              </a:rPr>
              <a:t>Fig9 : Activation Functions Graph</a:t>
            </a:r>
            <a:endParaRPr lang="en-GB"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94829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7"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249" name="Group 10248">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250" name="Group 10249">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262"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10263"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64"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65"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66"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67"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68"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69"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70"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71"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72"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73"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10274"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75"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76"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77"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78"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10279"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80"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81"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82"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83"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84"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85"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86"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87"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88"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10251" name="Group 10250">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252"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53"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54"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55"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56"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57"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58"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59"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60"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61"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10290" name="Rectangle 10289">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292" name="Group 10291">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0293" name="Group 10292">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0305"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10306"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07"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08"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09"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10"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11"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12"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13"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14"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15"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16"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10317"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18"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19"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20"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21"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10322"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23"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24"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25"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26"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27"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28"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29"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30"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31"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10294" name="Group 10293">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0295"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96"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97"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98"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299"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00"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01"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02"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03"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304"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10333"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0AD9BF1F-AF26-68C7-FCAD-2B6F5C57FAA0}"/>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cap="none" dirty="0">
                <a:solidFill>
                  <a:srgbClr val="FFFFFF"/>
                </a:solidFill>
              </a:rPr>
              <a:t>Dropout Technique</a:t>
            </a:r>
          </a:p>
        </p:txBody>
      </p:sp>
      <p:sp useBgFill="1">
        <p:nvSpPr>
          <p:cNvPr id="10335"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Famous CNN architecture that you should know about AI image recognition -  Semiconductor Business -Macnica,Inc.">
            <a:extLst>
              <a:ext uri="{FF2B5EF4-FFF2-40B4-BE49-F238E27FC236}">
                <a16:creationId xmlns:a16="http://schemas.microsoft.com/office/drawing/2014/main" id="{93FE84D8-89CF-B60F-8E19-DD2256C4DAF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18988" y="2909529"/>
            <a:ext cx="4635583" cy="104300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Yer Tutucusu 3">
            <a:extLst>
              <a:ext uri="{FF2B5EF4-FFF2-40B4-BE49-F238E27FC236}">
                <a16:creationId xmlns:a16="http://schemas.microsoft.com/office/drawing/2014/main" id="{A65AD38E-959A-F0C8-853D-FAEE35DE5E03}"/>
              </a:ext>
            </a:extLst>
          </p:cNvPr>
          <p:cNvSpPr>
            <a:spLocks noGrp="1"/>
          </p:cNvSpPr>
          <p:nvPr>
            <p:ph type="body" sz="half" idx="2"/>
          </p:nvPr>
        </p:nvSpPr>
        <p:spPr>
          <a:xfrm>
            <a:off x="6569957" y="2249487"/>
            <a:ext cx="4747087" cy="3541714"/>
          </a:xfrm>
        </p:spPr>
        <p:txBody>
          <a:bodyPr vert="horz" lIns="91440" tIns="45720" rIns="91440" bIns="45720" rtlCol="0">
            <a:normAutofit/>
          </a:bodyPr>
          <a:lstStyle/>
          <a:p>
            <a:r>
              <a:rPr lang="en-US" sz="1800" b="0" i="0" dirty="0">
                <a:solidFill>
                  <a:schemeClr val="bg1"/>
                </a:solidFill>
                <a:effectLst/>
                <a:latin typeface="Times New Roman" panose="02020603050405020304" pitchFamily="18" charset="0"/>
                <a:cs typeface="Times New Roman" panose="02020603050405020304" pitchFamily="18" charset="0"/>
              </a:rPr>
              <a:t>Dropout is a regularization technique used in neural networks such as </a:t>
            </a:r>
            <a:r>
              <a:rPr lang="en-US" sz="1800" b="0" i="0" dirty="0" err="1">
                <a:solidFill>
                  <a:schemeClr val="bg1"/>
                </a:solidFill>
                <a:effectLst/>
                <a:latin typeface="Times New Roman" panose="02020603050405020304" pitchFamily="18" charset="0"/>
                <a:cs typeface="Times New Roman" panose="02020603050405020304" pitchFamily="18" charset="0"/>
              </a:rPr>
              <a:t>AlexNet</a:t>
            </a:r>
            <a:r>
              <a:rPr lang="en-US" sz="1800" b="0" i="0" dirty="0">
                <a:solidFill>
                  <a:schemeClr val="bg1"/>
                </a:solidFill>
                <a:effectLst/>
                <a:latin typeface="Times New Roman" panose="02020603050405020304" pitchFamily="18" charset="0"/>
                <a:cs typeface="Times New Roman" panose="02020603050405020304" pitchFamily="18" charset="0"/>
              </a:rPr>
              <a:t>. Dropout involves randomly dropping out neurons, preventing the network from becoming overly dependent on specific neurons and features, thus helping to prevent overfitting. Dropout prevents the network from excessively adapting to a specific class or feature, allowing more general results to be generated.</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CC1BFF2F-520E-E4A3-E110-0ACD20329369}"/>
              </a:ext>
            </a:extLst>
          </p:cNvPr>
          <p:cNvSpPr txBox="1"/>
          <p:nvPr/>
        </p:nvSpPr>
        <p:spPr>
          <a:xfrm>
            <a:off x="2044556" y="6149038"/>
            <a:ext cx="4433337" cy="292388"/>
          </a:xfrm>
          <a:prstGeom prst="rect">
            <a:avLst/>
          </a:prstGeom>
          <a:noFill/>
        </p:spPr>
        <p:txBody>
          <a:bodyPr wrap="square" rtlCol="0">
            <a:spAutoFit/>
          </a:bodyPr>
          <a:lstStyle/>
          <a:p>
            <a:r>
              <a:rPr lang="en-US" sz="1300" dirty="0">
                <a:solidFill>
                  <a:schemeClr val="bg1"/>
                </a:solidFill>
                <a:latin typeface="Times New Roman" panose="02020603050405020304" pitchFamily="18" charset="0"/>
                <a:cs typeface="Times New Roman" panose="02020603050405020304" pitchFamily="18" charset="0"/>
              </a:rPr>
              <a:t>Fig10 : Dropout Technique Visualization</a:t>
            </a:r>
            <a:endParaRPr lang="en-GB"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32612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7"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129" name="Group 5128">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5130" name="Group 5129">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142"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5143"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44"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45"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46"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47"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48"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49"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50"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51"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52"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53"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5154"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55"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56"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57"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58"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5159"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60"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61"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62"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63"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64"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65"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66"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67"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68"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5131" name="Group 5130">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5132"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33"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34"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35"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36"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37"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38"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39"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40"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41"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5170" name="Rectangle 5169">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172" name="Group 5171">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173" name="Group 5172">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185"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5186"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87"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88"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89"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90"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91"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92"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93"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94"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95"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96"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5197"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98"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99"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00"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01"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5202"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03"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04"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05"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06"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07"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08"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09"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10"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11"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5174" name="Group 5173">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175"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76"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77"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78"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79"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80"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81"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82"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83"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84"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5213"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F04A6576-C1D5-9E17-EB40-252E6910A2A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2800" cap="none" dirty="0" err="1">
                <a:solidFill>
                  <a:srgbClr val="FFFFFF"/>
                </a:solidFill>
              </a:rPr>
              <a:t>GoogleNET</a:t>
            </a:r>
            <a:r>
              <a:rPr lang="en-US" sz="2800" cap="none" dirty="0">
                <a:solidFill>
                  <a:srgbClr val="FFFFFF"/>
                </a:solidFill>
              </a:rPr>
              <a:t> Architecture</a:t>
            </a:r>
          </a:p>
        </p:txBody>
      </p:sp>
      <p:sp useBgFill="1">
        <p:nvSpPr>
          <p:cNvPr id="5215"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GoogLeNet CNN Architecture Explained (Inception V1) : | by Anas BRITAL |  Medium">
            <a:extLst>
              <a:ext uri="{FF2B5EF4-FFF2-40B4-BE49-F238E27FC236}">
                <a16:creationId xmlns:a16="http://schemas.microsoft.com/office/drawing/2014/main" id="{37E40879-B068-1497-6F8C-DDA60D04F1B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18988" y="2040357"/>
            <a:ext cx="4635583" cy="2781349"/>
          </a:xfrm>
          <a:prstGeom prst="rect">
            <a:avLst/>
          </a:prstGeom>
          <a:noFill/>
          <a:extLst>
            <a:ext uri="{909E8E84-426E-40DD-AFC4-6F175D3DCCD1}">
              <a14:hiddenFill xmlns:a14="http://schemas.microsoft.com/office/drawing/2010/main">
                <a:solidFill>
                  <a:srgbClr val="FFFFFF"/>
                </a:solidFill>
              </a14:hiddenFill>
            </a:ext>
          </a:extLst>
        </p:spPr>
      </p:pic>
      <p:sp>
        <p:nvSpPr>
          <p:cNvPr id="4" name="Metin Yer Tutucusu 3">
            <a:extLst>
              <a:ext uri="{FF2B5EF4-FFF2-40B4-BE49-F238E27FC236}">
                <a16:creationId xmlns:a16="http://schemas.microsoft.com/office/drawing/2014/main" id="{D598CEA6-36F9-91B4-E522-E68ADCF28954}"/>
              </a:ext>
            </a:extLst>
          </p:cNvPr>
          <p:cNvSpPr>
            <a:spLocks noGrp="1"/>
          </p:cNvSpPr>
          <p:nvPr>
            <p:ph type="body" sz="half" idx="2"/>
          </p:nvPr>
        </p:nvSpPr>
        <p:spPr>
          <a:xfrm>
            <a:off x="6569957" y="2249487"/>
            <a:ext cx="4747087" cy="3541714"/>
          </a:xfrm>
        </p:spPr>
        <p:txBody>
          <a:bodyPr vert="horz" lIns="91440" tIns="45720" rIns="91440" bIns="45720" rtlCol="0">
            <a:normAutofit lnSpcReduction="10000"/>
          </a:bodyPr>
          <a:lstStyle/>
          <a:p>
            <a:r>
              <a:rPr lang="en-US" sz="1800" dirty="0">
                <a:solidFill>
                  <a:srgbClr val="FFFFFF"/>
                </a:solidFill>
                <a:effectLst/>
                <a:latin typeface="Times New Roman" panose="02020603050405020304" pitchFamily="18" charset="0"/>
                <a:cs typeface="Times New Roman" panose="02020603050405020304" pitchFamily="18" charset="0"/>
              </a:rPr>
              <a:t>The </a:t>
            </a:r>
            <a:r>
              <a:rPr lang="en-US" sz="1800" dirty="0" err="1">
                <a:solidFill>
                  <a:srgbClr val="FFFFFF"/>
                </a:solidFill>
                <a:effectLst/>
                <a:latin typeface="Times New Roman" panose="02020603050405020304" pitchFamily="18" charset="0"/>
                <a:cs typeface="Times New Roman" panose="02020603050405020304" pitchFamily="18" charset="0"/>
              </a:rPr>
              <a:t>GoogleNet</a:t>
            </a:r>
            <a:r>
              <a:rPr lang="en-US" sz="1800" dirty="0">
                <a:solidFill>
                  <a:srgbClr val="FFFFFF"/>
                </a:solidFill>
                <a:effectLst/>
                <a:latin typeface="Times New Roman" panose="02020603050405020304" pitchFamily="18" charset="0"/>
                <a:cs typeface="Times New Roman" panose="02020603050405020304" pitchFamily="18" charset="0"/>
              </a:rPr>
              <a:t> architecture comprises 22 layers, including Convolutional Layers, Reduction Layers, Fully Connected Layers, and Auxiliary Classifiers. Its distinctive feature is the use of the Inception module. The Inception module enhances feature extraction by concurrently utilizing various filter sizes and convolution types, reducing computational costs through depth reduction layers. </a:t>
            </a:r>
            <a:r>
              <a:rPr lang="en-US" sz="1800" dirty="0" err="1">
                <a:solidFill>
                  <a:srgbClr val="FFFFFF"/>
                </a:solidFill>
                <a:effectLst/>
                <a:latin typeface="Times New Roman" panose="02020603050405020304" pitchFamily="18" charset="0"/>
                <a:cs typeface="Times New Roman" panose="02020603050405020304" pitchFamily="18" charset="0"/>
              </a:rPr>
              <a:t>GoogleNet</a:t>
            </a:r>
            <a:r>
              <a:rPr lang="en-US" sz="1800" dirty="0">
                <a:solidFill>
                  <a:srgbClr val="FFFFFF"/>
                </a:solidFill>
                <a:effectLst/>
                <a:latin typeface="Times New Roman" panose="02020603050405020304" pitchFamily="18" charset="0"/>
                <a:cs typeface="Times New Roman" panose="02020603050405020304" pitchFamily="18" charset="0"/>
              </a:rPr>
              <a:t> includes auxiliary classifiers during training to expedite learning.  </a:t>
            </a:r>
          </a:p>
          <a:p>
            <a:pPr indent="-228600">
              <a:buFont typeface="Arial" panose="020B0604020202020204" pitchFamily="34" charset="0"/>
              <a:buChar char="•"/>
            </a:pPr>
            <a:endParaRPr lang="en-US" dirty="0">
              <a:solidFill>
                <a:srgbClr val="FFFFFF"/>
              </a:solidFill>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0CF52C80-20BF-A0EB-8A92-1088467BC431}"/>
              </a:ext>
            </a:extLst>
          </p:cNvPr>
          <p:cNvSpPr txBox="1"/>
          <p:nvPr/>
        </p:nvSpPr>
        <p:spPr>
          <a:xfrm>
            <a:off x="2044556" y="6149038"/>
            <a:ext cx="4433337" cy="292388"/>
          </a:xfrm>
          <a:prstGeom prst="rect">
            <a:avLst/>
          </a:prstGeom>
          <a:noFill/>
        </p:spPr>
        <p:txBody>
          <a:bodyPr wrap="square" rtlCol="0">
            <a:spAutoFit/>
          </a:bodyPr>
          <a:lstStyle/>
          <a:p>
            <a:r>
              <a:rPr lang="en-US" sz="1300" dirty="0">
                <a:solidFill>
                  <a:schemeClr val="bg1"/>
                </a:solidFill>
                <a:latin typeface="Times New Roman" panose="02020603050405020304" pitchFamily="18" charset="0"/>
                <a:cs typeface="Times New Roman" panose="02020603050405020304" pitchFamily="18" charset="0"/>
              </a:rPr>
              <a:t>Fig11 : </a:t>
            </a:r>
            <a:r>
              <a:rPr lang="en-US" sz="1300" dirty="0" err="1">
                <a:solidFill>
                  <a:schemeClr val="bg1"/>
                </a:solidFill>
                <a:latin typeface="Times New Roman" panose="02020603050405020304" pitchFamily="18" charset="0"/>
                <a:cs typeface="Times New Roman" panose="02020603050405020304" pitchFamily="18" charset="0"/>
              </a:rPr>
              <a:t>GoogleNET</a:t>
            </a:r>
            <a:r>
              <a:rPr lang="en-US" sz="1300" dirty="0">
                <a:solidFill>
                  <a:schemeClr val="bg1"/>
                </a:solidFill>
                <a:latin typeface="Times New Roman" panose="02020603050405020304" pitchFamily="18" charset="0"/>
                <a:cs typeface="Times New Roman" panose="02020603050405020304" pitchFamily="18" charset="0"/>
              </a:rPr>
              <a:t> Structure</a:t>
            </a:r>
            <a:endParaRPr lang="en-GB"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81514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7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277" name="Group 1127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278" name="Group 1127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29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1129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9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9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9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9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9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9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9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9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0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0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1130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0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0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0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0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1130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0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0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1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1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1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1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1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1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1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11279" name="Group 1127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28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8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8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8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8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8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8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8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8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28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11318" name="Rectangle 11317">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320" name="Group 11319">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1321" name="Group 11320">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1333"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11334"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35"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36"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37"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38"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39"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40"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41"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42"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43"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44"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11345"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46"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47"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48"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49"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11350"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51"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52"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53"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54"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55"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56"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57"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58"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59"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11322" name="Group 11321">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1323"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24"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25"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26"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27"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28"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29"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30"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31"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332"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11361"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8F92A5EA-05CC-632D-E811-959032483B18}"/>
              </a:ext>
            </a:extLst>
          </p:cNvPr>
          <p:cNvSpPr>
            <a:spLocks noGrp="1"/>
          </p:cNvSpPr>
          <p:nvPr>
            <p:ph type="title"/>
          </p:nvPr>
        </p:nvSpPr>
        <p:spPr>
          <a:xfrm>
            <a:off x="6569957" y="618518"/>
            <a:ext cx="4747088" cy="992795"/>
          </a:xfrm>
        </p:spPr>
        <p:txBody>
          <a:bodyPr vert="horz" lIns="91440" tIns="45720" rIns="91440" bIns="45720" rtlCol="0" anchor="ctr">
            <a:normAutofit/>
          </a:bodyPr>
          <a:lstStyle/>
          <a:p>
            <a:r>
              <a:rPr lang="en-US" sz="3600" cap="none" dirty="0" err="1">
                <a:solidFill>
                  <a:srgbClr val="FFFFFF"/>
                </a:solidFill>
              </a:rPr>
              <a:t>GoogleNET</a:t>
            </a:r>
            <a:r>
              <a:rPr lang="en-US" sz="3600" cap="none" dirty="0">
                <a:solidFill>
                  <a:srgbClr val="FFFFFF"/>
                </a:solidFill>
              </a:rPr>
              <a:t> Architecture</a:t>
            </a:r>
            <a:endParaRPr lang="en-US" sz="3600" dirty="0">
              <a:solidFill>
                <a:srgbClr val="FFFFFF"/>
              </a:solidFill>
            </a:endParaRPr>
          </a:p>
        </p:txBody>
      </p:sp>
      <p:sp useBgFill="1">
        <p:nvSpPr>
          <p:cNvPr id="11363"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70" name="Picture 6" descr="diyagram, taslak, plan, teknik çizim içeren bir resim&#10;&#10;Açıklama otomatik olarak oluşturuldu">
            <a:extLst>
              <a:ext uri="{FF2B5EF4-FFF2-40B4-BE49-F238E27FC236}">
                <a16:creationId xmlns:a16="http://schemas.microsoft.com/office/drawing/2014/main" id="{8EF3A755-4363-D039-29E7-5936D086376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18988" y="2602421"/>
            <a:ext cx="4635583" cy="165722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Yer Tutucusu 3">
            <a:extLst>
              <a:ext uri="{FF2B5EF4-FFF2-40B4-BE49-F238E27FC236}">
                <a16:creationId xmlns:a16="http://schemas.microsoft.com/office/drawing/2014/main" id="{08F934DE-E12E-3DC3-1182-A6110710EA8D}"/>
              </a:ext>
            </a:extLst>
          </p:cNvPr>
          <p:cNvSpPr>
            <a:spLocks noGrp="1"/>
          </p:cNvSpPr>
          <p:nvPr>
            <p:ph type="body" sz="half" idx="2"/>
          </p:nvPr>
        </p:nvSpPr>
        <p:spPr>
          <a:xfrm>
            <a:off x="6569957" y="1811337"/>
            <a:ext cx="4747087" cy="3979864"/>
          </a:xfrm>
        </p:spPr>
        <p:txBody>
          <a:bodyPr vert="horz" lIns="91440" tIns="45720" rIns="91440" bIns="45720" rtlCol="0">
            <a:noAutofit/>
          </a:bodyPr>
          <a:lstStyle/>
          <a:p>
            <a:r>
              <a:rPr lang="en-US" b="0" i="0" dirty="0" err="1">
                <a:solidFill>
                  <a:schemeClr val="bg1"/>
                </a:solidFill>
                <a:effectLst/>
                <a:latin typeface="Times New Roman" panose="02020603050405020304" pitchFamily="18" charset="0"/>
                <a:cs typeface="Times New Roman" panose="02020603050405020304" pitchFamily="18" charset="0"/>
              </a:rPr>
              <a:t>GoogleNet</a:t>
            </a:r>
            <a:r>
              <a:rPr lang="en-US" b="0" i="0" dirty="0">
                <a:solidFill>
                  <a:schemeClr val="bg1"/>
                </a:solidFill>
                <a:effectLst/>
                <a:latin typeface="Times New Roman" panose="02020603050405020304" pitchFamily="18" charset="0"/>
                <a:cs typeface="Times New Roman" panose="02020603050405020304" pitchFamily="18" charset="0"/>
              </a:rPr>
              <a:t> accepts a 224x224 pixel RGB image as input. The initial convolutional layers perform operations on the image to extract basic features. Inception modules are specialized convolutional modules designed to capture features at different scales, with each module containing different filters working in parallel. The Reduction Layer aims to reduce the size of feature maps, lowering computational costs and may involve pooling and convolution operations. Fully Connected Layers assist the network in making the final classification based on the learned features. The output layer typically uses </a:t>
            </a:r>
            <a:r>
              <a:rPr lang="en-US" b="0" i="0" dirty="0" err="1">
                <a:solidFill>
                  <a:schemeClr val="bg1"/>
                </a:solidFill>
                <a:effectLst/>
                <a:latin typeface="Times New Roman" panose="02020603050405020304" pitchFamily="18" charset="0"/>
                <a:cs typeface="Times New Roman" panose="02020603050405020304" pitchFamily="18" charset="0"/>
              </a:rPr>
              <a:t>softmax</a:t>
            </a:r>
            <a:r>
              <a:rPr lang="en-US" b="0" i="0" dirty="0">
                <a:solidFill>
                  <a:schemeClr val="bg1"/>
                </a:solidFill>
                <a:effectLst/>
                <a:latin typeface="Times New Roman" panose="02020603050405020304" pitchFamily="18" charset="0"/>
                <a:cs typeface="Times New Roman" panose="02020603050405020304" pitchFamily="18" charset="0"/>
              </a:rPr>
              <a:t> activation to produce results.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40EA7CE8-4198-0123-F185-57C079CF5178}"/>
              </a:ext>
            </a:extLst>
          </p:cNvPr>
          <p:cNvSpPr txBox="1"/>
          <p:nvPr/>
        </p:nvSpPr>
        <p:spPr>
          <a:xfrm>
            <a:off x="2044556" y="6149038"/>
            <a:ext cx="4433337" cy="292388"/>
          </a:xfrm>
          <a:prstGeom prst="rect">
            <a:avLst/>
          </a:prstGeom>
          <a:noFill/>
        </p:spPr>
        <p:txBody>
          <a:bodyPr wrap="square" rtlCol="0">
            <a:spAutoFit/>
          </a:bodyPr>
          <a:lstStyle/>
          <a:p>
            <a:r>
              <a:rPr lang="en-US" sz="1300" dirty="0">
                <a:solidFill>
                  <a:schemeClr val="bg1"/>
                </a:solidFill>
                <a:latin typeface="Times New Roman" panose="02020603050405020304" pitchFamily="18" charset="0"/>
                <a:cs typeface="Times New Roman" panose="02020603050405020304" pitchFamily="18" charset="0"/>
              </a:rPr>
              <a:t>Fig12 : </a:t>
            </a:r>
            <a:r>
              <a:rPr lang="en-US" sz="1300" dirty="0" err="1">
                <a:solidFill>
                  <a:schemeClr val="bg1"/>
                </a:solidFill>
                <a:latin typeface="Times New Roman" panose="02020603050405020304" pitchFamily="18" charset="0"/>
                <a:cs typeface="Times New Roman" panose="02020603050405020304" pitchFamily="18" charset="0"/>
              </a:rPr>
              <a:t>GoogleNET</a:t>
            </a:r>
            <a:r>
              <a:rPr lang="en-US" sz="1300" dirty="0">
                <a:solidFill>
                  <a:schemeClr val="bg1"/>
                </a:solidFill>
                <a:latin typeface="Times New Roman" panose="02020603050405020304" pitchFamily="18" charset="0"/>
                <a:cs typeface="Times New Roman" panose="02020603050405020304" pitchFamily="18" charset="0"/>
              </a:rPr>
              <a:t> Layers</a:t>
            </a:r>
            <a:endParaRPr lang="en-GB"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9620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5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153" name="Group 615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154" name="Group 615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16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616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617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8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8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8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618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8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8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8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8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8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8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9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9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9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6155" name="Group 615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15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5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5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5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6194" name="Rectangle 6193">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196" name="Group 6195">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197" name="Group 6196">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09"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6210"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11"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12"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13"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14"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15"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16"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17"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18"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19"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20"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6221"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22"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23"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24"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25"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6226"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27"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28"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29"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30"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31"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32"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33"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34"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35"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6198" name="Group 6197">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199"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00"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01"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02"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03"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04"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05"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06"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07"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08"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6237"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9C4B7DF7-003A-EA13-4EF9-8309B372D45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2800" cap="none" dirty="0">
                <a:solidFill>
                  <a:srgbClr val="FFFFFF"/>
                </a:solidFill>
              </a:rPr>
              <a:t>Hard Voting Classifier</a:t>
            </a:r>
          </a:p>
        </p:txBody>
      </p:sp>
      <p:sp useBgFill="1">
        <p:nvSpPr>
          <p:cNvPr id="6239"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Architecture of ensemble hard voting classifier. Architecture of ensemble hard voting classifier.">
            <a:extLst>
              <a:ext uri="{FF2B5EF4-FFF2-40B4-BE49-F238E27FC236}">
                <a16:creationId xmlns:a16="http://schemas.microsoft.com/office/drawing/2014/main" id="{F68CA417-9C37-D50B-ACC8-15BCB271FBD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18988" y="2335875"/>
            <a:ext cx="4635583" cy="2190312"/>
          </a:xfrm>
          <a:prstGeom prst="rect">
            <a:avLst/>
          </a:prstGeom>
          <a:noFill/>
          <a:extLst>
            <a:ext uri="{909E8E84-426E-40DD-AFC4-6F175D3DCCD1}">
              <a14:hiddenFill xmlns:a14="http://schemas.microsoft.com/office/drawing/2010/main">
                <a:solidFill>
                  <a:srgbClr val="FFFFFF"/>
                </a:solidFill>
              </a14:hiddenFill>
            </a:ext>
          </a:extLst>
        </p:spPr>
      </p:pic>
      <p:sp>
        <p:nvSpPr>
          <p:cNvPr id="4" name="Metin Yer Tutucusu 3">
            <a:extLst>
              <a:ext uri="{FF2B5EF4-FFF2-40B4-BE49-F238E27FC236}">
                <a16:creationId xmlns:a16="http://schemas.microsoft.com/office/drawing/2014/main" id="{F76E284A-D483-EAB7-4DD4-166096DD9590}"/>
              </a:ext>
            </a:extLst>
          </p:cNvPr>
          <p:cNvSpPr>
            <a:spLocks noGrp="1"/>
          </p:cNvSpPr>
          <p:nvPr>
            <p:ph type="body" sz="half" idx="2"/>
          </p:nvPr>
        </p:nvSpPr>
        <p:spPr>
          <a:xfrm>
            <a:off x="6569957" y="1990726"/>
            <a:ext cx="4747087" cy="3963987"/>
          </a:xfrm>
        </p:spPr>
        <p:txBody>
          <a:bodyPr vert="horz" lIns="91440" tIns="45720" rIns="91440" bIns="45720" rtlCol="0">
            <a:noAutofit/>
          </a:bodyPr>
          <a:lstStyle/>
          <a:p>
            <a:r>
              <a:rPr lang="en-US" sz="1800" b="0" i="0" dirty="0">
                <a:solidFill>
                  <a:schemeClr val="bg1"/>
                </a:solidFill>
                <a:effectLst/>
                <a:latin typeface="Times New Roman" panose="02020603050405020304" pitchFamily="18" charset="0"/>
                <a:cs typeface="Times New Roman" panose="02020603050405020304" pitchFamily="18" charset="0"/>
              </a:rPr>
              <a:t>Hard voting is an ensemble technique in machine learning where models are used collectively. Hard voting involves taking the classification results of different models and making a final prediction by selecting the class that each model votes for the most. This can enhance the overall performance of the model. Consequently, it enables the generation of stronger and more stable predictions compared to a single model. Additionally, ensemble models are generally more resistant to overfitting.</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8412F969-9249-10D3-21C3-2AB0FA8EB07B}"/>
              </a:ext>
            </a:extLst>
          </p:cNvPr>
          <p:cNvSpPr txBox="1"/>
          <p:nvPr/>
        </p:nvSpPr>
        <p:spPr>
          <a:xfrm>
            <a:off x="1755136" y="6109206"/>
            <a:ext cx="4433337" cy="292388"/>
          </a:xfrm>
          <a:prstGeom prst="rect">
            <a:avLst/>
          </a:prstGeom>
          <a:noFill/>
        </p:spPr>
        <p:txBody>
          <a:bodyPr wrap="square" rtlCol="0">
            <a:spAutoFit/>
          </a:bodyPr>
          <a:lstStyle/>
          <a:p>
            <a:r>
              <a:rPr lang="en-US" sz="1300" dirty="0">
                <a:solidFill>
                  <a:schemeClr val="bg1"/>
                </a:solidFill>
                <a:latin typeface="Times New Roman" panose="02020603050405020304" pitchFamily="18" charset="0"/>
                <a:cs typeface="Times New Roman" panose="02020603050405020304" pitchFamily="18" charset="0"/>
              </a:rPr>
              <a:t>Fig13 : Hard Voting Technique Visualization</a:t>
            </a:r>
            <a:endParaRPr lang="en-GB"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50236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2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4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4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17" name="Group 1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56" name="Rectangle 55">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9" name="Group 58">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1"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72"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3"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4"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5"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6"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7"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8"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9"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0"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1"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83"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4"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5"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6"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7"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88"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9"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0"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1"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3"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4"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5"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6"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7"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60" name="Group 59">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1"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3"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4"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5"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6"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7"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8"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9"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0"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99"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CCB5CA27-664B-F632-5FCB-F375E92FA868}"/>
              </a:ext>
            </a:extLst>
          </p:cNvPr>
          <p:cNvSpPr>
            <a:spLocks noGrp="1"/>
          </p:cNvSpPr>
          <p:nvPr>
            <p:ph type="title"/>
          </p:nvPr>
        </p:nvSpPr>
        <p:spPr>
          <a:xfrm>
            <a:off x="6569957" y="698500"/>
            <a:ext cx="3717840" cy="912813"/>
          </a:xfrm>
        </p:spPr>
        <p:txBody>
          <a:bodyPr vert="horz" lIns="91440" tIns="45720" rIns="91440" bIns="45720" rtlCol="0" anchor="ctr">
            <a:normAutofit/>
          </a:bodyPr>
          <a:lstStyle/>
          <a:p>
            <a:r>
              <a:rPr lang="en-US" sz="2800" cap="none" dirty="0">
                <a:solidFill>
                  <a:srgbClr val="FFFFFF"/>
                </a:solidFill>
              </a:rPr>
              <a:t>Soft Voting Classifier</a:t>
            </a:r>
          </a:p>
        </p:txBody>
      </p:sp>
      <p:sp useBgFill="1">
        <p:nvSpPr>
          <p:cNvPr id="101"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çerik Yer Tutucusu 7">
            <a:extLst>
              <a:ext uri="{FF2B5EF4-FFF2-40B4-BE49-F238E27FC236}">
                <a16:creationId xmlns:a16="http://schemas.microsoft.com/office/drawing/2014/main" id="{729117B4-870F-892D-B7C1-0559314B8AB6}"/>
              </a:ext>
            </a:extLst>
          </p:cNvPr>
          <p:cNvPicPr>
            <a:picLocks noGrp="1" noChangeAspect="1"/>
          </p:cNvPicPr>
          <p:nvPr>
            <p:ph idx="1"/>
          </p:nvPr>
        </p:nvPicPr>
        <p:blipFill>
          <a:blip r:embed="rId3"/>
          <a:stretch>
            <a:fillRect/>
          </a:stretch>
        </p:blipFill>
        <p:spPr>
          <a:xfrm>
            <a:off x="1118988" y="1328726"/>
            <a:ext cx="4635583" cy="4204610"/>
          </a:xfrm>
          <a:prstGeom prst="rect">
            <a:avLst/>
          </a:prstGeom>
        </p:spPr>
      </p:pic>
      <p:sp>
        <p:nvSpPr>
          <p:cNvPr id="4" name="Metin Yer Tutucusu 3">
            <a:extLst>
              <a:ext uri="{FF2B5EF4-FFF2-40B4-BE49-F238E27FC236}">
                <a16:creationId xmlns:a16="http://schemas.microsoft.com/office/drawing/2014/main" id="{BA76A9B3-B97C-3669-5F21-76F397140959}"/>
              </a:ext>
            </a:extLst>
          </p:cNvPr>
          <p:cNvSpPr>
            <a:spLocks noGrp="1"/>
          </p:cNvSpPr>
          <p:nvPr>
            <p:ph type="body" sz="half" idx="2"/>
          </p:nvPr>
        </p:nvSpPr>
        <p:spPr>
          <a:xfrm>
            <a:off x="6569957" y="1730375"/>
            <a:ext cx="4747087" cy="4060826"/>
          </a:xfrm>
        </p:spPr>
        <p:txBody>
          <a:bodyPr vert="horz" lIns="91440" tIns="45720" rIns="91440" bIns="45720" rtlCol="0">
            <a:normAutofit/>
          </a:bodyPr>
          <a:lstStyle/>
          <a:p>
            <a:r>
              <a:rPr lang="en-US" sz="1800" b="0" i="0" dirty="0">
                <a:solidFill>
                  <a:schemeClr val="bg1"/>
                </a:solidFill>
                <a:effectLst/>
                <a:latin typeface="Times New Roman" panose="02020603050405020304" pitchFamily="18" charset="0"/>
                <a:cs typeface="Times New Roman" panose="02020603050405020304" pitchFamily="18" charset="0"/>
              </a:rPr>
              <a:t>Soft Voting is an ensemble technique in machine learning where models are used collectively. Soft Voting combines the predictions of different models with probability values and makes the final prediction based on these probabilities. Soft Voting takes into account the confidence or probability values that each model assigns to each class and aims to achieve more precise results by assigning a certain weight to the prediction of each model.</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0979FB9D-B81A-3160-5BCA-89631789110A}"/>
              </a:ext>
            </a:extLst>
          </p:cNvPr>
          <p:cNvSpPr txBox="1"/>
          <p:nvPr/>
        </p:nvSpPr>
        <p:spPr>
          <a:xfrm>
            <a:off x="1755136" y="6109206"/>
            <a:ext cx="4433337" cy="292388"/>
          </a:xfrm>
          <a:prstGeom prst="rect">
            <a:avLst/>
          </a:prstGeom>
          <a:noFill/>
        </p:spPr>
        <p:txBody>
          <a:bodyPr wrap="square" rtlCol="0">
            <a:spAutoFit/>
          </a:bodyPr>
          <a:lstStyle/>
          <a:p>
            <a:r>
              <a:rPr lang="en-US" sz="1300" dirty="0">
                <a:solidFill>
                  <a:schemeClr val="bg1"/>
                </a:solidFill>
                <a:latin typeface="Times New Roman" panose="02020603050405020304" pitchFamily="18" charset="0"/>
                <a:cs typeface="Times New Roman" panose="02020603050405020304" pitchFamily="18" charset="0"/>
              </a:rPr>
              <a:t>Fig14 : Soft Voting Technique Visualization</a:t>
            </a:r>
            <a:endParaRPr lang="en-GB"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3342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2" name="Başlık 1">
            <a:extLst>
              <a:ext uri="{FF2B5EF4-FFF2-40B4-BE49-F238E27FC236}">
                <a16:creationId xmlns:a16="http://schemas.microsoft.com/office/drawing/2014/main" id="{45A4081B-EB49-316B-92A7-B138B4B14A98}"/>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sz="3600" cap="none" dirty="0"/>
              <a:t>Single Image Prediction UI</a:t>
            </a:r>
          </a:p>
        </p:txBody>
      </p:sp>
      <p:sp>
        <p:nvSpPr>
          <p:cNvPr id="4" name="Metin Yer Tutucusu 3">
            <a:extLst>
              <a:ext uri="{FF2B5EF4-FFF2-40B4-BE49-F238E27FC236}">
                <a16:creationId xmlns:a16="http://schemas.microsoft.com/office/drawing/2014/main" id="{1218F676-E17A-5B3D-EC90-D0E4765883E3}"/>
              </a:ext>
            </a:extLst>
          </p:cNvPr>
          <p:cNvSpPr>
            <a:spLocks noGrp="1"/>
          </p:cNvSpPr>
          <p:nvPr>
            <p:ph type="body" sz="half" idx="2"/>
          </p:nvPr>
        </p:nvSpPr>
        <p:spPr>
          <a:xfrm>
            <a:off x="6096001" y="2249486"/>
            <a:ext cx="4951410" cy="3695701"/>
          </a:xfrm>
        </p:spPr>
        <p:txBody>
          <a:bodyPr vert="horz" lIns="91440" tIns="45720" rIns="91440" bIns="45720" rtlCol="0">
            <a:noAutofit/>
          </a:bodyPr>
          <a:lstStyle/>
          <a:p>
            <a:r>
              <a:rPr lang="en-US" sz="1700" dirty="0">
                <a:latin typeface="Times New Roman" panose="02020603050405020304" pitchFamily="18" charset="0"/>
                <a:cs typeface="Times New Roman" panose="02020603050405020304" pitchFamily="18" charset="0"/>
              </a:rPr>
              <a:t>In this interface, users will be able to upload the input in the appropriate format by clicking the “Add Image" button on their device. Afterward, when they click the “Predict" button, they will be able to see the prediction returned by the code running in the background. The code on the backend contains a pre-trained model, and suitable configurations (such as the appropriate scaling ratio for the model) are provided. After converting the input into an image array, the prediction process is carried out, the image is classified, and the response is returned.</a:t>
            </a:r>
          </a:p>
        </p:txBody>
      </p:sp>
      <p:sp>
        <p:nvSpPr>
          <p:cNvPr id="3" name="Metin kutusu 2">
            <a:extLst>
              <a:ext uri="{FF2B5EF4-FFF2-40B4-BE49-F238E27FC236}">
                <a16:creationId xmlns:a16="http://schemas.microsoft.com/office/drawing/2014/main" id="{6B81CFF8-5AE5-3402-A88C-AFFCB88DB914}"/>
              </a:ext>
            </a:extLst>
          </p:cNvPr>
          <p:cNvSpPr txBox="1"/>
          <p:nvPr/>
        </p:nvSpPr>
        <p:spPr>
          <a:xfrm>
            <a:off x="2023820" y="5951391"/>
            <a:ext cx="4433337" cy="292388"/>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Fig15: User Interface Prototype</a:t>
            </a:r>
            <a:endParaRPr lang="en-GB" sz="1300" dirty="0">
              <a:latin typeface="Times New Roman" panose="02020603050405020304" pitchFamily="18" charset="0"/>
              <a:cs typeface="Times New Roman" panose="02020603050405020304" pitchFamily="18" charset="0"/>
            </a:endParaRPr>
          </a:p>
        </p:txBody>
      </p:sp>
      <p:pic>
        <p:nvPicPr>
          <p:cNvPr id="8" name="İçerik Yer Tutucusu 7" descr="ekran görüntüsü, metin, yazılım, multimedya yazılımı içeren bir resim&#10;&#10;Açıklama otomatik olarak oluşturuldu">
            <a:extLst>
              <a:ext uri="{FF2B5EF4-FFF2-40B4-BE49-F238E27FC236}">
                <a16:creationId xmlns:a16="http://schemas.microsoft.com/office/drawing/2014/main" id="{04A5D649-3061-4DA7-EE68-578189DBE04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96938" y="2226656"/>
            <a:ext cx="4325294" cy="3399414"/>
          </a:xfrm>
        </p:spPr>
      </p:pic>
    </p:spTree>
    <p:extLst>
      <p:ext uri="{BB962C8B-B14F-4D97-AF65-F5344CB8AC3E}">
        <p14:creationId xmlns:p14="http://schemas.microsoft.com/office/powerpoint/2010/main" val="3082777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2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4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4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17" name="Group 1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56" name="Rectangle 55">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9" name="Group 58">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1"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72"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3"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4"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5"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6"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7"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8"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9"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0"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1"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83"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4"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5"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6"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7"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88"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9"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0"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1"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3"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4"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5"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6"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7"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60" name="Group 59">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1"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3"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4"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5"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6"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7"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8"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9"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0"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99"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E51C2D36-0A7A-986E-E7FF-C2311FFDEC23}"/>
              </a:ext>
            </a:extLst>
          </p:cNvPr>
          <p:cNvSpPr>
            <a:spLocks noGrp="1"/>
          </p:cNvSpPr>
          <p:nvPr>
            <p:ph type="title"/>
          </p:nvPr>
        </p:nvSpPr>
        <p:spPr>
          <a:xfrm>
            <a:off x="6569957" y="618518"/>
            <a:ext cx="4747088" cy="802295"/>
          </a:xfrm>
        </p:spPr>
        <p:txBody>
          <a:bodyPr vert="horz" lIns="91440" tIns="45720" rIns="91440" bIns="45720" rtlCol="0" anchor="ctr">
            <a:normAutofit/>
          </a:bodyPr>
          <a:lstStyle/>
          <a:p>
            <a:r>
              <a:rPr lang="en-US" sz="2800" cap="none" dirty="0">
                <a:solidFill>
                  <a:srgbClr val="FFFFFF"/>
                </a:solidFill>
              </a:rPr>
              <a:t>Inputs (Dataset)</a:t>
            </a:r>
          </a:p>
        </p:txBody>
      </p:sp>
      <p:sp useBgFill="1">
        <p:nvSpPr>
          <p:cNvPr id="101"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çerik Yer Tutucusu 7" descr="daire, monokrom, tek renkli, kafatası, siyah beyaz içeren bir resim&#10;&#10;Açıklama otomatik olarak oluşturuldu">
            <a:extLst>
              <a:ext uri="{FF2B5EF4-FFF2-40B4-BE49-F238E27FC236}">
                <a16:creationId xmlns:a16="http://schemas.microsoft.com/office/drawing/2014/main" id="{7BCD9123-E9D7-A1F0-87DB-9F7C9A6CA92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52893" y="1147145"/>
            <a:ext cx="4567773" cy="4567773"/>
          </a:xfrm>
          <a:prstGeom prst="rect">
            <a:avLst/>
          </a:prstGeom>
        </p:spPr>
      </p:pic>
      <p:sp>
        <p:nvSpPr>
          <p:cNvPr id="5" name="İçerik Yer Tutucusu 4">
            <a:extLst>
              <a:ext uri="{FF2B5EF4-FFF2-40B4-BE49-F238E27FC236}">
                <a16:creationId xmlns:a16="http://schemas.microsoft.com/office/drawing/2014/main" id="{65BD1DA5-71AC-47BD-AE00-C9928903799E}"/>
              </a:ext>
            </a:extLst>
          </p:cNvPr>
          <p:cNvSpPr>
            <a:spLocks noGrp="1"/>
          </p:cNvSpPr>
          <p:nvPr>
            <p:ph sz="half" idx="1"/>
          </p:nvPr>
        </p:nvSpPr>
        <p:spPr>
          <a:xfrm>
            <a:off x="6569957" y="1502193"/>
            <a:ext cx="4747087" cy="4408488"/>
          </a:xfrm>
        </p:spPr>
        <p:txBody>
          <a:bodyPr vert="horz" lIns="91440" tIns="45720" rIns="91440" bIns="45720" rtlCol="0">
            <a:normAutofit/>
          </a:bodyPr>
          <a:lstStyle/>
          <a:p>
            <a:pPr marL="0" indent="0">
              <a:buNone/>
            </a:pPr>
            <a:r>
              <a:rPr lang="en-US" sz="1800" b="0" i="0" dirty="0">
                <a:solidFill>
                  <a:schemeClr val="bg1"/>
                </a:solidFill>
                <a:effectLst/>
                <a:latin typeface="Times New Roman" panose="02020603050405020304" pitchFamily="18" charset="0"/>
                <a:cs typeface="Times New Roman" panose="02020603050405020304" pitchFamily="18" charset="0"/>
              </a:rPr>
              <a:t>The dataset consists of brain MR images in .jpg format, with dimensions varying according to the model requirements (224x224 </a:t>
            </a:r>
            <a:r>
              <a:rPr lang="en-US" sz="1800" b="0" i="0" dirty="0" err="1">
                <a:solidFill>
                  <a:schemeClr val="bg1"/>
                </a:solidFill>
                <a:effectLst/>
                <a:latin typeface="Times New Roman" panose="02020603050405020304" pitchFamily="18" charset="0"/>
                <a:cs typeface="Times New Roman" panose="02020603050405020304" pitchFamily="18" charset="0"/>
              </a:rPr>
              <a:t>px</a:t>
            </a:r>
            <a:r>
              <a:rPr lang="en-US" sz="1800" b="0" i="0" dirty="0">
                <a:solidFill>
                  <a:schemeClr val="bg1"/>
                </a:solidFill>
                <a:effectLst/>
                <a:latin typeface="Times New Roman" panose="02020603050405020304" pitchFamily="18" charset="0"/>
                <a:cs typeface="Times New Roman" panose="02020603050405020304" pitchFamily="18" charset="0"/>
              </a:rPr>
              <a:t> for </a:t>
            </a:r>
            <a:r>
              <a:rPr lang="en-US" sz="1800" b="0" i="0" dirty="0" err="1">
                <a:solidFill>
                  <a:schemeClr val="bg1"/>
                </a:solidFill>
                <a:effectLst/>
                <a:latin typeface="Times New Roman" panose="02020603050405020304" pitchFamily="18" charset="0"/>
                <a:cs typeface="Times New Roman" panose="02020603050405020304" pitchFamily="18" charset="0"/>
              </a:rPr>
              <a:t>AlexNet</a:t>
            </a:r>
            <a:r>
              <a:rPr lang="en-US" sz="1800" b="0" i="0" dirty="0">
                <a:solidFill>
                  <a:schemeClr val="bg1"/>
                </a:solidFill>
                <a:effectLst/>
                <a:latin typeface="Times New Roman" panose="02020603050405020304" pitchFamily="18" charset="0"/>
                <a:cs typeface="Times New Roman" panose="02020603050405020304" pitchFamily="18" charset="0"/>
              </a:rPr>
              <a:t> and </a:t>
            </a:r>
            <a:r>
              <a:rPr lang="en-US" sz="1800" b="0" i="0" dirty="0" err="1">
                <a:solidFill>
                  <a:schemeClr val="bg1"/>
                </a:solidFill>
                <a:effectLst/>
                <a:latin typeface="Times New Roman" panose="02020603050405020304" pitchFamily="18" charset="0"/>
                <a:cs typeface="Times New Roman" panose="02020603050405020304" pitchFamily="18" charset="0"/>
              </a:rPr>
              <a:t>VGGNet</a:t>
            </a:r>
            <a:r>
              <a:rPr lang="en-US" sz="1800" b="0" i="0" dirty="0">
                <a:solidFill>
                  <a:schemeClr val="bg1"/>
                </a:solidFill>
                <a:effectLst/>
                <a:latin typeface="Times New Roman" panose="02020603050405020304" pitchFamily="18" charset="0"/>
                <a:cs typeface="Times New Roman" panose="02020603050405020304" pitchFamily="18" charset="0"/>
              </a:rPr>
              <a:t>, and 299x299 </a:t>
            </a:r>
            <a:r>
              <a:rPr lang="en-US" sz="1800" b="0" i="0" dirty="0" err="1">
                <a:solidFill>
                  <a:schemeClr val="bg1"/>
                </a:solidFill>
                <a:effectLst/>
                <a:latin typeface="Times New Roman" panose="02020603050405020304" pitchFamily="18" charset="0"/>
                <a:cs typeface="Times New Roman" panose="02020603050405020304" pitchFamily="18" charset="0"/>
              </a:rPr>
              <a:t>px</a:t>
            </a:r>
            <a:r>
              <a:rPr lang="en-US" sz="1800" b="0" i="0" dirty="0">
                <a:solidFill>
                  <a:schemeClr val="bg1"/>
                </a:solidFill>
                <a:effectLst/>
                <a:latin typeface="Times New Roman" panose="02020603050405020304" pitchFamily="18" charset="0"/>
                <a:cs typeface="Times New Roman" panose="02020603050405020304" pitchFamily="18" charset="0"/>
              </a:rPr>
              <a:t> for </a:t>
            </a:r>
            <a:r>
              <a:rPr lang="en-US" sz="1800" b="0" i="0" dirty="0" err="1">
                <a:solidFill>
                  <a:schemeClr val="bg1"/>
                </a:solidFill>
                <a:effectLst/>
                <a:latin typeface="Times New Roman" panose="02020603050405020304" pitchFamily="18" charset="0"/>
                <a:cs typeface="Times New Roman" panose="02020603050405020304" pitchFamily="18" charset="0"/>
              </a:rPr>
              <a:t>GoogleNet</a:t>
            </a:r>
            <a:r>
              <a:rPr lang="en-US" sz="1800" b="0" i="0" dirty="0">
                <a:solidFill>
                  <a:schemeClr val="bg1"/>
                </a:solidFill>
                <a:effectLst/>
                <a:latin typeface="Times New Roman" panose="02020603050405020304" pitchFamily="18" charset="0"/>
                <a:cs typeface="Times New Roman" panose="02020603050405020304" pitchFamily="18" charset="0"/>
              </a:rPr>
              <a:t>). It includes four classes and is divided into training and test data, totaling approximately 7500 images. Among these, 1500 images are allocated for testing, while 6000 images are used for training. The training and test datasets are categorized based on brain tumor classes, which include "</a:t>
            </a:r>
            <a:r>
              <a:rPr lang="en-US" sz="1800" b="0" i="0" dirty="0" err="1">
                <a:solidFill>
                  <a:schemeClr val="bg1"/>
                </a:solidFill>
                <a:effectLst/>
                <a:latin typeface="Times New Roman" panose="02020603050405020304" pitchFamily="18" charset="0"/>
                <a:cs typeface="Times New Roman" panose="02020603050405020304" pitchFamily="18" charset="0"/>
              </a:rPr>
              <a:t>no_tumor</a:t>
            </a:r>
            <a:r>
              <a:rPr lang="en-US" sz="1800" b="0" i="0" dirty="0">
                <a:solidFill>
                  <a:schemeClr val="bg1"/>
                </a:solidFill>
                <a:effectLst/>
                <a:latin typeface="Times New Roman" panose="02020603050405020304" pitchFamily="18" charset="0"/>
                <a:cs typeface="Times New Roman" panose="02020603050405020304" pitchFamily="18" charset="0"/>
              </a:rPr>
              <a:t>," "glioma," "meningioma," and "pituitary."</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47FEF4B6-CD3A-1F08-3322-D41F641ECF6D}"/>
              </a:ext>
            </a:extLst>
          </p:cNvPr>
          <p:cNvSpPr txBox="1"/>
          <p:nvPr/>
        </p:nvSpPr>
        <p:spPr>
          <a:xfrm>
            <a:off x="1978574" y="6125225"/>
            <a:ext cx="4433337" cy="292388"/>
          </a:xfrm>
          <a:prstGeom prst="rect">
            <a:avLst/>
          </a:prstGeom>
          <a:noFill/>
        </p:spPr>
        <p:txBody>
          <a:bodyPr wrap="square" rtlCol="0">
            <a:spAutoFit/>
          </a:bodyPr>
          <a:lstStyle/>
          <a:p>
            <a:r>
              <a:rPr lang="en-US" sz="1300" dirty="0">
                <a:solidFill>
                  <a:schemeClr val="bg1"/>
                </a:solidFill>
                <a:latin typeface="Times New Roman" panose="02020603050405020304" pitchFamily="18" charset="0"/>
                <a:cs typeface="Times New Roman" panose="02020603050405020304" pitchFamily="18" charset="0"/>
              </a:rPr>
              <a:t>Fig15 : Brain MR / Dataset Example</a:t>
            </a:r>
            <a:endParaRPr lang="en-GB"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7392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2954A-D412-745F-6347-D0B2337CB370}"/>
              </a:ext>
            </a:extLst>
          </p:cNvPr>
          <p:cNvSpPr>
            <a:spLocks noGrp="1"/>
          </p:cNvSpPr>
          <p:nvPr>
            <p:ph type="title"/>
          </p:nvPr>
        </p:nvSpPr>
        <p:spPr>
          <a:xfrm>
            <a:off x="1141411" y="151900"/>
            <a:ext cx="3607052" cy="666247"/>
          </a:xfrm>
        </p:spPr>
        <p:txBody>
          <a:bodyPr/>
          <a:lstStyle/>
          <a:p>
            <a:r>
              <a:rPr lang="en-US" cap="none" dirty="0"/>
              <a:t>Table Of Contents</a:t>
            </a:r>
            <a:endParaRPr lang="en-GB" cap="none" dirty="0"/>
          </a:p>
        </p:txBody>
      </p:sp>
      <p:sp>
        <p:nvSpPr>
          <p:cNvPr id="3" name="Metin Yer Tutucusu 2">
            <a:extLst>
              <a:ext uri="{FF2B5EF4-FFF2-40B4-BE49-F238E27FC236}">
                <a16:creationId xmlns:a16="http://schemas.microsoft.com/office/drawing/2014/main" id="{2FD51671-5751-3668-5D09-1EE8747BBD4B}"/>
              </a:ext>
            </a:extLst>
          </p:cNvPr>
          <p:cNvSpPr>
            <a:spLocks noGrp="1"/>
          </p:cNvSpPr>
          <p:nvPr>
            <p:ph type="body" idx="1"/>
          </p:nvPr>
        </p:nvSpPr>
        <p:spPr>
          <a:xfrm>
            <a:off x="1141411" y="818146"/>
            <a:ext cx="9906000" cy="5887953"/>
          </a:xfrm>
        </p:spPr>
        <p:txBody>
          <a:bodyPr>
            <a:normAutofit lnSpcReduction="10000"/>
          </a:bodyPr>
          <a:lstStyle/>
          <a:p>
            <a:pPr marL="285750" indent="-285750">
              <a:buFont typeface="Arial" panose="020B0604020202020204" pitchFamily="34" charset="0"/>
              <a:buChar char="•"/>
            </a:pPr>
            <a:r>
              <a:rPr lang="en-US" sz="2300" cap="none" dirty="0"/>
              <a:t>Introduction</a:t>
            </a:r>
          </a:p>
          <a:p>
            <a:pPr marL="742950" lvl="1" indent="-285750">
              <a:buFont typeface="Arial" panose="020B0604020202020204" pitchFamily="34" charset="0"/>
              <a:buChar char="•"/>
            </a:pPr>
            <a:r>
              <a:rPr lang="en-US" sz="2300" dirty="0"/>
              <a:t>Problem Statement</a:t>
            </a:r>
          </a:p>
          <a:p>
            <a:pPr marL="742950" lvl="1" indent="-285750">
              <a:buFont typeface="Arial" panose="020B0604020202020204" pitchFamily="34" charset="0"/>
              <a:buChar char="•"/>
            </a:pPr>
            <a:r>
              <a:rPr lang="en-US" sz="2300" cap="none" dirty="0"/>
              <a:t>Project’s Objectives</a:t>
            </a:r>
            <a:endParaRPr lang="en-US" sz="2300" dirty="0"/>
          </a:p>
          <a:p>
            <a:pPr marL="285750" indent="-285750">
              <a:buFont typeface="Arial" panose="020B0604020202020204" pitchFamily="34" charset="0"/>
              <a:buChar char="•"/>
            </a:pPr>
            <a:r>
              <a:rPr lang="en-US" sz="2300" cap="none" dirty="0"/>
              <a:t>ANN Models</a:t>
            </a:r>
          </a:p>
          <a:p>
            <a:pPr marL="742950" lvl="1" indent="-285750">
              <a:buFont typeface="Arial" panose="020B0604020202020204" pitchFamily="34" charset="0"/>
              <a:buChar char="•"/>
            </a:pPr>
            <a:r>
              <a:rPr lang="en-US" sz="2300" cap="none" dirty="0"/>
              <a:t>VGG16</a:t>
            </a:r>
          </a:p>
          <a:p>
            <a:pPr marL="742950" lvl="1" indent="-285750">
              <a:buFont typeface="Arial" panose="020B0604020202020204" pitchFamily="34" charset="0"/>
              <a:buChar char="•"/>
            </a:pPr>
            <a:r>
              <a:rPr lang="en-US" sz="2300" dirty="0" err="1"/>
              <a:t>AlexNet</a:t>
            </a:r>
            <a:endParaRPr lang="en-US" sz="2300" dirty="0"/>
          </a:p>
          <a:p>
            <a:pPr marL="742950" lvl="1" indent="-285750">
              <a:buFont typeface="Arial" panose="020B0604020202020204" pitchFamily="34" charset="0"/>
              <a:buChar char="•"/>
            </a:pPr>
            <a:r>
              <a:rPr lang="en-US" sz="2300" cap="none" dirty="0" err="1"/>
              <a:t>GoogLeNet</a:t>
            </a:r>
            <a:endParaRPr lang="en-US" sz="2300" dirty="0"/>
          </a:p>
          <a:p>
            <a:pPr marL="285750" indent="-285750">
              <a:buFont typeface="Arial" panose="020B0604020202020204" pitchFamily="34" charset="0"/>
              <a:buChar char="•"/>
            </a:pPr>
            <a:r>
              <a:rPr lang="en-US" sz="2300" cap="none" dirty="0"/>
              <a:t>Ensemble Techniques</a:t>
            </a:r>
          </a:p>
          <a:p>
            <a:pPr marL="285750" indent="-285750">
              <a:buFont typeface="Arial" panose="020B0604020202020204" pitchFamily="34" charset="0"/>
              <a:buChar char="•"/>
            </a:pPr>
            <a:r>
              <a:rPr lang="en-US" sz="2300" cap="none" dirty="0"/>
              <a:t>Single Image Prediction UI</a:t>
            </a:r>
          </a:p>
          <a:p>
            <a:pPr marL="285750" indent="-285750">
              <a:buFont typeface="Arial" panose="020B0604020202020204" pitchFamily="34" charset="0"/>
              <a:buChar char="•"/>
            </a:pPr>
            <a:r>
              <a:rPr lang="en-US" sz="2300" cap="none" dirty="0"/>
              <a:t>Inputs (Dataset)</a:t>
            </a:r>
          </a:p>
          <a:p>
            <a:pPr marL="285750" indent="-285750">
              <a:buFont typeface="Arial" panose="020B0604020202020204" pitchFamily="34" charset="0"/>
              <a:buChar char="•"/>
            </a:pPr>
            <a:r>
              <a:rPr lang="en-US" sz="2300" cap="none" dirty="0"/>
              <a:t>Results</a:t>
            </a:r>
          </a:p>
          <a:p>
            <a:pPr marL="285750" indent="-285750">
              <a:buFont typeface="Arial" panose="020B0604020202020204" pitchFamily="34" charset="0"/>
              <a:buChar char="•"/>
            </a:pPr>
            <a:r>
              <a:rPr lang="en-US" sz="2300" cap="none" dirty="0"/>
              <a:t>References</a:t>
            </a:r>
          </a:p>
        </p:txBody>
      </p:sp>
    </p:spTree>
    <p:extLst>
      <p:ext uri="{BB962C8B-B14F-4D97-AF65-F5344CB8AC3E}">
        <p14:creationId xmlns:p14="http://schemas.microsoft.com/office/powerpoint/2010/main" val="1971604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5" name="Başlık 4">
            <a:extLst>
              <a:ext uri="{FF2B5EF4-FFF2-40B4-BE49-F238E27FC236}">
                <a16:creationId xmlns:a16="http://schemas.microsoft.com/office/drawing/2014/main" id="{101AB8C6-0218-EDA2-66B0-AC0DEFD93E12}"/>
              </a:ext>
            </a:extLst>
          </p:cNvPr>
          <p:cNvSpPr>
            <a:spLocks noGrp="1"/>
          </p:cNvSpPr>
          <p:nvPr>
            <p:ph type="title"/>
          </p:nvPr>
        </p:nvSpPr>
        <p:spPr>
          <a:xfrm>
            <a:off x="4953836" y="247336"/>
            <a:ext cx="6050713" cy="294295"/>
          </a:xfrm>
        </p:spPr>
        <p:txBody>
          <a:bodyPr>
            <a:normAutofit fontScale="90000"/>
          </a:bodyPr>
          <a:lstStyle/>
          <a:p>
            <a:r>
              <a:rPr lang="en-US" cap="none" dirty="0"/>
              <a:t>Result</a:t>
            </a:r>
            <a:endParaRPr lang="en-GB" cap="none" dirty="0"/>
          </a:p>
        </p:txBody>
      </p:sp>
      <p:pic>
        <p:nvPicPr>
          <p:cNvPr id="7" name="Picture 6" descr="Scan of a human brain in a neurology clinic">
            <a:extLst>
              <a:ext uri="{FF2B5EF4-FFF2-40B4-BE49-F238E27FC236}">
                <a16:creationId xmlns:a16="http://schemas.microsoft.com/office/drawing/2014/main" id="{61DAF6EF-B7A0-FB41-9F7F-A65D9A5529E9}"/>
              </a:ext>
            </a:extLst>
          </p:cNvPr>
          <p:cNvPicPr>
            <a:picLocks noChangeAspect="1"/>
          </p:cNvPicPr>
          <p:nvPr/>
        </p:nvPicPr>
        <p:blipFill rotWithShape="1">
          <a:blip r:embed="rId4"/>
          <a:srcRect l="49305"/>
          <a:stretch/>
        </p:blipFill>
        <p:spPr>
          <a:xfrm>
            <a:off x="-5597" y="10"/>
            <a:ext cx="4635583" cy="6857990"/>
          </a:xfrm>
          <a:prstGeom prst="rect">
            <a:avLst/>
          </a:prstGeom>
        </p:spPr>
      </p:pic>
      <p:grpSp>
        <p:nvGrpSpPr>
          <p:cNvPr id="15" name="Group 14">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 name="Rectangle 15">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17"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8"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9" name="Rectangle 18">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20"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1"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2"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3"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4"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5"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6"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7"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8"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9"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0"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1"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2"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3"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4"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5"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6"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7"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8"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9"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0"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1"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2"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3"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4" name="Rectangle 43">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45"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6"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7"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8"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9"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0"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1"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2"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3"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4"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5"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6" name="Rectangle 55">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57"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8"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9"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0"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1"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2"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3"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4"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5"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6"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7"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8"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9"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grpSp>
      <p:sp>
        <p:nvSpPr>
          <p:cNvPr id="3" name="İçerik Yer Tutucusu 2">
            <a:extLst>
              <a:ext uri="{FF2B5EF4-FFF2-40B4-BE49-F238E27FC236}">
                <a16:creationId xmlns:a16="http://schemas.microsoft.com/office/drawing/2014/main" id="{861F6063-B4B3-D858-84E3-DCB03E005AE1}"/>
              </a:ext>
            </a:extLst>
          </p:cNvPr>
          <p:cNvSpPr>
            <a:spLocks noGrp="1"/>
          </p:cNvSpPr>
          <p:nvPr>
            <p:ph idx="1"/>
          </p:nvPr>
        </p:nvSpPr>
        <p:spPr>
          <a:xfrm>
            <a:off x="4953836" y="857249"/>
            <a:ext cx="6499976" cy="5511801"/>
          </a:xfrm>
        </p:spPr>
        <p:txBody>
          <a:bodyPr>
            <a:noAutofit/>
          </a:bodyPr>
          <a:lstStyle/>
          <a:p>
            <a:pPr marL="0" indent="0">
              <a:lnSpc>
                <a:spcPct val="110000"/>
              </a:lnSpc>
              <a:buNone/>
            </a:pPr>
            <a:r>
              <a:rPr lang="en-US" sz="1500" dirty="0">
                <a:latin typeface="Times New Roman" panose="02020603050405020304" pitchFamily="18" charset="0"/>
                <a:cs typeface="Times New Roman" panose="02020603050405020304" pitchFamily="18" charset="0"/>
              </a:rPr>
              <a:t>﻿In end, mind tumors pose a substantial challenge inside the contemporary medical world, representing a complicated problem. Early diagnosis, correct category, and suitable treatment are critical for patients. ANNs and ensemble models have emerged as effective gear within the field of clinical imaging, contributing to widespread advancements in current years. The use of artificial neural networks and ensemble models for the type of brain tumors complements diagnostic accuracy, presenting a greater powerful and reliable prognosis. Ensemble models aim to combine a couple of gaining knowledge of models to achieve stronger and extra sturdy predictions. Hard vote casting and tender balloting are  commonly used techniques to aggregate predictions from specific models. Both hard balloting and soft voting are effective techniques for enhancing the achievement fee of ensemble models. Hard voting relies on the bulk opinion of models to generate reliable and strong predictions, whereas tender balloting considers the confidence degrees of models to produce more unique and informed predictions. Therefore, using those  techniques is regularly useful for those seeking to decorate the fulfillment charge of ensemble models, ensuing in extra robust and reliable effects.</a:t>
            </a:r>
          </a:p>
          <a:p>
            <a:pPr marL="0" indent="0">
              <a:lnSpc>
                <a:spcPct val="110000"/>
              </a:lnSpc>
              <a:buNone/>
            </a:pPr>
            <a:r>
              <a:rPr lang="en-US" sz="1500" dirty="0">
                <a:latin typeface="Times New Roman" panose="02020603050405020304" pitchFamily="18" charset="0"/>
                <a:cs typeface="Times New Roman" panose="02020603050405020304" pitchFamily="18" charset="0"/>
              </a:rPr>
              <a:t>These models come to be tremendous tools in the healthcare zone when factors inclusive of variety, error repayment, and wide learning capability come collectively. Consequently, it's far predicted that those models will be greater broadly hired inside the destiny of machine learning-based totally clinical diagnostic and classification structures.</a:t>
            </a:r>
            <a:endParaRPr lang="en-GB"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845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7444AB-F973-2672-4715-9A286C3F8A7B}"/>
              </a:ext>
            </a:extLst>
          </p:cNvPr>
          <p:cNvSpPr>
            <a:spLocks noGrp="1"/>
          </p:cNvSpPr>
          <p:nvPr>
            <p:ph type="title"/>
          </p:nvPr>
        </p:nvSpPr>
        <p:spPr>
          <a:xfrm>
            <a:off x="1141412" y="64168"/>
            <a:ext cx="9905998" cy="696935"/>
          </a:xfrm>
        </p:spPr>
        <p:txBody>
          <a:bodyPr>
            <a:normAutofit/>
          </a:bodyPr>
          <a:lstStyle/>
          <a:p>
            <a:r>
              <a:rPr lang="en-US" sz="2800" cap="none" dirty="0"/>
              <a:t>References</a:t>
            </a:r>
            <a:endParaRPr lang="en-GB" sz="2800" cap="none" dirty="0"/>
          </a:p>
        </p:txBody>
      </p:sp>
      <p:sp>
        <p:nvSpPr>
          <p:cNvPr id="3" name="İçerik Yer Tutucusu 2">
            <a:extLst>
              <a:ext uri="{FF2B5EF4-FFF2-40B4-BE49-F238E27FC236}">
                <a16:creationId xmlns:a16="http://schemas.microsoft.com/office/drawing/2014/main" id="{D81EC58B-2B85-53C9-8696-F43123B974DB}"/>
              </a:ext>
            </a:extLst>
          </p:cNvPr>
          <p:cNvSpPr>
            <a:spLocks noGrp="1"/>
          </p:cNvSpPr>
          <p:nvPr>
            <p:ph idx="1"/>
          </p:nvPr>
        </p:nvSpPr>
        <p:spPr>
          <a:xfrm>
            <a:off x="1141411" y="761103"/>
            <a:ext cx="9905999" cy="5751992"/>
          </a:xfrm>
        </p:spPr>
        <p:txBody>
          <a:bodyPr>
            <a:normAutofit fontScale="55000" lnSpcReduction="20000"/>
          </a:bodyPr>
          <a:lstStyle/>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https://www.osti.gov/servlets/purl/1597584</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https://www.analyticsvidhya.com/blog/2021/07/metrics-to-evaluate-your-classification-model-to-take-the-right-decisions/</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https://docs.clarifai.com/tutorials/how-to-evaluate-an-image-classification-model/</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https://digitalcommons.unl.edu/cgi/viewcontent.cgi?article=1215&amp;context=civilengfacpub</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https://www.tensorflow.org/tutorials/images/classification?hl=tr</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https://pyimagesearch.com/2017/03/20/imagenet-vggnet-resnet-inception-xception-keras/</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https://colab.research.google.com/github/d2l-ai/d2l-en-colab/blob/master/chapter_convolutional-modern/alexnet.ipynb</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https://www.analyticsvidhya.com/blog/2018/10/understanding-inception-network-from-scratch/</a:t>
            </a:r>
            <a:endParaRPr lang="en-US" sz="18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https://www.ncbi.nlm.nih.gov/pmc/articles/PMC10526310/</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https://dergipark.org.tr/tr/download/article-file/3125175</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https://www.aans.org/en/Patients/Neurosurgical-Conditions-and-Treatments/Brain-Tumors</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https://www.kaggle.com/datasets/masoudnickparvar/brain-tumor-mri-dataset/data</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https://www.tensorflow.org/api_docs/python/tf/keras/</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rPr>
              <a:t>https://neurohive.io/en/popular-networks/vgg16/</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rPr>
              <a:t>https://medium.com/@mygreatlearning/everything-you-need-to-know-about-vgg16-7315defb5918</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rPr>
              <a:t>https://www.researchgate.net/figure/Architecture-of-ensemble-hard-voting-classifier-Architecture-of-ensemble-hard-voting_fig2_369318773</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https://ilyasbinsalih.medium.com/what-is-hard-and-soft-voting-in-machine-learning-2652676b6a3</a:t>
            </a:r>
            <a:endParaRPr lang="en-US" sz="18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rPr>
              <a:t>https://www.saltdatalabs.com/blog/deep-learning-101-transformer-activation-functions-explainer-relu-leaky-relu-gelu-elu-selu-softmax-and-more</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rPr>
              <a:t>https://www.macnica.co.jp/en/business/semiconductor/articles/qualcomm/141224/</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rPr>
              <a:t>https://dennishnf.com/posts/projects/2017-04_image-classification-using-googlenet-convolutional-neural-network-on-a-raspberry-pi/page.html</a:t>
            </a:r>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1800" u="sng"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23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773A712-2F8B-EFC1-A5D3-E1B07EB647AB}"/>
              </a:ext>
            </a:extLst>
          </p:cNvPr>
          <p:cNvSpPr>
            <a:spLocks noGrp="1"/>
          </p:cNvSpPr>
          <p:nvPr>
            <p:ph type="title"/>
          </p:nvPr>
        </p:nvSpPr>
        <p:spPr/>
        <p:txBody>
          <a:bodyPr/>
          <a:lstStyle/>
          <a:p>
            <a:r>
              <a:rPr lang="en-US" cap="none" dirty="0"/>
              <a:t>Problem Statement</a:t>
            </a:r>
            <a:endParaRPr lang="en-GB" cap="none" dirty="0"/>
          </a:p>
        </p:txBody>
      </p:sp>
      <p:sp>
        <p:nvSpPr>
          <p:cNvPr id="9" name="İçerik Yer Tutucusu 8">
            <a:extLst>
              <a:ext uri="{FF2B5EF4-FFF2-40B4-BE49-F238E27FC236}">
                <a16:creationId xmlns:a16="http://schemas.microsoft.com/office/drawing/2014/main" id="{E778D63F-7A67-DA54-5B70-2387528D9B98}"/>
              </a:ext>
            </a:extLst>
          </p:cNvPr>
          <p:cNvSpPr>
            <a:spLocks noGrp="1"/>
          </p:cNvSpPr>
          <p:nvPr>
            <p:ph idx="1"/>
          </p:nvPr>
        </p:nvSpPr>
        <p:spPr/>
        <p:txBody>
          <a:bodyPr>
            <a:normAutofit lnSpcReduction="10000"/>
          </a:bodyPr>
          <a:lstStyle/>
          <a:p>
            <a:pPr marL="0" indent="0">
              <a:buNone/>
            </a:pPr>
            <a:r>
              <a:rPr lang="en-US" b="0" i="0" dirty="0">
                <a:effectLst/>
                <a:latin typeface="Times New Roman" panose="02020603050405020304" pitchFamily="18" charset="0"/>
                <a:cs typeface="Times New Roman" panose="02020603050405020304" pitchFamily="18" charset="0"/>
              </a:rPr>
              <a:t>In today's healthcare sector, technology has advanced significantly. Medical imaging devices enable the detection of many diseases. Particularly in the context of MRI, medical image analysis is crucial for the accurate diagnosis and timely treatment of various health conditions, including tumor detection. However, in some cases, performing these analyses poses challenges. Artificial Neural Networks (ANNs) offer great promise in automating the classification of MRI images and detecting tumors. However, achieving optimal performance in terms of accuracy and precision presents significant challenges.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09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D08400-5983-B7D5-E4BE-CC3DF7B013A4}"/>
              </a:ext>
            </a:extLst>
          </p:cNvPr>
          <p:cNvSpPr>
            <a:spLocks noGrp="1"/>
          </p:cNvSpPr>
          <p:nvPr>
            <p:ph type="title"/>
          </p:nvPr>
        </p:nvSpPr>
        <p:spPr/>
        <p:txBody>
          <a:bodyPr/>
          <a:lstStyle/>
          <a:p>
            <a:r>
              <a:rPr lang="en-US" cap="none" dirty="0"/>
              <a:t>Project Objectives</a:t>
            </a:r>
            <a:endParaRPr lang="en-GB" cap="none" dirty="0"/>
          </a:p>
        </p:txBody>
      </p:sp>
      <p:sp>
        <p:nvSpPr>
          <p:cNvPr id="3" name="İçerik Yer Tutucusu 2">
            <a:extLst>
              <a:ext uri="{FF2B5EF4-FFF2-40B4-BE49-F238E27FC236}">
                <a16:creationId xmlns:a16="http://schemas.microsoft.com/office/drawing/2014/main" id="{0A5CED10-D7B4-BA87-A913-5B6E55CC8E61}"/>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The project aims to automate the classification of MRI images by training Artificial Neural Network (ANN) models within the scope of the stated problems. Algorithms are employed to improve accuracy rates and sensitivity in tumor detection processes. Ensemble techniques are applied to enhance the success rates of the models. Models that successfully undergo all these processes are analyzed with metric values to assess their applicability and reliability in clinical environments within the healthcare sector.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682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54" name="Rectangle 53">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7" name="Group 56">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9"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70"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3"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4"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5"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6"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7"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8"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9"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0"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81"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3"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4"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5"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86"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7"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8"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9"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0"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1"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2"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3"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4"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95"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58" name="Group 57">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9"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0"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3"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4"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5"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6"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7"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8"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97"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47D0C2F6-CFF1-D952-B252-AB06B98C74A2}"/>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2800" dirty="0">
                <a:solidFill>
                  <a:srgbClr val="FFFFFF"/>
                </a:solidFill>
              </a:rPr>
              <a:t>VGG16 Architecture</a:t>
            </a:r>
          </a:p>
        </p:txBody>
      </p:sp>
      <p:sp useBgFill="1">
        <p:nvSpPr>
          <p:cNvPr id="99"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vgg16">
            <a:extLst>
              <a:ext uri="{FF2B5EF4-FFF2-40B4-BE49-F238E27FC236}">
                <a16:creationId xmlns:a16="http://schemas.microsoft.com/office/drawing/2014/main" id="{3214C0A3-9273-F829-3638-E4703AA9DBF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18988" y="2127274"/>
            <a:ext cx="4635583" cy="2607515"/>
          </a:xfrm>
          <a:prstGeom prst="rect">
            <a:avLst/>
          </a:prstGeom>
          <a:noFill/>
          <a:extLst>
            <a:ext uri="{909E8E84-426E-40DD-AFC4-6F175D3DCCD1}">
              <a14:hiddenFill xmlns:a14="http://schemas.microsoft.com/office/drawing/2010/main">
                <a:solidFill>
                  <a:srgbClr val="FFFFFF"/>
                </a:solidFill>
              </a14:hiddenFill>
            </a:ext>
          </a:extLst>
        </p:spPr>
      </p:pic>
      <p:sp>
        <p:nvSpPr>
          <p:cNvPr id="6" name="Metin Yer Tutucusu 5">
            <a:extLst>
              <a:ext uri="{FF2B5EF4-FFF2-40B4-BE49-F238E27FC236}">
                <a16:creationId xmlns:a16="http://schemas.microsoft.com/office/drawing/2014/main" id="{A0DBCA96-787B-A8C5-9BC8-E2014A5AF619}"/>
              </a:ext>
            </a:extLst>
          </p:cNvPr>
          <p:cNvSpPr>
            <a:spLocks noGrp="1"/>
          </p:cNvSpPr>
          <p:nvPr>
            <p:ph type="body" sz="half" idx="2"/>
          </p:nvPr>
        </p:nvSpPr>
        <p:spPr>
          <a:xfrm>
            <a:off x="6569957" y="2249487"/>
            <a:ext cx="4747087" cy="3541714"/>
          </a:xfrm>
        </p:spPr>
        <p:txBody>
          <a:bodyPr vert="horz" lIns="91440" tIns="45720" rIns="91440" bIns="45720" rtlCol="0">
            <a:normAutofit/>
          </a:bodyPr>
          <a:lstStyle/>
          <a:p>
            <a:r>
              <a:rPr lang="en-US" dirty="0">
                <a:solidFill>
                  <a:srgbClr val="FFFFFF"/>
                </a:solidFill>
                <a:effectLst/>
              </a:rPr>
              <a:t>The VGG16 architecture consists of 16 layers, including 13 convolutional layers and 3 fully connected layers. Convolutional layers are used for pattern and feature recognition tasks, while fully </a:t>
            </a:r>
            <a:r>
              <a:rPr lang="en-US" dirty="0">
                <a:solidFill>
                  <a:srgbClr val="FFFFFF"/>
                </a:solidFill>
                <a:effectLst/>
                <a:latin typeface="Times New Roman" panose="02020603050405020304" pitchFamily="18" charset="0"/>
                <a:cs typeface="Times New Roman" panose="02020603050405020304" pitchFamily="18" charset="0"/>
              </a:rPr>
              <a:t>connected</a:t>
            </a:r>
            <a:r>
              <a:rPr lang="en-US" dirty="0">
                <a:solidFill>
                  <a:srgbClr val="FFFFFF"/>
                </a:solidFill>
                <a:effectLst/>
              </a:rPr>
              <a:t> layers connect all input neurons to output neurons, often employed in classification processes. VGG16 utilizes Rectified Linear Unit (</a:t>
            </a:r>
            <a:r>
              <a:rPr lang="en-US" dirty="0" err="1">
                <a:solidFill>
                  <a:srgbClr val="FFFFFF"/>
                </a:solidFill>
                <a:effectLst/>
              </a:rPr>
              <a:t>ReLU</a:t>
            </a:r>
            <a:r>
              <a:rPr lang="en-US" dirty="0">
                <a:solidFill>
                  <a:srgbClr val="FFFFFF"/>
                </a:solidFill>
                <a:effectLst/>
              </a:rPr>
              <a:t>) activation functions to enhance learning capacity. It operates with input dimensions of 224x224 pixels and RGB images.  </a:t>
            </a:r>
          </a:p>
          <a:p>
            <a:pPr indent="-228600">
              <a:buFont typeface="Arial" panose="020B0604020202020204" pitchFamily="34" charset="0"/>
              <a:buChar char="•"/>
            </a:pPr>
            <a:endParaRPr lang="en-US" dirty="0">
              <a:solidFill>
                <a:srgbClr val="FFFFFF"/>
              </a:solidFill>
            </a:endParaRPr>
          </a:p>
          <a:p>
            <a:pPr indent="-228600">
              <a:buFont typeface="Arial" panose="020B0604020202020204" pitchFamily="34" charset="0"/>
              <a:buChar char="•"/>
            </a:pPr>
            <a:endParaRPr lang="en-US" dirty="0">
              <a:solidFill>
                <a:srgbClr val="FFFFFF"/>
              </a:solidFill>
            </a:endParaRPr>
          </a:p>
        </p:txBody>
      </p:sp>
      <p:sp>
        <p:nvSpPr>
          <p:cNvPr id="4" name="Metin kutusu 3">
            <a:extLst>
              <a:ext uri="{FF2B5EF4-FFF2-40B4-BE49-F238E27FC236}">
                <a16:creationId xmlns:a16="http://schemas.microsoft.com/office/drawing/2014/main" id="{4731D8EF-78F0-E18D-5B5D-9DDCB4FD20C0}"/>
              </a:ext>
            </a:extLst>
          </p:cNvPr>
          <p:cNvSpPr txBox="1"/>
          <p:nvPr/>
        </p:nvSpPr>
        <p:spPr>
          <a:xfrm>
            <a:off x="2136620" y="6102142"/>
            <a:ext cx="4433337" cy="292388"/>
          </a:xfrm>
          <a:prstGeom prst="rect">
            <a:avLst/>
          </a:prstGeom>
          <a:noFill/>
        </p:spPr>
        <p:txBody>
          <a:bodyPr wrap="square" rtlCol="0">
            <a:spAutoFit/>
          </a:bodyPr>
          <a:lstStyle/>
          <a:p>
            <a:r>
              <a:rPr lang="en-US" sz="1300" dirty="0">
                <a:solidFill>
                  <a:schemeClr val="bg1"/>
                </a:solidFill>
                <a:latin typeface="Times New Roman" panose="02020603050405020304" pitchFamily="18" charset="0"/>
                <a:cs typeface="Times New Roman" panose="02020603050405020304" pitchFamily="18" charset="0"/>
              </a:rPr>
              <a:t>Fig1 : VGG16 Structure</a:t>
            </a:r>
            <a:endParaRPr lang="en-GB"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7447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3081" name="Group 308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3082" name="Group 308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9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309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9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9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9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9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0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0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0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0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0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0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10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0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0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0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1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311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1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1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1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1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1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1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1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1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2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3083" name="Group 308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308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8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8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8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8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8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9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9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9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9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3122" name="Rectangle 312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124" name="Group 312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125" name="Group 312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13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313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3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4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4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4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4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4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4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4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4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4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14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5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5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5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5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315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5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5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5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5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5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6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6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6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6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3126" name="Group 312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12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2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2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3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3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3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3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3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3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3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316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 name="Başlık 5">
            <a:extLst>
              <a:ext uri="{FF2B5EF4-FFF2-40B4-BE49-F238E27FC236}">
                <a16:creationId xmlns:a16="http://schemas.microsoft.com/office/drawing/2014/main" id="{4C682293-B009-7460-B09C-BF4F403B4D53}"/>
              </a:ext>
            </a:extLst>
          </p:cNvPr>
          <p:cNvSpPr>
            <a:spLocks noGrp="1"/>
          </p:cNvSpPr>
          <p:nvPr>
            <p:ph type="title"/>
          </p:nvPr>
        </p:nvSpPr>
        <p:spPr>
          <a:xfrm>
            <a:off x="6569957" y="554038"/>
            <a:ext cx="4747088" cy="912813"/>
          </a:xfrm>
        </p:spPr>
        <p:txBody>
          <a:bodyPr vert="horz" lIns="91440" tIns="45720" rIns="91440" bIns="45720" rtlCol="0" anchor="ctr">
            <a:normAutofit/>
          </a:bodyPr>
          <a:lstStyle/>
          <a:p>
            <a:r>
              <a:rPr lang="en-US" sz="2800" dirty="0">
                <a:solidFill>
                  <a:srgbClr val="FFFFFF"/>
                </a:solidFill>
              </a:rPr>
              <a:t>VGG16 Architecture</a:t>
            </a:r>
          </a:p>
        </p:txBody>
      </p:sp>
      <p:sp useBgFill="1">
        <p:nvSpPr>
          <p:cNvPr id="316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vgg16 architecture ">
            <a:extLst>
              <a:ext uri="{FF2B5EF4-FFF2-40B4-BE49-F238E27FC236}">
                <a16:creationId xmlns:a16="http://schemas.microsoft.com/office/drawing/2014/main" id="{9A6CD419-1949-3AE5-1B68-1BD0E769C85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rot="5400000">
            <a:off x="1152893" y="2871479"/>
            <a:ext cx="4567773" cy="1119104"/>
          </a:xfrm>
          <a:prstGeom prst="rect">
            <a:avLst/>
          </a:prstGeom>
          <a:noFill/>
          <a:extLst>
            <a:ext uri="{909E8E84-426E-40DD-AFC4-6F175D3DCCD1}">
              <a14:hiddenFill xmlns:a14="http://schemas.microsoft.com/office/drawing/2010/main">
                <a:solidFill>
                  <a:srgbClr val="FFFFFF"/>
                </a:solidFill>
              </a14:hiddenFill>
            </a:ext>
          </a:extLst>
        </p:spPr>
      </p:pic>
      <p:sp>
        <p:nvSpPr>
          <p:cNvPr id="7" name="Metin Yer Tutucusu 6">
            <a:extLst>
              <a:ext uri="{FF2B5EF4-FFF2-40B4-BE49-F238E27FC236}">
                <a16:creationId xmlns:a16="http://schemas.microsoft.com/office/drawing/2014/main" id="{66DF7CD9-5650-92DE-A154-A55A828C6AE7}"/>
              </a:ext>
            </a:extLst>
          </p:cNvPr>
          <p:cNvSpPr>
            <a:spLocks noGrp="1"/>
          </p:cNvSpPr>
          <p:nvPr>
            <p:ph type="body" sz="half" idx="2"/>
          </p:nvPr>
        </p:nvSpPr>
        <p:spPr>
          <a:xfrm>
            <a:off x="6569957" y="1611313"/>
            <a:ext cx="4747087" cy="4179888"/>
          </a:xfrm>
        </p:spPr>
        <p:txBody>
          <a:bodyPr vert="horz" lIns="91440" tIns="45720" rIns="91440" bIns="45720" rtlCol="0">
            <a:noAutofit/>
          </a:bodyPr>
          <a:lstStyle/>
          <a:p>
            <a:pPr>
              <a:lnSpc>
                <a:spcPct val="110000"/>
              </a:lnSpc>
            </a:pPr>
            <a:r>
              <a:rPr lang="en-US" sz="1400" b="0" i="0" dirty="0">
                <a:solidFill>
                  <a:srgbClr val="FFFFFF"/>
                </a:solidFill>
                <a:effectLst/>
                <a:latin typeface="Times New Roman" panose="02020603050405020304" pitchFamily="18" charset="0"/>
                <a:cs typeface="Times New Roman" panose="02020603050405020304" pitchFamily="18" charset="0"/>
              </a:rPr>
              <a:t>The input layer is the starting point of the model and generally accepts RGB inputs of 224x224 pixels. Conv. 1-1 and Conv. 1-2 are the first convolutional layers. They learn basic-level features, applying </a:t>
            </a:r>
            <a:r>
              <a:rPr lang="en-US" sz="1400" b="0" i="0" dirty="0" err="1">
                <a:solidFill>
                  <a:srgbClr val="FFFFFF"/>
                </a:solidFill>
                <a:effectLst/>
                <a:latin typeface="Times New Roman" panose="02020603050405020304" pitchFamily="18" charset="0"/>
                <a:cs typeface="Times New Roman" panose="02020603050405020304" pitchFamily="18" charset="0"/>
              </a:rPr>
              <a:t>ReLU</a:t>
            </a:r>
            <a:r>
              <a:rPr lang="en-US" sz="1400" b="0" i="0" dirty="0">
                <a:solidFill>
                  <a:srgbClr val="FFFFFF"/>
                </a:solidFill>
                <a:effectLst/>
                <a:latin typeface="Times New Roman" panose="02020603050405020304" pitchFamily="18" charset="0"/>
                <a:cs typeface="Times New Roman" panose="02020603050405020304" pitchFamily="18" charset="0"/>
              </a:rPr>
              <a:t> activation to zero out negative values. Conv. 2-1 and Conv. 2-2 begin to learn higher-level features, capturing patterns using feature maps from the previous layer. Conv. 3-1, 3-2, and 3-3 learn mid-level features of the input image, utilizing larger and more complex filters while merging feature maps from the previous layer. Conv. 4-1, Conv. 4-2, and Conv. 4-3 extract features using filters of different scales. Conv. 5-1, Conv. 5-2, and Conv. 5-3 learn global features of objects and patterns, extracting features from broader areas.</a:t>
            </a:r>
          </a:p>
          <a:p>
            <a:pPr>
              <a:lnSpc>
                <a:spcPct val="110000"/>
              </a:lnSpc>
            </a:pPr>
            <a:r>
              <a:rPr lang="en-US" sz="1400" b="0" i="0" dirty="0">
                <a:solidFill>
                  <a:srgbClr val="FFFFFF"/>
                </a:solidFill>
                <a:effectLst/>
                <a:latin typeface="Times New Roman" panose="02020603050405020304" pitchFamily="18" charset="0"/>
                <a:cs typeface="Times New Roman" panose="02020603050405020304" pitchFamily="18" charset="0"/>
              </a:rPr>
              <a:t>Pooling layers, on the other hand, reduce the size of the feature map using max pooling after each convolutional layer.</a:t>
            </a:r>
          </a:p>
          <a:p>
            <a:pPr>
              <a:lnSpc>
                <a:spcPct val="110000"/>
              </a:lnSpc>
            </a:pPr>
            <a:r>
              <a:rPr lang="en-US" sz="1400" b="0" i="0" dirty="0">
                <a:solidFill>
                  <a:srgbClr val="FFFFFF"/>
                </a:solidFill>
                <a:effectLst/>
                <a:latin typeface="Times New Roman" panose="02020603050405020304" pitchFamily="18" charset="0"/>
                <a:cs typeface="Times New Roman" panose="02020603050405020304" pitchFamily="18" charset="0"/>
              </a:rPr>
              <a:t>In the Dense layer, Fully Connected layers perform regression to reach the final result.</a:t>
            </a:r>
          </a:p>
        </p:txBody>
      </p:sp>
      <p:sp>
        <p:nvSpPr>
          <p:cNvPr id="2" name="Metin kutusu 1">
            <a:extLst>
              <a:ext uri="{FF2B5EF4-FFF2-40B4-BE49-F238E27FC236}">
                <a16:creationId xmlns:a16="http://schemas.microsoft.com/office/drawing/2014/main" id="{55E5518A-3224-BE2A-0C03-4F5E490F7CC1}"/>
              </a:ext>
            </a:extLst>
          </p:cNvPr>
          <p:cNvSpPr txBox="1"/>
          <p:nvPr/>
        </p:nvSpPr>
        <p:spPr>
          <a:xfrm>
            <a:off x="2136620" y="6102142"/>
            <a:ext cx="4433337" cy="292388"/>
          </a:xfrm>
          <a:prstGeom prst="rect">
            <a:avLst/>
          </a:prstGeom>
          <a:noFill/>
        </p:spPr>
        <p:txBody>
          <a:bodyPr wrap="square" rtlCol="0">
            <a:spAutoFit/>
          </a:bodyPr>
          <a:lstStyle/>
          <a:p>
            <a:r>
              <a:rPr lang="en-US" sz="1300" dirty="0">
                <a:solidFill>
                  <a:schemeClr val="bg1"/>
                </a:solidFill>
                <a:latin typeface="Times New Roman" panose="02020603050405020304" pitchFamily="18" charset="0"/>
                <a:cs typeface="Times New Roman" panose="02020603050405020304" pitchFamily="18" charset="0"/>
              </a:rPr>
              <a:t>Fig2 : VGG16 Layers</a:t>
            </a:r>
            <a:endParaRPr lang="en-GB"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35522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177" name="Group 717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178" name="Group 717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19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719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9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9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9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9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9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9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9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9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0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0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720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0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0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0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0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720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0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0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1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1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1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1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1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1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1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7179" name="Group 717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18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8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8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8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8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8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8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8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8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8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sp>
        <p:nvSpPr>
          <p:cNvPr id="7218" name="Rectangle 7217">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220" name="Group 7219">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7221" name="Group 7220">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233"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7234"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35"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36"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37"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38"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39"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40"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41"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42"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43"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44"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7245"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46"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47"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48"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49"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7250"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51"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52"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53"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54"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55"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56"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57"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58"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59"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7222" name="Group 7221">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223"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24"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25"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26"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27"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28"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29"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30"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31"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32"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7261"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E7111D67-513C-E5C1-12A8-7A762EBB230C}"/>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cap="none" dirty="0" err="1">
                <a:solidFill>
                  <a:srgbClr val="FFFFFF"/>
                </a:solidFill>
              </a:rPr>
              <a:t>ReLU</a:t>
            </a:r>
            <a:r>
              <a:rPr lang="en-US" sz="3600" cap="none" dirty="0">
                <a:solidFill>
                  <a:srgbClr val="FFFFFF"/>
                </a:solidFill>
              </a:rPr>
              <a:t> Activation Function</a:t>
            </a:r>
          </a:p>
        </p:txBody>
      </p:sp>
      <p:sp useBgFill="1">
        <p:nvSpPr>
          <p:cNvPr id="7263"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neural network activation functions">
            <a:extLst>
              <a:ext uri="{FF2B5EF4-FFF2-40B4-BE49-F238E27FC236}">
                <a16:creationId xmlns:a16="http://schemas.microsoft.com/office/drawing/2014/main" id="{B8ED5787-871C-57A9-FB04-C495F733242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18988" y="1766222"/>
            <a:ext cx="4635583" cy="3329619"/>
          </a:xfrm>
          <a:prstGeom prst="rect">
            <a:avLst/>
          </a:prstGeom>
          <a:noFill/>
          <a:extLst>
            <a:ext uri="{909E8E84-426E-40DD-AFC4-6F175D3DCCD1}">
              <a14:hiddenFill xmlns:a14="http://schemas.microsoft.com/office/drawing/2010/main">
                <a:solidFill>
                  <a:srgbClr val="FFFFFF"/>
                </a:solidFill>
              </a14:hiddenFill>
            </a:ext>
          </a:extLst>
        </p:spPr>
      </p:pic>
      <p:sp>
        <p:nvSpPr>
          <p:cNvPr id="4" name="Metin Yer Tutucusu 3">
            <a:extLst>
              <a:ext uri="{FF2B5EF4-FFF2-40B4-BE49-F238E27FC236}">
                <a16:creationId xmlns:a16="http://schemas.microsoft.com/office/drawing/2014/main" id="{952F50D2-D161-465E-DE3C-90E424A5BCFE}"/>
              </a:ext>
            </a:extLst>
          </p:cNvPr>
          <p:cNvSpPr>
            <a:spLocks noGrp="1"/>
          </p:cNvSpPr>
          <p:nvPr>
            <p:ph type="body" sz="half" idx="2"/>
          </p:nvPr>
        </p:nvSpPr>
        <p:spPr>
          <a:xfrm>
            <a:off x="6569957" y="2249487"/>
            <a:ext cx="4747087" cy="3541714"/>
          </a:xfrm>
        </p:spPr>
        <p:txBody>
          <a:bodyPr vert="horz" lIns="91440" tIns="45720" rIns="91440" bIns="45720" rtlCol="0">
            <a:normAutofit/>
          </a:bodyPr>
          <a:lstStyle/>
          <a:p>
            <a:pPr algn="l"/>
            <a:r>
              <a:rPr lang="en-US" sz="1800" b="0" i="0" dirty="0" err="1">
                <a:solidFill>
                  <a:schemeClr val="bg1"/>
                </a:solidFill>
                <a:effectLst/>
                <a:latin typeface="Times New Roman" panose="02020603050405020304" pitchFamily="18" charset="0"/>
                <a:cs typeface="Times New Roman" panose="02020603050405020304" pitchFamily="18" charset="0"/>
              </a:rPr>
              <a:t>ReLU</a:t>
            </a:r>
            <a:r>
              <a:rPr lang="en-US" sz="1800" b="0" i="0" dirty="0">
                <a:solidFill>
                  <a:schemeClr val="bg1"/>
                </a:solidFill>
                <a:effectLst/>
                <a:latin typeface="Times New Roman" panose="02020603050405020304" pitchFamily="18" charset="0"/>
                <a:cs typeface="Times New Roman" panose="02020603050405020304" pitchFamily="18" charset="0"/>
              </a:rPr>
              <a:t> (Rectified Linear Unit) is used as an activation function in neural networks. The </a:t>
            </a:r>
            <a:r>
              <a:rPr lang="en-US" sz="1800" b="0" i="0" dirty="0" err="1">
                <a:solidFill>
                  <a:schemeClr val="bg1"/>
                </a:solidFill>
                <a:effectLst/>
                <a:latin typeface="Times New Roman" panose="02020603050405020304" pitchFamily="18" charset="0"/>
                <a:cs typeface="Times New Roman" panose="02020603050405020304" pitchFamily="18" charset="0"/>
              </a:rPr>
              <a:t>ReLU</a:t>
            </a:r>
            <a:r>
              <a:rPr lang="en-US" sz="1800" b="0" i="0" dirty="0">
                <a:solidFill>
                  <a:schemeClr val="bg1"/>
                </a:solidFill>
                <a:effectLst/>
                <a:latin typeface="Times New Roman" panose="02020603050405020304" pitchFamily="18" charset="0"/>
                <a:cs typeface="Times New Roman" panose="02020603050405020304" pitchFamily="18" charset="0"/>
              </a:rPr>
              <a:t> function returns zero for negative inputs and leaves positive inputs unchanged.</a:t>
            </a:r>
          </a:p>
          <a:p>
            <a:pPr algn="l"/>
            <a:r>
              <a:rPr lang="en-US" sz="1800" b="0" i="0" dirty="0">
                <a:solidFill>
                  <a:schemeClr val="bg1"/>
                </a:solidFill>
                <a:effectLst/>
                <a:latin typeface="Times New Roman" panose="02020603050405020304" pitchFamily="18" charset="0"/>
                <a:cs typeface="Times New Roman" panose="02020603050405020304" pitchFamily="18" charset="0"/>
              </a:rPr>
              <a:t>In the VGG16 model, </a:t>
            </a:r>
            <a:r>
              <a:rPr lang="en-US" sz="1800" b="0" i="0" dirty="0" err="1">
                <a:solidFill>
                  <a:schemeClr val="bg1"/>
                </a:solidFill>
                <a:effectLst/>
                <a:latin typeface="Times New Roman" panose="02020603050405020304" pitchFamily="18" charset="0"/>
                <a:cs typeface="Times New Roman" panose="02020603050405020304" pitchFamily="18" charset="0"/>
              </a:rPr>
              <a:t>ReLU</a:t>
            </a:r>
            <a:r>
              <a:rPr lang="en-US" sz="1800" b="0" i="0" dirty="0">
                <a:solidFill>
                  <a:schemeClr val="bg1"/>
                </a:solidFill>
                <a:effectLst/>
                <a:latin typeface="Times New Roman" panose="02020603050405020304" pitchFamily="18" charset="0"/>
                <a:cs typeface="Times New Roman" panose="02020603050405020304" pitchFamily="18" charset="0"/>
              </a:rPr>
              <a:t> is typically used after the feature extraction layers. This helps enhance the model's learning capacity and facilitates the learning of non-linear relationships.</a:t>
            </a:r>
          </a:p>
        </p:txBody>
      </p:sp>
      <p:sp>
        <p:nvSpPr>
          <p:cNvPr id="3" name="Metin kutusu 2">
            <a:extLst>
              <a:ext uri="{FF2B5EF4-FFF2-40B4-BE49-F238E27FC236}">
                <a16:creationId xmlns:a16="http://schemas.microsoft.com/office/drawing/2014/main" id="{00DFDF19-1852-84B4-7B6F-6E5A47A2F10B}"/>
              </a:ext>
            </a:extLst>
          </p:cNvPr>
          <p:cNvSpPr txBox="1"/>
          <p:nvPr/>
        </p:nvSpPr>
        <p:spPr>
          <a:xfrm>
            <a:off x="2136620" y="6102142"/>
            <a:ext cx="4433337" cy="292388"/>
          </a:xfrm>
          <a:prstGeom prst="rect">
            <a:avLst/>
          </a:prstGeom>
          <a:noFill/>
        </p:spPr>
        <p:txBody>
          <a:bodyPr wrap="square" rtlCol="0">
            <a:spAutoFit/>
          </a:bodyPr>
          <a:lstStyle/>
          <a:p>
            <a:r>
              <a:rPr lang="en-US" sz="1300" dirty="0">
                <a:solidFill>
                  <a:schemeClr val="bg1"/>
                </a:solidFill>
                <a:latin typeface="Times New Roman" panose="02020603050405020304" pitchFamily="18" charset="0"/>
                <a:cs typeface="Times New Roman" panose="02020603050405020304" pitchFamily="18" charset="0"/>
              </a:rPr>
              <a:t>Fig3 : Activation Functions Graph</a:t>
            </a:r>
            <a:endParaRPr lang="en-GB"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19487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7B96A245-1D3C-922A-D178-C426EE967525}"/>
              </a:ext>
            </a:extLst>
          </p:cNvPr>
          <p:cNvSpPr>
            <a:spLocks noGrp="1"/>
          </p:cNvSpPr>
          <p:nvPr>
            <p:ph type="title"/>
          </p:nvPr>
        </p:nvSpPr>
        <p:spPr>
          <a:xfrm>
            <a:off x="1029119" y="265592"/>
            <a:ext cx="9905998" cy="1478570"/>
          </a:xfrm>
        </p:spPr>
        <p:txBody>
          <a:bodyPr/>
          <a:lstStyle/>
          <a:p>
            <a:r>
              <a:rPr lang="en-US" cap="none" dirty="0"/>
              <a:t>Metric Values Of The Trained VGG16 Model</a:t>
            </a:r>
            <a:endParaRPr lang="en-GB" cap="none" dirty="0"/>
          </a:p>
        </p:txBody>
      </p:sp>
      <p:pic>
        <p:nvPicPr>
          <p:cNvPr id="8" name="İçerik Yer Tutucusu 7">
            <a:extLst>
              <a:ext uri="{FF2B5EF4-FFF2-40B4-BE49-F238E27FC236}">
                <a16:creationId xmlns:a16="http://schemas.microsoft.com/office/drawing/2014/main" id="{0BFC0E5A-A3AF-E62C-13B7-1124FD4D5EE1}"/>
              </a:ext>
            </a:extLst>
          </p:cNvPr>
          <p:cNvPicPr>
            <a:picLocks noGrp="1" noChangeAspect="1"/>
          </p:cNvPicPr>
          <p:nvPr>
            <p:ph idx="1"/>
          </p:nvPr>
        </p:nvPicPr>
        <p:blipFill>
          <a:blip r:embed="rId2"/>
          <a:stretch>
            <a:fillRect/>
          </a:stretch>
        </p:blipFill>
        <p:spPr>
          <a:xfrm>
            <a:off x="1544871" y="2133600"/>
            <a:ext cx="9102258" cy="3382377"/>
          </a:xfrm>
        </p:spPr>
      </p:pic>
      <p:sp>
        <p:nvSpPr>
          <p:cNvPr id="2" name="Metin kutusu 1">
            <a:extLst>
              <a:ext uri="{FF2B5EF4-FFF2-40B4-BE49-F238E27FC236}">
                <a16:creationId xmlns:a16="http://schemas.microsoft.com/office/drawing/2014/main" id="{F9272688-D8CF-FFC6-0060-4F5A63C000F5}"/>
              </a:ext>
            </a:extLst>
          </p:cNvPr>
          <p:cNvSpPr txBox="1"/>
          <p:nvPr/>
        </p:nvSpPr>
        <p:spPr>
          <a:xfrm>
            <a:off x="1632858" y="5685742"/>
            <a:ext cx="4335236" cy="292388"/>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Fig4 : VGG16 Training loss over Epoch Plot Graph</a:t>
            </a:r>
            <a:endParaRPr lang="en-GB" sz="1300" dirty="0">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4F6A3D7F-591A-D17E-BADB-D98F29AA9843}"/>
              </a:ext>
            </a:extLst>
          </p:cNvPr>
          <p:cNvSpPr txBox="1"/>
          <p:nvPr/>
        </p:nvSpPr>
        <p:spPr>
          <a:xfrm>
            <a:off x="6414706" y="5680977"/>
            <a:ext cx="4433337" cy="292388"/>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Fig5 : VGG16 Training Accuracy over Epochs Plot Graph</a:t>
            </a:r>
            <a:endParaRPr lang="en-GB"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0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28AF4B-1DDB-5C41-52EB-D1E85D737E48}"/>
              </a:ext>
            </a:extLst>
          </p:cNvPr>
          <p:cNvSpPr>
            <a:spLocks noGrp="1"/>
          </p:cNvSpPr>
          <p:nvPr>
            <p:ph type="title"/>
          </p:nvPr>
        </p:nvSpPr>
        <p:spPr>
          <a:xfrm>
            <a:off x="1143000" y="113568"/>
            <a:ext cx="9905998" cy="1478570"/>
          </a:xfrm>
        </p:spPr>
        <p:txBody>
          <a:bodyPr/>
          <a:lstStyle/>
          <a:p>
            <a:r>
              <a:rPr lang="en-US" cap="none" dirty="0"/>
              <a:t>Metric Values Of The Trained VGG16 Model</a:t>
            </a:r>
            <a:endParaRPr lang="en-GB" dirty="0"/>
          </a:p>
        </p:txBody>
      </p:sp>
      <p:pic>
        <p:nvPicPr>
          <p:cNvPr id="5" name="İçerik Yer Tutucusu 4">
            <a:extLst>
              <a:ext uri="{FF2B5EF4-FFF2-40B4-BE49-F238E27FC236}">
                <a16:creationId xmlns:a16="http://schemas.microsoft.com/office/drawing/2014/main" id="{1DBA3B27-E078-90D1-8FC5-95329173D69F}"/>
              </a:ext>
            </a:extLst>
          </p:cNvPr>
          <p:cNvPicPr>
            <a:picLocks noGrp="1" noChangeAspect="1"/>
          </p:cNvPicPr>
          <p:nvPr>
            <p:ph idx="1"/>
          </p:nvPr>
        </p:nvPicPr>
        <p:blipFill>
          <a:blip r:embed="rId2"/>
          <a:stretch>
            <a:fillRect/>
          </a:stretch>
        </p:blipFill>
        <p:spPr>
          <a:xfrm>
            <a:off x="3118068" y="1208417"/>
            <a:ext cx="5955861" cy="4920060"/>
          </a:xfrm>
        </p:spPr>
      </p:pic>
      <p:sp>
        <p:nvSpPr>
          <p:cNvPr id="3" name="Metin kutusu 2">
            <a:extLst>
              <a:ext uri="{FF2B5EF4-FFF2-40B4-BE49-F238E27FC236}">
                <a16:creationId xmlns:a16="http://schemas.microsoft.com/office/drawing/2014/main" id="{F556F725-2A8E-9D89-2E60-BD65432FE666}"/>
              </a:ext>
            </a:extLst>
          </p:cNvPr>
          <p:cNvSpPr txBox="1"/>
          <p:nvPr/>
        </p:nvSpPr>
        <p:spPr>
          <a:xfrm>
            <a:off x="4452813" y="6244313"/>
            <a:ext cx="4433337" cy="292388"/>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Fig6 : VGG16 Confusion Matrix Graph</a:t>
            </a:r>
            <a:endParaRPr lang="en-GB"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845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260</TotalTime>
  <Words>2176</Words>
  <Application>Microsoft Office PowerPoint</Application>
  <PresentationFormat>Geniş ekran</PresentationFormat>
  <Paragraphs>95</Paragraphs>
  <Slides>21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Arial</vt:lpstr>
      <vt:lpstr>Times New Roman</vt:lpstr>
      <vt:lpstr>Tw Cen MT</vt:lpstr>
      <vt:lpstr>Devre</vt:lpstr>
      <vt:lpstr>Classifying MR Images And Detecting Tumors Using ANNs In Image Processing, And The Contribution Of Ensemble Techniques To Accuracy Rate</vt:lpstr>
      <vt:lpstr>Table Of Contents</vt:lpstr>
      <vt:lpstr>Problem Statement</vt:lpstr>
      <vt:lpstr>Project Objectives</vt:lpstr>
      <vt:lpstr>VGG16 Architecture</vt:lpstr>
      <vt:lpstr>VGG16 Architecture</vt:lpstr>
      <vt:lpstr>ReLU Activation Function</vt:lpstr>
      <vt:lpstr>Metric Values Of The Trained VGG16 Model</vt:lpstr>
      <vt:lpstr>Metric Values Of The Trained VGG16 Model</vt:lpstr>
      <vt:lpstr>AlexNET Architecture</vt:lpstr>
      <vt:lpstr>AlexNET Architecture</vt:lpstr>
      <vt:lpstr>Softmax Activation Function</vt:lpstr>
      <vt:lpstr>Dropout Technique</vt:lpstr>
      <vt:lpstr>GoogleNET Architecture</vt:lpstr>
      <vt:lpstr>GoogleNET Architecture</vt:lpstr>
      <vt:lpstr>Hard Voting Classifier</vt:lpstr>
      <vt:lpstr>Soft Voting Classifier</vt:lpstr>
      <vt:lpstr>Single Image Prediction UI</vt:lpstr>
      <vt:lpstr>Inputs (Dataset)</vt:lpstr>
      <vt:lpstr>Result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MR Images And Detecting Tumors Using Anns In Image Processing, And The Contribution Of Ensemble Techniques To Accuracy Rate</dc:title>
  <dc:creator>Bora Karakus</dc:creator>
  <cp:lastModifiedBy>Bora Karakus</cp:lastModifiedBy>
  <cp:revision>8</cp:revision>
  <dcterms:created xsi:type="dcterms:W3CDTF">2024-01-16T12:30:25Z</dcterms:created>
  <dcterms:modified xsi:type="dcterms:W3CDTF">2024-01-20T15:16:08Z</dcterms:modified>
</cp:coreProperties>
</file>