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305" r:id="rId2"/>
    <p:sldId id="257" r:id="rId3"/>
    <p:sldId id="258" r:id="rId4"/>
    <p:sldId id="259" r:id="rId5"/>
    <p:sldId id="291" r:id="rId6"/>
    <p:sldId id="260" r:id="rId7"/>
    <p:sldId id="261" r:id="rId8"/>
    <p:sldId id="262" r:id="rId9"/>
    <p:sldId id="292" r:id="rId10"/>
    <p:sldId id="263" r:id="rId11"/>
    <p:sldId id="293" r:id="rId12"/>
    <p:sldId id="264" r:id="rId13"/>
    <p:sldId id="304"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4624"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271971644"/>
      </p:ext>
    </p:extLst>
  </p:cSld>
  <p:clrMapOvr>
    <a:masterClrMapping/>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1325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59593-DCCE-46D6-A44E-B4BE450338D6}" type="slidenum">
              <a:rPr lang="fr-FR" smtClean="0"/>
              <a:pPr/>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4341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2832761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59593-DCCE-46D6-A44E-B4BE450338D6}" type="slidenum">
              <a:rPr lang="fr-FR" smtClean="0"/>
              <a:pPr/>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183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1311742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1193701384"/>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3949569400"/>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1001870121"/>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2067976528"/>
      </p:ext>
    </p:extLst>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3442715826"/>
      </p:ext>
    </p:extLst>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2136258771"/>
      </p:ext>
    </p:extLst>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4052444178"/>
      </p:ext>
    </p:extLst>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2275134460"/>
      </p:ext>
    </p:extLst>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1283603358"/>
      </p:ext>
    </p:extLst>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0F839B1-C1EA-469A-8E7C-2C045591DD53}" type="datetimeFigureOut">
              <a:rPr lang="fr-FR" smtClean="0"/>
              <a:pPr/>
              <a:t>03/02/2019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4659593-DCCE-46D6-A44E-B4BE450338D6}" type="slidenum">
              <a:rPr lang="fr-FR" smtClean="0"/>
              <a:pPr/>
              <a:t>‹N°›</a:t>
            </a:fld>
            <a:endParaRPr lang="fr-FR"/>
          </a:p>
        </p:txBody>
      </p:sp>
    </p:spTree>
    <p:extLst>
      <p:ext uri="{BB962C8B-B14F-4D97-AF65-F5344CB8AC3E}">
        <p14:creationId xmlns:p14="http://schemas.microsoft.com/office/powerpoint/2010/main" val="2992352307"/>
      </p:ext>
    </p:extLst>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F839B1-C1EA-469A-8E7C-2C045591DD53}" type="datetimeFigureOut">
              <a:rPr lang="fr-FR" smtClean="0"/>
              <a:pPr/>
              <a:t>03/02/2019</a:t>
            </a:fld>
            <a:endParaRPr lang="fr-F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4659593-DCCE-46D6-A44E-B4BE450338D6}" type="slidenum">
              <a:rPr lang="fr-FR" smtClean="0"/>
              <a:pPr/>
              <a:t>‹N°›</a:t>
            </a:fld>
            <a:endParaRPr lang="fr-FR"/>
          </a:p>
        </p:txBody>
      </p:sp>
    </p:spTree>
    <p:extLst>
      <p:ext uri="{BB962C8B-B14F-4D97-AF65-F5344CB8AC3E}">
        <p14:creationId xmlns:p14="http://schemas.microsoft.com/office/powerpoint/2010/main" val="77503146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transition>
    <p:wipe/>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أنشطة المركز الجهوي\مشروع الملصقات\logo.PNG"/>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40535"/>
            <a:ext cx="5760720" cy="1548305"/>
          </a:xfrm>
          <a:prstGeom prst="rect">
            <a:avLst/>
          </a:prstGeom>
          <a:noFill/>
          <a:extLst/>
        </p:spPr>
      </p:pic>
      <p:sp>
        <p:nvSpPr>
          <p:cNvPr id="2" name="Rectangle 1"/>
          <p:cNvSpPr/>
          <p:nvPr/>
        </p:nvSpPr>
        <p:spPr>
          <a:xfrm>
            <a:off x="107504" y="2551837"/>
            <a:ext cx="8712968" cy="3970318"/>
          </a:xfrm>
          <a:prstGeom prst="rect">
            <a:avLst/>
          </a:prstGeom>
        </p:spPr>
        <p:txBody>
          <a:bodyPr wrap="square">
            <a:spAutoFit/>
          </a:bodyPr>
          <a:lstStyle/>
          <a:p>
            <a:pPr algn="ctr"/>
            <a:r>
              <a:rPr lang="ar-MA" sz="3600" dirty="0" err="1" smtClean="0"/>
              <a:t>المجزوءة</a:t>
            </a:r>
            <a:r>
              <a:rPr lang="ar-MA" sz="3600" dirty="0" smtClean="0"/>
              <a:t>: البحث التربوي </a:t>
            </a:r>
            <a:r>
              <a:rPr lang="ar-MA" sz="3600" dirty="0" err="1" smtClean="0"/>
              <a:t>التدخلي</a:t>
            </a:r>
            <a:endParaRPr lang="ar-MA" sz="3600" dirty="0" smtClean="0"/>
          </a:p>
          <a:p>
            <a:pPr algn="r"/>
            <a:r>
              <a:rPr lang="ar-MA" sz="3600" dirty="0" smtClean="0"/>
              <a:t>المحاور</a:t>
            </a:r>
            <a:r>
              <a:rPr lang="ar-MA" sz="3600" dirty="0"/>
              <a:t>:</a:t>
            </a:r>
            <a:br>
              <a:rPr lang="ar-MA" sz="3600" dirty="0"/>
            </a:br>
            <a:r>
              <a:rPr lang="ar-MA" sz="3600" dirty="0"/>
              <a:t>    1 ـ موضوع </a:t>
            </a:r>
            <a:r>
              <a:rPr lang="ar-MA" sz="3600" dirty="0" smtClean="0"/>
              <a:t>البحث وشروط اختياره.</a:t>
            </a:r>
            <a:endParaRPr lang="fr-FR" sz="3600" dirty="0" smtClean="0"/>
          </a:p>
          <a:p>
            <a:pPr algn="r"/>
            <a:r>
              <a:rPr lang="ar-MA" sz="3600" dirty="0" smtClean="0"/>
              <a:t>    2 ـ </a:t>
            </a:r>
            <a:r>
              <a:rPr lang="ar-MA" sz="3600" dirty="0"/>
              <a:t>صياغة العنوان.</a:t>
            </a:r>
            <a:br>
              <a:rPr lang="ar-MA" sz="3600" dirty="0"/>
            </a:br>
            <a:r>
              <a:rPr lang="ar-MA" sz="3600" dirty="0" smtClean="0"/>
              <a:t>    3 ـ </a:t>
            </a:r>
            <a:r>
              <a:rPr lang="ar-MA" sz="3600" dirty="0"/>
              <a:t>الإشكالية: تعريفها، </a:t>
            </a:r>
            <a:r>
              <a:rPr lang="ar-MA" sz="3600" dirty="0" smtClean="0"/>
              <a:t>وصياغتها.</a:t>
            </a:r>
            <a:endParaRPr lang="fr-FR" sz="3600" dirty="0" smtClean="0"/>
          </a:p>
          <a:p>
            <a:pPr algn="r"/>
            <a:r>
              <a:rPr lang="ar-MA" sz="3600" dirty="0" smtClean="0"/>
              <a:t>    4 ـ </a:t>
            </a:r>
            <a:r>
              <a:rPr lang="ar-MA" sz="3600" dirty="0"/>
              <a:t>الفرضيات: </a:t>
            </a:r>
            <a:r>
              <a:rPr lang="ar-MA" sz="3600" dirty="0" smtClean="0"/>
              <a:t>تعريفها، وخصائصها</a:t>
            </a:r>
            <a:r>
              <a:rPr lang="ar-MA" sz="3600" dirty="0"/>
              <a:t>، </a:t>
            </a:r>
            <a:r>
              <a:rPr lang="ar-MA" sz="3600" dirty="0" smtClean="0"/>
              <a:t>            وشروط صياغتها.</a:t>
            </a:r>
            <a:endParaRPr lang="fr-FR" sz="36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r" rtl="1"/>
            <a:r>
              <a:rPr lang="ar-MA" b="1" dirty="0"/>
              <a:t>4ـ3ـ شروط صياغتها: </a:t>
            </a:r>
            <a:r>
              <a:rPr lang="fr-FR" dirty="0"/>
              <a:t/>
            </a:r>
            <a:br>
              <a:rPr lang="fr-FR" dirty="0"/>
            </a:br>
            <a:endParaRPr lang="fr-FR" dirty="0"/>
          </a:p>
        </p:txBody>
      </p:sp>
      <p:sp>
        <p:nvSpPr>
          <p:cNvPr id="3" name="Espace réservé du contenu 2"/>
          <p:cNvSpPr>
            <a:spLocks noGrp="1"/>
          </p:cNvSpPr>
          <p:nvPr>
            <p:ph idx="1"/>
          </p:nvPr>
        </p:nvSpPr>
        <p:spPr>
          <a:xfrm>
            <a:off x="251520" y="1930400"/>
            <a:ext cx="8280920" cy="4509120"/>
          </a:xfrm>
        </p:spPr>
        <p:txBody>
          <a:bodyPr>
            <a:normAutofit/>
          </a:bodyPr>
          <a:lstStyle/>
          <a:p>
            <a:pPr algn="just" rtl="1">
              <a:buNone/>
            </a:pPr>
            <a:r>
              <a:rPr lang="ar-MA" sz="2000" dirty="0"/>
              <a:t>ـ انسجام الفرضية مع الحقائق العلمية المعروفة، وألا تكون خيالية، أو متناقضة معها</a:t>
            </a:r>
            <a:r>
              <a:rPr lang="ar-MA" sz="2000" dirty="0" smtClean="0"/>
              <a:t>.</a:t>
            </a:r>
          </a:p>
          <a:p>
            <a:pPr algn="just" rtl="1">
              <a:buNone/>
            </a:pPr>
            <a:r>
              <a:rPr lang="ar-MA" sz="2000" dirty="0"/>
              <a:t>ـ قدرة الفرضية على تفسير الظاهرة، وتقديم حل للإشكالية.</a:t>
            </a:r>
          </a:p>
          <a:p>
            <a:pPr algn="just" rtl="1">
              <a:buNone/>
            </a:pPr>
            <a:r>
              <a:rPr lang="ar-MA" sz="2000" dirty="0"/>
              <a:t>ـ صياغتها بشكل دقيق ومحدود قابل للاختبار، وللتحقق من صحتها.</a:t>
            </a:r>
          </a:p>
          <a:p>
            <a:pPr algn="just" rtl="1">
              <a:buNone/>
            </a:pPr>
            <a:r>
              <a:rPr lang="ar-MA" sz="2000" dirty="0"/>
              <a:t>ـ الإيجاز والوضوح في الصياغة، والبساطة والابتعاد عن العمومية، أو التعقيدات، واستخدام ألفاظ سهلة يسهل فهمها.</a:t>
            </a:r>
          </a:p>
          <a:p>
            <a:pPr algn="just" rtl="1">
              <a:buNone/>
            </a:pPr>
            <a:r>
              <a:rPr lang="ar-MA" sz="2000" dirty="0"/>
              <a:t>ـ يمكن أن تصاغ الفرضية بالإثبات، أو بالنفي.</a:t>
            </a:r>
          </a:p>
          <a:p>
            <a:pPr algn="just" rtl="1">
              <a:buNone/>
            </a:pPr>
            <a:r>
              <a:rPr lang="ar-MA" sz="2000" dirty="0"/>
              <a:t>ـ قد تكون هناك فرضية واحدة رئيسة للبحث، أو فرضيات متعددة، بشرط أن تكون غير متناقضة، أو مكملة لبعضها البعض، وأن تغطي كل جوانب البحث.</a:t>
            </a:r>
          </a:p>
          <a:p>
            <a:pPr algn="just" rtl="1">
              <a:buNone/>
            </a:pPr>
            <a:r>
              <a:rPr lang="ar-MA" sz="2000" dirty="0"/>
              <a:t>ـ أن تكون للفرضيات المطروحة علاقة بإشكالية البحث؛ بحيث تحمل إجابة محتملة لمعالجة المشكل المطروح.</a:t>
            </a:r>
          </a:p>
          <a:p>
            <a:pPr algn="just" rtl="1">
              <a:buNone/>
            </a:pPr>
            <a:endParaRPr lang="ar-MA" sz="20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rtl="1"/>
            <a:r>
              <a:rPr lang="ar-MA" b="1" dirty="0"/>
              <a:t>4 ـ4ـ مصادر صياغة الفرضيات:</a:t>
            </a:r>
            <a:r>
              <a:rPr lang="fr-FR" dirty="0"/>
              <a:t/>
            </a:r>
            <a:br>
              <a:rPr lang="fr-FR" dirty="0"/>
            </a:br>
            <a:endParaRPr lang="fr-FR" dirty="0"/>
          </a:p>
        </p:txBody>
      </p:sp>
      <p:sp>
        <p:nvSpPr>
          <p:cNvPr id="3" name="Espace réservé du contenu 2"/>
          <p:cNvSpPr>
            <a:spLocks noGrp="1"/>
          </p:cNvSpPr>
          <p:nvPr>
            <p:ph idx="1"/>
          </p:nvPr>
        </p:nvSpPr>
        <p:spPr>
          <a:xfrm>
            <a:off x="323528" y="1700808"/>
            <a:ext cx="7200800" cy="4104456"/>
          </a:xfrm>
        </p:spPr>
        <p:txBody>
          <a:bodyPr>
            <a:normAutofit/>
          </a:bodyPr>
          <a:lstStyle/>
          <a:p>
            <a:pPr algn="just" rtl="1">
              <a:lnSpc>
                <a:spcPct val="150000"/>
              </a:lnSpc>
              <a:buNone/>
            </a:pPr>
            <a:r>
              <a:rPr lang="ar-SA" sz="3200" b="1" dirty="0" smtClean="0"/>
              <a:t>  </a:t>
            </a:r>
            <a:r>
              <a:rPr lang="ar-MA" sz="3200" b="1" dirty="0" smtClean="0"/>
              <a:t>    </a:t>
            </a:r>
            <a:r>
              <a:rPr lang="ar-SA" sz="3200" b="1" dirty="0" smtClean="0"/>
              <a:t> </a:t>
            </a:r>
            <a:r>
              <a:rPr lang="ar-SA" sz="3200" dirty="0"/>
              <a:t>ـ الملاحظة والتجارب الشخصية؛</a:t>
            </a:r>
          </a:p>
          <a:p>
            <a:pPr algn="just" rtl="1">
              <a:lnSpc>
                <a:spcPct val="150000"/>
              </a:lnSpc>
              <a:buNone/>
            </a:pPr>
            <a:r>
              <a:rPr lang="ar-MA" sz="3200" dirty="0" smtClean="0"/>
              <a:t>      </a:t>
            </a:r>
            <a:r>
              <a:rPr lang="ar-SA" sz="3200" dirty="0" smtClean="0"/>
              <a:t>ـ </a:t>
            </a:r>
            <a:r>
              <a:rPr lang="ar-SA" sz="3200" dirty="0"/>
              <a:t>الاستنباط من نظريات علمية؛</a:t>
            </a:r>
          </a:p>
          <a:p>
            <a:pPr algn="just" rtl="1">
              <a:lnSpc>
                <a:spcPct val="150000"/>
              </a:lnSpc>
              <a:buNone/>
            </a:pPr>
            <a:r>
              <a:rPr lang="ar-MA" sz="3200" dirty="0" smtClean="0"/>
              <a:t>      </a:t>
            </a:r>
            <a:r>
              <a:rPr lang="ar-SA" sz="3200" dirty="0" smtClean="0"/>
              <a:t>ـ </a:t>
            </a:r>
            <a:r>
              <a:rPr lang="ar-SA" sz="3200" dirty="0"/>
              <a:t>المنطق؛</a:t>
            </a:r>
          </a:p>
          <a:p>
            <a:pPr algn="just" rtl="1">
              <a:lnSpc>
                <a:spcPct val="150000"/>
              </a:lnSpc>
              <a:buNone/>
            </a:pPr>
            <a:r>
              <a:rPr lang="ar-MA" sz="3200" dirty="0" smtClean="0"/>
              <a:t>      </a:t>
            </a:r>
            <a:r>
              <a:rPr lang="ar-SA" sz="3200" dirty="0" smtClean="0"/>
              <a:t>ـ </a:t>
            </a:r>
            <a:r>
              <a:rPr lang="ar-SA" sz="3200" dirty="0"/>
              <a:t>الحدس والتخمين.</a:t>
            </a:r>
          </a:p>
          <a:p>
            <a:pPr algn="just" rtl="1">
              <a:lnSpc>
                <a:spcPct val="150000"/>
              </a:lnSpc>
              <a:buNone/>
            </a:pPr>
            <a:endParaRPr lang="fr-FR" sz="3200" dirty="0"/>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548680"/>
            <a:ext cx="7056783" cy="1320800"/>
          </a:xfrm>
        </p:spPr>
        <p:txBody>
          <a:bodyPr>
            <a:normAutofit fontScale="90000"/>
          </a:bodyPr>
          <a:lstStyle/>
          <a:p>
            <a:pPr algn="r" rtl="1"/>
            <a:r>
              <a:rPr lang="ar-MA" b="1" dirty="0"/>
              <a:t>4 ـ5ـ أمثلة عن العلاقة بين الموضوع، والعنوان، والإشكالية، والفرضيات:</a:t>
            </a:r>
            <a:r>
              <a:rPr lang="fr-FR" dirty="0"/>
              <a:t/>
            </a:r>
            <a:br>
              <a:rPr lang="fr-FR" dirty="0"/>
            </a:br>
            <a:endParaRPr lang="fr-FR" dirty="0"/>
          </a:p>
        </p:txBody>
      </p:sp>
      <p:sp>
        <p:nvSpPr>
          <p:cNvPr id="3" name="Espace réservé du contenu 2"/>
          <p:cNvSpPr>
            <a:spLocks noGrp="1"/>
          </p:cNvSpPr>
          <p:nvPr>
            <p:ph idx="1"/>
          </p:nvPr>
        </p:nvSpPr>
        <p:spPr>
          <a:xfrm>
            <a:off x="395536" y="2105472"/>
            <a:ext cx="7704856" cy="4203848"/>
          </a:xfrm>
        </p:spPr>
        <p:txBody>
          <a:bodyPr>
            <a:normAutofit/>
          </a:bodyPr>
          <a:lstStyle/>
          <a:p>
            <a:pPr algn="just" rtl="1">
              <a:lnSpc>
                <a:spcPct val="150000"/>
              </a:lnSpc>
              <a:buNone/>
            </a:pPr>
            <a:r>
              <a:rPr lang="ar-MA" sz="2400" u="sng" dirty="0"/>
              <a:t>الموضوع: </a:t>
            </a:r>
            <a:r>
              <a:rPr lang="ar-MA" sz="2400" dirty="0"/>
              <a:t>تأثير الإشهار التلفزيوني على الطفل</a:t>
            </a:r>
            <a:r>
              <a:rPr lang="ar-MA" sz="2400" dirty="0" smtClean="0"/>
              <a:t>.</a:t>
            </a:r>
          </a:p>
          <a:p>
            <a:pPr algn="just" rtl="1">
              <a:lnSpc>
                <a:spcPct val="150000"/>
              </a:lnSpc>
              <a:buNone/>
            </a:pPr>
            <a:r>
              <a:rPr lang="ar-MA" sz="2400" u="sng" dirty="0" smtClean="0"/>
              <a:t>الإشكالية</a:t>
            </a:r>
            <a:r>
              <a:rPr lang="ar-MA" sz="2400" u="sng" dirty="0"/>
              <a:t>: </a:t>
            </a:r>
            <a:r>
              <a:rPr lang="ar-MA" sz="2400" dirty="0"/>
              <a:t>هل للإشهار التلفزيوني تأثير سلبي على الطفل</a:t>
            </a:r>
            <a:r>
              <a:rPr lang="ar-MA" sz="2400" dirty="0" smtClean="0"/>
              <a:t>؟</a:t>
            </a:r>
          </a:p>
          <a:p>
            <a:pPr algn="just" rtl="1">
              <a:lnSpc>
                <a:spcPct val="150000"/>
              </a:lnSpc>
              <a:buNone/>
            </a:pPr>
            <a:r>
              <a:rPr lang="ar-MA" sz="2400" u="sng" dirty="0"/>
              <a:t>الفرضيات: </a:t>
            </a:r>
            <a:r>
              <a:rPr lang="ar-MA" sz="2400" dirty="0"/>
              <a:t>ـ قد يكون الأطفال أكثر تأثرا بالإشهار من الكبار.</a:t>
            </a:r>
          </a:p>
          <a:p>
            <a:pPr algn="just" rtl="1">
              <a:lnSpc>
                <a:spcPct val="150000"/>
              </a:lnSpc>
              <a:buNone/>
            </a:pPr>
            <a:r>
              <a:rPr lang="ar-MA" sz="2400" dirty="0"/>
              <a:t>             ـ يمكن أن يغير الإشهار سلوك الأطفال، ويجعلهم أكثر عنفا.</a:t>
            </a:r>
          </a:p>
          <a:p>
            <a:pPr algn="just" rtl="1">
              <a:lnSpc>
                <a:spcPct val="150000"/>
              </a:lnSpc>
              <a:buNone/>
            </a:pPr>
            <a:endParaRPr lang="ar-MA" sz="2400" dirty="0" smtClean="0"/>
          </a:p>
          <a:p>
            <a:pPr algn="just" rtl="1">
              <a:lnSpc>
                <a:spcPct val="150000"/>
              </a:lnSpc>
              <a:buNone/>
            </a:pPr>
            <a:endParaRPr lang="fr-FR" sz="2400" dirty="0"/>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ctr">
              <a:buNone/>
            </a:pPr>
            <a:endParaRPr lang="ar-SA" b="1" u="sng" dirty="0" smtClean="0"/>
          </a:p>
          <a:p>
            <a:pPr algn="ctr">
              <a:buNone/>
            </a:pPr>
            <a:endParaRPr lang="ar-SA" b="1" u="sng" dirty="0" smtClean="0"/>
          </a:p>
          <a:p>
            <a:pPr algn="ctr">
              <a:buNone/>
            </a:pPr>
            <a:endParaRPr lang="ar-SA" b="1" u="sng" dirty="0" smtClean="0"/>
          </a:p>
          <a:p>
            <a:pPr algn="ctr">
              <a:buNone/>
            </a:pPr>
            <a:r>
              <a:rPr lang="ar-SA" b="1" u="sng" dirty="0" smtClean="0"/>
              <a:t>شكرا على انتباهكم </a:t>
            </a:r>
          </a:p>
          <a:p>
            <a:pPr algn="ctr">
              <a:buNone/>
            </a:pPr>
            <a:endParaRPr lang="ar-SA" b="1" u="sng" dirty="0" smtClean="0"/>
          </a:p>
          <a:p>
            <a:pPr algn="ctr">
              <a:buNone/>
            </a:pPr>
            <a:endParaRPr lang="fr-FR" b="1" u="sng"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amond(in)">
                                      <p:cBhvr>
                                        <p:cTn id="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332656"/>
            <a:ext cx="6554689" cy="1019200"/>
          </a:xfrm>
        </p:spPr>
        <p:txBody>
          <a:bodyPr>
            <a:normAutofit fontScale="90000"/>
          </a:bodyPr>
          <a:lstStyle/>
          <a:p>
            <a:pPr algn="r" rtl="1">
              <a:lnSpc>
                <a:spcPct val="115000"/>
              </a:lnSpc>
              <a:spcAft>
                <a:spcPts val="1000"/>
              </a:spcAft>
            </a:pPr>
            <a:r>
              <a:rPr lang="fr-FR" sz="2000" dirty="0">
                <a:latin typeface="Calibri" panose="020F0502020204030204" pitchFamily="34" charset="0"/>
                <a:ea typeface="Calibri" panose="020F0502020204030204" pitchFamily="34" charset="0"/>
                <a:cs typeface="Arial" panose="020B0604020202020204" pitchFamily="34" charset="0"/>
              </a:rPr>
              <a:t/>
            </a:r>
            <a:br>
              <a:rPr lang="fr-FR" sz="2000" dirty="0">
                <a:latin typeface="Calibri" panose="020F0502020204030204" pitchFamily="34" charset="0"/>
                <a:ea typeface="Calibri" panose="020F0502020204030204" pitchFamily="34" charset="0"/>
                <a:cs typeface="Arial" panose="020B0604020202020204" pitchFamily="34" charset="0"/>
              </a:rPr>
            </a:br>
            <a:r>
              <a:rPr lang="ar-MA" b="1" u="sng" dirty="0"/>
              <a:t>1 ـ موضوع البحث وشروط اختياره:</a:t>
            </a:r>
            <a:r>
              <a:rPr lang="fr-FR" dirty="0"/>
              <a:t/>
            </a:r>
            <a:br>
              <a:rPr lang="fr-FR" dirty="0"/>
            </a:br>
            <a:r>
              <a:rPr lang="fr-FR" dirty="0" smtClean="0"/>
              <a:t/>
            </a:r>
            <a:br>
              <a:rPr lang="fr-FR" dirty="0" smtClean="0"/>
            </a:br>
            <a:endParaRPr lang="fr-FR" dirty="0"/>
          </a:p>
        </p:txBody>
      </p:sp>
      <p:sp>
        <p:nvSpPr>
          <p:cNvPr id="3" name="Espace réservé du contenu 2"/>
          <p:cNvSpPr>
            <a:spLocks noGrp="1"/>
          </p:cNvSpPr>
          <p:nvPr>
            <p:ph idx="1"/>
          </p:nvPr>
        </p:nvSpPr>
        <p:spPr>
          <a:xfrm>
            <a:off x="251520" y="1556792"/>
            <a:ext cx="8352928" cy="4968552"/>
          </a:xfrm>
        </p:spPr>
        <p:txBody>
          <a:bodyPr>
            <a:noAutofit/>
          </a:bodyPr>
          <a:lstStyle/>
          <a:p>
            <a:pPr algn="just" rtl="1">
              <a:lnSpc>
                <a:spcPct val="160000"/>
              </a:lnSpc>
              <a:buNone/>
            </a:pPr>
            <a:r>
              <a:rPr lang="ar-MA" dirty="0"/>
              <a:t>ـ أن يكون الموضوع متفقا مع ميول، وقدرات، وخبرة الباحث، ومع تخصص، ورغبة، وخبرة الأستاذ المشرف.</a:t>
            </a:r>
            <a:endParaRPr lang="fr-FR" dirty="0"/>
          </a:p>
          <a:p>
            <a:pPr algn="just" rtl="1">
              <a:lnSpc>
                <a:spcPct val="160000"/>
              </a:lnSpc>
              <a:buNone/>
            </a:pPr>
            <a:r>
              <a:rPr lang="ar-MA" dirty="0"/>
              <a:t>ـ أن يكون ذا أهمية علمية وتطبيقية تخدم الباحث، والعلم، والمجتمع.</a:t>
            </a:r>
            <a:endParaRPr lang="fr-FR" dirty="0"/>
          </a:p>
          <a:p>
            <a:pPr algn="just" rtl="1">
              <a:lnSpc>
                <a:spcPct val="160000"/>
              </a:lnSpc>
              <a:buNone/>
            </a:pPr>
            <a:r>
              <a:rPr lang="ar-MA" dirty="0"/>
              <a:t>ـ أن يكون الموضوع محددا، ودقيقا، غير متشعب.</a:t>
            </a:r>
            <a:endParaRPr lang="fr-FR" dirty="0"/>
          </a:p>
          <a:p>
            <a:pPr algn="just" rtl="1">
              <a:lnSpc>
                <a:spcPct val="160000"/>
              </a:lnSpc>
              <a:buNone/>
            </a:pPr>
            <a:r>
              <a:rPr lang="ar-MA" dirty="0"/>
              <a:t>ـ أن يؤدي إلى إبراز شيء جديد لم تسبق الكتابة فيه، أو إلى تصحيح خطأ، أو إلى إتمام شيء ناقص، أو إلى شرح شيء مبهم، أو تجميع أشياء متفرقة.</a:t>
            </a:r>
            <a:endParaRPr lang="fr-FR" dirty="0"/>
          </a:p>
          <a:p>
            <a:pPr algn="just" rtl="1">
              <a:lnSpc>
                <a:spcPct val="160000"/>
              </a:lnSpc>
              <a:buNone/>
            </a:pPr>
            <a:r>
              <a:rPr lang="ar-MA" dirty="0"/>
              <a:t>ـ أن </a:t>
            </a:r>
            <a:r>
              <a:rPr lang="ar-MA" dirty="0" smtClean="0"/>
              <a:t>يكون استكمال البحث ممكنا.</a:t>
            </a:r>
          </a:p>
          <a:p>
            <a:pPr algn="just" rtl="1">
              <a:lnSpc>
                <a:spcPct val="160000"/>
              </a:lnSpc>
              <a:buNone/>
            </a:pPr>
            <a:r>
              <a:rPr lang="ar-MA" dirty="0" smtClean="0"/>
              <a:t>ـ </a:t>
            </a:r>
            <a:r>
              <a:rPr lang="ar-MA" dirty="0"/>
              <a:t>توافر المصادر والمراجع.</a:t>
            </a:r>
            <a:endParaRPr lang="fr-FR" dirty="0"/>
          </a:p>
          <a:p>
            <a:pPr algn="just" rtl="1">
              <a:lnSpc>
                <a:spcPct val="160000"/>
              </a:lnSpc>
              <a:buNone/>
            </a:pPr>
            <a:endParaRPr lang="ar-MA" b="1"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linds(horizontal)">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860674"/>
          </a:xfrm>
        </p:spPr>
        <p:txBody>
          <a:bodyPr>
            <a:normAutofit fontScale="90000"/>
          </a:bodyPr>
          <a:lstStyle/>
          <a:p>
            <a:pPr algn="r" rtl="1"/>
            <a:r>
              <a:rPr lang="ar-MA" b="1" u="sng" dirty="0"/>
              <a:t>2 ـ صياغة العنوان: </a:t>
            </a:r>
            <a:r>
              <a:rPr lang="fr-FR" dirty="0"/>
              <a:t/>
            </a:r>
            <a:br>
              <a:rPr lang="fr-FR" dirty="0"/>
            </a:br>
            <a:endParaRPr lang="fr-FR" u="sng" dirty="0"/>
          </a:p>
        </p:txBody>
      </p:sp>
      <p:sp>
        <p:nvSpPr>
          <p:cNvPr id="3" name="Espace réservé du contenu 2"/>
          <p:cNvSpPr>
            <a:spLocks noGrp="1"/>
          </p:cNvSpPr>
          <p:nvPr>
            <p:ph idx="1"/>
          </p:nvPr>
        </p:nvSpPr>
        <p:spPr>
          <a:xfrm>
            <a:off x="179512" y="1700808"/>
            <a:ext cx="8748464" cy="4968552"/>
          </a:xfrm>
        </p:spPr>
        <p:txBody>
          <a:bodyPr>
            <a:noAutofit/>
          </a:bodyPr>
          <a:lstStyle/>
          <a:p>
            <a:pPr algn="just" rtl="1">
              <a:lnSpc>
                <a:spcPct val="150000"/>
              </a:lnSpc>
              <a:buNone/>
            </a:pPr>
            <a:r>
              <a:rPr lang="ar-MA" sz="2000" dirty="0"/>
              <a:t>ـ أن يشير إلى موضوع الدراسة.</a:t>
            </a:r>
            <a:endParaRPr lang="fr-FR" sz="2000" dirty="0"/>
          </a:p>
          <a:p>
            <a:pPr algn="just" rtl="1">
              <a:lnSpc>
                <a:spcPct val="150000"/>
              </a:lnSpc>
              <a:buNone/>
            </a:pPr>
            <a:r>
              <a:rPr lang="ar-MA" sz="2000" dirty="0"/>
              <a:t>ـ أن يتضمن الكلمات المفاتيح.</a:t>
            </a:r>
            <a:endParaRPr lang="fr-FR" sz="2000" dirty="0"/>
          </a:p>
          <a:p>
            <a:pPr algn="just" rtl="1">
              <a:lnSpc>
                <a:spcPct val="150000"/>
              </a:lnSpc>
              <a:buNone/>
            </a:pPr>
            <a:r>
              <a:rPr lang="ar-MA" sz="2000" dirty="0"/>
              <a:t>ـ أن يعبر عن جميع المتغيرات المستقلة والتابعة، (مثلا: "تأثير ساعات الدعم والتقوية في التحصيل الدراسي في مستوى معين"، ساعات الدعم والتقوية "متغير مستقل"، والتحصيل الدراسي "متغير تابع"). والمتغير التابع هو المتأثر بالمتغير المستقل.</a:t>
            </a:r>
            <a:endParaRPr lang="fr-FR" sz="2000" dirty="0"/>
          </a:p>
          <a:p>
            <a:pPr algn="just" rtl="1">
              <a:lnSpc>
                <a:spcPct val="150000"/>
              </a:lnSpc>
              <a:buNone/>
            </a:pPr>
            <a:r>
              <a:rPr lang="ar-MA" sz="2000" dirty="0"/>
              <a:t>ـ</a:t>
            </a:r>
            <a:r>
              <a:rPr lang="ar-MA" sz="3200" dirty="0"/>
              <a:t> </a:t>
            </a:r>
            <a:r>
              <a:rPr lang="ar-MA" sz="2000" dirty="0"/>
              <a:t>ألا يكون قصيرا على حساب وضوح المعنى، ولا طويلا باستخدام كلمات زائدة، أو تفصيلا لا مبرر له.</a:t>
            </a:r>
            <a:endParaRPr lang="fr-FR" sz="2000" dirty="0"/>
          </a:p>
          <a:p>
            <a:pPr algn="just" rtl="1">
              <a:lnSpc>
                <a:spcPct val="170000"/>
              </a:lnSpc>
              <a:buNone/>
            </a:pPr>
            <a:endParaRPr lang="fr-FR" sz="3200" b="1"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332656"/>
            <a:ext cx="6347713" cy="1320800"/>
          </a:xfrm>
        </p:spPr>
        <p:txBody>
          <a:bodyPr>
            <a:normAutofit fontScale="90000"/>
          </a:bodyPr>
          <a:lstStyle/>
          <a:p>
            <a:pPr algn="r"/>
            <a:r>
              <a:rPr lang="ar-MA" b="1" u="sng" dirty="0"/>
              <a:t>3 ـ الإشكالية: </a:t>
            </a:r>
            <a:r>
              <a:rPr lang="fr-FR" dirty="0"/>
              <a:t/>
            </a:r>
            <a:br>
              <a:rPr lang="fr-FR" dirty="0"/>
            </a:br>
            <a:r>
              <a:rPr lang="ar-MA" b="1" dirty="0"/>
              <a:t>3ـ1ـ تعريفها:</a:t>
            </a:r>
            <a:r>
              <a:rPr lang="fr-FR" dirty="0"/>
              <a:t/>
            </a:r>
            <a:br>
              <a:rPr lang="fr-FR" dirty="0"/>
            </a:br>
            <a:endParaRPr lang="fr-FR" dirty="0"/>
          </a:p>
        </p:txBody>
      </p:sp>
      <p:sp>
        <p:nvSpPr>
          <p:cNvPr id="3" name="Espace réservé du contenu 2"/>
          <p:cNvSpPr>
            <a:spLocks noGrp="1"/>
          </p:cNvSpPr>
          <p:nvPr>
            <p:ph idx="1"/>
          </p:nvPr>
        </p:nvSpPr>
        <p:spPr>
          <a:xfrm>
            <a:off x="179512" y="1916832"/>
            <a:ext cx="8820472" cy="4581128"/>
          </a:xfrm>
        </p:spPr>
        <p:txBody>
          <a:bodyPr>
            <a:normAutofit/>
          </a:bodyPr>
          <a:lstStyle/>
          <a:p>
            <a:pPr algn="just" rtl="1">
              <a:buNone/>
            </a:pPr>
            <a:r>
              <a:rPr lang="ar-MA" sz="2000" dirty="0"/>
              <a:t>ـ الإشكالية عبارة عن نص مختصر، يصاغ في شكل تقريري، أو سؤال يحتوي على مشكلة البحث.</a:t>
            </a:r>
            <a:endParaRPr lang="fr-FR" sz="2000" dirty="0"/>
          </a:p>
          <a:p>
            <a:pPr algn="just" rtl="1">
              <a:buNone/>
            </a:pPr>
            <a:r>
              <a:rPr lang="ar-MA" sz="2000" dirty="0"/>
              <a:t>ـ الإشكالية مجموع أسئلة تتعلق بموضوع معين.</a:t>
            </a:r>
            <a:endParaRPr lang="fr-FR" sz="2000" dirty="0"/>
          </a:p>
          <a:p>
            <a:pPr algn="just" rtl="1">
              <a:buNone/>
            </a:pPr>
            <a:r>
              <a:rPr lang="ar-MA" sz="2000" dirty="0"/>
              <a:t>ـ تعبر الإشكالية عن علاقة بين متغيرين أو أكثر، ويفضل الباحثون صياغتها على شكل أسئلة. </a:t>
            </a:r>
            <a:endParaRPr lang="fr-FR" sz="2000" dirty="0"/>
          </a:p>
          <a:p>
            <a:pPr algn="just" rtl="1">
              <a:buNone/>
            </a:pPr>
            <a:r>
              <a:rPr lang="ar-MA" sz="2000" dirty="0"/>
              <a:t>ـ ترتبط بالفترة التي يواجه فيها الباحث صعوبة، وتولد لديه حيرة.</a:t>
            </a:r>
            <a:endParaRPr lang="fr-FR" sz="2000" dirty="0"/>
          </a:p>
          <a:p>
            <a:pPr algn="just" rtl="1">
              <a:buNone/>
            </a:pPr>
            <a:r>
              <a:rPr lang="ar-MA" sz="2000" dirty="0"/>
              <a:t>ـ تتميز الإشكالية عن المشكلة من حيث العمق والتعقيد:</a:t>
            </a:r>
            <a:endParaRPr lang="fr-FR" sz="2000" dirty="0"/>
          </a:p>
          <a:p>
            <a:pPr algn="just" rtl="1">
              <a:buFont typeface="Wingdings" panose="05000000000000000000" pitchFamily="2" charset="2"/>
              <a:buChar char="ü"/>
            </a:pPr>
            <a:r>
              <a:rPr lang="ar-MA" sz="2000" dirty="0"/>
              <a:t>*</a:t>
            </a:r>
            <a:r>
              <a:rPr lang="ar-MA" sz="2000" dirty="0" smtClean="0"/>
              <a:t>المشكلة </a:t>
            </a:r>
            <a:r>
              <a:rPr lang="ar-MA" sz="2000" dirty="0"/>
              <a:t>ترتبط بالظواهر البسيطة أو المعقدة نسبيا، وحلولها غالبا ما تكون نهائية</a:t>
            </a:r>
            <a:r>
              <a:rPr lang="ar-MA" sz="2000" dirty="0" smtClean="0"/>
              <a:t>.</a:t>
            </a:r>
          </a:p>
          <a:p>
            <a:pPr algn="just" rtl="1">
              <a:buFont typeface="Wingdings" panose="05000000000000000000" pitchFamily="2" charset="2"/>
              <a:buChar char="ü"/>
            </a:pPr>
            <a:r>
              <a:rPr lang="ar-MA" sz="2000" dirty="0" smtClean="0"/>
              <a:t>*الإشكالية </a:t>
            </a:r>
            <a:r>
              <a:rPr lang="ar-MA" sz="2000" dirty="0"/>
              <a:t>تتعلق بالظواهر المركبة، الاجتماعية والنفسية والتربوية، وحلولها غالبا ما تكون مؤقتة؛ لكونها تتسم بالتطور والدينامية.</a:t>
            </a:r>
            <a:endParaRPr lang="fr-FR" sz="20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rtl="1"/>
            <a:r>
              <a:rPr lang="ar-MA" b="1" dirty="0"/>
              <a:t>3ـ2ـ مقاييس الإشكالية: </a:t>
            </a:r>
            <a:r>
              <a:rPr lang="fr-FR" dirty="0"/>
              <a:t/>
            </a:r>
            <a:br>
              <a:rPr lang="fr-FR" dirty="0"/>
            </a:br>
            <a:endParaRPr lang="fr-FR" dirty="0"/>
          </a:p>
        </p:txBody>
      </p:sp>
      <p:sp>
        <p:nvSpPr>
          <p:cNvPr id="3" name="Espace réservé du contenu 2"/>
          <p:cNvSpPr>
            <a:spLocks noGrp="1"/>
          </p:cNvSpPr>
          <p:nvPr>
            <p:ph idx="1"/>
          </p:nvPr>
        </p:nvSpPr>
        <p:spPr/>
        <p:txBody>
          <a:bodyPr/>
          <a:lstStyle/>
          <a:p>
            <a:pPr algn="just" rtl="1">
              <a:lnSpc>
                <a:spcPct val="150000"/>
              </a:lnSpc>
              <a:buNone/>
            </a:pPr>
            <a:r>
              <a:rPr lang="ar-MA" sz="2000" dirty="0"/>
              <a:t>لا بد </a:t>
            </a:r>
            <a:r>
              <a:rPr lang="ar-MA" sz="2000" dirty="0" smtClean="0"/>
              <a:t>أن تتوفر </a:t>
            </a:r>
            <a:r>
              <a:rPr lang="ar-MA" sz="2000" dirty="0"/>
              <a:t>الإشكالية على مجموعة من المقاييس، كالآتي</a:t>
            </a:r>
            <a:r>
              <a:rPr lang="ar-MA" sz="2000" dirty="0" smtClean="0"/>
              <a:t>:</a:t>
            </a:r>
          </a:p>
          <a:p>
            <a:pPr algn="just" rtl="1">
              <a:lnSpc>
                <a:spcPct val="150000"/>
              </a:lnSpc>
              <a:buNone/>
            </a:pPr>
            <a:r>
              <a:rPr lang="ar-MA" sz="2000" dirty="0"/>
              <a:t>	مقياس الوضوح، بحيث تكون دقيقة، ومحددة، وموجزة؛</a:t>
            </a:r>
          </a:p>
          <a:p>
            <a:pPr algn="just" rtl="1">
              <a:lnSpc>
                <a:spcPct val="150000"/>
              </a:lnSpc>
              <a:buNone/>
            </a:pPr>
            <a:r>
              <a:rPr lang="ar-MA" sz="2000" dirty="0"/>
              <a:t>	مقياس القابلية للبحث، بمعنى أن تكون واقعية؛</a:t>
            </a:r>
          </a:p>
          <a:p>
            <a:pPr algn="just" rtl="1">
              <a:lnSpc>
                <a:spcPct val="150000"/>
              </a:lnSpc>
              <a:buNone/>
            </a:pPr>
            <a:r>
              <a:rPr lang="ar-MA" sz="2000" dirty="0"/>
              <a:t>	مقياس الملاءمة، أي أن تكون لها صلة بموضوع البحث.</a:t>
            </a:r>
          </a:p>
          <a:p>
            <a:pPr algn="just" rtl="1">
              <a:lnSpc>
                <a:spcPct val="150000"/>
              </a:lnSpc>
              <a:buNone/>
            </a:pPr>
            <a:endParaRPr lang="fr-FR" dirty="0"/>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599" y="609600"/>
            <a:ext cx="6986737" cy="1320800"/>
          </a:xfrm>
        </p:spPr>
        <p:txBody>
          <a:bodyPr>
            <a:normAutofit fontScale="90000"/>
          </a:bodyPr>
          <a:lstStyle/>
          <a:p>
            <a:pPr algn="just" rtl="1"/>
            <a:r>
              <a:rPr lang="ar-MA" b="1" dirty="0"/>
              <a:t>3ـ3ـ ما العلاقة بين الإشكالية </a:t>
            </a:r>
            <a:r>
              <a:rPr lang="ar-MA" b="1" dirty="0" smtClean="0"/>
              <a:t>وعنوان البحث</a:t>
            </a:r>
            <a:r>
              <a:rPr lang="ar-MA" b="1" dirty="0"/>
              <a:t>؟</a:t>
            </a:r>
            <a:r>
              <a:rPr lang="fr-FR" dirty="0"/>
              <a:t/>
            </a:r>
            <a:br>
              <a:rPr lang="fr-FR" dirty="0"/>
            </a:br>
            <a:r>
              <a:rPr lang="ar-MA" dirty="0" smtClean="0"/>
              <a:t> </a:t>
            </a:r>
            <a:endParaRPr lang="fr-FR" dirty="0"/>
          </a:p>
        </p:txBody>
      </p:sp>
      <p:sp>
        <p:nvSpPr>
          <p:cNvPr id="3" name="Espace réservé du contenu 2"/>
          <p:cNvSpPr>
            <a:spLocks noGrp="1"/>
          </p:cNvSpPr>
          <p:nvPr>
            <p:ph idx="1"/>
          </p:nvPr>
        </p:nvSpPr>
        <p:spPr>
          <a:xfrm>
            <a:off x="395536" y="2420888"/>
            <a:ext cx="8748464" cy="4437112"/>
          </a:xfrm>
        </p:spPr>
        <p:txBody>
          <a:bodyPr>
            <a:normAutofit fontScale="92500" lnSpcReduction="20000"/>
          </a:bodyPr>
          <a:lstStyle/>
          <a:p>
            <a:pPr algn="just" rtl="1">
              <a:lnSpc>
                <a:spcPct val="150000"/>
              </a:lnSpc>
              <a:buNone/>
            </a:pPr>
            <a:r>
              <a:rPr lang="ar-SA" b="1" dirty="0" smtClean="0"/>
              <a:t>   </a:t>
            </a:r>
            <a:r>
              <a:rPr lang="ar-MA" b="1" dirty="0" smtClean="0"/>
              <a:t>    </a:t>
            </a:r>
            <a:r>
              <a:rPr lang="ar-MA" dirty="0" smtClean="0"/>
              <a:t> </a:t>
            </a:r>
            <a:r>
              <a:rPr lang="ar-MA" dirty="0"/>
              <a:t>الإشكالية هي بمثابة إعادة صياغة للعنوان بكيفية استفهامية، تتفرع عنها مجموعة من التساؤلات الجزئية </a:t>
            </a:r>
            <a:r>
              <a:rPr lang="ar-MA" dirty="0" smtClean="0"/>
              <a:t>المرتبطة </a:t>
            </a:r>
            <a:r>
              <a:rPr lang="ar-MA" dirty="0"/>
              <a:t>بالموضوع، نجيب عنها من خلال البحث</a:t>
            </a:r>
            <a:r>
              <a:rPr lang="ar-MA" dirty="0" smtClean="0"/>
              <a:t>.</a:t>
            </a:r>
          </a:p>
          <a:p>
            <a:pPr algn="just" rtl="1">
              <a:lnSpc>
                <a:spcPct val="150000"/>
              </a:lnSpc>
              <a:buNone/>
            </a:pPr>
            <a:r>
              <a:rPr lang="ar-MA" b="1" dirty="0"/>
              <a:t>مثال: </a:t>
            </a:r>
            <a:r>
              <a:rPr lang="ar-MA" b="1" u="sng" dirty="0"/>
              <a:t>عنوان البحث:</a:t>
            </a:r>
            <a:r>
              <a:rPr lang="ar-MA" dirty="0"/>
              <a:t> </a:t>
            </a:r>
            <a:r>
              <a:rPr lang="ar-MA" b="1" dirty="0"/>
              <a:t>"أثر توظيف تكنولوجيا المعلومات والاتصال في الارتقاء بالتحصيل الدراسي للمتعلمين".</a:t>
            </a:r>
            <a:endParaRPr lang="fr-FR" b="1" dirty="0"/>
          </a:p>
          <a:p>
            <a:pPr algn="just" rtl="1">
              <a:lnSpc>
                <a:spcPct val="150000"/>
              </a:lnSpc>
              <a:buNone/>
            </a:pPr>
            <a:r>
              <a:rPr lang="ar-MA" dirty="0" smtClean="0"/>
              <a:t>         </a:t>
            </a:r>
            <a:r>
              <a:rPr lang="ar-MA" b="1" u="sng" dirty="0"/>
              <a:t>الإشكالية:</a:t>
            </a:r>
            <a:r>
              <a:rPr lang="ar-MA" dirty="0"/>
              <a:t> </a:t>
            </a:r>
            <a:r>
              <a:rPr lang="ar-MA" b="1" dirty="0"/>
              <a:t>ما مدى مساهمة توظيف تكنولوجيا المعلومات والاتصال في الارتقاء بالتحصيل الدراسي للمتعلمين</a:t>
            </a:r>
            <a:r>
              <a:rPr lang="ar-MA" b="1" dirty="0" smtClean="0"/>
              <a:t>؟</a:t>
            </a:r>
          </a:p>
          <a:p>
            <a:pPr algn="just" rtl="1">
              <a:lnSpc>
                <a:spcPct val="150000"/>
              </a:lnSpc>
              <a:buNone/>
            </a:pPr>
            <a:r>
              <a:rPr lang="ar-MA" b="1" dirty="0" smtClean="0"/>
              <a:t>          </a:t>
            </a:r>
            <a:r>
              <a:rPr lang="ar-MA" b="1" u="sng" dirty="0" smtClean="0"/>
              <a:t>التساؤلات </a:t>
            </a:r>
            <a:r>
              <a:rPr lang="ar-MA" b="1" u="sng" dirty="0"/>
              <a:t>الفرعية: </a:t>
            </a:r>
            <a:r>
              <a:rPr lang="ar-MA" b="1" dirty="0"/>
              <a:t>هي أسئلة استفهامية تلي السؤال الرئيس مباشرة، مثل:</a:t>
            </a:r>
          </a:p>
          <a:p>
            <a:pPr algn="just" rtl="1">
              <a:lnSpc>
                <a:spcPct val="150000"/>
              </a:lnSpc>
              <a:buNone/>
            </a:pPr>
            <a:r>
              <a:rPr lang="ar-MA" b="1" dirty="0"/>
              <a:t>                  ـ ما المقصود بتكنولوجيا المعلومات والاتصال؟</a:t>
            </a:r>
          </a:p>
          <a:p>
            <a:pPr algn="just" rtl="1">
              <a:lnSpc>
                <a:spcPct val="150000"/>
              </a:lnSpc>
              <a:buNone/>
            </a:pPr>
            <a:r>
              <a:rPr lang="ar-MA" b="1" dirty="0"/>
              <a:t>                  ـ ما دورها في دعم التحصيل الدراسي؟</a:t>
            </a:r>
          </a:p>
          <a:p>
            <a:pPr algn="just" rtl="1">
              <a:lnSpc>
                <a:spcPct val="150000"/>
              </a:lnSpc>
              <a:buNone/>
            </a:pPr>
            <a:r>
              <a:rPr lang="ar-MA" b="1" dirty="0"/>
              <a:t>                  ـ ما الأهداف المتوخاة من توظيفها كآلية لدعم للارتقاء بالتحصيل الدراسي؟</a:t>
            </a:r>
          </a:p>
          <a:p>
            <a:pPr algn="just" rtl="1">
              <a:lnSpc>
                <a:spcPct val="150000"/>
              </a:lnSpc>
              <a:buNone/>
            </a:pPr>
            <a:endParaRPr lang="fr-FR" b="1"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rtl="1"/>
            <a:r>
              <a:rPr lang="ar-MA" b="1" dirty="0"/>
              <a:t>3ـ4ـ مثال لصياغة الإشكالية: </a:t>
            </a:r>
            <a:r>
              <a:rPr lang="fr-FR" dirty="0"/>
              <a:t/>
            </a:r>
            <a:br>
              <a:rPr lang="fr-FR" dirty="0"/>
            </a:br>
            <a:endParaRPr lang="fr-FR" dirty="0"/>
          </a:p>
        </p:txBody>
      </p:sp>
      <p:sp>
        <p:nvSpPr>
          <p:cNvPr id="3" name="Espace réservé du contenu 2"/>
          <p:cNvSpPr>
            <a:spLocks noGrp="1"/>
          </p:cNvSpPr>
          <p:nvPr>
            <p:ph idx="1"/>
          </p:nvPr>
        </p:nvSpPr>
        <p:spPr>
          <a:xfrm>
            <a:off x="323528" y="1700808"/>
            <a:ext cx="8568952" cy="4653136"/>
          </a:xfrm>
        </p:spPr>
        <p:txBody>
          <a:bodyPr>
            <a:normAutofit/>
          </a:bodyPr>
          <a:lstStyle/>
          <a:p>
            <a:pPr algn="just" rtl="1">
              <a:lnSpc>
                <a:spcPct val="150000"/>
              </a:lnSpc>
              <a:buNone/>
            </a:pPr>
            <a:r>
              <a:rPr lang="ar-SA" b="1" dirty="0" smtClean="0"/>
              <a:t>   </a:t>
            </a:r>
            <a:r>
              <a:rPr lang="ar-MA" b="1" dirty="0" smtClean="0"/>
              <a:t>     </a:t>
            </a:r>
            <a:endParaRPr lang="fr-FR" dirty="0"/>
          </a:p>
          <a:p>
            <a:pPr algn="just" rtl="1">
              <a:buNone/>
            </a:pPr>
            <a:r>
              <a:rPr lang="ar-MA" sz="2400" dirty="0" smtClean="0"/>
              <a:t>        </a:t>
            </a:r>
            <a:r>
              <a:rPr lang="ar-MA" sz="2400" dirty="0"/>
              <a:t>يعد العقاب الجسدي من الظواهر التي ما زالت حاضرة بمدارسنا على مختلف أشكالها، وحضورها هذا يثير مواقف تتراوح بين القبول بشروط، والرفض التام، سواء لدى الآباء والأولياء، أو لدى الأطر التربوية والإدارية. فما أثر العقاب الجسدي على المتعلم، سواء من الناحية النفسية أو التحصيلية؟ </a:t>
            </a:r>
            <a:endParaRPr lang="ar-MA" sz="2400" dirty="0" smtClean="0"/>
          </a:p>
          <a:p>
            <a:pPr algn="just" rtl="1">
              <a:buNone/>
            </a:pPr>
            <a:r>
              <a:rPr lang="ar-MA" sz="2400" dirty="0"/>
              <a:t> </a:t>
            </a:r>
            <a:r>
              <a:rPr lang="ar-MA" sz="2400" dirty="0" smtClean="0"/>
              <a:t>       ولمقاربة </a:t>
            </a:r>
            <a:r>
              <a:rPr lang="ar-MA" sz="2400" dirty="0"/>
              <a:t>هذه الإشكالية، سنحاول الإجابة عن الأسئلة الفرعية الآتية: ما أنواع العقاب الجسدي الأكثر انتشارا داخل المؤسسات التعليمية؟ ما موقف الآباء والأمهات منها؟ وما موقف الأطر التربوية والإدارية منها؟ وهل لها من مبررات بيداغوجية أم لا؟ وكيف تؤثر سلبا على المتعلم؟ ثم كيف يمكن مواجهة هذه الظاهرة؟</a:t>
            </a:r>
            <a:endParaRPr lang="fr-FR" sz="2400" dirty="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ar-MA" b="1" u="sng" dirty="0"/>
              <a:t>4 ـ الفرضيات: </a:t>
            </a:r>
            <a:r>
              <a:rPr lang="fr-FR" dirty="0"/>
              <a:t/>
            </a:r>
            <a:br>
              <a:rPr lang="fr-FR" dirty="0"/>
            </a:br>
            <a:r>
              <a:rPr lang="ar-MA" b="1" dirty="0"/>
              <a:t>4 ـ1ـ تعريفها:</a:t>
            </a:r>
            <a:r>
              <a:rPr lang="fr-FR" dirty="0"/>
              <a:t/>
            </a:r>
            <a:br>
              <a:rPr lang="fr-FR" dirty="0"/>
            </a:br>
            <a:endParaRPr lang="fr-FR" dirty="0"/>
          </a:p>
        </p:txBody>
      </p:sp>
      <p:sp>
        <p:nvSpPr>
          <p:cNvPr id="3" name="Espace réservé du contenu 2"/>
          <p:cNvSpPr>
            <a:spLocks noGrp="1"/>
          </p:cNvSpPr>
          <p:nvPr>
            <p:ph idx="1"/>
          </p:nvPr>
        </p:nvSpPr>
        <p:spPr>
          <a:xfrm>
            <a:off x="323528" y="2276872"/>
            <a:ext cx="7283152" cy="3600400"/>
          </a:xfrm>
        </p:spPr>
        <p:txBody>
          <a:bodyPr>
            <a:normAutofit lnSpcReduction="10000"/>
          </a:bodyPr>
          <a:lstStyle/>
          <a:p>
            <a:pPr algn="just" rtl="1">
              <a:lnSpc>
                <a:spcPct val="160000"/>
              </a:lnSpc>
              <a:buNone/>
            </a:pPr>
            <a:r>
              <a:rPr lang="ar-MA" b="1" dirty="0" smtClean="0"/>
              <a:t>  </a:t>
            </a:r>
            <a:r>
              <a:rPr lang="ar-MA" b="1" dirty="0" smtClean="0"/>
              <a:t>       </a:t>
            </a:r>
            <a:r>
              <a:rPr lang="ar-SA" sz="2400" dirty="0"/>
              <a:t>هي تخمين ذكي، وإجابة محتملة أو مؤقتة لأحد أسئلة البحث، ويتم وضعها موضع الاختبار. وتوفر عملية جمع المعلومات والبيانات، وتحليلها طريقة لقبول الفرضيات أو رفضها.</a:t>
            </a:r>
          </a:p>
          <a:p>
            <a:pPr algn="just" rtl="1">
              <a:lnSpc>
                <a:spcPct val="160000"/>
              </a:lnSpc>
              <a:buNone/>
            </a:pPr>
            <a:r>
              <a:rPr lang="ar-SA" sz="2400" dirty="0"/>
              <a:t>   </a:t>
            </a:r>
            <a:r>
              <a:rPr lang="ar-MA" sz="2400" dirty="0" smtClean="0"/>
              <a:t>     </a:t>
            </a:r>
            <a:r>
              <a:rPr lang="ar-SA" sz="2400" dirty="0" smtClean="0"/>
              <a:t> </a:t>
            </a:r>
            <a:r>
              <a:rPr lang="ar-SA" sz="2400" dirty="0"/>
              <a:t>وهي كذلك تشتمل على متغيرين أساسيين: "المتغير المستقل" و"المتغير التابع". </a:t>
            </a:r>
          </a:p>
          <a:p>
            <a:pPr lvl="0" algn="just" rtl="1">
              <a:buFont typeface="Wingdings" pitchFamily="2" charset="2"/>
              <a:buChar char="v"/>
            </a:pPr>
            <a:endParaRPr lang="ar-SA" b="1" dirty="0" smtClean="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r" rtl="1"/>
            <a:r>
              <a:rPr lang="ar-MA" b="1" dirty="0"/>
              <a:t>4 ـ2ـ خصائصها: </a:t>
            </a:r>
            <a:r>
              <a:rPr lang="fr-FR" dirty="0"/>
              <a:t/>
            </a:r>
            <a:br>
              <a:rPr lang="fr-FR" dirty="0"/>
            </a:br>
            <a:endParaRPr lang="fr-FR" dirty="0"/>
          </a:p>
        </p:txBody>
      </p:sp>
      <p:sp>
        <p:nvSpPr>
          <p:cNvPr id="3" name="Espace réservé du contenu 2"/>
          <p:cNvSpPr>
            <a:spLocks noGrp="1"/>
          </p:cNvSpPr>
          <p:nvPr>
            <p:ph idx="1"/>
          </p:nvPr>
        </p:nvSpPr>
        <p:spPr>
          <a:xfrm>
            <a:off x="609598" y="2160590"/>
            <a:ext cx="7130753" cy="3880773"/>
          </a:xfrm>
        </p:spPr>
        <p:txBody>
          <a:bodyPr/>
          <a:lstStyle/>
          <a:p>
            <a:pPr lvl="0" algn="just" rtl="1">
              <a:lnSpc>
                <a:spcPct val="160000"/>
              </a:lnSpc>
              <a:buFont typeface="Wingdings" pitchFamily="2" charset="2"/>
              <a:buChar char="v"/>
            </a:pPr>
            <a:r>
              <a:rPr lang="ar-SA" sz="2000" b="1" dirty="0" smtClean="0"/>
              <a:t> </a:t>
            </a:r>
            <a:r>
              <a:rPr lang="ar-SA" sz="2800" dirty="0"/>
              <a:t>التصريح بوجود علاقة بين حدين أو أكثر.</a:t>
            </a:r>
          </a:p>
          <a:p>
            <a:pPr lvl="0" algn="just" rtl="1">
              <a:lnSpc>
                <a:spcPct val="160000"/>
              </a:lnSpc>
              <a:buFont typeface="Wingdings" pitchFamily="2" charset="2"/>
              <a:buChar char="v"/>
            </a:pPr>
            <a:r>
              <a:rPr lang="ar-SA" sz="2800" dirty="0" smtClean="0"/>
              <a:t> </a:t>
            </a:r>
            <a:r>
              <a:rPr lang="ar-SA" sz="2800" dirty="0"/>
              <a:t>التنبؤ بجواب مسبق لسؤال البحث.</a:t>
            </a:r>
          </a:p>
          <a:p>
            <a:pPr lvl="0" algn="just" rtl="1">
              <a:lnSpc>
                <a:spcPct val="160000"/>
              </a:lnSpc>
              <a:buFont typeface="Wingdings" pitchFamily="2" charset="2"/>
              <a:buChar char="v"/>
            </a:pPr>
            <a:r>
              <a:rPr lang="ar-SA" sz="2800" dirty="0" smtClean="0"/>
              <a:t> </a:t>
            </a:r>
            <a:r>
              <a:rPr lang="ar-SA" sz="2800" dirty="0"/>
              <a:t>وسيلة للتحقق التجريبي، أي عملية يتم من خلالها التأكد من مدى التطابق مع الواقع.</a:t>
            </a:r>
          </a:p>
          <a:p>
            <a:pPr algn="r" rtl="1">
              <a:buNone/>
            </a:pPr>
            <a:endParaRPr lang="fr-F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612</TotalTime>
  <Words>826</Words>
  <Application>Microsoft Office PowerPoint</Application>
  <PresentationFormat>Affichage à l'écran (4:3)</PresentationFormat>
  <Paragraphs>70</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Tahoma</vt:lpstr>
      <vt:lpstr>Trebuchet MS</vt:lpstr>
      <vt:lpstr>Wingdings</vt:lpstr>
      <vt:lpstr>Wingdings 3</vt:lpstr>
      <vt:lpstr>Facette</vt:lpstr>
      <vt:lpstr>Présentation PowerPoint</vt:lpstr>
      <vt:lpstr> 1 ـ موضوع البحث وشروط اختياره:  </vt:lpstr>
      <vt:lpstr>2 ـ صياغة العنوان:  </vt:lpstr>
      <vt:lpstr>3 ـ الإشكالية:  3ـ1ـ تعريفها: </vt:lpstr>
      <vt:lpstr>3ـ2ـ مقاييس الإشكالية:  </vt:lpstr>
      <vt:lpstr>3ـ3ـ ما العلاقة بين الإشكالية وعنوان البحث؟  </vt:lpstr>
      <vt:lpstr>3ـ4ـ مثال لصياغة الإشكالية:  </vt:lpstr>
      <vt:lpstr>4 ـ الفرضيات:  4 ـ1ـ تعريفها: </vt:lpstr>
      <vt:lpstr>4 ـ2ـ خصائصها:  </vt:lpstr>
      <vt:lpstr>4ـ3ـ شروط صياغتها:  </vt:lpstr>
      <vt:lpstr>4 ـ4ـ مصادر صياغة الفرضيات: </vt:lpstr>
      <vt:lpstr>4 ـ5ـ أمثلة عن العلاقة بين الموضوع، والعنوان، والإشكالية، والفرضيات: </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DELL Computer</dc:creator>
  <cp:lastModifiedBy>hp</cp:lastModifiedBy>
  <cp:revision>64</cp:revision>
  <dcterms:created xsi:type="dcterms:W3CDTF">2016-09-27T22:11:12Z</dcterms:created>
  <dcterms:modified xsi:type="dcterms:W3CDTF">2019-02-04T00:23:14Z</dcterms:modified>
</cp:coreProperties>
</file>