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2" r:id="rId2"/>
    <p:sldId id="281" r:id="rId3"/>
    <p:sldId id="256" r:id="rId4"/>
    <p:sldId id="257" r:id="rId5"/>
    <p:sldId id="258" r:id="rId6"/>
    <p:sldId id="262" r:id="rId7"/>
    <p:sldId id="284" r:id="rId8"/>
    <p:sldId id="290" r:id="rId9"/>
    <p:sldId id="283" r:id="rId10"/>
    <p:sldId id="285" r:id="rId11"/>
    <p:sldId id="261" r:id="rId12"/>
    <p:sldId id="286" r:id="rId13"/>
    <p:sldId id="288" r:id="rId14"/>
    <p:sldId id="259" r:id="rId15"/>
    <p:sldId id="289" r:id="rId16"/>
    <p:sldId id="265" r:id="rId17"/>
    <p:sldId id="266" r:id="rId18"/>
    <p:sldId id="267" r:id="rId19"/>
    <p:sldId id="268" r:id="rId20"/>
    <p:sldId id="291" r:id="rId21"/>
    <p:sldId id="269" r:id="rId22"/>
    <p:sldId id="270" r:id="rId23"/>
    <p:sldId id="271" r:id="rId24"/>
    <p:sldId id="278" r:id="rId25"/>
    <p:sldId id="273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  <a:srgbClr val="FF33CC"/>
    <a:srgbClr val="DD2F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81" autoAdjust="0"/>
  </p:normalViewPr>
  <p:slideViewPr>
    <p:cSldViewPr>
      <p:cViewPr>
        <p:scale>
          <a:sx n="53" d="100"/>
          <a:sy n="53" d="100"/>
        </p:scale>
        <p:origin x="-1866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05A73-9987-44E2-AFC1-74373A9BA65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C2311F-F493-4A78-850E-FA9815DF2D79}">
      <dgm:prSet phldrT="[Texte]" custT="1"/>
      <dgm:spPr>
        <a:solidFill>
          <a:srgbClr val="7030A0"/>
        </a:solidFill>
      </dgm:spPr>
      <dgm:t>
        <a:bodyPr/>
        <a:lstStyle/>
        <a:p>
          <a:r>
            <a:rPr lang="fr-FR" sz="4000" b="0" i="0" dirty="0" smtClean="0"/>
            <a:t>محاور العرض</a:t>
          </a:r>
          <a:endParaRPr lang="fr-FR" sz="4000" b="0" i="0" dirty="0"/>
        </a:p>
      </dgm:t>
    </dgm:pt>
    <dgm:pt modelId="{F1057DA4-BC78-4E65-8E1B-22747C993AE9}" type="parTrans" cxnId="{98E73B88-656B-4DAA-A075-B04620B74E56}">
      <dgm:prSet/>
      <dgm:spPr/>
      <dgm:t>
        <a:bodyPr/>
        <a:lstStyle/>
        <a:p>
          <a:endParaRPr lang="fr-FR"/>
        </a:p>
      </dgm:t>
    </dgm:pt>
    <dgm:pt modelId="{6E26B946-40D7-498E-AA58-7485BB7F9EB7}" type="sibTrans" cxnId="{98E73B88-656B-4DAA-A075-B04620B74E56}">
      <dgm:prSet/>
      <dgm:spPr>
        <a:solidFill>
          <a:srgbClr val="FF00FF"/>
        </a:solidFill>
      </dgm:spPr>
      <dgm:t>
        <a:bodyPr/>
        <a:lstStyle/>
        <a:p>
          <a:endParaRPr lang="fr-FR" dirty="0"/>
        </a:p>
      </dgm:t>
    </dgm:pt>
    <dgm:pt modelId="{456BE5E0-DA4E-49E2-BCF6-4A57E88A515B}">
      <dgm:prSet phldrT="[Texte]" custT="1"/>
      <dgm:spPr>
        <a:solidFill>
          <a:srgbClr val="CC00CC"/>
        </a:solidFill>
      </dgm:spPr>
      <dgm:t>
        <a:bodyPr/>
        <a:lstStyle/>
        <a:p>
          <a:r>
            <a:rPr lang="fr-FR" sz="3600" dirty="0" smtClean="0"/>
            <a:t>مجلس التدبير</a:t>
          </a:r>
          <a:endParaRPr lang="fr-FR" sz="3600" dirty="0"/>
        </a:p>
      </dgm:t>
    </dgm:pt>
    <dgm:pt modelId="{B177F78B-8919-4117-ABA6-AADAFF308A50}" type="parTrans" cxnId="{6E294E9D-29B9-42AE-8614-28035748A27D}">
      <dgm:prSet/>
      <dgm:spPr/>
      <dgm:t>
        <a:bodyPr/>
        <a:lstStyle/>
        <a:p>
          <a:endParaRPr lang="fr-FR"/>
        </a:p>
      </dgm:t>
    </dgm:pt>
    <dgm:pt modelId="{EC601DFC-74DB-499F-8806-CE078E817C5C}" type="sibTrans" cxnId="{6E294E9D-29B9-42AE-8614-28035748A27D}">
      <dgm:prSet/>
      <dgm:spPr/>
      <dgm:t>
        <a:bodyPr/>
        <a:lstStyle/>
        <a:p>
          <a:endParaRPr lang="fr-FR"/>
        </a:p>
      </dgm:t>
    </dgm:pt>
    <dgm:pt modelId="{E6B985C8-6866-4071-AF5A-B01093523683}">
      <dgm:prSet phldrT="[Texte]" custT="1"/>
      <dgm:spPr>
        <a:solidFill>
          <a:srgbClr val="CC00CC"/>
        </a:solidFill>
      </dgm:spPr>
      <dgm:t>
        <a:bodyPr/>
        <a:lstStyle/>
        <a:p>
          <a:r>
            <a:rPr lang="fr-FR" sz="3600" dirty="0" smtClean="0"/>
            <a:t>المجلس التربوي</a:t>
          </a:r>
          <a:endParaRPr lang="fr-FR" sz="3600" dirty="0"/>
        </a:p>
      </dgm:t>
    </dgm:pt>
    <dgm:pt modelId="{B33B85D0-91E6-4D5B-8D3F-DC6D3E6F78D8}" type="parTrans" cxnId="{D2000AE0-0A50-4090-99D7-1E7740852417}">
      <dgm:prSet/>
      <dgm:spPr/>
      <dgm:t>
        <a:bodyPr/>
        <a:lstStyle/>
        <a:p>
          <a:endParaRPr lang="fr-FR"/>
        </a:p>
      </dgm:t>
    </dgm:pt>
    <dgm:pt modelId="{00AE0D80-9B65-44CD-B849-5CD6581B6B12}" type="sibTrans" cxnId="{D2000AE0-0A50-4090-99D7-1E7740852417}">
      <dgm:prSet/>
      <dgm:spPr/>
      <dgm:t>
        <a:bodyPr/>
        <a:lstStyle/>
        <a:p>
          <a:endParaRPr lang="fr-FR"/>
        </a:p>
      </dgm:t>
    </dgm:pt>
    <dgm:pt modelId="{3E210845-8480-439D-97C2-4B659D9A3DE9}">
      <dgm:prSet phldrT="[Texte]" custT="1"/>
      <dgm:spPr>
        <a:solidFill>
          <a:srgbClr val="CC00CC"/>
        </a:solidFill>
      </dgm:spPr>
      <dgm:t>
        <a:bodyPr/>
        <a:lstStyle/>
        <a:p>
          <a:r>
            <a:rPr lang="fr-FR" sz="3600" b="0" dirty="0" smtClean="0"/>
            <a:t>المجالس التعليمية</a:t>
          </a:r>
          <a:endParaRPr lang="fr-FR" sz="3600" b="0" dirty="0"/>
        </a:p>
      </dgm:t>
    </dgm:pt>
    <dgm:pt modelId="{682400AE-A57C-44AC-8716-023BC651A862}" type="parTrans" cxnId="{BAC12992-49F6-4689-837D-4CBE5E72E46F}">
      <dgm:prSet/>
      <dgm:spPr/>
      <dgm:t>
        <a:bodyPr/>
        <a:lstStyle/>
        <a:p>
          <a:endParaRPr lang="fr-FR"/>
        </a:p>
      </dgm:t>
    </dgm:pt>
    <dgm:pt modelId="{3831C6C1-9F1E-4337-A721-66AE55CED756}" type="sibTrans" cxnId="{BAC12992-49F6-4689-837D-4CBE5E72E46F}">
      <dgm:prSet/>
      <dgm:spPr/>
      <dgm:t>
        <a:bodyPr/>
        <a:lstStyle/>
        <a:p>
          <a:endParaRPr lang="fr-FR"/>
        </a:p>
      </dgm:t>
    </dgm:pt>
    <dgm:pt modelId="{3CC23D9D-4B36-4D10-9FF4-94D78464AEC4}">
      <dgm:prSet phldrT="[Texte]" custT="1"/>
      <dgm:spPr>
        <a:solidFill>
          <a:srgbClr val="CC00CC"/>
        </a:solidFill>
      </dgm:spPr>
      <dgm:t>
        <a:bodyPr/>
        <a:lstStyle/>
        <a:p>
          <a:r>
            <a:rPr lang="fr-FR" sz="3600" b="0" dirty="0" smtClean="0"/>
            <a:t>مجالس الأقسام</a:t>
          </a:r>
          <a:endParaRPr lang="fr-FR" sz="3600" b="0" dirty="0"/>
        </a:p>
      </dgm:t>
    </dgm:pt>
    <dgm:pt modelId="{D131F383-157B-4094-B966-A56372B6C96D}" type="parTrans" cxnId="{EDE59CB5-2244-451C-8F58-85D2A3C1A774}">
      <dgm:prSet/>
      <dgm:spPr/>
      <dgm:t>
        <a:bodyPr/>
        <a:lstStyle/>
        <a:p>
          <a:endParaRPr lang="fr-FR"/>
        </a:p>
      </dgm:t>
    </dgm:pt>
    <dgm:pt modelId="{BC0D7B2C-FBB5-4107-9ADD-8A60A996ACAE}" type="sibTrans" cxnId="{EDE59CB5-2244-451C-8F58-85D2A3C1A774}">
      <dgm:prSet/>
      <dgm:spPr/>
      <dgm:t>
        <a:bodyPr/>
        <a:lstStyle/>
        <a:p>
          <a:endParaRPr lang="fr-FR"/>
        </a:p>
      </dgm:t>
    </dgm:pt>
    <dgm:pt modelId="{CB32D6C2-8B51-44D8-BDD7-AD145697F416}" type="pres">
      <dgm:prSet presAssocID="{C4405A73-9987-44E2-AFC1-74373A9BA6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8BBD94D-40F7-4283-9658-015226A969F5}" type="pres">
      <dgm:prSet presAssocID="{C4405A73-9987-44E2-AFC1-74373A9BA65E}" presName="cycle" presStyleCnt="0"/>
      <dgm:spPr/>
    </dgm:pt>
    <dgm:pt modelId="{6CAD8A91-A77F-48FE-991D-CF12A63C29FA}" type="pres">
      <dgm:prSet presAssocID="{C0C2311F-F493-4A78-850E-FA9815DF2D79}" presName="nodeFirstNode" presStyleLbl="node1" presStyleIdx="0" presStyleCnt="5" custScaleX="1559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976713-D58B-43AC-AF4C-8419E68B6950}" type="pres">
      <dgm:prSet presAssocID="{6E26B946-40D7-498E-AA58-7485BB7F9EB7}" presName="sibTransFirstNode" presStyleLbl="bgShp" presStyleIdx="0" presStyleCnt="1"/>
      <dgm:spPr/>
      <dgm:t>
        <a:bodyPr/>
        <a:lstStyle/>
        <a:p>
          <a:endParaRPr lang="fr-FR"/>
        </a:p>
      </dgm:t>
    </dgm:pt>
    <dgm:pt modelId="{9F718239-01E0-4ED1-8341-924E289F7172}" type="pres">
      <dgm:prSet presAssocID="{456BE5E0-DA4E-49E2-BCF6-4A57E88A515B}" presName="nodeFollowingNodes" presStyleLbl="node1" presStyleIdx="1" presStyleCnt="5" custScaleX="137659" custScaleY="115311" custRadScaleRad="106531" custRadScaleInc="124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15747C-2EBA-4871-8AAD-44D2974C3C35}" type="pres">
      <dgm:prSet presAssocID="{E6B985C8-6866-4071-AF5A-B01093523683}" presName="nodeFollowingNodes" presStyleLbl="node1" presStyleIdx="2" presStyleCnt="5" custScaleX="143724" custScaleY="105846" custRadScaleRad="187813" custRadScaleInc="-299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0CD25B-93B6-4E39-A070-4CB88A293847}" type="pres">
      <dgm:prSet presAssocID="{3E210845-8480-439D-97C2-4B659D9A3DE9}" presName="nodeFollowingNodes" presStyleLbl="node1" presStyleIdx="3" presStyleCnt="5" custScaleX="152634" custScaleY="101676" custRadScaleRad="136707" custRadScaleInc="266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AC21D0-34F8-4020-B99C-AB308C6286F8}" type="pres">
      <dgm:prSet presAssocID="{3CC23D9D-4B36-4D10-9FF4-94D78464AEC4}" presName="nodeFollowingNodes" presStyleLbl="node1" presStyleIdx="4" presStyleCnt="5" custScaleX="132064" custScaleY="115310" custRadScaleRad="107513" custRadScaleInc="-88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DE59CB5-2244-451C-8F58-85D2A3C1A774}" srcId="{C4405A73-9987-44E2-AFC1-74373A9BA65E}" destId="{3CC23D9D-4B36-4D10-9FF4-94D78464AEC4}" srcOrd="4" destOrd="0" parTransId="{D131F383-157B-4094-B966-A56372B6C96D}" sibTransId="{BC0D7B2C-FBB5-4107-9ADD-8A60A996ACAE}"/>
    <dgm:cxn modelId="{AFC0DC29-FE50-46C4-B974-9E9902B2BCA7}" type="presOf" srcId="{C4405A73-9987-44E2-AFC1-74373A9BA65E}" destId="{CB32D6C2-8B51-44D8-BDD7-AD145697F416}" srcOrd="0" destOrd="0" presId="urn:microsoft.com/office/officeart/2005/8/layout/cycle3"/>
    <dgm:cxn modelId="{CF647BA1-2DA4-4E1B-973E-2A9373C3ED1E}" type="presOf" srcId="{E6B985C8-6866-4071-AF5A-B01093523683}" destId="{7E15747C-2EBA-4871-8AAD-44D2974C3C35}" srcOrd="0" destOrd="0" presId="urn:microsoft.com/office/officeart/2005/8/layout/cycle3"/>
    <dgm:cxn modelId="{6E294E9D-29B9-42AE-8614-28035748A27D}" srcId="{C4405A73-9987-44E2-AFC1-74373A9BA65E}" destId="{456BE5E0-DA4E-49E2-BCF6-4A57E88A515B}" srcOrd="1" destOrd="0" parTransId="{B177F78B-8919-4117-ABA6-AADAFF308A50}" sibTransId="{EC601DFC-74DB-499F-8806-CE078E817C5C}"/>
    <dgm:cxn modelId="{F690E26D-4C0F-491D-B12D-0D382B81094F}" type="presOf" srcId="{6E26B946-40D7-498E-AA58-7485BB7F9EB7}" destId="{17976713-D58B-43AC-AF4C-8419E68B6950}" srcOrd="0" destOrd="0" presId="urn:microsoft.com/office/officeart/2005/8/layout/cycle3"/>
    <dgm:cxn modelId="{48D3A278-62FB-472E-956D-E439E06AFEFD}" type="presOf" srcId="{456BE5E0-DA4E-49E2-BCF6-4A57E88A515B}" destId="{9F718239-01E0-4ED1-8341-924E289F7172}" srcOrd="0" destOrd="0" presId="urn:microsoft.com/office/officeart/2005/8/layout/cycle3"/>
    <dgm:cxn modelId="{98E73B88-656B-4DAA-A075-B04620B74E56}" srcId="{C4405A73-9987-44E2-AFC1-74373A9BA65E}" destId="{C0C2311F-F493-4A78-850E-FA9815DF2D79}" srcOrd="0" destOrd="0" parTransId="{F1057DA4-BC78-4E65-8E1B-22747C993AE9}" sibTransId="{6E26B946-40D7-498E-AA58-7485BB7F9EB7}"/>
    <dgm:cxn modelId="{BAC12992-49F6-4689-837D-4CBE5E72E46F}" srcId="{C4405A73-9987-44E2-AFC1-74373A9BA65E}" destId="{3E210845-8480-439D-97C2-4B659D9A3DE9}" srcOrd="3" destOrd="0" parTransId="{682400AE-A57C-44AC-8716-023BC651A862}" sibTransId="{3831C6C1-9F1E-4337-A721-66AE55CED756}"/>
    <dgm:cxn modelId="{D2000AE0-0A50-4090-99D7-1E7740852417}" srcId="{C4405A73-9987-44E2-AFC1-74373A9BA65E}" destId="{E6B985C8-6866-4071-AF5A-B01093523683}" srcOrd="2" destOrd="0" parTransId="{B33B85D0-91E6-4D5B-8D3F-DC6D3E6F78D8}" sibTransId="{00AE0D80-9B65-44CD-B849-5CD6581B6B12}"/>
    <dgm:cxn modelId="{EDE42FE7-EB92-4BC8-B32B-7159FBF4F8ED}" type="presOf" srcId="{C0C2311F-F493-4A78-850E-FA9815DF2D79}" destId="{6CAD8A91-A77F-48FE-991D-CF12A63C29FA}" srcOrd="0" destOrd="0" presId="urn:microsoft.com/office/officeart/2005/8/layout/cycle3"/>
    <dgm:cxn modelId="{5304CAC0-0842-4253-A03B-0A392D78433A}" type="presOf" srcId="{3CC23D9D-4B36-4D10-9FF4-94D78464AEC4}" destId="{1FAC21D0-34F8-4020-B99C-AB308C6286F8}" srcOrd="0" destOrd="0" presId="urn:microsoft.com/office/officeart/2005/8/layout/cycle3"/>
    <dgm:cxn modelId="{0798E0FD-8FB4-489D-9A34-A5A79BAB5036}" type="presOf" srcId="{3E210845-8480-439D-97C2-4B659D9A3DE9}" destId="{030CD25B-93B6-4E39-A070-4CB88A293847}" srcOrd="0" destOrd="0" presId="urn:microsoft.com/office/officeart/2005/8/layout/cycle3"/>
    <dgm:cxn modelId="{2F734289-D693-4C74-9213-91098410F328}" type="presParOf" srcId="{CB32D6C2-8B51-44D8-BDD7-AD145697F416}" destId="{B8BBD94D-40F7-4283-9658-015226A969F5}" srcOrd="0" destOrd="0" presId="urn:microsoft.com/office/officeart/2005/8/layout/cycle3"/>
    <dgm:cxn modelId="{6E2BE9FE-A384-475C-8BF6-052764F50A05}" type="presParOf" srcId="{B8BBD94D-40F7-4283-9658-015226A969F5}" destId="{6CAD8A91-A77F-48FE-991D-CF12A63C29FA}" srcOrd="0" destOrd="0" presId="urn:microsoft.com/office/officeart/2005/8/layout/cycle3"/>
    <dgm:cxn modelId="{F1B9123A-4999-4F2F-8CD5-F71F58B438DA}" type="presParOf" srcId="{B8BBD94D-40F7-4283-9658-015226A969F5}" destId="{17976713-D58B-43AC-AF4C-8419E68B6950}" srcOrd="1" destOrd="0" presId="urn:microsoft.com/office/officeart/2005/8/layout/cycle3"/>
    <dgm:cxn modelId="{EC541B03-493A-4A2C-A2B9-399A1937759F}" type="presParOf" srcId="{B8BBD94D-40F7-4283-9658-015226A969F5}" destId="{9F718239-01E0-4ED1-8341-924E289F7172}" srcOrd="2" destOrd="0" presId="urn:microsoft.com/office/officeart/2005/8/layout/cycle3"/>
    <dgm:cxn modelId="{43398646-8D5E-4F03-8EA5-F60D0AB32611}" type="presParOf" srcId="{B8BBD94D-40F7-4283-9658-015226A969F5}" destId="{7E15747C-2EBA-4871-8AAD-44D2974C3C35}" srcOrd="3" destOrd="0" presId="urn:microsoft.com/office/officeart/2005/8/layout/cycle3"/>
    <dgm:cxn modelId="{DB5523E4-C10F-4C99-BFBD-8E8D39BCF9B9}" type="presParOf" srcId="{B8BBD94D-40F7-4283-9658-015226A969F5}" destId="{030CD25B-93B6-4E39-A070-4CB88A293847}" srcOrd="4" destOrd="0" presId="urn:microsoft.com/office/officeart/2005/8/layout/cycle3"/>
    <dgm:cxn modelId="{5496DC2D-E648-4F70-A3C0-691A3509DFDC}" type="presParOf" srcId="{B8BBD94D-40F7-4283-9658-015226A969F5}" destId="{1FAC21D0-34F8-4020-B99C-AB308C6286F8}" srcOrd="5" destOrd="0" presId="urn:microsoft.com/office/officeart/2005/8/layout/cycle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B5304-EBD7-4A41-A312-5D722C92FA58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C9F9-E7AD-4F8F-8516-A4C6A147835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C9F9-E7AD-4F8F-8516-A4C6A1478356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C9F9-E7AD-4F8F-8516-A4C6A1478356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C9F9-E7AD-4F8F-8516-A4C6A1478356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9441-3A65-413A-87FB-32F8BA8DF685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3E7-98E4-4B81-9B04-4E753D0DBC9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9441-3A65-413A-87FB-32F8BA8DF685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3E7-98E4-4B81-9B04-4E753D0DBC9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9441-3A65-413A-87FB-32F8BA8DF685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3E7-98E4-4B81-9B04-4E753D0DBC9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9441-3A65-413A-87FB-32F8BA8DF685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3E7-98E4-4B81-9B04-4E753D0DBC9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9441-3A65-413A-87FB-32F8BA8DF685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3E7-98E4-4B81-9B04-4E753D0DBC9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9441-3A65-413A-87FB-32F8BA8DF685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3E7-98E4-4B81-9B04-4E753D0DBC9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9441-3A65-413A-87FB-32F8BA8DF685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3E7-98E4-4B81-9B04-4E753D0DBC9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9441-3A65-413A-87FB-32F8BA8DF685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3E7-98E4-4B81-9B04-4E753D0DBC9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9441-3A65-413A-87FB-32F8BA8DF685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3E7-98E4-4B81-9B04-4E753D0DBC9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9441-3A65-413A-87FB-32F8BA8DF685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3E7-98E4-4B81-9B04-4E753D0DBC9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9441-3A65-413A-87FB-32F8BA8DF685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3E7-98E4-4B81-9B04-4E753D0DBC9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89441-3A65-413A-87FB-32F8BA8DF685}" type="datetimeFigureOut">
              <a:rPr lang="fr-FR" smtClean="0"/>
              <a:pPr/>
              <a:t>04/03/2017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03E7-98E4-4B81-9B04-4E753D0DBC9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8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224" y="285728"/>
            <a:ext cx="742955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/>
              <a:t> </a:t>
            </a:r>
            <a:endParaRPr lang="ar-MA" sz="2000" b="1" dirty="0" smtClean="0"/>
          </a:p>
          <a:p>
            <a:pPr algn="r" rtl="1"/>
            <a:endParaRPr lang="ar-MA" b="1" dirty="0" smtClean="0"/>
          </a:p>
          <a:p>
            <a:pPr algn="ctr" rtl="1"/>
            <a:r>
              <a:rPr lang="ar-MA" sz="4000" b="1" dirty="0" smtClean="0">
                <a:solidFill>
                  <a:srgbClr val="CC00CC"/>
                </a:solidFill>
                <a:cs typeface="Andalus" pitchFamily="2" charset="-78"/>
              </a:rPr>
              <a:t>المركز </a:t>
            </a:r>
            <a:r>
              <a:rPr lang="ar-MA" sz="4000" b="1" dirty="0" err="1" smtClean="0">
                <a:solidFill>
                  <a:srgbClr val="CC00CC"/>
                </a:solidFill>
                <a:cs typeface="Andalus" pitchFamily="2" charset="-78"/>
              </a:rPr>
              <a:t>الجهوي</a:t>
            </a:r>
            <a:r>
              <a:rPr lang="ar-MA" sz="4000" b="1" dirty="0" smtClean="0">
                <a:solidFill>
                  <a:srgbClr val="CC00CC"/>
                </a:solidFill>
                <a:cs typeface="Andalus" pitchFamily="2" charset="-78"/>
              </a:rPr>
              <a:t> لمهن التربية والتكوين بني </a:t>
            </a:r>
            <a:r>
              <a:rPr lang="ar-MA" sz="4000" b="1" dirty="0" err="1" smtClean="0">
                <a:solidFill>
                  <a:srgbClr val="CC00CC"/>
                </a:solidFill>
                <a:cs typeface="Andalus" pitchFamily="2" charset="-78"/>
              </a:rPr>
              <a:t>ملال</a:t>
            </a:r>
            <a:endParaRPr lang="ar-MA" sz="4000" b="1" dirty="0" smtClean="0">
              <a:solidFill>
                <a:srgbClr val="CC00CC"/>
              </a:solidFill>
              <a:cs typeface="Andalus" pitchFamily="2" charset="-78"/>
            </a:endParaRPr>
          </a:p>
          <a:p>
            <a:pPr algn="ctr" rtl="1"/>
            <a:endParaRPr lang="ar-MA" sz="4000" b="1" dirty="0" smtClean="0">
              <a:solidFill>
                <a:srgbClr val="CC00CC"/>
              </a:solidFill>
              <a:cs typeface="Andalus" pitchFamily="2" charset="-78"/>
            </a:endParaRPr>
          </a:p>
          <a:p>
            <a:pPr algn="ctr" rtl="1"/>
            <a:endParaRPr lang="ar-MA" sz="4000" b="1" dirty="0" smtClean="0">
              <a:solidFill>
                <a:srgbClr val="CC00CC"/>
              </a:solidFill>
              <a:cs typeface="Andalus" pitchFamily="2" charset="-78"/>
            </a:endParaRPr>
          </a:p>
          <a:p>
            <a:pPr algn="ctr" rtl="1"/>
            <a:r>
              <a:rPr lang="ar-MA" sz="4000" b="1" dirty="0" smtClean="0">
                <a:solidFill>
                  <a:srgbClr val="CC00CC"/>
                </a:solidFill>
                <a:cs typeface="Andalus" pitchFamily="2" charset="-78"/>
              </a:rPr>
              <a:t>عرض </a:t>
            </a:r>
            <a:r>
              <a:rPr lang="ar-MA" sz="4000" b="1" dirty="0" smtClean="0">
                <a:solidFill>
                  <a:srgbClr val="CC00CC"/>
                </a:solidFill>
                <a:cs typeface="Andalus" pitchFamily="2" charset="-78"/>
              </a:rPr>
              <a:t>حول : </a:t>
            </a:r>
          </a:p>
          <a:p>
            <a:pPr algn="ctr" rtl="1"/>
            <a:r>
              <a:rPr lang="ar-MA" sz="6000" b="1" dirty="0" smtClean="0">
                <a:solidFill>
                  <a:srgbClr val="DD2FC8"/>
                </a:solidFill>
                <a:cs typeface="Andalus" pitchFamily="2" charset="-78"/>
              </a:rPr>
              <a:t>مجالس </a:t>
            </a:r>
            <a:r>
              <a:rPr lang="ar-MA" sz="6000" b="1" dirty="0" smtClean="0">
                <a:solidFill>
                  <a:srgbClr val="DD2FC8"/>
                </a:solidFill>
                <a:cs typeface="Andalus" pitchFamily="2" charset="-78"/>
              </a:rPr>
              <a:t>المؤسسة</a:t>
            </a:r>
          </a:p>
          <a:p>
            <a:pPr algn="ctr" rtl="1"/>
            <a:endParaRPr lang="ar-MA" sz="6000" b="1" dirty="0" smtClean="0">
              <a:solidFill>
                <a:srgbClr val="DD2FC8"/>
              </a:solidFill>
              <a:cs typeface="Andalus" pitchFamily="2" charset="-78"/>
            </a:endParaRPr>
          </a:p>
          <a:p>
            <a:pPr algn="ctr" rtl="1"/>
            <a:r>
              <a:rPr lang="ar-MA" sz="1600" b="1" dirty="0" smtClean="0">
                <a:solidFill>
                  <a:srgbClr val="DD2FC8"/>
                </a:solidFill>
                <a:cs typeface="Andalus" pitchFamily="2" charset="-78"/>
              </a:rPr>
              <a:t>الموسم التكويني </a:t>
            </a:r>
          </a:p>
          <a:p>
            <a:pPr algn="ctr" rtl="1"/>
            <a:r>
              <a:rPr lang="ar-MA" sz="1600" b="1" dirty="0" smtClean="0">
                <a:solidFill>
                  <a:srgbClr val="DD2FC8"/>
                </a:solidFill>
                <a:cs typeface="Andalus" pitchFamily="2" charset="-78"/>
              </a:rPr>
              <a:t>2012 ــ2013 </a:t>
            </a:r>
            <a:endParaRPr lang="ar-MA" sz="1600" b="1" dirty="0" smtClean="0">
              <a:solidFill>
                <a:srgbClr val="DD2FC8"/>
              </a:solidFill>
              <a:cs typeface="Andalus" pitchFamily="2" charset="-78"/>
            </a:endParaRPr>
          </a:p>
          <a:p>
            <a:pPr algn="r" rtl="1"/>
            <a:endParaRPr lang="fr-FR" sz="2400" b="1" dirty="0" smtClean="0">
              <a:solidFill>
                <a:srgbClr val="FF00FF"/>
              </a:solidFill>
              <a:cs typeface="Simplified Arabic" pitchFamily="2" charset="-78"/>
            </a:endParaRPr>
          </a:p>
          <a:p>
            <a:pPr algn="r" rtl="1"/>
            <a:r>
              <a:rPr lang="fr-FR" sz="2400" b="1" dirty="0" smtClean="0">
                <a:solidFill>
                  <a:srgbClr val="FF00FF"/>
                </a:solidFill>
                <a:cs typeface="Simplified Arabic" pitchFamily="2" charset="-78"/>
              </a:rPr>
              <a:t>		</a:t>
            </a:r>
            <a:endParaRPr lang="ar-MA" sz="2400" b="1" dirty="0" smtClean="0">
              <a:solidFill>
                <a:srgbClr val="CC00CC"/>
              </a:solidFill>
              <a:cs typeface="Simplified Arabic" pitchFamily="2" charset="-78"/>
            </a:endParaRPr>
          </a:p>
          <a:p>
            <a:pPr algn="r" rtl="1"/>
            <a:endParaRPr lang="ar-MA" b="1" dirty="0" smtClean="0"/>
          </a:p>
          <a:p>
            <a:pPr algn="r" rtl="1"/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7224" y="857232"/>
            <a:ext cx="7572428" cy="517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rtl="1">
              <a:spcBef>
                <a:spcPct val="20000"/>
              </a:spcBef>
              <a:defRPr/>
            </a:pPr>
            <a:r>
              <a:rPr lang="fr-FR" sz="3600" b="1" i="1" dirty="0" smtClean="0"/>
              <a:t>          </a:t>
            </a:r>
            <a:r>
              <a:rPr lang="ar-MA" sz="3600" b="1" i="1" dirty="0" smtClean="0"/>
              <a:t>على مدير المؤسسة : </a:t>
            </a:r>
            <a:endParaRPr lang="fr-FR" sz="3600" b="1" i="1" dirty="0" smtClean="0"/>
          </a:p>
          <a:p>
            <a:pPr marL="342900" lvl="0" indent="-342900" algn="just" rtl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ar-MA" sz="3200" dirty="0" smtClean="0"/>
              <a:t>الإخبار بكيفية الترشيح وبتواريخه .</a:t>
            </a:r>
            <a:endParaRPr lang="fr-FR" sz="3200" dirty="0" smtClean="0"/>
          </a:p>
          <a:p>
            <a:pPr marL="342900" lvl="0" indent="-342900" algn="just" rtl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ar-MA" sz="3200" dirty="0" smtClean="0"/>
              <a:t>الإخبار بتاريخ يوم التصويت </a:t>
            </a:r>
            <a:r>
              <a:rPr lang="fr-FR" sz="3200" dirty="0" smtClean="0"/>
              <a:t> </a:t>
            </a:r>
            <a:r>
              <a:rPr lang="ar-MA" sz="3200" dirty="0" smtClean="0"/>
              <a:t>.</a:t>
            </a:r>
            <a:endParaRPr lang="fr-FR" sz="3200" dirty="0" smtClean="0"/>
          </a:p>
          <a:p>
            <a:pPr marL="342900" lvl="0" indent="-342900" algn="just" rtl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ar-MA" sz="3200" dirty="0" smtClean="0"/>
              <a:t> إخبار كل هيئة ناخبة بتعيين ممثل عنها .</a:t>
            </a:r>
            <a:endParaRPr lang="fr-FR" sz="3200" dirty="0" smtClean="0"/>
          </a:p>
          <a:p>
            <a:pPr marL="342900" lvl="0" indent="-342900" algn="just" rtl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ar-MA" sz="3200" dirty="0" smtClean="0"/>
              <a:t> تكوين لجنة الانتخابات بحضور ممثلي الهيئات الناخبة </a:t>
            </a:r>
            <a:endParaRPr lang="fr-FR" sz="3200" dirty="0" smtClean="0"/>
          </a:p>
          <a:p>
            <a:pPr marL="342900" lvl="0" indent="-342900" algn="just" rtl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ar-MA" sz="3200" dirty="0" smtClean="0"/>
              <a:t>إخبار المنتخبين والمرشحين بكيفية التصويت وفرز الأصوات وإعلان النتائج...</a:t>
            </a:r>
            <a:endParaRPr lang="fr-FR" sz="3200" dirty="0" smtClean="0"/>
          </a:p>
          <a:p>
            <a:pPr marL="342900" lvl="0" indent="-342900" algn="just" rtl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ar-MA" sz="3200" dirty="0" smtClean="0"/>
              <a:t> إخبار النيابة والأكاديمية بعمليات الانتخابات (الترشيح ، التصويت ، النتائج...).</a:t>
            </a:r>
            <a:endParaRPr lang="fr-FR" sz="3200" dirty="0" smtClean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84" y="-285776"/>
            <a:ext cx="9787006" cy="7429552"/>
          </a:xfrm>
          <a:prstGeom prst="rect">
            <a:avLst/>
          </a:prstGeom>
        </p:spPr>
      </p:pic>
      <p:pic>
        <p:nvPicPr>
          <p:cNvPr id="7" name="Image 6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-285776"/>
            <a:ext cx="9858444" cy="742955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072230"/>
          </a:xfrm>
        </p:spPr>
        <p:txBody>
          <a:bodyPr>
            <a:normAutofit fontScale="62500" lnSpcReduction="20000"/>
          </a:bodyPr>
          <a:lstStyle/>
          <a:p>
            <a:pPr algn="just" rtl="1">
              <a:buNone/>
            </a:pPr>
            <a:r>
              <a:rPr lang="fr-FR" sz="5100" b="1" i="1" dirty="0" smtClean="0"/>
              <a:t>  </a:t>
            </a:r>
            <a:r>
              <a:rPr lang="ar-MA" sz="5100" b="1" i="1" dirty="0" smtClean="0"/>
              <a:t> </a:t>
            </a:r>
            <a:r>
              <a:rPr lang="fr-FR" sz="5100" b="1" i="1" dirty="0" smtClean="0"/>
              <a:t>            </a:t>
            </a:r>
            <a:r>
              <a:rPr lang="ar-MA" sz="5100" b="1" i="1" dirty="0" smtClean="0"/>
              <a:t>يعتبر </a:t>
            </a:r>
            <a:r>
              <a:rPr lang="ar-MA" sz="5100" b="1" i="1" dirty="0"/>
              <a:t>التصويت لاغيا </a:t>
            </a:r>
            <a:r>
              <a:rPr lang="ar-MA" b="1" dirty="0" smtClean="0"/>
              <a:t>:</a:t>
            </a:r>
            <a:endParaRPr lang="fr-FR" b="1" dirty="0" smtClean="0"/>
          </a:p>
          <a:p>
            <a:pPr algn="just" rtl="1">
              <a:buFont typeface="Wingdings" pitchFamily="2" charset="2"/>
              <a:buChar char="ü"/>
            </a:pPr>
            <a:r>
              <a:rPr lang="ar-MA" sz="5100" dirty="0" smtClean="0"/>
              <a:t>إذا </a:t>
            </a:r>
            <a:r>
              <a:rPr lang="ar-MA" sz="5100" dirty="0"/>
              <a:t>كان الظرف فارغا أو غير قانوني </a:t>
            </a:r>
            <a:endParaRPr lang="fr-FR" sz="5100" dirty="0" smtClean="0"/>
          </a:p>
          <a:p>
            <a:pPr algn="just" rtl="1">
              <a:buFont typeface="Wingdings" pitchFamily="2" charset="2"/>
              <a:buChar char="ü"/>
            </a:pPr>
            <a:r>
              <a:rPr lang="ar-MA" sz="5100" dirty="0" smtClean="0"/>
              <a:t>إذا </a:t>
            </a:r>
            <a:r>
              <a:rPr lang="ar-MA" sz="5100" dirty="0"/>
              <a:t>كانت الأوراق أو الأظرفة تحمل علامات خارجية أو داخلية من شأنها أن تمس بسرية </a:t>
            </a:r>
            <a:r>
              <a:rPr lang="ar-MA" sz="5100" dirty="0" smtClean="0"/>
              <a:t>الاقترا</a:t>
            </a:r>
            <a:r>
              <a:rPr lang="fr-FR" sz="5100" dirty="0" smtClean="0"/>
              <a:t>ع</a:t>
            </a:r>
            <a:r>
              <a:rPr lang="ar-MA" sz="5100" dirty="0" smtClean="0"/>
              <a:t> </a:t>
            </a:r>
            <a:endParaRPr lang="fr-FR" sz="5100" dirty="0" smtClean="0"/>
          </a:p>
          <a:p>
            <a:pPr algn="just" rtl="1">
              <a:buFont typeface="Wingdings" pitchFamily="2" charset="2"/>
              <a:buChar char="ü"/>
            </a:pPr>
            <a:r>
              <a:rPr lang="ar-MA" sz="5100" dirty="0" smtClean="0"/>
              <a:t>إذا </a:t>
            </a:r>
            <a:r>
              <a:rPr lang="ar-MA" sz="5100" dirty="0"/>
              <a:t>عثر على أوراق في صندوق </a:t>
            </a:r>
            <a:r>
              <a:rPr lang="ar-MA" sz="5100" dirty="0" smtClean="0"/>
              <a:t>الاقترا</a:t>
            </a:r>
            <a:r>
              <a:rPr lang="fr-FR" sz="5100" dirty="0" smtClean="0"/>
              <a:t>ع</a:t>
            </a:r>
            <a:r>
              <a:rPr lang="ar-MA" sz="5100" dirty="0" smtClean="0"/>
              <a:t> </a:t>
            </a:r>
            <a:r>
              <a:rPr lang="ar-MA" sz="5100" dirty="0"/>
              <a:t>بدون أظرفة </a:t>
            </a:r>
            <a:endParaRPr lang="fr-FR" sz="5100" dirty="0" smtClean="0"/>
          </a:p>
          <a:p>
            <a:pPr algn="just" rtl="1">
              <a:buFont typeface="Wingdings" pitchFamily="2" charset="2"/>
              <a:buChar char="ü"/>
            </a:pPr>
            <a:r>
              <a:rPr lang="ar-MA" sz="5100" dirty="0" smtClean="0"/>
              <a:t>إذا </a:t>
            </a:r>
            <a:r>
              <a:rPr lang="ar-MA" sz="5100" dirty="0"/>
              <a:t>تضمنت أوراق التصويت اسم أحد المرشحين مشطبا عليه </a:t>
            </a:r>
            <a:endParaRPr lang="fr-FR" sz="5100" dirty="0" smtClean="0"/>
          </a:p>
          <a:p>
            <a:pPr algn="just" rtl="1">
              <a:buFont typeface="Wingdings" pitchFamily="2" charset="2"/>
              <a:buChar char="ü"/>
            </a:pPr>
            <a:r>
              <a:rPr lang="ar-MA" sz="5100" dirty="0" smtClean="0"/>
              <a:t>إذا </a:t>
            </a:r>
            <a:r>
              <a:rPr lang="ar-MA" sz="5100" dirty="0"/>
              <a:t>تضمنت أوراق التصويت عدة أسماء للمرشحين.</a:t>
            </a:r>
            <a:endParaRPr lang="fr-FR" sz="5100" dirty="0"/>
          </a:p>
          <a:p>
            <a:pPr algn="just" rtl="1">
              <a:buFont typeface="Wingdings" pitchFamily="2" charset="2"/>
              <a:buChar char="ü"/>
            </a:pPr>
            <a:r>
              <a:rPr lang="fr-FR" sz="5100" dirty="0" smtClean="0"/>
              <a:t> </a:t>
            </a:r>
            <a:r>
              <a:rPr lang="ar-MA" sz="5100" dirty="0" smtClean="0"/>
              <a:t>إذا </a:t>
            </a:r>
            <a:r>
              <a:rPr lang="ar-MA" sz="5100" dirty="0"/>
              <a:t>أحرز مرشحان أو عدة مرشحين على عدد متساو من </a:t>
            </a:r>
            <a:r>
              <a:rPr lang="ar-MA" sz="5100" dirty="0" smtClean="0"/>
              <a:t>الأصوات </a:t>
            </a:r>
            <a:r>
              <a:rPr lang="ar-MA" sz="5100" dirty="0"/>
              <a:t>، ينتخب أكبرهم سنا </a:t>
            </a:r>
            <a:r>
              <a:rPr lang="ar-MA" sz="5100" dirty="0" smtClean="0"/>
              <a:t>،</a:t>
            </a:r>
            <a:r>
              <a:rPr lang="fr-FR" sz="5100" dirty="0" smtClean="0"/>
              <a:t>و</a:t>
            </a:r>
            <a:r>
              <a:rPr lang="ar-MA" sz="5100" dirty="0" smtClean="0"/>
              <a:t> </a:t>
            </a:r>
            <a:r>
              <a:rPr lang="ar-MA" sz="5100" dirty="0"/>
              <a:t>في حالة تعادل السن ، تجرى القرعة لتعيين </a:t>
            </a:r>
            <a:r>
              <a:rPr lang="ar-MA" sz="5100" dirty="0" smtClean="0"/>
              <a:t>الفائز</a:t>
            </a:r>
            <a:r>
              <a:rPr lang="fr-FR" sz="5100" dirty="0" smtClean="0"/>
              <a:t>.</a:t>
            </a:r>
            <a:r>
              <a:rPr lang="ar-MA" sz="5100" dirty="0" smtClean="0"/>
              <a:t> </a:t>
            </a:r>
            <a:endParaRPr lang="fr-FR" sz="5100" dirty="0"/>
          </a:p>
          <a:p>
            <a:pPr algn="just" rtl="1">
              <a:buNone/>
            </a:pPr>
            <a:r>
              <a:rPr lang="fr-FR" sz="5100" dirty="0" smtClean="0"/>
              <a:t>        </a:t>
            </a:r>
            <a:r>
              <a:rPr lang="ar-MA" sz="5100" dirty="0" smtClean="0"/>
              <a:t>ترفع </a:t>
            </a:r>
            <a:r>
              <a:rPr lang="ar-MA" sz="5100" dirty="0"/>
              <a:t>إلى مدير الأكاديمية  </a:t>
            </a:r>
            <a:r>
              <a:rPr lang="ar-MA" sz="5100" dirty="0" smtClean="0"/>
              <a:t>الاقتراعات </a:t>
            </a:r>
            <a:r>
              <a:rPr lang="ar-MA" sz="5100" dirty="0"/>
              <a:t>المتعلقة بصحة العمليات الانتخابية داخل أجل 5 أيام ابتداء من الإعلان عن النتائج النهائية ما عدا </a:t>
            </a:r>
            <a:r>
              <a:rPr lang="ar-MA" sz="5100" dirty="0" smtClean="0"/>
              <a:t>في </a:t>
            </a:r>
            <a:r>
              <a:rPr lang="ar-MA" sz="5100" dirty="0"/>
              <a:t>حالة الالتجاء إلى الطعن فيما  بعد </a:t>
            </a:r>
            <a:r>
              <a:rPr lang="ar-MA" sz="5100" dirty="0" smtClean="0"/>
              <a:t>لدى </a:t>
            </a:r>
            <a:r>
              <a:rPr lang="ar-MA" sz="5100" dirty="0"/>
              <a:t>المحاكم .</a:t>
            </a:r>
            <a:endParaRPr lang="fr-FR" sz="5100" dirty="0"/>
          </a:p>
          <a:p>
            <a:pPr algn="just" rtl="1">
              <a:buFont typeface="Wingdings" pitchFamily="2" charset="2"/>
              <a:buChar char="ü"/>
            </a:pPr>
            <a:endParaRPr lang="fr-FR" sz="51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7158" y="428604"/>
            <a:ext cx="85011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buNone/>
            </a:pPr>
            <a:r>
              <a:rPr lang="fr-FR" b="1" dirty="0" smtClean="0"/>
              <a:t>           </a:t>
            </a:r>
            <a:r>
              <a:rPr lang="ar-MA" sz="3600" b="1" i="1" dirty="0" smtClean="0"/>
              <a:t>ج- اختصاصات مجلس التدبير:</a:t>
            </a:r>
            <a:endParaRPr lang="fr-FR" sz="3200" dirty="0" smtClean="0"/>
          </a:p>
          <a:p>
            <a:pPr lvl="0" algn="just" rtl="1">
              <a:buFont typeface="Wingdings" pitchFamily="2" charset="2"/>
              <a:buChar char="ü"/>
            </a:pPr>
            <a:r>
              <a:rPr lang="ar-MA" sz="3200" dirty="0" smtClean="0"/>
              <a:t>اقتراح النظام الداخلي للمؤسسة في إطار احترام النصوص التشريعية والتنظيمية الجاري بها العمل وعرضه على مصادقة</a:t>
            </a:r>
            <a:r>
              <a:rPr lang="fr-FR" sz="3200" dirty="0" smtClean="0"/>
              <a:t> مجلس الجهوية</a:t>
            </a:r>
            <a:r>
              <a:rPr lang="ar-MA" sz="3200" dirty="0" smtClean="0"/>
              <a:t>  </a:t>
            </a:r>
            <a:r>
              <a:rPr lang="fr-FR" sz="3200" dirty="0" smtClean="0"/>
              <a:t>و</a:t>
            </a:r>
            <a:r>
              <a:rPr lang="ar-MA" sz="3200" dirty="0" smtClean="0"/>
              <a:t>التربية والتكوين المعنية </a:t>
            </a:r>
            <a:r>
              <a:rPr lang="ar-MA" dirty="0" smtClean="0"/>
              <a:t>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85720" y="2357430"/>
            <a:ext cx="8572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>
              <a:buFont typeface="Wingdings" pitchFamily="2" charset="2"/>
              <a:buChar char="ü"/>
            </a:pPr>
            <a:r>
              <a:rPr lang="fr-FR" sz="3200" dirty="0" smtClean="0"/>
              <a:t>در</a:t>
            </a:r>
            <a:r>
              <a:rPr lang="ar-MA" sz="3200" dirty="0" smtClean="0"/>
              <a:t>اسة برامج عمل المجلس التربوي والمجالس التعليمية والمصادقة عليه</a:t>
            </a:r>
            <a:r>
              <a:rPr lang="fr-FR" sz="3200" dirty="0" smtClean="0"/>
              <a:t>   </a:t>
            </a:r>
            <a:r>
              <a:rPr lang="ar-MA" sz="3200" dirty="0" smtClean="0"/>
              <a:t>إدراجها ضمن برنامج عمل المؤسسة المقترح من قبله.</a:t>
            </a:r>
            <a:endParaRPr lang="fr-FR" sz="3200" dirty="0" smtClean="0"/>
          </a:p>
          <a:p>
            <a:pPr lvl="0" algn="just" rtl="1">
              <a:buFont typeface="Wingdings" pitchFamily="2" charset="2"/>
              <a:buChar char="ü"/>
            </a:pPr>
            <a:r>
              <a:rPr lang="fr-FR" sz="3200" dirty="0" smtClean="0"/>
              <a:t> </a:t>
            </a:r>
            <a:r>
              <a:rPr lang="ar-MA" sz="3200" dirty="0" smtClean="0"/>
              <a:t> دراسة برنامج العمل السنوي الخاص بأنشطة المؤسسة </a:t>
            </a:r>
            <a:r>
              <a:rPr lang="fr-FR" sz="3200" dirty="0" smtClean="0"/>
              <a:t>و</a:t>
            </a:r>
            <a:r>
              <a:rPr lang="ar-MA" sz="3200" dirty="0" smtClean="0"/>
              <a:t>تتبع مراحل إنجازه  </a:t>
            </a:r>
            <a:endParaRPr lang="fr-FR" sz="3200" dirty="0"/>
          </a:p>
        </p:txBody>
      </p:sp>
      <p:sp>
        <p:nvSpPr>
          <p:cNvPr id="5" name="Rectangle 4"/>
          <p:cNvSpPr/>
          <p:nvPr/>
        </p:nvSpPr>
        <p:spPr>
          <a:xfrm>
            <a:off x="357158" y="4714884"/>
            <a:ext cx="8429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655638" algn="r"/>
                <a:tab pos="836613" algn="r"/>
              </a:tabLst>
            </a:pPr>
            <a:r>
              <a:rPr lang="ar-MA" sz="32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الإطلاع على </a:t>
            </a:r>
            <a:r>
              <a:rPr lang="ar-SA" sz="3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القرارات</a:t>
            </a:r>
            <a:r>
              <a:rPr lang="ar-MA" sz="32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الصادرة عن </a:t>
            </a:r>
            <a:r>
              <a:rPr lang="ar-SA" sz="3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المجالس</a:t>
            </a:r>
            <a:r>
              <a:rPr lang="ar-MA" sz="32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الأخرى و نتائج أعمالها و استغلال معطياتها للرفع من مستوى التدبير التربوي و الإداري و المالي للمؤسسة . </a:t>
            </a:r>
            <a:endParaRPr lang="fr-FR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1000108"/>
            <a:ext cx="814393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655638" algn="r"/>
                <a:tab pos="836613" algn="r"/>
              </a:tabLst>
            </a:pPr>
            <a:r>
              <a:rPr kumimoji="0" lang="ar-M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دراسة التدابير الملائمة لضمان صيانة المؤسسة و المحافظة على ممتلكاتها .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655638" algn="r"/>
                <a:tab pos="836613" algn="r"/>
              </a:tabLst>
            </a:pPr>
            <a:r>
              <a:rPr kumimoji="0" lang="ar-M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إبداء الرأي بشأن مشارع اتفاقيات الشراكة التي تعتزم المؤسسة إبرامها 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655638" algn="r"/>
                <a:tab pos="836613" algn="r"/>
              </a:tabLst>
            </a:pPr>
            <a:r>
              <a:rPr kumimoji="0" lang="ar-M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دراسة خاصيات المؤسسة للسنة الدراسية الموالية 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655638" algn="r"/>
                <a:tab pos="836613" algn="r"/>
              </a:tabLst>
            </a:pPr>
            <a:r>
              <a:rPr kumimoji="0" lang="ar-M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المصادقة على التقرير السنوي العام المتعلق بنشاط و سير المؤسسة ، و الذي يتعين أن يتضمن لزوما و المعطيات المتعلقة بالتدبير الإداري و المالي و المحاسبي للمؤسسة </a:t>
            </a:r>
            <a:endParaRPr kumimoji="0" lang="ar-M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-285776"/>
            <a:ext cx="9858444" cy="742955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357166"/>
            <a:ext cx="8929718" cy="6072230"/>
          </a:xfrm>
        </p:spPr>
        <p:txBody>
          <a:bodyPr>
            <a:normAutofit lnSpcReduction="10000"/>
          </a:bodyPr>
          <a:lstStyle/>
          <a:p>
            <a:pPr algn="just" rtl="1">
              <a:buNone/>
            </a:pPr>
            <a:r>
              <a:rPr lang="fr-FR" b="1" dirty="0" smtClean="0"/>
              <a:t> </a:t>
            </a:r>
            <a:r>
              <a:rPr lang="ar-MA" sz="3800" b="1" dirty="0" smtClean="0"/>
              <a:t>د)</a:t>
            </a:r>
            <a:r>
              <a:rPr lang="fr-FR" sz="3800" b="1" dirty="0" smtClean="0"/>
              <a:t>  </a:t>
            </a:r>
            <a:r>
              <a:rPr lang="ar-MA" sz="3800" b="1" dirty="0" smtClean="0"/>
              <a:t>اجتماعات </a:t>
            </a:r>
            <a:r>
              <a:rPr lang="ar-MA" sz="3800" b="1" dirty="0"/>
              <a:t>المجلس :</a:t>
            </a:r>
            <a:endParaRPr lang="fr-FR" sz="3800" b="1" dirty="0"/>
          </a:p>
          <a:p>
            <a:pPr algn="just" rtl="1">
              <a:buNone/>
            </a:pPr>
            <a:r>
              <a:rPr lang="fr-FR" sz="3500" dirty="0" smtClean="0"/>
              <a:t>      </a:t>
            </a:r>
            <a:r>
              <a:rPr lang="ar-MA" sz="3500" dirty="0" smtClean="0"/>
              <a:t>يجتمع </a:t>
            </a:r>
            <a:r>
              <a:rPr lang="ar-MA" sz="3500" dirty="0"/>
              <a:t>مجلس تدبير </a:t>
            </a:r>
            <a:r>
              <a:rPr lang="ar-MA" sz="3500" dirty="0" smtClean="0"/>
              <a:t> </a:t>
            </a:r>
            <a:r>
              <a:rPr lang="ar-MA" sz="3500" dirty="0"/>
              <a:t>المؤسسة بدعوة من رئيسه كلما دعت الضرورة إلى ذلك ، </a:t>
            </a:r>
            <a:r>
              <a:rPr lang="ar-MA" sz="3500" dirty="0" smtClean="0"/>
              <a:t>وعلى </a:t>
            </a:r>
            <a:r>
              <a:rPr lang="ar-MA" sz="3500" dirty="0"/>
              <a:t>الأقل مرتين في السنة : </a:t>
            </a:r>
            <a:r>
              <a:rPr lang="ar-MA" sz="3500" b="1" dirty="0" smtClean="0"/>
              <a:t> </a:t>
            </a:r>
            <a:endParaRPr lang="fr-FR" sz="3500" b="1" dirty="0" smtClean="0"/>
          </a:p>
          <a:p>
            <a:pPr algn="just" rtl="1">
              <a:buNone/>
            </a:pPr>
            <a:r>
              <a:rPr lang="ar-MA" sz="3500" b="1" dirty="0" smtClean="0"/>
              <a:t>دورة </a:t>
            </a:r>
            <a:r>
              <a:rPr lang="ar-MA" b="1" i="1" dirty="0"/>
              <a:t>في بداية السنة </a:t>
            </a:r>
            <a:r>
              <a:rPr lang="ar-MA" sz="3500" dirty="0"/>
              <a:t>، وتخصص لتحديد التوجهات المتعلقة بتسيير المؤسسة ، </a:t>
            </a:r>
            <a:r>
              <a:rPr lang="ar-MA" sz="3500" dirty="0" smtClean="0"/>
              <a:t>وعلى </a:t>
            </a:r>
            <a:r>
              <a:rPr lang="ar-MA" sz="3500" dirty="0"/>
              <a:t>الخصوص : </a:t>
            </a:r>
            <a:endParaRPr lang="fr-FR" sz="3500" dirty="0"/>
          </a:p>
          <a:p>
            <a:pPr algn="just" rtl="1">
              <a:buNone/>
            </a:pPr>
            <a:r>
              <a:rPr lang="fr-FR" sz="3500" dirty="0" smtClean="0"/>
              <a:t>   </a:t>
            </a:r>
            <a:r>
              <a:rPr lang="ar-MA" sz="3500" dirty="0" smtClean="0"/>
              <a:t>دراسة </a:t>
            </a:r>
            <a:r>
              <a:rPr lang="ar-MA" sz="3500" dirty="0"/>
              <a:t>برنامج العمل السنوي الخاص بأنشطة المؤسسة </a:t>
            </a:r>
            <a:r>
              <a:rPr lang="ar-MA" sz="3500" dirty="0" smtClean="0"/>
              <a:t>والموافقة </a:t>
            </a:r>
            <a:r>
              <a:rPr lang="ar-MA" sz="3500" dirty="0"/>
              <a:t>عليه </a:t>
            </a:r>
            <a:r>
              <a:rPr lang="ar-MA" sz="3500" dirty="0" smtClean="0"/>
              <a:t>.</a:t>
            </a:r>
            <a:endParaRPr lang="fr-FR" sz="3500" dirty="0" smtClean="0"/>
          </a:p>
          <a:p>
            <a:pPr algn="just" rtl="1">
              <a:buNone/>
            </a:pPr>
            <a:r>
              <a:rPr lang="ar-MA" sz="3500" dirty="0" smtClean="0"/>
              <a:t> تحديد </a:t>
            </a:r>
            <a:r>
              <a:rPr lang="ar-MA" sz="3500" dirty="0"/>
              <a:t>الإجراءات المتعلقة بتنظيم الدخول المدرسي .</a:t>
            </a:r>
            <a:endParaRPr lang="fr-FR" sz="3500" dirty="0"/>
          </a:p>
          <a:p>
            <a:pPr algn="just" rtl="1">
              <a:buNone/>
            </a:pPr>
            <a:r>
              <a:rPr lang="ar-MA" sz="3500" dirty="0" smtClean="0"/>
              <a:t> </a:t>
            </a:r>
            <a:r>
              <a:rPr lang="ar-MA" b="1" i="1" dirty="0" smtClean="0"/>
              <a:t>دورة </a:t>
            </a:r>
            <a:r>
              <a:rPr lang="ar-MA" b="1" i="1" dirty="0"/>
              <a:t>في نهاية السنة </a:t>
            </a:r>
            <a:r>
              <a:rPr lang="ar-MA" sz="3500" dirty="0"/>
              <a:t>الدراسية </a:t>
            </a:r>
            <a:r>
              <a:rPr lang="ar-MA" sz="3500" dirty="0" smtClean="0"/>
              <a:t>وتخصص لدراسة </a:t>
            </a:r>
            <a:r>
              <a:rPr lang="ar-MA" sz="3500" dirty="0"/>
              <a:t>منجزات </a:t>
            </a:r>
            <a:r>
              <a:rPr lang="ar-MA" sz="3500" dirty="0" smtClean="0"/>
              <a:t>وحاجيات </a:t>
            </a:r>
            <a:r>
              <a:rPr lang="ar-MA" sz="3500" dirty="0"/>
              <a:t>المؤسسة </a:t>
            </a:r>
            <a:r>
              <a:rPr lang="ar-MA" sz="3500" dirty="0" smtClean="0"/>
              <a:t>وبصفة </a:t>
            </a:r>
            <a:r>
              <a:rPr lang="ar-MA" sz="3500" dirty="0"/>
              <a:t>خاصة </a:t>
            </a:r>
            <a:r>
              <a:rPr lang="ar-MA" sz="4100" dirty="0"/>
              <a:t>: </a:t>
            </a:r>
            <a:endParaRPr lang="fr-FR" sz="41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7158" y="1071546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buFont typeface="Wingdings" pitchFamily="2" charset="2"/>
              <a:buChar char="ü"/>
            </a:pPr>
            <a:r>
              <a:rPr lang="fr-FR" sz="3200" dirty="0" smtClean="0"/>
              <a:t>  </a:t>
            </a:r>
            <a:r>
              <a:rPr lang="ar-MA" sz="3200" dirty="0" smtClean="0"/>
              <a:t>النظر في التقرير السنوي العام المتعلق بنشاط وسير المؤسسة  والمصادقة عليها . </a:t>
            </a:r>
            <a:endParaRPr lang="fr-FR" sz="3200" dirty="0" smtClean="0"/>
          </a:p>
          <a:p>
            <a:pPr algn="just" rtl="1">
              <a:buFont typeface="Wingdings" pitchFamily="2" charset="2"/>
              <a:buChar char="ü"/>
            </a:pPr>
            <a:r>
              <a:rPr lang="fr-FR" sz="3200" dirty="0" smtClean="0"/>
              <a:t>  </a:t>
            </a:r>
            <a:r>
              <a:rPr lang="ar-MA" sz="3200" dirty="0" smtClean="0"/>
              <a:t>تحديد حاجيات المؤسسة للسنة الدراسية الموالية و الموافقة عليها .و يشترط لصحة مداولات مجلس تدبير المؤسسة أن يحضرها ما لا يقل عن نصف أعضائه في الجلسة الأولى ، وفي حالة عدم اكتمال النصاب يوجه استدعاء ثان في ظرف أسبوع ويكون النصاب بالحاضرين</a:t>
            </a:r>
            <a:r>
              <a:rPr lang="ar-MA" sz="3200" b="1" dirty="0" smtClean="0"/>
              <a:t> .</a:t>
            </a:r>
            <a:endParaRPr lang="fr-FR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57158" y="4572008"/>
            <a:ext cx="81439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3200" dirty="0" smtClean="0"/>
              <a:t> </a:t>
            </a:r>
            <a:r>
              <a:rPr lang="ar-MA" sz="3200" dirty="0" smtClean="0"/>
              <a:t>و تتحد القرارات بأغلبية الأصوات ، فّإن تعادلت رجح الجانب</a:t>
            </a:r>
            <a:r>
              <a:rPr lang="fr-FR" sz="3200" dirty="0" smtClean="0"/>
              <a:t>   </a:t>
            </a:r>
            <a:r>
              <a:rPr lang="ar-MA" sz="3200" dirty="0" smtClean="0"/>
              <a:t>الذي ينتمي إليه رئيس المجلس </a:t>
            </a:r>
            <a:endParaRPr lang="fr-FR" sz="32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29784" cy="68580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071546"/>
            <a:ext cx="7872410" cy="4929222"/>
          </a:xfrm>
        </p:spPr>
        <p:txBody>
          <a:bodyPr>
            <a:normAutofit/>
          </a:bodyPr>
          <a:lstStyle/>
          <a:p>
            <a:pPr algn="just" rtl="1">
              <a:buNone/>
            </a:pPr>
            <a:r>
              <a:rPr lang="ar-MA" sz="3600" b="1" dirty="0" smtClean="0">
                <a:solidFill>
                  <a:srgbClr val="DD2FC8"/>
                </a:solidFill>
              </a:rPr>
              <a:t>2</a:t>
            </a:r>
            <a:r>
              <a:rPr lang="ar-MA" sz="3600" b="1" i="1" dirty="0" smtClean="0">
                <a:solidFill>
                  <a:srgbClr val="DD2FC8"/>
                </a:solidFill>
              </a:rPr>
              <a:t>- </a:t>
            </a:r>
            <a:r>
              <a:rPr lang="ar-MA" sz="3600" b="1" i="1" dirty="0">
                <a:solidFill>
                  <a:srgbClr val="DD2FC8"/>
                </a:solidFill>
              </a:rPr>
              <a:t>المجلس التربوي :</a:t>
            </a:r>
            <a:endParaRPr lang="fr-FR" sz="3600" b="1" i="1" dirty="0">
              <a:solidFill>
                <a:srgbClr val="DD2FC8"/>
              </a:solidFill>
            </a:endParaRPr>
          </a:p>
          <a:p>
            <a:pPr lvl="0" algn="just" rtl="1">
              <a:buNone/>
            </a:pPr>
            <a:r>
              <a:rPr lang="fr-FR" b="1" dirty="0" smtClean="0"/>
              <a:t>    </a:t>
            </a:r>
            <a:r>
              <a:rPr lang="ar-MA" b="1" dirty="0" smtClean="0"/>
              <a:t>أ- تأليف </a:t>
            </a:r>
            <a:r>
              <a:rPr lang="ar-MA" b="1" dirty="0"/>
              <a:t>المجلس </a:t>
            </a:r>
            <a:r>
              <a:rPr lang="ar-MA" dirty="0"/>
              <a:t>: </a:t>
            </a:r>
            <a:endParaRPr lang="fr-FR" dirty="0" smtClean="0"/>
          </a:p>
          <a:p>
            <a:pPr algn="justLow" rtl="1">
              <a:buNone/>
            </a:pPr>
            <a:r>
              <a:rPr lang="fr-FR" b="1" dirty="0" smtClean="0"/>
              <a:t>       </a:t>
            </a:r>
            <a:r>
              <a:rPr lang="ar-MA" b="1" dirty="0" smtClean="0"/>
              <a:t>بالنسبة </a:t>
            </a:r>
            <a:r>
              <a:rPr lang="ar-MA" b="1" dirty="0"/>
              <a:t>للمدرسة الابتدائية</a:t>
            </a:r>
            <a:r>
              <a:rPr lang="ar-MA" dirty="0"/>
              <a:t> </a:t>
            </a:r>
            <a:r>
              <a:rPr lang="ar-MA" dirty="0" smtClean="0"/>
              <a:t>: </a:t>
            </a:r>
            <a:endParaRPr lang="fr-FR" dirty="0" smtClean="0"/>
          </a:p>
          <a:p>
            <a:pPr algn="justLow" rtl="1">
              <a:buNone/>
            </a:pPr>
            <a:r>
              <a:rPr lang="fr-FR" dirty="0" smtClean="0"/>
              <a:t>           يتكون المجلس التربوي من </a:t>
            </a:r>
            <a:r>
              <a:rPr lang="ar-MA" dirty="0" smtClean="0"/>
              <a:t>مدير </a:t>
            </a:r>
            <a:r>
              <a:rPr lang="ar-MA" dirty="0"/>
              <a:t>المؤسسة بصفته رئيسا ممثل واحد </a:t>
            </a:r>
            <a:r>
              <a:rPr lang="ar-MA" dirty="0" smtClean="0"/>
              <a:t>عن</a:t>
            </a:r>
            <a:r>
              <a:rPr lang="fr-FR" b="1" dirty="0" smtClean="0"/>
              <a:t> </a:t>
            </a:r>
            <a:r>
              <a:rPr lang="ar-MA" dirty="0" smtClean="0"/>
              <a:t> </a:t>
            </a:r>
            <a:r>
              <a:rPr lang="ar-MA" dirty="0"/>
              <a:t>هيئة التدريس عن كل مستوى دراسي من مستويات المرحلة الابتدائية ، رئيس جمعية أباء  وأولياء تلاميذ المؤسسة .</a:t>
            </a:r>
            <a:endParaRPr lang="fr-FR" dirty="0"/>
          </a:p>
          <a:p>
            <a:pPr algn="justLow" rtl="1">
              <a:buNone/>
            </a:pPr>
            <a:r>
              <a:rPr lang="fr-FR" b="1" dirty="0" smtClean="0"/>
              <a:t>  </a:t>
            </a:r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3006" y="0"/>
            <a:ext cx="9787006" cy="68580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57232"/>
            <a:ext cx="8429652" cy="5286412"/>
          </a:xfrm>
        </p:spPr>
        <p:txBody>
          <a:bodyPr>
            <a:normAutofit/>
          </a:bodyPr>
          <a:lstStyle/>
          <a:p>
            <a:pPr lvl="0" algn="just" rtl="1">
              <a:buNone/>
            </a:pPr>
            <a:r>
              <a:rPr lang="fr-FR" b="1" dirty="0" smtClean="0"/>
              <a:t>     </a:t>
            </a:r>
            <a:r>
              <a:rPr lang="ar-MA" b="1" dirty="0" smtClean="0"/>
              <a:t>ب- اختصاصات </a:t>
            </a:r>
            <a:r>
              <a:rPr lang="ar-MA" b="1" dirty="0"/>
              <a:t>المجلس التربوي : </a:t>
            </a:r>
            <a:endParaRPr lang="fr-FR" b="1" dirty="0"/>
          </a:p>
          <a:p>
            <a:pPr algn="just" rtl="1">
              <a:buNone/>
            </a:pPr>
            <a:r>
              <a:rPr lang="ar-MA" dirty="0" smtClean="0"/>
              <a:t>تناط </a:t>
            </a:r>
            <a:r>
              <a:rPr lang="ar-MA" dirty="0"/>
              <a:t>بالمجلس التربوي المهام التالية : </a:t>
            </a:r>
            <a:endParaRPr lang="fr-FR" dirty="0"/>
          </a:p>
          <a:p>
            <a:pPr lvl="0" algn="just" rtl="1">
              <a:buFont typeface="Wingdings" pitchFamily="2" charset="2"/>
              <a:buChar char="ü"/>
            </a:pPr>
            <a:r>
              <a:rPr lang="ar-MA" dirty="0" smtClean="0"/>
              <a:t>مشاريع </a:t>
            </a:r>
            <a:r>
              <a:rPr lang="ar-MA" dirty="0"/>
              <a:t>البرامج السنوية للعمل التربوي للمؤسسة وبرامج الأنشطة الداعمة </a:t>
            </a:r>
            <a:r>
              <a:rPr lang="ar-MA" dirty="0" smtClean="0"/>
              <a:t>والموازية </a:t>
            </a:r>
            <a:r>
              <a:rPr lang="ar-MA" dirty="0"/>
              <a:t>وتتبع تنفيذها وتقويمها .</a:t>
            </a:r>
            <a:endParaRPr lang="fr-FR" dirty="0"/>
          </a:p>
          <a:p>
            <a:pPr lvl="0" algn="just" rtl="1">
              <a:buFont typeface="Wingdings" pitchFamily="2" charset="2"/>
              <a:buChar char="ü"/>
            </a:pPr>
            <a:r>
              <a:rPr lang="ar-MA" dirty="0" smtClean="0"/>
              <a:t> تقديم </a:t>
            </a:r>
            <a:r>
              <a:rPr lang="ar-MA" dirty="0"/>
              <a:t>اقتراحات بشان البرامج والمناهج التعليمية وعرضها على مجلس الأكاديمية الجهوية للتربية والتكوين المعنية . </a:t>
            </a:r>
            <a:endParaRPr lang="fr-FR" dirty="0"/>
          </a:p>
          <a:p>
            <a:pPr lvl="0" algn="just" rtl="1">
              <a:buFont typeface="Wingdings" pitchFamily="2" charset="2"/>
              <a:buChar char="ü"/>
            </a:pPr>
            <a:r>
              <a:rPr lang="ar-MA" dirty="0" smtClean="0"/>
              <a:t>التنسيق </a:t>
            </a:r>
            <a:r>
              <a:rPr lang="ar-MA" dirty="0"/>
              <a:t>بين مختلف المواد </a:t>
            </a:r>
            <a:r>
              <a:rPr lang="ar-MA" dirty="0" smtClean="0"/>
              <a:t>الدراسية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4786322"/>
            <a:ext cx="82867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>
              <a:buFont typeface="Wingdings" pitchFamily="2" charset="2"/>
              <a:buChar char="ü"/>
            </a:pPr>
            <a:r>
              <a:rPr lang="ar-MA" sz="3200" dirty="0" smtClean="0"/>
              <a:t>إبداء الرأي بشأن توزيع التلاميذ على الأقسام</a:t>
            </a:r>
            <a:r>
              <a:rPr lang="fr-FR" sz="3200" dirty="0" smtClean="0"/>
              <a:t>    </a:t>
            </a:r>
            <a:r>
              <a:rPr lang="ar-MA" sz="3200" dirty="0" smtClean="0"/>
              <a:t>وكيفيات استعمال الحجرات واستعمالات الزمن.</a:t>
            </a:r>
            <a:endParaRPr lang="fr-FR" sz="32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84" y="-285776"/>
            <a:ext cx="9715568" cy="742955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857232"/>
            <a:ext cx="8301038" cy="5214974"/>
          </a:xfrm>
        </p:spPr>
        <p:txBody>
          <a:bodyPr>
            <a:normAutofit/>
          </a:bodyPr>
          <a:lstStyle/>
          <a:p>
            <a:pPr lvl="0" algn="just" rtl="1">
              <a:buFont typeface="Wingdings" pitchFamily="2" charset="2"/>
              <a:buChar char="ü"/>
            </a:pPr>
            <a:r>
              <a:rPr lang="ar-MA" dirty="0" smtClean="0"/>
              <a:t>برمجة </a:t>
            </a:r>
            <a:r>
              <a:rPr lang="ar-MA" dirty="0"/>
              <a:t>الاختبارات والامتحانات التي يتم تنظيمها على صعيد المؤسسة والمساهمة في تتبع مختلف </a:t>
            </a:r>
            <a:r>
              <a:rPr lang="ar-MA" dirty="0" smtClean="0"/>
              <a:t>عمليا</a:t>
            </a:r>
            <a:r>
              <a:rPr lang="fr-FR" dirty="0" smtClean="0"/>
              <a:t>ت</a:t>
            </a:r>
            <a:r>
              <a:rPr lang="ar-MA" dirty="0" smtClean="0"/>
              <a:t> إنجازها </a:t>
            </a:r>
            <a:r>
              <a:rPr lang="ar-MA" dirty="0"/>
              <a:t>. </a:t>
            </a:r>
            <a:endParaRPr lang="fr-FR" dirty="0"/>
          </a:p>
          <a:p>
            <a:pPr lvl="0" algn="just" rtl="1">
              <a:buFont typeface="Wingdings" pitchFamily="2" charset="2"/>
              <a:buChar char="ü"/>
            </a:pPr>
            <a:r>
              <a:rPr lang="ar-MA" dirty="0" smtClean="0"/>
              <a:t> دراسة </a:t>
            </a:r>
            <a:r>
              <a:rPr lang="ar-MA" dirty="0"/>
              <a:t>طلبات المساعدة الاجتماعية واقتراح التلاميذ المرشحين للاستفادة منها وعرضها على مجلس التدبير .</a:t>
            </a:r>
            <a:endParaRPr lang="fr-FR" dirty="0"/>
          </a:p>
          <a:p>
            <a:pPr lvl="0" algn="just" rtl="1">
              <a:buFont typeface="Wingdings" pitchFamily="2" charset="2"/>
              <a:buChar char="ü"/>
            </a:pPr>
            <a:r>
              <a:rPr lang="ar-MA" dirty="0" smtClean="0"/>
              <a:t> تنظيم </a:t>
            </a:r>
            <a:r>
              <a:rPr lang="ar-MA" dirty="0"/>
              <a:t>الأنشطة والمباريات والمسابقات الثقافية والرياضية والفنية .</a:t>
            </a:r>
            <a:endParaRPr lang="fr-FR" dirty="0"/>
          </a:p>
          <a:p>
            <a:pPr algn="just" rtl="1">
              <a:buNone/>
            </a:pPr>
            <a:r>
              <a:rPr lang="ar-MA" b="1" dirty="0"/>
              <a:t>  ج- اجتماعات المجلس : </a:t>
            </a:r>
            <a:endParaRPr lang="fr-FR" b="1" dirty="0"/>
          </a:p>
          <a:p>
            <a:pPr algn="just" rtl="1">
              <a:buNone/>
            </a:pPr>
            <a:r>
              <a:rPr lang="ar-MA" dirty="0"/>
              <a:t>    يجتمع المجلس التربوي بدعوة من رئيسه كلما دعت الضرورة إلى ذلك ، وعلى الأقل دورتين في السنة . </a:t>
            </a:r>
            <a:endParaRPr lang="fr-FR" dirty="0"/>
          </a:p>
          <a:p>
            <a:pPr algn="just" rtl="1"/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-214338"/>
            <a:ext cx="9787006" cy="728667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143536"/>
          </a:xfrm>
        </p:spPr>
        <p:txBody>
          <a:bodyPr>
            <a:normAutofit fontScale="92500" lnSpcReduction="20000"/>
          </a:bodyPr>
          <a:lstStyle/>
          <a:p>
            <a:pPr algn="just" rtl="1">
              <a:buNone/>
            </a:pPr>
            <a:r>
              <a:rPr lang="fr-FR" sz="4200" b="1" i="1" dirty="0" smtClean="0">
                <a:solidFill>
                  <a:srgbClr val="CC00CC"/>
                </a:solidFill>
              </a:rPr>
              <a:t>3    </a:t>
            </a:r>
            <a:r>
              <a:rPr lang="ar-MA" sz="4200" b="1" i="1" dirty="0" smtClean="0">
                <a:solidFill>
                  <a:srgbClr val="CC00CC"/>
                </a:solidFill>
              </a:rPr>
              <a:t>-المجالس </a:t>
            </a:r>
            <a:r>
              <a:rPr lang="ar-MA" sz="4200" b="1" i="1" dirty="0">
                <a:solidFill>
                  <a:srgbClr val="CC00CC"/>
                </a:solidFill>
              </a:rPr>
              <a:t>التعليمية : </a:t>
            </a:r>
            <a:endParaRPr lang="fr-FR" sz="4200" b="1" i="1" dirty="0">
              <a:solidFill>
                <a:srgbClr val="CC00CC"/>
              </a:solidFill>
            </a:endParaRPr>
          </a:p>
          <a:p>
            <a:pPr lvl="0" algn="just" rtl="1">
              <a:buNone/>
            </a:pPr>
            <a:r>
              <a:rPr lang="fr-FR" sz="3800" b="1" dirty="0" smtClean="0"/>
              <a:t>          </a:t>
            </a:r>
            <a:r>
              <a:rPr lang="ar-MA" sz="3800" b="1" dirty="0" smtClean="0"/>
              <a:t>أ- تأليف </a:t>
            </a:r>
            <a:r>
              <a:rPr lang="ar-MA" sz="3800" b="1" dirty="0"/>
              <a:t>المجالس التعليمية : </a:t>
            </a:r>
            <a:endParaRPr lang="fr-FR" sz="3800" b="1" dirty="0" smtClean="0"/>
          </a:p>
          <a:p>
            <a:pPr algn="just" rtl="1">
              <a:buNone/>
            </a:pPr>
            <a:r>
              <a:rPr lang="fr-FR" sz="3800" dirty="0" smtClean="0"/>
              <a:t>        </a:t>
            </a:r>
            <a:r>
              <a:rPr lang="ar-MA" sz="3800" dirty="0" smtClean="0"/>
              <a:t>تتكون المجالس التعليمية حسب كل مادة من المواد الدراسية من : </a:t>
            </a:r>
            <a:endParaRPr lang="fr-FR" sz="3800" dirty="0" smtClean="0"/>
          </a:p>
          <a:p>
            <a:pPr algn="just" rtl="1">
              <a:buNone/>
            </a:pPr>
            <a:r>
              <a:rPr lang="fr-FR" sz="3800" dirty="0" smtClean="0"/>
              <a:t>  </a:t>
            </a:r>
            <a:r>
              <a:rPr lang="ar-MA" sz="3800" b="1" dirty="0" smtClean="0"/>
              <a:t>بالنسبة للمدرسة الابتدائية : </a:t>
            </a:r>
            <a:r>
              <a:rPr lang="ar-MA" sz="3800" dirty="0" smtClean="0"/>
              <a:t>مدير المؤسسة بصفته رئيسا، جميع مدرسي المادة الدراسية .</a:t>
            </a:r>
            <a:endParaRPr lang="fr-FR" sz="3800" dirty="0" smtClean="0"/>
          </a:p>
          <a:p>
            <a:pPr algn="just" rtl="1">
              <a:buNone/>
            </a:pPr>
            <a:r>
              <a:rPr lang="ar-MA" sz="3800" b="1" dirty="0" smtClean="0"/>
              <a:t>      ب - اختصاصاتها </a:t>
            </a:r>
            <a:r>
              <a:rPr lang="ar-MA" sz="3800" b="1" dirty="0"/>
              <a:t>:</a:t>
            </a:r>
            <a:endParaRPr lang="fr-FR" sz="3800" b="1" dirty="0"/>
          </a:p>
          <a:p>
            <a:pPr algn="just" rtl="1">
              <a:buNone/>
            </a:pPr>
            <a:r>
              <a:rPr lang="fr-FR" sz="3800" dirty="0" smtClean="0"/>
              <a:t>        </a:t>
            </a:r>
            <a:r>
              <a:rPr lang="ar-MA" sz="3800" dirty="0" smtClean="0"/>
              <a:t>تناط </a:t>
            </a:r>
            <a:r>
              <a:rPr lang="ar-MA" sz="3800" dirty="0"/>
              <a:t>بالمجالس التعليمية المهام التالية :</a:t>
            </a:r>
            <a:endParaRPr lang="fr-FR" sz="3800" dirty="0"/>
          </a:p>
          <a:p>
            <a:pPr lvl="0" algn="just" rtl="1">
              <a:buFont typeface="Wingdings" pitchFamily="2" charset="2"/>
              <a:buChar char="ü"/>
            </a:pPr>
            <a:r>
              <a:rPr lang="fr-FR" sz="3800" dirty="0" smtClean="0"/>
              <a:t>  </a:t>
            </a:r>
            <a:r>
              <a:rPr lang="ar-MA" sz="3800" dirty="0" smtClean="0"/>
              <a:t> دراسة </a:t>
            </a:r>
            <a:r>
              <a:rPr lang="ar-MA" sz="3800" dirty="0"/>
              <a:t>وضعية تدريس المادة الدراسية وتحديد حاجياتها التربوية</a:t>
            </a:r>
            <a:r>
              <a:rPr lang="ar-MA" sz="3800" dirty="0" smtClean="0"/>
              <a:t>.</a:t>
            </a:r>
            <a:endParaRPr lang="fr-FR" sz="3800" dirty="0" smtClean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8643966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ar-MA" sz="2800" b="1" dirty="0" smtClean="0"/>
          </a:p>
          <a:p>
            <a:pPr algn="r" rtl="1"/>
            <a:endParaRPr lang="fr-FR" sz="2800" b="1" dirty="0" smtClean="0"/>
          </a:p>
          <a:p>
            <a:pPr lvl="0" algn="r" rtl="1"/>
            <a:endParaRPr lang="fr-FR" sz="2800" b="1" dirty="0" smtClean="0"/>
          </a:p>
          <a:p>
            <a:pPr algn="r" rtl="1"/>
            <a:endParaRPr lang="fr-FR" sz="2800" b="1" dirty="0" smtClean="0"/>
          </a:p>
          <a:p>
            <a:pPr lvl="0" algn="r" rtl="1"/>
            <a:endParaRPr lang="ar-MA" sz="3600" b="1" dirty="0" smtClean="0"/>
          </a:p>
          <a:p>
            <a:pPr lvl="0" algn="r" rtl="1"/>
            <a:endParaRPr lang="fr-FR" sz="3600" b="1" dirty="0" smtClean="0"/>
          </a:p>
          <a:p>
            <a:pPr algn="r" rtl="1"/>
            <a:endParaRPr lang="ar-MA" sz="3600" b="1" dirty="0" smtClean="0"/>
          </a:p>
          <a:p>
            <a:pPr algn="r" rtl="1"/>
            <a:endParaRPr lang="fr-FR" sz="3600" b="1" dirty="0" smtClean="0"/>
          </a:p>
          <a:p>
            <a:pPr algn="r" rtl="1"/>
            <a:endParaRPr lang="ar-MA" sz="3600" b="1" dirty="0" smtClean="0"/>
          </a:p>
          <a:p>
            <a:pPr algn="r" rtl="1"/>
            <a:endParaRPr lang="fr-FR" sz="3600" b="1" dirty="0" smtClean="0"/>
          </a:p>
          <a:p>
            <a:pPr lvl="0" algn="r" rtl="1"/>
            <a:endParaRPr lang="ar-MA" sz="3600" b="1" dirty="0" smtClean="0"/>
          </a:p>
          <a:p>
            <a:pPr lvl="0" algn="r" rtl="1"/>
            <a:endParaRPr lang="fr-FR" sz="3600" b="1" dirty="0" smtClean="0"/>
          </a:p>
          <a:p>
            <a:pPr algn="r" rtl="1"/>
            <a:endParaRPr lang="ar-MA" sz="3600" dirty="0" smtClean="0">
              <a:solidFill>
                <a:schemeClr val="accent6"/>
              </a:solidFill>
              <a:cs typeface="Andalus" pitchFamily="2" charset="-78"/>
            </a:endParaRPr>
          </a:p>
          <a:p>
            <a:pPr algn="r" rtl="1"/>
            <a:endParaRPr lang="ar-MA" sz="3600" dirty="0" smtClean="0">
              <a:solidFill>
                <a:schemeClr val="accent6"/>
              </a:solidFill>
              <a:cs typeface="Andalus" pitchFamily="2" charset="-78"/>
            </a:endParaRPr>
          </a:p>
          <a:p>
            <a:pPr algn="r" rtl="1"/>
            <a:endParaRPr lang="ar-MA" sz="3600" dirty="0" smtClean="0">
              <a:solidFill>
                <a:schemeClr val="accent6"/>
              </a:solidFill>
              <a:cs typeface="Andalus" pitchFamily="2" charset="-78"/>
            </a:endParaRPr>
          </a:p>
          <a:p>
            <a:pPr algn="r" rtl="1"/>
            <a:endParaRPr lang="fr-FR" sz="3600" dirty="0"/>
          </a:p>
        </p:txBody>
      </p:sp>
      <p:graphicFrame>
        <p:nvGraphicFramePr>
          <p:cNvPr id="9" name="Diagramme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7158" y="1428736"/>
            <a:ext cx="82153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>
              <a:buFont typeface="Wingdings" pitchFamily="2" charset="2"/>
              <a:buChar char="ü"/>
            </a:pPr>
            <a:r>
              <a:rPr lang="ar-MA" sz="3200" dirty="0" smtClean="0"/>
              <a:t>مناقشة المشاكل والمعوقات التي تعترض تطبيق المناهج الدراسية </a:t>
            </a:r>
            <a:r>
              <a:rPr lang="fr-FR" sz="3200" dirty="0" smtClean="0"/>
              <a:t>  </a:t>
            </a:r>
            <a:r>
              <a:rPr lang="ar-MA" sz="3200" dirty="0" smtClean="0"/>
              <a:t>وتقديم اقتراحات لتجاوزها.</a:t>
            </a:r>
            <a:endParaRPr lang="fr-FR" sz="3200" dirty="0" smtClean="0"/>
          </a:p>
          <a:p>
            <a:pPr lvl="0" algn="just" rtl="1">
              <a:buFont typeface="Wingdings" pitchFamily="2" charset="2"/>
              <a:buChar char="ü"/>
            </a:pPr>
            <a:r>
              <a:rPr lang="fr-FR" sz="3200" dirty="0" smtClean="0"/>
              <a:t> </a:t>
            </a:r>
            <a:r>
              <a:rPr lang="ar-MA" sz="3200" dirty="0" smtClean="0"/>
              <a:t> التنسيق عموديا وأفقيا  بين مدرسي المادة الواحدة.</a:t>
            </a:r>
            <a:endParaRPr lang="fr-FR" sz="3200" dirty="0" smtClean="0"/>
          </a:p>
          <a:p>
            <a:pPr algn="just" rtl="1">
              <a:buFont typeface="Wingdings" pitchFamily="2" charset="2"/>
              <a:buChar char="ü"/>
            </a:pPr>
            <a:r>
              <a:rPr lang="fr-FR" sz="3200" dirty="0" smtClean="0"/>
              <a:t> </a:t>
            </a:r>
            <a:r>
              <a:rPr lang="ar-MA" sz="3200" dirty="0" smtClean="0"/>
              <a:t> وضع برمجة للعمليات التقويمية الخاصة بالمادة الدراسية</a:t>
            </a:r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428596" y="3429000"/>
            <a:ext cx="80724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buFont typeface="Wingdings" pitchFamily="2" charset="2"/>
              <a:buChar char="ü"/>
            </a:pPr>
            <a:r>
              <a:rPr lang="ar-MA" sz="3200" dirty="0" smtClean="0"/>
              <a:t>اختيار الكتب المدرسية الملائمة لتدريس المادة وعرضها على المجلس التربوي قصد المصادقة .</a:t>
            </a:r>
            <a:endParaRPr lang="fr-FR" sz="3200" dirty="0" smtClean="0"/>
          </a:p>
          <a:p>
            <a:pPr algn="just" rtl="1">
              <a:buFont typeface="Wingdings" pitchFamily="2" charset="2"/>
              <a:buChar char="ü"/>
            </a:pPr>
            <a:r>
              <a:rPr lang="fr-FR" sz="3200" dirty="0" smtClean="0"/>
              <a:t> </a:t>
            </a:r>
            <a:r>
              <a:rPr lang="ar-MA" sz="3200" dirty="0" smtClean="0"/>
              <a:t> تحديد الحاجيات من التكوين لفائدة المدرسين العاملين بالمؤسسة المعنية </a:t>
            </a:r>
            <a:endParaRPr lang="fr-FR" sz="3200" dirty="0"/>
          </a:p>
        </p:txBody>
      </p:sp>
    </p:spTree>
  </p:cSld>
  <p:clrMapOvr>
    <a:masterClrMapping/>
  </p:clrMapOvr>
  <p:transition>
    <p:wheel spokes="8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-285776"/>
            <a:ext cx="9787006" cy="742955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642918"/>
            <a:ext cx="8429684" cy="5929354"/>
          </a:xfrm>
        </p:spPr>
        <p:txBody>
          <a:bodyPr>
            <a:noAutofit/>
          </a:bodyPr>
          <a:lstStyle/>
          <a:p>
            <a:pPr algn="just" rtl="1">
              <a:buFont typeface="Wingdings" pitchFamily="2" charset="2"/>
              <a:buChar char="ü"/>
            </a:pPr>
            <a:r>
              <a:rPr lang="fr-FR" dirty="0" smtClean="0"/>
              <a:t>ا</a:t>
            </a:r>
            <a:r>
              <a:rPr lang="ar-MA" dirty="0" smtClean="0"/>
              <a:t>قتراح </a:t>
            </a:r>
            <a:r>
              <a:rPr lang="ar-MA" dirty="0"/>
              <a:t>برنامج الأنشطة التربوية الخاصة بكل مادة دراسية بتنسيق مع المفتش التربوي .</a:t>
            </a:r>
            <a:endParaRPr lang="fr-FR" dirty="0"/>
          </a:p>
          <a:p>
            <a:pPr algn="just" rtl="1">
              <a:buFont typeface="Wingdings" pitchFamily="2" charset="2"/>
              <a:buChar char="ü"/>
            </a:pPr>
            <a:r>
              <a:rPr lang="fr-FR" dirty="0" smtClean="0"/>
              <a:t> </a:t>
            </a:r>
            <a:r>
              <a:rPr lang="ar-MA" dirty="0" smtClean="0"/>
              <a:t> تتبع </a:t>
            </a:r>
            <a:r>
              <a:rPr lang="ar-MA" dirty="0"/>
              <a:t>نتائج تحصيل التلاميذ في المادة الدراسية .</a:t>
            </a:r>
            <a:endParaRPr lang="fr-FR" dirty="0"/>
          </a:p>
          <a:p>
            <a:pPr algn="just" rtl="1">
              <a:buFont typeface="Wingdings" pitchFamily="2" charset="2"/>
              <a:buChar char="ü"/>
            </a:pPr>
            <a:r>
              <a:rPr lang="fr-FR" dirty="0" smtClean="0"/>
              <a:t> </a:t>
            </a:r>
            <a:r>
              <a:rPr lang="ar-MA" dirty="0" smtClean="0"/>
              <a:t> البحث </a:t>
            </a:r>
            <a:r>
              <a:rPr lang="ar-MA" dirty="0"/>
              <a:t>في أساليب تطوير </a:t>
            </a:r>
            <a:r>
              <a:rPr lang="ar-MA" dirty="0" smtClean="0"/>
              <a:t>وتجديد </a:t>
            </a:r>
            <a:r>
              <a:rPr lang="ar-MA" dirty="0"/>
              <a:t>الممارسة التربوية الخاصة بكل مادة دراسية </a:t>
            </a:r>
            <a:endParaRPr lang="fr-FR" dirty="0"/>
          </a:p>
          <a:p>
            <a:pPr lvl="0" algn="just" rtl="1">
              <a:buFont typeface="Wingdings" pitchFamily="2" charset="2"/>
              <a:buChar char="ü"/>
            </a:pPr>
            <a:r>
              <a:rPr lang="fr-FR" dirty="0" smtClean="0"/>
              <a:t> </a:t>
            </a:r>
            <a:r>
              <a:rPr lang="ar-MA" dirty="0" smtClean="0"/>
              <a:t> اقتراح </a:t>
            </a:r>
            <a:r>
              <a:rPr lang="ar-MA" dirty="0"/>
              <a:t>توزيع الحصص الخاصة بكل مادة دراسية كأرضية </a:t>
            </a:r>
            <a:r>
              <a:rPr lang="ar-MA" dirty="0" smtClean="0"/>
              <a:t>لإعداد </a:t>
            </a:r>
            <a:r>
              <a:rPr lang="ar-MA" dirty="0"/>
              <a:t>جداول الحصص  .</a:t>
            </a:r>
            <a:endParaRPr lang="fr-FR" dirty="0"/>
          </a:p>
          <a:p>
            <a:pPr algn="just" rtl="1">
              <a:buFont typeface="Wingdings" pitchFamily="2" charset="2"/>
              <a:buChar char="ü"/>
            </a:pPr>
            <a:r>
              <a:rPr lang="fr-FR" dirty="0" smtClean="0"/>
              <a:t> </a:t>
            </a:r>
            <a:r>
              <a:rPr lang="ar-MA" dirty="0" smtClean="0"/>
              <a:t>إنجاز </a:t>
            </a:r>
            <a:r>
              <a:rPr lang="ar-MA" dirty="0"/>
              <a:t>تقارير دورية حول النشاط التربوي الخاص بكل مادة دراسية </a:t>
            </a:r>
            <a:r>
              <a:rPr lang="ar-MA" dirty="0" smtClean="0"/>
              <a:t>وعرضها على المجلس </a:t>
            </a:r>
            <a:r>
              <a:rPr lang="ar-MA" dirty="0"/>
              <a:t>التربوي </a:t>
            </a:r>
            <a:r>
              <a:rPr lang="ar-MA" dirty="0" smtClean="0"/>
              <a:t>وعلى </a:t>
            </a:r>
            <a:r>
              <a:rPr lang="ar-MA" dirty="0"/>
              <a:t>المفتش التربوي للمادة .</a:t>
            </a:r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2974" y="0"/>
            <a:ext cx="9786974" cy="728665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428604"/>
            <a:ext cx="8572528" cy="5929354"/>
          </a:xfrm>
        </p:spPr>
        <p:txBody>
          <a:bodyPr>
            <a:normAutofit/>
          </a:bodyPr>
          <a:lstStyle/>
          <a:p>
            <a:pPr algn="just" rtl="1">
              <a:buNone/>
            </a:pPr>
            <a:r>
              <a:rPr lang="fr-FR" b="1" dirty="0" smtClean="0"/>
              <a:t>     </a:t>
            </a:r>
            <a:r>
              <a:rPr lang="ar-MA" b="1" dirty="0" smtClean="0"/>
              <a:t>ج- </a:t>
            </a:r>
            <a:r>
              <a:rPr lang="ar-MA" b="1" dirty="0"/>
              <a:t>اجتماعاتها:</a:t>
            </a:r>
            <a:endParaRPr lang="fr-FR" b="1" dirty="0"/>
          </a:p>
          <a:p>
            <a:pPr algn="just" rtl="1">
              <a:buNone/>
            </a:pPr>
            <a:r>
              <a:rPr lang="fr-FR" dirty="0" smtClean="0"/>
              <a:t>         </a:t>
            </a:r>
            <a:r>
              <a:rPr lang="ar-MA" dirty="0" smtClean="0"/>
              <a:t>يجتمع </a:t>
            </a:r>
            <a:r>
              <a:rPr lang="ar-MA" dirty="0"/>
              <a:t>المجلس التعليمي لكل مادة دراسية بدعوة من رئيسه كلما دعت الضرورة إلى </a:t>
            </a:r>
            <a:r>
              <a:rPr lang="ar-MA" dirty="0" smtClean="0"/>
              <a:t>ذلك </a:t>
            </a:r>
            <a:r>
              <a:rPr lang="ar-MA" dirty="0"/>
              <a:t>و على الأقل دورتين في السنة </a:t>
            </a:r>
            <a:r>
              <a:rPr lang="ar-MA" dirty="0" smtClean="0"/>
              <a:t>.       </a:t>
            </a:r>
          </a:p>
          <a:p>
            <a:pPr algn="just" rtl="1">
              <a:buNone/>
            </a:pPr>
            <a:r>
              <a:rPr lang="fr-FR" sz="3600" b="1" u="sng" dirty="0" smtClean="0">
                <a:solidFill>
                  <a:srgbClr val="CC00CC"/>
                </a:solidFill>
              </a:rPr>
              <a:t> </a:t>
            </a:r>
            <a:r>
              <a:rPr lang="fr-FR" sz="3600" b="1" i="1" dirty="0" smtClean="0">
                <a:solidFill>
                  <a:srgbClr val="CC00CC"/>
                </a:solidFill>
              </a:rPr>
              <a:t>4  </a:t>
            </a:r>
            <a:r>
              <a:rPr lang="ar-MA" sz="3600" b="1" i="1" dirty="0" smtClean="0">
                <a:solidFill>
                  <a:srgbClr val="CC00CC"/>
                </a:solidFill>
              </a:rPr>
              <a:t>- مجالس الأقسام:</a:t>
            </a:r>
            <a:endParaRPr lang="fr-FR" sz="3600" b="1" i="1" dirty="0" smtClean="0">
              <a:solidFill>
                <a:srgbClr val="CC00CC"/>
              </a:solidFill>
            </a:endParaRPr>
          </a:p>
          <a:p>
            <a:pPr lvl="0" algn="r" rtl="1">
              <a:buNone/>
            </a:pPr>
            <a:r>
              <a:rPr lang="fr-FR" b="1" dirty="0" smtClean="0"/>
              <a:t>         </a:t>
            </a:r>
            <a:r>
              <a:rPr lang="ar-MA" b="1" dirty="0" smtClean="0"/>
              <a:t>أ- تأليف </a:t>
            </a:r>
            <a:r>
              <a:rPr lang="ar-MA" b="1" dirty="0"/>
              <a:t>مجالس الأقسام :</a:t>
            </a:r>
            <a:endParaRPr lang="fr-FR" b="1" dirty="0"/>
          </a:p>
          <a:p>
            <a:pPr algn="just" rtl="1">
              <a:buNone/>
            </a:pPr>
            <a:r>
              <a:rPr lang="fr-FR" dirty="0" smtClean="0"/>
              <a:t>      </a:t>
            </a:r>
            <a:r>
              <a:rPr lang="ar-MA" dirty="0" smtClean="0"/>
              <a:t>تتكون </a:t>
            </a:r>
            <a:r>
              <a:rPr lang="ar-MA" dirty="0"/>
              <a:t>مجالس الأقسام حسب المراحل التعليمية من: </a:t>
            </a:r>
            <a:endParaRPr lang="fr-FR" dirty="0" smtClean="0"/>
          </a:p>
          <a:p>
            <a:pPr lvl="0" algn="just" rtl="1">
              <a:buFont typeface="Wingdings" pitchFamily="2" charset="2"/>
              <a:buChar char="v"/>
            </a:pPr>
            <a:r>
              <a:rPr lang="fr-FR" sz="3500" b="1" dirty="0" smtClean="0"/>
              <a:t> </a:t>
            </a:r>
            <a:r>
              <a:rPr lang="ar-MA" sz="3500" b="1" dirty="0" smtClean="0"/>
              <a:t>بالنسبة </a:t>
            </a:r>
            <a:r>
              <a:rPr lang="ar-MA" sz="3500" b="1" dirty="0"/>
              <a:t>للمدرسة الابتدائية: </a:t>
            </a:r>
            <a:r>
              <a:rPr lang="ar-MA" dirty="0"/>
              <a:t>مدير المؤسسة بصفته رئيسا، جميع مدرسي القسم المعني ، ممثل عن جمعية آباء </a:t>
            </a:r>
            <a:r>
              <a:rPr lang="ar-MA" dirty="0" smtClean="0"/>
              <a:t>وأولياء </a:t>
            </a:r>
            <a:r>
              <a:rPr lang="ar-MA" dirty="0"/>
              <a:t>تلاميذ </a:t>
            </a:r>
            <a:r>
              <a:rPr lang="ar-MA" dirty="0" smtClean="0"/>
              <a:t>المؤسسة</a:t>
            </a:r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-214338"/>
            <a:ext cx="9787006" cy="728667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357166"/>
            <a:ext cx="8286808" cy="5857916"/>
          </a:xfrm>
        </p:spPr>
        <p:txBody>
          <a:bodyPr>
            <a:normAutofit fontScale="92500" lnSpcReduction="20000"/>
          </a:bodyPr>
          <a:lstStyle/>
          <a:p>
            <a:pPr lvl="0" algn="just" rtl="1">
              <a:buNone/>
            </a:pPr>
            <a:r>
              <a:rPr lang="fr-FR" sz="4000" b="1" dirty="0" smtClean="0"/>
              <a:t>    </a:t>
            </a:r>
            <a:r>
              <a:rPr lang="fr-FR" sz="3500" b="1" dirty="0" smtClean="0"/>
              <a:t>  </a:t>
            </a:r>
            <a:r>
              <a:rPr lang="ar-MA" sz="3500" b="1" dirty="0" smtClean="0"/>
              <a:t>ب -اختصاصاتها: </a:t>
            </a:r>
            <a:endParaRPr lang="fr-FR" sz="3500" b="1" dirty="0" smtClean="0"/>
          </a:p>
          <a:p>
            <a:pPr algn="just" rtl="1">
              <a:buNone/>
            </a:pPr>
            <a:r>
              <a:rPr lang="ar-MA" sz="3500" dirty="0" smtClean="0"/>
              <a:t>      </a:t>
            </a:r>
            <a:r>
              <a:rPr lang="ar-MA" sz="3500" dirty="0"/>
              <a:t>تناط </a:t>
            </a:r>
            <a:r>
              <a:rPr lang="ar-MA" sz="3500" dirty="0" smtClean="0"/>
              <a:t>بمجالس </a:t>
            </a:r>
            <a:r>
              <a:rPr lang="ar-MA" sz="3500" dirty="0"/>
              <a:t>الأقسام المهام التالية :  </a:t>
            </a:r>
            <a:endParaRPr lang="fr-FR" sz="3500" dirty="0"/>
          </a:p>
          <a:p>
            <a:pPr lvl="0" algn="just" rtl="1">
              <a:buFont typeface="Wingdings" pitchFamily="2" charset="2"/>
              <a:buChar char="Ø"/>
            </a:pPr>
            <a:r>
              <a:rPr lang="fr-FR" sz="3500" dirty="0" smtClean="0"/>
              <a:t> </a:t>
            </a:r>
            <a:r>
              <a:rPr lang="ar-MA" sz="3500" dirty="0" smtClean="0"/>
              <a:t>النظر </a:t>
            </a:r>
            <a:r>
              <a:rPr lang="ar-MA" sz="3500" dirty="0"/>
              <a:t>بصفة </a:t>
            </a:r>
            <a:r>
              <a:rPr lang="ar-MA" sz="3500" dirty="0" smtClean="0"/>
              <a:t>دورية </a:t>
            </a:r>
            <a:r>
              <a:rPr lang="ar-MA" sz="3500" dirty="0"/>
              <a:t>في نتائج التلاميذ </a:t>
            </a:r>
            <a:r>
              <a:rPr lang="ar-MA" sz="3500" dirty="0" smtClean="0"/>
              <a:t>واتخاذ </a:t>
            </a:r>
            <a:r>
              <a:rPr lang="ar-MA" sz="3500" dirty="0"/>
              <a:t>قرارات </a:t>
            </a:r>
            <a:r>
              <a:rPr lang="ar-MA" sz="3500" dirty="0" smtClean="0"/>
              <a:t>التقدير </a:t>
            </a:r>
            <a:r>
              <a:rPr lang="ar-MA" sz="3500" dirty="0"/>
              <a:t>الملائمة في حقهم .</a:t>
            </a:r>
            <a:endParaRPr lang="fr-FR" sz="3500" dirty="0"/>
          </a:p>
          <a:p>
            <a:pPr lvl="0" algn="just" rtl="1">
              <a:buFont typeface="Wingdings" pitchFamily="2" charset="2"/>
              <a:buChar char="Ø"/>
            </a:pPr>
            <a:r>
              <a:rPr lang="ar-MA" sz="3500" dirty="0" smtClean="0"/>
              <a:t>تحليل واستغلال </a:t>
            </a:r>
            <a:r>
              <a:rPr lang="ar-MA" sz="3500" dirty="0"/>
              <a:t>نتائج التحصيل الدراسي قصد </a:t>
            </a:r>
            <a:r>
              <a:rPr lang="ar-MA" sz="3500" dirty="0" smtClean="0"/>
              <a:t>تحديد وتنظيم </a:t>
            </a:r>
            <a:r>
              <a:rPr lang="ar-MA" sz="3500" dirty="0"/>
              <a:t>عملية الدعم </a:t>
            </a:r>
            <a:r>
              <a:rPr lang="ar-MA" sz="3500" dirty="0" smtClean="0"/>
              <a:t> والتقوية  </a:t>
            </a:r>
            <a:r>
              <a:rPr lang="ar-MA" sz="3500" dirty="0"/>
              <a:t>.</a:t>
            </a:r>
            <a:endParaRPr lang="fr-FR" sz="3500" dirty="0"/>
          </a:p>
          <a:p>
            <a:pPr lvl="0" algn="just" rtl="1">
              <a:buFont typeface="Wingdings" pitchFamily="2" charset="2"/>
              <a:buChar char="Ø"/>
            </a:pPr>
            <a:r>
              <a:rPr lang="fr-FR" sz="3500" dirty="0" smtClean="0"/>
              <a:t> </a:t>
            </a:r>
            <a:r>
              <a:rPr lang="ar-MA" sz="3500" dirty="0" smtClean="0"/>
              <a:t>اتخاذ </a:t>
            </a:r>
            <a:r>
              <a:rPr lang="ar-MA" sz="3500" dirty="0"/>
              <a:t>قرارات انتقال التلاميذ إلى المستويات الموالية أو السماح لهم بالتكرار أو فصلهم في نهاية السنة الدراسية </a:t>
            </a:r>
            <a:r>
              <a:rPr lang="ar-MA" sz="3500" dirty="0" smtClean="0"/>
              <a:t>وذلك </a:t>
            </a:r>
            <a:r>
              <a:rPr lang="ar-MA" sz="3500" dirty="0"/>
              <a:t>بناءا على النتائج المحصل عليها .</a:t>
            </a:r>
            <a:endParaRPr lang="fr-FR" sz="3500" dirty="0"/>
          </a:p>
          <a:p>
            <a:pPr lvl="0" algn="just" rtl="1">
              <a:buFont typeface="Wingdings" pitchFamily="2" charset="2"/>
              <a:buChar char="Ø"/>
            </a:pPr>
            <a:r>
              <a:rPr lang="fr-FR" sz="3500" dirty="0" smtClean="0"/>
              <a:t> </a:t>
            </a:r>
            <a:r>
              <a:rPr lang="ar-MA" sz="3500" dirty="0" smtClean="0"/>
              <a:t>دراسة </a:t>
            </a:r>
            <a:r>
              <a:rPr lang="ar-MA" sz="3500" dirty="0"/>
              <a:t>وتحليل طلبات </a:t>
            </a:r>
            <a:r>
              <a:rPr lang="ar-MA" sz="3500" dirty="0" smtClean="0"/>
              <a:t>التوجيه </a:t>
            </a:r>
            <a:r>
              <a:rPr lang="fr-FR" sz="3500" dirty="0" smtClean="0"/>
              <a:t>و</a:t>
            </a:r>
            <a:r>
              <a:rPr lang="ar-MA" sz="3500" dirty="0" smtClean="0"/>
              <a:t>إعادة </a:t>
            </a:r>
            <a:r>
              <a:rPr lang="ar-MA" sz="3500" dirty="0"/>
              <a:t>التوجيه </a:t>
            </a:r>
            <a:r>
              <a:rPr lang="ar-MA" sz="3500" dirty="0" smtClean="0"/>
              <a:t>والبث </a:t>
            </a:r>
            <a:r>
              <a:rPr lang="ar-MA" sz="3500" dirty="0"/>
              <a:t>فيها .</a:t>
            </a:r>
            <a:endParaRPr lang="fr-FR" sz="3500" dirty="0"/>
          </a:p>
          <a:p>
            <a:pPr lvl="0" algn="just" rtl="1">
              <a:buFont typeface="Wingdings" pitchFamily="2" charset="2"/>
              <a:buChar char="Ø"/>
            </a:pPr>
            <a:r>
              <a:rPr lang="fr-FR" sz="3500" dirty="0" smtClean="0"/>
              <a:t> </a:t>
            </a:r>
            <a:r>
              <a:rPr lang="ar-MA" sz="3500" dirty="0" smtClean="0"/>
              <a:t>اقتراح </a:t>
            </a:r>
            <a:r>
              <a:rPr lang="ar-MA" sz="3500" dirty="0"/>
              <a:t>القرارات التأديبية في حق التلاميذ غير المنضبطين وفق  مقتضيات النظام الداخلي للمؤسسة .</a:t>
            </a:r>
            <a:endParaRPr lang="fr-FR" sz="3500" dirty="0"/>
          </a:p>
          <a:p>
            <a:pPr algn="just" rtl="1">
              <a:buFont typeface="Wingdings" pitchFamily="2" charset="2"/>
              <a:buChar char="Ø"/>
            </a:pPr>
            <a:endParaRPr lang="fr-FR" sz="35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-285776"/>
            <a:ext cx="9858444" cy="742955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983179"/>
          </a:xfrm>
        </p:spPr>
        <p:txBody>
          <a:bodyPr/>
          <a:lstStyle/>
          <a:p>
            <a:pPr algn="just" rtl="1">
              <a:buNone/>
            </a:pPr>
            <a:r>
              <a:rPr lang="fr-FR" dirty="0" smtClean="0"/>
              <a:t>  </a:t>
            </a:r>
            <a:r>
              <a:rPr lang="ar-MA" b="1" dirty="0" smtClean="0"/>
              <a:t> </a:t>
            </a:r>
            <a:r>
              <a:rPr lang="ar-MA" b="1" dirty="0"/>
              <a:t>ج- اجتماعاتها</a:t>
            </a:r>
            <a:r>
              <a:rPr lang="ar-MA" dirty="0"/>
              <a:t>: </a:t>
            </a:r>
            <a:endParaRPr lang="fr-FR" dirty="0"/>
          </a:p>
          <a:p>
            <a:pPr algn="just" rtl="1">
              <a:buFont typeface="Wingdings" pitchFamily="2" charset="2"/>
              <a:buChar char="ü"/>
            </a:pPr>
            <a:r>
              <a:rPr lang="ar-MA" dirty="0" smtClean="0"/>
              <a:t>  </a:t>
            </a:r>
            <a:r>
              <a:rPr lang="ar-MA" dirty="0"/>
              <a:t>تجتمع </a:t>
            </a:r>
            <a:r>
              <a:rPr lang="ar-MA" dirty="0" smtClean="0"/>
              <a:t>مجالس </a:t>
            </a:r>
            <a:r>
              <a:rPr lang="ar-MA" dirty="0"/>
              <a:t>الأقسام في نهاية الدورات الدراسية المحددة بموجب النظام المدرسي الجاري به العمل. </a:t>
            </a:r>
            <a:endParaRPr lang="fr-FR" dirty="0"/>
          </a:p>
          <a:p>
            <a:pPr algn="just" rtl="1">
              <a:buFont typeface="Wingdings" pitchFamily="2" charset="2"/>
              <a:buChar char="ü"/>
            </a:pPr>
            <a:r>
              <a:rPr lang="ar-MA" dirty="0"/>
              <a:t>وعند اجتماع مجلس القسم كهيئة </a:t>
            </a:r>
            <a:r>
              <a:rPr lang="ar-MA" dirty="0" smtClean="0"/>
              <a:t>انضباطية، </a:t>
            </a:r>
            <a:r>
              <a:rPr lang="ar-MA" dirty="0"/>
              <a:t>يضاف إلى أعضائه ممثل عن تلاميذ القسم المعني </a:t>
            </a:r>
            <a:r>
              <a:rPr lang="fr-FR" dirty="0" smtClean="0"/>
              <a:t>ي</a:t>
            </a:r>
            <a:r>
              <a:rPr lang="ar-MA" dirty="0" smtClean="0"/>
              <a:t>ختار </a:t>
            </a:r>
            <a:r>
              <a:rPr lang="ar-MA" dirty="0"/>
              <a:t>من بين زملائه.</a:t>
            </a:r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%D9%88%D8%B1%D8%A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5214950"/>
            <a:ext cx="8286808" cy="1357322"/>
          </a:xfrm>
        </p:spPr>
        <p:txBody>
          <a:bodyPr>
            <a:noAutofit/>
          </a:bodyPr>
          <a:lstStyle/>
          <a:p>
            <a:pPr algn="r" rtl="1"/>
            <a:r>
              <a:rPr lang="fr-FR" sz="6600" dirty="0" smtClean="0">
                <a:solidFill>
                  <a:srgbClr val="CC00CC"/>
                </a:solidFill>
              </a:rPr>
              <a:t>      </a:t>
            </a:r>
            <a:r>
              <a:rPr lang="ar-MA" sz="6600" dirty="0" smtClean="0">
                <a:solidFill>
                  <a:srgbClr val="CC00CC"/>
                </a:solidFill>
              </a:rPr>
              <a:t>وشكرا على حسن انتباهكم </a:t>
            </a:r>
            <a:endParaRPr lang="fr-FR" sz="6600" dirty="0">
              <a:solidFill>
                <a:srgbClr val="CC00CC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4"/>
      <p:bldP spid="2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859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358246" cy="3929090"/>
          </a:xfrm>
        </p:spPr>
        <p:txBody>
          <a:bodyPr/>
          <a:lstStyle/>
          <a:p>
            <a:pPr algn="just" rtl="1"/>
            <a:r>
              <a:rPr lang="ar-MA" sz="3600" dirty="0" smtClean="0">
                <a:solidFill>
                  <a:schemeClr val="tx1"/>
                </a:solidFill>
              </a:rPr>
              <a:t>     </a:t>
            </a:r>
            <a:r>
              <a:rPr lang="ar-MA" sz="3600" dirty="0" smtClean="0">
                <a:solidFill>
                  <a:schemeClr val="tx2">
                    <a:lumMod val="50000"/>
                  </a:schemeClr>
                </a:solidFill>
              </a:rPr>
              <a:t>تنفيدا </a:t>
            </a:r>
            <a:r>
              <a:rPr lang="ar-MA" sz="3600" dirty="0">
                <a:solidFill>
                  <a:schemeClr val="tx2">
                    <a:lumMod val="50000"/>
                  </a:schemeClr>
                </a:solidFill>
              </a:rPr>
              <a:t>لمقتضيات "الميثاق الوطني للتربية والتكوين " </a:t>
            </a:r>
            <a:r>
              <a:rPr lang="ar-MA" sz="3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ar-MA" sz="3600" dirty="0">
                <a:solidFill>
                  <a:schemeClr val="tx2">
                    <a:lumMod val="50000"/>
                  </a:schemeClr>
                </a:solidFill>
              </a:rPr>
              <a:t>تمت مراجعة هيكلة المجالس بالمؤسسات العمومية للتربية والتعليم سنة 2002 ، حيث أصبحت تشكل من : مجلس التدبير – مجلس تربوي – مجالس تعليمية – مجالس الأقسام ، وتجرى اجتماعات المجالس خارج أوقات الدراسة </a:t>
            </a:r>
            <a:r>
              <a:rPr lang="ar-MA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428860" y="928670"/>
            <a:ext cx="6000760" cy="117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ar-MA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ndalus" pitchFamily="2" charset="-78"/>
              </a:rPr>
              <a:t>     </a:t>
            </a:r>
            <a:r>
              <a:rPr kumimoji="0" lang="ar-MA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cs typeface="Andalus" pitchFamily="2" charset="-78"/>
              </a:rPr>
              <a:t>تقديم: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cs typeface="Andalus" pitchFamily="2" charset="-78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2974" y="0"/>
            <a:ext cx="9786974" cy="735809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429264"/>
          </a:xfrm>
        </p:spPr>
        <p:txBody>
          <a:bodyPr>
            <a:normAutofit lnSpcReduction="10000"/>
          </a:bodyPr>
          <a:lstStyle/>
          <a:p>
            <a:pPr lvl="0" algn="just" rtl="1">
              <a:buNone/>
            </a:pPr>
            <a:r>
              <a:rPr lang="ar-MA" sz="3800" b="1" i="1" dirty="0" smtClean="0">
                <a:solidFill>
                  <a:srgbClr val="CC00CC"/>
                </a:solidFill>
              </a:rPr>
              <a:t>1- مجلس </a:t>
            </a:r>
            <a:r>
              <a:rPr lang="ar-MA" sz="3800" b="1" i="1" dirty="0">
                <a:solidFill>
                  <a:srgbClr val="CC00CC"/>
                </a:solidFill>
              </a:rPr>
              <a:t>التدبير </a:t>
            </a:r>
            <a:r>
              <a:rPr lang="ar-MA" b="1" i="1" dirty="0">
                <a:solidFill>
                  <a:srgbClr val="CC00CC"/>
                </a:solidFill>
              </a:rPr>
              <a:t>:</a:t>
            </a:r>
            <a:endParaRPr lang="fr-FR" b="1" i="1" dirty="0">
              <a:solidFill>
                <a:srgbClr val="CC00CC"/>
              </a:solidFill>
            </a:endParaRPr>
          </a:p>
          <a:p>
            <a:pPr algn="just" rtl="1">
              <a:buNone/>
            </a:pPr>
            <a:r>
              <a:rPr lang="ar-MA" dirty="0" smtClean="0"/>
              <a:t>أحد</a:t>
            </a:r>
            <a:r>
              <a:rPr lang="fr-FR" dirty="0" smtClean="0"/>
              <a:t>ث</a:t>
            </a:r>
            <a:r>
              <a:rPr lang="ar-MA" dirty="0" smtClean="0"/>
              <a:t> </a:t>
            </a:r>
            <a:r>
              <a:rPr lang="ar-MA" dirty="0"/>
              <a:t>هذا المجلس بالمؤسسات العمومية للتربية والتعليم سنة 2002 .</a:t>
            </a:r>
            <a:endParaRPr lang="fr-FR" dirty="0"/>
          </a:p>
          <a:p>
            <a:pPr lvl="0" algn="just" rtl="1">
              <a:buNone/>
            </a:pPr>
            <a:r>
              <a:rPr lang="fr-FR" sz="3800" b="1" dirty="0" smtClean="0">
                <a:solidFill>
                  <a:schemeClr val="tx2">
                    <a:lumMod val="50000"/>
                  </a:schemeClr>
                </a:solidFill>
                <a:cs typeface="Andalus" pitchFamily="2" charset="-78"/>
              </a:rPr>
              <a:t> </a:t>
            </a:r>
            <a:r>
              <a:rPr lang="fr-FR" sz="3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dalus" pitchFamily="2" charset="-78"/>
              </a:rPr>
              <a:t>      </a:t>
            </a:r>
            <a:r>
              <a:rPr lang="ar-MA" sz="3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Andalus" pitchFamily="2" charset="-78"/>
              </a:rPr>
              <a:t>أ - تأليف المجلس : </a:t>
            </a:r>
            <a:endParaRPr lang="fr-FR" sz="38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  <a:cs typeface="Andalus" pitchFamily="2" charset="-78"/>
            </a:endParaRPr>
          </a:p>
          <a:p>
            <a:pPr lvl="0" algn="just" rtl="1">
              <a:buNone/>
            </a:pPr>
            <a:r>
              <a:rPr lang="fr-FR" b="1" dirty="0" smtClean="0"/>
              <a:t>         </a:t>
            </a:r>
            <a:r>
              <a:rPr lang="ar-MA" b="1" dirty="0" smtClean="0"/>
              <a:t>بالنسبة للمدرسة الابتدائية </a:t>
            </a:r>
            <a:r>
              <a:rPr lang="ar-MA" dirty="0" smtClean="0"/>
              <a:t>: مدير المؤسسة بصفته رئيسا ، ممثل واحد عن هيئة التدريس عن كل مستوى دراسي من مستويات المرحلة الابتدائية ، ممثل واحد عن الأطر الإدارية والتقنية ، رئيس جمعية أباء وأولياء التلاميذ ، ممثل عن المجلس الجماعي التي توجد المؤسسة داخل نفوذه الترابي .</a:t>
            </a:r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-285776"/>
            <a:ext cx="9787006" cy="757245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/>
          </a:bodyPr>
          <a:lstStyle/>
          <a:p>
            <a:pPr lvl="0" algn="just" rtl="1">
              <a:buNone/>
            </a:pPr>
            <a:r>
              <a:rPr lang="fr-FR" b="1" i="1" dirty="0" smtClean="0"/>
              <a:t>     </a:t>
            </a:r>
            <a:r>
              <a:rPr lang="ar-MA" b="1" i="1" dirty="0" smtClean="0"/>
              <a:t>ب-</a:t>
            </a:r>
            <a:r>
              <a:rPr lang="ar-MA" i="1" dirty="0" smtClean="0"/>
              <a:t> </a:t>
            </a:r>
            <a:r>
              <a:rPr lang="ar-MA" b="1" i="1" dirty="0" smtClean="0"/>
              <a:t>طريقة </a:t>
            </a:r>
            <a:r>
              <a:rPr lang="ar-MA" b="1" i="1" dirty="0"/>
              <a:t>انتخاب بعض الأعضاء بمجلس التدبير </a:t>
            </a:r>
            <a:r>
              <a:rPr lang="ar-MA" dirty="0"/>
              <a:t>: </a:t>
            </a:r>
            <a:endParaRPr lang="fr-FR" dirty="0"/>
          </a:p>
          <a:p>
            <a:pPr algn="just" rtl="1">
              <a:buNone/>
            </a:pPr>
            <a:r>
              <a:rPr lang="ar-MA" dirty="0" smtClean="0"/>
              <a:t>  </a:t>
            </a:r>
            <a:r>
              <a:rPr lang="ar-MA" sz="3300" b="1" dirty="0" smtClean="0"/>
              <a:t> </a:t>
            </a:r>
            <a:r>
              <a:rPr lang="ar-MA" b="1" dirty="0" smtClean="0"/>
              <a:t>ب.1-</a:t>
            </a:r>
            <a:r>
              <a:rPr lang="ar-MA" dirty="0" smtClean="0"/>
              <a:t> </a:t>
            </a:r>
            <a:r>
              <a:rPr lang="ar-MA" dirty="0"/>
              <a:t>يتم انتخاب هؤلاء الأعضاء بالتصويت السري بكيفية مباشرة .</a:t>
            </a:r>
            <a:endParaRPr lang="fr-FR" dirty="0"/>
          </a:p>
          <a:p>
            <a:pPr algn="just" rtl="1">
              <a:buNone/>
            </a:pPr>
            <a:r>
              <a:rPr lang="fr-FR" b="1" dirty="0" smtClean="0"/>
              <a:t>        </a:t>
            </a:r>
            <a:r>
              <a:rPr lang="ar-MA" b="1" dirty="0" smtClean="0"/>
              <a:t> </a:t>
            </a:r>
            <a:r>
              <a:rPr lang="ar-MA" b="1" dirty="0"/>
              <a:t>بالمدرسة الابتدائية</a:t>
            </a:r>
            <a:r>
              <a:rPr lang="ar-MA" dirty="0"/>
              <a:t>: </a:t>
            </a:r>
            <a:endParaRPr lang="fr-FR" dirty="0"/>
          </a:p>
          <a:p>
            <a:pPr algn="just" rtl="1">
              <a:buFont typeface="Wingdings" pitchFamily="2" charset="2"/>
              <a:buChar char="ü"/>
            </a:pPr>
            <a:r>
              <a:rPr lang="ar-MA" dirty="0" smtClean="0"/>
              <a:t> </a:t>
            </a:r>
            <a:r>
              <a:rPr lang="ar-MA" dirty="0"/>
              <a:t>ينتخب أطر التدريس ممثلا واحدا عن كل مستوى دراسي.</a:t>
            </a:r>
            <a:endParaRPr lang="fr-FR" dirty="0"/>
          </a:p>
          <a:p>
            <a:pPr algn="just" rtl="1">
              <a:buFont typeface="Wingdings" pitchFamily="2" charset="2"/>
              <a:buChar char="ü"/>
            </a:pPr>
            <a:r>
              <a:rPr lang="ar-MA" dirty="0" smtClean="0"/>
              <a:t> </a:t>
            </a:r>
            <a:r>
              <a:rPr lang="ar-MA" dirty="0"/>
              <a:t>تنتخب الأطر الإدارية والتقنية ممثلا واحدا عنها </a:t>
            </a:r>
            <a:r>
              <a:rPr lang="ar-MA" dirty="0" smtClean="0"/>
              <a:t>.</a:t>
            </a:r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84" y="-214338"/>
            <a:ext cx="9787006" cy="728667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642918"/>
            <a:ext cx="8929718" cy="5643602"/>
          </a:xfrm>
        </p:spPr>
        <p:txBody>
          <a:bodyPr>
            <a:normAutofit fontScale="92500"/>
          </a:bodyPr>
          <a:lstStyle/>
          <a:p>
            <a:pPr algn="just" rtl="1">
              <a:buNone/>
            </a:pPr>
            <a:r>
              <a:rPr lang="fr-FR" sz="4000" b="1" dirty="0" smtClean="0"/>
              <a:t>     </a:t>
            </a:r>
            <a:r>
              <a:rPr lang="ar-MA" sz="4000" b="1" dirty="0" smtClean="0"/>
              <a:t> </a:t>
            </a:r>
            <a:r>
              <a:rPr lang="ar-MA" sz="3600" b="1" i="1" dirty="0"/>
              <a:t>يعد مدير المؤسسة : </a:t>
            </a:r>
            <a:endParaRPr lang="fr-FR" sz="3600" b="1" i="1" dirty="0"/>
          </a:p>
          <a:p>
            <a:pPr algn="just" rtl="1">
              <a:buFont typeface="Wingdings" pitchFamily="2" charset="2"/>
              <a:buChar char="Ø"/>
            </a:pPr>
            <a:r>
              <a:rPr lang="ar-MA" b="1" dirty="0" smtClean="0"/>
              <a:t> </a:t>
            </a:r>
            <a:r>
              <a:rPr lang="ar-MA" dirty="0"/>
              <a:t>لوائح الناخبين في عدة نسخ .</a:t>
            </a:r>
            <a:endParaRPr lang="fr-FR" dirty="0"/>
          </a:p>
          <a:p>
            <a:pPr algn="just" rtl="1">
              <a:buFont typeface="Wingdings" pitchFamily="2" charset="2"/>
              <a:buChar char="Ø"/>
            </a:pPr>
            <a:r>
              <a:rPr lang="ar-MA" dirty="0" smtClean="0"/>
              <a:t>صندوق </a:t>
            </a:r>
            <a:r>
              <a:rPr lang="ar-MA" dirty="0"/>
              <a:t>أو صنادق للتصويت .</a:t>
            </a:r>
            <a:endParaRPr lang="fr-FR" dirty="0"/>
          </a:p>
          <a:p>
            <a:pPr algn="just" rtl="1">
              <a:buFont typeface="Wingdings" pitchFamily="2" charset="2"/>
              <a:buChar char="Ø"/>
            </a:pPr>
            <a:r>
              <a:rPr lang="ar-MA" dirty="0" smtClean="0"/>
              <a:t> أ</a:t>
            </a:r>
            <a:r>
              <a:rPr lang="fr-FR" dirty="0" smtClean="0"/>
              <a:t> </a:t>
            </a:r>
            <a:r>
              <a:rPr lang="ar-MA" dirty="0" smtClean="0"/>
              <a:t>وراق </a:t>
            </a:r>
            <a:r>
              <a:rPr lang="ar-MA" dirty="0"/>
              <a:t>عادية للتصويت من نفس الحجم واللون تحمل طابع المؤسسة .</a:t>
            </a:r>
            <a:endParaRPr lang="fr-FR" dirty="0"/>
          </a:p>
          <a:p>
            <a:pPr algn="just" rtl="1">
              <a:buFont typeface="Wingdings" pitchFamily="2" charset="2"/>
              <a:buChar char="Ø"/>
            </a:pPr>
            <a:r>
              <a:rPr lang="ar-MA" dirty="0" smtClean="0"/>
              <a:t> </a:t>
            </a:r>
            <a:r>
              <a:rPr lang="ar-MA" dirty="0"/>
              <a:t>أغلفة من نفس الحجم واللون تحمل طابع المؤسسة .</a:t>
            </a:r>
            <a:endParaRPr lang="fr-FR" dirty="0"/>
          </a:p>
          <a:p>
            <a:pPr algn="just" rtl="1">
              <a:buFont typeface="Wingdings" pitchFamily="2" charset="2"/>
              <a:buChar char="Ø"/>
            </a:pPr>
            <a:r>
              <a:rPr lang="ar-MA" dirty="0" smtClean="0"/>
              <a:t> </a:t>
            </a:r>
            <a:r>
              <a:rPr lang="ar-MA" dirty="0"/>
              <a:t>أقلام جافة </a:t>
            </a:r>
            <a:endParaRPr lang="fr-FR" dirty="0" smtClean="0"/>
          </a:p>
          <a:p>
            <a:pPr algn="just" rtl="1">
              <a:buFont typeface="Wingdings" pitchFamily="2" charset="2"/>
              <a:buChar char="Ø"/>
            </a:pPr>
            <a:r>
              <a:rPr lang="ar-MA" dirty="0" smtClean="0"/>
              <a:t>قاعات </a:t>
            </a:r>
            <a:r>
              <a:rPr lang="ar-MA" dirty="0"/>
              <a:t>خاصة للتصويت .</a:t>
            </a:r>
            <a:endParaRPr lang="fr-FR" dirty="0"/>
          </a:p>
          <a:p>
            <a:pPr algn="just" rtl="1">
              <a:buFont typeface="Wingdings" pitchFamily="2" charset="2"/>
              <a:buChar char="Ø"/>
            </a:pPr>
            <a:r>
              <a:rPr lang="ar-MA" dirty="0" smtClean="0"/>
              <a:t> </a:t>
            </a:r>
            <a:r>
              <a:rPr lang="ar-MA" dirty="0"/>
              <a:t>معزل داخل كل قاعة عند الاقتضاء .</a:t>
            </a:r>
            <a:endParaRPr lang="fr-FR" dirty="0"/>
          </a:p>
          <a:p>
            <a:pPr algn="just" rtl="1">
              <a:buFont typeface="Wingdings" pitchFamily="2" charset="2"/>
              <a:buChar char="Ø"/>
            </a:pPr>
            <a:r>
              <a:rPr lang="ar-MA" dirty="0"/>
              <a:t>مكتب وكراسي </a:t>
            </a:r>
            <a:r>
              <a:rPr lang="ar-MA" dirty="0" smtClean="0"/>
              <a:t>وطاولات </a:t>
            </a:r>
            <a:r>
              <a:rPr lang="ar-MA" dirty="0"/>
              <a:t>لفرز الأصوات....</a:t>
            </a:r>
            <a:endParaRPr lang="fr-FR" dirty="0"/>
          </a:p>
          <a:p>
            <a:pPr algn="just" rtl="1">
              <a:buNone/>
            </a:pPr>
            <a:r>
              <a:rPr lang="fr-FR" dirty="0" smtClean="0"/>
              <a:t>   </a:t>
            </a:r>
            <a:r>
              <a:rPr lang="ar-MA" dirty="0" smtClean="0"/>
              <a:t>تعين </a:t>
            </a:r>
            <a:r>
              <a:rPr lang="ar-MA" dirty="0"/>
              <a:t>كل هيئة ناخبة (</a:t>
            </a:r>
            <a:r>
              <a:rPr lang="ar-MA" dirty="0" smtClean="0"/>
              <a:t>أسا</a:t>
            </a:r>
            <a:r>
              <a:rPr lang="fr-FR" dirty="0" smtClean="0"/>
              <a:t>تذ</a:t>
            </a:r>
            <a:r>
              <a:rPr lang="ar-MA" dirty="0" smtClean="0"/>
              <a:t>ة </a:t>
            </a:r>
            <a:r>
              <a:rPr lang="ar-MA" dirty="0"/>
              <a:t>إداريون ، تلاميذ)ممثلا عنها </a:t>
            </a:r>
            <a:r>
              <a:rPr lang="ar-MA" dirty="0" smtClean="0"/>
              <a:t>.</a:t>
            </a:r>
            <a:endParaRPr lang="fr-F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 decel="100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7158" y="1714488"/>
            <a:ext cx="8286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r-FR" sz="3200" b="1" i="1" dirty="0" smtClean="0"/>
              <a:t>    </a:t>
            </a:r>
            <a:r>
              <a:rPr lang="ar-MA" sz="3200" b="1" i="1" dirty="0" smtClean="0"/>
              <a:t>خلال التصويت </a:t>
            </a:r>
            <a:r>
              <a:rPr lang="ar-MA" sz="3200" dirty="0" smtClean="0"/>
              <a:t>:</a:t>
            </a:r>
            <a:endParaRPr lang="fr-FR" sz="3200" dirty="0" smtClean="0"/>
          </a:p>
          <a:p>
            <a:pPr algn="just" rtl="1"/>
            <a:endParaRPr lang="fr-FR" sz="3200" dirty="0" smtClean="0"/>
          </a:p>
          <a:p>
            <a:pPr algn="just" rtl="1"/>
            <a:r>
              <a:rPr lang="fr-FR" sz="3200" dirty="0" smtClean="0"/>
              <a:t>      </a:t>
            </a:r>
            <a:r>
              <a:rPr lang="ar-MA" sz="3200" dirty="0" smtClean="0"/>
              <a:t> يقدم الناخب </a:t>
            </a:r>
            <a:r>
              <a:rPr lang="fr-FR" sz="3200" dirty="0" smtClean="0"/>
              <a:t> </a:t>
            </a:r>
            <a:r>
              <a:rPr lang="ar-MA" sz="3200" dirty="0" smtClean="0"/>
              <a:t>إحدى الوثائق الرسمية التي تثبت هويته . </a:t>
            </a:r>
            <a:r>
              <a:rPr lang="fr-FR" sz="3200" dirty="0" smtClean="0"/>
              <a:t>ث</a:t>
            </a:r>
            <a:r>
              <a:rPr lang="ar-MA" sz="3200" dirty="0" smtClean="0"/>
              <a:t>م</a:t>
            </a:r>
            <a:endParaRPr lang="fr-FR" sz="3200" dirty="0" smtClean="0"/>
          </a:p>
          <a:p>
            <a:pPr algn="just" rtl="1"/>
            <a:r>
              <a:rPr lang="ar-MA" sz="3200" dirty="0" smtClean="0"/>
              <a:t> يأخذ ظرفا </a:t>
            </a:r>
            <a:r>
              <a:rPr lang="fr-FR" sz="3200" dirty="0" smtClean="0"/>
              <a:t>و</a:t>
            </a:r>
            <a:r>
              <a:rPr lang="ar-MA" sz="3200" dirty="0" smtClean="0"/>
              <a:t>ورقة تصويت ويكتب بنفسه عليها اسم المرشح الذي اختاره ، </a:t>
            </a:r>
            <a:r>
              <a:rPr lang="fr-FR" sz="3200" dirty="0" smtClean="0"/>
              <a:t>ث</a:t>
            </a:r>
            <a:r>
              <a:rPr lang="ar-MA" sz="3200" dirty="0" smtClean="0"/>
              <a:t>م يودعه في صندوق  الاقتراع، ويوقع في اللائحة الانتخابية</a:t>
            </a:r>
            <a:r>
              <a:rPr lang="fr-FR" sz="3200" dirty="0" smtClean="0"/>
              <a:t>.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2910" y="1000108"/>
            <a:ext cx="78581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buNone/>
            </a:pPr>
            <a:r>
              <a:rPr lang="fr-FR" sz="3200" b="1" dirty="0" smtClean="0"/>
              <a:t>       </a:t>
            </a:r>
            <a:r>
              <a:rPr lang="ar-MA" sz="3200" b="1" dirty="0" smtClean="0"/>
              <a:t>على مستوى كل مؤسسة  </a:t>
            </a:r>
            <a:endParaRPr lang="fr-FR" sz="3200" b="1" dirty="0" smtClean="0"/>
          </a:p>
          <a:p>
            <a:pPr algn="just" rtl="1">
              <a:buFont typeface="Wingdings" pitchFamily="2" charset="2"/>
              <a:buChar char="ü"/>
            </a:pPr>
            <a:r>
              <a:rPr lang="fr-FR" sz="3200" dirty="0" smtClean="0"/>
              <a:t>   </a:t>
            </a:r>
            <a:r>
              <a:rPr lang="ar-MA" sz="3200" dirty="0" smtClean="0"/>
              <a:t>تحدث لجنة تتكون من المدير (رئيسا) ، وعضوين من هيئة الناخبين يختاران من بين الأعضاء الأكبر والأصغر سنا ، ومن مساعد. تقوم اللجنة بالتأكد من هوية الناخبين والتأشير على أسمائهم في اللائحة الانتخابية والسهر على عملية التصويت وفرز الأصوات.</a:t>
            </a:r>
            <a:endParaRPr lang="fr-FR" sz="3200" dirty="0" smtClean="0"/>
          </a:p>
          <a:p>
            <a:pPr algn="just" rtl="1">
              <a:buFont typeface="Wingdings" pitchFamily="2" charset="2"/>
              <a:buChar char="ü"/>
            </a:pPr>
            <a:r>
              <a:rPr lang="fr-FR" sz="3200" dirty="0" smtClean="0"/>
              <a:t>   </a:t>
            </a:r>
            <a:r>
              <a:rPr lang="ar-MA" sz="3200" dirty="0" smtClean="0"/>
              <a:t> يتم فرز الأصوات بعد انتهاء التصويت ،</a:t>
            </a:r>
            <a:r>
              <a:rPr lang="fr-FR" sz="3200" dirty="0" smtClean="0"/>
              <a:t>و</a:t>
            </a:r>
            <a:r>
              <a:rPr lang="ar-MA" sz="3200" dirty="0" smtClean="0"/>
              <a:t> يحدد عدد الأصوات التي حصل عليها كل مرشح . تم يحرر محضر بالنتائج ويوقعه رئيس اللجنة ومساعده ،</a:t>
            </a:r>
            <a:r>
              <a:rPr lang="fr-FR" sz="3200" dirty="0" smtClean="0"/>
              <a:t>و</a:t>
            </a:r>
            <a:r>
              <a:rPr lang="ar-MA" sz="3200" dirty="0" smtClean="0"/>
              <a:t> تسلم نسخة منه إلى ممثل كل هيئة ناخبة ، و تحتفظ المؤسسة بنسخة</a:t>
            </a:r>
            <a:r>
              <a:rPr lang="ar-MA" dirty="0" smtClean="0"/>
              <a:t>.</a:t>
            </a:r>
            <a:endParaRPr lang="fr-FR" dirty="0"/>
          </a:p>
        </p:txBody>
      </p:sp>
    </p:spTree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85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ce réservé du contenu 2"/>
          <p:cNvSpPr txBox="1">
            <a:spLocks/>
          </p:cNvSpPr>
          <p:nvPr/>
        </p:nvSpPr>
        <p:spPr>
          <a:xfrm>
            <a:off x="642910" y="1142984"/>
            <a:ext cx="8001056" cy="478634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just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ar-MA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ب</a:t>
            </a:r>
            <a:r>
              <a:rPr kumimoji="0" lang="ar-M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ar-MA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 تنظيم عمليات الاقتراع </a:t>
            </a:r>
            <a:r>
              <a:rPr kumimoji="0" lang="ar-M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ar-MA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يضع مدير المؤسسة لائحة الناخبين ، حسب كل فئة ، ويعلقها قبل مضي أسبوع واحد من تاريخ التصويت</a:t>
            </a: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ar-MA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يجب على الناخبين التحقق من تلك التقيي</a:t>
            </a: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دات</a:t>
            </a:r>
            <a:r>
              <a:rPr kumimoji="0" lang="ar-MA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في 3 أيام الموالية لتعليق اللائحة ، وتقديم شكايات للمدير عند الاقتضاء ، وعلى هذا الأخير الب</a:t>
            </a: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ث</a:t>
            </a:r>
            <a:r>
              <a:rPr kumimoji="0" lang="ar-MA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فيها والرد عليها قبل انتهاء أجل إيداع الترشيحات . </a:t>
            </a: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ar-MA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تقدم طلبات الترشيح لعضوية مجلس التدبير ، مقابل وصل داخل 3 أيام قبل تاريخ الانتخابات . وإذا ثبتت عدم أهلية شخص ما يلغى ترشيحه ، ولو بعد إيداعه . </a:t>
            </a: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1561</TotalTime>
  <Words>1497</Words>
  <Application>Microsoft Office PowerPoint</Application>
  <PresentationFormat>Affichage à l'écran (4:3)</PresentationFormat>
  <Paragraphs>149</Paragraphs>
  <Slides>25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      وشكرا على حسن انتباهكم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windows xp sp3</dc:creator>
  <cp:lastModifiedBy>HP</cp:lastModifiedBy>
  <cp:revision>298</cp:revision>
  <dcterms:created xsi:type="dcterms:W3CDTF">2000-11-15T16:46:53Z</dcterms:created>
  <dcterms:modified xsi:type="dcterms:W3CDTF">2017-03-04T11:32:40Z</dcterms:modified>
</cp:coreProperties>
</file>