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39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2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9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6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2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67EB-585E-4881-B5A0-F80A5AC715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C24A-03E9-4627-8C42-DC1D46802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5252" y="535381"/>
            <a:ext cx="9001497" cy="783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Sakkal Majalla" panose="02000000000000000000" pitchFamily="2" charset="-78"/>
              </a:rPr>
              <a:t>Le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Sakkal Majalla" panose="02000000000000000000" pitchFamily="2" charset="-78"/>
              </a:rPr>
              <a:t>Barycentre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Sakkal Majalla" panose="02000000000000000000" pitchFamily="2" charset="-78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Sakkal Majalla" panose="02000000000000000000" pitchFamily="2" charset="-78"/>
              </a:rPr>
              <a:t>Dans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Sakkal Majalla" panose="02000000000000000000" pitchFamily="2" charset="-78"/>
              </a:rPr>
              <a:t> Le Plan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" t="2297" r="4795" b="4521"/>
          <a:stretch/>
        </p:blipFill>
        <p:spPr>
          <a:xfrm>
            <a:off x="712519" y="2128652"/>
            <a:ext cx="3408218" cy="3408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7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26235" y="5339297"/>
            <a:ext cx="10697407" cy="1084210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2480" y="1336585"/>
            <a:ext cx="10697407" cy="1508104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Quatre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Points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Pondérés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8-Point Star 2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lgerian" panose="04020705040A02060702" pitchFamily="82" charset="0"/>
              </a:rPr>
              <a:t>III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496" y="810598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1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fr-FR" sz="2800" dirty="0" err="1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Propiéte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et Définition: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3849" y="1336583"/>
                <a:ext cx="10698114" cy="1508105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Soit 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36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quatre points pondérés du plan, tel que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≠0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Il existe un point unique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du</a:t>
                </a:r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plan tel que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</m:t>
                        </m:r>
                      </m:e>
                    </m:acc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</m:e>
                    </m:acc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acc>
                      <m:accPr>
                        <m:chr m:val="⃗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𝐺𝐶</m:t>
                        </m:r>
                      </m:e>
                    </m:acc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𝐺𝐷</m:t>
                        </m:r>
                      </m:e>
                    </m:acc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=0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qui s’appelle le barycentre des points pondérés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9" y="1336583"/>
                <a:ext cx="10698114" cy="1508105"/>
              </a:xfrm>
              <a:prstGeom prst="rect">
                <a:avLst/>
              </a:prstGeom>
              <a:blipFill rotWithShape="0">
                <a:blip r:embed="rId2"/>
                <a:stretch>
                  <a:fillRect l="-1197" b="-10081"/>
                </a:stretch>
              </a:blipFill>
              <a:ln>
                <a:noFill/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2480" y="2982315"/>
                <a:ext cx="10607040" cy="181588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Exemple: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𝐴𝐵𝐶𝐷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parallélogramme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centre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𝑂</m:t>
                    </m:r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 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𝑂𝐴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𝑂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𝑂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𝐶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𝑂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𝐷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0</m:t>
                        </m:r>
                      </m:e>
                    </m:acc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•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𝑂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est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barycenter des points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pondéré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;1)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;1)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;1)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;1)</m:t>
                    </m:r>
                  </m:oMath>
                </a14:m>
                <a:endParaRPr lang="en-US" sz="20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•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Aussi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𝑂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s’appelle le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centre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gravité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du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parallélogramme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𝐴𝐵𝐶𝐷</m:t>
                    </m:r>
                  </m:oMath>
                </a14:m>
                <a:endParaRPr lang="en-US" sz="20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2982315"/>
                <a:ext cx="10607040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149" t="-3356" b="-83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03496" y="4798197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fr-FR" sz="2800" dirty="0" err="1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</a:t>
            </a:r>
            <a:r>
              <a:rPr lang="fr-FR" sz="2800" dirty="0" err="1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roptiéte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: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6234" y="5339296"/>
                <a:ext cx="1096181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A- homogénéité :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Si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le barycentre deux points pondérés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</m:t>
                        </m:r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𝛼</m:t>
                        </m:r>
                      </m:e>
                    </m:d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en-US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 pour tout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𝑘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sSup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aussi le barycentre de system pondéré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𝑘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𝑘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𝛽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𝐶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𝑘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𝛾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;(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𝑘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𝛿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34" y="5339296"/>
                <a:ext cx="10961813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1168" b="-14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6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2" grpId="0" animBg="1"/>
      <p:bldP spid="3" grpId="0" animBg="1"/>
      <p:bldP spid="4" grpId="0"/>
      <p:bldP spid="4" grpId="1"/>
      <p:bldP spid="5" grpId="0"/>
      <p:bldP spid="7" grpId="0"/>
      <p:bldP spid="8" grpId="0"/>
      <p:bldP spid="8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92480" y="933878"/>
            <a:ext cx="10697407" cy="2062103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1773" y="933878"/>
                <a:ext cx="10698114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B- la propriété caractéristique: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Soient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44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trois points pondérés du plan </a:t>
                </a: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t.q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≠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0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point du plan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le barycentre du system pondéré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𝛽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𝐶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𝛾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𝐷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𝛿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si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seulement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si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pour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chaque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du plan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𝑀𝐴</m:t>
                        </m:r>
                      </m:e>
                    </m:acc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𝑀𝐵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acc>
                      <m:accPr>
                        <m:chr m:val="⃗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𝑀𝐶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𝑀𝐷</m:t>
                        </m:r>
                      </m:e>
                    </m:acc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𝑀𝐺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Sakkal Majalla" panose="02000000000000000000" pitchFamily="2" charset="-78"/>
                            <a:cs typeface="Sakkal Majalla" panose="02000000000000000000" pitchFamily="2" charset="-78"/>
                          </a:rPr>
                          <m:t> </m:t>
                        </m:r>
                      </m:e>
                    </m:acc>
                  </m:oMath>
                </a14:m>
                <a:endParaRPr lang="en-US" sz="16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3" y="933878"/>
                <a:ext cx="10698114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19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Le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quatre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points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pondéré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32097" y="3262480"/>
            <a:ext cx="2046663" cy="40762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Application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91774" y="3466292"/>
            <a:ext cx="10897940" cy="2396421"/>
            <a:chOff x="803497" y="4602464"/>
            <a:chExt cx="10686390" cy="1499756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804203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338111" y="4602464"/>
              <a:ext cx="8151776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3497" y="6102220"/>
              <a:ext cx="1068019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1489227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1773" y="3677499"/>
                <a:ext cx="11039455" cy="21852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Soient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𝐵𝐶𝐷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</a:t>
                </a:r>
                <a:r>
                  <a:rPr lang="fr-FR" sz="2800" dirty="0" err="1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quadrelat</a:t>
                </a:r>
                <a:r>
                  <a:rPr lang="ar-MA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è</a:t>
                </a: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r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</a:t>
                </a: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𝐾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barycentre de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fr-FR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3</m:t>
                        </m:r>
                      </m:e>
                    </m:d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𝐻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barycentre de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𝐼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milieu de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[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𝐵𝐶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]</m:t>
                    </m:r>
                  </m:oMath>
                </a14:m>
                <a:endParaRPr lang="fr-FR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M.q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les points pondérés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44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fr-FR" sz="44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3</m:t>
                        </m:r>
                      </m:e>
                    </m:d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fr-FR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𝐷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admettent un barycentre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Construire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0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3" y="3677499"/>
                <a:ext cx="11039455" cy="2185214"/>
              </a:xfrm>
              <a:prstGeom prst="rect">
                <a:avLst/>
              </a:prstGeom>
              <a:blipFill rotWithShape="0">
                <a:blip r:embed="rId3"/>
                <a:stretch>
                  <a:fillRect l="-1436" b="-9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8-Point Star 16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lgerian" panose="04020705040A02060702" pitchFamily="82" charset="0"/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35681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10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Le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quatre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points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pondéré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8-Point Star 2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lgerian" panose="04020705040A02060702" pitchFamily="82" charset="0"/>
              </a:rPr>
              <a:t>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9684" y="781801"/>
                <a:ext cx="11265481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solidFill>
                      <a:srgbClr val="FF0000"/>
                    </a:solidFill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N.B:</a:t>
                </a: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plan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attribué a </a:t>
                </a: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un repère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𝑂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effectLst/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𝑖</m:t>
                        </m:r>
                      </m:e>
                    </m:acc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effectLst/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𝑗</m:t>
                        </m:r>
                      </m:e>
                    </m:acc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 Soient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  <m:r>
                      <a:rPr lang="fr-FR" sz="2000" i="1" dirty="0" err="1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𝛿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des points pondérés.</a:t>
                </a:r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4" y="781801"/>
                <a:ext cx="1126548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082" t="-11628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792480" y="1831007"/>
            <a:ext cx="10697407" cy="1576413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496" y="1305021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fr-FR" sz="2800" dirty="0" err="1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Propiéte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et Définition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43689" y="1837760"/>
                <a:ext cx="584767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i="1" dirty="0">
                  <a:latin typeface="Cambria Math" panose="02040503050406030204" pitchFamily="18" charset="0"/>
                  <a:cs typeface="Sakkal Majalla" panose="02000000000000000000" pitchFamily="2" charset="-78"/>
                </a:endParaRPr>
              </a:p>
              <a:p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barycentre des points pondérés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les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coordonnées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G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sont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: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89" y="1837760"/>
                <a:ext cx="5847675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086" r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80817" y="1876435"/>
                <a:ext cx="2199641" cy="148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817" y="1876435"/>
                <a:ext cx="2199641" cy="14888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792480" y="5096721"/>
            <a:ext cx="10697407" cy="1576413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3496" y="4570735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fr-FR" sz="2800" dirty="0" err="1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Propiéte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et Définition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43689" y="5103474"/>
                <a:ext cx="584767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i="1" dirty="0">
                  <a:latin typeface="Cambria Math" panose="02040503050406030204" pitchFamily="18" charset="0"/>
                  <a:cs typeface="Sakkal Majalla" panose="02000000000000000000" pitchFamily="2" charset="-78"/>
                </a:endParaRPr>
              </a:p>
              <a:p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barycentre des points pondérés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les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coordonnées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G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sont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: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89" y="5103474"/>
                <a:ext cx="5847675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2086" r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80817" y="5142149"/>
                <a:ext cx="2199641" cy="148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817" y="5142149"/>
                <a:ext cx="2199641" cy="14888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92479" y="3480078"/>
                <a:ext cx="10901925" cy="99982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Exemple: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Soionent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(2;3)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(−1;5)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 Less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coordonneés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barycenter 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;4)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;−3)</m:t>
                    </m:r>
                  </m:oMath>
                </a14:m>
                <a:b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4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−3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4+(−3)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=11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4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−3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4+(−3)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=−3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c.à.d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(11;−3)</m:t>
                    </m:r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79" y="3480078"/>
                <a:ext cx="10901925" cy="999825"/>
              </a:xfrm>
              <a:prstGeom prst="rect">
                <a:avLst/>
              </a:prstGeom>
              <a:blipFill rotWithShape="0">
                <a:blip r:embed="rId7"/>
                <a:stretch>
                  <a:fillRect l="-1119" t="-6707" b="-1524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6" grpId="1"/>
      <p:bldP spid="7" grpId="0"/>
      <p:bldP spid="8" grpId="0"/>
      <p:bldP spid="13" grpId="0" animBg="1"/>
      <p:bldP spid="14" grpId="0"/>
      <p:bldP spid="14" grpId="1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Le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quatre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points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pondéré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2481" y="2747558"/>
            <a:ext cx="10697407" cy="1576413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3497" y="222157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fr-FR" sz="2800" dirty="0" err="1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Propiéte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et Définition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2701" y="2754311"/>
                <a:ext cx="6668117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i="1" dirty="0">
                  <a:latin typeface="Cambria Math" panose="02040503050406030204" pitchFamily="18" charset="0"/>
                  <a:cs typeface="Sakkal Majalla" panose="02000000000000000000" pitchFamily="2" charset="-78"/>
                </a:endParaRPr>
              </a:p>
              <a:p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barycentre des points pondérés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𝐶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𝐷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donc les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coordonnées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sont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: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01" y="2754311"/>
                <a:ext cx="6668117" cy="1261884"/>
              </a:xfrm>
              <a:prstGeom prst="rect">
                <a:avLst/>
              </a:prstGeom>
              <a:blipFill rotWithShape="0">
                <a:blip r:embed="rId2"/>
                <a:stretch>
                  <a:fillRect l="-1920" b="-12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80818" y="2748918"/>
                <a:ext cx="3756413" cy="1509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fr-F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𝛾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Sakkal Majalla" panose="02000000000000000000" pitchFamily="2" charset="-78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𝛽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𝛾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akkal Majalla" panose="02000000000000000000" pitchFamily="2" charset="-78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818" y="2748918"/>
                <a:ext cx="3756413" cy="15097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92480" y="690239"/>
                <a:ext cx="10901925" cy="151438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Exemple: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Soient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(1;1)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(2;5)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(−1;0)</m:t>
                    </m:r>
                  </m:oMath>
                </a14:m>
                <a:r>
                  <a:rPr lang="en-US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 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Less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coordonneés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barycentre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;2)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;−1)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;−1)</m:t>
                    </m:r>
                  </m:oMath>
                </a14:m>
                <a:b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+4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2−1+4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−4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2−1+4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−3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 c.à.d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−4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5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−3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5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690239"/>
                <a:ext cx="10901925" cy="1514389"/>
              </a:xfrm>
              <a:prstGeom prst="rect">
                <a:avLst/>
              </a:prstGeom>
              <a:blipFill>
                <a:blip r:embed="rId4"/>
                <a:stretch>
                  <a:fillRect l="-1119" t="-6024" b="-10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5089" y="4396808"/>
                <a:ext cx="10901925" cy="166475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Exemple: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Soionent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(−2;1)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(0;−3)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(1;−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−3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−2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44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 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Less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coordonneés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barycenter 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;0.5)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;2</m:t>
                        </m:r>
                      </m:e>
                    </m:d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1.5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b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0.5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+2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1.5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0.5+2+1−1.5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0.5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+2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𝐶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1.5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0.5+2+1−1.5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−7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 c.à.d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4</m:t>
                        </m:r>
                      </m:den>
                    </m:f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−7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4</m:t>
                        </m:r>
                      </m:den>
                    </m:f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89" y="4396808"/>
                <a:ext cx="10901925" cy="1664751"/>
              </a:xfrm>
              <a:prstGeom prst="rect">
                <a:avLst/>
              </a:prstGeom>
              <a:blipFill rotWithShape="0">
                <a:blip r:embed="rId5"/>
                <a:stretch>
                  <a:fillRect l="-1174" t="-7326" b="-879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8-Point Star 9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lgerian" panose="04020705040A02060702" pitchFamily="82" charset="0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17837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5" grpId="1"/>
      <p:bldP spid="6" grpId="0"/>
      <p:bldP spid="7" grpId="0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310331" y="558257"/>
            <a:ext cx="5486400" cy="87086"/>
            <a:chOff x="3004456" y="1698171"/>
            <a:chExt cx="5486400" cy="87086"/>
          </a:xfrm>
        </p:grpSpPr>
        <p:grpSp>
          <p:nvGrpSpPr>
            <p:cNvPr id="5" name="Group 4"/>
            <p:cNvGrpSpPr/>
            <p:nvPr/>
          </p:nvGrpSpPr>
          <p:grpSpPr>
            <a:xfrm>
              <a:off x="3918856" y="1698171"/>
              <a:ext cx="914400" cy="87086"/>
              <a:chOff x="3918856" y="1698171"/>
              <a:chExt cx="914400" cy="8708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9188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3760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576456" y="1698171"/>
              <a:ext cx="914400" cy="87086"/>
              <a:chOff x="3918856" y="1698171"/>
              <a:chExt cx="914400" cy="8708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9188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3760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47656" y="1698171"/>
              <a:ext cx="914400" cy="87086"/>
              <a:chOff x="3918856" y="1698171"/>
              <a:chExt cx="914400" cy="8708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9188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760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33256" y="1698171"/>
              <a:ext cx="914400" cy="87086"/>
              <a:chOff x="3918856" y="1698171"/>
              <a:chExt cx="914400" cy="8708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188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760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662056" y="1698171"/>
              <a:ext cx="914400" cy="87086"/>
              <a:chOff x="3918856" y="1698171"/>
              <a:chExt cx="914400" cy="8708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9188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760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004456" y="1698171"/>
              <a:ext cx="914400" cy="87086"/>
              <a:chOff x="3918856" y="1698171"/>
              <a:chExt cx="914400" cy="870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9188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76056" y="1698171"/>
                <a:ext cx="457200" cy="870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3491754" y="472004"/>
            <a:ext cx="548640" cy="947981"/>
            <a:chOff x="3185879" y="1611918"/>
            <a:chExt cx="548640" cy="947981"/>
          </a:xfrm>
        </p:grpSpPr>
        <p:sp>
          <p:nvSpPr>
            <p:cNvPr id="34" name="Freeform 33"/>
            <p:cNvSpPr/>
            <p:nvPr/>
          </p:nvSpPr>
          <p:spPr>
            <a:xfrm rot="16200000">
              <a:off x="3243648" y="1759888"/>
              <a:ext cx="433102" cy="137161"/>
            </a:xfrm>
            <a:custGeom>
              <a:avLst/>
              <a:gdLst>
                <a:gd name="connsiteX0" fmla="*/ 433102 w 433102"/>
                <a:gd name="connsiteY0" fmla="*/ 67124 h 137161"/>
                <a:gd name="connsiteX1" fmla="*/ 388970 w 433102"/>
                <a:gd name="connsiteY1" fmla="*/ 89983 h 137161"/>
                <a:gd name="connsiteX2" fmla="*/ 202915 w 433102"/>
                <a:gd name="connsiteY2" fmla="*/ 89983 h 137161"/>
                <a:gd name="connsiteX3" fmla="*/ 175927 w 433102"/>
                <a:gd name="connsiteY3" fmla="*/ 84193 h 137161"/>
                <a:gd name="connsiteX4" fmla="*/ 165043 w 433102"/>
                <a:gd name="connsiteY4" fmla="*/ 109279 h 137161"/>
                <a:gd name="connsiteX5" fmla="*/ 117940 w 433102"/>
                <a:gd name="connsiteY5" fmla="*/ 134219 h 137161"/>
                <a:gd name="connsiteX6" fmla="*/ 34988 w 433102"/>
                <a:gd name="connsiteY6" fmla="*/ 122528 h 137161"/>
                <a:gd name="connsiteX7" fmla="*/ 13384 w 433102"/>
                <a:gd name="connsiteY7" fmla="*/ 32864 h 137161"/>
                <a:gd name="connsiteX8" fmla="*/ 94880 w 433102"/>
                <a:gd name="connsiteY8" fmla="*/ 48 h 137161"/>
                <a:gd name="connsiteX9" fmla="*/ 94087 w 433102"/>
                <a:gd name="connsiteY9" fmla="*/ 15839 h 137161"/>
                <a:gd name="connsiteX10" fmla="*/ 28195 w 433102"/>
                <a:gd name="connsiteY10" fmla="*/ 39642 h 137161"/>
                <a:gd name="connsiteX11" fmla="*/ 46841 w 433102"/>
                <a:gd name="connsiteY11" fmla="*/ 111202 h 137161"/>
                <a:gd name="connsiteX12" fmla="*/ 111949 w 433102"/>
                <a:gd name="connsiteY12" fmla="*/ 119379 h 137161"/>
                <a:gd name="connsiteX13" fmla="*/ 151893 w 433102"/>
                <a:gd name="connsiteY13" fmla="*/ 100301 h 137161"/>
                <a:gd name="connsiteX14" fmla="*/ 164322 w 433102"/>
                <a:gd name="connsiteY14" fmla="*/ 74051 h 137161"/>
                <a:gd name="connsiteX15" fmla="*/ 158782 w 433102"/>
                <a:gd name="connsiteY15" fmla="*/ 67124 h 137161"/>
                <a:gd name="connsiteX16" fmla="*/ 202915 w 433102"/>
                <a:gd name="connsiteY16" fmla="*/ 44264 h 137161"/>
                <a:gd name="connsiteX17" fmla="*/ 388970 w 433102"/>
                <a:gd name="connsiteY17" fmla="*/ 44264 h 137161"/>
                <a:gd name="connsiteX18" fmla="*/ 433102 w 433102"/>
                <a:gd name="connsiteY18" fmla="*/ 67124 h 1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3102" h="137161">
                  <a:moveTo>
                    <a:pt x="433102" y="67124"/>
                  </a:moveTo>
                  <a:cubicBezTo>
                    <a:pt x="433102" y="79749"/>
                    <a:pt x="413341" y="89983"/>
                    <a:pt x="388970" y="89983"/>
                  </a:cubicBezTo>
                  <a:lnTo>
                    <a:pt x="202915" y="89983"/>
                  </a:lnTo>
                  <a:lnTo>
                    <a:pt x="175927" y="84193"/>
                  </a:lnTo>
                  <a:lnTo>
                    <a:pt x="165043" y="109279"/>
                  </a:lnTo>
                  <a:cubicBezTo>
                    <a:pt x="153622" y="120897"/>
                    <a:pt x="137324" y="129818"/>
                    <a:pt x="117940" y="134219"/>
                  </a:cubicBezTo>
                  <a:cubicBezTo>
                    <a:pt x="89402" y="140698"/>
                    <a:pt x="58443" y="136335"/>
                    <a:pt x="34988" y="122528"/>
                  </a:cubicBezTo>
                  <a:cubicBezTo>
                    <a:pt x="-1470" y="101066"/>
                    <a:pt x="-10753" y="62540"/>
                    <a:pt x="13384" y="32864"/>
                  </a:cubicBezTo>
                  <a:cubicBezTo>
                    <a:pt x="30625" y="11667"/>
                    <a:pt x="61797" y="-885"/>
                    <a:pt x="94880" y="48"/>
                  </a:cubicBezTo>
                  <a:lnTo>
                    <a:pt x="94087" y="15839"/>
                  </a:lnTo>
                  <a:cubicBezTo>
                    <a:pt x="67671" y="15194"/>
                    <a:pt x="42689" y="24219"/>
                    <a:pt x="28195" y="39642"/>
                  </a:cubicBezTo>
                  <a:cubicBezTo>
                    <a:pt x="6101" y="63154"/>
                    <a:pt x="14300" y="94622"/>
                    <a:pt x="46841" y="111202"/>
                  </a:cubicBezTo>
                  <a:cubicBezTo>
                    <a:pt x="65594" y="120757"/>
                    <a:pt x="89598" y="123771"/>
                    <a:pt x="111949" y="119379"/>
                  </a:cubicBezTo>
                  <a:cubicBezTo>
                    <a:pt x="128342" y="116157"/>
                    <a:pt x="142181" y="109312"/>
                    <a:pt x="151893" y="100301"/>
                  </a:cubicBezTo>
                  <a:lnTo>
                    <a:pt x="164322" y="74051"/>
                  </a:lnTo>
                  <a:lnTo>
                    <a:pt x="158782" y="67124"/>
                  </a:lnTo>
                  <a:cubicBezTo>
                    <a:pt x="158782" y="54498"/>
                    <a:pt x="178543" y="44264"/>
                    <a:pt x="202915" y="44264"/>
                  </a:cubicBezTo>
                  <a:lnTo>
                    <a:pt x="388970" y="44264"/>
                  </a:lnTo>
                  <a:cubicBezTo>
                    <a:pt x="413341" y="44264"/>
                    <a:pt x="433102" y="54498"/>
                    <a:pt x="433102" y="671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185879" y="2007711"/>
              <a:ext cx="548640" cy="552188"/>
              <a:chOff x="3185879" y="2007711"/>
              <a:chExt cx="548640" cy="5521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185879" y="2102699"/>
                <a:ext cx="54864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461656" y="2007711"/>
                <a:ext cx="0" cy="91440"/>
              </a:xfrm>
              <a:prstGeom prst="rect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519189" y="472003"/>
            <a:ext cx="325484" cy="719380"/>
            <a:chOff x="7870914" y="1611919"/>
            <a:chExt cx="325484" cy="719380"/>
          </a:xfrm>
        </p:grpSpPr>
        <p:sp>
          <p:nvSpPr>
            <p:cNvPr id="33" name="Freeform 32"/>
            <p:cNvSpPr/>
            <p:nvPr/>
          </p:nvSpPr>
          <p:spPr>
            <a:xfrm rot="16200000">
              <a:off x="7818562" y="1759889"/>
              <a:ext cx="433102" cy="137161"/>
            </a:xfrm>
            <a:custGeom>
              <a:avLst/>
              <a:gdLst>
                <a:gd name="connsiteX0" fmla="*/ 433102 w 433102"/>
                <a:gd name="connsiteY0" fmla="*/ 67124 h 137161"/>
                <a:gd name="connsiteX1" fmla="*/ 388970 w 433102"/>
                <a:gd name="connsiteY1" fmla="*/ 89983 h 137161"/>
                <a:gd name="connsiteX2" fmla="*/ 202915 w 433102"/>
                <a:gd name="connsiteY2" fmla="*/ 89983 h 137161"/>
                <a:gd name="connsiteX3" fmla="*/ 175927 w 433102"/>
                <a:gd name="connsiteY3" fmla="*/ 84193 h 137161"/>
                <a:gd name="connsiteX4" fmla="*/ 165043 w 433102"/>
                <a:gd name="connsiteY4" fmla="*/ 109279 h 137161"/>
                <a:gd name="connsiteX5" fmla="*/ 117940 w 433102"/>
                <a:gd name="connsiteY5" fmla="*/ 134219 h 137161"/>
                <a:gd name="connsiteX6" fmla="*/ 34988 w 433102"/>
                <a:gd name="connsiteY6" fmla="*/ 122528 h 137161"/>
                <a:gd name="connsiteX7" fmla="*/ 13384 w 433102"/>
                <a:gd name="connsiteY7" fmla="*/ 32864 h 137161"/>
                <a:gd name="connsiteX8" fmla="*/ 94880 w 433102"/>
                <a:gd name="connsiteY8" fmla="*/ 48 h 137161"/>
                <a:gd name="connsiteX9" fmla="*/ 94087 w 433102"/>
                <a:gd name="connsiteY9" fmla="*/ 15839 h 137161"/>
                <a:gd name="connsiteX10" fmla="*/ 28195 w 433102"/>
                <a:gd name="connsiteY10" fmla="*/ 39642 h 137161"/>
                <a:gd name="connsiteX11" fmla="*/ 46841 w 433102"/>
                <a:gd name="connsiteY11" fmla="*/ 111202 h 137161"/>
                <a:gd name="connsiteX12" fmla="*/ 111949 w 433102"/>
                <a:gd name="connsiteY12" fmla="*/ 119379 h 137161"/>
                <a:gd name="connsiteX13" fmla="*/ 151893 w 433102"/>
                <a:gd name="connsiteY13" fmla="*/ 100301 h 137161"/>
                <a:gd name="connsiteX14" fmla="*/ 164322 w 433102"/>
                <a:gd name="connsiteY14" fmla="*/ 74051 h 137161"/>
                <a:gd name="connsiteX15" fmla="*/ 158782 w 433102"/>
                <a:gd name="connsiteY15" fmla="*/ 67124 h 137161"/>
                <a:gd name="connsiteX16" fmla="*/ 202915 w 433102"/>
                <a:gd name="connsiteY16" fmla="*/ 44264 h 137161"/>
                <a:gd name="connsiteX17" fmla="*/ 388970 w 433102"/>
                <a:gd name="connsiteY17" fmla="*/ 44264 h 137161"/>
                <a:gd name="connsiteX18" fmla="*/ 433102 w 433102"/>
                <a:gd name="connsiteY18" fmla="*/ 67124 h 1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3102" h="137161">
                  <a:moveTo>
                    <a:pt x="433102" y="67124"/>
                  </a:moveTo>
                  <a:cubicBezTo>
                    <a:pt x="433102" y="79749"/>
                    <a:pt x="413341" y="89983"/>
                    <a:pt x="388970" y="89983"/>
                  </a:cubicBezTo>
                  <a:lnTo>
                    <a:pt x="202915" y="89983"/>
                  </a:lnTo>
                  <a:lnTo>
                    <a:pt x="175927" y="84193"/>
                  </a:lnTo>
                  <a:lnTo>
                    <a:pt x="165043" y="109279"/>
                  </a:lnTo>
                  <a:cubicBezTo>
                    <a:pt x="153622" y="120897"/>
                    <a:pt x="137324" y="129818"/>
                    <a:pt x="117940" y="134219"/>
                  </a:cubicBezTo>
                  <a:cubicBezTo>
                    <a:pt x="89402" y="140698"/>
                    <a:pt x="58443" y="136335"/>
                    <a:pt x="34988" y="122528"/>
                  </a:cubicBezTo>
                  <a:cubicBezTo>
                    <a:pt x="-1470" y="101066"/>
                    <a:pt x="-10753" y="62540"/>
                    <a:pt x="13384" y="32864"/>
                  </a:cubicBezTo>
                  <a:cubicBezTo>
                    <a:pt x="30625" y="11667"/>
                    <a:pt x="61797" y="-885"/>
                    <a:pt x="94880" y="48"/>
                  </a:cubicBezTo>
                  <a:lnTo>
                    <a:pt x="94087" y="15839"/>
                  </a:lnTo>
                  <a:cubicBezTo>
                    <a:pt x="67671" y="15194"/>
                    <a:pt x="42689" y="24219"/>
                    <a:pt x="28195" y="39642"/>
                  </a:cubicBezTo>
                  <a:cubicBezTo>
                    <a:pt x="6101" y="63154"/>
                    <a:pt x="14300" y="94622"/>
                    <a:pt x="46841" y="111202"/>
                  </a:cubicBezTo>
                  <a:cubicBezTo>
                    <a:pt x="65594" y="120757"/>
                    <a:pt x="89598" y="123771"/>
                    <a:pt x="111949" y="119379"/>
                  </a:cubicBezTo>
                  <a:cubicBezTo>
                    <a:pt x="128342" y="116157"/>
                    <a:pt x="142181" y="109312"/>
                    <a:pt x="151893" y="100301"/>
                  </a:cubicBezTo>
                  <a:lnTo>
                    <a:pt x="164322" y="74051"/>
                  </a:lnTo>
                  <a:lnTo>
                    <a:pt x="158782" y="67124"/>
                  </a:lnTo>
                  <a:cubicBezTo>
                    <a:pt x="158782" y="54498"/>
                    <a:pt x="178543" y="44264"/>
                    <a:pt x="202915" y="44264"/>
                  </a:cubicBezTo>
                  <a:lnTo>
                    <a:pt x="388970" y="44264"/>
                  </a:lnTo>
                  <a:cubicBezTo>
                    <a:pt x="413341" y="44264"/>
                    <a:pt x="433102" y="54498"/>
                    <a:pt x="433102" y="671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870914" y="2011259"/>
              <a:ext cx="325484" cy="320040"/>
              <a:chOff x="7942216" y="2239859"/>
              <a:chExt cx="325484" cy="32004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942216" y="2331299"/>
                <a:ext cx="32548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07775" y="2239859"/>
                <a:ext cx="0" cy="91440"/>
              </a:xfrm>
              <a:prstGeom prst="rect">
                <a:avLst/>
              </a:prstGeom>
              <a:ln w="1905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0174" y="2337596"/>
                <a:ext cx="10998485" cy="13849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chemeClr val="tx1"/>
                    </a:solidFill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Pour déterminer la valeur d’une masse inconnue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𝑴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a l’aide de « La balance </a:t>
                </a:r>
                <a:r>
                  <a:rPr lang="fr-FR" sz="2800" dirty="0" err="1">
                    <a:solidFill>
                      <a:schemeClr val="tx1"/>
                    </a:solidFill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Romanine</a:t>
                </a:r>
                <a:r>
                  <a:rPr lang="fr-FR" sz="2800" dirty="0">
                    <a:solidFill>
                      <a:schemeClr val="tx1"/>
                    </a:solidFill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 », on accroche en le point A la masse à déterminer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𝑴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 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à l’aide d’un crochet mobile on glisse la masse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𝒎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qui est connue (par exemple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𝟏</m:t>
                    </m:r>
                    <m:r>
                      <a:rPr lang="fr-F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  <m:r>
                      <a:rPr lang="fr-F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𝒌𝒈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) jusqu’on </a:t>
                </a:r>
                <a:r>
                  <a:rPr lang="fr-FR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obtien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l’</a:t>
                </a:r>
                <a:r>
                  <a:rPr lang="fr-FR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equilibre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l’ensemble est fixée en point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𝑶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74" y="2337596"/>
                <a:ext cx="10998485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109" t="-4386" b="-109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535073" y="1929972"/>
            <a:ext cx="2046663" cy="40762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Activité</a:t>
            </a:r>
            <a:r>
              <a:rPr lang="en-US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91450" y="2119603"/>
            <a:ext cx="11624048" cy="4216300"/>
            <a:chOff x="804203" y="4602464"/>
            <a:chExt cx="11624048" cy="1499756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804203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338111" y="4602464"/>
              <a:ext cx="9070848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815371" y="6102220"/>
              <a:ext cx="11612880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2421635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81341" y="3675091"/>
                <a:ext cx="10998485" cy="26776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À l’équilibre en utilisant l’égalité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OB</m:t>
                    </m:r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=6</m:t>
                    </m:r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OA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on </a:t>
                </a: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obtien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comme résultat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=6</m:t>
                    </m:r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la </a:t>
                </a:r>
                <a:r>
                  <a:rPr lang="fr-FR" sz="2800" b="1" u="sng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B.R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utilise le principe d’</a:t>
                </a: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Archimide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par </a:t>
                </a: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lequele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a l’équilibre la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.</m:t>
                    </m:r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OM</m:t>
                    </m:r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m:rPr>
                        <m:sty m:val="p"/>
                      </m:rPr>
                      <a:rPr lang="fr-FR" sz="2000" i="0" dirty="0" err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r>
                      <a:rPr lang="fr-FR" sz="2000" i="0" dirty="0" err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.</m:t>
                    </m:r>
                    <m:r>
                      <m:rPr>
                        <m:sty m:val="p"/>
                      </m:rPr>
                      <a:rPr lang="fr-FR" sz="2000" i="0" dirty="0" err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OB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vérifiée</a:t>
                </a:r>
              </a:p>
              <a:p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1- a) </a:t>
                </a: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M.q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à l’équilibre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 i="0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OA</m:t>
                        </m:r>
                      </m:e>
                    </m:acc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 i="0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OB</m:t>
                        </m:r>
                      </m:e>
                    </m:acc>
                    <m:r>
                      <a:rPr lang="fr-FR" sz="2000" i="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=0</m:t>
                    </m:r>
                  </m:oMath>
                </a14:m>
                <a:endParaRPr lang="fr-FR" sz="20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    b) Déterminer la position du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O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pour que le</a:t>
                </a:r>
                <a:b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    system </a:t>
                </a:r>
                <a14:m>
                  <m:oMath xmlns:m="http://schemas.openxmlformats.org/officeDocument/2006/math"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m:rPr>
                        <m:sty m:val="p"/>
                      </m:rPr>
                      <a:rPr lang="fr-FR" sz="2000" i="0" dirty="0" err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A</m:t>
                    </m:r>
                    <m:r>
                      <a:rPr lang="fr-FR" sz="2000" i="0" dirty="0" err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m:rPr>
                        <m:sty m:val="p"/>
                      </m:rPr>
                      <a:rPr lang="fr-FR" sz="2000" i="0" dirty="0" err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m:rPr>
                        <m:sty m:val="p"/>
                      </m:rPr>
                      <a:rPr lang="fr-FR" sz="2000" i="0" dirty="0" err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B</m:t>
                    </m:r>
                    <m:r>
                      <a:rPr lang="fr-FR" sz="2000" i="0" dirty="0" err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m:rPr>
                        <m:sty m:val="p"/>
                      </m:rPr>
                      <a:rPr lang="fr-FR" sz="2000" i="0" dirty="0" err="1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r>
                      <a:rPr lang="fr-FR" sz="2000" i="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être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en équilibre </a:t>
                </a:r>
                <a14:m>
                  <m:oMath xmlns:m="http://schemas.openxmlformats.org/officeDocument/2006/math"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endParaRPr lang="fr-FR" sz="20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2-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=300</m:t>
                    </m:r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g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OB</m:t>
                    </m:r>
                    <m: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=−3</m:t>
                    </m:r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OA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quelle est la valeur de la masse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M</m:t>
                    </m:r>
                  </m:oMath>
                </a14:m>
                <a:endParaRPr lang="fr-FR" sz="54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41" y="3675091"/>
                <a:ext cx="10998485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164" t="-2506" b="-54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1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0026 0.026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1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013 0.0185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1852 L 0.18763 0.00533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67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2639 L -4.16667E-6 -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 animBg="1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2480" y="1354546"/>
                <a:ext cx="10607040" cy="954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solidFill>
                      <a:srgbClr val="FF0000"/>
                    </a:solidFill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Définition:</a:t>
                </a: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point du plan et a un nombre réel.</a:t>
                </a:r>
                <a:b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Un point pondéré est un couple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 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, 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𝑎</m:t>
                    </m:r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)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formé d’un point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d’un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coefficient </a:t>
                </a: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réel a</a:t>
                </a:r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1354546"/>
                <a:ext cx="1060704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149" t="-6369" b="-165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92480" y="902047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MA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1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Un point Pondéré 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2480" y="2922269"/>
            <a:ext cx="10697407" cy="1440073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496" y="2396283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Propriété et Définition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03496" y="2929022"/>
                <a:ext cx="10698114" cy="1440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Soit 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deux points pondérés du plan, tel que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≠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0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Il existe un point unique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du</a:t>
                </a:r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plan tel que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𝐴𝐺</m:t>
                        </m:r>
                      </m:e>
                    </m:acc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𝐵𝐺</m:t>
                        </m:r>
                      </m:e>
                    </m:acc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0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qui s’appelle le barycentre des points pondérés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96" y="2929022"/>
                <a:ext cx="10698114" cy="1440074"/>
              </a:xfrm>
              <a:prstGeom prst="rect">
                <a:avLst/>
              </a:prstGeom>
              <a:blipFill rotWithShape="0">
                <a:blip r:embed="rId3"/>
                <a:stretch>
                  <a:fillRect l="-1197" t="-4219" r="-399" b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2480" y="4630321"/>
                <a:ext cx="1060704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Remarque: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point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s’appelle aussi le barycentre du system pondéré</a:t>
                </a: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 smtClean="0">
                            <a:effectLst/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𝛽</m:t>
                        </m:r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4630321"/>
                <a:ext cx="1060704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149" t="-12941" b="-3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92480" y="5153541"/>
                <a:ext cx="10607040" cy="95410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u="sng" dirty="0" err="1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Exemple</a:t>
                </a:r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: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Si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𝐼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est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milieu du segment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]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c.à.d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que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𝐼𝐴</m:t>
                        </m:r>
                      </m:e>
                    </m:acc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𝐼𝐵</m:t>
                        </m:r>
                      </m:e>
                    </m:acc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0</m:t>
                    </m:r>
                  </m:oMath>
                </a14:m>
                <a:endParaRPr lang="en-US" sz="20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Par suite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𝐼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barycentre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des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5153541"/>
                <a:ext cx="10607040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1149" t="-5732" b="-165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</a:t>
            </a:r>
            <a:r>
              <a:rPr lang="fr-F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 De Deux Points Pondérés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8-Point Star 12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76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10" grpId="0" animBg="1"/>
      <p:bldP spid="11" grpId="0"/>
      <p:bldP spid="11" grpId="1"/>
      <p:bldP spid="22" grpId="0"/>
      <p:bldP spid="16" grpId="0"/>
      <p:bldP spid="17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032803" y="794268"/>
            <a:ext cx="2046663" cy="40762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Application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92480" y="998080"/>
            <a:ext cx="10686390" cy="2019694"/>
            <a:chOff x="803497" y="4602464"/>
            <a:chExt cx="10686390" cy="149975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804203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38111" y="4602464"/>
              <a:ext cx="8151776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03497" y="6102220"/>
              <a:ext cx="1068019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1489227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29650" y="1201892"/>
                <a:ext cx="10362640" cy="18158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Soient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𝑒𝑡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deux</a:t>
                </a: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points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nombre réel.</a:t>
                </a:r>
                <a:endParaRPr lang="fr-FR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Déterminer les valeurs de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pour que les deux points pondéré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i="1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admettent un barycentre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et puis écrire la relation vectoriel qui lie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𝐺𝐴</m:t>
                        </m:r>
                      </m:e>
                    </m:acc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𝐺𝐵</m:t>
                        </m:r>
                      </m:e>
                    </m:acc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dans ce cas.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Construire le point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pour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2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</m:oMath>
                </a14:m>
                <a:endParaRPr lang="en-US" sz="20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50" y="1201892"/>
                <a:ext cx="1036264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530" t="-3356" r="-883" b="-117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92480" y="3045313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Les </a:t>
            </a:r>
            <a:r>
              <a:rPr lang="fr-FR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ropriétés de barycentre de deux points: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04203" y="3568534"/>
            <a:ext cx="10697407" cy="1391988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5219" y="3575527"/>
                <a:ext cx="10698114" cy="1384995"/>
              </a:xfrm>
              <a:prstGeom prst="rect">
                <a:avLst/>
              </a:prstGeom>
              <a:noFill/>
              <a:ln w="19050">
                <a:noFill/>
                <a:prstDash val="lg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A- homogénéité: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Barycentre de deux points pondéré ne change pas si on multiple ses coefficients par un nombre réel: Si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le barycentre deux points pondérés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donc pour tout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𝑘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sSup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aussi le barycentre de system pondéré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𝑘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𝑘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𝛽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19" y="3575527"/>
                <a:ext cx="10698114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197" t="-4846" r="-684" b="-11454"/>
                </a:stretch>
              </a:blipFill>
              <a:ln w="19050">
                <a:noFill/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815219" y="5219439"/>
            <a:ext cx="10697407" cy="1391988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1579" y="5222538"/>
                <a:ext cx="1069811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B- la propriété caractéristique: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Soient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deux points pondérés du plan </a:t>
                </a: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t.q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𝑎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𝑏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≠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0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point du plan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le barycentre du system pondéré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𝑘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𝑘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𝛽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si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seulement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si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pour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chaque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du plan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𝑀𝐴</m:t>
                        </m:r>
                      </m:e>
                    </m:acc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𝑀𝐵</m:t>
                        </m:r>
                      </m:e>
                    </m:acc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𝑀𝐺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Sakkal Majalla" panose="02000000000000000000" pitchFamily="2" charset="-78"/>
                            <a:cs typeface="Sakkal Majalla" panose="02000000000000000000" pitchFamily="2" charset="-78"/>
                          </a:rPr>
                          <m:t> </m:t>
                        </m:r>
                      </m:e>
                    </m:acc>
                  </m:oMath>
                </a14:m>
                <a:endParaRPr lang="en-US" sz="16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9" y="5222538"/>
                <a:ext cx="10698114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140" t="-4846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</a:t>
            </a:r>
            <a:r>
              <a:rPr lang="fr-F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 De Deux Points Pondérés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8-Point Star 25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90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19" grpId="0"/>
      <p:bldP spid="19" grpId="1"/>
      <p:bldP spid="21" grpId="0" animBg="1"/>
      <p:bldP spid="20" grpId="0"/>
      <p:bldP spid="22" grpId="0" animBg="1"/>
      <p:bldP spid="23" grpId="0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345480" y="2557463"/>
            <a:ext cx="1139286" cy="16287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047778" y="4056794"/>
            <a:ext cx="1097280" cy="109728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514725" y="2557463"/>
            <a:ext cx="1139286" cy="16287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778798" y="4056794"/>
            <a:ext cx="1097280" cy="109728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227551" y="1361325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F12D2D">
                  <a:shade val="30000"/>
                  <a:satMod val="115000"/>
                </a:srgbClr>
              </a:gs>
              <a:gs pos="50000">
                <a:srgbClr val="F12D2D">
                  <a:shade val="67500"/>
                  <a:satMod val="115000"/>
                </a:srgbClr>
              </a:gs>
              <a:gs pos="100000">
                <a:srgbClr val="F12D2D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27438" y="4605434"/>
            <a:ext cx="326898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738918" y="3097531"/>
            <a:ext cx="704625" cy="617368"/>
          </a:xfrm>
          <a:custGeom>
            <a:avLst/>
            <a:gdLst>
              <a:gd name="connsiteX0" fmla="*/ 567465 w 704625"/>
              <a:gd name="connsiteY0" fmla="*/ 343048 h 617368"/>
              <a:gd name="connsiteX1" fmla="*/ 704625 w 704625"/>
              <a:gd name="connsiteY1" fmla="*/ 480208 h 617368"/>
              <a:gd name="connsiteX2" fmla="*/ 567465 w 704625"/>
              <a:gd name="connsiteY2" fmla="*/ 617368 h 617368"/>
              <a:gd name="connsiteX3" fmla="*/ 430305 w 704625"/>
              <a:gd name="connsiteY3" fmla="*/ 480208 h 617368"/>
              <a:gd name="connsiteX4" fmla="*/ 567465 w 704625"/>
              <a:gd name="connsiteY4" fmla="*/ 343048 h 617368"/>
              <a:gd name="connsiteX5" fmla="*/ 137160 w 704625"/>
              <a:gd name="connsiteY5" fmla="*/ 0 h 617368"/>
              <a:gd name="connsiteX6" fmla="*/ 274320 w 704625"/>
              <a:gd name="connsiteY6" fmla="*/ 137160 h 617368"/>
              <a:gd name="connsiteX7" fmla="*/ 137160 w 704625"/>
              <a:gd name="connsiteY7" fmla="*/ 274320 h 617368"/>
              <a:gd name="connsiteX8" fmla="*/ 0 w 704625"/>
              <a:gd name="connsiteY8" fmla="*/ 137160 h 617368"/>
              <a:gd name="connsiteX9" fmla="*/ 137160 w 704625"/>
              <a:gd name="connsiteY9" fmla="*/ 0 h 61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4625" h="617368">
                <a:moveTo>
                  <a:pt x="567465" y="343048"/>
                </a:moveTo>
                <a:cubicBezTo>
                  <a:pt x="643216" y="343048"/>
                  <a:pt x="704625" y="404457"/>
                  <a:pt x="704625" y="480208"/>
                </a:cubicBezTo>
                <a:cubicBezTo>
                  <a:pt x="704625" y="555959"/>
                  <a:pt x="643216" y="617368"/>
                  <a:pt x="567465" y="617368"/>
                </a:cubicBezTo>
                <a:cubicBezTo>
                  <a:pt x="491714" y="617368"/>
                  <a:pt x="430305" y="555959"/>
                  <a:pt x="430305" y="480208"/>
                </a:cubicBezTo>
                <a:cubicBezTo>
                  <a:pt x="430305" y="404457"/>
                  <a:pt x="491714" y="343048"/>
                  <a:pt x="567465" y="343048"/>
                </a:cubicBezTo>
                <a:close/>
                <a:moveTo>
                  <a:pt x="137160" y="0"/>
                </a:moveTo>
                <a:cubicBezTo>
                  <a:pt x="212911" y="0"/>
                  <a:pt x="274320" y="61409"/>
                  <a:pt x="274320" y="137160"/>
                </a:cubicBezTo>
                <a:cubicBezTo>
                  <a:pt x="274320" y="212911"/>
                  <a:pt x="212911" y="274320"/>
                  <a:pt x="137160" y="274320"/>
                </a:cubicBezTo>
                <a:cubicBezTo>
                  <a:pt x="61409" y="274320"/>
                  <a:pt x="0" y="212911"/>
                  <a:pt x="0" y="137160"/>
                </a:cubicBezTo>
                <a:cubicBezTo>
                  <a:pt x="0" y="61409"/>
                  <a:pt x="61409" y="0"/>
                  <a:pt x="13716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5562810" y="3097531"/>
            <a:ext cx="704625" cy="617368"/>
          </a:xfrm>
          <a:custGeom>
            <a:avLst/>
            <a:gdLst>
              <a:gd name="connsiteX0" fmla="*/ 567465 w 704625"/>
              <a:gd name="connsiteY0" fmla="*/ 343048 h 617368"/>
              <a:gd name="connsiteX1" fmla="*/ 704625 w 704625"/>
              <a:gd name="connsiteY1" fmla="*/ 480208 h 617368"/>
              <a:gd name="connsiteX2" fmla="*/ 567465 w 704625"/>
              <a:gd name="connsiteY2" fmla="*/ 617368 h 617368"/>
              <a:gd name="connsiteX3" fmla="*/ 430305 w 704625"/>
              <a:gd name="connsiteY3" fmla="*/ 480208 h 617368"/>
              <a:gd name="connsiteX4" fmla="*/ 567465 w 704625"/>
              <a:gd name="connsiteY4" fmla="*/ 343048 h 617368"/>
              <a:gd name="connsiteX5" fmla="*/ 137160 w 704625"/>
              <a:gd name="connsiteY5" fmla="*/ 0 h 617368"/>
              <a:gd name="connsiteX6" fmla="*/ 274320 w 704625"/>
              <a:gd name="connsiteY6" fmla="*/ 137160 h 617368"/>
              <a:gd name="connsiteX7" fmla="*/ 137160 w 704625"/>
              <a:gd name="connsiteY7" fmla="*/ 274320 h 617368"/>
              <a:gd name="connsiteX8" fmla="*/ 0 w 704625"/>
              <a:gd name="connsiteY8" fmla="*/ 137160 h 617368"/>
              <a:gd name="connsiteX9" fmla="*/ 137160 w 704625"/>
              <a:gd name="connsiteY9" fmla="*/ 0 h 61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4625" h="617368">
                <a:moveTo>
                  <a:pt x="567465" y="343048"/>
                </a:moveTo>
                <a:cubicBezTo>
                  <a:pt x="643216" y="343048"/>
                  <a:pt x="704625" y="404457"/>
                  <a:pt x="704625" y="480208"/>
                </a:cubicBezTo>
                <a:cubicBezTo>
                  <a:pt x="704625" y="555959"/>
                  <a:pt x="643216" y="617368"/>
                  <a:pt x="567465" y="617368"/>
                </a:cubicBezTo>
                <a:cubicBezTo>
                  <a:pt x="491714" y="617368"/>
                  <a:pt x="430305" y="555959"/>
                  <a:pt x="430305" y="480208"/>
                </a:cubicBezTo>
                <a:cubicBezTo>
                  <a:pt x="430305" y="404457"/>
                  <a:pt x="491714" y="343048"/>
                  <a:pt x="567465" y="343048"/>
                </a:cubicBezTo>
                <a:close/>
                <a:moveTo>
                  <a:pt x="137160" y="0"/>
                </a:moveTo>
                <a:cubicBezTo>
                  <a:pt x="212911" y="0"/>
                  <a:pt x="274320" y="61409"/>
                  <a:pt x="274320" y="137160"/>
                </a:cubicBezTo>
                <a:cubicBezTo>
                  <a:pt x="274320" y="212911"/>
                  <a:pt x="212911" y="274320"/>
                  <a:pt x="137160" y="274320"/>
                </a:cubicBezTo>
                <a:cubicBezTo>
                  <a:pt x="61409" y="274320"/>
                  <a:pt x="0" y="212911"/>
                  <a:pt x="0" y="137160"/>
                </a:cubicBezTo>
                <a:cubicBezTo>
                  <a:pt x="0" y="61409"/>
                  <a:pt x="61409" y="0"/>
                  <a:pt x="13716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54964" y="2035411"/>
                <a:ext cx="642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64" y="2035411"/>
                <a:ext cx="64222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39833" y="2035441"/>
                <a:ext cx="642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33" y="2035441"/>
                <a:ext cx="64222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23256" y="3564351"/>
                <a:ext cx="642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256" y="3564351"/>
                <a:ext cx="64222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42955" y="3705851"/>
                <a:ext cx="642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955" y="3705851"/>
                <a:ext cx="64222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60367" y="817602"/>
                <a:ext cx="3802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67" y="817602"/>
                <a:ext cx="38029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75669" y="5249747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69" y="5249747"/>
                <a:ext cx="40318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63897" y="5213231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97" y="5213231"/>
                <a:ext cx="403187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4889464" y="202426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9464" y="453685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01219" y="1817186"/>
                <a:ext cx="344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219" y="1817186"/>
                <a:ext cx="34426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7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78376" y="4259855"/>
                <a:ext cx="344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376" y="4259855"/>
                <a:ext cx="34426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789" r="-52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39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-0.02891 -0.084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0289 -0.0773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animBg="1"/>
      <p:bldP spid="16" grpId="0" animBg="1"/>
      <p:bldP spid="16" grpId="1" animBg="1"/>
      <p:bldP spid="17" grpId="0" animBg="1"/>
      <p:bldP spid="17" grpId="1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 animBg="1"/>
      <p:bldP spid="28" grpId="0" animBg="1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92480" y="1044045"/>
            <a:ext cx="10697407" cy="1590435"/>
          </a:xfrm>
          <a:prstGeom prst="roundRect">
            <a:avLst>
              <a:gd name="adj" fmla="val 2961"/>
            </a:avLst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4203" y="1044046"/>
                <a:ext cx="10685684" cy="159043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Conclusion</a:t>
                </a:r>
                <a:r>
                  <a:rPr lang="en-US" sz="2800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En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mettant</a:t>
                </a:r>
                <a:r>
                  <a:rPr lang="en-US" sz="2800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𝑀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(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ou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bien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𝑀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)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dans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la relation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caractéristique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on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obtient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: </a:t>
                </a:r>
                <a:b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𝐴𝐺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𝛽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𝛽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𝐵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     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𝑜𝑢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𝐺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𝛼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𝛽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𝐵𝐴</m:t>
                          </m:r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)</m:t>
                      </m:r>
                    </m:oMath>
                  </m:oMathPara>
                </a14:m>
                <a:b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Cela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indique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bien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que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(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dans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cas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∈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les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sont</a:t>
                </a:r>
                <a:r>
                  <a:rPr lang="en-US" sz="2800" dirty="0">
                    <a:solidFill>
                      <a:srgbClr val="C0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alignés</a:t>
                </a:r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03" y="1044046"/>
                <a:ext cx="10685684" cy="1590435"/>
              </a:xfrm>
              <a:prstGeom prst="rect">
                <a:avLst/>
              </a:prstGeom>
              <a:blipFill rotWithShape="0">
                <a:blip r:embed="rId2"/>
                <a:stretch>
                  <a:fillRect l="-1198" t="-3831" b="-99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055543" y="2898489"/>
            <a:ext cx="2046663" cy="407624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Application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5220" y="3102301"/>
            <a:ext cx="10686390" cy="2019694"/>
            <a:chOff x="803497" y="4602464"/>
            <a:chExt cx="10686390" cy="14997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804203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338111" y="4602464"/>
              <a:ext cx="8151776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03497" y="6102220"/>
              <a:ext cx="1068019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1489227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52390" y="3306113"/>
                <a:ext cx="10362640" cy="18158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Soient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𝑒𝑡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deux</a:t>
                </a:r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points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nombre réel.</a:t>
                </a:r>
                <a:endParaRPr lang="fr-FR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Déterminer les valeurs de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pour que les deux points pondéré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i="1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admettent un barycentre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et puis </a:t>
                </a: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ecrire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la relation vectoriel qui lié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𝐺𝐴</m:t>
                        </m:r>
                      </m:e>
                    </m:acc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𝐺𝐵</m:t>
                        </m:r>
                      </m:e>
                    </m:acc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dans ce cas.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Construire le point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si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𝑚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2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</m:oMath>
                </a14:m>
                <a:endParaRPr lang="en-US" sz="20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90" y="3306113"/>
                <a:ext cx="10362640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529" t="-3356" r="-882" b="-117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</a:t>
            </a:r>
            <a:r>
              <a:rPr lang="fr-F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 De Deux Points Pondérés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8-Point Star 15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8958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12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2480" y="1336584"/>
            <a:ext cx="10697407" cy="1440073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3496" y="810598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1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fr-FR" sz="2800" dirty="0" err="1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Propiéte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et Définition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03849" y="1336583"/>
                <a:ext cx="10698114" cy="1440074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Soient 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trois points pondérés du plan, tel que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≠0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Il existe un point unique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du</a:t>
                </a:r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plan tel que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</m:t>
                        </m:r>
                      </m:e>
                    </m:acc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acc>
                      <m:accPr>
                        <m:chr m:val="⃗"/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𝐺</m:t>
                        </m:r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</m:e>
                    </m:acc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acc>
                      <m:accPr>
                        <m:chr m:val="⃗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𝐺𝐶</m:t>
                        </m:r>
                      </m:e>
                    </m:acc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=0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qui s’appelle le barycentre des points pondérés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fr-FR" sz="20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9" y="1336583"/>
                <a:ext cx="10698114" cy="1440074"/>
              </a:xfrm>
              <a:prstGeom prst="rect">
                <a:avLst/>
              </a:prstGeom>
              <a:blipFill rotWithShape="0">
                <a:blip r:embed="rId2"/>
                <a:stretch>
                  <a:fillRect l="-1197" t="-4237" r="-1083" b="-7203"/>
                </a:stretch>
              </a:blipFill>
              <a:ln>
                <a:noFill/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2480" y="2982315"/>
                <a:ext cx="10607040" cy="268810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Exemple: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On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considére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les points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t.q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𝐴𝐷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−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2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𝐶</m:t>
                        </m:r>
                      </m:e>
                    </m:acc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•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Déterminer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du sort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que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barycenter du system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d>
                          <m:dPr>
                            <m:ctrlPr>
                              <a:rPr lang="fr-FR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  <m:r>
                              <a:rPr lang="fr-FR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𝛽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𝐶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𝐴𝐷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𝐴𝐵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2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3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𝐴𝐶</m:t>
                          </m:r>
                        </m:e>
                      </m:acc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akkal Majalla" panose="02000000000000000000" pitchFamily="2" charset="-78"/>
                        </a:rPr>
                        <m:t>⇔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akkal Majalla" panose="02000000000000000000" pitchFamily="2" charset="-78"/>
                        </a:rPr>
                        <m:t>6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𝐴𝐷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𝐴𝐵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4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𝐴𝐶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akkal Majalla" panose="02000000000000000000" pitchFamily="2" charset="-78"/>
                        </a:rPr>
                        <m:t>                                    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akkal Majalla" panose="02000000000000000000" pitchFamily="2" charset="-78"/>
                        </a:rPr>
                        <m:t>⇔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𝐴𝐷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3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𝐴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𝐷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4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𝐴𝐷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𝐷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akkal Majalla" panose="02000000000000000000" pitchFamily="2" charset="-78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akkal Majalla" panose="02000000000000000000" pitchFamily="2" charset="-78"/>
                        </a:rPr>
                        <m:t>               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akkal Majalla" panose="02000000000000000000" pitchFamily="2" charset="-78"/>
                        </a:rPr>
                        <m:t>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akkal Majalla" panose="02000000000000000000" pitchFamily="2" charset="-78"/>
                        </a:rPr>
                        <m:t>7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𝐷𝐴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+3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𝐷𝐵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−4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𝐶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  <a:p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comme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7+3−4=0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𝐷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est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barycentre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des points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pondéré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,7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d>
                      <m:dPr>
                        <m:ctrlP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,3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𝑒𝑡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2982315"/>
                <a:ext cx="10607040" cy="2688108"/>
              </a:xfrm>
              <a:prstGeom prst="rect">
                <a:avLst/>
              </a:prstGeom>
              <a:blipFill rotWithShape="0">
                <a:blip r:embed="rId3"/>
                <a:stretch>
                  <a:fillRect l="-1149" t="-1587" b="-544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804203" y="5752035"/>
            <a:ext cx="10697407" cy="954108"/>
          </a:xfrm>
          <a:prstGeom prst="roundRect">
            <a:avLst>
              <a:gd name="adj" fmla="val 2961"/>
            </a:avLst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4203" y="5752036"/>
                <a:ext cx="10685684" cy="95410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Cas </a:t>
                </a:r>
                <a:r>
                  <a:rPr lang="en-US" sz="2800" u="sng" dirty="0" err="1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particulier</a:t>
                </a:r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: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a:rPr lang="fr-F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fr-F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</m:oMath>
                </a14:m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barycentre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des points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pondéré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𝑎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d>
                      <m:dPr>
                        <m:ctrlP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𝛽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s’appelle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centre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gravité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du triangle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𝐴𝐵𝐶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sont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non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alignés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bien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sur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03" y="5752036"/>
                <a:ext cx="10685684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198" t="-7051" r="-1027" b="-1730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</a:t>
            </a:r>
            <a:r>
              <a:rPr lang="fr-F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 De Trois Points Pondérés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8-Point Star 10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lgerian" panose="04020705040A02060702" pitchFamily="82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59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/>
      <p:bldP spid="7" grpId="0"/>
      <p:bldP spid="8" grpId="0" animBg="1"/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15926" y="1321093"/>
            <a:ext cx="10697407" cy="1084210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6942" y="2564373"/>
            <a:ext cx="10697407" cy="1822875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4203" y="79787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en-US" sz="28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 Des </a:t>
            </a:r>
            <a:r>
              <a:rPr lang="fr-FR" sz="2800" dirty="0" err="1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</a:t>
            </a:r>
            <a:r>
              <a:rPr lang="fr-FR" sz="2800" dirty="0" err="1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ropriétes</a:t>
            </a:r>
            <a:r>
              <a:rPr lang="fr-FR" sz="2800" dirty="0">
                <a:solidFill>
                  <a:srgbClr val="00B05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:</a:t>
            </a:r>
            <a:endParaRPr lang="en-US" sz="28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6942" y="1328085"/>
                <a:ext cx="1069811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A- homogénéité: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Si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le barycentre de trois points pondérés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𝐴</m:t>
                        </m:r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𝛼</m:t>
                        </m:r>
                      </m:e>
                    </m:d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 pour tout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𝑘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sSup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aussi le barycentre de system pondéré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𝑘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𝑘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𝛽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𝐶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2" y="1328085"/>
                <a:ext cx="10698114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197" b="-14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6235" y="2561159"/>
                <a:ext cx="1069811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B- la propriété caractéristique: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Soient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trois points pondérés du plan </a:t>
                </a: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t.q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en-US" sz="2000" i="1" dirty="0">
                    <a:latin typeface="Cambria Math" panose="02040503050406030204" pitchFamily="18" charset="0"/>
                    <a:cs typeface="Sakkal Majalla" panose="02000000000000000000" pitchFamily="2" charset="-78"/>
                  </a:rPr>
                </a:b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≠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0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point du plan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le barycentre du system pondéré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𝛽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)(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𝐶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si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seulement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si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pour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chaque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du plan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𝑀𝐴</m:t>
                        </m:r>
                      </m:e>
                    </m:acc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𝑀𝐵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acc>
                      <m:accPr>
                        <m:chr m:val="⃗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𝑀𝐶</m:t>
                        </m:r>
                      </m:e>
                    </m:acc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𝑀𝐺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Sakkal Majalla" panose="02000000000000000000" pitchFamily="2" charset="-78"/>
                            <a:cs typeface="Sakkal Majalla" panose="02000000000000000000" pitchFamily="2" charset="-78"/>
                          </a:rPr>
                          <m:t> </m:t>
                        </m:r>
                      </m:e>
                    </m:acc>
                  </m:oMath>
                </a14:m>
                <a:endParaRPr lang="en-US" sz="16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35" y="2561159"/>
                <a:ext cx="10698114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197" t="-2013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26235" y="4553311"/>
            <a:ext cx="10697407" cy="1590435"/>
          </a:xfrm>
          <a:prstGeom prst="roundRect">
            <a:avLst>
              <a:gd name="adj" fmla="val 2961"/>
            </a:avLst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7958" y="4553312"/>
                <a:ext cx="10685684" cy="159043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en-US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Conclusion: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En mettant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𝑀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dans la relation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caractéristique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on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obtient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: </a:t>
                </a:r>
                <a:b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𝐴𝐺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𝛽</m:t>
                          </m:r>
                        </m:num>
                        <m:den>
                          <m:r>
                            <a:rPr lang="fr-FR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𝛼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+</m:t>
                          </m:r>
                          <m:r>
                            <a:rPr lang="fr-FR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𝛽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𝛾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𝐵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Sakkal Majalla" panose="020000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𝛼</m:t>
                          </m:r>
                        </m:num>
                        <m:den>
                          <m:r>
                            <a:rPr lang="fr-FR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𝛼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+</m:t>
                          </m:r>
                          <m:r>
                            <a:rPr lang="fr-FR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𝛽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𝛾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akkal Majalla" panose="02000000000000000000" pitchFamily="2" charset="-78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b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c’est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une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relation pour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construire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endParaRPr lang="en-US" sz="28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553312"/>
                <a:ext cx="10685684" cy="1590435"/>
              </a:xfrm>
              <a:prstGeom prst="rect">
                <a:avLst/>
              </a:prstGeom>
              <a:blipFill rotWithShape="0">
                <a:blip r:embed="rId4"/>
                <a:stretch>
                  <a:fillRect l="-1141" t="-4215" b="-99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</a:t>
            </a:r>
            <a:r>
              <a:rPr lang="fr-F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 De Trois Points Pondérés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8-Point Star 14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lgerian" panose="04020705040A02060702" pitchFamily="82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40253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/>
      <p:bldP spid="4" grpId="1"/>
      <p:bldP spid="5" grpId="0"/>
      <p:bldP spid="6" grpId="0"/>
      <p:bldP spid="9" grpId="0" animBg="1"/>
      <p:bldP spid="10" grpId="0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92480" y="933792"/>
            <a:ext cx="10697407" cy="1938992"/>
          </a:xfrm>
          <a:prstGeom prst="roundRect">
            <a:avLst>
              <a:gd name="adj" fmla="val 2961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1773" y="933792"/>
                <a:ext cx="1069811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solidFill>
                      <a:srgbClr val="FF0000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C- l’associativité du barycentre: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Soient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,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trois points pondéré du plan </a:t>
                </a: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t.q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en-US" sz="2000" i="1" dirty="0">
                    <a:latin typeface="Cambria Math" panose="02040503050406030204" pitchFamily="18" charset="0"/>
                    <a:cs typeface="Sakkal Majalla" panose="02000000000000000000" pitchFamily="2" charset="-78"/>
                  </a:rPr>
                </a:b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≠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0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𝛼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𝛽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𝛾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akkal Majalla" panose="02000000000000000000" pitchFamily="2" charset="-78"/>
                      </a:rPr>
                      <m:t>≠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0</m:t>
                    </m:r>
                  </m:oMath>
                </a14:m>
                <a:r>
                  <a:rPr lang="fr-FR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point du plan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b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</a:br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Si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est le barycentre du system pondéré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𝛽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𝐶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𝐻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est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barycenttre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𝛽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donc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est</a:t>
                </a:r>
                <a:r>
                  <a:rPr lang="en-US" sz="2800" dirty="0">
                    <a:solidFill>
                      <a:schemeClr val="tx1"/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barycenter 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𝐻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𝑎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+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𝛽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𝐶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3" y="933792"/>
                <a:ext cx="10698114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97" t="-1887" b="-7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32097" y="3267682"/>
            <a:ext cx="2046663" cy="407624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Application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91774" y="3471494"/>
            <a:ext cx="10897940" cy="2704197"/>
            <a:chOff x="803497" y="4602464"/>
            <a:chExt cx="10686390" cy="149975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804203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338111" y="4602464"/>
              <a:ext cx="8151776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03497" y="6102220"/>
              <a:ext cx="1068019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1489227" y="4602464"/>
              <a:ext cx="0" cy="14997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91773" y="3682701"/>
                <a:ext cx="11039455" cy="2492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Soient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𝐵𝐶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un triangle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𝐺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barycentre des points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pondéré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fr-FR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effectLst/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</a:p>
              <a:p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𝐾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barycentre de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fr-FR" sz="36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3</m:t>
                        </m:r>
                      </m:e>
                    </m:d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,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𝐻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barycentre de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fr-FR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;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𝐼</m:t>
                    </m:r>
                  </m:oMath>
                </a14:m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 milieu de [BC]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000" dirty="0">
                    <a:cs typeface="Sakkal Majalla" panose="02000000000000000000" pitchFamily="2" charset="-78"/>
                  </a:rPr>
                  <a:t>Construire la figure.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M.q</a:t>
                </a:r>
                <a:r>
                  <a:rPr lang="fr-FR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G est le barycentre 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𝐾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𝐶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3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en-US" sz="20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𝐵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3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𝐻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et</a:t>
                </a:r>
                <a:r>
                  <a:rPr lang="en-US" sz="20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𝐴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Sakkal Majalla" panose="020000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;(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𝐼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  <a:cs typeface="Sakkal Majalla" panose="02000000000000000000" pitchFamily="2" charset="-78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3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kkal Majalla" panose="02000000000000000000" pitchFamily="2" charset="-78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Conclure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que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les </a:t>
                </a:r>
                <a:r>
                  <a:rPr lang="en-US" sz="2800" dirty="0" err="1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droites</a:t>
                </a:r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𝐶𝐾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𝐵𝐻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𝐴𝐼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akkal Majalla" panose="02000000000000000000" pitchFamily="2" charset="-78"/>
                      </a:rPr>
                      <m:t>)</m:t>
                    </m:r>
                  </m:oMath>
                </a14:m>
                <a:r>
                  <a:rPr lang="en-US" sz="2800" dirty="0"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 concurrent en un point et determiner le.</a:t>
                </a:r>
                <a:endParaRPr lang="en-US" sz="2000" dirty="0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3" y="3682701"/>
                <a:ext cx="11039455" cy="2492990"/>
              </a:xfrm>
              <a:prstGeom prst="rect">
                <a:avLst/>
              </a:prstGeom>
              <a:blipFill rotWithShape="0">
                <a:blip r:embed="rId3"/>
                <a:stretch>
                  <a:fillRect l="-1436" b="-83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792480" y="210179"/>
            <a:ext cx="10709130" cy="457200"/>
          </a:xfrm>
          <a:prstGeom prst="roundRect">
            <a:avLst>
              <a:gd name="adj" fmla="val 76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</a:t>
            </a:r>
            <a:r>
              <a:rPr lang="fr-F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Barycentre De Trois Points Pondérés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8-Point Star 16"/>
          <p:cNvSpPr/>
          <p:nvPr/>
        </p:nvSpPr>
        <p:spPr>
          <a:xfrm>
            <a:off x="815089" y="233039"/>
            <a:ext cx="457200" cy="411480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lgerian" panose="04020705040A02060702" pitchFamily="82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6258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8" grpId="0" animBg="1"/>
      <p:bldP spid="14" grpId="0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Cambria Math</vt:lpstr>
      <vt:lpstr>Sakkal Majalla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MOUAD</cp:lastModifiedBy>
  <cp:revision>1</cp:revision>
  <dcterms:modified xsi:type="dcterms:W3CDTF">2020-03-14T00:36:09Z</dcterms:modified>
</cp:coreProperties>
</file>