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924" r:id="rId1"/>
  </p:sldMasterIdLst>
  <p:notesMasterIdLst>
    <p:notesMasterId r:id="rId31"/>
  </p:notesMasterIdLst>
  <p:sldIdLst>
    <p:sldId id="256" r:id="rId2"/>
    <p:sldId id="257" r:id="rId3"/>
    <p:sldId id="258" r:id="rId4"/>
    <p:sldId id="278" r:id="rId5"/>
    <p:sldId id="276" r:id="rId6"/>
    <p:sldId id="260" r:id="rId7"/>
    <p:sldId id="261" r:id="rId8"/>
    <p:sldId id="277" r:id="rId9"/>
    <p:sldId id="262" r:id="rId10"/>
    <p:sldId id="279" r:id="rId11"/>
    <p:sldId id="280" r:id="rId12"/>
    <p:sldId id="281" r:id="rId13"/>
    <p:sldId id="263" r:id="rId14"/>
    <p:sldId id="264" r:id="rId15"/>
    <p:sldId id="265" r:id="rId16"/>
    <p:sldId id="266" r:id="rId17"/>
    <p:sldId id="267" r:id="rId18"/>
    <p:sldId id="268" r:id="rId19"/>
    <p:sldId id="282" r:id="rId20"/>
    <p:sldId id="269" r:id="rId21"/>
    <p:sldId id="270" r:id="rId22"/>
    <p:sldId id="271" r:id="rId23"/>
    <p:sldId id="272" r:id="rId24"/>
    <p:sldId id="273" r:id="rId25"/>
    <p:sldId id="283" r:id="rId26"/>
    <p:sldId id="274" r:id="rId27"/>
    <p:sldId id="284" r:id="rId28"/>
    <p:sldId id="285" r:id="rId29"/>
    <p:sldId id="275" r:id="rId30"/>
  </p:sldIdLst>
  <p:sldSz cx="9144000" cy="5143500" type="screen16x9"/>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90" autoAdjust="0"/>
  </p:normalViewPr>
  <p:slideViewPr>
    <p:cSldViewPr>
      <p:cViewPr varScale="1">
        <p:scale>
          <a:sx n="90" d="100"/>
          <a:sy n="90" d="100"/>
        </p:scale>
        <p:origin x="-720" y="-9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279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C6FA8F-9437-4EFA-8282-BDE64EF60AD7}" type="datetimeFigureOut">
              <a:rPr lang="tr-TR" smtClean="0"/>
              <a:t>16.01.2017</a:t>
            </a:fld>
            <a:endParaRPr lang="tr-TR"/>
          </a:p>
        </p:txBody>
      </p:sp>
      <p:sp>
        <p:nvSpPr>
          <p:cNvPr id="4" name="Slayt Görüntüsü Yer Tutucusu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CFC7DB-A387-4A4D-947A-A88B3D71FF9C}" type="slidenum">
              <a:rPr lang="tr-TR" smtClean="0"/>
              <a:t>‹#›</a:t>
            </a:fld>
            <a:endParaRPr lang="tr-TR"/>
          </a:p>
        </p:txBody>
      </p:sp>
    </p:spTree>
    <p:extLst>
      <p:ext uri="{BB962C8B-B14F-4D97-AF65-F5344CB8AC3E}">
        <p14:creationId xmlns:p14="http://schemas.microsoft.com/office/powerpoint/2010/main" val="3986866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3CFC7DB-A387-4A4D-947A-A88B3D71FF9C}" type="slidenum">
              <a:rPr lang="tr-TR" smtClean="0"/>
              <a:t>1</a:t>
            </a:fld>
            <a:endParaRPr lang="tr-TR"/>
          </a:p>
        </p:txBody>
      </p:sp>
    </p:spTree>
    <p:extLst>
      <p:ext uri="{BB962C8B-B14F-4D97-AF65-F5344CB8AC3E}">
        <p14:creationId xmlns:p14="http://schemas.microsoft.com/office/powerpoint/2010/main" val="1406032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3CFC7DB-A387-4A4D-947A-A88B3D71FF9C}" type="slidenum">
              <a:rPr lang="tr-TR" smtClean="0"/>
              <a:t>10</a:t>
            </a:fld>
            <a:endParaRPr lang="tr-TR"/>
          </a:p>
        </p:txBody>
      </p:sp>
    </p:spTree>
    <p:extLst>
      <p:ext uri="{BB962C8B-B14F-4D97-AF65-F5344CB8AC3E}">
        <p14:creationId xmlns:p14="http://schemas.microsoft.com/office/powerpoint/2010/main" val="1406032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3CFC7DB-A387-4A4D-947A-A88B3D71FF9C}" type="slidenum">
              <a:rPr lang="tr-TR" smtClean="0"/>
              <a:t>11</a:t>
            </a:fld>
            <a:endParaRPr lang="tr-TR"/>
          </a:p>
        </p:txBody>
      </p:sp>
    </p:spTree>
    <p:extLst>
      <p:ext uri="{BB962C8B-B14F-4D97-AF65-F5344CB8AC3E}">
        <p14:creationId xmlns:p14="http://schemas.microsoft.com/office/powerpoint/2010/main" val="1406032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3CFC7DB-A387-4A4D-947A-A88B3D71FF9C}" type="slidenum">
              <a:rPr lang="tr-TR" smtClean="0"/>
              <a:t>12</a:t>
            </a:fld>
            <a:endParaRPr lang="tr-TR"/>
          </a:p>
        </p:txBody>
      </p:sp>
    </p:spTree>
    <p:extLst>
      <p:ext uri="{BB962C8B-B14F-4D97-AF65-F5344CB8AC3E}">
        <p14:creationId xmlns:p14="http://schemas.microsoft.com/office/powerpoint/2010/main" val="1406032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3CFC7DB-A387-4A4D-947A-A88B3D71FF9C}" type="slidenum">
              <a:rPr lang="tr-TR" smtClean="0"/>
              <a:t>13</a:t>
            </a:fld>
            <a:endParaRPr lang="tr-TR"/>
          </a:p>
        </p:txBody>
      </p:sp>
    </p:spTree>
    <p:extLst>
      <p:ext uri="{BB962C8B-B14F-4D97-AF65-F5344CB8AC3E}">
        <p14:creationId xmlns:p14="http://schemas.microsoft.com/office/powerpoint/2010/main" val="1406032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3CFC7DB-A387-4A4D-947A-A88B3D71FF9C}" type="slidenum">
              <a:rPr lang="tr-TR" smtClean="0"/>
              <a:t>14</a:t>
            </a:fld>
            <a:endParaRPr lang="tr-TR"/>
          </a:p>
        </p:txBody>
      </p:sp>
    </p:spTree>
    <p:extLst>
      <p:ext uri="{BB962C8B-B14F-4D97-AF65-F5344CB8AC3E}">
        <p14:creationId xmlns:p14="http://schemas.microsoft.com/office/powerpoint/2010/main" val="1406032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3CFC7DB-A387-4A4D-947A-A88B3D71FF9C}" type="slidenum">
              <a:rPr lang="tr-TR" smtClean="0"/>
              <a:t>15</a:t>
            </a:fld>
            <a:endParaRPr lang="tr-TR"/>
          </a:p>
        </p:txBody>
      </p:sp>
    </p:spTree>
    <p:extLst>
      <p:ext uri="{BB962C8B-B14F-4D97-AF65-F5344CB8AC3E}">
        <p14:creationId xmlns:p14="http://schemas.microsoft.com/office/powerpoint/2010/main" val="1406032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3CFC7DB-A387-4A4D-947A-A88B3D71FF9C}" type="slidenum">
              <a:rPr lang="tr-TR" smtClean="0"/>
              <a:t>16</a:t>
            </a:fld>
            <a:endParaRPr lang="tr-TR"/>
          </a:p>
        </p:txBody>
      </p:sp>
    </p:spTree>
    <p:extLst>
      <p:ext uri="{BB962C8B-B14F-4D97-AF65-F5344CB8AC3E}">
        <p14:creationId xmlns:p14="http://schemas.microsoft.com/office/powerpoint/2010/main" val="1406032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3CFC7DB-A387-4A4D-947A-A88B3D71FF9C}" type="slidenum">
              <a:rPr lang="tr-TR" smtClean="0"/>
              <a:t>17</a:t>
            </a:fld>
            <a:endParaRPr lang="tr-TR"/>
          </a:p>
        </p:txBody>
      </p:sp>
    </p:spTree>
    <p:extLst>
      <p:ext uri="{BB962C8B-B14F-4D97-AF65-F5344CB8AC3E}">
        <p14:creationId xmlns:p14="http://schemas.microsoft.com/office/powerpoint/2010/main" val="1406032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3CFC7DB-A387-4A4D-947A-A88B3D71FF9C}" type="slidenum">
              <a:rPr lang="tr-TR" smtClean="0"/>
              <a:t>18</a:t>
            </a:fld>
            <a:endParaRPr lang="tr-TR"/>
          </a:p>
        </p:txBody>
      </p:sp>
    </p:spTree>
    <p:extLst>
      <p:ext uri="{BB962C8B-B14F-4D97-AF65-F5344CB8AC3E}">
        <p14:creationId xmlns:p14="http://schemas.microsoft.com/office/powerpoint/2010/main" val="1406032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3CFC7DB-A387-4A4D-947A-A88B3D71FF9C}" type="slidenum">
              <a:rPr lang="tr-TR" smtClean="0"/>
              <a:t>19</a:t>
            </a:fld>
            <a:endParaRPr lang="tr-TR"/>
          </a:p>
        </p:txBody>
      </p:sp>
    </p:spTree>
    <p:extLst>
      <p:ext uri="{BB962C8B-B14F-4D97-AF65-F5344CB8AC3E}">
        <p14:creationId xmlns:p14="http://schemas.microsoft.com/office/powerpoint/2010/main" val="140603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3CFC7DB-A387-4A4D-947A-A88B3D71FF9C}" type="slidenum">
              <a:rPr lang="tr-TR" smtClean="0"/>
              <a:t>2</a:t>
            </a:fld>
            <a:endParaRPr lang="tr-TR"/>
          </a:p>
        </p:txBody>
      </p:sp>
    </p:spTree>
    <p:extLst>
      <p:ext uri="{BB962C8B-B14F-4D97-AF65-F5344CB8AC3E}">
        <p14:creationId xmlns:p14="http://schemas.microsoft.com/office/powerpoint/2010/main" val="14060321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3CFC7DB-A387-4A4D-947A-A88B3D71FF9C}" type="slidenum">
              <a:rPr lang="tr-TR" smtClean="0"/>
              <a:t>20</a:t>
            </a:fld>
            <a:endParaRPr lang="tr-TR"/>
          </a:p>
        </p:txBody>
      </p:sp>
    </p:spTree>
    <p:extLst>
      <p:ext uri="{BB962C8B-B14F-4D97-AF65-F5344CB8AC3E}">
        <p14:creationId xmlns:p14="http://schemas.microsoft.com/office/powerpoint/2010/main" val="1406032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3CFC7DB-A387-4A4D-947A-A88B3D71FF9C}" type="slidenum">
              <a:rPr lang="tr-TR" smtClean="0"/>
              <a:t>21</a:t>
            </a:fld>
            <a:endParaRPr lang="tr-TR"/>
          </a:p>
        </p:txBody>
      </p:sp>
    </p:spTree>
    <p:extLst>
      <p:ext uri="{BB962C8B-B14F-4D97-AF65-F5344CB8AC3E}">
        <p14:creationId xmlns:p14="http://schemas.microsoft.com/office/powerpoint/2010/main" val="1406032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3CFC7DB-A387-4A4D-947A-A88B3D71FF9C}" type="slidenum">
              <a:rPr lang="tr-TR" smtClean="0"/>
              <a:t>22</a:t>
            </a:fld>
            <a:endParaRPr lang="tr-TR"/>
          </a:p>
        </p:txBody>
      </p:sp>
    </p:spTree>
    <p:extLst>
      <p:ext uri="{BB962C8B-B14F-4D97-AF65-F5344CB8AC3E}">
        <p14:creationId xmlns:p14="http://schemas.microsoft.com/office/powerpoint/2010/main" val="14060321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3CFC7DB-A387-4A4D-947A-A88B3D71FF9C}" type="slidenum">
              <a:rPr lang="tr-TR" smtClean="0"/>
              <a:t>23</a:t>
            </a:fld>
            <a:endParaRPr lang="tr-TR"/>
          </a:p>
        </p:txBody>
      </p:sp>
    </p:spTree>
    <p:extLst>
      <p:ext uri="{BB962C8B-B14F-4D97-AF65-F5344CB8AC3E}">
        <p14:creationId xmlns:p14="http://schemas.microsoft.com/office/powerpoint/2010/main" val="1406032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3CFC7DB-A387-4A4D-947A-A88B3D71FF9C}" type="slidenum">
              <a:rPr lang="tr-TR" smtClean="0"/>
              <a:t>24</a:t>
            </a:fld>
            <a:endParaRPr lang="tr-TR"/>
          </a:p>
        </p:txBody>
      </p:sp>
    </p:spTree>
    <p:extLst>
      <p:ext uri="{BB962C8B-B14F-4D97-AF65-F5344CB8AC3E}">
        <p14:creationId xmlns:p14="http://schemas.microsoft.com/office/powerpoint/2010/main" val="14060321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3CFC7DB-A387-4A4D-947A-A88B3D71FF9C}" type="slidenum">
              <a:rPr lang="tr-TR" smtClean="0"/>
              <a:t>25</a:t>
            </a:fld>
            <a:endParaRPr lang="tr-TR"/>
          </a:p>
        </p:txBody>
      </p:sp>
    </p:spTree>
    <p:extLst>
      <p:ext uri="{BB962C8B-B14F-4D97-AF65-F5344CB8AC3E}">
        <p14:creationId xmlns:p14="http://schemas.microsoft.com/office/powerpoint/2010/main" val="14060321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3CFC7DB-A387-4A4D-947A-A88B3D71FF9C}" type="slidenum">
              <a:rPr lang="tr-TR" smtClean="0"/>
              <a:t>26</a:t>
            </a:fld>
            <a:endParaRPr lang="tr-TR"/>
          </a:p>
        </p:txBody>
      </p:sp>
    </p:spTree>
    <p:extLst>
      <p:ext uri="{BB962C8B-B14F-4D97-AF65-F5344CB8AC3E}">
        <p14:creationId xmlns:p14="http://schemas.microsoft.com/office/powerpoint/2010/main" val="14060321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3CFC7DB-A387-4A4D-947A-A88B3D71FF9C}" type="slidenum">
              <a:rPr lang="tr-TR" smtClean="0"/>
              <a:t>27</a:t>
            </a:fld>
            <a:endParaRPr lang="tr-TR"/>
          </a:p>
        </p:txBody>
      </p:sp>
    </p:spTree>
    <p:extLst>
      <p:ext uri="{BB962C8B-B14F-4D97-AF65-F5344CB8AC3E}">
        <p14:creationId xmlns:p14="http://schemas.microsoft.com/office/powerpoint/2010/main" val="14060321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3CFC7DB-A387-4A4D-947A-A88B3D71FF9C}" type="slidenum">
              <a:rPr lang="tr-TR" smtClean="0"/>
              <a:t>28</a:t>
            </a:fld>
            <a:endParaRPr lang="tr-TR"/>
          </a:p>
        </p:txBody>
      </p:sp>
    </p:spTree>
    <p:extLst>
      <p:ext uri="{BB962C8B-B14F-4D97-AF65-F5344CB8AC3E}">
        <p14:creationId xmlns:p14="http://schemas.microsoft.com/office/powerpoint/2010/main" val="1406032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3CFC7DB-A387-4A4D-947A-A88B3D71FF9C}" type="slidenum">
              <a:rPr lang="tr-TR" smtClean="0"/>
              <a:t>29</a:t>
            </a:fld>
            <a:endParaRPr lang="tr-TR"/>
          </a:p>
        </p:txBody>
      </p:sp>
    </p:spTree>
    <p:extLst>
      <p:ext uri="{BB962C8B-B14F-4D97-AF65-F5344CB8AC3E}">
        <p14:creationId xmlns:p14="http://schemas.microsoft.com/office/powerpoint/2010/main" val="1406032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3CFC7DB-A387-4A4D-947A-A88B3D71FF9C}" type="slidenum">
              <a:rPr lang="tr-TR" smtClean="0"/>
              <a:t>3</a:t>
            </a:fld>
            <a:endParaRPr lang="tr-TR"/>
          </a:p>
        </p:txBody>
      </p:sp>
    </p:spTree>
    <p:extLst>
      <p:ext uri="{BB962C8B-B14F-4D97-AF65-F5344CB8AC3E}">
        <p14:creationId xmlns:p14="http://schemas.microsoft.com/office/powerpoint/2010/main" val="1406032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3CFC7DB-A387-4A4D-947A-A88B3D71FF9C}" type="slidenum">
              <a:rPr lang="tr-TR" smtClean="0"/>
              <a:t>4</a:t>
            </a:fld>
            <a:endParaRPr lang="tr-TR"/>
          </a:p>
        </p:txBody>
      </p:sp>
    </p:spTree>
    <p:extLst>
      <p:ext uri="{BB962C8B-B14F-4D97-AF65-F5344CB8AC3E}">
        <p14:creationId xmlns:p14="http://schemas.microsoft.com/office/powerpoint/2010/main" val="1406032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3CFC7DB-A387-4A4D-947A-A88B3D71FF9C}" type="slidenum">
              <a:rPr lang="tr-TR" smtClean="0"/>
              <a:t>5</a:t>
            </a:fld>
            <a:endParaRPr lang="tr-TR"/>
          </a:p>
        </p:txBody>
      </p:sp>
    </p:spTree>
    <p:extLst>
      <p:ext uri="{BB962C8B-B14F-4D97-AF65-F5344CB8AC3E}">
        <p14:creationId xmlns:p14="http://schemas.microsoft.com/office/powerpoint/2010/main" val="1406032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3CFC7DB-A387-4A4D-947A-A88B3D71FF9C}" type="slidenum">
              <a:rPr lang="tr-TR" smtClean="0"/>
              <a:t>6</a:t>
            </a:fld>
            <a:endParaRPr lang="tr-TR"/>
          </a:p>
        </p:txBody>
      </p:sp>
    </p:spTree>
    <p:extLst>
      <p:ext uri="{BB962C8B-B14F-4D97-AF65-F5344CB8AC3E}">
        <p14:creationId xmlns:p14="http://schemas.microsoft.com/office/powerpoint/2010/main" val="1406032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3CFC7DB-A387-4A4D-947A-A88B3D71FF9C}" type="slidenum">
              <a:rPr lang="tr-TR" smtClean="0"/>
              <a:t>7</a:t>
            </a:fld>
            <a:endParaRPr lang="tr-TR"/>
          </a:p>
        </p:txBody>
      </p:sp>
    </p:spTree>
    <p:extLst>
      <p:ext uri="{BB962C8B-B14F-4D97-AF65-F5344CB8AC3E}">
        <p14:creationId xmlns:p14="http://schemas.microsoft.com/office/powerpoint/2010/main" val="1406032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3CFC7DB-A387-4A4D-947A-A88B3D71FF9C}" type="slidenum">
              <a:rPr lang="tr-TR" smtClean="0"/>
              <a:t>8</a:t>
            </a:fld>
            <a:endParaRPr lang="tr-TR"/>
          </a:p>
        </p:txBody>
      </p:sp>
    </p:spTree>
    <p:extLst>
      <p:ext uri="{BB962C8B-B14F-4D97-AF65-F5344CB8AC3E}">
        <p14:creationId xmlns:p14="http://schemas.microsoft.com/office/powerpoint/2010/main" val="1406032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3CFC7DB-A387-4A4D-947A-A88B3D71FF9C}" type="slidenum">
              <a:rPr lang="tr-TR" smtClean="0"/>
              <a:t>9</a:t>
            </a:fld>
            <a:endParaRPr lang="tr-TR"/>
          </a:p>
        </p:txBody>
      </p:sp>
    </p:spTree>
    <p:extLst>
      <p:ext uri="{BB962C8B-B14F-4D97-AF65-F5344CB8AC3E}">
        <p14:creationId xmlns:p14="http://schemas.microsoft.com/office/powerpoint/2010/main" val="1406032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1450"/>
            <a:ext cx="7772400" cy="3428999"/>
          </a:xfrm>
        </p:spPr>
        <p:txBody>
          <a:bodyPr anchor="ctr">
            <a:noAutofit/>
          </a:bodyPr>
          <a:lstStyle>
            <a:lvl1pPr>
              <a:lnSpc>
                <a:spcPct val="100000"/>
              </a:lnSpc>
              <a:defRPr sz="8800" spc="-80" baseline="0">
                <a:solidFill>
                  <a:schemeClr val="tx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457200" y="3600450"/>
            <a:ext cx="6858000" cy="6858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4CDB8C55-F116-4C8F-AC47-D5796152056D}" type="datetimeFigureOut">
              <a:rPr lang="tr-TR" smtClean="0"/>
              <a:t>16.01.2017</a:t>
            </a:fld>
            <a:endParaRPr lang="tr-TR"/>
          </a:p>
        </p:txBody>
      </p:sp>
      <p:sp>
        <p:nvSpPr>
          <p:cNvPr id="5" name="Footer Placeholder 4"/>
          <p:cNvSpPr>
            <a:spLocks noGrp="1"/>
          </p:cNvSpPr>
          <p:nvPr>
            <p:ph type="ftr" sz="quarter" idx="11"/>
          </p:nvPr>
        </p:nvSpPr>
        <p:spPr/>
        <p:txBody>
          <a:bodyPr/>
          <a:lstStyle/>
          <a:p>
            <a:endParaRPr lang="tr-TR"/>
          </a:p>
        </p:txBody>
      </p:sp>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074E355-C1F6-466D-AA90-5A33F31A7B8D}"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4CDB8C55-F116-4C8F-AC47-D5796152056D}" type="datetimeFigureOut">
              <a:rPr lang="tr-TR" smtClean="0"/>
              <a:t>16.01.2017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074E355-C1F6-466D-AA90-5A33F31A7B8D}"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tr-TR" smtClean="0"/>
              <a:t>Asıl başlık stili için tıklatın</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4CDB8C55-F116-4C8F-AC47-D5796152056D}" type="datetimeFigureOut">
              <a:rPr lang="tr-TR" smtClean="0"/>
              <a:t>16.01.2017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074E355-C1F6-466D-AA90-5A33F31A7B8D}"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CDB8C55-F116-4C8F-AC47-D5796152056D}" type="datetimeFigureOut">
              <a:rPr lang="tr-TR" smtClean="0"/>
              <a:t>16.01.2017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074E355-C1F6-466D-AA90-5A33F31A7B8D}"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457200" y="1085851"/>
            <a:ext cx="7772400" cy="3240881"/>
          </a:xfrm>
        </p:spPr>
        <p:txBody>
          <a:bodyPr anchor="ctr">
            <a:noAutofit/>
          </a:bodyPr>
          <a:lstStyle>
            <a:lvl1pPr algn="l">
              <a:lnSpc>
                <a:spcPct val="100000"/>
              </a:lnSpc>
              <a:defRPr sz="8800" b="0" cap="all" spc="-80" baseline="0">
                <a:solidFill>
                  <a:schemeClr val="tx1"/>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457200" y="171451"/>
            <a:ext cx="7772400" cy="8001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7" name="Date Placeholder 6"/>
          <p:cNvSpPr>
            <a:spLocks noGrp="1"/>
          </p:cNvSpPr>
          <p:nvPr>
            <p:ph type="dt" sz="half" idx="10"/>
          </p:nvPr>
        </p:nvSpPr>
        <p:spPr/>
        <p:txBody>
          <a:bodyPr/>
          <a:lstStyle/>
          <a:p>
            <a:fld id="{4CDB8C55-F116-4C8F-AC47-D5796152056D}" type="datetimeFigureOut">
              <a:rPr lang="tr-TR" smtClean="0"/>
              <a:t>16.01.2017</a:t>
            </a:fld>
            <a:endParaRPr lang="tr-TR"/>
          </a:p>
        </p:txBody>
      </p:sp>
      <p:sp>
        <p:nvSpPr>
          <p:cNvPr id="8" name="Slide Number Placeholder 7"/>
          <p:cNvSpPr>
            <a:spLocks noGrp="1"/>
          </p:cNvSpPr>
          <p:nvPr>
            <p:ph type="sldNum" sz="quarter" idx="11"/>
          </p:nvPr>
        </p:nvSpPr>
        <p:spPr/>
        <p:txBody>
          <a:bodyPr/>
          <a:lstStyle/>
          <a:p>
            <a:fld id="{F074E355-C1F6-466D-AA90-5A33F31A7B8D}" type="slidenum">
              <a:rPr lang="tr-TR" smtClean="0"/>
              <a:t>‹#›</a:t>
            </a:fld>
            <a:endParaRPr lang="tr-TR"/>
          </a:p>
        </p:txBody>
      </p:sp>
      <p:sp>
        <p:nvSpPr>
          <p:cNvPr id="9" name="Footer Placeholder 8"/>
          <p:cNvSpPr>
            <a:spLocks noGrp="1"/>
          </p:cNvSpPr>
          <p:nvPr>
            <p:ph type="ftr" sz="quarter" idx="12"/>
          </p:nvPr>
        </p:nvSpPr>
        <p:spPr/>
        <p:txBody>
          <a:bodyPr/>
          <a:lstStyle/>
          <a:p>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sz="half" idx="1"/>
          </p:nvPr>
        </p:nvSpPr>
        <p:spPr>
          <a:xfrm>
            <a:off x="1630680" y="1181101"/>
            <a:ext cx="329184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090160" y="1181101"/>
            <a:ext cx="329184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4CDB8C55-F116-4C8F-AC47-D5796152056D}" type="datetimeFigureOut">
              <a:rPr lang="tr-TR" smtClean="0"/>
              <a:t>16.01.2017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074E355-C1F6-466D-AA90-5A33F31A7B8D}"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1627632" y="1179576"/>
            <a:ext cx="3291840" cy="47982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627632" y="1694525"/>
            <a:ext cx="3291840" cy="288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93208" y="1179576"/>
            <a:ext cx="3291840" cy="47982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tr-TR" smtClean="0"/>
              <a:t>Asıl metin stillerini düzenlemek için tıklatın</a:t>
            </a:r>
          </a:p>
        </p:txBody>
      </p:sp>
      <p:sp>
        <p:nvSpPr>
          <p:cNvPr id="6" name="Content Placeholder 5"/>
          <p:cNvSpPr>
            <a:spLocks noGrp="1"/>
          </p:cNvSpPr>
          <p:nvPr>
            <p:ph sz="quarter" idx="4"/>
          </p:nvPr>
        </p:nvSpPr>
        <p:spPr>
          <a:xfrm>
            <a:off x="5093208" y="1694525"/>
            <a:ext cx="3291840" cy="288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4CDB8C55-F116-4C8F-AC47-D5796152056D}" type="datetimeFigureOut">
              <a:rPr lang="tr-TR" smtClean="0"/>
              <a:t>16.01.2017</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074E355-C1F6-466D-AA90-5A33F31A7B8D}"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4CDB8C55-F116-4C8F-AC47-D5796152056D}" type="datetimeFigureOut">
              <a:rPr lang="tr-TR" smtClean="0"/>
              <a:t>16.01.2017</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074E355-C1F6-466D-AA90-5A33F31A7B8D}"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DB8C55-F116-4C8F-AC47-D5796152056D}" type="datetimeFigureOut">
              <a:rPr lang="tr-TR" smtClean="0"/>
              <a:t>16.01.2017</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074E355-C1F6-466D-AA90-5A33F31A7B8D}"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200150"/>
            <a:ext cx="5111750" cy="33604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1" y="1200150"/>
            <a:ext cx="3008313" cy="336042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CDB8C55-F116-4C8F-AC47-D5796152056D}" type="datetimeFigureOut">
              <a:rPr lang="tr-TR" smtClean="0"/>
              <a:t>16.01.2017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074E355-C1F6-466D-AA90-5A33F31A7B8D}" type="slidenum">
              <a:rPr lang="tr-TR" smtClean="0"/>
              <a:t>‹#›</a:t>
            </a:fld>
            <a:endParaRPr lang="tr-TR"/>
          </a:p>
        </p:txBody>
      </p:sp>
      <p:sp>
        <p:nvSpPr>
          <p:cNvPr id="8" name="Title 7"/>
          <p:cNvSpPr>
            <a:spLocks noGrp="1"/>
          </p:cNvSpPr>
          <p:nvPr>
            <p:ph type="title"/>
          </p:nvPr>
        </p:nvSpPr>
        <p:spPr/>
        <p:txBody>
          <a:bodyPr/>
          <a:lstStyle/>
          <a:p>
            <a:r>
              <a:rPr lang="tr-TR" smtClean="0"/>
              <a:t>Asıl başlık stili için tıklatın</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363474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a:p>
        </p:txBody>
      </p:sp>
      <p:sp>
        <p:nvSpPr>
          <p:cNvPr id="4" name="Text Placeholder 3"/>
          <p:cNvSpPr>
            <a:spLocks noGrp="1"/>
          </p:cNvSpPr>
          <p:nvPr>
            <p:ph type="body" sz="half" idx="2"/>
          </p:nvPr>
        </p:nvSpPr>
        <p:spPr>
          <a:xfrm>
            <a:off x="457200" y="4286250"/>
            <a:ext cx="8153400" cy="3429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CDB8C55-F116-4C8F-AC47-D5796152056D}" type="datetimeFigureOut">
              <a:rPr lang="tr-TR" smtClean="0"/>
              <a:t>16.01.2017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074E355-C1F6-466D-AA90-5A33F31A7B8D}" type="slidenum">
              <a:rPr lang="tr-TR" smtClean="0"/>
              <a:t>‹#›</a:t>
            </a:fld>
            <a:endParaRPr lang="tr-TR"/>
          </a:p>
        </p:txBody>
      </p:sp>
      <p:sp>
        <p:nvSpPr>
          <p:cNvPr id="8" name="Title 7"/>
          <p:cNvSpPr>
            <a:spLocks noGrp="1"/>
          </p:cNvSpPr>
          <p:nvPr>
            <p:ph type="title"/>
          </p:nvPr>
        </p:nvSpPr>
        <p:spPr>
          <a:xfrm>
            <a:off x="457200" y="3714750"/>
            <a:ext cx="8153400" cy="571500"/>
          </a:xfrm>
        </p:spPr>
        <p:txBody>
          <a:bodyPr anchor="t">
            <a:normAutofit/>
          </a:bodyPr>
          <a:lstStyle>
            <a:lvl1pPr>
              <a:defRPr sz="3200"/>
            </a:lvl1pPr>
          </a:lstStyle>
          <a:p>
            <a:r>
              <a:rPr lang="tr-TR" smtClean="0"/>
              <a:t>Asıl başlık stili için tıklatın</a:t>
            </a:r>
            <a:endParaRPr lang="en-US" dirty="0"/>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4539"/>
            <a:ext cx="5791200" cy="1028700"/>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457200" y="1314451"/>
            <a:ext cx="7620000" cy="3280172"/>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457200" y="4629151"/>
            <a:ext cx="3429000" cy="228600"/>
          </a:xfrm>
          <a:prstGeom prst="rect">
            <a:avLst/>
          </a:prstGeom>
        </p:spPr>
        <p:txBody>
          <a:bodyPr vert="horz" lIns="91440" tIns="45720" rIns="91440" bIns="0" rtlCol="0" anchor="b"/>
          <a:lstStyle>
            <a:lvl1pPr algn="l">
              <a:defRPr sz="1000">
                <a:solidFill>
                  <a:schemeClr val="tx1"/>
                </a:solidFill>
              </a:defRPr>
            </a:lvl1pPr>
          </a:lstStyle>
          <a:p>
            <a:fld id="{4CDB8C55-F116-4C8F-AC47-D5796152056D}" type="datetimeFigureOut">
              <a:rPr lang="tr-TR" smtClean="0"/>
              <a:t>16.01.2017</a:t>
            </a:fld>
            <a:endParaRPr lang="tr-TR"/>
          </a:p>
        </p:txBody>
      </p:sp>
      <p:sp>
        <p:nvSpPr>
          <p:cNvPr id="5" name="Footer Placeholder 4"/>
          <p:cNvSpPr>
            <a:spLocks noGrp="1"/>
          </p:cNvSpPr>
          <p:nvPr>
            <p:ph type="ftr" sz="quarter" idx="3"/>
          </p:nvPr>
        </p:nvSpPr>
        <p:spPr>
          <a:xfrm>
            <a:off x="457200" y="4869657"/>
            <a:ext cx="3429000" cy="212884"/>
          </a:xfrm>
          <a:prstGeom prst="rect">
            <a:avLst/>
          </a:prstGeom>
        </p:spPr>
        <p:txBody>
          <a:bodyPr vert="horz" lIns="91440" tIns="45720" rIns="91440" bIns="45720" rtlCol="0" anchor="t"/>
          <a:lstStyle>
            <a:lvl1pPr algn="l">
              <a:defRPr sz="1000">
                <a:solidFill>
                  <a:schemeClr val="tx1"/>
                </a:solidFill>
              </a:defRPr>
            </a:lvl1pPr>
          </a:lstStyle>
          <a:p>
            <a:endParaRPr lang="tr-TR"/>
          </a:p>
        </p:txBody>
      </p:sp>
      <p:sp>
        <p:nvSpPr>
          <p:cNvPr id="6" name="Slide Number Placeholder 5"/>
          <p:cNvSpPr>
            <a:spLocks noGrp="1"/>
          </p:cNvSpPr>
          <p:nvPr>
            <p:ph type="sldNum" sz="quarter" idx="4"/>
          </p:nvPr>
        </p:nvSpPr>
        <p:spPr>
          <a:xfrm rot="16200000">
            <a:off x="8391843" y="4368483"/>
            <a:ext cx="986791" cy="365125"/>
          </a:xfrm>
          <a:prstGeom prst="rect">
            <a:avLst/>
          </a:prstGeom>
        </p:spPr>
        <p:txBody>
          <a:bodyPr vert="horz" lIns="91440" tIns="45720" rIns="91440" bIns="45720" rtlCol="0" anchor="ctr"/>
          <a:lstStyle>
            <a:lvl1pPr algn="l">
              <a:defRPr sz="2400" b="1">
                <a:solidFill>
                  <a:schemeClr val="tx2"/>
                </a:solidFill>
              </a:defRPr>
            </a:lvl1pPr>
          </a:lstStyle>
          <a:p>
            <a:fld id="{F074E355-C1F6-466D-AA90-5A33F31A7B8D}" type="slidenum">
              <a:rPr lang="tr-TR" smtClean="0"/>
              <a:t>‹#›</a:t>
            </a:fld>
            <a:endParaRPr lang="tr-TR"/>
          </a:p>
        </p:txBody>
      </p:sp>
      <p:sp>
        <p:nvSpPr>
          <p:cNvPr id="7" name="Rectangle 6"/>
          <p:cNvSpPr/>
          <p:nvPr/>
        </p:nvSpPr>
        <p:spPr>
          <a:xfrm>
            <a:off x="9001124" y="0"/>
            <a:ext cx="142876" cy="1028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028700"/>
            <a:ext cx="142876"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9.jpeg"/><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11.jpeg"/><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7.jpeg"/><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8.jpeg"/><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9.jpeg"/><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3.jpe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99592" y="357504"/>
            <a:ext cx="7272808" cy="1782198"/>
          </a:xfrm>
        </p:spPr>
        <p:txBody>
          <a:bodyPr>
            <a:normAutofit/>
          </a:bodyPr>
          <a:lstStyle/>
          <a:p>
            <a:pPr algn="ctr"/>
            <a:r>
              <a:rPr lang="tr-TR" sz="2000" dirty="0" smtClean="0">
                <a:latin typeface="Times New Roman" panose="02020603050405020304" pitchFamily="18" charset="0"/>
                <a:cs typeface="Times New Roman" panose="02020603050405020304" pitchFamily="18" charset="0"/>
              </a:rPr>
              <a:t>GAZİ ÜNİVERSİTESİ</a:t>
            </a:r>
            <a:br>
              <a:rPr lang="tr-TR" sz="2000" dirty="0" smtClean="0">
                <a:latin typeface="Times New Roman" panose="02020603050405020304" pitchFamily="18" charset="0"/>
                <a:cs typeface="Times New Roman" panose="02020603050405020304" pitchFamily="18" charset="0"/>
              </a:rPr>
            </a:br>
            <a:r>
              <a:rPr lang="tr-TR" sz="2000" dirty="0" err="1" smtClean="0">
                <a:latin typeface="Times New Roman" panose="02020603050405020304" pitchFamily="18" charset="0"/>
                <a:cs typeface="Times New Roman" panose="02020603050405020304" pitchFamily="18" charset="0"/>
              </a:rPr>
              <a:t>Teknolojİ</a:t>
            </a:r>
            <a:r>
              <a:rPr lang="tr-TR" sz="2000" dirty="0" smtClean="0">
                <a:latin typeface="Times New Roman" panose="02020603050405020304" pitchFamily="18" charset="0"/>
                <a:cs typeface="Times New Roman" panose="02020603050405020304" pitchFamily="18" charset="0"/>
              </a:rPr>
              <a:t> FAKÜLTESİ</a:t>
            </a:r>
            <a:br>
              <a:rPr lang="tr-TR" sz="2000" dirty="0" smtClean="0">
                <a:latin typeface="Times New Roman" panose="02020603050405020304" pitchFamily="18" charset="0"/>
                <a:cs typeface="Times New Roman" panose="02020603050405020304" pitchFamily="18" charset="0"/>
              </a:rPr>
            </a:br>
            <a:r>
              <a:rPr lang="tr-TR" sz="2000" dirty="0" smtClean="0">
                <a:latin typeface="Times New Roman" panose="02020603050405020304" pitchFamily="18" charset="0"/>
                <a:cs typeface="Times New Roman" panose="02020603050405020304" pitchFamily="18" charset="0"/>
              </a:rPr>
              <a:t>ELEKTRİK ELEKTRONİK MÜHENDİSLİĞİ</a:t>
            </a:r>
            <a:br>
              <a:rPr lang="tr-TR" sz="2000" dirty="0" smtClean="0">
                <a:latin typeface="Times New Roman" panose="02020603050405020304" pitchFamily="18" charset="0"/>
                <a:cs typeface="Times New Roman" panose="02020603050405020304" pitchFamily="18" charset="0"/>
              </a:rPr>
            </a:br>
            <a:r>
              <a:rPr lang="tr-TR" sz="2000" dirty="0" smtClean="0">
                <a:latin typeface="Times New Roman" panose="02020603050405020304" pitchFamily="18" charset="0"/>
                <a:cs typeface="Times New Roman" panose="02020603050405020304" pitchFamily="18" charset="0"/>
              </a:rPr>
              <a:t>LİSANS </a:t>
            </a:r>
            <a:r>
              <a:rPr lang="tr-TR" sz="2000" dirty="0" err="1" smtClean="0">
                <a:latin typeface="Times New Roman" panose="02020603050405020304" pitchFamily="18" charset="0"/>
                <a:cs typeface="Times New Roman" panose="02020603050405020304" pitchFamily="18" charset="0"/>
              </a:rPr>
              <a:t>Mezunİyet</a:t>
            </a:r>
            <a:r>
              <a:rPr lang="tr-TR" sz="2000" dirty="0" smtClean="0">
                <a:latin typeface="Times New Roman" panose="02020603050405020304" pitchFamily="18" charset="0"/>
                <a:cs typeface="Times New Roman" panose="02020603050405020304" pitchFamily="18" charset="0"/>
              </a:rPr>
              <a:t> TEZİ SUNUMU</a:t>
            </a:r>
            <a:endParaRPr lang="tr-TR" sz="2000" dirty="0">
              <a:latin typeface="Times New Roman" panose="02020603050405020304" pitchFamily="18" charset="0"/>
              <a:cs typeface="Times New Roman" panose="02020603050405020304" pitchFamily="18" charset="0"/>
            </a:endParaRPr>
          </a:p>
        </p:txBody>
      </p:sp>
      <p:sp>
        <p:nvSpPr>
          <p:cNvPr id="3" name="Alt Başlık 2"/>
          <p:cNvSpPr>
            <a:spLocks noGrp="1"/>
          </p:cNvSpPr>
          <p:nvPr>
            <p:ph type="subTitle" idx="1"/>
          </p:nvPr>
        </p:nvSpPr>
        <p:spPr>
          <a:xfrm>
            <a:off x="1259632" y="2355726"/>
            <a:ext cx="6461760" cy="800100"/>
          </a:xfrm>
        </p:spPr>
        <p:txBody>
          <a:bodyPr>
            <a:normAutofit/>
          </a:bodyPr>
          <a:lstStyle/>
          <a:p>
            <a:pPr algn="ctr"/>
            <a:r>
              <a:rPr lang="tr-TR" sz="1600" b="1" dirty="0">
                <a:latin typeface="Times New Roman" panose="02020603050405020304" pitchFamily="18" charset="0"/>
                <a:cs typeface="Times New Roman" panose="02020603050405020304" pitchFamily="18" charset="0"/>
              </a:rPr>
              <a:t>LABVIEW ORTAMINDA KMDA MOTORUNUN PI DENETLEYECİ İLE HIZ KONTROLU</a:t>
            </a:r>
          </a:p>
        </p:txBody>
      </p:sp>
      <p:sp>
        <p:nvSpPr>
          <p:cNvPr id="4" name="Alt Başlık 2"/>
          <p:cNvSpPr txBox="1">
            <a:spLocks/>
          </p:cNvSpPr>
          <p:nvPr/>
        </p:nvSpPr>
        <p:spPr>
          <a:xfrm>
            <a:off x="107504" y="3813888"/>
            <a:ext cx="8856984" cy="1242138"/>
          </a:xfrm>
          <a:prstGeom prst="rect">
            <a:avLst/>
          </a:prstGeom>
        </p:spPr>
        <p:txBody>
          <a:bodyPr vert="horz" lIns="91440" tIns="45720" rIns="91440" bIns="45720" rtlCol="0" anchor="t">
            <a:normAutofit fontScale="92500" lnSpcReduction="20000"/>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just">
              <a:buClr>
                <a:schemeClr val="tx1">
                  <a:lumMod val="50000"/>
                  <a:lumOff val="50000"/>
                </a:schemeClr>
              </a:buClr>
            </a:pPr>
            <a:r>
              <a:rPr lang="tr-TR" sz="1600" b="1" dirty="0">
                <a:solidFill>
                  <a:schemeClr val="tx1"/>
                </a:solidFill>
                <a:latin typeface="Times New Roman" panose="02020603050405020304" pitchFamily="18" charset="0"/>
                <a:cs typeface="Times New Roman" panose="02020603050405020304" pitchFamily="18" charset="0"/>
              </a:rPr>
              <a:t>Hazırlayan: </a:t>
            </a:r>
            <a:r>
              <a:rPr lang="tr-TR" sz="1600" b="1" dirty="0" smtClean="0">
                <a:solidFill>
                  <a:schemeClr val="tx1"/>
                </a:solidFill>
                <a:latin typeface="Times New Roman" panose="02020603050405020304" pitchFamily="18" charset="0"/>
                <a:cs typeface="Times New Roman" panose="02020603050405020304" pitchFamily="18" charset="0"/>
              </a:rPr>
              <a:t>	</a:t>
            </a:r>
            <a:r>
              <a:rPr lang="tr-TR" sz="1600" b="1" dirty="0">
                <a:solidFill>
                  <a:schemeClr val="tx1"/>
                </a:solidFill>
                <a:latin typeface="Times New Roman" panose="02020603050405020304" pitchFamily="18" charset="0"/>
                <a:cs typeface="Times New Roman" panose="02020603050405020304" pitchFamily="18" charset="0"/>
              </a:rPr>
              <a:t> </a:t>
            </a:r>
            <a:r>
              <a:rPr lang="tr-TR" sz="1600" b="1" dirty="0" smtClean="0">
                <a:solidFill>
                  <a:schemeClr val="tx1"/>
                </a:solidFill>
                <a:latin typeface="Times New Roman" panose="02020603050405020304" pitchFamily="18" charset="0"/>
                <a:cs typeface="Times New Roman" panose="02020603050405020304" pitchFamily="18" charset="0"/>
              </a:rPr>
              <a:t>İsmail </a:t>
            </a:r>
            <a:r>
              <a:rPr lang="tr-TR" sz="1600" b="1" dirty="0">
                <a:solidFill>
                  <a:schemeClr val="tx1"/>
                </a:solidFill>
                <a:latin typeface="Times New Roman" panose="02020603050405020304" pitchFamily="18" charset="0"/>
                <a:cs typeface="Times New Roman" panose="02020603050405020304" pitchFamily="18" charset="0"/>
              </a:rPr>
              <a:t>MALLI</a:t>
            </a:r>
          </a:p>
          <a:p>
            <a:pPr algn="just">
              <a:buClr>
                <a:schemeClr val="tx1">
                  <a:lumMod val="50000"/>
                  <a:lumOff val="50000"/>
                </a:schemeClr>
              </a:buClr>
            </a:pPr>
            <a:r>
              <a:rPr lang="tr-TR" sz="1600" b="1" dirty="0" smtClean="0">
                <a:solidFill>
                  <a:schemeClr val="tx1"/>
                </a:solidFill>
                <a:latin typeface="Times New Roman" panose="02020603050405020304" pitchFamily="18" charset="0"/>
                <a:cs typeface="Times New Roman" panose="02020603050405020304" pitchFamily="18" charset="0"/>
              </a:rPr>
              <a:t>Akademik </a:t>
            </a:r>
            <a:r>
              <a:rPr lang="tr-TR" sz="1600" b="1" dirty="0">
                <a:solidFill>
                  <a:schemeClr val="tx1"/>
                </a:solidFill>
                <a:latin typeface="Times New Roman" panose="02020603050405020304" pitchFamily="18" charset="0"/>
                <a:cs typeface="Times New Roman" panose="02020603050405020304" pitchFamily="18" charset="0"/>
              </a:rPr>
              <a:t>danışman: </a:t>
            </a:r>
            <a:r>
              <a:rPr lang="tr-TR" sz="1600" b="1" dirty="0" smtClean="0">
                <a:solidFill>
                  <a:schemeClr val="tx1"/>
                </a:solidFill>
                <a:latin typeface="Times New Roman" panose="02020603050405020304" pitchFamily="18" charset="0"/>
                <a:cs typeface="Times New Roman" panose="02020603050405020304" pitchFamily="18" charset="0"/>
              </a:rPr>
              <a:t> Doç</a:t>
            </a:r>
            <a:r>
              <a:rPr lang="tr-TR" sz="1600" b="1" dirty="0">
                <a:solidFill>
                  <a:schemeClr val="tx1"/>
                </a:solidFill>
                <a:latin typeface="Times New Roman" panose="02020603050405020304" pitchFamily="18" charset="0"/>
                <a:cs typeface="Times New Roman" panose="02020603050405020304" pitchFamily="18" charset="0"/>
              </a:rPr>
              <a:t>. Dr. Şevki DEMİRBAŞ </a:t>
            </a:r>
          </a:p>
          <a:p>
            <a:pPr algn="ctr">
              <a:buClr>
                <a:schemeClr val="tx1">
                  <a:lumMod val="50000"/>
                  <a:lumOff val="50000"/>
                </a:schemeClr>
              </a:buClr>
            </a:pPr>
            <a:endParaRPr lang="tr-TR" sz="1600" b="1" dirty="0">
              <a:solidFill>
                <a:schemeClr val="tx2"/>
              </a:solidFill>
              <a:latin typeface="Times New Roman" panose="02020603050405020304" pitchFamily="18" charset="0"/>
              <a:cs typeface="Times New Roman" panose="02020603050405020304" pitchFamily="18" charset="0"/>
            </a:endParaRPr>
          </a:p>
          <a:p>
            <a:pPr algn="ctr">
              <a:buClr>
                <a:schemeClr val="tx1">
                  <a:lumMod val="50000"/>
                  <a:lumOff val="50000"/>
                </a:schemeClr>
              </a:buClr>
            </a:pPr>
            <a:endParaRPr lang="tr-TR" sz="1600" b="1" dirty="0" smtClean="0">
              <a:solidFill>
                <a:schemeClr val="tx2"/>
              </a:solidFill>
              <a:latin typeface="Times New Roman" panose="02020603050405020304" pitchFamily="18" charset="0"/>
              <a:cs typeface="Times New Roman" panose="02020603050405020304" pitchFamily="18" charset="0"/>
            </a:endParaRPr>
          </a:p>
          <a:p>
            <a:pPr algn="ctr">
              <a:buClr>
                <a:schemeClr val="tx1">
                  <a:lumMod val="50000"/>
                  <a:lumOff val="50000"/>
                </a:schemeClr>
              </a:buClr>
            </a:pPr>
            <a:r>
              <a:rPr lang="tr-TR" sz="1600" b="1" dirty="0" smtClean="0">
                <a:solidFill>
                  <a:schemeClr val="tx1"/>
                </a:solidFill>
                <a:latin typeface="Times New Roman" panose="02020603050405020304" pitchFamily="18" charset="0"/>
                <a:cs typeface="Times New Roman" panose="02020603050405020304" pitchFamily="18" charset="0"/>
              </a:rPr>
              <a:t>2017</a:t>
            </a:r>
            <a:r>
              <a:rPr lang="tr-TR" sz="1600" b="1" dirty="0" smtClean="0">
                <a:solidFill>
                  <a:schemeClr val="tx2"/>
                </a:solidFill>
                <a:latin typeface="Times New Roman" panose="02020603050405020304" pitchFamily="18" charset="0"/>
                <a:cs typeface="Times New Roman" panose="02020603050405020304" pitchFamily="18" charset="0"/>
              </a:rPr>
              <a:t> </a:t>
            </a:r>
            <a:endParaRPr lang="tr-TR" sz="1600" b="1" dirty="0">
              <a:solidFill>
                <a:schemeClr val="tx2"/>
              </a:solidFill>
              <a:latin typeface="Times New Roman" panose="02020603050405020304" pitchFamily="18" charset="0"/>
              <a:cs typeface="Times New Roman" panose="02020603050405020304" pitchFamily="18" charset="0"/>
            </a:endParaRPr>
          </a:p>
        </p:txBody>
      </p:sp>
      <p:pic>
        <p:nvPicPr>
          <p:cNvPr id="1026" name="Picture 2" descr="D:\Belgeler\Eğitim\Gazi Logolar\a58b211c71a935683fe661a10fe3f2df3d903b2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3" y="141481"/>
            <a:ext cx="1049263" cy="7869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Belgeler\Eğitim\Gazi Logolar\gazilogojp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287" y="171450"/>
            <a:ext cx="1082402" cy="811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890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Belgeler\Eğitim\Gazi Logolar\a58b211c71a935683fe661a10fe3f2df3d903b2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3" y="141481"/>
            <a:ext cx="1049263" cy="7869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Belgeler\Eğitim\Gazi Logolar\gazilogojp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287" y="171450"/>
            <a:ext cx="1082402" cy="8118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0" y="-132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3073" name="Resim 1" descr="encoder signal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7706" y="983252"/>
            <a:ext cx="3641910" cy="196598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5724128" y="2317159"/>
            <a:ext cx="2952328"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algn="ctr" fontAlgn="base">
              <a:lnSpc>
                <a:spcPct val="130000"/>
              </a:lnSpc>
              <a:spcBef>
                <a:spcPct val="20000"/>
              </a:spcBef>
              <a:spcAft>
                <a:spcPct val="0"/>
              </a:spcAft>
              <a:buClr>
                <a:schemeClr val="tx1">
                  <a:lumMod val="50000"/>
                  <a:lumOff val="50000"/>
                </a:schemeClr>
              </a:buClr>
              <a:buSzTx/>
              <a:buFontTx/>
              <a:buNone/>
              <a:tabLst/>
              <a:defRPr/>
            </a:pPr>
            <a:r>
              <a:rPr lang="tr-TR" altLang="tr-TR" sz="1200" b="1" dirty="0" smtClean="0" bmk="">
                <a:solidFill>
                  <a:schemeClr val="tx2"/>
                </a:solidFill>
                <a:latin typeface="Times New Roman" panose="02020603050405020304" pitchFamily="18" charset="0"/>
                <a:cs typeface="Times New Roman" panose="02020603050405020304" pitchFamily="18" charset="0"/>
              </a:rPr>
              <a:t>Tipik bir artımlı(</a:t>
            </a:r>
            <a:r>
              <a:rPr lang="tr-TR" altLang="tr-TR" sz="1200" b="1" dirty="0" err="1" smtClean="0" bmk="">
                <a:solidFill>
                  <a:schemeClr val="tx2"/>
                </a:solidFill>
                <a:latin typeface="Times New Roman" panose="02020603050405020304" pitchFamily="18" charset="0"/>
                <a:cs typeface="Times New Roman" panose="02020603050405020304" pitchFamily="18" charset="0"/>
              </a:rPr>
              <a:t>incremental</a:t>
            </a:r>
            <a:r>
              <a:rPr lang="tr-TR" altLang="tr-TR" sz="1200" b="1" dirty="0" smtClean="0" bmk="">
                <a:solidFill>
                  <a:schemeClr val="tx2"/>
                </a:solidFill>
                <a:latin typeface="Times New Roman" panose="02020603050405020304" pitchFamily="18" charset="0"/>
                <a:cs typeface="Times New Roman" panose="02020603050405020304" pitchFamily="18" charset="0"/>
              </a:rPr>
              <a:t>) </a:t>
            </a:r>
            <a:r>
              <a:rPr lang="tr-TR" altLang="tr-TR" sz="1200" b="1" dirty="0" err="1" smtClean="0" bmk="">
                <a:solidFill>
                  <a:schemeClr val="tx2"/>
                </a:solidFill>
                <a:latin typeface="Times New Roman" panose="02020603050405020304" pitchFamily="18" charset="0"/>
                <a:cs typeface="Times New Roman" panose="02020603050405020304" pitchFamily="18" charset="0"/>
              </a:rPr>
              <a:t>encoderın</a:t>
            </a:r>
            <a:r>
              <a:rPr lang="tr-TR" altLang="tr-TR" sz="1200" b="1" dirty="0" smtClean="0" bmk="">
                <a:solidFill>
                  <a:schemeClr val="tx2"/>
                </a:solidFill>
                <a:latin typeface="Times New Roman" panose="02020603050405020304" pitchFamily="18" charset="0"/>
                <a:cs typeface="Times New Roman" panose="02020603050405020304" pitchFamily="18" charset="0"/>
              </a:rPr>
              <a:t> sinyalleri</a:t>
            </a:r>
            <a:endParaRPr lang="tr-TR" altLang="tr-TR" sz="1200" b="1" dirty="0">
              <a:solidFill>
                <a:schemeClr val="tx2"/>
              </a:solidFill>
              <a:latin typeface="Times New Roman" panose="02020603050405020304" pitchFamily="18" charset="0"/>
              <a:cs typeface="Times New Roman" panose="02020603050405020304" pitchFamily="18" charset="0"/>
            </a:endParaRPr>
          </a:p>
        </p:txBody>
      </p:sp>
      <p:sp>
        <p:nvSpPr>
          <p:cNvPr id="6" name="Dikdörtgen 5"/>
          <p:cNvSpPr/>
          <p:nvPr/>
        </p:nvSpPr>
        <p:spPr>
          <a:xfrm>
            <a:off x="281287" y="1347614"/>
            <a:ext cx="4506737" cy="1600438"/>
          </a:xfrm>
          <a:prstGeom prst="rect">
            <a:avLst/>
          </a:prstGeom>
        </p:spPr>
        <p:txBody>
          <a:bodyPr wrap="square">
            <a:spAutoFit/>
          </a:bodyPr>
          <a:lstStyle/>
          <a:p>
            <a:pPr algn="just"/>
            <a:r>
              <a:rPr lang="tr-TR" sz="1400" dirty="0">
                <a:latin typeface="Times New Roman" panose="02020603050405020304" pitchFamily="18" charset="0"/>
                <a:cs typeface="Times New Roman" panose="02020603050405020304" pitchFamily="18" charset="0"/>
              </a:rPr>
              <a:t>Kanal A ve B'nin sinyalleri kare dalgadır ve aralarında 90 derecelik bir faz kayması var. Bu özelliğe dayanılarak, artımlı </a:t>
            </a:r>
            <a:r>
              <a:rPr lang="tr-TR" sz="1400" dirty="0" err="1">
                <a:latin typeface="Times New Roman" panose="02020603050405020304" pitchFamily="18" charset="0"/>
                <a:cs typeface="Times New Roman" panose="02020603050405020304" pitchFamily="18" charset="0"/>
              </a:rPr>
              <a:t>enkoderlera</a:t>
            </a:r>
            <a:r>
              <a:rPr lang="tr-TR" sz="1400" dirty="0">
                <a:latin typeface="Times New Roman" panose="02020603050405020304" pitchFamily="18" charset="0"/>
                <a:cs typeface="Times New Roman" panose="02020603050405020304" pitchFamily="18" charset="0"/>
              </a:rPr>
              <a:t> genelde </a:t>
            </a:r>
            <a:r>
              <a:rPr lang="tr-TR" sz="1400" dirty="0" err="1">
                <a:latin typeface="Times New Roman" panose="02020603050405020304" pitchFamily="18" charset="0"/>
                <a:cs typeface="Times New Roman" panose="02020603050405020304" pitchFamily="18" charset="0"/>
              </a:rPr>
              <a:t>quadrature</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enkoder</a:t>
            </a:r>
            <a:r>
              <a:rPr lang="tr-TR" sz="1400" dirty="0">
                <a:latin typeface="Times New Roman" panose="02020603050405020304" pitchFamily="18" charset="0"/>
                <a:cs typeface="Times New Roman" panose="02020603050405020304" pitchFamily="18" charset="0"/>
              </a:rPr>
              <a:t> da denir. İndeks kanalı her turda bir darbe üretir. Çoğu uygulamada, hız ölçümü amacıyla yalnızca ilk iki kanal kullanılır. İndeks kanalı, ilk devirden sonra mutlak pozisyonu almak için kullanılabilir.</a:t>
            </a:r>
          </a:p>
        </p:txBody>
      </p:sp>
      <p:pic>
        <p:nvPicPr>
          <p:cNvPr id="10" name="Resim 9" descr="C:\Users\İsmail\Desktop\encoder channel.jpg"/>
          <p:cNvPicPr/>
          <p:nvPr/>
        </p:nvPicPr>
        <p:blipFill>
          <a:blip r:embed="rId6">
            <a:extLst>
              <a:ext uri="{28A0092B-C50C-407E-A947-70E740481C1C}">
                <a14:useLocalDpi xmlns:a14="http://schemas.microsoft.com/office/drawing/2010/main" val="0"/>
              </a:ext>
            </a:extLst>
          </a:blip>
          <a:srcRect/>
          <a:stretch>
            <a:fillRect/>
          </a:stretch>
        </p:blipFill>
        <p:spPr bwMode="auto">
          <a:xfrm>
            <a:off x="5147706" y="2889622"/>
            <a:ext cx="3717168" cy="1694739"/>
          </a:xfrm>
          <a:prstGeom prst="rect">
            <a:avLst/>
          </a:prstGeom>
          <a:noFill/>
          <a:ln>
            <a:noFill/>
          </a:ln>
        </p:spPr>
      </p:pic>
      <p:sp>
        <p:nvSpPr>
          <p:cNvPr id="11" name="Rectangle 3"/>
          <p:cNvSpPr>
            <a:spLocks noChangeArrowheads="1"/>
          </p:cNvSpPr>
          <p:nvPr/>
        </p:nvSpPr>
        <p:spPr bwMode="auto">
          <a:xfrm>
            <a:off x="5724128" y="4227934"/>
            <a:ext cx="2952328"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algn="ctr" fontAlgn="base">
              <a:lnSpc>
                <a:spcPct val="130000"/>
              </a:lnSpc>
              <a:spcBef>
                <a:spcPct val="20000"/>
              </a:spcBef>
              <a:spcAft>
                <a:spcPct val="0"/>
              </a:spcAft>
              <a:buClr>
                <a:schemeClr val="tx1">
                  <a:lumMod val="50000"/>
                  <a:lumOff val="50000"/>
                </a:schemeClr>
              </a:buClr>
              <a:buSzTx/>
              <a:buFontTx/>
              <a:buNone/>
              <a:tabLst/>
              <a:defRPr/>
            </a:pPr>
            <a:r>
              <a:rPr lang="tr-TR" altLang="tr-TR" sz="1200" b="1" dirty="0" smtClean="0" bmk="">
                <a:solidFill>
                  <a:schemeClr val="tx2"/>
                </a:solidFill>
                <a:latin typeface="Times New Roman" panose="02020603050405020304" pitchFamily="18" charset="0"/>
                <a:cs typeface="Times New Roman" panose="02020603050405020304" pitchFamily="18" charset="0"/>
              </a:rPr>
              <a:t>A </a:t>
            </a:r>
            <a:r>
              <a:rPr lang="tr-TR" altLang="tr-TR" sz="1200" b="1" dirty="0" bmk="">
                <a:solidFill>
                  <a:schemeClr val="tx2"/>
                </a:solidFill>
                <a:latin typeface="Times New Roman" panose="02020603050405020304" pitchFamily="18" charset="0"/>
                <a:cs typeface="Times New Roman" panose="02020603050405020304" pitchFamily="18" charset="0"/>
              </a:rPr>
              <a:t>ve B kanallarının ana </a:t>
            </a:r>
            <a:r>
              <a:rPr lang="tr-TR" altLang="tr-TR" sz="1200" b="1" dirty="0" err="1" bmk="">
                <a:solidFill>
                  <a:schemeClr val="tx2"/>
                </a:solidFill>
                <a:latin typeface="Times New Roman" panose="02020603050405020304" pitchFamily="18" charset="0"/>
                <a:cs typeface="Times New Roman" panose="02020603050405020304" pitchFamily="18" charset="0"/>
              </a:rPr>
              <a:t>noktalarıbir</a:t>
            </a:r>
            <a:r>
              <a:rPr lang="tr-TR" altLang="tr-TR" sz="1200" b="1" dirty="0" bmk="">
                <a:solidFill>
                  <a:schemeClr val="tx2"/>
                </a:solidFill>
                <a:latin typeface="Times New Roman" panose="02020603050405020304" pitchFamily="18" charset="0"/>
                <a:cs typeface="Times New Roman" panose="02020603050405020304" pitchFamily="18" charset="0"/>
              </a:rPr>
              <a:t> </a:t>
            </a:r>
            <a:r>
              <a:rPr lang="tr-TR" altLang="tr-TR" sz="1200" b="1" dirty="0" smtClean="0" bmk="">
                <a:solidFill>
                  <a:schemeClr val="tx2"/>
                </a:solidFill>
                <a:latin typeface="Times New Roman" panose="02020603050405020304" pitchFamily="18" charset="0"/>
                <a:cs typeface="Times New Roman" panose="02020603050405020304" pitchFamily="18" charset="0"/>
              </a:rPr>
              <a:t>artımlı(</a:t>
            </a:r>
            <a:r>
              <a:rPr lang="tr-TR" altLang="tr-TR" sz="1200" b="1" dirty="0" err="1" smtClean="0" bmk="">
                <a:solidFill>
                  <a:schemeClr val="tx2"/>
                </a:solidFill>
                <a:latin typeface="Times New Roman" panose="02020603050405020304" pitchFamily="18" charset="0"/>
                <a:cs typeface="Times New Roman" panose="02020603050405020304" pitchFamily="18" charset="0"/>
              </a:rPr>
              <a:t>incremental</a:t>
            </a:r>
            <a:r>
              <a:rPr lang="tr-TR" altLang="tr-TR" sz="1200" b="1" dirty="0" smtClean="0" bmk="">
                <a:solidFill>
                  <a:schemeClr val="tx2"/>
                </a:solidFill>
                <a:latin typeface="Times New Roman" panose="02020603050405020304" pitchFamily="18" charset="0"/>
                <a:cs typeface="Times New Roman" panose="02020603050405020304" pitchFamily="18" charset="0"/>
              </a:rPr>
              <a:t>) </a:t>
            </a:r>
            <a:r>
              <a:rPr lang="tr-TR" altLang="tr-TR" sz="1200" b="1" dirty="0" err="1" smtClean="0" bmk="">
                <a:solidFill>
                  <a:schemeClr val="tx2"/>
                </a:solidFill>
                <a:latin typeface="Times New Roman" panose="02020603050405020304" pitchFamily="18" charset="0"/>
                <a:cs typeface="Times New Roman" panose="02020603050405020304" pitchFamily="18" charset="0"/>
              </a:rPr>
              <a:t>encoderın</a:t>
            </a:r>
            <a:r>
              <a:rPr lang="tr-TR" altLang="tr-TR" sz="1200" b="1" dirty="0" smtClean="0" bmk="">
                <a:solidFill>
                  <a:schemeClr val="tx2"/>
                </a:solidFill>
                <a:latin typeface="Times New Roman" panose="02020603050405020304" pitchFamily="18" charset="0"/>
                <a:cs typeface="Times New Roman" panose="02020603050405020304" pitchFamily="18" charset="0"/>
              </a:rPr>
              <a:t> sinyalleri</a:t>
            </a:r>
            <a:endParaRPr lang="tr-TR" altLang="tr-TR" sz="1200" b="1" dirty="0">
              <a:solidFill>
                <a:schemeClr val="tx2"/>
              </a:solidFill>
              <a:latin typeface="Times New Roman" panose="02020603050405020304" pitchFamily="18" charset="0"/>
              <a:cs typeface="Times New Roman" panose="02020603050405020304" pitchFamily="18" charset="0"/>
            </a:endParaRPr>
          </a:p>
        </p:txBody>
      </p:sp>
      <p:sp>
        <p:nvSpPr>
          <p:cNvPr id="7" name="Dikdörtgen 6"/>
          <p:cNvSpPr/>
          <p:nvPr/>
        </p:nvSpPr>
        <p:spPr>
          <a:xfrm>
            <a:off x="281801" y="3229159"/>
            <a:ext cx="4572000" cy="1384995"/>
          </a:xfrm>
          <a:prstGeom prst="rect">
            <a:avLst/>
          </a:prstGeom>
        </p:spPr>
        <p:txBody>
          <a:bodyPr>
            <a:spAutoFit/>
          </a:bodyPr>
          <a:lstStyle/>
          <a:p>
            <a:pPr algn="just"/>
            <a:r>
              <a:rPr lang="tr-TR" sz="1400" dirty="0">
                <a:latin typeface="Times New Roman" panose="02020603050405020304" pitchFamily="18" charset="0"/>
                <a:cs typeface="Times New Roman" panose="02020603050405020304" pitchFamily="18" charset="0"/>
              </a:rPr>
              <a:t>Artımlı bir </a:t>
            </a:r>
            <a:r>
              <a:rPr lang="tr-TR" sz="1400" dirty="0" err="1">
                <a:latin typeface="Times New Roman" panose="02020603050405020304" pitchFamily="18" charset="0"/>
                <a:cs typeface="Times New Roman" panose="02020603050405020304" pitchFamily="18" charset="0"/>
              </a:rPr>
              <a:t>enkoderin</a:t>
            </a:r>
            <a:r>
              <a:rPr lang="tr-TR" sz="1400" dirty="0">
                <a:latin typeface="Times New Roman" panose="02020603050405020304" pitchFamily="18" charset="0"/>
                <a:cs typeface="Times New Roman" panose="02020603050405020304" pitchFamily="18" charset="0"/>
              </a:rPr>
              <a:t> en önemli özelliklerinden biri, bir turda A veya B kanalının sinyallerinin toplam sayısına eşit olan çözünürlüğüdür. Motorun hareketi hakkındaki bilgiler, A ve B kanallarındaki durum değişiklikleri tarafından tespit edilir. Dolayısıyla  </a:t>
            </a:r>
            <a:r>
              <a:rPr lang="tr-TR" sz="1400" dirty="0" smtClean="0">
                <a:latin typeface="Times New Roman" panose="02020603050405020304" pitchFamily="18" charset="0"/>
                <a:cs typeface="Times New Roman" panose="02020603050405020304" pitchFamily="18" charset="0"/>
              </a:rPr>
              <a:t>şekilde de </a:t>
            </a:r>
            <a:r>
              <a:rPr lang="tr-TR" sz="1400" dirty="0">
                <a:latin typeface="Times New Roman" panose="02020603050405020304" pitchFamily="18" charset="0"/>
                <a:cs typeface="Times New Roman" panose="02020603050405020304" pitchFamily="18" charset="0"/>
              </a:rPr>
              <a:t>görüleceği üzere sinyallerin her periyodunun dört ana noktası vardır.</a:t>
            </a:r>
          </a:p>
        </p:txBody>
      </p:sp>
    </p:spTree>
    <p:extLst>
      <p:ext uri="{BB962C8B-B14F-4D97-AF65-F5344CB8AC3E}">
        <p14:creationId xmlns:p14="http://schemas.microsoft.com/office/powerpoint/2010/main" val="299443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Belgeler\Eğitim\Gazi Logolar\a58b211c71a935683fe661a10fe3f2df3d903b2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3" y="141481"/>
            <a:ext cx="1049263" cy="7869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Belgeler\Eğitim\Gazi Logolar\gazilogojp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287" y="171450"/>
            <a:ext cx="1082402" cy="8118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0" y="-132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4" name="Dikdörtgen 3"/>
          <p:cNvSpPr/>
          <p:nvPr/>
        </p:nvSpPr>
        <p:spPr>
          <a:xfrm>
            <a:off x="207463" y="983252"/>
            <a:ext cx="8508329" cy="3754874"/>
          </a:xfrm>
          <a:prstGeom prst="rect">
            <a:avLst/>
          </a:prstGeom>
        </p:spPr>
        <p:txBody>
          <a:bodyPr wrap="square">
            <a:spAutoFit/>
          </a:bodyPr>
          <a:lstStyle/>
          <a:p>
            <a:r>
              <a:rPr lang="tr-TR" sz="1400" b="1" i="1" dirty="0" smtClean="0">
                <a:latin typeface="Times New Roman" panose="02020603050405020304" pitchFamily="18" charset="0"/>
                <a:cs typeface="Times New Roman" panose="02020603050405020304" pitchFamily="18" charset="0"/>
              </a:rPr>
              <a:t>Zaman esaslı hız ölçümü; </a:t>
            </a:r>
          </a:p>
          <a:p>
            <a:endParaRPr lang="tr-TR" sz="1400" b="1" i="1" dirty="0" smtClean="0">
              <a:latin typeface="Times New Roman" panose="02020603050405020304" pitchFamily="18" charset="0"/>
              <a:cs typeface="Times New Roman" panose="02020603050405020304" pitchFamily="18" charset="0"/>
            </a:endParaRPr>
          </a:p>
          <a:p>
            <a:r>
              <a:rPr lang="tr-TR" sz="1400" dirty="0" err="1" smtClean="0">
                <a:latin typeface="Times New Roman" panose="02020603050405020304" pitchFamily="18" charset="0"/>
                <a:cs typeface="Times New Roman" panose="02020603050405020304" pitchFamily="18" charset="0"/>
              </a:rPr>
              <a:t>Artımsal</a:t>
            </a:r>
            <a:r>
              <a:rPr lang="tr-TR" sz="1400" dirty="0" smtClean="0">
                <a:latin typeface="Times New Roman" panose="02020603050405020304" pitchFamily="18" charset="0"/>
                <a:cs typeface="Times New Roman" panose="02020603050405020304" pitchFamily="18" charset="0"/>
              </a:rPr>
              <a:t> </a:t>
            </a:r>
            <a:r>
              <a:rPr lang="tr-TR" sz="1400" dirty="0" err="1" smtClean="0">
                <a:latin typeface="Times New Roman" panose="02020603050405020304" pitchFamily="18" charset="0"/>
                <a:cs typeface="Times New Roman" panose="02020603050405020304" pitchFamily="18" charset="0"/>
              </a:rPr>
              <a:t>enkoder</a:t>
            </a:r>
            <a:r>
              <a:rPr lang="tr-TR" sz="1400" dirty="0" smtClean="0">
                <a:latin typeface="Times New Roman" panose="02020603050405020304" pitchFamily="18" charset="0"/>
                <a:cs typeface="Times New Roman" panose="02020603050405020304" pitchFamily="18" charset="0"/>
              </a:rPr>
              <a:t> ile hızı ölçmenin yollarından biri, Önceki şekilde gösterilen iki ana nokta arasındaki geçen zamanı ölçmektir. Zaman ölçümü, saat çevrimlerini </a:t>
            </a:r>
            <a:r>
              <a:rPr lang="tr-TR" sz="1400" dirty="0">
                <a:latin typeface="Times New Roman" panose="02020603050405020304" pitchFamily="18" charset="0"/>
                <a:cs typeface="Times New Roman" panose="02020603050405020304" pitchFamily="18" charset="0"/>
              </a:rPr>
              <a:t>sayarak yapılabilir</a:t>
            </a:r>
            <a:r>
              <a:rPr lang="tr-TR" sz="1400" dirty="0" smtClean="0">
                <a:latin typeface="Times New Roman" panose="02020603050405020304" pitchFamily="18" charset="0"/>
                <a:cs typeface="Times New Roman" panose="02020603050405020304" pitchFamily="18" charset="0"/>
              </a:rPr>
              <a:t>:</a:t>
            </a:r>
            <a:endParaRPr lang="tr-TR" sz="1400" dirty="0">
              <a:latin typeface="Times New Roman" panose="02020603050405020304" pitchFamily="18" charset="0"/>
              <a:cs typeface="Times New Roman" panose="02020603050405020304" pitchFamily="18" charset="0"/>
            </a:endParaRPr>
          </a:p>
          <a:p>
            <a:endParaRPr lang="tr-TR" sz="1400" dirty="0" smtClean="0">
              <a:latin typeface="Times New Roman" panose="02020603050405020304" pitchFamily="18"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a:p>
            <a:endParaRPr lang="tr-TR" sz="1400" dirty="0" smtClean="0">
              <a:latin typeface="Times New Roman" panose="02020603050405020304" pitchFamily="18" charset="0"/>
              <a:cs typeface="Times New Roman" panose="02020603050405020304" pitchFamily="18" charset="0"/>
            </a:endParaRPr>
          </a:p>
          <a:p>
            <a:r>
              <a:rPr lang="tr-TR" sz="1400" dirty="0" smtClean="0">
                <a:latin typeface="Times New Roman" panose="02020603050405020304" pitchFamily="18" charset="0"/>
                <a:cs typeface="Times New Roman" panose="02020603050405020304" pitchFamily="18" charset="0"/>
              </a:rPr>
              <a:t>T_1</a:t>
            </a:r>
            <a:r>
              <a:rPr lang="tr-TR" sz="1400" dirty="0">
                <a:latin typeface="Times New Roman" panose="02020603050405020304" pitchFamily="18" charset="0"/>
                <a:cs typeface="Times New Roman" panose="02020603050405020304" pitchFamily="18" charset="0"/>
              </a:rPr>
              <a:t>, iki nokta arasındaki geçen zamandır. E, değerlendirme çarpanıdır (E = 1, 2, 4). </a:t>
            </a:r>
            <a:r>
              <a:rPr lang="tr-TR" sz="1400" dirty="0" err="1">
                <a:latin typeface="Times New Roman" panose="02020603050405020304" pitchFamily="18" charset="0"/>
                <a:cs typeface="Times New Roman" panose="02020603050405020304" pitchFamily="18" charset="0"/>
              </a:rPr>
              <a:t>fclk</a:t>
            </a:r>
            <a:r>
              <a:rPr lang="tr-TR" sz="1400" dirty="0">
                <a:latin typeface="Times New Roman" panose="02020603050405020304" pitchFamily="18" charset="0"/>
                <a:cs typeface="Times New Roman" panose="02020603050405020304" pitchFamily="18" charset="0"/>
              </a:rPr>
              <a:t>, kullanılan saatin Hz cinsinden frekansı ve X saat çevrimlerinin sayısıdır. Buradan, bir devir için gereken süre şu şekilde hesaplanabilir:</a:t>
            </a:r>
            <a:r>
              <a:rPr lang="tr-TR" sz="1400" dirty="0"/>
              <a:t> </a:t>
            </a:r>
            <a:endParaRPr lang="tr-TR" sz="1400" dirty="0" smtClean="0"/>
          </a:p>
          <a:p>
            <a:endParaRPr lang="tr-TR" sz="1400" dirty="0"/>
          </a:p>
          <a:p>
            <a:endParaRPr lang="tr-TR" sz="1400" dirty="0" smtClean="0"/>
          </a:p>
          <a:p>
            <a:r>
              <a:rPr lang="tr-TR" sz="1400" dirty="0" smtClean="0">
                <a:latin typeface="Times New Roman" panose="02020603050405020304" pitchFamily="18" charset="0"/>
                <a:cs typeface="Times New Roman" panose="02020603050405020304" pitchFamily="18" charset="0"/>
              </a:rPr>
              <a:t>Burada</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T_rev</a:t>
            </a:r>
            <a:r>
              <a:rPr lang="tr-TR" sz="1400" dirty="0">
                <a:latin typeface="Times New Roman" panose="02020603050405020304" pitchFamily="18" charset="0"/>
                <a:cs typeface="Times New Roman" panose="02020603050405020304" pitchFamily="18" charset="0"/>
              </a:rPr>
              <a:t> bir devir için gereken süre ve R </a:t>
            </a:r>
            <a:r>
              <a:rPr lang="tr-TR" sz="1400" dirty="0" err="1">
                <a:latin typeface="Times New Roman" panose="02020603050405020304" pitchFamily="18" charset="0"/>
                <a:cs typeface="Times New Roman" panose="02020603050405020304" pitchFamily="18" charset="0"/>
              </a:rPr>
              <a:t>sensörün</a:t>
            </a:r>
            <a:r>
              <a:rPr lang="tr-TR" sz="1400" dirty="0">
                <a:latin typeface="Times New Roman" panose="02020603050405020304" pitchFamily="18" charset="0"/>
                <a:cs typeface="Times New Roman" panose="02020603050405020304" pitchFamily="18" charset="0"/>
              </a:rPr>
              <a:t> çözünürlüğüdür. Böylece motorun hızı: </a:t>
            </a:r>
            <a:endParaRPr lang="tr-TR" sz="1400" dirty="0" smtClean="0">
              <a:latin typeface="Times New Roman" panose="02020603050405020304" pitchFamily="18"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a:p>
            <a:endParaRPr lang="tr-TR" sz="1400" dirty="0" smtClean="0">
              <a:latin typeface="Times New Roman" panose="02020603050405020304" pitchFamily="18"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a:p>
            <a:r>
              <a:rPr lang="tr-TR" sz="1400" dirty="0" smtClean="0">
                <a:latin typeface="Times New Roman" panose="02020603050405020304" pitchFamily="18" charset="0"/>
                <a:cs typeface="Times New Roman" panose="02020603050405020304" pitchFamily="18" charset="0"/>
              </a:rPr>
              <a:t>Bu </a:t>
            </a:r>
            <a:r>
              <a:rPr lang="tr-TR" sz="1400" dirty="0">
                <a:latin typeface="Times New Roman" panose="02020603050405020304" pitchFamily="18" charset="0"/>
                <a:cs typeface="Times New Roman" panose="02020603050405020304" pitchFamily="18" charset="0"/>
              </a:rPr>
              <a:t>yöntem temelde bir devir için gereken zamandan hesaplandığından, ölçümün örnekleme hatası şöyledir:</a:t>
            </a:r>
          </a:p>
          <a:p>
            <a:endParaRPr lang="tr-TR"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Dikdörtgen 7"/>
              <p:cNvSpPr/>
              <p:nvPr/>
            </p:nvSpPr>
            <p:spPr>
              <a:xfrm>
                <a:off x="3094672" y="1933496"/>
                <a:ext cx="1107996" cy="553934"/>
              </a:xfrm>
              <a:prstGeom prst="rect">
                <a:avLst/>
              </a:prstGeom>
            </p:spPr>
            <p:txBody>
              <a:bodyPr wrap="none">
                <a:spAutoFit/>
              </a:bodyPr>
              <a:lstStyle/>
              <a:p>
                <a14:m>
                  <m:oMath xmlns:m="http://schemas.openxmlformats.org/officeDocument/2006/math">
                    <m:sSub>
                      <m:sSubPr>
                        <m:ctrlPr>
                          <a:rPr lang="tr-TR" i="1">
                            <a:latin typeface="Cambria Math"/>
                          </a:rPr>
                        </m:ctrlPr>
                      </m:sSubPr>
                      <m:e>
                        <m:r>
                          <a:rPr lang="tr-TR" i="1">
                            <a:latin typeface="Cambria Math"/>
                          </a:rPr>
                          <m:t>𝑇</m:t>
                        </m:r>
                      </m:e>
                      <m:sub>
                        <m:r>
                          <a:rPr lang="tr-TR" i="1">
                            <a:latin typeface="Cambria Math"/>
                          </a:rPr>
                          <m:t>1</m:t>
                        </m:r>
                      </m:sub>
                    </m:sSub>
                    <m:r>
                      <a:rPr lang="tr-TR" i="1">
                        <a:latin typeface="Cambria Math"/>
                      </a:rPr>
                      <m:t>=</m:t>
                    </m:r>
                    <m:f>
                      <m:fPr>
                        <m:ctrlPr>
                          <a:rPr lang="tr-TR" i="1">
                            <a:latin typeface="Cambria Math"/>
                          </a:rPr>
                        </m:ctrlPr>
                      </m:fPr>
                      <m:num>
                        <m:r>
                          <a:rPr lang="tr-TR" i="1">
                            <a:latin typeface="Cambria Math"/>
                          </a:rPr>
                          <m:t>𝑋</m:t>
                        </m:r>
                        <m:r>
                          <a:rPr lang="tr-TR" i="1">
                            <a:latin typeface="Cambria Math"/>
                          </a:rPr>
                          <m:t>∗</m:t>
                        </m:r>
                        <m:r>
                          <a:rPr lang="tr-TR" i="1">
                            <a:latin typeface="Cambria Math"/>
                          </a:rPr>
                          <m:t>𝐸</m:t>
                        </m:r>
                      </m:num>
                      <m:den>
                        <m:sSub>
                          <m:sSubPr>
                            <m:ctrlPr>
                              <a:rPr lang="tr-TR" i="1">
                                <a:latin typeface="Cambria Math"/>
                              </a:rPr>
                            </m:ctrlPr>
                          </m:sSubPr>
                          <m:e>
                            <m:r>
                              <a:rPr lang="tr-TR" i="1">
                                <a:latin typeface="Cambria Math"/>
                              </a:rPr>
                              <m:t>𝑓</m:t>
                            </m:r>
                          </m:e>
                          <m:sub>
                            <m:r>
                              <a:rPr lang="tr-TR" i="1">
                                <a:latin typeface="Cambria Math"/>
                              </a:rPr>
                              <m:t>𝑐𝑙𝑘</m:t>
                            </m:r>
                          </m:sub>
                        </m:sSub>
                      </m:den>
                    </m:f>
                  </m:oMath>
                </a14:m>
                <a:r>
                  <a:rPr lang="tr-TR" dirty="0"/>
                  <a:t> 	</a:t>
                </a:r>
              </a:p>
            </p:txBody>
          </p:sp>
        </mc:Choice>
        <mc:Fallback xmlns="">
          <p:sp>
            <p:nvSpPr>
              <p:cNvPr id="8" name="Dikdörtgen 7"/>
              <p:cNvSpPr>
                <a:spLocks noRot="1" noChangeAspect="1" noMove="1" noResize="1" noEditPoints="1" noAdjustHandles="1" noChangeArrowheads="1" noChangeShapeType="1" noTextEdit="1"/>
              </p:cNvSpPr>
              <p:nvPr/>
            </p:nvSpPr>
            <p:spPr>
              <a:xfrm>
                <a:off x="3094672" y="1933496"/>
                <a:ext cx="1107996" cy="553934"/>
              </a:xfrm>
              <a:prstGeom prst="rect">
                <a:avLst/>
              </a:prstGeom>
              <a:blipFill rotWithShape="1">
                <a:blip r:embed="rId5"/>
                <a:stretch>
                  <a:fillRect b="-1099"/>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9" name="Dikdörtgen 8"/>
              <p:cNvSpPr/>
              <p:nvPr/>
            </p:nvSpPr>
            <p:spPr>
              <a:xfrm>
                <a:off x="3094672" y="2878079"/>
                <a:ext cx="2031325" cy="369332"/>
              </a:xfrm>
              <a:prstGeom prst="rect">
                <a:avLst/>
              </a:prstGeom>
            </p:spPr>
            <p:txBody>
              <a:bodyPr wrap="none">
                <a:spAutoFit/>
              </a:bodyPr>
              <a:lstStyle/>
              <a:p>
                <a14:m>
                  <m:oMath xmlns:m="http://schemas.openxmlformats.org/officeDocument/2006/math">
                    <m:sSub>
                      <m:sSubPr>
                        <m:ctrlPr>
                          <a:rPr lang="tr-TR" i="1">
                            <a:latin typeface="Cambria Math"/>
                          </a:rPr>
                        </m:ctrlPr>
                      </m:sSubPr>
                      <m:e>
                        <m:r>
                          <a:rPr lang="tr-TR" i="1">
                            <a:latin typeface="Cambria Math"/>
                          </a:rPr>
                          <m:t>𝑇</m:t>
                        </m:r>
                      </m:e>
                      <m:sub>
                        <m:r>
                          <a:rPr lang="tr-TR" i="1">
                            <a:latin typeface="Cambria Math"/>
                          </a:rPr>
                          <m:t>𝑟𝑒𝑣</m:t>
                        </m:r>
                      </m:sub>
                    </m:sSub>
                    <m:r>
                      <a:rPr lang="tr-TR" i="1">
                        <a:latin typeface="Cambria Math"/>
                      </a:rPr>
                      <m:t>=</m:t>
                    </m:r>
                    <m:r>
                      <a:rPr lang="tr-TR" i="1">
                        <a:latin typeface="Cambria Math"/>
                      </a:rPr>
                      <m:t>𝑅</m:t>
                    </m:r>
                    <m:r>
                      <a:rPr lang="tr-TR" i="1">
                        <a:latin typeface="Cambria Math"/>
                      </a:rPr>
                      <m:t>∗</m:t>
                    </m:r>
                    <m:sSub>
                      <m:sSubPr>
                        <m:ctrlPr>
                          <a:rPr lang="tr-TR" i="1">
                            <a:latin typeface="Cambria Math"/>
                          </a:rPr>
                        </m:ctrlPr>
                      </m:sSubPr>
                      <m:e>
                        <m:r>
                          <a:rPr lang="tr-TR" i="1">
                            <a:latin typeface="Cambria Math"/>
                          </a:rPr>
                          <m:t>𝑇</m:t>
                        </m:r>
                      </m:e>
                      <m:sub>
                        <m:r>
                          <a:rPr lang="tr-TR" i="1">
                            <a:latin typeface="Cambria Math"/>
                          </a:rPr>
                          <m:t>1</m:t>
                        </m:r>
                      </m:sub>
                    </m:sSub>
                  </m:oMath>
                </a14:m>
                <a:r>
                  <a:rPr lang="tr-TR" dirty="0"/>
                  <a:t> 	</a:t>
                </a:r>
              </a:p>
            </p:txBody>
          </p:sp>
        </mc:Choice>
        <mc:Fallback xmlns="">
          <p:sp>
            <p:nvSpPr>
              <p:cNvPr id="9" name="Dikdörtgen 8"/>
              <p:cNvSpPr>
                <a:spLocks noRot="1" noChangeAspect="1" noMove="1" noResize="1" noEditPoints="1" noAdjustHandles="1" noChangeArrowheads="1" noChangeShapeType="1" noTextEdit="1"/>
              </p:cNvSpPr>
              <p:nvPr/>
            </p:nvSpPr>
            <p:spPr>
              <a:xfrm>
                <a:off x="3094672" y="2878079"/>
                <a:ext cx="2031325" cy="369332"/>
              </a:xfrm>
              <a:prstGeom prst="rect">
                <a:avLst/>
              </a:prstGeom>
              <a:blipFill rotWithShape="1">
                <a:blip r:embed="rId6"/>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2" name="Dikdörtgen 11"/>
              <p:cNvSpPr/>
              <p:nvPr/>
            </p:nvSpPr>
            <p:spPr>
              <a:xfrm>
                <a:off x="2725340" y="3673784"/>
                <a:ext cx="2954655" cy="548420"/>
              </a:xfrm>
              <a:prstGeom prst="rect">
                <a:avLst/>
              </a:prstGeom>
            </p:spPr>
            <p:txBody>
              <a:bodyPr wrap="none">
                <a:spAutoFit/>
              </a:bodyPr>
              <a:lstStyle/>
              <a:p>
                <a14:m>
                  <m:oMath xmlns:m="http://schemas.openxmlformats.org/officeDocument/2006/math">
                    <m:r>
                      <a:rPr lang="tr-TR" i="1">
                        <a:latin typeface="Cambria Math"/>
                      </a:rPr>
                      <m:t>𝜔</m:t>
                    </m:r>
                    <m:r>
                      <a:rPr lang="tr-TR" i="1">
                        <a:latin typeface="Cambria Math"/>
                      </a:rPr>
                      <m:t>=</m:t>
                    </m:r>
                    <m:f>
                      <m:fPr>
                        <m:ctrlPr>
                          <a:rPr lang="tr-TR" i="1">
                            <a:latin typeface="Cambria Math"/>
                          </a:rPr>
                        </m:ctrlPr>
                      </m:fPr>
                      <m:num>
                        <m:r>
                          <a:rPr lang="tr-TR" i="1">
                            <a:latin typeface="Cambria Math"/>
                          </a:rPr>
                          <m:t>60</m:t>
                        </m:r>
                      </m:num>
                      <m:den>
                        <m:sSub>
                          <m:sSubPr>
                            <m:ctrlPr>
                              <a:rPr lang="tr-TR" i="1">
                                <a:latin typeface="Cambria Math"/>
                              </a:rPr>
                            </m:ctrlPr>
                          </m:sSubPr>
                          <m:e>
                            <m:r>
                              <a:rPr lang="tr-TR" i="1">
                                <a:latin typeface="Cambria Math"/>
                              </a:rPr>
                              <m:t>𝑇</m:t>
                            </m:r>
                          </m:e>
                          <m:sub>
                            <m:r>
                              <a:rPr lang="tr-TR" i="1">
                                <a:latin typeface="Cambria Math"/>
                              </a:rPr>
                              <m:t>𝑟𝑒𝑣</m:t>
                            </m:r>
                          </m:sub>
                        </m:sSub>
                      </m:den>
                    </m:f>
                    <m:r>
                      <a:rPr lang="tr-TR" i="1">
                        <a:latin typeface="Cambria Math"/>
                      </a:rPr>
                      <m:t>=</m:t>
                    </m:r>
                    <m:f>
                      <m:fPr>
                        <m:ctrlPr>
                          <a:rPr lang="tr-TR" i="1">
                            <a:latin typeface="Cambria Math"/>
                          </a:rPr>
                        </m:ctrlPr>
                      </m:fPr>
                      <m:num>
                        <m:r>
                          <a:rPr lang="tr-TR" i="1">
                            <a:latin typeface="Cambria Math"/>
                          </a:rPr>
                          <m:t>60∗</m:t>
                        </m:r>
                        <m:sSub>
                          <m:sSubPr>
                            <m:ctrlPr>
                              <a:rPr lang="tr-TR" i="1">
                                <a:latin typeface="Cambria Math"/>
                              </a:rPr>
                            </m:ctrlPr>
                          </m:sSubPr>
                          <m:e>
                            <m:r>
                              <a:rPr lang="tr-TR" i="1">
                                <a:latin typeface="Cambria Math"/>
                              </a:rPr>
                              <m:t>𝑓</m:t>
                            </m:r>
                          </m:e>
                          <m:sub>
                            <m:r>
                              <a:rPr lang="tr-TR" i="1">
                                <a:latin typeface="Cambria Math"/>
                              </a:rPr>
                              <m:t>𝑐𝑙𝑘</m:t>
                            </m:r>
                          </m:sub>
                        </m:sSub>
                      </m:num>
                      <m:den>
                        <m:r>
                          <a:rPr lang="tr-TR" i="1">
                            <a:latin typeface="Cambria Math"/>
                          </a:rPr>
                          <m:t>𝑅</m:t>
                        </m:r>
                        <m:r>
                          <a:rPr lang="tr-TR" i="1">
                            <a:latin typeface="Cambria Math"/>
                          </a:rPr>
                          <m:t>∗</m:t>
                        </m:r>
                        <m:r>
                          <a:rPr lang="tr-TR" i="1">
                            <a:latin typeface="Cambria Math"/>
                          </a:rPr>
                          <m:t>𝑋</m:t>
                        </m:r>
                        <m:r>
                          <a:rPr lang="tr-TR" i="1">
                            <a:latin typeface="Cambria Math"/>
                          </a:rPr>
                          <m:t>∗</m:t>
                        </m:r>
                        <m:r>
                          <a:rPr lang="tr-TR" i="1">
                            <a:latin typeface="Cambria Math"/>
                          </a:rPr>
                          <m:t>𝐸</m:t>
                        </m:r>
                      </m:den>
                    </m:f>
                    <m:r>
                      <a:rPr lang="tr-TR" i="1">
                        <a:latin typeface="Cambria Math"/>
                      </a:rPr>
                      <m:t>(</m:t>
                    </m:r>
                    <m:r>
                      <a:rPr lang="tr-TR" i="1">
                        <a:latin typeface="Cambria Math"/>
                      </a:rPr>
                      <m:t>𝑟𝑝𝑚</m:t>
                    </m:r>
                    <m:r>
                      <a:rPr lang="tr-TR" i="1">
                        <a:latin typeface="Cambria Math"/>
                      </a:rPr>
                      <m:t>)</m:t>
                    </m:r>
                  </m:oMath>
                </a14:m>
                <a:r>
                  <a:rPr lang="tr-TR" dirty="0"/>
                  <a:t> 	</a:t>
                </a:r>
              </a:p>
            </p:txBody>
          </p:sp>
        </mc:Choice>
        <mc:Fallback xmlns="">
          <p:sp>
            <p:nvSpPr>
              <p:cNvPr id="12" name="Dikdörtgen 11"/>
              <p:cNvSpPr>
                <a:spLocks noRot="1" noChangeAspect="1" noMove="1" noResize="1" noEditPoints="1" noAdjustHandles="1" noChangeArrowheads="1" noChangeShapeType="1" noTextEdit="1"/>
              </p:cNvSpPr>
              <p:nvPr/>
            </p:nvSpPr>
            <p:spPr>
              <a:xfrm>
                <a:off x="2725340" y="3673784"/>
                <a:ext cx="2954655" cy="548420"/>
              </a:xfrm>
              <a:prstGeom prst="rect">
                <a:avLst/>
              </a:prstGeom>
              <a:blipFill rotWithShape="1">
                <a:blip r:embed="rId7"/>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3" name="Dikdörtgen 12"/>
              <p:cNvSpPr/>
              <p:nvPr/>
            </p:nvSpPr>
            <p:spPr>
              <a:xfrm>
                <a:off x="3342164" y="4461159"/>
                <a:ext cx="2954655" cy="553934"/>
              </a:xfrm>
              <a:prstGeom prst="rect">
                <a:avLst/>
              </a:prstGeom>
            </p:spPr>
            <p:txBody>
              <a:bodyPr wrap="none">
                <a:spAutoFit/>
              </a:bodyPr>
              <a:lstStyle/>
              <a:p>
                <a14:m>
                  <m:oMath xmlns:m="http://schemas.openxmlformats.org/officeDocument/2006/math">
                    <m:r>
                      <a:rPr lang="tr-TR" i="1">
                        <a:latin typeface="Cambria Math"/>
                      </a:rPr>
                      <m:t>∆</m:t>
                    </m:r>
                    <m:sSub>
                      <m:sSubPr>
                        <m:ctrlPr>
                          <a:rPr lang="tr-TR" i="1">
                            <a:latin typeface="Cambria Math"/>
                          </a:rPr>
                        </m:ctrlPr>
                      </m:sSubPr>
                      <m:e>
                        <m:r>
                          <a:rPr lang="tr-TR" i="1">
                            <a:latin typeface="Cambria Math"/>
                          </a:rPr>
                          <m:t>𝑇</m:t>
                        </m:r>
                      </m:e>
                      <m:sub>
                        <m:r>
                          <a:rPr lang="tr-TR" i="1">
                            <a:latin typeface="Cambria Math"/>
                          </a:rPr>
                          <m:t>𝑟𝑒𝑣</m:t>
                        </m:r>
                      </m:sub>
                    </m:sSub>
                    <m:r>
                      <a:rPr lang="tr-TR" i="1">
                        <a:latin typeface="Cambria Math"/>
                      </a:rPr>
                      <m:t>=</m:t>
                    </m:r>
                    <m:f>
                      <m:fPr>
                        <m:ctrlPr>
                          <a:rPr lang="tr-TR" i="1">
                            <a:latin typeface="Cambria Math"/>
                          </a:rPr>
                        </m:ctrlPr>
                      </m:fPr>
                      <m:num>
                        <m:r>
                          <a:rPr lang="tr-TR" i="1">
                            <a:latin typeface="Cambria Math"/>
                          </a:rPr>
                          <m:t>𝐸</m:t>
                        </m:r>
                        <m:r>
                          <a:rPr lang="tr-TR" i="1">
                            <a:latin typeface="Cambria Math"/>
                          </a:rPr>
                          <m:t>∗</m:t>
                        </m:r>
                        <m:r>
                          <a:rPr lang="tr-TR" i="1">
                            <a:latin typeface="Cambria Math"/>
                          </a:rPr>
                          <m:t>𝑅</m:t>
                        </m:r>
                      </m:num>
                      <m:den>
                        <m:sSub>
                          <m:sSubPr>
                            <m:ctrlPr>
                              <a:rPr lang="tr-TR" i="1">
                                <a:latin typeface="Cambria Math"/>
                              </a:rPr>
                            </m:ctrlPr>
                          </m:sSubPr>
                          <m:e>
                            <m:r>
                              <a:rPr lang="tr-TR" i="1">
                                <a:latin typeface="Cambria Math"/>
                              </a:rPr>
                              <m:t>𝑓</m:t>
                            </m:r>
                          </m:e>
                          <m:sub>
                            <m:r>
                              <a:rPr lang="tr-TR" i="1">
                                <a:latin typeface="Cambria Math"/>
                              </a:rPr>
                              <m:t>𝑐𝑙𝑘</m:t>
                            </m:r>
                          </m:sub>
                        </m:sSub>
                      </m:den>
                    </m:f>
                  </m:oMath>
                </a14:m>
                <a:r>
                  <a:rPr lang="tr-TR" dirty="0"/>
                  <a:t>  	 	</a:t>
                </a:r>
              </a:p>
            </p:txBody>
          </p:sp>
        </mc:Choice>
        <mc:Fallback xmlns="">
          <p:sp>
            <p:nvSpPr>
              <p:cNvPr id="13" name="Dikdörtgen 12"/>
              <p:cNvSpPr>
                <a:spLocks noRot="1" noChangeAspect="1" noMove="1" noResize="1" noEditPoints="1" noAdjustHandles="1" noChangeArrowheads="1" noChangeShapeType="1" noTextEdit="1"/>
              </p:cNvSpPr>
              <p:nvPr/>
            </p:nvSpPr>
            <p:spPr>
              <a:xfrm>
                <a:off x="3342164" y="4461159"/>
                <a:ext cx="2954655" cy="553934"/>
              </a:xfrm>
              <a:prstGeom prst="rect">
                <a:avLst/>
              </a:prstGeom>
              <a:blipFill rotWithShape="1">
                <a:blip r:embed="rId8"/>
                <a:stretch>
                  <a:fillRect b="-1099"/>
                </a:stretch>
              </a:blipFill>
            </p:spPr>
            <p:txBody>
              <a:bodyPr/>
              <a:lstStyle/>
              <a:p>
                <a:r>
                  <a:rPr lang="tr-TR">
                    <a:noFill/>
                  </a:rPr>
                  <a:t> </a:t>
                </a:r>
              </a:p>
            </p:txBody>
          </p:sp>
        </mc:Fallback>
      </mc:AlternateContent>
    </p:spTree>
    <p:extLst>
      <p:ext uri="{BB962C8B-B14F-4D97-AF65-F5344CB8AC3E}">
        <p14:creationId xmlns:p14="http://schemas.microsoft.com/office/powerpoint/2010/main" val="1546430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Belgeler\Eğitim\Gazi Logolar\a58b211c71a935683fe661a10fe3f2df3d903b2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3" y="141481"/>
            <a:ext cx="1049263" cy="7869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Belgeler\Eğitim\Gazi Logolar\gazilogojp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287" y="171450"/>
            <a:ext cx="1082402" cy="8118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0" y="-132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4" name="Dikdörtgen 3"/>
          <p:cNvSpPr/>
          <p:nvPr/>
        </p:nvSpPr>
        <p:spPr>
          <a:xfrm>
            <a:off x="207463" y="983252"/>
            <a:ext cx="8508329" cy="3970318"/>
          </a:xfrm>
          <a:prstGeom prst="rect">
            <a:avLst/>
          </a:prstGeom>
        </p:spPr>
        <p:txBody>
          <a:bodyPr wrap="square">
            <a:spAutoFit/>
          </a:bodyPr>
          <a:lstStyle/>
          <a:p>
            <a:r>
              <a:rPr lang="tr-TR" sz="1400" b="1" i="1" dirty="0" smtClean="0">
                <a:latin typeface="Times New Roman" panose="02020603050405020304" pitchFamily="18" charset="0"/>
                <a:cs typeface="Times New Roman" panose="02020603050405020304" pitchFamily="18" charset="0"/>
              </a:rPr>
              <a:t>Frekans esaslı hız ölçümü; </a:t>
            </a:r>
          </a:p>
          <a:p>
            <a:endParaRPr lang="tr-TR" sz="1400" b="1" i="1" dirty="0" smtClean="0">
              <a:latin typeface="Times New Roman" panose="02020603050405020304" pitchFamily="18" charset="0"/>
              <a:cs typeface="Times New Roman" panose="02020603050405020304" pitchFamily="18" charset="0"/>
            </a:endParaRPr>
          </a:p>
          <a:p>
            <a:r>
              <a:rPr lang="tr-TR" sz="1400" dirty="0">
                <a:latin typeface="Times New Roman" panose="02020603050405020304" pitchFamily="18" charset="0"/>
                <a:cs typeface="Times New Roman" panose="02020603050405020304" pitchFamily="18" charset="0"/>
              </a:rPr>
              <a:t>Hız ölçümü için bir başka çözüm, ölçme zamanı olarak adlandırılan belli bir süre için ana noktaları </a:t>
            </a:r>
            <a:r>
              <a:rPr lang="tr-TR" sz="1400" dirty="0" smtClean="0">
                <a:latin typeface="Times New Roman" panose="02020603050405020304" pitchFamily="18" charset="0"/>
                <a:cs typeface="Times New Roman" panose="02020603050405020304" pitchFamily="18" charset="0"/>
              </a:rPr>
              <a:t>saymaktır</a:t>
            </a:r>
            <a:r>
              <a:rPr lang="tr-TR" sz="1400" dirty="0">
                <a:latin typeface="Times New Roman" panose="02020603050405020304" pitchFamily="18" charset="0"/>
                <a:cs typeface="Times New Roman" panose="02020603050405020304" pitchFamily="18" charset="0"/>
              </a:rPr>
              <a:t>. Sayımın sonucunda, bir devir için gereken süre aşağıdaki eşitlik temel alınarak hesaplanabilir</a:t>
            </a:r>
            <a:r>
              <a:rPr lang="tr-TR" sz="1400" dirty="0" smtClean="0">
                <a:latin typeface="Times New Roman" panose="02020603050405020304" pitchFamily="18" charset="0"/>
                <a:cs typeface="Times New Roman" panose="02020603050405020304" pitchFamily="18" charset="0"/>
              </a:rPr>
              <a:t>:</a:t>
            </a:r>
          </a:p>
          <a:p>
            <a:endParaRPr lang="tr-TR" sz="1400" dirty="0" smtClean="0">
              <a:latin typeface="Times New Roman" panose="02020603050405020304" pitchFamily="18"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a:p>
            <a:endParaRPr lang="tr-TR" sz="1400" dirty="0" smtClean="0">
              <a:latin typeface="Times New Roman" panose="02020603050405020304" pitchFamily="18" charset="0"/>
              <a:cs typeface="Times New Roman" panose="02020603050405020304" pitchFamily="18" charset="0"/>
            </a:endParaRPr>
          </a:p>
          <a:p>
            <a:r>
              <a:rPr lang="tr-TR" sz="1400" dirty="0">
                <a:latin typeface="Times New Roman" panose="02020603050405020304" pitchFamily="18" charset="0"/>
                <a:cs typeface="Times New Roman" panose="02020603050405020304" pitchFamily="18" charset="0"/>
              </a:rPr>
              <a:t>E burada değerlendirme çarpanıdır (E = 1, 2, 4). R </a:t>
            </a:r>
            <a:r>
              <a:rPr lang="tr-TR" sz="1400" dirty="0" err="1">
                <a:latin typeface="Times New Roman" panose="02020603050405020304" pitchFamily="18" charset="0"/>
                <a:cs typeface="Times New Roman" panose="02020603050405020304" pitchFamily="18" charset="0"/>
              </a:rPr>
              <a:t>sensörün</a:t>
            </a:r>
            <a:r>
              <a:rPr lang="tr-TR" sz="1400" dirty="0">
                <a:latin typeface="Times New Roman" panose="02020603050405020304" pitchFamily="18" charset="0"/>
                <a:cs typeface="Times New Roman" panose="02020603050405020304" pitchFamily="18" charset="0"/>
              </a:rPr>
              <a:t> çözünürlüğü, </a:t>
            </a:r>
            <a:r>
              <a:rPr lang="tr-TR" sz="1400" dirty="0" err="1">
                <a:latin typeface="Times New Roman" panose="02020603050405020304" pitchFamily="18" charset="0"/>
                <a:cs typeface="Times New Roman" panose="02020603050405020304" pitchFamily="18" charset="0"/>
              </a:rPr>
              <a:t>T_rev</a:t>
            </a:r>
            <a:r>
              <a:rPr lang="tr-TR" sz="1400" dirty="0">
                <a:latin typeface="Times New Roman" panose="02020603050405020304" pitchFamily="18" charset="0"/>
                <a:cs typeface="Times New Roman" panose="02020603050405020304" pitchFamily="18" charset="0"/>
              </a:rPr>
              <a:t> saniye cinsinden bir devir için gereken süre, X sayılan kenar sayısını ve </a:t>
            </a:r>
            <a:r>
              <a:rPr lang="tr-TR" sz="1400" dirty="0" err="1">
                <a:latin typeface="Times New Roman" panose="02020603050405020304" pitchFamily="18" charset="0"/>
                <a:cs typeface="Times New Roman" panose="02020603050405020304" pitchFamily="18" charset="0"/>
              </a:rPr>
              <a:t>T_m</a:t>
            </a:r>
            <a:r>
              <a:rPr lang="tr-TR" sz="1400" dirty="0">
                <a:latin typeface="Times New Roman" panose="02020603050405020304" pitchFamily="18" charset="0"/>
                <a:cs typeface="Times New Roman" panose="02020603050405020304" pitchFamily="18" charset="0"/>
              </a:rPr>
              <a:t> saniye cinsinden ölçme süresidir. Hız şu şekilde </a:t>
            </a:r>
            <a:r>
              <a:rPr lang="tr-TR" sz="1400" dirty="0" smtClean="0">
                <a:latin typeface="Times New Roman" panose="02020603050405020304" pitchFamily="18" charset="0"/>
                <a:cs typeface="Times New Roman" panose="02020603050405020304" pitchFamily="18" charset="0"/>
              </a:rPr>
              <a:t>hesaplanabilir:</a:t>
            </a:r>
          </a:p>
          <a:p>
            <a:endParaRPr lang="tr-TR" sz="1400" dirty="0">
              <a:latin typeface="Times New Roman" panose="02020603050405020304" pitchFamily="18" charset="0"/>
              <a:cs typeface="Times New Roman" panose="02020603050405020304" pitchFamily="18" charset="0"/>
            </a:endParaRPr>
          </a:p>
          <a:p>
            <a:endParaRPr lang="tr-TR" sz="1400" dirty="0" smtClean="0">
              <a:latin typeface="Times New Roman" panose="02020603050405020304" pitchFamily="18"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a:p>
            <a:endParaRPr lang="tr-TR" sz="1400" dirty="0" smtClean="0">
              <a:latin typeface="Times New Roman" panose="02020603050405020304" pitchFamily="18" charset="0"/>
              <a:cs typeface="Times New Roman" panose="02020603050405020304" pitchFamily="18" charset="0"/>
            </a:endParaRPr>
          </a:p>
          <a:p>
            <a:r>
              <a:rPr lang="tr-TR" sz="1400" dirty="0">
                <a:latin typeface="Times New Roman" panose="02020603050405020304" pitchFamily="18" charset="0"/>
                <a:cs typeface="Times New Roman" panose="02020603050405020304" pitchFamily="18" charset="0"/>
              </a:rPr>
              <a:t>Ölçümün örnekleme hatası </a:t>
            </a:r>
            <a:r>
              <a:rPr lang="tr-TR" sz="1400" dirty="0" smtClean="0">
                <a:latin typeface="Times New Roman" panose="02020603050405020304" pitchFamily="18" charset="0"/>
                <a:cs typeface="Times New Roman" panose="02020603050405020304" pitchFamily="18" charset="0"/>
              </a:rPr>
              <a:t>şöyledir:</a:t>
            </a:r>
            <a:endParaRPr lang="tr-TR" sz="1400" dirty="0">
              <a:latin typeface="Times New Roman" panose="02020603050405020304" pitchFamily="18"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a:p>
            <a:endParaRPr lang="tr-TR" sz="1400" dirty="0" smtClean="0">
              <a:latin typeface="Times New Roman" panose="02020603050405020304" pitchFamily="18"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Dikdörtgen 4"/>
              <p:cNvSpPr/>
              <p:nvPr/>
            </p:nvSpPr>
            <p:spPr>
              <a:xfrm>
                <a:off x="3711495" y="1851670"/>
                <a:ext cx="1107996" cy="525272"/>
              </a:xfrm>
              <a:prstGeom prst="rect">
                <a:avLst/>
              </a:prstGeom>
            </p:spPr>
            <p:txBody>
              <a:bodyPr wrap="none">
                <a:spAutoFit/>
              </a:bodyPr>
              <a:lstStyle/>
              <a:p>
                <a14:m>
                  <m:oMath xmlns:m="http://schemas.openxmlformats.org/officeDocument/2006/math">
                    <m:f>
                      <m:fPr>
                        <m:ctrlPr>
                          <a:rPr lang="tr-TR" i="1">
                            <a:latin typeface="Cambria Math"/>
                          </a:rPr>
                        </m:ctrlPr>
                      </m:fPr>
                      <m:num>
                        <m:r>
                          <a:rPr lang="tr-TR" i="1">
                            <a:latin typeface="Cambria Math"/>
                          </a:rPr>
                          <m:t>𝐸</m:t>
                        </m:r>
                        <m:r>
                          <a:rPr lang="tr-TR" i="1">
                            <a:latin typeface="Cambria Math"/>
                          </a:rPr>
                          <m:t>∗</m:t>
                        </m:r>
                        <m:r>
                          <a:rPr lang="tr-TR" i="1">
                            <a:latin typeface="Cambria Math"/>
                          </a:rPr>
                          <m:t>𝑅</m:t>
                        </m:r>
                      </m:num>
                      <m:den>
                        <m:sSub>
                          <m:sSubPr>
                            <m:ctrlPr>
                              <a:rPr lang="tr-TR" i="1">
                                <a:latin typeface="Cambria Math"/>
                              </a:rPr>
                            </m:ctrlPr>
                          </m:sSubPr>
                          <m:e>
                            <m:r>
                              <a:rPr lang="tr-TR" i="1">
                                <a:latin typeface="Cambria Math"/>
                              </a:rPr>
                              <m:t>𝑇</m:t>
                            </m:r>
                          </m:e>
                          <m:sub>
                            <m:r>
                              <a:rPr lang="tr-TR" i="1">
                                <a:latin typeface="Cambria Math"/>
                              </a:rPr>
                              <m:t>𝑟𝑒𝑣</m:t>
                            </m:r>
                          </m:sub>
                        </m:sSub>
                      </m:den>
                    </m:f>
                    <m:r>
                      <a:rPr lang="tr-TR" i="1">
                        <a:latin typeface="Cambria Math"/>
                      </a:rPr>
                      <m:t>=</m:t>
                    </m:r>
                    <m:f>
                      <m:fPr>
                        <m:ctrlPr>
                          <a:rPr lang="tr-TR" i="1">
                            <a:latin typeface="Cambria Math"/>
                          </a:rPr>
                        </m:ctrlPr>
                      </m:fPr>
                      <m:num>
                        <m:r>
                          <a:rPr lang="tr-TR" i="1">
                            <a:latin typeface="Cambria Math"/>
                          </a:rPr>
                          <m:t>𝑋</m:t>
                        </m:r>
                      </m:num>
                      <m:den>
                        <m:sSub>
                          <m:sSubPr>
                            <m:ctrlPr>
                              <a:rPr lang="tr-TR" i="1">
                                <a:latin typeface="Cambria Math"/>
                              </a:rPr>
                            </m:ctrlPr>
                          </m:sSubPr>
                          <m:e>
                            <m:r>
                              <a:rPr lang="tr-TR" i="1">
                                <a:latin typeface="Cambria Math"/>
                              </a:rPr>
                              <m:t>𝑇</m:t>
                            </m:r>
                          </m:e>
                          <m:sub>
                            <m:r>
                              <a:rPr lang="tr-TR" i="1">
                                <a:latin typeface="Cambria Math"/>
                              </a:rPr>
                              <m:t>𝑚</m:t>
                            </m:r>
                          </m:sub>
                        </m:sSub>
                      </m:den>
                    </m:f>
                  </m:oMath>
                </a14:m>
                <a:r>
                  <a:rPr lang="tr-TR" dirty="0"/>
                  <a:t>	</a:t>
                </a:r>
              </a:p>
            </p:txBody>
          </p:sp>
        </mc:Choice>
        <mc:Fallback xmlns="">
          <p:sp>
            <p:nvSpPr>
              <p:cNvPr id="5" name="Dikdörtgen 4"/>
              <p:cNvSpPr>
                <a:spLocks noRot="1" noChangeAspect="1" noMove="1" noResize="1" noEditPoints="1" noAdjustHandles="1" noChangeArrowheads="1" noChangeShapeType="1" noTextEdit="1"/>
              </p:cNvSpPr>
              <p:nvPr/>
            </p:nvSpPr>
            <p:spPr>
              <a:xfrm>
                <a:off x="3711495" y="1851670"/>
                <a:ext cx="1107996" cy="525272"/>
              </a:xfrm>
              <a:prstGeom prst="rect">
                <a:avLst/>
              </a:prstGeom>
              <a:blipFill rotWithShape="1">
                <a:blip r:embed="rId5"/>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6" name="Dikdörtgen 5"/>
              <p:cNvSpPr/>
              <p:nvPr/>
            </p:nvSpPr>
            <p:spPr>
              <a:xfrm>
                <a:off x="2966323" y="3003798"/>
                <a:ext cx="2598340" cy="526554"/>
              </a:xfrm>
              <a:prstGeom prst="rect">
                <a:avLst/>
              </a:prstGeom>
            </p:spPr>
            <p:txBody>
              <a:bodyPr wrap="none">
                <a:spAutoFit/>
              </a:bodyPr>
              <a:lstStyle/>
              <a:p>
                <a14:m>
                  <m:oMath xmlns:m="http://schemas.openxmlformats.org/officeDocument/2006/math">
                    <m:r>
                      <a:rPr lang="tr-TR" i="1">
                        <a:latin typeface="Cambria Math"/>
                      </a:rPr>
                      <m:t>𝜔</m:t>
                    </m:r>
                    <m:r>
                      <a:rPr lang="tr-TR">
                        <a:latin typeface="Cambria Math"/>
                      </a:rPr>
                      <m:t>=</m:t>
                    </m:r>
                    <m:f>
                      <m:fPr>
                        <m:ctrlPr>
                          <a:rPr lang="tr-TR" i="1">
                            <a:latin typeface="Cambria Math"/>
                          </a:rPr>
                        </m:ctrlPr>
                      </m:fPr>
                      <m:num>
                        <m:r>
                          <a:rPr lang="tr-TR">
                            <a:latin typeface="Cambria Math"/>
                          </a:rPr>
                          <m:t>60</m:t>
                        </m:r>
                      </m:num>
                      <m:den>
                        <m:sSub>
                          <m:sSubPr>
                            <m:ctrlPr>
                              <a:rPr lang="tr-TR" i="1">
                                <a:latin typeface="Cambria Math"/>
                              </a:rPr>
                            </m:ctrlPr>
                          </m:sSubPr>
                          <m:e>
                            <m:r>
                              <a:rPr lang="tr-TR" i="1">
                                <a:latin typeface="Cambria Math"/>
                              </a:rPr>
                              <m:t>𝑇</m:t>
                            </m:r>
                          </m:e>
                          <m:sub>
                            <m:r>
                              <a:rPr lang="tr-TR" i="1">
                                <a:latin typeface="Cambria Math"/>
                              </a:rPr>
                              <m:t>𝑟𝑒𝑣</m:t>
                            </m:r>
                          </m:sub>
                        </m:sSub>
                      </m:den>
                    </m:f>
                    <m:r>
                      <a:rPr lang="tr-TR">
                        <a:latin typeface="Cambria Math"/>
                      </a:rPr>
                      <m:t>=</m:t>
                    </m:r>
                    <m:f>
                      <m:fPr>
                        <m:ctrlPr>
                          <a:rPr lang="tr-TR" i="1">
                            <a:latin typeface="Cambria Math"/>
                          </a:rPr>
                        </m:ctrlPr>
                      </m:fPr>
                      <m:num>
                        <m:r>
                          <a:rPr lang="tr-TR">
                            <a:latin typeface="Cambria Math"/>
                          </a:rPr>
                          <m:t>60</m:t>
                        </m:r>
                        <m:r>
                          <a:rPr lang="tr-TR" i="1">
                            <a:latin typeface="Cambria Math"/>
                          </a:rPr>
                          <m:t>∗</m:t>
                        </m:r>
                        <m:r>
                          <a:rPr lang="tr-TR" i="1">
                            <a:latin typeface="Cambria Math"/>
                          </a:rPr>
                          <m:t>𝑋</m:t>
                        </m:r>
                      </m:num>
                      <m:den>
                        <m:sSub>
                          <m:sSubPr>
                            <m:ctrlPr>
                              <a:rPr lang="tr-TR" i="1">
                                <a:latin typeface="Cambria Math"/>
                              </a:rPr>
                            </m:ctrlPr>
                          </m:sSubPr>
                          <m:e>
                            <m:r>
                              <a:rPr lang="tr-TR" i="1">
                                <a:latin typeface="Cambria Math"/>
                              </a:rPr>
                              <m:t>𝑇</m:t>
                            </m:r>
                          </m:e>
                          <m:sub>
                            <m:r>
                              <a:rPr lang="tr-TR" i="1">
                                <a:latin typeface="Cambria Math"/>
                              </a:rPr>
                              <m:t>𝑚</m:t>
                            </m:r>
                          </m:sub>
                        </m:sSub>
                        <m:r>
                          <a:rPr lang="tr-TR" i="1">
                            <a:latin typeface="Cambria Math"/>
                          </a:rPr>
                          <m:t>∗</m:t>
                        </m:r>
                        <m:r>
                          <a:rPr lang="tr-TR" i="1">
                            <a:latin typeface="Cambria Math"/>
                          </a:rPr>
                          <m:t>𝐸</m:t>
                        </m:r>
                        <m:r>
                          <a:rPr lang="tr-TR" i="1">
                            <a:latin typeface="Cambria Math"/>
                          </a:rPr>
                          <m:t>∗</m:t>
                        </m:r>
                        <m:r>
                          <a:rPr lang="tr-TR" i="1">
                            <a:latin typeface="Cambria Math"/>
                          </a:rPr>
                          <m:t>𝑅</m:t>
                        </m:r>
                      </m:den>
                    </m:f>
                    <m:r>
                      <a:rPr lang="tr-TR">
                        <a:latin typeface="Cambria Math"/>
                      </a:rPr>
                      <m:t>(</m:t>
                    </m:r>
                    <m:r>
                      <a:rPr lang="tr-TR" i="1">
                        <a:latin typeface="Cambria Math"/>
                      </a:rPr>
                      <m:t>𝑟𝑝𝑚</m:t>
                    </m:r>
                    <m:r>
                      <a:rPr lang="tr-TR">
                        <a:latin typeface="Cambria Math"/>
                      </a:rPr>
                      <m:t>)</m:t>
                    </m:r>
                  </m:oMath>
                </a14:m>
                <a:r>
                  <a:rPr lang="tr-TR" dirty="0"/>
                  <a:t> </a:t>
                </a:r>
              </a:p>
            </p:txBody>
          </p:sp>
        </mc:Choice>
        <mc:Fallback xmlns="">
          <p:sp>
            <p:nvSpPr>
              <p:cNvPr id="6" name="Dikdörtgen 5"/>
              <p:cNvSpPr>
                <a:spLocks noRot="1" noChangeAspect="1" noMove="1" noResize="1" noEditPoints="1" noAdjustHandles="1" noChangeArrowheads="1" noChangeShapeType="1" noTextEdit="1"/>
              </p:cNvSpPr>
              <p:nvPr/>
            </p:nvSpPr>
            <p:spPr>
              <a:xfrm>
                <a:off x="2966323" y="3003798"/>
                <a:ext cx="2598340" cy="526554"/>
              </a:xfrm>
              <a:prstGeom prst="rect">
                <a:avLst/>
              </a:prstGeom>
              <a:blipFill rotWithShape="1">
                <a:blip r:embed="rId6"/>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7" name="Dikdörtgen 6"/>
              <p:cNvSpPr/>
              <p:nvPr/>
            </p:nvSpPr>
            <p:spPr>
              <a:xfrm>
                <a:off x="3300549" y="4227934"/>
                <a:ext cx="1518942" cy="526491"/>
              </a:xfrm>
              <a:prstGeom prst="rect">
                <a:avLst/>
              </a:prstGeom>
            </p:spPr>
            <p:txBody>
              <a:bodyPr wrap="none">
                <a:spAutoFit/>
              </a:bodyPr>
              <a:lstStyle/>
              <a:p>
                <a14:m>
                  <m:oMath xmlns:m="http://schemas.openxmlformats.org/officeDocument/2006/math">
                    <m:r>
                      <a:rPr lang="tr-TR" i="1">
                        <a:latin typeface="Cambria Math"/>
                      </a:rPr>
                      <m:t>∆</m:t>
                    </m:r>
                    <m:r>
                      <a:rPr lang="tr-TR" i="1">
                        <a:latin typeface="Cambria Math"/>
                      </a:rPr>
                      <m:t>𝜔</m:t>
                    </m:r>
                    <m:r>
                      <a:rPr lang="tr-TR" i="1">
                        <a:latin typeface="Cambria Math"/>
                      </a:rPr>
                      <m:t>=</m:t>
                    </m:r>
                    <m:f>
                      <m:fPr>
                        <m:ctrlPr>
                          <a:rPr lang="tr-TR" i="1">
                            <a:latin typeface="Cambria Math"/>
                          </a:rPr>
                        </m:ctrlPr>
                      </m:fPr>
                      <m:num>
                        <m:r>
                          <a:rPr lang="tr-TR" i="1">
                            <a:latin typeface="Cambria Math"/>
                          </a:rPr>
                          <m:t>60</m:t>
                        </m:r>
                      </m:num>
                      <m:den>
                        <m:sSub>
                          <m:sSubPr>
                            <m:ctrlPr>
                              <a:rPr lang="tr-TR" i="1">
                                <a:latin typeface="Cambria Math"/>
                              </a:rPr>
                            </m:ctrlPr>
                          </m:sSubPr>
                          <m:e>
                            <m:r>
                              <a:rPr lang="tr-TR" i="1">
                                <a:latin typeface="Cambria Math"/>
                              </a:rPr>
                              <m:t>𝑇</m:t>
                            </m:r>
                          </m:e>
                          <m:sub>
                            <m:r>
                              <a:rPr lang="tr-TR" i="1">
                                <a:latin typeface="Cambria Math"/>
                              </a:rPr>
                              <m:t>𝑚</m:t>
                            </m:r>
                          </m:sub>
                        </m:sSub>
                        <m:r>
                          <a:rPr lang="tr-TR" i="1">
                            <a:latin typeface="Cambria Math"/>
                          </a:rPr>
                          <m:t>∗</m:t>
                        </m:r>
                        <m:r>
                          <a:rPr lang="tr-TR" i="1">
                            <a:latin typeface="Cambria Math"/>
                          </a:rPr>
                          <m:t>𝐸</m:t>
                        </m:r>
                        <m:r>
                          <a:rPr lang="tr-TR" i="1">
                            <a:latin typeface="Cambria Math"/>
                          </a:rPr>
                          <m:t>∗</m:t>
                        </m:r>
                        <m:r>
                          <a:rPr lang="tr-TR" i="1">
                            <a:latin typeface="Cambria Math"/>
                          </a:rPr>
                          <m:t>𝑅</m:t>
                        </m:r>
                      </m:den>
                    </m:f>
                  </m:oMath>
                </a14:m>
                <a:r>
                  <a:rPr lang="tr-TR" dirty="0"/>
                  <a:t>  </a:t>
                </a:r>
              </a:p>
            </p:txBody>
          </p:sp>
        </mc:Choice>
        <mc:Fallback xmlns="">
          <p:sp>
            <p:nvSpPr>
              <p:cNvPr id="7" name="Dikdörtgen 6"/>
              <p:cNvSpPr>
                <a:spLocks noRot="1" noChangeAspect="1" noMove="1" noResize="1" noEditPoints="1" noAdjustHandles="1" noChangeArrowheads="1" noChangeShapeType="1" noTextEdit="1"/>
              </p:cNvSpPr>
              <p:nvPr/>
            </p:nvSpPr>
            <p:spPr>
              <a:xfrm>
                <a:off x="3300549" y="4227934"/>
                <a:ext cx="1518942" cy="526491"/>
              </a:xfrm>
              <a:prstGeom prst="rect">
                <a:avLst/>
              </a:prstGeom>
              <a:blipFill rotWithShape="1">
                <a:blip r:embed="rId7"/>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6575280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p:cNvSpPr txBox="1">
            <a:spLocks/>
          </p:cNvSpPr>
          <p:nvPr/>
        </p:nvSpPr>
        <p:spPr>
          <a:xfrm>
            <a:off x="281286" y="1003080"/>
            <a:ext cx="8508329" cy="3806803"/>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just">
              <a:lnSpc>
                <a:spcPct val="150000"/>
              </a:lnSpc>
              <a:buClr>
                <a:schemeClr val="tx1">
                  <a:lumMod val="50000"/>
                  <a:lumOff val="50000"/>
                </a:schemeClr>
              </a:buClr>
            </a:pPr>
            <a:r>
              <a:rPr lang="tr-TR" sz="1600" b="1" dirty="0">
                <a:solidFill>
                  <a:schemeClr val="tx2"/>
                </a:solidFill>
                <a:latin typeface="Times New Roman" panose="02020603050405020304" pitchFamily="18" charset="0"/>
                <a:cs typeface="Times New Roman" panose="02020603050405020304" pitchFamily="18" charset="0"/>
              </a:rPr>
              <a:t>2.3. DA motor sürücüler ve DGM sinyal </a:t>
            </a:r>
            <a:r>
              <a:rPr lang="tr-TR" sz="1600" b="1" dirty="0" smtClean="0">
                <a:solidFill>
                  <a:schemeClr val="tx2"/>
                </a:solidFill>
                <a:latin typeface="Times New Roman" panose="02020603050405020304" pitchFamily="18" charset="0"/>
                <a:cs typeface="Times New Roman" panose="02020603050405020304" pitchFamily="18" charset="0"/>
              </a:rPr>
              <a:t>tekniği[7]</a:t>
            </a:r>
          </a:p>
          <a:p>
            <a:pPr>
              <a:lnSpc>
                <a:spcPct val="150000"/>
              </a:lnSpc>
              <a:buClr>
                <a:schemeClr val="tx1">
                  <a:lumMod val="50000"/>
                  <a:lumOff val="50000"/>
                </a:schemeClr>
              </a:buClr>
            </a:pPr>
            <a:r>
              <a:rPr lang="tr-TR" sz="1200" dirty="0">
                <a:solidFill>
                  <a:schemeClr val="tx1"/>
                </a:solidFill>
                <a:latin typeface="Times New Roman" panose="02020603050405020304" pitchFamily="18" charset="0"/>
                <a:cs typeface="Times New Roman" panose="02020603050405020304" pitchFamily="18" charset="0"/>
              </a:rPr>
              <a:t>DA motor sürücüleri kontrollü bir DA-DA kıyıcı uygulamasıdır. DA-DA kıyıcılar girişine uygulanan doğru gerilimi çıkışına istenilen gerilim değerinde ve kontrol edilebilir şekilde aktaran güç elektroniği devreleridir. Şekilde kıyıcıların devre topolojilerinde kullanılan anahtarlama elemanlarının kontrol sinyaline ait dalga formu verilmiştir. Bu kontrol sinyali bir testere dişi referans sinyal ile doğru bir kontrol sinyalin karşılaştırılması sonucu elde edilebileceği gibi gelişen teknoloji ile kullanımı oldukça yaygınlaşan programlanabilir </a:t>
            </a:r>
            <a:r>
              <a:rPr lang="tr-TR" sz="1200" dirty="0" err="1">
                <a:solidFill>
                  <a:schemeClr val="tx1"/>
                </a:solidFill>
                <a:latin typeface="Times New Roman" panose="02020603050405020304" pitchFamily="18" charset="0"/>
                <a:cs typeface="Times New Roman" panose="02020603050405020304" pitchFamily="18" charset="0"/>
              </a:rPr>
              <a:t>mikrodenetleyiciler</a:t>
            </a:r>
            <a:r>
              <a:rPr lang="tr-TR" sz="1200" dirty="0">
                <a:solidFill>
                  <a:schemeClr val="tx1"/>
                </a:solidFill>
                <a:latin typeface="Times New Roman" panose="02020603050405020304" pitchFamily="18" charset="0"/>
                <a:cs typeface="Times New Roman" panose="02020603050405020304" pitchFamily="18" charset="0"/>
              </a:rPr>
              <a:t> yardımıyla da darbe genişlik modülasyon yöntemi elde </a:t>
            </a:r>
            <a:r>
              <a:rPr lang="tr-TR" sz="1200" dirty="0" smtClean="0">
                <a:solidFill>
                  <a:schemeClr val="tx1"/>
                </a:solidFill>
                <a:latin typeface="Times New Roman" panose="02020603050405020304" pitchFamily="18" charset="0"/>
                <a:cs typeface="Times New Roman" panose="02020603050405020304" pitchFamily="18" charset="0"/>
              </a:rPr>
              <a:t>edilebilir.</a:t>
            </a:r>
            <a:r>
              <a:rPr lang="tr-TR" sz="1200" dirty="0">
                <a:solidFill>
                  <a:schemeClr val="tx1"/>
                </a:solidFill>
                <a:latin typeface="Times New Roman" panose="02020603050405020304" pitchFamily="18" charset="0"/>
                <a:cs typeface="Times New Roman" panose="02020603050405020304" pitchFamily="18" charset="0"/>
              </a:rPr>
              <a:t> </a:t>
            </a:r>
            <a:r>
              <a:rPr lang="tr-TR" sz="1200" dirty="0" smtClean="0">
                <a:solidFill>
                  <a:schemeClr val="tx1"/>
                </a:solidFill>
                <a:latin typeface="Times New Roman" panose="02020603050405020304" pitchFamily="18" charset="0"/>
                <a:cs typeface="Times New Roman" panose="02020603050405020304" pitchFamily="18" charset="0"/>
              </a:rPr>
              <a:t>Kıyıcılarda </a:t>
            </a:r>
            <a:r>
              <a:rPr lang="tr-TR" sz="1200" dirty="0">
                <a:solidFill>
                  <a:schemeClr val="tx1"/>
                </a:solidFill>
                <a:latin typeface="Times New Roman" panose="02020603050405020304" pitchFamily="18" charset="0"/>
                <a:cs typeface="Times New Roman" panose="02020603050405020304" pitchFamily="18" charset="0"/>
              </a:rPr>
              <a:t>kullanılan anahtarlama elemanlarının çalışma oranının (D) matematiksel ifadesi </a:t>
            </a:r>
            <a:r>
              <a:rPr lang="tr-TR" sz="1200" dirty="0" smtClean="0">
                <a:solidFill>
                  <a:schemeClr val="tx1"/>
                </a:solidFill>
                <a:latin typeface="Times New Roman" panose="02020603050405020304" pitchFamily="18" charset="0"/>
                <a:cs typeface="Times New Roman" panose="02020603050405020304" pitchFamily="18" charset="0"/>
              </a:rPr>
              <a:t>aşağıdaki eşitlikte verilmiştir.</a:t>
            </a:r>
            <a:r>
              <a:rPr lang="tr-TR" sz="1200" b="1" dirty="0" smtClean="0">
                <a:solidFill>
                  <a:schemeClr val="tx1"/>
                </a:solidFill>
                <a:latin typeface="Times New Roman" panose="02020603050405020304" pitchFamily="18" charset="0"/>
                <a:cs typeface="Times New Roman" panose="02020603050405020304" pitchFamily="18" charset="0"/>
              </a:rPr>
              <a:t>                   </a:t>
            </a:r>
          </a:p>
          <a:p>
            <a:pPr algn="just">
              <a:lnSpc>
                <a:spcPct val="150000"/>
              </a:lnSpc>
              <a:buClr>
                <a:schemeClr val="tx1">
                  <a:lumMod val="50000"/>
                  <a:lumOff val="50000"/>
                </a:schemeClr>
              </a:buClr>
            </a:pPr>
            <a:r>
              <a:rPr lang="tr-TR" sz="1600" b="1" dirty="0">
                <a:solidFill>
                  <a:schemeClr val="tx1"/>
                </a:solidFill>
                <a:latin typeface="Times New Roman" panose="02020603050405020304" pitchFamily="18" charset="0"/>
                <a:cs typeface="Times New Roman" panose="02020603050405020304" pitchFamily="18" charset="0"/>
              </a:rPr>
              <a:t>	</a:t>
            </a:r>
            <a:r>
              <a:rPr lang="pt-BR" sz="1600" b="1" dirty="0">
                <a:solidFill>
                  <a:schemeClr val="tx1"/>
                </a:solidFill>
                <a:latin typeface="Times New Roman" panose="02020603050405020304" pitchFamily="18" charset="0"/>
                <a:cs typeface="Times New Roman" panose="02020603050405020304" pitchFamily="18" charset="0"/>
              </a:rPr>
              <a:t>	</a:t>
            </a:r>
            <a:endParaRPr lang="tr-TR" sz="1600" b="1"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D:\Belgeler\Eğitim\Gazi Logolar\a58b211c71a935683fe661a10fe3f2df3d903b2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3" y="141481"/>
            <a:ext cx="1049263" cy="7869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Belgeler\Eğitim\Gazi Logolar\gazilogojp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287" y="171450"/>
            <a:ext cx="1082402" cy="8118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0" y="-132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10" name="Resim 9" descr="C:\Users\İsmail\Desktop\anahtarlama elemanı kontrol sinyali.jpg"/>
          <p:cNvPicPr/>
          <p:nvPr/>
        </p:nvPicPr>
        <p:blipFill>
          <a:blip r:embed="rId5">
            <a:extLst>
              <a:ext uri="{28A0092B-C50C-407E-A947-70E740481C1C}">
                <a14:useLocalDpi xmlns:a14="http://schemas.microsoft.com/office/drawing/2010/main" val="0"/>
              </a:ext>
            </a:extLst>
          </a:blip>
          <a:srcRect/>
          <a:stretch>
            <a:fillRect/>
          </a:stretch>
        </p:blipFill>
        <p:spPr bwMode="auto">
          <a:xfrm>
            <a:off x="3563888" y="3219822"/>
            <a:ext cx="3816424" cy="1734077"/>
          </a:xfrm>
          <a:prstGeom prst="rect">
            <a:avLst/>
          </a:prstGeom>
          <a:noFill/>
          <a:ln>
            <a:noFill/>
          </a:ln>
        </p:spPr>
      </p:pic>
      <mc:AlternateContent xmlns:mc="http://schemas.openxmlformats.org/markup-compatibility/2006" xmlns:a14="http://schemas.microsoft.com/office/drawing/2010/main">
        <mc:Choice Requires="a14">
          <p:sp>
            <p:nvSpPr>
              <p:cNvPr id="6" name="Dikdörtgen 5"/>
              <p:cNvSpPr/>
              <p:nvPr/>
            </p:nvSpPr>
            <p:spPr>
              <a:xfrm>
                <a:off x="7524328" y="3705519"/>
                <a:ext cx="1107996" cy="511935"/>
              </a:xfrm>
              <a:prstGeom prst="rect">
                <a:avLst/>
              </a:prstGeom>
            </p:spPr>
            <p:txBody>
              <a:bodyPr wrap="none">
                <a:spAutoFit/>
              </a:bodyPr>
              <a:lstStyle/>
              <a:p>
                <a14:m>
                  <m:oMath xmlns:m="http://schemas.openxmlformats.org/officeDocument/2006/math">
                    <m:r>
                      <a:rPr lang="tr-TR" i="1">
                        <a:latin typeface="Cambria Math"/>
                      </a:rPr>
                      <m:t>𝐷</m:t>
                    </m:r>
                    <m:r>
                      <a:rPr lang="tr-TR" i="1">
                        <a:latin typeface="Cambria Math"/>
                      </a:rPr>
                      <m:t>=</m:t>
                    </m:r>
                    <m:f>
                      <m:fPr>
                        <m:ctrlPr>
                          <a:rPr lang="tr-TR" i="1">
                            <a:latin typeface="Cambria Math"/>
                          </a:rPr>
                        </m:ctrlPr>
                      </m:fPr>
                      <m:num>
                        <m:sSub>
                          <m:sSubPr>
                            <m:ctrlPr>
                              <a:rPr lang="tr-TR" i="1">
                                <a:latin typeface="Cambria Math"/>
                              </a:rPr>
                            </m:ctrlPr>
                          </m:sSubPr>
                          <m:e>
                            <m:r>
                              <a:rPr lang="tr-TR" i="1">
                                <a:latin typeface="Cambria Math"/>
                              </a:rPr>
                              <m:t>𝑡</m:t>
                            </m:r>
                          </m:e>
                          <m:sub>
                            <m:r>
                              <a:rPr lang="tr-TR" i="1">
                                <a:latin typeface="Cambria Math"/>
                              </a:rPr>
                              <m:t>𝑜𝑛</m:t>
                            </m:r>
                          </m:sub>
                        </m:sSub>
                      </m:num>
                      <m:den>
                        <m:sSub>
                          <m:sSubPr>
                            <m:ctrlPr>
                              <a:rPr lang="tr-TR" i="1">
                                <a:latin typeface="Cambria Math"/>
                              </a:rPr>
                            </m:ctrlPr>
                          </m:sSubPr>
                          <m:e>
                            <m:r>
                              <a:rPr lang="tr-TR" i="1">
                                <a:latin typeface="Cambria Math"/>
                              </a:rPr>
                              <m:t>𝑇</m:t>
                            </m:r>
                          </m:e>
                          <m:sub>
                            <m:r>
                              <a:rPr lang="tr-TR" i="1">
                                <a:latin typeface="Cambria Math"/>
                              </a:rPr>
                              <m:t>𝑠</m:t>
                            </m:r>
                          </m:sub>
                        </m:sSub>
                      </m:den>
                    </m:f>
                  </m:oMath>
                </a14:m>
                <a:r>
                  <a:rPr lang="tr-TR" dirty="0"/>
                  <a:t>	</a:t>
                </a:r>
              </a:p>
            </p:txBody>
          </p:sp>
        </mc:Choice>
        <mc:Fallback xmlns="">
          <p:sp>
            <p:nvSpPr>
              <p:cNvPr id="6" name="Dikdörtgen 5"/>
              <p:cNvSpPr>
                <a:spLocks noRot="1" noChangeAspect="1" noMove="1" noResize="1" noEditPoints="1" noAdjustHandles="1" noChangeArrowheads="1" noChangeShapeType="1" noTextEdit="1"/>
              </p:cNvSpPr>
              <p:nvPr/>
            </p:nvSpPr>
            <p:spPr>
              <a:xfrm>
                <a:off x="7524328" y="3705519"/>
                <a:ext cx="1107996" cy="511935"/>
              </a:xfrm>
              <a:prstGeom prst="rect">
                <a:avLst/>
              </a:prstGeom>
              <a:blipFill rotWithShape="1">
                <a:blip r:embed="rId6"/>
                <a:stretch>
                  <a:fillRect/>
                </a:stretch>
              </a:blipFill>
            </p:spPr>
            <p:txBody>
              <a:bodyPr/>
              <a:lstStyle/>
              <a:p>
                <a:r>
                  <a:rPr lang="tr-TR">
                    <a:noFill/>
                  </a:rPr>
                  <a:t> </a:t>
                </a:r>
              </a:p>
            </p:txBody>
          </p:sp>
        </mc:Fallback>
      </mc:AlternateContent>
      <p:pic>
        <p:nvPicPr>
          <p:cNvPr id="12" name="Resim 11" descr="C:\Users\İsmail\Desktop\da-da cevirici.jpg"/>
          <p:cNvPicPr/>
          <p:nvPr/>
        </p:nvPicPr>
        <p:blipFill>
          <a:blip r:embed="rId7">
            <a:extLst>
              <a:ext uri="{28A0092B-C50C-407E-A947-70E740481C1C}">
                <a14:useLocalDpi xmlns:a14="http://schemas.microsoft.com/office/drawing/2010/main" val="0"/>
              </a:ext>
            </a:extLst>
          </a:blip>
          <a:srcRect/>
          <a:stretch>
            <a:fillRect/>
          </a:stretch>
        </p:blipFill>
        <p:spPr bwMode="auto">
          <a:xfrm>
            <a:off x="591193" y="3291830"/>
            <a:ext cx="2640965" cy="1581150"/>
          </a:xfrm>
          <a:prstGeom prst="rect">
            <a:avLst/>
          </a:prstGeom>
          <a:noFill/>
          <a:ln>
            <a:noFill/>
          </a:ln>
        </p:spPr>
      </p:pic>
    </p:spTree>
    <p:extLst>
      <p:ext uri="{BB962C8B-B14F-4D97-AF65-F5344CB8AC3E}">
        <p14:creationId xmlns:p14="http://schemas.microsoft.com/office/powerpoint/2010/main" val="32417529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p:cNvSpPr txBox="1">
            <a:spLocks/>
          </p:cNvSpPr>
          <p:nvPr/>
        </p:nvSpPr>
        <p:spPr>
          <a:xfrm>
            <a:off x="281286" y="983252"/>
            <a:ext cx="8508329" cy="351039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just">
              <a:lnSpc>
                <a:spcPct val="150000"/>
              </a:lnSpc>
              <a:buClr>
                <a:schemeClr val="tx1">
                  <a:lumMod val="50000"/>
                  <a:lumOff val="50000"/>
                </a:schemeClr>
              </a:buClr>
            </a:pPr>
            <a:r>
              <a:rPr lang="tr-TR" sz="1600" b="1" dirty="0">
                <a:solidFill>
                  <a:schemeClr val="tx2"/>
                </a:solidFill>
                <a:latin typeface="Times New Roman" panose="02020603050405020304" pitchFamily="18" charset="0"/>
                <a:cs typeface="Times New Roman" panose="02020603050405020304" pitchFamily="18" charset="0"/>
              </a:rPr>
              <a:t>2.4. PI </a:t>
            </a:r>
            <a:r>
              <a:rPr lang="tr-TR" sz="1600" b="1" dirty="0" smtClean="0">
                <a:solidFill>
                  <a:schemeClr val="tx2"/>
                </a:solidFill>
                <a:latin typeface="Times New Roman" panose="02020603050405020304" pitchFamily="18" charset="0"/>
                <a:cs typeface="Times New Roman" panose="02020603050405020304" pitchFamily="18" charset="0"/>
              </a:rPr>
              <a:t>denetleyici[1]</a:t>
            </a:r>
          </a:p>
          <a:p>
            <a:pPr algn="just">
              <a:lnSpc>
                <a:spcPct val="150000"/>
              </a:lnSpc>
              <a:buClr>
                <a:schemeClr val="tx1">
                  <a:lumMod val="50000"/>
                  <a:lumOff val="50000"/>
                </a:schemeClr>
              </a:buClr>
            </a:pPr>
            <a:r>
              <a:rPr lang="tr-TR" sz="1200" dirty="0">
                <a:solidFill>
                  <a:schemeClr val="tx1"/>
                </a:solidFill>
                <a:latin typeface="Times New Roman" panose="02020603050405020304" pitchFamily="18" charset="0"/>
                <a:cs typeface="Times New Roman" panose="02020603050405020304" pitchFamily="18" charset="0"/>
              </a:rPr>
              <a:t>Kapalı döngü sistemle motor hız kontrolünün amacı, çıkış büyüklüğünü istenilen referans değerine uydurmaktır. Şekilde kapalı döngü DA motor hız kontrol sisteminin blok diyagramı verilmiştir. Burada referans hız (</a:t>
            </a:r>
            <a:r>
              <a:rPr lang="el-GR" sz="1200" dirty="0">
                <a:solidFill>
                  <a:schemeClr val="tx1"/>
                </a:solidFill>
                <a:latin typeface="Times New Roman" panose="02020603050405020304" pitchFamily="18" charset="0"/>
                <a:cs typeface="Times New Roman" panose="02020603050405020304" pitchFamily="18" charset="0"/>
              </a:rPr>
              <a:t>ω_</a:t>
            </a:r>
            <a:r>
              <a:rPr lang="tr-TR" sz="1200" dirty="0">
                <a:solidFill>
                  <a:schemeClr val="tx1"/>
                </a:solidFill>
                <a:latin typeface="Times New Roman" panose="02020603050405020304" pitchFamily="18" charset="0"/>
                <a:cs typeface="Times New Roman" panose="02020603050405020304" pitchFamily="18" charset="0"/>
              </a:rPr>
              <a:t>r*), </a:t>
            </a:r>
            <a:r>
              <a:rPr lang="tr-TR" sz="1200" dirty="0" err="1">
                <a:solidFill>
                  <a:schemeClr val="tx1"/>
                </a:solidFill>
                <a:latin typeface="Times New Roman" panose="02020603050405020304" pitchFamily="18" charset="0"/>
                <a:cs typeface="Times New Roman" panose="02020603050405020304" pitchFamily="18" charset="0"/>
              </a:rPr>
              <a:t>encoder</a:t>
            </a:r>
            <a:r>
              <a:rPr lang="tr-TR" sz="1200" dirty="0">
                <a:solidFill>
                  <a:schemeClr val="tx1"/>
                </a:solidFill>
                <a:latin typeface="Times New Roman" panose="02020603050405020304" pitchFamily="18" charset="0"/>
                <a:cs typeface="Times New Roman" panose="02020603050405020304" pitchFamily="18" charset="0"/>
              </a:rPr>
              <a:t> yardımıyla ölçülen motor hızı (</a:t>
            </a:r>
            <a:r>
              <a:rPr lang="el-GR" sz="1200" dirty="0">
                <a:solidFill>
                  <a:schemeClr val="tx1"/>
                </a:solidFill>
                <a:latin typeface="Times New Roman" panose="02020603050405020304" pitchFamily="18" charset="0"/>
                <a:cs typeface="Times New Roman" panose="02020603050405020304" pitchFamily="18" charset="0"/>
              </a:rPr>
              <a:t>ω_</a:t>
            </a:r>
            <a:r>
              <a:rPr lang="tr-TR" sz="1200" dirty="0">
                <a:solidFill>
                  <a:schemeClr val="tx1"/>
                </a:solidFill>
                <a:latin typeface="Times New Roman" panose="02020603050405020304" pitchFamily="18" charset="0"/>
                <a:cs typeface="Times New Roman" panose="02020603050405020304" pitchFamily="18" charset="0"/>
              </a:rPr>
              <a:t>r) ile karşılaştırılarak hata sinyali (</a:t>
            </a:r>
            <a:r>
              <a:rPr lang="el-GR" sz="1200" dirty="0">
                <a:solidFill>
                  <a:schemeClr val="tx1"/>
                </a:solidFill>
                <a:latin typeface="Times New Roman" panose="02020603050405020304" pitchFamily="18" charset="0"/>
                <a:cs typeface="Times New Roman" panose="02020603050405020304" pitchFamily="18" charset="0"/>
              </a:rPr>
              <a:t>ω_</a:t>
            </a:r>
            <a:r>
              <a:rPr lang="tr-TR" sz="1200" dirty="0">
                <a:solidFill>
                  <a:schemeClr val="tx1"/>
                </a:solidFill>
                <a:latin typeface="Times New Roman" panose="02020603050405020304" pitchFamily="18" charset="0"/>
                <a:cs typeface="Times New Roman" panose="02020603050405020304" pitchFamily="18" charset="0"/>
              </a:rPr>
              <a:t>e ) üretilmektedir. Hata sinyali bir PI denetleyici yardımıyla referans gerilim sinyaline (</a:t>
            </a:r>
            <a:r>
              <a:rPr lang="tr-TR" sz="1200" dirty="0" err="1">
                <a:solidFill>
                  <a:schemeClr val="tx1"/>
                </a:solidFill>
                <a:latin typeface="Times New Roman" panose="02020603050405020304" pitchFamily="18" charset="0"/>
                <a:cs typeface="Times New Roman" panose="02020603050405020304" pitchFamily="18" charset="0"/>
              </a:rPr>
              <a:t>V_d</a:t>
            </a:r>
            <a:r>
              <a:rPr lang="tr-TR" sz="1200" dirty="0">
                <a:solidFill>
                  <a:schemeClr val="tx1"/>
                </a:solidFill>
                <a:latin typeface="Times New Roman" panose="02020603050405020304" pitchFamily="18" charset="0"/>
                <a:cs typeface="Times New Roman" panose="02020603050405020304" pitchFamily="18" charset="0"/>
              </a:rPr>
              <a:t>*) dönüştürülmüştür. PI denetleyicinin görevi referans hız ile gerçek hız arasındaki hatayı en aza indirmektir. Hata sinyali PI denetleyiciye girdiğinde oransal kazanç (K_P) ve hata sinyalinin integrali alınarak integral etki kazancı (</a:t>
            </a:r>
            <a:r>
              <a:rPr lang="tr-TR" sz="1200" dirty="0" err="1">
                <a:solidFill>
                  <a:schemeClr val="tx1"/>
                </a:solidFill>
                <a:latin typeface="Times New Roman" panose="02020603050405020304" pitchFamily="18" charset="0"/>
                <a:cs typeface="Times New Roman" panose="02020603050405020304" pitchFamily="18" charset="0"/>
              </a:rPr>
              <a:t>K_i</a:t>
            </a:r>
            <a:r>
              <a:rPr lang="tr-TR" sz="1200" dirty="0">
                <a:solidFill>
                  <a:schemeClr val="tx1"/>
                </a:solidFill>
                <a:latin typeface="Times New Roman" panose="02020603050405020304" pitchFamily="18" charset="0"/>
                <a:cs typeface="Times New Roman" panose="02020603050405020304" pitchFamily="18" charset="0"/>
              </a:rPr>
              <a:t>) ile çarpılmaktadır. Oransal integral (PI) tipi kontrol, oransal ve integral kontrol etkilerinin birleştirilmesinden meydana gelir. PI denetleyici çıkışı </a:t>
            </a:r>
            <a:r>
              <a:rPr lang="tr-TR" sz="1200" dirty="0" smtClean="0">
                <a:solidFill>
                  <a:schemeClr val="tx1"/>
                </a:solidFill>
                <a:latin typeface="Times New Roman" panose="02020603050405020304" pitchFamily="18" charset="0"/>
                <a:cs typeface="Times New Roman" panose="02020603050405020304" pitchFamily="18" charset="0"/>
              </a:rPr>
              <a:t>eşitliği aşağıdaki gibidir.</a:t>
            </a:r>
            <a:endParaRPr lang="tr-TR" sz="1200"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D:\Belgeler\Eğitim\Gazi Logolar\a58b211c71a935683fe661a10fe3f2df3d903b2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3" y="141481"/>
            <a:ext cx="1049263" cy="7869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Belgeler\Eğitim\Gazi Logolar\gazilogojp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287" y="171450"/>
            <a:ext cx="1082402" cy="8118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0" y="-132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9" name="Resim 8" descr="C:\Users\İsmail\Desktop\pi_model.jpg"/>
          <p:cNvPicPr/>
          <p:nvPr/>
        </p:nvPicPr>
        <p:blipFill>
          <a:blip r:embed="rId5">
            <a:extLst>
              <a:ext uri="{28A0092B-C50C-407E-A947-70E740481C1C}">
                <a14:useLocalDpi xmlns:a14="http://schemas.microsoft.com/office/drawing/2010/main" val="0"/>
              </a:ext>
            </a:extLst>
          </a:blip>
          <a:srcRect/>
          <a:stretch>
            <a:fillRect/>
          </a:stretch>
        </p:blipFill>
        <p:spPr bwMode="auto">
          <a:xfrm>
            <a:off x="303140" y="3379723"/>
            <a:ext cx="5288538" cy="1568291"/>
          </a:xfrm>
          <a:prstGeom prst="rect">
            <a:avLst/>
          </a:prstGeom>
          <a:noFill/>
          <a:ln>
            <a:noFill/>
          </a:ln>
        </p:spPr>
      </p:pic>
      <mc:AlternateContent xmlns:mc="http://schemas.openxmlformats.org/markup-compatibility/2006" xmlns:a14="http://schemas.microsoft.com/office/drawing/2010/main">
        <mc:Choice Requires="a14">
          <p:sp>
            <p:nvSpPr>
              <p:cNvPr id="6" name="Dikdörtgen 5"/>
              <p:cNvSpPr/>
              <p:nvPr/>
            </p:nvSpPr>
            <p:spPr>
              <a:xfrm>
                <a:off x="5364088" y="3756068"/>
                <a:ext cx="3497535" cy="737574"/>
              </a:xfrm>
              <a:prstGeom prst="rect">
                <a:avLst/>
              </a:prstGeom>
            </p:spPr>
            <p:txBody>
              <a:bodyPr wrap="square">
                <a:spAutoFit/>
              </a:bodyPr>
              <a:lstStyle/>
              <a:p>
                <a14:m>
                  <m:oMath xmlns:m="http://schemas.openxmlformats.org/officeDocument/2006/math">
                    <m:sSubSup>
                      <m:sSubSupPr>
                        <m:ctrlPr>
                          <a:rPr lang="tr-TR" i="1">
                            <a:latin typeface="Cambria Math"/>
                          </a:rPr>
                        </m:ctrlPr>
                      </m:sSubSupPr>
                      <m:e>
                        <m:r>
                          <a:rPr lang="tr-TR" i="1">
                            <a:latin typeface="Cambria Math"/>
                          </a:rPr>
                          <m:t>𝑉</m:t>
                        </m:r>
                      </m:e>
                      <m:sub>
                        <m:r>
                          <a:rPr lang="tr-TR" i="1">
                            <a:latin typeface="Cambria Math"/>
                          </a:rPr>
                          <m:t>𝑑</m:t>
                        </m:r>
                      </m:sub>
                      <m:sup>
                        <m:r>
                          <a:rPr lang="tr-TR" i="1">
                            <a:latin typeface="Cambria Math"/>
                          </a:rPr>
                          <m:t>∗</m:t>
                        </m:r>
                      </m:sup>
                    </m:sSubSup>
                    <m:r>
                      <a:rPr lang="tr-TR">
                        <a:latin typeface="Cambria Math"/>
                      </a:rPr>
                      <m:t>= </m:t>
                    </m:r>
                    <m:sSub>
                      <m:sSubPr>
                        <m:ctrlPr>
                          <a:rPr lang="tr-TR" i="1">
                            <a:latin typeface="Cambria Math"/>
                          </a:rPr>
                        </m:ctrlPr>
                      </m:sSubPr>
                      <m:e>
                        <m:r>
                          <a:rPr lang="tr-TR" i="1">
                            <a:latin typeface="Cambria Math"/>
                          </a:rPr>
                          <m:t>𝐾</m:t>
                        </m:r>
                      </m:e>
                      <m:sub>
                        <m:r>
                          <a:rPr lang="tr-TR" i="1">
                            <a:latin typeface="Cambria Math"/>
                          </a:rPr>
                          <m:t>𝑃</m:t>
                        </m:r>
                      </m:sub>
                    </m:sSub>
                    <m:sSub>
                      <m:sSubPr>
                        <m:ctrlPr>
                          <a:rPr lang="tr-TR" i="1">
                            <a:latin typeface="Cambria Math"/>
                          </a:rPr>
                        </m:ctrlPr>
                      </m:sSubPr>
                      <m:e>
                        <m:r>
                          <a:rPr lang="tr-TR" i="1">
                            <a:latin typeface="Cambria Math"/>
                          </a:rPr>
                          <m:t>𝜔</m:t>
                        </m:r>
                      </m:e>
                      <m:sub>
                        <m:r>
                          <a:rPr lang="tr-TR" i="1">
                            <a:latin typeface="Cambria Math"/>
                          </a:rPr>
                          <m:t>𝑒</m:t>
                        </m:r>
                      </m:sub>
                    </m:sSub>
                    <m:d>
                      <m:dPr>
                        <m:ctrlPr>
                          <a:rPr lang="tr-TR" i="1">
                            <a:latin typeface="Cambria Math"/>
                          </a:rPr>
                        </m:ctrlPr>
                      </m:dPr>
                      <m:e>
                        <m:r>
                          <a:rPr lang="tr-TR" i="1">
                            <a:latin typeface="Cambria Math"/>
                          </a:rPr>
                          <m:t>𝑡</m:t>
                        </m:r>
                      </m:e>
                    </m:d>
                    <m:r>
                      <a:rPr lang="tr-TR" i="1">
                        <a:latin typeface="Cambria Math"/>
                      </a:rPr>
                      <m:t>+</m:t>
                    </m:r>
                    <m:sSub>
                      <m:sSubPr>
                        <m:ctrlPr>
                          <a:rPr lang="tr-TR" i="1">
                            <a:latin typeface="Cambria Math"/>
                          </a:rPr>
                        </m:ctrlPr>
                      </m:sSubPr>
                      <m:e>
                        <m:r>
                          <a:rPr lang="tr-TR" i="1">
                            <a:latin typeface="Cambria Math"/>
                          </a:rPr>
                          <m:t>𝐾</m:t>
                        </m:r>
                      </m:e>
                      <m:sub>
                        <m:r>
                          <a:rPr lang="tr-TR" i="1">
                            <a:latin typeface="Cambria Math"/>
                          </a:rPr>
                          <m:t>𝑖</m:t>
                        </m:r>
                      </m:sub>
                    </m:sSub>
                    <m:nary>
                      <m:naryPr>
                        <m:limLoc m:val="subSup"/>
                        <m:ctrlPr>
                          <a:rPr lang="tr-TR" i="1">
                            <a:latin typeface="Cambria Math"/>
                          </a:rPr>
                        </m:ctrlPr>
                      </m:naryPr>
                      <m:sub>
                        <m:r>
                          <a:rPr lang="tr-TR" i="1">
                            <a:latin typeface="Cambria Math"/>
                          </a:rPr>
                          <m:t>0</m:t>
                        </m:r>
                      </m:sub>
                      <m:sup>
                        <m:r>
                          <a:rPr lang="tr-TR" i="1">
                            <a:latin typeface="Cambria Math"/>
                          </a:rPr>
                          <m:t>𝑡</m:t>
                        </m:r>
                      </m:sup>
                      <m:e>
                        <m:sSub>
                          <m:sSubPr>
                            <m:ctrlPr>
                              <a:rPr lang="tr-TR" i="1">
                                <a:latin typeface="Cambria Math"/>
                              </a:rPr>
                            </m:ctrlPr>
                          </m:sSubPr>
                          <m:e>
                            <m:r>
                              <a:rPr lang="tr-TR" i="1">
                                <a:latin typeface="Cambria Math"/>
                              </a:rPr>
                              <m:t>𝜔</m:t>
                            </m:r>
                          </m:e>
                          <m:sub>
                            <m:r>
                              <a:rPr lang="tr-TR" i="1">
                                <a:latin typeface="Cambria Math"/>
                              </a:rPr>
                              <m:t>𝑒</m:t>
                            </m:r>
                          </m:sub>
                        </m:sSub>
                        <m:d>
                          <m:dPr>
                            <m:ctrlPr>
                              <a:rPr lang="tr-TR" i="1">
                                <a:latin typeface="Cambria Math"/>
                              </a:rPr>
                            </m:ctrlPr>
                          </m:dPr>
                          <m:e>
                            <m:r>
                              <a:rPr lang="tr-TR" i="1">
                                <a:latin typeface="Cambria Math"/>
                              </a:rPr>
                              <m:t>𝑡</m:t>
                            </m:r>
                          </m:e>
                        </m:d>
                        <m:r>
                          <a:rPr lang="tr-TR" i="1">
                            <a:latin typeface="Cambria Math"/>
                          </a:rPr>
                          <m:t>𝑑𝑡</m:t>
                        </m:r>
                      </m:e>
                    </m:nary>
                  </m:oMath>
                </a14:m>
                <a:r>
                  <a:rPr lang="tr-TR" dirty="0"/>
                  <a:t>		</a:t>
                </a:r>
              </a:p>
            </p:txBody>
          </p:sp>
        </mc:Choice>
        <mc:Fallback xmlns="">
          <p:sp>
            <p:nvSpPr>
              <p:cNvPr id="6" name="Dikdörtgen 5"/>
              <p:cNvSpPr>
                <a:spLocks noRot="1" noChangeAspect="1" noMove="1" noResize="1" noEditPoints="1" noAdjustHandles="1" noChangeArrowheads="1" noChangeShapeType="1" noTextEdit="1"/>
              </p:cNvSpPr>
              <p:nvPr/>
            </p:nvSpPr>
            <p:spPr>
              <a:xfrm>
                <a:off x="5364088" y="3756068"/>
                <a:ext cx="3497535" cy="737574"/>
              </a:xfrm>
              <a:prstGeom prst="rect">
                <a:avLst/>
              </a:prstGeom>
              <a:blipFill rotWithShape="1">
                <a:blip r:embed="rId6"/>
                <a:stretch>
                  <a:fillRect t="-67769" b="-70248"/>
                </a:stretch>
              </a:blipFill>
            </p:spPr>
            <p:txBody>
              <a:bodyPr/>
              <a:lstStyle/>
              <a:p>
                <a:r>
                  <a:rPr lang="tr-TR">
                    <a:noFill/>
                  </a:rPr>
                  <a:t> </a:t>
                </a:r>
              </a:p>
            </p:txBody>
          </p:sp>
        </mc:Fallback>
      </mc:AlternateContent>
    </p:spTree>
    <p:extLst>
      <p:ext uri="{BB962C8B-B14F-4D97-AF65-F5344CB8AC3E}">
        <p14:creationId xmlns:p14="http://schemas.microsoft.com/office/powerpoint/2010/main" val="14583157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p:cNvSpPr txBox="1">
            <a:spLocks/>
          </p:cNvSpPr>
          <p:nvPr/>
        </p:nvSpPr>
        <p:spPr>
          <a:xfrm>
            <a:off x="281287" y="983252"/>
            <a:ext cx="8508329" cy="3820746"/>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just">
              <a:lnSpc>
                <a:spcPct val="150000"/>
              </a:lnSpc>
              <a:buClr>
                <a:schemeClr val="tx1">
                  <a:lumMod val="50000"/>
                  <a:lumOff val="50000"/>
                </a:schemeClr>
              </a:buClr>
            </a:pPr>
            <a:r>
              <a:rPr lang="tr-TR" sz="1600" b="1" dirty="0" smtClean="0">
                <a:solidFill>
                  <a:schemeClr val="tx2"/>
                </a:solidFill>
                <a:latin typeface="Times New Roman" panose="02020603050405020304" pitchFamily="18" charset="0"/>
                <a:cs typeface="Times New Roman" panose="02020603050405020304" pitchFamily="18" charset="0"/>
              </a:rPr>
              <a:t>2.5. Kullanılan Donanımlar[8,9,10]</a:t>
            </a:r>
          </a:p>
          <a:p>
            <a:pPr algn="just">
              <a:lnSpc>
                <a:spcPct val="150000"/>
              </a:lnSpc>
              <a:buClr>
                <a:schemeClr val="tx1">
                  <a:lumMod val="50000"/>
                  <a:lumOff val="50000"/>
                </a:schemeClr>
              </a:buClr>
            </a:pPr>
            <a:endParaRPr lang="tr-TR" sz="1600" b="1"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endParaRPr lang="tr-TR" sz="1600" b="1" dirty="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endParaRPr lang="tr-TR" sz="1600" b="1"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endParaRPr lang="tr-TR" sz="1600" b="1"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D:\Belgeler\Eğitim\Gazi Logolar\a58b211c71a935683fe661a10fe3f2df3d903b2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3" y="141481"/>
            <a:ext cx="1049263" cy="7869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Belgeler\Eğitim\Gazi Logolar\gazilogojp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287" y="171450"/>
            <a:ext cx="1082402" cy="8118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0" y="-132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6" name="Dikdörtgen 5"/>
          <p:cNvSpPr/>
          <p:nvPr/>
        </p:nvSpPr>
        <p:spPr>
          <a:xfrm>
            <a:off x="281286" y="1554797"/>
            <a:ext cx="6522962" cy="3293209"/>
          </a:xfrm>
          <a:prstGeom prst="rect">
            <a:avLst/>
          </a:prstGeom>
        </p:spPr>
        <p:txBody>
          <a:bodyPr wrap="square">
            <a:spAutoFit/>
          </a:bodyPr>
          <a:lstStyle/>
          <a:p>
            <a:r>
              <a:rPr lang="tr-TR" sz="1400" b="1" dirty="0" err="1">
                <a:latin typeface="Times New Roman" panose="02020603050405020304" pitchFamily="18" charset="0"/>
                <a:cs typeface="Times New Roman" panose="02020603050405020304" pitchFamily="18" charset="0"/>
              </a:rPr>
              <a:t>ChipKIT</a:t>
            </a:r>
            <a:r>
              <a:rPr lang="tr-TR" sz="1400" b="1" dirty="0">
                <a:latin typeface="Times New Roman" panose="02020603050405020304" pitchFamily="18" charset="0"/>
                <a:cs typeface="Times New Roman" panose="02020603050405020304" pitchFamily="18" charset="0"/>
              </a:rPr>
              <a:t> MAX32 geliştirme kartı</a:t>
            </a:r>
            <a:endParaRPr lang="tr-TR" sz="1400" b="1" dirty="0" smtClean="0">
              <a:latin typeface="Times New Roman" panose="02020603050405020304" pitchFamily="18" charset="0"/>
              <a:cs typeface="Times New Roman" panose="02020603050405020304" pitchFamily="18" charset="0"/>
            </a:endParaRPr>
          </a:p>
          <a:p>
            <a:endParaRPr lang="tr-TR" sz="1200" b="1" dirty="0" smtClean="0">
              <a:latin typeface="Times New Roman" panose="02020603050405020304" pitchFamily="18" charset="0"/>
              <a:cs typeface="Times New Roman" panose="02020603050405020304" pitchFamily="18" charset="0"/>
            </a:endParaRPr>
          </a:p>
          <a:p>
            <a:r>
              <a:rPr lang="tr-TR" sz="1400" b="1" dirty="0" smtClean="0">
                <a:latin typeface="Times New Roman" panose="02020603050405020304" pitchFamily="18" charset="0"/>
                <a:cs typeface="Times New Roman" panose="02020603050405020304" pitchFamily="18" charset="0"/>
              </a:rPr>
              <a:t>Özellikleri</a:t>
            </a:r>
            <a:r>
              <a:rPr lang="tr-TR" sz="1200" dirty="0" smtClean="0">
                <a:latin typeface="Times New Roman" panose="02020603050405020304" pitchFamily="18" charset="0"/>
                <a:cs typeface="Times New Roman" panose="02020603050405020304" pitchFamily="18" charset="0"/>
              </a:rPr>
              <a:t>;</a:t>
            </a:r>
            <a:endParaRPr lang="tr-TR"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tr-TR" sz="1400" dirty="0">
                <a:latin typeface="Times New Roman" panose="02020603050405020304" pitchFamily="18" charset="0"/>
                <a:cs typeface="Times New Roman" panose="02020603050405020304" pitchFamily="18" charset="0"/>
              </a:rPr>
              <a:t>A </a:t>
            </a:r>
            <a:r>
              <a:rPr lang="tr-TR" sz="1400" dirty="0" err="1">
                <a:latin typeface="Times New Roman" panose="02020603050405020304" pitchFamily="18" charset="0"/>
                <a:cs typeface="Times New Roman" panose="02020603050405020304" pitchFamily="18" charset="0"/>
              </a:rPr>
              <a:t>Microchip</a:t>
            </a:r>
            <a:r>
              <a:rPr lang="tr-TR" sz="1400" dirty="0">
                <a:latin typeface="Times New Roman" panose="02020603050405020304" pitchFamily="18" charset="0"/>
                <a:cs typeface="Times New Roman" panose="02020603050405020304" pitchFamily="18" charset="0"/>
              </a:rPr>
              <a:t>® PIC32MX795F512L </a:t>
            </a:r>
            <a:r>
              <a:rPr lang="tr-TR" sz="1400" dirty="0" smtClean="0">
                <a:latin typeface="Times New Roman" panose="02020603050405020304" pitchFamily="18" charset="0"/>
                <a:cs typeface="Times New Roman" panose="02020603050405020304" pitchFamily="18" charset="0"/>
              </a:rPr>
              <a:t>mikroişlemci </a:t>
            </a:r>
            <a:r>
              <a:rPr lang="tr-TR" sz="1400" dirty="0">
                <a:latin typeface="Times New Roman" panose="02020603050405020304" pitchFamily="18" charset="0"/>
                <a:cs typeface="Times New Roman" panose="02020603050405020304" pitchFamily="18" charset="0"/>
              </a:rPr>
              <a:t>(80 MHz, 512K Flash, 128KRAM)</a:t>
            </a:r>
          </a:p>
          <a:p>
            <a:pPr marL="171450" indent="-171450">
              <a:buFont typeface="Arial" panose="020B0604020202020204" pitchFamily="34" charset="0"/>
              <a:buChar char="•"/>
            </a:pPr>
            <a:r>
              <a:rPr lang="tr-TR" sz="1400" dirty="0">
                <a:latin typeface="Times New Roman" panose="02020603050405020304" pitchFamily="18" charset="0"/>
                <a:cs typeface="Times New Roman" panose="02020603050405020304" pitchFamily="18" charset="0"/>
              </a:rPr>
              <a:t>3.3V çalışma gerilimi</a:t>
            </a:r>
          </a:p>
          <a:p>
            <a:pPr marL="171450" indent="-171450">
              <a:buFont typeface="Arial" panose="020B0604020202020204" pitchFamily="34" charset="0"/>
              <a:buChar char="•"/>
            </a:pPr>
            <a:r>
              <a:rPr lang="tr-TR" sz="1400" dirty="0">
                <a:latin typeface="Times New Roman" panose="02020603050405020304" pitchFamily="18" charset="0"/>
                <a:cs typeface="Times New Roman" panose="02020603050405020304" pitchFamily="18" charset="0"/>
              </a:rPr>
              <a:t>90mA karakteristik çalışma akımı</a:t>
            </a:r>
          </a:p>
          <a:p>
            <a:pPr marL="171450" indent="-171450">
              <a:buFont typeface="Arial" panose="020B0604020202020204" pitchFamily="34" charset="0"/>
              <a:buChar char="•"/>
            </a:pPr>
            <a:r>
              <a:rPr lang="tr-TR" sz="1400" dirty="0">
                <a:latin typeface="Times New Roman" panose="02020603050405020304" pitchFamily="18" charset="0"/>
                <a:cs typeface="Times New Roman" panose="02020603050405020304" pitchFamily="18" charset="0"/>
              </a:rPr>
              <a:t>7V </a:t>
            </a:r>
            <a:r>
              <a:rPr lang="tr-TR" sz="1400" dirty="0" err="1">
                <a:latin typeface="Times New Roman" panose="02020603050405020304" pitchFamily="18" charset="0"/>
                <a:cs typeface="Times New Roman" panose="02020603050405020304" pitchFamily="18" charset="0"/>
              </a:rPr>
              <a:t>to</a:t>
            </a:r>
            <a:r>
              <a:rPr lang="tr-TR" sz="1400" dirty="0">
                <a:latin typeface="Times New Roman" panose="02020603050405020304" pitchFamily="18" charset="0"/>
                <a:cs typeface="Times New Roman" panose="02020603050405020304" pitchFamily="18" charset="0"/>
              </a:rPr>
              <a:t> 15V besleme gerilimi (önerilen)</a:t>
            </a:r>
          </a:p>
          <a:p>
            <a:pPr marL="171450" indent="-171450">
              <a:buFont typeface="Arial" panose="020B0604020202020204" pitchFamily="34" charset="0"/>
              <a:buChar char="•"/>
            </a:pPr>
            <a:r>
              <a:rPr lang="tr-TR" sz="1400" dirty="0">
                <a:latin typeface="Times New Roman" panose="02020603050405020304" pitchFamily="18" charset="0"/>
                <a:cs typeface="Times New Roman" panose="02020603050405020304" pitchFamily="18" charset="0"/>
              </a:rPr>
              <a:t>20V besleme gerilimi (maksimum)</a:t>
            </a:r>
          </a:p>
          <a:p>
            <a:pPr marL="171450" indent="-171450">
              <a:buFont typeface="Arial" panose="020B0604020202020204" pitchFamily="34" charset="0"/>
              <a:buChar char="•"/>
            </a:pPr>
            <a:r>
              <a:rPr lang="tr-TR" sz="1400" dirty="0">
                <a:latin typeface="Times New Roman" panose="02020603050405020304" pitchFamily="18" charset="0"/>
                <a:cs typeface="Times New Roman" panose="02020603050405020304" pitchFamily="18" charset="0"/>
              </a:rPr>
              <a:t>83 adet kullanılabilir G/Ç </a:t>
            </a:r>
            <a:r>
              <a:rPr lang="tr-TR" sz="1400" dirty="0" err="1">
                <a:latin typeface="Times New Roman" panose="02020603050405020304" pitchFamily="18" charset="0"/>
                <a:cs typeface="Times New Roman" panose="02020603050405020304" pitchFamily="18" charset="0"/>
              </a:rPr>
              <a:t>pinleri</a:t>
            </a:r>
            <a:endParaRPr lang="tr-TR" sz="14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tr-TR" sz="1400" dirty="0">
                <a:latin typeface="Times New Roman" panose="02020603050405020304" pitchFamily="18" charset="0"/>
                <a:cs typeface="Times New Roman" panose="02020603050405020304" pitchFamily="18" charset="0"/>
              </a:rPr>
              <a:t>16 adet analog giriş</a:t>
            </a:r>
          </a:p>
          <a:p>
            <a:pPr marL="171450" indent="-171450">
              <a:buFont typeface="Arial" panose="020B0604020202020204" pitchFamily="34" charset="0"/>
              <a:buChar char="•"/>
            </a:pPr>
            <a:r>
              <a:rPr lang="tr-TR" sz="1400" dirty="0">
                <a:latin typeface="Times New Roman" panose="02020603050405020304" pitchFamily="18" charset="0"/>
                <a:cs typeface="Times New Roman" panose="02020603050405020304" pitchFamily="18" charset="0"/>
              </a:rPr>
              <a:t>0V-3.3V analog giriş gerilim aralığı</a:t>
            </a:r>
          </a:p>
          <a:p>
            <a:pPr marL="171450" indent="-171450">
              <a:buFont typeface="Arial" panose="020B0604020202020204" pitchFamily="34" charset="0"/>
              <a:buChar char="•"/>
            </a:pPr>
            <a:r>
              <a:rPr lang="tr-TR" sz="1400" dirty="0">
                <a:latin typeface="Times New Roman" panose="02020603050405020304" pitchFamily="18" charset="0"/>
                <a:cs typeface="Times New Roman" panose="02020603050405020304" pitchFamily="18" charset="0"/>
              </a:rPr>
              <a:t>+/-18mA </a:t>
            </a:r>
            <a:r>
              <a:rPr lang="tr-TR" sz="1400" dirty="0" err="1">
                <a:latin typeface="Times New Roman" panose="02020603050405020304" pitchFamily="18" charset="0"/>
                <a:cs typeface="Times New Roman" panose="02020603050405020304" pitchFamily="18" charset="0"/>
              </a:rPr>
              <a:t>Pin</a:t>
            </a:r>
            <a:r>
              <a:rPr lang="tr-TR" sz="1400" dirty="0">
                <a:latin typeface="Times New Roman" panose="02020603050405020304" pitchFamily="18" charset="0"/>
                <a:cs typeface="Times New Roman" panose="02020603050405020304" pitchFamily="18" charset="0"/>
              </a:rPr>
              <a:t> başına DA akım</a:t>
            </a:r>
          </a:p>
          <a:p>
            <a:pPr marL="171450" indent="-171450">
              <a:buFont typeface="Arial" panose="020B0604020202020204" pitchFamily="34" charset="0"/>
              <a:buChar char="•"/>
            </a:pPr>
            <a:r>
              <a:rPr lang="tr-TR" sz="1400" dirty="0">
                <a:latin typeface="Times New Roman" panose="02020603050405020304" pitchFamily="18" charset="0"/>
                <a:cs typeface="Times New Roman" panose="02020603050405020304" pitchFamily="18" charset="0"/>
              </a:rPr>
              <a:t>10/100 Ethernet MAC</a:t>
            </a:r>
          </a:p>
          <a:p>
            <a:pPr marL="171450" indent="-171450">
              <a:buFont typeface="Arial" panose="020B0604020202020204" pitchFamily="34" charset="0"/>
              <a:buChar char="•"/>
            </a:pPr>
            <a:r>
              <a:rPr lang="tr-TR" sz="1400" dirty="0">
                <a:latin typeface="Times New Roman" panose="02020603050405020304" pitchFamily="18" charset="0"/>
                <a:cs typeface="Times New Roman" panose="02020603050405020304" pitchFamily="18" charset="0"/>
              </a:rPr>
              <a:t>USB 2.0 </a:t>
            </a:r>
            <a:r>
              <a:rPr lang="tr-TR" sz="1400" dirty="0" err="1">
                <a:latin typeface="Times New Roman" panose="02020603050405020304" pitchFamily="18" charset="0"/>
                <a:cs typeface="Times New Roman" panose="02020603050405020304" pitchFamily="18" charset="0"/>
              </a:rPr>
              <a:t>full-speed</a:t>
            </a:r>
            <a:r>
              <a:rPr lang="tr-TR" sz="1400" dirty="0">
                <a:latin typeface="Times New Roman" panose="02020603050405020304" pitchFamily="18" charset="0"/>
                <a:cs typeface="Times New Roman" panose="02020603050405020304" pitchFamily="18" charset="0"/>
              </a:rPr>
              <a:t> OTG bağlantı</a:t>
            </a:r>
          </a:p>
          <a:p>
            <a:pPr marL="171450" indent="-171450">
              <a:buFont typeface="Arial" panose="020B0604020202020204" pitchFamily="34" charset="0"/>
              <a:buChar char="•"/>
            </a:pPr>
            <a:r>
              <a:rPr lang="tr-TR" sz="1400" dirty="0">
                <a:latin typeface="Times New Roman" panose="02020603050405020304" pitchFamily="18" charset="0"/>
                <a:cs typeface="Times New Roman" panose="02020603050405020304" pitchFamily="18" charset="0"/>
              </a:rPr>
              <a:t>2 adet CAN bağlantısı</a:t>
            </a:r>
          </a:p>
        </p:txBody>
      </p:sp>
      <p:pic>
        <p:nvPicPr>
          <p:cNvPr id="13" name="Resim 12" descr="C:\Users\İsmail\Desktop\chipKit Max32.jpg"/>
          <p:cNvPicPr/>
          <p:nvPr/>
        </p:nvPicPr>
        <p:blipFill>
          <a:blip r:embed="rId5">
            <a:extLst>
              <a:ext uri="{28A0092B-C50C-407E-A947-70E740481C1C}">
                <a14:useLocalDpi xmlns:a14="http://schemas.microsoft.com/office/drawing/2010/main" val="0"/>
              </a:ext>
            </a:extLst>
          </a:blip>
          <a:srcRect/>
          <a:stretch>
            <a:fillRect/>
          </a:stretch>
        </p:blipFill>
        <p:spPr bwMode="auto">
          <a:xfrm>
            <a:off x="3952186" y="2427734"/>
            <a:ext cx="4837430" cy="2494280"/>
          </a:xfrm>
          <a:prstGeom prst="rect">
            <a:avLst/>
          </a:prstGeom>
          <a:noFill/>
          <a:ln>
            <a:noFill/>
          </a:ln>
        </p:spPr>
      </p:pic>
    </p:spTree>
    <p:extLst>
      <p:ext uri="{BB962C8B-B14F-4D97-AF65-F5344CB8AC3E}">
        <p14:creationId xmlns:p14="http://schemas.microsoft.com/office/powerpoint/2010/main" val="11019766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p:cNvSpPr txBox="1">
            <a:spLocks/>
          </p:cNvSpPr>
          <p:nvPr/>
        </p:nvSpPr>
        <p:spPr>
          <a:xfrm>
            <a:off x="281286" y="1176595"/>
            <a:ext cx="8508329" cy="351039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just">
              <a:lnSpc>
                <a:spcPct val="150000"/>
              </a:lnSpc>
              <a:buClr>
                <a:schemeClr val="tx1">
                  <a:lumMod val="50000"/>
                  <a:lumOff val="50000"/>
                </a:schemeClr>
              </a:buClr>
            </a:pPr>
            <a:r>
              <a:rPr lang="tr-TR" sz="1400" b="1" dirty="0" smtClean="0">
                <a:solidFill>
                  <a:schemeClr val="tx1"/>
                </a:solidFill>
                <a:latin typeface="Times New Roman" panose="02020603050405020304" pitchFamily="18" charset="0"/>
                <a:cs typeface="Times New Roman" panose="02020603050405020304" pitchFamily="18" charset="0"/>
              </a:rPr>
              <a:t>JAPAN </a:t>
            </a:r>
            <a:r>
              <a:rPr lang="tr-TR" sz="1400" b="1" dirty="0">
                <a:solidFill>
                  <a:schemeClr val="tx1"/>
                </a:solidFill>
                <a:latin typeface="Times New Roman" panose="02020603050405020304" pitchFamily="18" charset="0"/>
                <a:cs typeface="Times New Roman" panose="02020603050405020304" pitchFamily="18" charset="0"/>
              </a:rPr>
              <a:t>DME34BE50G </a:t>
            </a:r>
            <a:r>
              <a:rPr lang="tr-TR" sz="1400" b="1" dirty="0" err="1">
                <a:solidFill>
                  <a:schemeClr val="tx1"/>
                </a:solidFill>
                <a:latin typeface="Times New Roman" panose="02020603050405020304" pitchFamily="18" charset="0"/>
                <a:cs typeface="Times New Roman" panose="02020603050405020304" pitchFamily="18" charset="0"/>
              </a:rPr>
              <a:t>encoderlı</a:t>
            </a:r>
            <a:r>
              <a:rPr lang="tr-TR" sz="1400" b="1" dirty="0">
                <a:solidFill>
                  <a:schemeClr val="tx1"/>
                </a:solidFill>
                <a:latin typeface="Times New Roman" panose="02020603050405020304" pitchFamily="18" charset="0"/>
                <a:cs typeface="Times New Roman" panose="02020603050405020304" pitchFamily="18" charset="0"/>
              </a:rPr>
              <a:t> KMDA motoru</a:t>
            </a:r>
          </a:p>
          <a:p>
            <a:pPr algn="just">
              <a:lnSpc>
                <a:spcPct val="150000"/>
              </a:lnSpc>
              <a:buClr>
                <a:schemeClr val="tx1">
                  <a:lumMod val="50000"/>
                  <a:lumOff val="50000"/>
                </a:schemeClr>
              </a:buClr>
            </a:pPr>
            <a:r>
              <a:rPr lang="tr-TR" sz="1400" dirty="0">
                <a:solidFill>
                  <a:schemeClr val="tx1"/>
                </a:solidFill>
                <a:latin typeface="Times New Roman" panose="02020603050405020304" pitchFamily="18" charset="0"/>
                <a:cs typeface="Times New Roman" panose="02020603050405020304" pitchFamily="18" charset="0"/>
              </a:rPr>
              <a:t>JAPAN DME34BE50G optik </a:t>
            </a:r>
            <a:r>
              <a:rPr lang="tr-TR" sz="1400" dirty="0" err="1">
                <a:solidFill>
                  <a:schemeClr val="tx1"/>
                </a:solidFill>
                <a:latin typeface="Times New Roman" panose="02020603050405020304" pitchFamily="18" charset="0"/>
                <a:cs typeface="Times New Roman" panose="02020603050405020304" pitchFamily="18" charset="0"/>
              </a:rPr>
              <a:t>encoderlı</a:t>
            </a:r>
            <a:r>
              <a:rPr lang="tr-TR" sz="1400" dirty="0">
                <a:solidFill>
                  <a:schemeClr val="tx1"/>
                </a:solidFill>
                <a:latin typeface="Times New Roman" panose="02020603050405020304" pitchFamily="18" charset="0"/>
                <a:cs typeface="Times New Roman" panose="02020603050405020304" pitchFamily="18" charset="0"/>
              </a:rPr>
              <a:t> bir KMDA motorudur. Anma çalışma gerilimi 12V ve anma akımı 0.65A’dir. 4.5W çıkış gücüne sahiptir. </a:t>
            </a:r>
            <a:r>
              <a:rPr lang="tr-TR" sz="1400" dirty="0" smtClean="0">
                <a:solidFill>
                  <a:schemeClr val="tx1"/>
                </a:solidFill>
                <a:latin typeface="Times New Roman" panose="02020603050405020304" pitchFamily="18" charset="0"/>
                <a:cs typeface="Times New Roman" panose="02020603050405020304" pitchFamily="18" charset="0"/>
              </a:rPr>
              <a:t>Aşağıda bağlantı </a:t>
            </a:r>
            <a:r>
              <a:rPr lang="tr-TR" sz="1400" dirty="0">
                <a:solidFill>
                  <a:schemeClr val="tx1"/>
                </a:solidFill>
                <a:latin typeface="Times New Roman" panose="02020603050405020304" pitchFamily="18" charset="0"/>
                <a:cs typeface="Times New Roman" panose="02020603050405020304" pitchFamily="18" charset="0"/>
              </a:rPr>
              <a:t>şekli olan optik </a:t>
            </a:r>
            <a:r>
              <a:rPr lang="tr-TR" sz="1400" dirty="0" err="1">
                <a:solidFill>
                  <a:schemeClr val="tx1"/>
                </a:solidFill>
                <a:latin typeface="Times New Roman" panose="02020603050405020304" pitchFamily="18" charset="0"/>
                <a:cs typeface="Times New Roman" panose="02020603050405020304" pitchFamily="18" charset="0"/>
              </a:rPr>
              <a:t>encoderdan</a:t>
            </a:r>
            <a:r>
              <a:rPr lang="tr-TR" sz="1400" dirty="0">
                <a:solidFill>
                  <a:schemeClr val="tx1"/>
                </a:solidFill>
                <a:latin typeface="Times New Roman" panose="02020603050405020304" pitchFamily="18" charset="0"/>
                <a:cs typeface="Times New Roman" panose="02020603050405020304" pitchFamily="18" charset="0"/>
              </a:rPr>
              <a:t> tek fazlı bir darbe sinyali alınabilmektedir. Bir tur başına 24 adet darbe üretmektedir. Encoder devresi anma besleme gerilimi 5V anma akımı 25mA’ </a:t>
            </a:r>
            <a:r>
              <a:rPr lang="tr-TR" sz="1400" dirty="0" err="1" smtClean="0">
                <a:solidFill>
                  <a:schemeClr val="tx1"/>
                </a:solidFill>
                <a:latin typeface="Times New Roman" panose="02020603050405020304" pitchFamily="18" charset="0"/>
                <a:cs typeface="Times New Roman" panose="02020603050405020304" pitchFamily="18" charset="0"/>
              </a:rPr>
              <a:t>dir</a:t>
            </a:r>
            <a:r>
              <a:rPr lang="tr-TR" sz="1400" dirty="0" smtClean="0">
                <a:solidFill>
                  <a:schemeClr val="tx1"/>
                </a:solidFill>
                <a:latin typeface="Times New Roman" panose="02020603050405020304" pitchFamily="18" charset="0"/>
                <a:cs typeface="Times New Roman" panose="02020603050405020304" pitchFamily="18" charset="0"/>
              </a:rPr>
              <a:t>.</a:t>
            </a:r>
            <a:r>
              <a:rPr lang="tr-TR" sz="1400" b="1" dirty="0" smtClean="0">
                <a:solidFill>
                  <a:schemeClr val="tx1"/>
                </a:solidFill>
                <a:latin typeface="Times New Roman" panose="02020603050405020304" pitchFamily="18" charset="0"/>
                <a:cs typeface="Times New Roman" panose="02020603050405020304" pitchFamily="18" charset="0"/>
              </a:rPr>
              <a:t>                   </a:t>
            </a:r>
          </a:p>
          <a:p>
            <a:pPr algn="just">
              <a:lnSpc>
                <a:spcPct val="150000"/>
              </a:lnSpc>
              <a:buClr>
                <a:schemeClr val="tx1">
                  <a:lumMod val="50000"/>
                  <a:lumOff val="50000"/>
                </a:schemeClr>
              </a:buClr>
            </a:pPr>
            <a:r>
              <a:rPr lang="tr-TR" sz="1600" b="1" dirty="0">
                <a:solidFill>
                  <a:schemeClr val="tx1"/>
                </a:solidFill>
                <a:latin typeface="Times New Roman" panose="02020603050405020304" pitchFamily="18" charset="0"/>
                <a:cs typeface="Times New Roman" panose="02020603050405020304" pitchFamily="18" charset="0"/>
              </a:rPr>
              <a:t>	</a:t>
            </a:r>
            <a:r>
              <a:rPr lang="pt-BR" sz="1600" b="1" dirty="0">
                <a:solidFill>
                  <a:schemeClr val="tx1"/>
                </a:solidFill>
                <a:latin typeface="Times New Roman" panose="02020603050405020304" pitchFamily="18" charset="0"/>
                <a:cs typeface="Times New Roman" panose="02020603050405020304" pitchFamily="18" charset="0"/>
              </a:rPr>
              <a:t>	</a:t>
            </a:r>
            <a:endParaRPr lang="tr-TR" sz="1600" b="1"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D:\Belgeler\Eğitim\Gazi Logolar\a58b211c71a935683fe661a10fe3f2df3d903b2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3" y="141481"/>
            <a:ext cx="1049263" cy="7869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Belgeler\Eğitim\Gazi Logolar\gazilogojp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287" y="171450"/>
            <a:ext cx="1082402" cy="8118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0" y="-132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12" name="Resim 11" descr="C:\Users\İsmail\Desktop\encoder_baglantı.jpg"/>
          <p:cNvPicPr/>
          <p:nvPr/>
        </p:nvPicPr>
        <p:blipFill>
          <a:blip r:embed="rId5">
            <a:extLst>
              <a:ext uri="{28A0092B-C50C-407E-A947-70E740481C1C}">
                <a14:useLocalDpi xmlns:a14="http://schemas.microsoft.com/office/drawing/2010/main" val="0"/>
              </a:ext>
            </a:extLst>
          </a:blip>
          <a:srcRect/>
          <a:stretch>
            <a:fillRect/>
          </a:stretch>
        </p:blipFill>
        <p:spPr bwMode="auto">
          <a:xfrm>
            <a:off x="2530437" y="2911102"/>
            <a:ext cx="4010025" cy="1399699"/>
          </a:xfrm>
          <a:prstGeom prst="rect">
            <a:avLst/>
          </a:prstGeom>
          <a:noFill/>
          <a:ln>
            <a:noFill/>
          </a:ln>
        </p:spPr>
      </p:pic>
      <p:sp>
        <p:nvSpPr>
          <p:cNvPr id="13" name="Dikdörtgen 12"/>
          <p:cNvSpPr/>
          <p:nvPr/>
        </p:nvSpPr>
        <p:spPr>
          <a:xfrm>
            <a:off x="3419872" y="4326049"/>
            <a:ext cx="2160239" cy="307777"/>
          </a:xfrm>
          <a:prstGeom prst="rect">
            <a:avLst/>
          </a:prstGeom>
        </p:spPr>
        <p:txBody>
          <a:bodyPr wrap="square">
            <a:spAutoFit/>
          </a:bodyPr>
          <a:lstStyle/>
          <a:p>
            <a:r>
              <a:rPr lang="tr-TR" sz="1400" b="1" dirty="0" smtClean="0">
                <a:latin typeface="Times New Roman" panose="02020603050405020304" pitchFamily="18" charset="0"/>
                <a:cs typeface="Times New Roman" panose="02020603050405020304" pitchFamily="18" charset="0"/>
              </a:rPr>
              <a:t>Encoder bağlantı şekli</a:t>
            </a:r>
            <a:endParaRPr lang="tr-T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3962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p:cNvSpPr txBox="1">
            <a:spLocks/>
          </p:cNvSpPr>
          <p:nvPr/>
        </p:nvSpPr>
        <p:spPr>
          <a:xfrm>
            <a:off x="281286" y="983252"/>
            <a:ext cx="8508329" cy="3722222"/>
          </a:xfrm>
          <a:prstGeom prst="rect">
            <a:avLst/>
          </a:prstGeom>
        </p:spPr>
        <p:txBody>
          <a:bodyPr vert="horz" lIns="91440" tIns="45720" rIns="91440" bIns="45720" rtlCol="0" anchor="t">
            <a:normAutofit fontScale="92500"/>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just">
              <a:lnSpc>
                <a:spcPct val="150000"/>
              </a:lnSpc>
              <a:buClr>
                <a:schemeClr val="tx1">
                  <a:lumMod val="50000"/>
                  <a:lumOff val="50000"/>
                </a:schemeClr>
              </a:buClr>
            </a:pPr>
            <a:r>
              <a:rPr lang="tr-TR" sz="1500" b="1" dirty="0" smtClean="0">
                <a:solidFill>
                  <a:schemeClr val="tx1"/>
                </a:solidFill>
                <a:latin typeface="Times New Roman" panose="02020603050405020304" pitchFamily="18" charset="0"/>
                <a:cs typeface="Times New Roman" panose="02020603050405020304" pitchFamily="18" charset="0"/>
              </a:rPr>
              <a:t>L298N </a:t>
            </a:r>
            <a:r>
              <a:rPr lang="tr-TR" sz="1500" b="1" dirty="0">
                <a:solidFill>
                  <a:schemeClr val="tx1"/>
                </a:solidFill>
                <a:latin typeface="Times New Roman" panose="02020603050405020304" pitchFamily="18" charset="0"/>
                <a:cs typeface="Times New Roman" panose="02020603050405020304" pitchFamily="18" charset="0"/>
              </a:rPr>
              <a:t>tam köprü motor sürücü kartı</a:t>
            </a:r>
          </a:p>
          <a:p>
            <a:pPr algn="just">
              <a:lnSpc>
                <a:spcPct val="150000"/>
              </a:lnSpc>
              <a:buClr>
                <a:schemeClr val="tx1">
                  <a:lumMod val="50000"/>
                  <a:lumOff val="50000"/>
                </a:schemeClr>
              </a:buClr>
            </a:pPr>
            <a:r>
              <a:rPr lang="tr-TR" sz="1500" dirty="0">
                <a:solidFill>
                  <a:schemeClr val="tx1"/>
                </a:solidFill>
                <a:latin typeface="Times New Roman" panose="02020603050405020304" pitchFamily="18" charset="0"/>
                <a:cs typeface="Times New Roman" panose="02020603050405020304" pitchFamily="18" charset="0"/>
              </a:rPr>
              <a:t>Kullanılan sürücü kartı üzerinde L298N motor sürücü entegresi bulunmaktadır. Anma besleme gerilimi 24V'a kadar olan motorlar sürülebilmektedir. </a:t>
            </a:r>
            <a:r>
              <a:rPr lang="tr-TR" sz="1500" dirty="0" smtClean="0">
                <a:solidFill>
                  <a:schemeClr val="tx1"/>
                </a:solidFill>
                <a:latin typeface="Times New Roman" panose="02020603050405020304" pitchFamily="18" charset="0"/>
                <a:cs typeface="Times New Roman" panose="02020603050405020304" pitchFamily="18" charset="0"/>
              </a:rPr>
              <a:t>İki </a:t>
            </a:r>
            <a:r>
              <a:rPr lang="tr-TR" sz="1500" dirty="0">
                <a:solidFill>
                  <a:schemeClr val="tx1"/>
                </a:solidFill>
                <a:latin typeface="Times New Roman" panose="02020603050405020304" pitchFamily="18" charset="0"/>
                <a:cs typeface="Times New Roman" panose="02020603050405020304" pitchFamily="18" charset="0"/>
              </a:rPr>
              <a:t>adet H-köprüsü barındırmakta olup, kanal başına 2A akım </a:t>
            </a:r>
            <a:r>
              <a:rPr lang="tr-TR" sz="1500" dirty="0" smtClean="0">
                <a:solidFill>
                  <a:schemeClr val="tx1"/>
                </a:solidFill>
                <a:latin typeface="Times New Roman" panose="02020603050405020304" pitchFamily="18" charset="0"/>
                <a:cs typeface="Times New Roman" panose="02020603050405020304" pitchFamily="18" charset="0"/>
              </a:rPr>
              <a:t>verebilmektedir. </a:t>
            </a:r>
            <a:r>
              <a:rPr lang="tr-TR" sz="1500" b="1" dirty="0" smtClean="0">
                <a:solidFill>
                  <a:schemeClr val="tx2"/>
                </a:solidFill>
                <a:latin typeface="Times New Roman" panose="02020603050405020304" pitchFamily="18" charset="0"/>
                <a:cs typeface="Times New Roman" panose="02020603050405020304" pitchFamily="18" charset="0"/>
              </a:rPr>
              <a:t> </a:t>
            </a:r>
            <a:endParaRPr lang="tr-TR" sz="1500" b="1" dirty="0">
              <a:solidFill>
                <a:schemeClr val="tx2"/>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endParaRPr lang="tr-TR" sz="1600" b="1" dirty="0" smtClean="0">
              <a:solidFill>
                <a:schemeClr val="tx2"/>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endParaRPr lang="tr-TR" sz="1600" b="1" dirty="0" smtClean="0">
              <a:solidFill>
                <a:schemeClr val="tx2"/>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endParaRPr lang="tr-TR" sz="1600" b="1" dirty="0">
              <a:solidFill>
                <a:schemeClr val="tx2"/>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endParaRPr lang="tr-TR" sz="1600" b="1" dirty="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r>
              <a:rPr lang="tr-TR" sz="1600" b="1" dirty="0" smtClean="0">
                <a:solidFill>
                  <a:schemeClr val="tx1"/>
                </a:solidFill>
                <a:latin typeface="Times New Roman" panose="02020603050405020304" pitchFamily="18" charset="0"/>
                <a:cs typeface="Times New Roman" panose="02020603050405020304" pitchFamily="18" charset="0"/>
              </a:rPr>
              <a:t>                     </a:t>
            </a:r>
          </a:p>
          <a:p>
            <a:pPr algn="just">
              <a:lnSpc>
                <a:spcPct val="150000"/>
              </a:lnSpc>
              <a:buClr>
                <a:schemeClr val="tx1">
                  <a:lumMod val="50000"/>
                  <a:lumOff val="50000"/>
                </a:schemeClr>
              </a:buClr>
            </a:pPr>
            <a:r>
              <a:rPr lang="tr-TR" sz="1600" b="1" dirty="0">
                <a:solidFill>
                  <a:schemeClr val="tx1"/>
                </a:solidFill>
                <a:latin typeface="Times New Roman" panose="02020603050405020304" pitchFamily="18" charset="0"/>
                <a:cs typeface="Times New Roman" panose="02020603050405020304" pitchFamily="18" charset="0"/>
              </a:rPr>
              <a:t>	</a:t>
            </a:r>
            <a:r>
              <a:rPr lang="pt-BR" sz="1600" b="1" dirty="0">
                <a:solidFill>
                  <a:schemeClr val="tx1"/>
                </a:solidFill>
                <a:latin typeface="Times New Roman" panose="02020603050405020304" pitchFamily="18" charset="0"/>
                <a:cs typeface="Times New Roman" panose="02020603050405020304" pitchFamily="18" charset="0"/>
              </a:rPr>
              <a:t>	</a:t>
            </a:r>
            <a:endParaRPr lang="tr-TR" sz="1600" b="1"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D:\Belgeler\Eğitim\Gazi Logolar\a58b211c71a935683fe661a10fe3f2df3d903b2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3" y="141481"/>
            <a:ext cx="1049263" cy="7869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Belgeler\Eğitim\Gazi Logolar\gazilogojp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287" y="171450"/>
            <a:ext cx="1082402" cy="8118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0" y="-132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9" name="Resim 8" descr="C:\Users\İsmail\Desktop\iki yönlü motor kontrol.jpg"/>
          <p:cNvPicPr/>
          <p:nvPr/>
        </p:nvPicPr>
        <p:blipFill>
          <a:blip r:embed="rId5">
            <a:extLst>
              <a:ext uri="{28A0092B-C50C-407E-A947-70E740481C1C}">
                <a14:useLocalDpi xmlns:a14="http://schemas.microsoft.com/office/drawing/2010/main" val="0"/>
              </a:ext>
            </a:extLst>
          </a:blip>
          <a:srcRect/>
          <a:stretch>
            <a:fillRect/>
          </a:stretch>
        </p:blipFill>
        <p:spPr bwMode="auto">
          <a:xfrm>
            <a:off x="467543" y="2067694"/>
            <a:ext cx="5000507" cy="2164556"/>
          </a:xfrm>
          <a:prstGeom prst="rect">
            <a:avLst/>
          </a:prstGeom>
          <a:noFill/>
          <a:ln>
            <a:noFill/>
          </a:ln>
        </p:spPr>
      </p:pic>
      <p:sp>
        <p:nvSpPr>
          <p:cNvPr id="10" name="Dikdörtgen 9"/>
          <p:cNvSpPr/>
          <p:nvPr/>
        </p:nvSpPr>
        <p:spPr>
          <a:xfrm>
            <a:off x="663540" y="4232250"/>
            <a:ext cx="4608512" cy="523220"/>
          </a:xfrm>
          <a:prstGeom prst="rect">
            <a:avLst/>
          </a:prstGeom>
        </p:spPr>
        <p:txBody>
          <a:bodyPr wrap="square">
            <a:spAutoFit/>
          </a:bodyPr>
          <a:lstStyle/>
          <a:p>
            <a:pPr algn="ctr"/>
            <a:r>
              <a:rPr lang="tr-TR" sz="1400" b="1" dirty="0" smtClean="0">
                <a:latin typeface="Times New Roman" panose="02020603050405020304" pitchFamily="18" charset="0"/>
                <a:cs typeface="Times New Roman" panose="02020603050405020304" pitchFamily="18" charset="0"/>
              </a:rPr>
              <a:t>L298N sürücü entegresi ile bir DA motorunun çift yönlü kontrolü ve çalışma şekilleri</a:t>
            </a:r>
            <a:endParaRPr lang="tr-T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72413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92365" y="2211710"/>
            <a:ext cx="9160155" cy="720080"/>
          </a:xfrm>
        </p:spPr>
        <p:txBody>
          <a:bodyPr>
            <a:normAutofit fontScale="90000"/>
          </a:bodyPr>
          <a:lstStyle/>
          <a:p>
            <a:pPr algn="ctr"/>
            <a:r>
              <a:rPr lang="tr-TR" sz="2400" b="1" spc="120" dirty="0">
                <a:solidFill>
                  <a:schemeClr val="tx2"/>
                </a:solidFill>
                <a:latin typeface="Times New Roman" panose="02020603050405020304" pitchFamily="18" charset="0"/>
                <a:ea typeface="+mn-ea"/>
                <a:cs typeface="Times New Roman" panose="02020603050405020304" pitchFamily="18" charset="0"/>
              </a:rPr>
              <a:t>3. LABVIEW ORTAMINDA KMDA MOTORUNUN </a:t>
            </a:r>
            <a:r>
              <a:rPr lang="tr-TR" sz="2400" b="1" spc="120" dirty="0" smtClean="0">
                <a:solidFill>
                  <a:schemeClr val="tx2"/>
                </a:solidFill>
                <a:latin typeface="Times New Roman" panose="02020603050405020304" pitchFamily="18" charset="0"/>
                <a:ea typeface="+mn-ea"/>
                <a:cs typeface="Times New Roman" panose="02020603050405020304" pitchFamily="18" charset="0"/>
              </a:rPr>
              <a:t>PI DENETLEYİCİ </a:t>
            </a:r>
            <a:r>
              <a:rPr lang="tr-TR" sz="2400" b="1" spc="120" dirty="0">
                <a:solidFill>
                  <a:schemeClr val="tx2"/>
                </a:solidFill>
                <a:latin typeface="Times New Roman" panose="02020603050405020304" pitchFamily="18" charset="0"/>
                <a:ea typeface="+mn-ea"/>
                <a:cs typeface="Times New Roman" panose="02020603050405020304" pitchFamily="18" charset="0"/>
              </a:rPr>
              <a:t>İLE HIZ </a:t>
            </a:r>
            <a:r>
              <a:rPr lang="tr-TR" sz="2400" b="1" spc="120" dirty="0" smtClean="0">
                <a:solidFill>
                  <a:schemeClr val="tx2"/>
                </a:solidFill>
                <a:latin typeface="Times New Roman" panose="02020603050405020304" pitchFamily="18" charset="0"/>
                <a:ea typeface="+mn-ea"/>
                <a:cs typeface="Times New Roman" panose="02020603050405020304" pitchFamily="18" charset="0"/>
              </a:rPr>
              <a:t>KONTROLÜ</a:t>
            </a:r>
            <a:endParaRPr lang="tr-TR" sz="2400" b="1" spc="120" dirty="0">
              <a:solidFill>
                <a:schemeClr val="tx2"/>
              </a:solidFill>
              <a:latin typeface="Times New Roman" panose="02020603050405020304" pitchFamily="18" charset="0"/>
              <a:ea typeface="+mn-ea"/>
              <a:cs typeface="Times New Roman" panose="02020603050405020304" pitchFamily="18" charset="0"/>
            </a:endParaRPr>
          </a:p>
        </p:txBody>
      </p:sp>
      <p:pic>
        <p:nvPicPr>
          <p:cNvPr id="1026" name="Picture 2" descr="D:\Belgeler\Eğitim\Gazi Logolar\a58b211c71a935683fe661a10fe3f2df3d903b2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3" y="141481"/>
            <a:ext cx="1049263" cy="7869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Belgeler\Eğitim\Gazi Logolar\gazilogojp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287" y="171450"/>
            <a:ext cx="1082402" cy="8118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0" y="-132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0584883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p:cNvSpPr txBox="1">
            <a:spLocks/>
          </p:cNvSpPr>
          <p:nvPr/>
        </p:nvSpPr>
        <p:spPr>
          <a:xfrm>
            <a:off x="281287" y="990211"/>
            <a:ext cx="8508329" cy="3600400"/>
          </a:xfrm>
          <a:prstGeom prst="rect">
            <a:avLst/>
          </a:prstGeom>
        </p:spPr>
        <p:txBody>
          <a:bodyPr vert="horz" lIns="91440" tIns="45720" rIns="91440" bIns="45720" rtlCol="0" anchor="t">
            <a:normAutofit fontScale="62500" lnSpcReduction="20000"/>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just">
              <a:lnSpc>
                <a:spcPct val="150000"/>
              </a:lnSpc>
              <a:buClr>
                <a:schemeClr val="tx1">
                  <a:lumMod val="50000"/>
                  <a:lumOff val="50000"/>
                </a:schemeClr>
              </a:buClr>
            </a:pPr>
            <a:r>
              <a:rPr lang="tr-TR" sz="2600" b="1" dirty="0" smtClean="0">
                <a:solidFill>
                  <a:schemeClr val="tx2"/>
                </a:solidFill>
                <a:latin typeface="Times New Roman" panose="02020603050405020304" pitchFamily="18" charset="0"/>
                <a:cs typeface="Times New Roman" panose="02020603050405020304" pitchFamily="18" charset="0"/>
              </a:rPr>
              <a:t>3.1</a:t>
            </a:r>
            <a:r>
              <a:rPr lang="tr-TR" sz="2600" b="1" dirty="0">
                <a:solidFill>
                  <a:schemeClr val="tx2"/>
                </a:solidFill>
                <a:latin typeface="Times New Roman" panose="02020603050405020304" pitchFamily="18" charset="0"/>
                <a:cs typeface="Times New Roman" panose="02020603050405020304" pitchFamily="18" charset="0"/>
              </a:rPr>
              <a:t>. </a:t>
            </a:r>
            <a:r>
              <a:rPr lang="tr-TR" sz="2600" b="1" dirty="0" err="1">
                <a:solidFill>
                  <a:schemeClr val="tx2"/>
                </a:solidFill>
                <a:latin typeface="Times New Roman" panose="02020603050405020304" pitchFamily="18" charset="0"/>
                <a:cs typeface="Times New Roman" panose="02020603050405020304" pitchFamily="18" charset="0"/>
              </a:rPr>
              <a:t>LabVIEW</a:t>
            </a:r>
            <a:r>
              <a:rPr lang="tr-TR" sz="2600" b="1" dirty="0">
                <a:solidFill>
                  <a:schemeClr val="tx2"/>
                </a:solidFill>
                <a:latin typeface="Times New Roman" panose="02020603050405020304" pitchFamily="18" charset="0"/>
                <a:cs typeface="Times New Roman" panose="02020603050405020304" pitchFamily="18" charset="0"/>
              </a:rPr>
              <a:t> programlama </a:t>
            </a:r>
            <a:r>
              <a:rPr lang="tr-TR" sz="2600" b="1" dirty="0" smtClean="0">
                <a:solidFill>
                  <a:schemeClr val="tx2"/>
                </a:solidFill>
                <a:latin typeface="Times New Roman" panose="02020603050405020304" pitchFamily="18" charset="0"/>
                <a:cs typeface="Times New Roman" panose="02020603050405020304" pitchFamily="18" charset="0"/>
              </a:rPr>
              <a:t>ortamı[11</a:t>
            </a:r>
            <a:r>
              <a:rPr lang="tr-TR" sz="2600" b="1" dirty="0" smtClean="0">
                <a:solidFill>
                  <a:schemeClr val="tx2"/>
                </a:solidFill>
                <a:latin typeface="Times New Roman" panose="02020603050405020304" pitchFamily="18" charset="0"/>
                <a:cs typeface="Times New Roman" panose="02020603050405020304" pitchFamily="18" charset="0"/>
              </a:rPr>
              <a:t>]</a:t>
            </a:r>
          </a:p>
          <a:p>
            <a:pPr algn="just">
              <a:lnSpc>
                <a:spcPct val="150000"/>
              </a:lnSpc>
              <a:buClr>
                <a:schemeClr val="tx1">
                  <a:lumMod val="50000"/>
                  <a:lumOff val="50000"/>
                </a:schemeClr>
              </a:buClr>
            </a:pPr>
            <a:r>
              <a:rPr lang="tr-TR" sz="2200" dirty="0" err="1">
                <a:solidFill>
                  <a:schemeClr val="tx1"/>
                </a:solidFill>
                <a:latin typeface="Times New Roman" panose="02020603050405020304" pitchFamily="18" charset="0"/>
                <a:cs typeface="Times New Roman" panose="02020603050405020304" pitchFamily="18" charset="0"/>
              </a:rPr>
              <a:t>LabVIEW</a:t>
            </a:r>
            <a:r>
              <a:rPr lang="tr-TR" sz="2200" dirty="0">
                <a:solidFill>
                  <a:schemeClr val="tx1"/>
                </a:solidFill>
                <a:latin typeface="Times New Roman" panose="02020603050405020304" pitchFamily="18" charset="0"/>
                <a:cs typeface="Times New Roman" panose="02020603050405020304" pitchFamily="18" charset="0"/>
              </a:rPr>
              <a:t>(</a:t>
            </a:r>
            <a:r>
              <a:rPr lang="tr-TR" sz="2200" dirty="0" err="1">
                <a:solidFill>
                  <a:schemeClr val="tx1"/>
                </a:solidFill>
                <a:latin typeface="Times New Roman" panose="02020603050405020304" pitchFamily="18" charset="0"/>
                <a:cs typeface="Times New Roman" panose="02020603050405020304" pitchFamily="18" charset="0"/>
              </a:rPr>
              <a:t>Laboratuary</a:t>
            </a:r>
            <a:r>
              <a:rPr lang="tr-TR" sz="2200" dirty="0">
                <a:solidFill>
                  <a:schemeClr val="tx1"/>
                </a:solidFill>
                <a:latin typeface="Times New Roman" panose="02020603050405020304" pitchFamily="18" charset="0"/>
                <a:cs typeface="Times New Roman" panose="02020603050405020304" pitchFamily="18" charset="0"/>
              </a:rPr>
              <a:t> </a:t>
            </a:r>
            <a:r>
              <a:rPr lang="tr-TR" sz="2200" dirty="0" err="1">
                <a:solidFill>
                  <a:schemeClr val="tx1"/>
                </a:solidFill>
                <a:latin typeface="Times New Roman" panose="02020603050405020304" pitchFamily="18" charset="0"/>
                <a:cs typeface="Times New Roman" panose="02020603050405020304" pitchFamily="18" charset="0"/>
              </a:rPr>
              <a:t>virtual</a:t>
            </a:r>
            <a:r>
              <a:rPr lang="tr-TR" sz="2200" dirty="0">
                <a:solidFill>
                  <a:schemeClr val="tx1"/>
                </a:solidFill>
                <a:latin typeface="Times New Roman" panose="02020603050405020304" pitchFamily="18" charset="0"/>
                <a:cs typeface="Times New Roman" panose="02020603050405020304" pitchFamily="18" charset="0"/>
              </a:rPr>
              <a:t> </a:t>
            </a:r>
            <a:r>
              <a:rPr lang="tr-TR" sz="2200" dirty="0" err="1">
                <a:solidFill>
                  <a:schemeClr val="tx1"/>
                </a:solidFill>
                <a:latin typeface="Times New Roman" panose="02020603050405020304" pitchFamily="18" charset="0"/>
                <a:cs typeface="Times New Roman" panose="02020603050405020304" pitchFamily="18" charset="0"/>
              </a:rPr>
              <a:t>instruments</a:t>
            </a:r>
            <a:r>
              <a:rPr lang="tr-TR" sz="2200" dirty="0">
                <a:solidFill>
                  <a:schemeClr val="tx1"/>
                </a:solidFill>
                <a:latin typeface="Times New Roman" panose="02020603050405020304" pitchFamily="18" charset="0"/>
                <a:cs typeface="Times New Roman" panose="02020603050405020304" pitchFamily="18" charset="0"/>
              </a:rPr>
              <a:t> </a:t>
            </a:r>
            <a:r>
              <a:rPr lang="tr-TR" sz="2200" dirty="0" err="1">
                <a:solidFill>
                  <a:schemeClr val="tx1"/>
                </a:solidFill>
                <a:latin typeface="Times New Roman" panose="02020603050405020304" pitchFamily="18" charset="0"/>
                <a:cs typeface="Times New Roman" panose="02020603050405020304" pitchFamily="18" charset="0"/>
              </a:rPr>
              <a:t>for</a:t>
            </a:r>
            <a:r>
              <a:rPr lang="tr-TR" sz="2200" dirty="0">
                <a:solidFill>
                  <a:schemeClr val="tx1"/>
                </a:solidFill>
                <a:latin typeface="Times New Roman" panose="02020603050405020304" pitchFamily="18" charset="0"/>
                <a:cs typeface="Times New Roman" panose="02020603050405020304" pitchFamily="18" charset="0"/>
              </a:rPr>
              <a:t> </a:t>
            </a:r>
            <a:r>
              <a:rPr lang="tr-TR" sz="2200" dirty="0" err="1">
                <a:solidFill>
                  <a:schemeClr val="tx1"/>
                </a:solidFill>
                <a:latin typeface="Times New Roman" panose="02020603050405020304" pitchFamily="18" charset="0"/>
                <a:cs typeface="Times New Roman" panose="02020603050405020304" pitchFamily="18" charset="0"/>
              </a:rPr>
              <a:t>engineering</a:t>
            </a:r>
            <a:r>
              <a:rPr lang="tr-TR" sz="2200" dirty="0">
                <a:solidFill>
                  <a:schemeClr val="tx1"/>
                </a:solidFill>
                <a:latin typeface="Times New Roman" panose="02020603050405020304" pitchFamily="18" charset="0"/>
                <a:cs typeface="Times New Roman" panose="02020603050405020304" pitchFamily="18" charset="0"/>
              </a:rPr>
              <a:t> </a:t>
            </a:r>
            <a:r>
              <a:rPr lang="tr-TR" sz="2200" dirty="0" err="1">
                <a:solidFill>
                  <a:schemeClr val="tx1"/>
                </a:solidFill>
                <a:latin typeface="Times New Roman" panose="02020603050405020304" pitchFamily="18" charset="0"/>
                <a:cs typeface="Times New Roman" panose="02020603050405020304" pitchFamily="18" charset="0"/>
              </a:rPr>
              <a:t>workbench</a:t>
            </a:r>
            <a:r>
              <a:rPr lang="tr-TR" sz="2200" dirty="0">
                <a:solidFill>
                  <a:schemeClr val="tx1"/>
                </a:solidFill>
                <a:latin typeface="Times New Roman" panose="02020603050405020304" pitchFamily="18" charset="0"/>
                <a:cs typeface="Times New Roman" panose="02020603050405020304" pitchFamily="18" charset="0"/>
              </a:rPr>
              <a:t>) iki kısımdan oluşur: Ön Panel ve Blok Diyagram. Ön panel kullanıcı </a:t>
            </a:r>
            <a:r>
              <a:rPr lang="tr-TR" sz="2200" dirty="0" err="1">
                <a:solidFill>
                  <a:schemeClr val="tx1"/>
                </a:solidFill>
                <a:latin typeface="Times New Roman" panose="02020603050405020304" pitchFamily="18" charset="0"/>
                <a:cs typeface="Times New Roman" panose="02020603050405020304" pitchFamily="18" charset="0"/>
              </a:rPr>
              <a:t>arayüzüdür</a:t>
            </a:r>
            <a:r>
              <a:rPr lang="tr-TR" sz="2200" dirty="0">
                <a:solidFill>
                  <a:schemeClr val="tx1"/>
                </a:solidFill>
                <a:latin typeface="Times New Roman" panose="02020603050405020304" pitchFamily="18" charset="0"/>
                <a:cs typeface="Times New Roman" panose="02020603050405020304" pitchFamily="18" charset="0"/>
              </a:rPr>
              <a:t>. </a:t>
            </a:r>
            <a:r>
              <a:rPr lang="tr-TR" sz="2200" dirty="0" err="1">
                <a:solidFill>
                  <a:schemeClr val="tx1"/>
                </a:solidFill>
                <a:latin typeface="Times New Roman" panose="02020603050405020304" pitchFamily="18" charset="0"/>
                <a:cs typeface="Times New Roman" panose="02020603050405020304" pitchFamily="18" charset="0"/>
              </a:rPr>
              <a:t>LabVIEW</a:t>
            </a:r>
            <a:r>
              <a:rPr lang="tr-TR" sz="2200" dirty="0">
                <a:solidFill>
                  <a:schemeClr val="tx1"/>
                </a:solidFill>
                <a:latin typeface="Times New Roman" panose="02020603050405020304" pitchFamily="18" charset="0"/>
                <a:cs typeface="Times New Roman" panose="02020603050405020304" pitchFamily="18" charset="0"/>
              </a:rPr>
              <a:t> ile oluşturulacak uygulamayı kullanacak olan operatörün sisteme değerler girmesine ve çıkışları görmesine yardımcı olur. Blok diyagram ise esas işlemlerin yapıldığı yerdir. Ön panelde kullanıcı bir taraftan kontrolü sağlarken, diğer taraftan blok diyagramda sanal enstrümanlar çalışmaktadır. Ayrıca NI firmasının geliştirdiği donanım ile gerçek sistemlere hükmedebilmektedir. Blok diyagram görsel programlama dillerinde kod yazma bölümüne, ön panel ise kullanıcı ara yüzünün hazırlandığı formlara karşılık </a:t>
            </a:r>
            <a:r>
              <a:rPr lang="tr-TR" sz="2200" dirty="0" smtClean="0">
                <a:solidFill>
                  <a:schemeClr val="tx1"/>
                </a:solidFill>
                <a:latin typeface="Times New Roman" panose="02020603050405020304" pitchFamily="18" charset="0"/>
                <a:cs typeface="Times New Roman" panose="02020603050405020304" pitchFamily="18" charset="0"/>
              </a:rPr>
              <a:t>gelmektedir</a:t>
            </a:r>
          </a:p>
          <a:p>
            <a:pPr algn="just">
              <a:lnSpc>
                <a:spcPct val="150000"/>
              </a:lnSpc>
              <a:buClr>
                <a:schemeClr val="tx1">
                  <a:lumMod val="50000"/>
                  <a:lumOff val="50000"/>
                </a:schemeClr>
              </a:buClr>
            </a:pPr>
            <a:endParaRPr lang="tr-TR" sz="1600" b="1" dirty="0" smtClean="0">
              <a:solidFill>
                <a:schemeClr val="tx2"/>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endParaRPr lang="tr-TR" sz="1600" b="1" dirty="0">
              <a:solidFill>
                <a:schemeClr val="tx2"/>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endParaRPr lang="tr-TR" sz="1600" b="1" dirty="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r>
              <a:rPr lang="tr-TR" sz="1600" b="1" dirty="0" smtClean="0">
                <a:solidFill>
                  <a:schemeClr val="tx1"/>
                </a:solidFill>
                <a:latin typeface="Times New Roman" panose="02020603050405020304" pitchFamily="18" charset="0"/>
                <a:cs typeface="Times New Roman" panose="02020603050405020304" pitchFamily="18" charset="0"/>
              </a:rPr>
              <a:t>                     </a:t>
            </a:r>
          </a:p>
          <a:p>
            <a:pPr algn="just">
              <a:lnSpc>
                <a:spcPct val="150000"/>
              </a:lnSpc>
              <a:buClr>
                <a:schemeClr val="tx1">
                  <a:lumMod val="50000"/>
                  <a:lumOff val="50000"/>
                </a:schemeClr>
              </a:buClr>
            </a:pPr>
            <a:r>
              <a:rPr lang="tr-TR" sz="1600" b="1" dirty="0">
                <a:solidFill>
                  <a:schemeClr val="tx1"/>
                </a:solidFill>
                <a:latin typeface="Times New Roman" panose="02020603050405020304" pitchFamily="18" charset="0"/>
                <a:cs typeface="Times New Roman" panose="02020603050405020304" pitchFamily="18" charset="0"/>
              </a:rPr>
              <a:t>	</a:t>
            </a:r>
            <a:r>
              <a:rPr lang="pt-BR" sz="1600" b="1" dirty="0">
                <a:solidFill>
                  <a:schemeClr val="tx1"/>
                </a:solidFill>
                <a:latin typeface="Times New Roman" panose="02020603050405020304" pitchFamily="18" charset="0"/>
                <a:cs typeface="Times New Roman" panose="02020603050405020304" pitchFamily="18" charset="0"/>
              </a:rPr>
              <a:t>	</a:t>
            </a:r>
            <a:endParaRPr lang="tr-TR" sz="1600" b="1"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D:\Belgeler\Eğitim\Gazi Logolar\a58b211c71a935683fe661a10fe3f2df3d903b2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3" y="141481"/>
            <a:ext cx="1049263" cy="7869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Belgeler\Eğitim\Gazi Logolar\gazilogojp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287" y="171450"/>
            <a:ext cx="1082402" cy="8118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0" y="-132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7725939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99592" y="983252"/>
            <a:ext cx="7272808" cy="508379"/>
          </a:xfrm>
        </p:spPr>
        <p:txBody>
          <a:bodyPr>
            <a:normAutofit/>
          </a:bodyPr>
          <a:lstStyle/>
          <a:p>
            <a:r>
              <a:rPr lang="tr-TR" sz="2400" b="1" spc="120" dirty="0" err="1">
                <a:solidFill>
                  <a:schemeClr val="tx2"/>
                </a:solidFill>
                <a:latin typeface="Times New Roman" panose="02020603050405020304" pitchFamily="18" charset="0"/>
                <a:ea typeface="+mn-ea"/>
                <a:cs typeface="Times New Roman" panose="02020603050405020304" pitchFamily="18" charset="0"/>
              </a:rPr>
              <a:t>öZET</a:t>
            </a:r>
            <a:endParaRPr lang="tr-TR" sz="2400" b="1" spc="120" dirty="0">
              <a:solidFill>
                <a:schemeClr val="tx2"/>
              </a:solidFill>
              <a:latin typeface="Times New Roman" panose="02020603050405020304" pitchFamily="18" charset="0"/>
              <a:ea typeface="+mn-ea"/>
              <a:cs typeface="Times New Roman" panose="02020603050405020304" pitchFamily="18" charset="0"/>
            </a:endParaRPr>
          </a:p>
        </p:txBody>
      </p:sp>
      <p:sp>
        <p:nvSpPr>
          <p:cNvPr id="4" name="Alt Başlık 2"/>
          <p:cNvSpPr txBox="1">
            <a:spLocks/>
          </p:cNvSpPr>
          <p:nvPr/>
        </p:nvSpPr>
        <p:spPr>
          <a:xfrm>
            <a:off x="971599" y="1491630"/>
            <a:ext cx="7818015" cy="351039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just">
              <a:lnSpc>
                <a:spcPct val="150000"/>
              </a:lnSpc>
              <a:buClr>
                <a:schemeClr val="tx1">
                  <a:lumMod val="50000"/>
                  <a:lumOff val="50000"/>
                </a:schemeClr>
              </a:buClr>
            </a:pPr>
            <a:r>
              <a:rPr lang="tr-TR" sz="1400" dirty="0" smtClean="0">
                <a:solidFill>
                  <a:schemeClr val="tx1"/>
                </a:solidFill>
                <a:latin typeface="Times New Roman" panose="02020603050405020304" pitchFamily="18" charset="0"/>
                <a:cs typeface="Times New Roman" panose="02020603050405020304" pitchFamily="18" charset="0"/>
              </a:rPr>
              <a:t>Bu </a:t>
            </a:r>
            <a:r>
              <a:rPr lang="tr-TR" sz="1400" dirty="0">
                <a:solidFill>
                  <a:schemeClr val="tx1"/>
                </a:solidFill>
                <a:latin typeface="Times New Roman" panose="02020603050405020304" pitchFamily="18" charset="0"/>
                <a:cs typeface="Times New Roman" panose="02020603050405020304" pitchFamily="18" charset="0"/>
              </a:rPr>
              <a:t>tezde, görsel tabanlı programlama dillerinden biri olan </a:t>
            </a:r>
            <a:r>
              <a:rPr lang="tr-TR" sz="1400" dirty="0" err="1">
                <a:solidFill>
                  <a:schemeClr val="tx1"/>
                </a:solidFill>
                <a:latin typeface="Times New Roman" panose="02020603050405020304" pitchFamily="18" charset="0"/>
                <a:cs typeface="Times New Roman" panose="02020603050405020304" pitchFamily="18" charset="0"/>
              </a:rPr>
              <a:t>LabVIEW</a:t>
            </a:r>
            <a:r>
              <a:rPr lang="tr-TR" sz="1400" dirty="0">
                <a:solidFill>
                  <a:schemeClr val="tx1"/>
                </a:solidFill>
                <a:latin typeface="Times New Roman" panose="02020603050405020304" pitchFamily="18" charset="0"/>
                <a:cs typeface="Times New Roman" panose="02020603050405020304" pitchFamily="18" charset="0"/>
              </a:rPr>
              <a:t> ve </a:t>
            </a:r>
            <a:r>
              <a:rPr lang="tr-TR" sz="1400" dirty="0" err="1" smtClean="0">
                <a:solidFill>
                  <a:schemeClr val="tx1"/>
                </a:solidFill>
                <a:latin typeface="Times New Roman" panose="02020603050405020304" pitchFamily="18" charset="0"/>
                <a:cs typeface="Times New Roman" panose="02020603050405020304" pitchFamily="18" charset="0"/>
              </a:rPr>
              <a:t>chipKIT</a:t>
            </a:r>
            <a:r>
              <a:rPr lang="tr-TR" sz="1400" dirty="0" smtClean="0">
                <a:solidFill>
                  <a:schemeClr val="tx1"/>
                </a:solidFill>
                <a:latin typeface="Times New Roman" panose="02020603050405020304" pitchFamily="18" charset="0"/>
                <a:cs typeface="Times New Roman" panose="02020603050405020304" pitchFamily="18" charset="0"/>
              </a:rPr>
              <a:t> </a:t>
            </a:r>
            <a:r>
              <a:rPr lang="tr-TR" sz="1400" dirty="0">
                <a:solidFill>
                  <a:schemeClr val="tx1"/>
                </a:solidFill>
                <a:latin typeface="Times New Roman" panose="02020603050405020304" pitchFamily="18" charset="0"/>
                <a:cs typeface="Times New Roman" panose="02020603050405020304" pitchFamily="18" charset="0"/>
              </a:rPr>
              <a:t>Max32 geliştirme kartı kullanılarak kalıcı mıknatıslı doğru akım (KMDA) motorunun PI denetleyici ile hız kontrolü yapılmaktadır. Akış şeması şeklinde geliştirilen kontrol modeli </a:t>
            </a:r>
            <a:r>
              <a:rPr lang="tr-TR" sz="1400" dirty="0" err="1">
                <a:solidFill>
                  <a:schemeClr val="tx1"/>
                </a:solidFill>
                <a:latin typeface="Times New Roman" panose="02020603050405020304" pitchFamily="18" charset="0"/>
                <a:cs typeface="Times New Roman" panose="02020603050405020304" pitchFamily="18" charset="0"/>
              </a:rPr>
              <a:t>LabVIEW’e</a:t>
            </a:r>
            <a:r>
              <a:rPr lang="tr-TR" sz="1400" dirty="0">
                <a:solidFill>
                  <a:schemeClr val="tx1"/>
                </a:solidFill>
                <a:latin typeface="Times New Roman" panose="02020603050405020304" pitchFamily="18" charset="0"/>
                <a:cs typeface="Times New Roman" panose="02020603050405020304" pitchFamily="18" charset="0"/>
              </a:rPr>
              <a:t> özgü olan ön panel ve blok çizelgesi kısımlarından oluşmaktadır</a:t>
            </a:r>
            <a:r>
              <a:rPr lang="tr-TR" sz="1400" dirty="0" smtClean="0">
                <a:solidFill>
                  <a:schemeClr val="tx1"/>
                </a:solidFill>
                <a:latin typeface="Times New Roman" panose="02020603050405020304" pitchFamily="18" charset="0"/>
                <a:cs typeface="Times New Roman" panose="02020603050405020304" pitchFamily="18" charset="0"/>
              </a:rPr>
              <a:t>. PI </a:t>
            </a:r>
            <a:r>
              <a:rPr lang="tr-TR" sz="1400" dirty="0">
                <a:solidFill>
                  <a:schemeClr val="tx1"/>
                </a:solidFill>
                <a:latin typeface="Times New Roman" panose="02020603050405020304" pitchFamily="18" charset="0"/>
                <a:cs typeface="Times New Roman" panose="02020603050405020304" pitchFamily="18" charset="0"/>
              </a:rPr>
              <a:t>denetleyici ile sistemde, motor hızının referans hız değerini izlemesi sağlanmaktadır. Geri besleme için kullanılmakta olan motor hızı değeri, bir artırımlı optik </a:t>
            </a:r>
            <a:r>
              <a:rPr lang="tr-TR" sz="1400" dirty="0" err="1">
                <a:solidFill>
                  <a:schemeClr val="tx1"/>
                </a:solidFill>
                <a:latin typeface="Times New Roman" panose="02020603050405020304" pitchFamily="18" charset="0"/>
                <a:cs typeface="Times New Roman" panose="02020603050405020304" pitchFamily="18" charset="0"/>
              </a:rPr>
              <a:t>encoder</a:t>
            </a:r>
            <a:r>
              <a:rPr lang="tr-TR" sz="1400" dirty="0">
                <a:solidFill>
                  <a:schemeClr val="tx1"/>
                </a:solidFill>
                <a:latin typeface="Times New Roman" panose="02020603050405020304" pitchFamily="18" charset="0"/>
                <a:cs typeface="Times New Roman" panose="02020603050405020304" pitchFamily="18" charset="0"/>
              </a:rPr>
              <a:t> ile </a:t>
            </a:r>
            <a:r>
              <a:rPr lang="tr-TR" sz="1400" dirty="0" smtClean="0">
                <a:solidFill>
                  <a:schemeClr val="tx1"/>
                </a:solidFill>
                <a:latin typeface="Times New Roman" panose="02020603050405020304" pitchFamily="18" charset="0"/>
                <a:cs typeface="Times New Roman" panose="02020603050405020304" pitchFamily="18" charset="0"/>
              </a:rPr>
              <a:t>ölçülmektedir. Darbe </a:t>
            </a:r>
            <a:r>
              <a:rPr lang="tr-TR" sz="1400" dirty="0">
                <a:solidFill>
                  <a:schemeClr val="tx1"/>
                </a:solidFill>
                <a:latin typeface="Times New Roman" panose="02020603050405020304" pitchFamily="18" charset="0"/>
                <a:cs typeface="Times New Roman" panose="02020603050405020304" pitchFamily="18" charset="0"/>
              </a:rPr>
              <a:t>genişlik modülasyonu(DGM) tekniği ile elde edilen sinyal ve motor sürücüsü kullanılarak motor uç gerilimi yani hızı ayarlanmaktadır. Böylece KMDA motorları için hızlı, güvenilir, farklı uygulamalar için kolayca uyumlu hale getirilebilecek ve sade bir kullanıcı </a:t>
            </a:r>
            <a:r>
              <a:rPr lang="tr-TR" sz="1400" dirty="0" err="1">
                <a:solidFill>
                  <a:schemeClr val="tx1"/>
                </a:solidFill>
                <a:latin typeface="Times New Roman" panose="02020603050405020304" pitchFamily="18" charset="0"/>
                <a:cs typeface="Times New Roman" panose="02020603050405020304" pitchFamily="18" charset="0"/>
              </a:rPr>
              <a:t>arayüzüne</a:t>
            </a:r>
            <a:r>
              <a:rPr lang="tr-TR" sz="1400" dirty="0">
                <a:solidFill>
                  <a:schemeClr val="tx1"/>
                </a:solidFill>
                <a:latin typeface="Times New Roman" panose="02020603050405020304" pitchFamily="18" charset="0"/>
                <a:cs typeface="Times New Roman" panose="02020603050405020304" pitchFamily="18" charset="0"/>
              </a:rPr>
              <a:t> sahip bir hız </a:t>
            </a:r>
            <a:r>
              <a:rPr lang="tr-TR" sz="1400" dirty="0" smtClean="0">
                <a:solidFill>
                  <a:schemeClr val="tx1"/>
                </a:solidFill>
                <a:latin typeface="Times New Roman" panose="02020603050405020304" pitchFamily="18" charset="0"/>
                <a:cs typeface="Times New Roman" panose="02020603050405020304" pitchFamily="18" charset="0"/>
              </a:rPr>
              <a:t>denetleyici </a:t>
            </a:r>
            <a:r>
              <a:rPr lang="tr-TR" sz="1400" dirty="0">
                <a:solidFill>
                  <a:schemeClr val="tx1"/>
                </a:solidFill>
                <a:latin typeface="Times New Roman" panose="02020603050405020304" pitchFamily="18" charset="0"/>
                <a:cs typeface="Times New Roman" panose="02020603050405020304" pitchFamily="18" charset="0"/>
              </a:rPr>
              <a:t>sistem oluşturulmuştur</a:t>
            </a:r>
            <a:r>
              <a:rPr lang="tr-TR" sz="1400" dirty="0" smtClean="0">
                <a:solidFill>
                  <a:schemeClr val="tx1"/>
                </a:solidFill>
                <a:latin typeface="Times New Roman" panose="02020603050405020304" pitchFamily="18" charset="0"/>
                <a:cs typeface="Times New Roman" panose="02020603050405020304" pitchFamily="18" charset="0"/>
              </a:rPr>
              <a:t>.</a:t>
            </a:r>
            <a:endParaRPr lang="tr-TR" sz="1800" b="1"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D:\Belgeler\Eğitim\Gazi Logolar\a58b211c71a935683fe661a10fe3f2df3d903b2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3" y="141481"/>
            <a:ext cx="1049263" cy="7869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Belgeler\Eğitim\Gazi Logolar\gazilogojp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287" y="171450"/>
            <a:ext cx="1082402" cy="811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80893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p:cNvSpPr txBox="1">
            <a:spLocks/>
          </p:cNvSpPr>
          <p:nvPr/>
        </p:nvSpPr>
        <p:spPr>
          <a:xfrm>
            <a:off x="281287" y="983252"/>
            <a:ext cx="8508329" cy="3510390"/>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just">
              <a:lnSpc>
                <a:spcPct val="150000"/>
              </a:lnSpc>
              <a:buClr>
                <a:schemeClr val="tx1">
                  <a:lumMod val="50000"/>
                  <a:lumOff val="50000"/>
                </a:schemeClr>
              </a:buClr>
            </a:pPr>
            <a:r>
              <a:rPr lang="tr-TR" sz="1900" b="1" dirty="0" smtClean="0">
                <a:solidFill>
                  <a:schemeClr val="tx2"/>
                </a:solidFill>
                <a:latin typeface="Times New Roman" panose="02020603050405020304" pitchFamily="18" charset="0"/>
                <a:cs typeface="Times New Roman" panose="02020603050405020304" pitchFamily="18" charset="0"/>
              </a:rPr>
              <a:t>3.2. LINX </a:t>
            </a:r>
            <a:r>
              <a:rPr lang="tr-TR" sz="1900" b="1" dirty="0">
                <a:solidFill>
                  <a:schemeClr val="tx2"/>
                </a:solidFill>
                <a:latin typeface="Times New Roman" panose="02020603050405020304" pitchFamily="18" charset="0"/>
                <a:cs typeface="Times New Roman" panose="02020603050405020304" pitchFamily="18" charset="0"/>
              </a:rPr>
              <a:t>gömülü sistemlerle etkileşim </a:t>
            </a:r>
            <a:r>
              <a:rPr lang="tr-TR" sz="1900" b="1" dirty="0" smtClean="0">
                <a:solidFill>
                  <a:schemeClr val="tx2"/>
                </a:solidFill>
                <a:latin typeface="Times New Roman" panose="02020603050405020304" pitchFamily="18" charset="0"/>
                <a:cs typeface="Times New Roman" panose="02020603050405020304" pitchFamily="18" charset="0"/>
              </a:rPr>
              <a:t>aracı[12]</a:t>
            </a:r>
          </a:p>
          <a:p>
            <a:pPr algn="just">
              <a:lnSpc>
                <a:spcPct val="150000"/>
              </a:lnSpc>
              <a:buClr>
                <a:schemeClr val="tx1">
                  <a:lumMod val="50000"/>
                  <a:lumOff val="50000"/>
                </a:schemeClr>
              </a:buClr>
            </a:pPr>
            <a:r>
              <a:rPr lang="tr-TR" sz="1600" dirty="0">
                <a:solidFill>
                  <a:schemeClr val="tx1"/>
                </a:solidFill>
                <a:latin typeface="Times New Roman" panose="02020603050405020304" pitchFamily="18" charset="0"/>
                <a:cs typeface="Times New Roman" panose="02020603050405020304" pitchFamily="18" charset="0"/>
              </a:rPr>
              <a:t>LINX, </a:t>
            </a:r>
            <a:r>
              <a:rPr lang="tr-TR" sz="1600" dirty="0" err="1">
                <a:solidFill>
                  <a:schemeClr val="tx1"/>
                </a:solidFill>
                <a:latin typeface="Times New Roman" panose="02020603050405020304" pitchFamily="18" charset="0"/>
                <a:cs typeface="Times New Roman" panose="02020603050405020304" pitchFamily="18" charset="0"/>
              </a:rPr>
              <a:t>National</a:t>
            </a:r>
            <a:r>
              <a:rPr lang="tr-TR" sz="1600" dirty="0">
                <a:solidFill>
                  <a:schemeClr val="tx1"/>
                </a:solidFill>
                <a:latin typeface="Times New Roman" panose="02020603050405020304" pitchFamily="18" charset="0"/>
                <a:cs typeface="Times New Roman" panose="02020603050405020304" pitchFamily="18" charset="0"/>
              </a:rPr>
              <a:t> Instruments firması tarafından </a:t>
            </a:r>
            <a:r>
              <a:rPr lang="tr-TR" sz="1600" dirty="0" err="1">
                <a:solidFill>
                  <a:schemeClr val="tx1"/>
                </a:solidFill>
                <a:latin typeface="Times New Roman" panose="02020603050405020304" pitchFamily="18" charset="0"/>
                <a:cs typeface="Times New Roman" panose="02020603050405020304" pitchFamily="18" charset="0"/>
              </a:rPr>
              <a:t>LabVIEW</a:t>
            </a:r>
            <a:r>
              <a:rPr lang="tr-TR" sz="1600" dirty="0">
                <a:solidFill>
                  <a:schemeClr val="tx1"/>
                </a:solidFill>
                <a:latin typeface="Times New Roman" panose="02020603050405020304" pitchFamily="18" charset="0"/>
                <a:cs typeface="Times New Roman" panose="02020603050405020304" pitchFamily="18" charset="0"/>
              </a:rPr>
              <a:t> kullanıcıları için oluşturulan </a:t>
            </a:r>
            <a:r>
              <a:rPr lang="tr-TR" sz="1600" dirty="0" err="1">
                <a:solidFill>
                  <a:schemeClr val="tx1"/>
                </a:solidFill>
                <a:latin typeface="Times New Roman" panose="02020603050405020304" pitchFamily="18" charset="0"/>
                <a:cs typeface="Times New Roman" panose="02020603050405020304" pitchFamily="18" charset="0"/>
              </a:rPr>
              <a:t>LabVIEW</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MakerHub’ın</a:t>
            </a:r>
            <a:r>
              <a:rPr lang="tr-TR" sz="1600" dirty="0">
                <a:solidFill>
                  <a:schemeClr val="tx1"/>
                </a:solidFill>
                <a:latin typeface="Times New Roman" panose="02020603050405020304" pitchFamily="18" charset="0"/>
                <a:cs typeface="Times New Roman" panose="02020603050405020304" pitchFamily="18" charset="0"/>
              </a:rPr>
              <a:t> bünyesi altında </a:t>
            </a:r>
            <a:r>
              <a:rPr lang="tr-TR" sz="1600" dirty="0" err="1">
                <a:solidFill>
                  <a:schemeClr val="tx1"/>
                </a:solidFill>
                <a:latin typeface="Times New Roman" panose="02020603050405020304" pitchFamily="18" charset="0"/>
                <a:cs typeface="Times New Roman" panose="02020603050405020304" pitchFamily="18" charset="0"/>
              </a:rPr>
              <a:t>Digilent</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firmasi</a:t>
            </a:r>
            <a:r>
              <a:rPr lang="tr-TR" sz="1600" dirty="0">
                <a:solidFill>
                  <a:schemeClr val="tx1"/>
                </a:solidFill>
                <a:latin typeface="Times New Roman" panose="02020603050405020304" pitchFamily="18" charset="0"/>
                <a:cs typeface="Times New Roman" panose="02020603050405020304" pitchFamily="18" charset="0"/>
              </a:rPr>
              <a:t> ile birlikte geliştirilmiş bir gömülü sistemlerle etkileşim aracıdır. LINX ile </a:t>
            </a:r>
            <a:r>
              <a:rPr lang="tr-TR" sz="1600" dirty="0" err="1">
                <a:solidFill>
                  <a:schemeClr val="tx1"/>
                </a:solidFill>
                <a:latin typeface="Times New Roman" panose="02020603050405020304" pitchFamily="18" charset="0"/>
                <a:cs typeface="Times New Roman" panose="02020603050405020304" pitchFamily="18" charset="0"/>
              </a:rPr>
              <a:t>chipKIT</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Arduino</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BeagleBone</a:t>
            </a:r>
            <a:r>
              <a:rPr lang="tr-TR" sz="1600" dirty="0">
                <a:solidFill>
                  <a:schemeClr val="tx1"/>
                </a:solidFill>
                <a:latin typeface="Times New Roman" panose="02020603050405020304" pitchFamily="18" charset="0"/>
                <a:cs typeface="Times New Roman" panose="02020603050405020304" pitchFamily="18" charset="0"/>
              </a:rPr>
              <a:t> Black, </a:t>
            </a:r>
            <a:r>
              <a:rPr lang="tr-TR" sz="1600" dirty="0" err="1">
                <a:solidFill>
                  <a:schemeClr val="tx1"/>
                </a:solidFill>
                <a:latin typeface="Times New Roman" panose="02020603050405020304" pitchFamily="18" charset="0"/>
                <a:cs typeface="Times New Roman" panose="02020603050405020304" pitchFamily="18" charset="0"/>
              </a:rPr>
              <a:t>Raspberry</a:t>
            </a:r>
            <a:r>
              <a:rPr lang="tr-TR" sz="1600" dirty="0">
                <a:solidFill>
                  <a:schemeClr val="tx1"/>
                </a:solidFill>
                <a:latin typeface="Times New Roman" panose="02020603050405020304" pitchFamily="18" charset="0"/>
                <a:cs typeface="Times New Roman" panose="02020603050405020304" pitchFamily="18" charset="0"/>
              </a:rPr>
              <a:t> Pi ve </a:t>
            </a:r>
            <a:r>
              <a:rPr lang="tr-TR" sz="1600" dirty="0" err="1">
                <a:solidFill>
                  <a:schemeClr val="tx1"/>
                </a:solidFill>
                <a:latin typeface="Times New Roman" panose="02020603050405020304" pitchFamily="18" charset="0"/>
                <a:cs typeface="Times New Roman" panose="02020603050405020304" pitchFamily="18" charset="0"/>
              </a:rPr>
              <a:t>myRIO</a:t>
            </a:r>
            <a:r>
              <a:rPr lang="tr-TR" sz="1600" dirty="0">
                <a:solidFill>
                  <a:schemeClr val="tx1"/>
                </a:solidFill>
                <a:latin typeface="Times New Roman" panose="02020603050405020304" pitchFamily="18" charset="0"/>
                <a:cs typeface="Times New Roman" panose="02020603050405020304" pitchFamily="18" charset="0"/>
              </a:rPr>
              <a:t> gibi yaygın gömülü ortamlarla </a:t>
            </a:r>
            <a:r>
              <a:rPr lang="tr-TR" sz="1600" dirty="0" err="1">
                <a:solidFill>
                  <a:schemeClr val="tx1"/>
                </a:solidFill>
                <a:latin typeface="Times New Roman" panose="02020603050405020304" pitchFamily="18" charset="0"/>
                <a:cs typeface="Times New Roman" panose="02020603050405020304" pitchFamily="18" charset="0"/>
              </a:rPr>
              <a:t>LabVIEW</a:t>
            </a:r>
            <a:r>
              <a:rPr lang="tr-TR" sz="1600" dirty="0">
                <a:solidFill>
                  <a:schemeClr val="tx1"/>
                </a:solidFill>
                <a:latin typeface="Times New Roman" panose="02020603050405020304" pitchFamily="18" charset="0"/>
                <a:cs typeface="Times New Roman" panose="02020603050405020304" pitchFamily="18" charset="0"/>
              </a:rPr>
              <a:t> etkileşimi kurmak için kullanımı kolay </a:t>
            </a:r>
            <a:r>
              <a:rPr lang="tr-TR" sz="1600" dirty="0" err="1">
                <a:solidFill>
                  <a:schemeClr val="tx1"/>
                </a:solidFill>
                <a:latin typeface="Times New Roman" panose="02020603050405020304" pitchFamily="18" charset="0"/>
                <a:cs typeface="Times New Roman" panose="02020603050405020304" pitchFamily="18" charset="0"/>
              </a:rPr>
              <a:t>LabVIEW</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VI'ları</a:t>
            </a:r>
            <a:r>
              <a:rPr lang="tr-TR" sz="1600" dirty="0">
                <a:solidFill>
                  <a:schemeClr val="tx1"/>
                </a:solidFill>
                <a:latin typeface="Times New Roman" panose="02020603050405020304" pitchFamily="18" charset="0"/>
                <a:cs typeface="Times New Roman" panose="02020603050405020304" pitchFamily="18" charset="0"/>
              </a:rPr>
              <a:t> sunulmaktadır. LINX ile oluşturulmuş olan </a:t>
            </a:r>
            <a:r>
              <a:rPr lang="tr-TR" sz="1600" dirty="0" err="1">
                <a:solidFill>
                  <a:schemeClr val="tx1"/>
                </a:solidFill>
                <a:latin typeface="Times New Roman" panose="02020603050405020304" pitchFamily="18" charset="0"/>
                <a:cs typeface="Times New Roman" panose="02020603050405020304" pitchFamily="18" charset="0"/>
              </a:rPr>
              <a:t>sensör</a:t>
            </a:r>
            <a:r>
              <a:rPr lang="tr-TR" sz="1600" dirty="0">
                <a:solidFill>
                  <a:schemeClr val="tx1"/>
                </a:solidFill>
                <a:latin typeface="Times New Roman" panose="02020603050405020304" pitchFamily="18" charset="0"/>
                <a:cs typeface="Times New Roman" panose="02020603050405020304" pitchFamily="18" charset="0"/>
              </a:rPr>
              <a:t> ve çevresel birim kontrol </a:t>
            </a:r>
            <a:r>
              <a:rPr lang="tr-TR" sz="1600" dirty="0" err="1">
                <a:solidFill>
                  <a:schemeClr val="tx1"/>
                </a:solidFill>
                <a:latin typeface="Times New Roman" panose="02020603050405020304" pitchFamily="18" charset="0"/>
                <a:cs typeface="Times New Roman" panose="02020603050405020304" pitchFamily="18" charset="0"/>
              </a:rPr>
              <a:t>LabVIEW</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VI'ları</a:t>
            </a:r>
            <a:r>
              <a:rPr lang="tr-TR" sz="1600" dirty="0">
                <a:solidFill>
                  <a:schemeClr val="tx1"/>
                </a:solidFill>
                <a:latin typeface="Times New Roman" panose="02020603050405020304" pitchFamily="18" charset="0"/>
                <a:cs typeface="Times New Roman" panose="02020603050405020304" pitchFamily="18" charset="0"/>
              </a:rPr>
              <a:t> ile kartların dijital ve analog G/Ç, SPI, I2C, UART, PWM ve çok daha fazla çevresel birimine kolay ve hızlı bir şekilde erişilebilmektedir</a:t>
            </a:r>
            <a:endParaRPr lang="tr-TR" sz="1600" dirty="0" smtClean="0">
              <a:solidFill>
                <a:schemeClr val="tx2"/>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endParaRPr lang="tr-TR" sz="1600" b="1" dirty="0">
              <a:solidFill>
                <a:schemeClr val="tx2"/>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endParaRPr lang="tr-TR" sz="1600" b="1" dirty="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r>
              <a:rPr lang="tr-TR" sz="1600" b="1" dirty="0" smtClean="0">
                <a:solidFill>
                  <a:schemeClr val="tx1"/>
                </a:solidFill>
                <a:latin typeface="Times New Roman" panose="02020603050405020304" pitchFamily="18" charset="0"/>
                <a:cs typeface="Times New Roman" panose="02020603050405020304" pitchFamily="18" charset="0"/>
              </a:rPr>
              <a:t>                     </a:t>
            </a:r>
          </a:p>
          <a:p>
            <a:pPr algn="just">
              <a:lnSpc>
                <a:spcPct val="150000"/>
              </a:lnSpc>
              <a:buClr>
                <a:schemeClr val="tx1">
                  <a:lumMod val="50000"/>
                  <a:lumOff val="50000"/>
                </a:schemeClr>
              </a:buClr>
            </a:pPr>
            <a:r>
              <a:rPr lang="tr-TR" sz="1600" b="1" dirty="0">
                <a:solidFill>
                  <a:schemeClr val="tx1"/>
                </a:solidFill>
                <a:latin typeface="Times New Roman" panose="02020603050405020304" pitchFamily="18" charset="0"/>
                <a:cs typeface="Times New Roman" panose="02020603050405020304" pitchFamily="18" charset="0"/>
              </a:rPr>
              <a:t>	</a:t>
            </a:r>
            <a:r>
              <a:rPr lang="pt-BR" sz="1600" b="1" dirty="0">
                <a:solidFill>
                  <a:schemeClr val="tx1"/>
                </a:solidFill>
                <a:latin typeface="Times New Roman" panose="02020603050405020304" pitchFamily="18" charset="0"/>
                <a:cs typeface="Times New Roman" panose="02020603050405020304" pitchFamily="18" charset="0"/>
              </a:rPr>
              <a:t>	</a:t>
            </a:r>
            <a:endParaRPr lang="tr-TR" sz="1600" b="1"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D:\Belgeler\Eğitim\Gazi Logolar\a58b211c71a935683fe661a10fe3f2df3d903b2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3" y="141481"/>
            <a:ext cx="1049263" cy="7869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Belgeler\Eğitim\Gazi Logolar\gazilogojp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287" y="171450"/>
            <a:ext cx="1082402" cy="8118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0" y="-132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9742013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p:cNvSpPr txBox="1">
            <a:spLocks/>
          </p:cNvSpPr>
          <p:nvPr/>
        </p:nvSpPr>
        <p:spPr>
          <a:xfrm>
            <a:off x="281286" y="1030155"/>
            <a:ext cx="8508329" cy="351039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just">
              <a:lnSpc>
                <a:spcPct val="150000"/>
              </a:lnSpc>
              <a:buClr>
                <a:schemeClr val="tx1">
                  <a:lumMod val="50000"/>
                  <a:lumOff val="50000"/>
                </a:schemeClr>
              </a:buClr>
            </a:pPr>
            <a:r>
              <a:rPr lang="tr-TR" sz="1600" b="1" dirty="0" smtClean="0">
                <a:solidFill>
                  <a:schemeClr val="tx2"/>
                </a:solidFill>
                <a:latin typeface="Times New Roman" panose="02020603050405020304" pitchFamily="18" charset="0"/>
                <a:cs typeface="Times New Roman" panose="02020603050405020304" pitchFamily="18" charset="0"/>
              </a:rPr>
              <a:t>3.3.</a:t>
            </a:r>
            <a:r>
              <a:rPr lang="es-ES" sz="1600" b="1" dirty="0" smtClean="0">
                <a:solidFill>
                  <a:schemeClr val="tx2"/>
                </a:solidFill>
                <a:latin typeface="Times New Roman" panose="02020603050405020304" pitchFamily="18" charset="0"/>
                <a:cs typeface="Times New Roman" panose="02020603050405020304" pitchFamily="18" charset="0"/>
              </a:rPr>
              <a:t>Kontrol </a:t>
            </a:r>
            <a:r>
              <a:rPr lang="es-ES" sz="1600" b="1" dirty="0">
                <a:solidFill>
                  <a:schemeClr val="tx2"/>
                </a:solidFill>
                <a:latin typeface="Times New Roman" panose="02020603050405020304" pitchFamily="18" charset="0"/>
                <a:cs typeface="Times New Roman" panose="02020603050405020304" pitchFamily="18" charset="0"/>
              </a:rPr>
              <a:t>Bloğuna ve Algoritmaya Genel </a:t>
            </a:r>
            <a:r>
              <a:rPr lang="es-ES" sz="1600" b="1" dirty="0" smtClean="0">
                <a:solidFill>
                  <a:schemeClr val="tx2"/>
                </a:solidFill>
                <a:latin typeface="Times New Roman" panose="02020603050405020304" pitchFamily="18" charset="0"/>
                <a:cs typeface="Times New Roman" panose="02020603050405020304" pitchFamily="18" charset="0"/>
              </a:rPr>
              <a:t>Bakış</a:t>
            </a:r>
            <a:endParaRPr lang="tr-TR" sz="1600" b="1" dirty="0">
              <a:solidFill>
                <a:schemeClr val="tx2"/>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endParaRPr lang="tr-TR" sz="1600" b="1" dirty="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r>
              <a:rPr lang="tr-TR" sz="1600" b="1" dirty="0" smtClean="0">
                <a:solidFill>
                  <a:schemeClr val="tx1"/>
                </a:solidFill>
                <a:latin typeface="Times New Roman" panose="02020603050405020304" pitchFamily="18" charset="0"/>
                <a:cs typeface="Times New Roman" panose="02020603050405020304" pitchFamily="18" charset="0"/>
              </a:rPr>
              <a:t>                     </a:t>
            </a:r>
          </a:p>
          <a:p>
            <a:pPr algn="just">
              <a:lnSpc>
                <a:spcPct val="150000"/>
              </a:lnSpc>
              <a:buClr>
                <a:schemeClr val="tx1">
                  <a:lumMod val="50000"/>
                  <a:lumOff val="50000"/>
                </a:schemeClr>
              </a:buClr>
            </a:pPr>
            <a:r>
              <a:rPr lang="tr-TR" sz="1600" b="1" dirty="0">
                <a:solidFill>
                  <a:schemeClr val="tx1"/>
                </a:solidFill>
                <a:latin typeface="Times New Roman" panose="02020603050405020304" pitchFamily="18" charset="0"/>
                <a:cs typeface="Times New Roman" panose="02020603050405020304" pitchFamily="18" charset="0"/>
              </a:rPr>
              <a:t>	</a:t>
            </a:r>
            <a:r>
              <a:rPr lang="pt-BR" sz="1600" b="1" dirty="0">
                <a:solidFill>
                  <a:schemeClr val="tx1"/>
                </a:solidFill>
                <a:latin typeface="Times New Roman" panose="02020603050405020304" pitchFamily="18" charset="0"/>
                <a:cs typeface="Times New Roman" panose="02020603050405020304" pitchFamily="18" charset="0"/>
              </a:rPr>
              <a:t>	</a:t>
            </a:r>
            <a:endParaRPr lang="tr-TR" sz="1600" b="1"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D:\Belgeler\Eğitim\Gazi Logolar\a58b211c71a935683fe661a10fe3f2df3d903b2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3" y="141481"/>
            <a:ext cx="1049263" cy="7869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Belgeler\Eğitim\Gazi Logolar\gazilogojp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287" y="171450"/>
            <a:ext cx="1082402" cy="8118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0" y="-132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7" name="Resim 6" descr="C:\Users\İsmail\Desktop\blok_diagram.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9459" y="1404908"/>
            <a:ext cx="6691981" cy="3135637"/>
          </a:xfrm>
          <a:prstGeom prst="rect">
            <a:avLst/>
          </a:prstGeom>
          <a:noFill/>
          <a:ln>
            <a:noFill/>
          </a:ln>
        </p:spPr>
      </p:pic>
      <p:sp>
        <p:nvSpPr>
          <p:cNvPr id="8" name="Dikdörtgen 7"/>
          <p:cNvSpPr/>
          <p:nvPr/>
        </p:nvSpPr>
        <p:spPr>
          <a:xfrm>
            <a:off x="2760489" y="4515132"/>
            <a:ext cx="3028989" cy="307777"/>
          </a:xfrm>
          <a:prstGeom prst="rect">
            <a:avLst/>
          </a:prstGeom>
        </p:spPr>
        <p:txBody>
          <a:bodyPr wrap="square">
            <a:spAutoFit/>
          </a:bodyPr>
          <a:lstStyle/>
          <a:p>
            <a:pPr algn="ctr"/>
            <a:r>
              <a:rPr lang="tr-TR" sz="1400" b="1" dirty="0">
                <a:solidFill>
                  <a:schemeClr val="tx2"/>
                </a:solidFill>
                <a:latin typeface="Times New Roman" panose="02020603050405020304" pitchFamily="18" charset="0"/>
                <a:cs typeface="Times New Roman" panose="02020603050405020304" pitchFamily="18" charset="0"/>
              </a:rPr>
              <a:t>Sistemin </a:t>
            </a:r>
            <a:r>
              <a:rPr lang="tr-TR" sz="1400" b="1" dirty="0" err="1">
                <a:solidFill>
                  <a:schemeClr val="tx2"/>
                </a:solidFill>
                <a:latin typeface="Times New Roman" panose="02020603050405020304" pitchFamily="18" charset="0"/>
                <a:cs typeface="Times New Roman" panose="02020603050405020304" pitchFamily="18" charset="0"/>
              </a:rPr>
              <a:t>blog</a:t>
            </a:r>
            <a:r>
              <a:rPr lang="tr-TR" sz="1400" b="1" dirty="0">
                <a:solidFill>
                  <a:schemeClr val="tx2"/>
                </a:solidFill>
                <a:latin typeface="Times New Roman" panose="02020603050405020304" pitchFamily="18" charset="0"/>
                <a:cs typeface="Times New Roman" panose="02020603050405020304" pitchFamily="18" charset="0"/>
              </a:rPr>
              <a:t> diyagramı</a:t>
            </a:r>
          </a:p>
        </p:txBody>
      </p:sp>
    </p:spTree>
    <p:extLst>
      <p:ext uri="{BB962C8B-B14F-4D97-AF65-F5344CB8AC3E}">
        <p14:creationId xmlns:p14="http://schemas.microsoft.com/office/powerpoint/2010/main" val="6409213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p:cNvSpPr txBox="1">
            <a:spLocks/>
          </p:cNvSpPr>
          <p:nvPr/>
        </p:nvSpPr>
        <p:spPr>
          <a:xfrm>
            <a:off x="257602" y="986324"/>
            <a:ext cx="8508328" cy="351039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just">
              <a:lnSpc>
                <a:spcPct val="150000"/>
              </a:lnSpc>
              <a:buClr>
                <a:schemeClr val="tx1">
                  <a:lumMod val="50000"/>
                  <a:lumOff val="50000"/>
                </a:schemeClr>
              </a:buClr>
            </a:pPr>
            <a:endParaRPr lang="tr-TR" sz="1600" b="1" dirty="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r>
              <a:rPr lang="tr-TR" sz="1600" b="1" dirty="0" smtClean="0">
                <a:solidFill>
                  <a:schemeClr val="tx1"/>
                </a:solidFill>
                <a:latin typeface="Times New Roman" panose="02020603050405020304" pitchFamily="18" charset="0"/>
                <a:cs typeface="Times New Roman" panose="02020603050405020304" pitchFamily="18" charset="0"/>
              </a:rPr>
              <a:t>                     </a:t>
            </a:r>
          </a:p>
          <a:p>
            <a:pPr algn="just">
              <a:lnSpc>
                <a:spcPct val="150000"/>
              </a:lnSpc>
              <a:buClr>
                <a:schemeClr val="tx1">
                  <a:lumMod val="50000"/>
                  <a:lumOff val="50000"/>
                </a:schemeClr>
              </a:buClr>
            </a:pPr>
            <a:r>
              <a:rPr lang="tr-TR" sz="1600" b="1" dirty="0">
                <a:solidFill>
                  <a:schemeClr val="tx1"/>
                </a:solidFill>
                <a:latin typeface="Times New Roman" panose="02020603050405020304" pitchFamily="18" charset="0"/>
                <a:cs typeface="Times New Roman" panose="02020603050405020304" pitchFamily="18" charset="0"/>
              </a:rPr>
              <a:t>	</a:t>
            </a:r>
            <a:r>
              <a:rPr lang="pt-BR" sz="1600" b="1" dirty="0">
                <a:solidFill>
                  <a:schemeClr val="tx1"/>
                </a:solidFill>
                <a:latin typeface="Times New Roman" panose="02020603050405020304" pitchFamily="18" charset="0"/>
                <a:cs typeface="Times New Roman" panose="02020603050405020304" pitchFamily="18" charset="0"/>
              </a:rPr>
              <a:t>	</a:t>
            </a:r>
            <a:endParaRPr lang="tr-TR" sz="1600" b="1"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D:\Belgeler\Eğitim\Gazi Logolar\a58b211c71a935683fe661a10fe3f2df3d903b2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3" y="141481"/>
            <a:ext cx="1049263" cy="7869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Belgeler\Eğitim\Gazi Logolar\gazilogojp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287" y="171450"/>
            <a:ext cx="1082402" cy="8118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0" y="-132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8" name="Dikdörtgen 7"/>
          <p:cNvSpPr/>
          <p:nvPr/>
        </p:nvSpPr>
        <p:spPr>
          <a:xfrm>
            <a:off x="3362058" y="4477417"/>
            <a:ext cx="2055099" cy="415498"/>
          </a:xfrm>
          <a:prstGeom prst="rect">
            <a:avLst/>
          </a:prstGeom>
        </p:spPr>
        <p:txBody>
          <a:bodyPr wrap="square">
            <a:spAutoFit/>
          </a:bodyPr>
          <a:lstStyle/>
          <a:p>
            <a:pPr algn="just">
              <a:lnSpc>
                <a:spcPct val="150000"/>
              </a:lnSpc>
              <a:spcBef>
                <a:spcPct val="20000"/>
              </a:spcBef>
              <a:buClr>
                <a:schemeClr val="tx1">
                  <a:lumMod val="50000"/>
                  <a:lumOff val="50000"/>
                </a:schemeClr>
              </a:buClr>
            </a:pPr>
            <a:r>
              <a:rPr lang="tr-TR" sz="1400" b="1" dirty="0">
                <a:solidFill>
                  <a:schemeClr val="tx2"/>
                </a:solidFill>
                <a:latin typeface="Times New Roman" panose="02020603050405020304" pitchFamily="18" charset="0"/>
                <a:cs typeface="Times New Roman" panose="02020603050405020304" pitchFamily="18" charset="0"/>
              </a:rPr>
              <a:t>Sistemin fiziksel hali</a:t>
            </a:r>
          </a:p>
        </p:txBody>
      </p:sp>
      <p:pic>
        <p:nvPicPr>
          <p:cNvPr id="9" name="Resim 8" descr="C:\Users\İsmail\Desktop\fiziksel_sistem.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5616" y="1117908"/>
            <a:ext cx="6755469" cy="3326050"/>
          </a:xfrm>
          <a:prstGeom prst="rect">
            <a:avLst/>
          </a:prstGeom>
          <a:noFill/>
          <a:ln>
            <a:noFill/>
          </a:ln>
        </p:spPr>
      </p:pic>
    </p:spTree>
    <p:extLst>
      <p:ext uri="{BB962C8B-B14F-4D97-AF65-F5344CB8AC3E}">
        <p14:creationId xmlns:p14="http://schemas.microsoft.com/office/powerpoint/2010/main" val="17858500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p:cNvSpPr txBox="1">
            <a:spLocks/>
          </p:cNvSpPr>
          <p:nvPr/>
        </p:nvSpPr>
        <p:spPr>
          <a:xfrm>
            <a:off x="277550" y="983252"/>
            <a:ext cx="8508328" cy="351039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just">
              <a:lnSpc>
                <a:spcPct val="150000"/>
              </a:lnSpc>
              <a:buClr>
                <a:schemeClr val="tx1">
                  <a:lumMod val="50000"/>
                  <a:lumOff val="50000"/>
                </a:schemeClr>
              </a:buClr>
            </a:pPr>
            <a:r>
              <a:rPr lang="tr-TR" sz="1600" b="1" dirty="0" smtClean="0">
                <a:solidFill>
                  <a:schemeClr val="tx2"/>
                </a:solidFill>
                <a:latin typeface="Times New Roman" panose="02020603050405020304" pitchFamily="18" charset="0"/>
                <a:cs typeface="Times New Roman" panose="02020603050405020304" pitchFamily="18" charset="0"/>
              </a:rPr>
              <a:t>3.4</a:t>
            </a:r>
            <a:r>
              <a:rPr lang="es-ES" sz="1600" b="1" dirty="0" smtClean="0">
                <a:solidFill>
                  <a:schemeClr val="tx2"/>
                </a:solidFill>
                <a:latin typeface="Times New Roman" panose="02020603050405020304" pitchFamily="18" charset="0"/>
                <a:cs typeface="Times New Roman" panose="02020603050405020304" pitchFamily="18" charset="0"/>
              </a:rPr>
              <a:t>. </a:t>
            </a:r>
            <a:r>
              <a:rPr lang="es-ES" sz="1600" b="1" dirty="0">
                <a:solidFill>
                  <a:schemeClr val="tx2"/>
                </a:solidFill>
                <a:latin typeface="Times New Roman" panose="02020603050405020304" pitchFamily="18" charset="0"/>
                <a:cs typeface="Times New Roman" panose="02020603050405020304" pitchFamily="18" charset="0"/>
              </a:rPr>
              <a:t>Blok çizelge detayları</a:t>
            </a:r>
            <a:endParaRPr lang="tr-TR" sz="1600" b="1" dirty="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r>
              <a:rPr lang="tr-TR" sz="1600" b="1" dirty="0" smtClean="0">
                <a:solidFill>
                  <a:schemeClr val="tx1"/>
                </a:solidFill>
                <a:latin typeface="Times New Roman" panose="02020603050405020304" pitchFamily="18" charset="0"/>
                <a:cs typeface="Times New Roman" panose="02020603050405020304" pitchFamily="18" charset="0"/>
              </a:rPr>
              <a:t>                     </a:t>
            </a:r>
          </a:p>
          <a:p>
            <a:pPr algn="just">
              <a:lnSpc>
                <a:spcPct val="150000"/>
              </a:lnSpc>
              <a:buClr>
                <a:schemeClr val="tx1">
                  <a:lumMod val="50000"/>
                  <a:lumOff val="50000"/>
                </a:schemeClr>
              </a:buClr>
            </a:pPr>
            <a:r>
              <a:rPr lang="tr-TR" sz="1600" b="1" dirty="0">
                <a:solidFill>
                  <a:schemeClr val="tx1"/>
                </a:solidFill>
                <a:latin typeface="Times New Roman" panose="02020603050405020304" pitchFamily="18" charset="0"/>
                <a:cs typeface="Times New Roman" panose="02020603050405020304" pitchFamily="18" charset="0"/>
              </a:rPr>
              <a:t>	</a:t>
            </a:r>
            <a:r>
              <a:rPr lang="pt-BR" sz="1600" b="1" dirty="0">
                <a:solidFill>
                  <a:schemeClr val="tx1"/>
                </a:solidFill>
                <a:latin typeface="Times New Roman" panose="02020603050405020304" pitchFamily="18" charset="0"/>
                <a:cs typeface="Times New Roman" panose="02020603050405020304" pitchFamily="18" charset="0"/>
              </a:rPr>
              <a:t>	</a:t>
            </a:r>
            <a:endParaRPr lang="tr-TR" sz="1600" b="1"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D:\Belgeler\Eğitim\Gazi Logolar\a58b211c71a935683fe661a10fe3f2df3d903b2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3" y="141481"/>
            <a:ext cx="1049263" cy="7869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Belgeler\Eğitim\Gazi Logolar\gazilogojp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287" y="171450"/>
            <a:ext cx="1082402" cy="8118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0" y="-132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2" name="Picture 2" descr="D:\Belgeler\Eğitim\7. Yarıyıl\Bitirme Tezi\Tez\pics\blok_cizelg_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091" y="1451228"/>
            <a:ext cx="6567245" cy="3692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7395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p:cNvSpPr txBox="1">
            <a:spLocks/>
          </p:cNvSpPr>
          <p:nvPr/>
        </p:nvSpPr>
        <p:spPr>
          <a:xfrm>
            <a:off x="281287" y="986324"/>
            <a:ext cx="8508328" cy="351039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just">
              <a:lnSpc>
                <a:spcPct val="150000"/>
              </a:lnSpc>
              <a:buClr>
                <a:schemeClr val="tx1">
                  <a:lumMod val="50000"/>
                  <a:lumOff val="50000"/>
                </a:schemeClr>
              </a:buClr>
            </a:pPr>
            <a:r>
              <a:rPr lang="tr-TR" sz="1600" b="1" dirty="0" smtClean="0">
                <a:solidFill>
                  <a:schemeClr val="tx2"/>
                </a:solidFill>
                <a:latin typeface="Times New Roman" panose="02020603050405020304" pitchFamily="18" charset="0"/>
                <a:cs typeface="Times New Roman" panose="02020603050405020304" pitchFamily="18" charset="0"/>
              </a:rPr>
              <a:t>3.5.</a:t>
            </a:r>
            <a:r>
              <a:rPr lang="es-ES" sz="1600" b="1" dirty="0" smtClean="0">
                <a:solidFill>
                  <a:schemeClr val="tx2"/>
                </a:solidFill>
                <a:latin typeface="Times New Roman" panose="02020603050405020304" pitchFamily="18" charset="0"/>
                <a:cs typeface="Times New Roman" panose="02020603050405020304" pitchFamily="18" charset="0"/>
              </a:rPr>
              <a:t> </a:t>
            </a:r>
            <a:r>
              <a:rPr lang="es-ES" sz="1600" b="1" dirty="0">
                <a:solidFill>
                  <a:schemeClr val="tx2"/>
                </a:solidFill>
                <a:latin typeface="Times New Roman" panose="02020603050405020304" pitchFamily="18" charset="0"/>
                <a:cs typeface="Times New Roman" panose="02020603050405020304" pitchFamily="18" charset="0"/>
              </a:rPr>
              <a:t>Ön panel detayları</a:t>
            </a:r>
            <a:endParaRPr lang="tr-TR" sz="1600" b="1" dirty="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r>
              <a:rPr lang="tr-TR" sz="1600" b="1" dirty="0" smtClean="0">
                <a:solidFill>
                  <a:schemeClr val="tx1"/>
                </a:solidFill>
                <a:latin typeface="Times New Roman" panose="02020603050405020304" pitchFamily="18" charset="0"/>
                <a:cs typeface="Times New Roman" panose="02020603050405020304" pitchFamily="18" charset="0"/>
              </a:rPr>
              <a:t>                     </a:t>
            </a:r>
          </a:p>
          <a:p>
            <a:pPr algn="just">
              <a:lnSpc>
                <a:spcPct val="150000"/>
              </a:lnSpc>
              <a:buClr>
                <a:schemeClr val="tx1">
                  <a:lumMod val="50000"/>
                  <a:lumOff val="50000"/>
                </a:schemeClr>
              </a:buClr>
            </a:pPr>
            <a:r>
              <a:rPr lang="tr-TR" sz="1600" b="1" dirty="0">
                <a:solidFill>
                  <a:schemeClr val="tx1"/>
                </a:solidFill>
                <a:latin typeface="Times New Roman" panose="02020603050405020304" pitchFamily="18" charset="0"/>
                <a:cs typeface="Times New Roman" panose="02020603050405020304" pitchFamily="18" charset="0"/>
              </a:rPr>
              <a:t>	</a:t>
            </a:r>
            <a:r>
              <a:rPr lang="pt-BR" sz="1600" b="1" dirty="0">
                <a:solidFill>
                  <a:schemeClr val="tx1"/>
                </a:solidFill>
                <a:latin typeface="Times New Roman" panose="02020603050405020304" pitchFamily="18" charset="0"/>
                <a:cs typeface="Times New Roman" panose="02020603050405020304" pitchFamily="18" charset="0"/>
              </a:rPr>
              <a:t>	</a:t>
            </a:r>
            <a:endParaRPr lang="tr-TR" sz="1600" b="1"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D:\Belgeler\Eğitim\Gazi Logolar\a58b211c71a935683fe661a10fe3f2df3d903b2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3" y="141481"/>
            <a:ext cx="1049263" cy="7869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Belgeler\Eğitim\Gazi Logolar\gazilogojp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287" y="171450"/>
            <a:ext cx="1082402" cy="8118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0" y="-132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10" name="Resim 9" descr="C:\Users\İsmail\Desktop\Adsız1.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9067" y="1491630"/>
            <a:ext cx="6912768" cy="3221108"/>
          </a:xfrm>
          <a:prstGeom prst="rect">
            <a:avLst/>
          </a:prstGeom>
          <a:noFill/>
          <a:ln>
            <a:noFill/>
          </a:ln>
        </p:spPr>
      </p:pic>
    </p:spTree>
    <p:extLst>
      <p:ext uri="{BB962C8B-B14F-4D97-AF65-F5344CB8AC3E}">
        <p14:creationId xmlns:p14="http://schemas.microsoft.com/office/powerpoint/2010/main" val="38678702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967538" y="2355726"/>
            <a:ext cx="7272808" cy="508379"/>
          </a:xfrm>
        </p:spPr>
        <p:txBody>
          <a:bodyPr>
            <a:normAutofit/>
          </a:bodyPr>
          <a:lstStyle/>
          <a:p>
            <a:pPr algn="ctr"/>
            <a:r>
              <a:rPr lang="tr-TR" sz="2400" b="1" spc="120" dirty="0">
                <a:solidFill>
                  <a:schemeClr val="tx2"/>
                </a:solidFill>
                <a:latin typeface="Times New Roman" panose="02020603050405020304" pitchFamily="18" charset="0"/>
                <a:ea typeface="+mn-ea"/>
                <a:cs typeface="Times New Roman" panose="02020603050405020304" pitchFamily="18" charset="0"/>
              </a:rPr>
              <a:t>4. SONUÇ VE ÖNERİLER</a:t>
            </a:r>
          </a:p>
        </p:txBody>
      </p:sp>
      <p:pic>
        <p:nvPicPr>
          <p:cNvPr id="1026" name="Picture 2" descr="D:\Belgeler\Eğitim\Gazi Logolar\a58b211c71a935683fe661a10fe3f2df3d903b2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3" y="141481"/>
            <a:ext cx="1049263" cy="7869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Belgeler\Eğitim\Gazi Logolar\gazilogojp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287" y="171450"/>
            <a:ext cx="1082402" cy="8118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0" y="-132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3188722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p:cNvSpPr txBox="1">
            <a:spLocks/>
          </p:cNvSpPr>
          <p:nvPr/>
        </p:nvSpPr>
        <p:spPr>
          <a:xfrm>
            <a:off x="281287" y="983252"/>
            <a:ext cx="8508329" cy="3820746"/>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just">
              <a:lnSpc>
                <a:spcPct val="150000"/>
              </a:lnSpc>
              <a:buClr>
                <a:schemeClr val="tx1">
                  <a:lumMod val="50000"/>
                  <a:lumOff val="50000"/>
                </a:schemeClr>
              </a:buClr>
            </a:pPr>
            <a:r>
              <a:rPr lang="tr-TR" sz="1600" dirty="0">
                <a:solidFill>
                  <a:schemeClr val="tx1"/>
                </a:solidFill>
                <a:latin typeface="Times New Roman" panose="02020603050405020304" pitchFamily="18" charset="0"/>
                <a:cs typeface="Times New Roman" panose="02020603050405020304" pitchFamily="18" charset="0"/>
              </a:rPr>
              <a:t>Bu çalışmada, görsel tabanlı programlama dillerinden biri olan </a:t>
            </a:r>
            <a:r>
              <a:rPr lang="tr-TR" sz="1600" dirty="0" err="1">
                <a:solidFill>
                  <a:schemeClr val="tx1"/>
                </a:solidFill>
                <a:latin typeface="Times New Roman" panose="02020603050405020304" pitchFamily="18" charset="0"/>
                <a:cs typeface="Times New Roman" panose="02020603050405020304" pitchFamily="18" charset="0"/>
              </a:rPr>
              <a:t>LabVIEW</a:t>
            </a:r>
            <a:r>
              <a:rPr lang="tr-TR" sz="1600" dirty="0">
                <a:solidFill>
                  <a:schemeClr val="tx1"/>
                </a:solidFill>
                <a:latin typeface="Times New Roman" panose="02020603050405020304" pitchFamily="18" charset="0"/>
                <a:cs typeface="Times New Roman" panose="02020603050405020304" pitchFamily="18" charset="0"/>
              </a:rPr>
              <a:t> ve </a:t>
            </a:r>
            <a:r>
              <a:rPr lang="tr-TR" sz="1600" dirty="0" err="1">
                <a:solidFill>
                  <a:schemeClr val="tx1"/>
                </a:solidFill>
                <a:latin typeface="Times New Roman" panose="02020603050405020304" pitchFamily="18" charset="0"/>
                <a:cs typeface="Times New Roman" panose="02020603050405020304" pitchFamily="18" charset="0"/>
              </a:rPr>
              <a:t>Microchip</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Technology</a:t>
            </a:r>
            <a:r>
              <a:rPr lang="tr-TR" sz="1600" dirty="0">
                <a:solidFill>
                  <a:schemeClr val="tx1"/>
                </a:solidFill>
                <a:latin typeface="Times New Roman" panose="02020603050405020304" pitchFamily="18" charset="0"/>
                <a:cs typeface="Times New Roman" panose="02020603050405020304" pitchFamily="18" charset="0"/>
              </a:rPr>
              <a:t> ile </a:t>
            </a:r>
            <a:r>
              <a:rPr lang="tr-TR" sz="1600" dirty="0" err="1">
                <a:solidFill>
                  <a:schemeClr val="tx1"/>
                </a:solidFill>
                <a:latin typeface="Times New Roman" panose="02020603050405020304" pitchFamily="18" charset="0"/>
                <a:cs typeface="Times New Roman" panose="02020603050405020304" pitchFamily="18" charset="0"/>
              </a:rPr>
              <a:t>Digilent</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Inc</a:t>
            </a:r>
            <a:r>
              <a:rPr lang="tr-TR" sz="1600" dirty="0">
                <a:solidFill>
                  <a:schemeClr val="tx1"/>
                </a:solidFill>
                <a:latin typeface="Times New Roman" panose="02020603050405020304" pitchFamily="18" charset="0"/>
                <a:cs typeface="Times New Roman" panose="02020603050405020304" pitchFamily="18" charset="0"/>
              </a:rPr>
              <a:t>. firmaları tarafından geliştirilen </a:t>
            </a:r>
            <a:r>
              <a:rPr lang="tr-TR" sz="1600" dirty="0" err="1">
                <a:solidFill>
                  <a:schemeClr val="tx1"/>
                </a:solidFill>
                <a:latin typeface="Times New Roman" panose="02020603050405020304" pitchFamily="18" charset="0"/>
                <a:cs typeface="Times New Roman" panose="02020603050405020304" pitchFamily="18" charset="0"/>
              </a:rPr>
              <a:t>chipKIT</a:t>
            </a:r>
            <a:r>
              <a:rPr lang="tr-TR" sz="1600" dirty="0">
                <a:solidFill>
                  <a:schemeClr val="tx1"/>
                </a:solidFill>
                <a:latin typeface="Times New Roman" panose="02020603050405020304" pitchFamily="18" charset="0"/>
                <a:cs typeface="Times New Roman" panose="02020603050405020304" pitchFamily="18" charset="0"/>
              </a:rPr>
              <a:t> Max32 geliştirme kartı kullanılarak kalıcı mıknatıslı doğru akım (KMDA) motorunun PI denetleyici ile hız kontrolünün sağlanması hedeflenmiştir. Bilindiği üzere kapalı döngünün temeli geri beslemedir. Bu çalışmada ise geri besleme, geliştirme kartı ile elde edilecek ve </a:t>
            </a:r>
            <a:r>
              <a:rPr lang="tr-TR" sz="1600" dirty="0" err="1">
                <a:solidFill>
                  <a:schemeClr val="tx1"/>
                </a:solidFill>
                <a:latin typeface="Times New Roman" panose="02020603050405020304" pitchFamily="18" charset="0"/>
                <a:cs typeface="Times New Roman" panose="02020603050405020304" pitchFamily="18" charset="0"/>
              </a:rPr>
              <a:t>LabVIEW</a:t>
            </a:r>
            <a:r>
              <a:rPr lang="tr-TR" sz="1600" dirty="0">
                <a:solidFill>
                  <a:schemeClr val="tx1"/>
                </a:solidFill>
                <a:latin typeface="Times New Roman" panose="02020603050405020304" pitchFamily="18" charset="0"/>
                <a:cs typeface="Times New Roman" panose="02020603050405020304" pitchFamily="18" charset="0"/>
              </a:rPr>
              <a:t> blok çizelgede işlenecek olan </a:t>
            </a:r>
            <a:r>
              <a:rPr lang="tr-TR" sz="1600" dirty="0" err="1">
                <a:solidFill>
                  <a:schemeClr val="tx1"/>
                </a:solidFill>
                <a:latin typeface="Times New Roman" panose="02020603050405020304" pitchFamily="18" charset="0"/>
                <a:cs typeface="Times New Roman" panose="02020603050405020304" pitchFamily="18" charset="0"/>
              </a:rPr>
              <a:t>encoder</a:t>
            </a:r>
            <a:r>
              <a:rPr lang="tr-TR" sz="1600" dirty="0">
                <a:solidFill>
                  <a:schemeClr val="tx1"/>
                </a:solidFill>
                <a:latin typeface="Times New Roman" panose="02020603050405020304" pitchFamily="18" charset="0"/>
                <a:cs typeface="Times New Roman" panose="02020603050405020304" pitchFamily="18" charset="0"/>
              </a:rPr>
              <a:t> darbelerinin sayısı ile gerçekleştirilmektedir. Ancak blok çizelgeden LINX aracı ile geliştirme kartı için oluşturulamayan kesmeler, seri haberleşmenin ve geliştirme kartının getirdiği yavaş işlem hızı, </a:t>
            </a:r>
            <a:r>
              <a:rPr lang="tr-TR" sz="1600" dirty="0" err="1">
                <a:solidFill>
                  <a:schemeClr val="tx1"/>
                </a:solidFill>
                <a:latin typeface="Times New Roman" panose="02020603050405020304" pitchFamily="18" charset="0"/>
                <a:cs typeface="Times New Roman" panose="02020603050405020304" pitchFamily="18" charset="0"/>
              </a:rPr>
              <a:t>encoder</a:t>
            </a:r>
            <a:r>
              <a:rPr lang="tr-TR" sz="1600" dirty="0">
                <a:solidFill>
                  <a:schemeClr val="tx1"/>
                </a:solidFill>
                <a:latin typeface="Times New Roman" panose="02020603050405020304" pitchFamily="18" charset="0"/>
                <a:cs typeface="Times New Roman" panose="02020603050405020304" pitchFamily="18" charset="0"/>
              </a:rPr>
              <a:t> çözünürlüğünün az olması dezavantajları nedeniyle kaliteli bir örnekleme zamanında </a:t>
            </a:r>
            <a:r>
              <a:rPr lang="tr-TR" sz="1600" dirty="0" err="1">
                <a:solidFill>
                  <a:schemeClr val="tx1"/>
                </a:solidFill>
                <a:latin typeface="Times New Roman" panose="02020603050405020304" pitchFamily="18" charset="0"/>
                <a:cs typeface="Times New Roman" panose="02020603050405020304" pitchFamily="18" charset="0"/>
              </a:rPr>
              <a:t>encoder</a:t>
            </a:r>
            <a:r>
              <a:rPr lang="tr-TR" sz="1600" dirty="0">
                <a:solidFill>
                  <a:schemeClr val="tx1"/>
                </a:solidFill>
                <a:latin typeface="Times New Roman" panose="02020603050405020304" pitchFamily="18" charset="0"/>
                <a:cs typeface="Times New Roman" panose="02020603050405020304" pitchFamily="18" charset="0"/>
              </a:rPr>
              <a:t> geri beslemesi yerine getirilememiştir. Dolayısıyla motorun hız kontrolü yalnızca açık döngü şeklinde yapılabilmiştir. Şekil 4.1.’de çıkış sinyalleri grafikleri bulunmaktadır. Yeterli zaman ayrılması durumunda LINX aracı temel algoritmasında değişikler yaparak kesme sorunu çözülebilir ve çözünürlüğü yüksek bir </a:t>
            </a:r>
            <a:r>
              <a:rPr lang="tr-TR" sz="1600" dirty="0" err="1">
                <a:solidFill>
                  <a:schemeClr val="tx1"/>
                </a:solidFill>
                <a:latin typeface="Times New Roman" panose="02020603050405020304" pitchFamily="18" charset="0"/>
                <a:cs typeface="Times New Roman" panose="02020603050405020304" pitchFamily="18" charset="0"/>
              </a:rPr>
              <a:t>encoder</a:t>
            </a:r>
            <a:r>
              <a:rPr lang="tr-TR" sz="1600" dirty="0">
                <a:solidFill>
                  <a:schemeClr val="tx1"/>
                </a:solidFill>
                <a:latin typeface="Times New Roman" panose="02020603050405020304" pitchFamily="18" charset="0"/>
                <a:cs typeface="Times New Roman" panose="02020603050405020304" pitchFamily="18" charset="0"/>
              </a:rPr>
              <a:t> kullanılabilir. Bunların yanında darbe sayıcı için NI DAQ gibi daha kaliteli veya ekstra donanımların kullanılması veya darbe sayımının ve verinin işlenme kısmının </a:t>
            </a:r>
            <a:r>
              <a:rPr lang="tr-TR" sz="1600" dirty="0" err="1">
                <a:solidFill>
                  <a:schemeClr val="tx1"/>
                </a:solidFill>
                <a:latin typeface="Times New Roman" panose="02020603050405020304" pitchFamily="18" charset="0"/>
                <a:cs typeface="Times New Roman" panose="02020603050405020304" pitchFamily="18" charset="0"/>
              </a:rPr>
              <a:t>LabVIEW</a:t>
            </a:r>
            <a:r>
              <a:rPr lang="tr-TR" sz="1600" dirty="0">
                <a:solidFill>
                  <a:schemeClr val="tx1"/>
                </a:solidFill>
                <a:latin typeface="Times New Roman" panose="02020603050405020304" pitchFamily="18" charset="0"/>
                <a:cs typeface="Times New Roman" panose="02020603050405020304" pitchFamily="18" charset="0"/>
              </a:rPr>
              <a:t> blok çizelge yerine başka bir ortamda yapılması gibi yollar izlenerek bu problemin üstesinden gelinebileceği düşünülmektedir</a:t>
            </a:r>
            <a:r>
              <a:rPr lang="tr-TR" sz="1600" dirty="0" smtClean="0">
                <a:solidFill>
                  <a:schemeClr val="tx1"/>
                </a:solidFill>
                <a:latin typeface="Times New Roman" panose="02020603050405020304" pitchFamily="18" charset="0"/>
                <a:cs typeface="Times New Roman" panose="02020603050405020304" pitchFamily="18" charset="0"/>
              </a:rPr>
              <a:t>.</a:t>
            </a:r>
            <a:endParaRPr lang="tr-TR" sz="1600"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D:\Belgeler\Eğitim\Gazi Logolar\a58b211c71a935683fe661a10fe3f2df3d903b2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3" y="141481"/>
            <a:ext cx="1049263" cy="7869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Belgeler\Eğitim\Gazi Logolar\gazilogojp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287" y="171450"/>
            <a:ext cx="1082402" cy="8118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0" y="-132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0067125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p:cNvSpPr txBox="1">
            <a:spLocks/>
          </p:cNvSpPr>
          <p:nvPr/>
        </p:nvSpPr>
        <p:spPr>
          <a:xfrm>
            <a:off x="281287" y="983252"/>
            <a:ext cx="8508329" cy="3820746"/>
          </a:xfrm>
          <a:prstGeom prst="rect">
            <a:avLst/>
          </a:prstGeom>
        </p:spPr>
        <p:txBody>
          <a:bodyPr vert="horz" lIns="91440" tIns="45720" rIns="91440" bIns="45720" rtlCol="0" anchor="t">
            <a:normAutofit lnSpcReduction="10000"/>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just">
              <a:lnSpc>
                <a:spcPct val="150000"/>
              </a:lnSpc>
              <a:buClr>
                <a:schemeClr val="tx1">
                  <a:lumMod val="50000"/>
                  <a:lumOff val="50000"/>
                </a:schemeClr>
              </a:buClr>
            </a:pPr>
            <a:endParaRPr lang="tr-TR" sz="1400"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endParaRPr lang="tr-TR" sz="1400"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endParaRPr lang="tr-TR" sz="1400"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endParaRPr lang="tr-TR" sz="1400"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endParaRPr lang="tr-TR" sz="1400"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endParaRPr lang="tr-TR" sz="1400"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endParaRPr lang="tr-TR" sz="1400"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endParaRPr lang="tr-TR" sz="1400"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r>
              <a:rPr lang="tr-TR" sz="1400" dirty="0" smtClean="0">
                <a:solidFill>
                  <a:schemeClr val="tx1"/>
                </a:solidFill>
                <a:latin typeface="Times New Roman" panose="02020603050405020304" pitchFamily="18" charset="0"/>
                <a:cs typeface="Times New Roman" panose="02020603050405020304" pitchFamily="18" charset="0"/>
              </a:rPr>
              <a:t>Problem aşıldıktan sonra bu hız denetleyici sistem, basit ve sade bir kullanıcı </a:t>
            </a:r>
            <a:r>
              <a:rPr lang="tr-TR" sz="1400" dirty="0" err="1" smtClean="0">
                <a:solidFill>
                  <a:schemeClr val="tx1"/>
                </a:solidFill>
                <a:latin typeface="Times New Roman" panose="02020603050405020304" pitchFamily="18" charset="0"/>
                <a:cs typeface="Times New Roman" panose="02020603050405020304" pitchFamily="18" charset="0"/>
              </a:rPr>
              <a:t>arayüzüne</a:t>
            </a:r>
            <a:r>
              <a:rPr lang="tr-TR" sz="1400" dirty="0" smtClean="0">
                <a:solidFill>
                  <a:schemeClr val="tx1"/>
                </a:solidFill>
                <a:latin typeface="Times New Roman" panose="02020603050405020304" pitchFamily="18" charset="0"/>
                <a:cs typeface="Times New Roman" panose="02020603050405020304" pitchFamily="18" charset="0"/>
              </a:rPr>
              <a:t> sahip olmakta ve farklı uygulamalar için kolayca uyumlu hale getirilebilir bir hal almaktadır. Bunların yanında daha kaliteli donanımlar da kullanıldığı takdirde endüstriyel, eğitsel vb. birçok alanda etkili bir şekilde kullanılabileceği düşünülmektedir. </a:t>
            </a:r>
            <a:endParaRPr lang="tr-TR" sz="1400"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D:\Belgeler\Eğitim\Gazi Logolar\a58b211c71a935683fe661a10fe3f2df3d903b2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3" y="141481"/>
            <a:ext cx="1049263" cy="7869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Belgeler\Eğitim\Gazi Logolar\gazilogojp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287" y="171450"/>
            <a:ext cx="1082402" cy="8118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0" y="-132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7" name="Resim 6" descr="C:\Users\İsmail\Desktop\çıkış grafikleri.jpg"/>
          <p:cNvPicPr/>
          <p:nvPr/>
        </p:nvPicPr>
        <p:blipFill>
          <a:blip r:embed="rId5">
            <a:extLst>
              <a:ext uri="{28A0092B-C50C-407E-A947-70E740481C1C}">
                <a14:useLocalDpi xmlns:a14="http://schemas.microsoft.com/office/drawing/2010/main" val="0"/>
              </a:ext>
            </a:extLst>
          </a:blip>
          <a:srcRect/>
          <a:stretch>
            <a:fillRect/>
          </a:stretch>
        </p:blipFill>
        <p:spPr bwMode="auto">
          <a:xfrm>
            <a:off x="1106810" y="983252"/>
            <a:ext cx="6705550" cy="2524602"/>
          </a:xfrm>
          <a:prstGeom prst="rect">
            <a:avLst/>
          </a:prstGeom>
          <a:noFill/>
          <a:ln>
            <a:noFill/>
          </a:ln>
        </p:spPr>
      </p:pic>
      <p:sp>
        <p:nvSpPr>
          <p:cNvPr id="2" name="Dikdörtgen 1"/>
          <p:cNvSpPr/>
          <p:nvPr/>
        </p:nvSpPr>
        <p:spPr>
          <a:xfrm>
            <a:off x="3422434" y="3083654"/>
            <a:ext cx="2214068" cy="376834"/>
          </a:xfrm>
          <a:prstGeom prst="rect">
            <a:avLst/>
          </a:prstGeom>
        </p:spPr>
        <p:txBody>
          <a:bodyPr wrap="none">
            <a:spAutoFit/>
          </a:bodyPr>
          <a:lstStyle/>
          <a:p>
            <a:pPr algn="just">
              <a:lnSpc>
                <a:spcPct val="150000"/>
              </a:lnSpc>
              <a:spcBef>
                <a:spcPct val="20000"/>
              </a:spcBef>
              <a:buClr>
                <a:schemeClr val="tx1">
                  <a:lumMod val="50000"/>
                  <a:lumOff val="50000"/>
                </a:schemeClr>
              </a:buClr>
            </a:pPr>
            <a:r>
              <a:rPr lang="tr-TR" sz="1400" b="1" dirty="0">
                <a:solidFill>
                  <a:schemeClr val="tx2"/>
                </a:solidFill>
                <a:latin typeface="Times New Roman" panose="02020603050405020304" pitchFamily="18" charset="0"/>
                <a:cs typeface="Times New Roman" panose="02020603050405020304" pitchFamily="18" charset="0"/>
              </a:rPr>
              <a:t>Açık döngü çıkış </a:t>
            </a:r>
            <a:r>
              <a:rPr lang="tr-TR" sz="1400" b="1" dirty="0" smtClean="0">
                <a:solidFill>
                  <a:schemeClr val="tx2"/>
                </a:solidFill>
                <a:latin typeface="Times New Roman" panose="02020603050405020304" pitchFamily="18" charset="0"/>
                <a:cs typeface="Times New Roman" panose="02020603050405020304" pitchFamily="18" charset="0"/>
              </a:rPr>
              <a:t>sinyalleri</a:t>
            </a:r>
            <a:endParaRPr lang="tr-TR" sz="14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78252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p:cNvSpPr txBox="1">
            <a:spLocks/>
          </p:cNvSpPr>
          <p:nvPr/>
        </p:nvSpPr>
        <p:spPr>
          <a:xfrm>
            <a:off x="281287" y="986324"/>
            <a:ext cx="8508328" cy="4033698"/>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just">
              <a:lnSpc>
                <a:spcPct val="150000"/>
              </a:lnSpc>
              <a:buClr>
                <a:schemeClr val="tx1">
                  <a:lumMod val="50000"/>
                  <a:lumOff val="50000"/>
                </a:schemeClr>
              </a:buClr>
            </a:pPr>
            <a:r>
              <a:rPr lang="tr-TR" sz="1600" b="1" dirty="0" smtClean="0">
                <a:solidFill>
                  <a:schemeClr val="tx2"/>
                </a:solidFill>
                <a:latin typeface="Times New Roman" panose="02020603050405020304" pitchFamily="18" charset="0"/>
                <a:cs typeface="Times New Roman" panose="02020603050405020304" pitchFamily="18" charset="0"/>
              </a:rPr>
              <a:t>KAYNAKÇA</a:t>
            </a:r>
            <a:endParaRPr lang="tr-TR" sz="1600" b="1" dirty="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r>
              <a:rPr lang="tr-TR" sz="1600" b="1" dirty="0" smtClean="0">
                <a:solidFill>
                  <a:schemeClr val="tx1"/>
                </a:solidFill>
                <a:latin typeface="Times New Roman" panose="02020603050405020304" pitchFamily="18" charset="0"/>
                <a:cs typeface="Times New Roman" panose="02020603050405020304" pitchFamily="18" charset="0"/>
              </a:rPr>
              <a:t>                     </a:t>
            </a:r>
          </a:p>
          <a:p>
            <a:pPr algn="just">
              <a:lnSpc>
                <a:spcPct val="150000"/>
              </a:lnSpc>
              <a:buClr>
                <a:schemeClr val="tx1">
                  <a:lumMod val="50000"/>
                  <a:lumOff val="50000"/>
                </a:schemeClr>
              </a:buClr>
            </a:pPr>
            <a:r>
              <a:rPr lang="tr-TR" sz="1600" b="1" dirty="0">
                <a:solidFill>
                  <a:schemeClr val="tx1"/>
                </a:solidFill>
                <a:latin typeface="Times New Roman" panose="02020603050405020304" pitchFamily="18" charset="0"/>
                <a:cs typeface="Times New Roman" panose="02020603050405020304" pitchFamily="18" charset="0"/>
              </a:rPr>
              <a:t>	</a:t>
            </a:r>
            <a:r>
              <a:rPr lang="pt-BR" sz="1600" b="1" dirty="0">
                <a:solidFill>
                  <a:schemeClr val="tx1"/>
                </a:solidFill>
                <a:latin typeface="Times New Roman" panose="02020603050405020304" pitchFamily="18" charset="0"/>
                <a:cs typeface="Times New Roman" panose="02020603050405020304" pitchFamily="18" charset="0"/>
              </a:rPr>
              <a:t>	</a:t>
            </a:r>
            <a:endParaRPr lang="tr-TR" sz="1600" b="1"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D:\Belgeler\Eğitim\Gazi Logolar\a58b211c71a935683fe661a10fe3f2df3d903b2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3" y="141481"/>
            <a:ext cx="1049263" cy="7869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Belgeler\Eğitim\Gazi Logolar\gazilogojp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287" y="171450"/>
            <a:ext cx="1082402" cy="8118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0" y="-132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2" name="Dikdörtgen 1"/>
          <p:cNvSpPr/>
          <p:nvPr/>
        </p:nvSpPr>
        <p:spPr>
          <a:xfrm>
            <a:off x="281287" y="1357848"/>
            <a:ext cx="8482664" cy="3600986"/>
          </a:xfrm>
          <a:prstGeom prst="rect">
            <a:avLst/>
          </a:prstGeom>
        </p:spPr>
        <p:txBody>
          <a:bodyPr wrap="square">
            <a:spAutoFit/>
          </a:bodyPr>
          <a:lstStyle/>
          <a:p>
            <a:pPr marL="342900" lvl="0" indent="-342900">
              <a:buFont typeface="+mj-lt"/>
              <a:buAutoNum type="arabicPeriod"/>
            </a:pPr>
            <a:r>
              <a:rPr lang="tr-TR" sz="1200" dirty="0">
                <a:latin typeface="Times New Roman" panose="02020603050405020304" pitchFamily="18" charset="0"/>
                <a:cs typeface="Times New Roman" panose="02020603050405020304" pitchFamily="18" charset="0"/>
              </a:rPr>
              <a:t>Demirbaş, Ş., “İnternet Tabanlı PI Kontrollü Bir Doğru Akım Motoru Deney Seti”, </a:t>
            </a:r>
            <a:r>
              <a:rPr lang="tr-TR" sz="1200" b="1" dirty="0">
                <a:latin typeface="Times New Roman" panose="02020603050405020304" pitchFamily="18" charset="0"/>
                <a:cs typeface="Times New Roman" panose="02020603050405020304" pitchFamily="18" charset="0"/>
              </a:rPr>
              <a:t>Gazi Üniversitesi Mühendislik-Mimarlık Fakültesi Dergisi,</a:t>
            </a:r>
            <a:r>
              <a:rPr lang="tr-TR" sz="1200" dirty="0">
                <a:latin typeface="Times New Roman" panose="02020603050405020304" pitchFamily="18" charset="0"/>
                <a:cs typeface="Times New Roman" panose="02020603050405020304" pitchFamily="18" charset="0"/>
              </a:rPr>
              <a:t> Cilt 22, No 2, 401-410, 2007</a:t>
            </a:r>
            <a:r>
              <a:rPr lang="tr-TR" sz="1200" dirty="0" smtClean="0">
                <a:latin typeface="Times New Roman" panose="02020603050405020304" pitchFamily="18" charset="0"/>
                <a:cs typeface="Times New Roman" panose="02020603050405020304" pitchFamily="18" charset="0"/>
              </a:rPr>
              <a:t>.</a:t>
            </a:r>
            <a:endParaRPr lang="tr-TR" sz="1200"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tr-TR" sz="1200" dirty="0" err="1">
                <a:latin typeface="Times New Roman" panose="02020603050405020304" pitchFamily="18" charset="0"/>
                <a:cs typeface="Times New Roman" panose="02020603050405020304" pitchFamily="18" charset="0"/>
              </a:rPr>
              <a:t>Chapman</a:t>
            </a:r>
            <a:r>
              <a:rPr lang="tr-TR" sz="1200" dirty="0">
                <a:latin typeface="Times New Roman" panose="02020603050405020304" pitchFamily="18" charset="0"/>
                <a:cs typeface="Times New Roman" panose="02020603050405020304" pitchFamily="18" charset="0"/>
              </a:rPr>
              <a:t>, J. </a:t>
            </a:r>
            <a:r>
              <a:rPr lang="tr-TR" sz="1200" dirty="0" err="1">
                <a:latin typeface="Times New Roman" panose="02020603050405020304" pitchFamily="18" charset="0"/>
                <a:cs typeface="Times New Roman" panose="02020603050405020304" pitchFamily="18" charset="0"/>
              </a:rPr>
              <a:t>Stephen</a:t>
            </a:r>
            <a:r>
              <a:rPr lang="tr-TR" sz="1200" dirty="0">
                <a:latin typeface="Times New Roman" panose="02020603050405020304" pitchFamily="18" charset="0"/>
                <a:cs typeface="Times New Roman" panose="02020603050405020304" pitchFamily="18" charset="0"/>
              </a:rPr>
              <a:t>. (2013). </a:t>
            </a:r>
            <a:r>
              <a:rPr lang="tr-TR" sz="1200" i="1" dirty="0">
                <a:latin typeface="Times New Roman" panose="02020603050405020304" pitchFamily="18" charset="0"/>
                <a:cs typeface="Times New Roman" panose="02020603050405020304" pitchFamily="18" charset="0"/>
              </a:rPr>
              <a:t>Elektrik Makinalarının Temelleri</a:t>
            </a:r>
            <a:r>
              <a:rPr lang="tr-TR" sz="1200" dirty="0">
                <a:latin typeface="Times New Roman" panose="02020603050405020304" pitchFamily="18" charset="0"/>
                <a:cs typeface="Times New Roman" panose="02020603050405020304" pitchFamily="18" charset="0"/>
              </a:rPr>
              <a:t>. (Çev. ve Uyar. Prof. Dr. E. Akın ve Yrd. Doç. Dr. A. Orhan). İstanbul: Çağlayan Kitapevi.(Eserin orijinali 2004’de yayımlandı). 533-562,.</a:t>
            </a:r>
          </a:p>
          <a:p>
            <a:pPr marL="342900" lvl="0" indent="-342900">
              <a:buFont typeface="+mj-lt"/>
              <a:buAutoNum type="arabicPeriod"/>
            </a:pPr>
            <a:r>
              <a:rPr lang="tr-TR" sz="1200" dirty="0">
                <a:latin typeface="Times New Roman" panose="02020603050405020304" pitchFamily="18" charset="0"/>
                <a:cs typeface="Times New Roman" panose="02020603050405020304" pitchFamily="18" charset="0"/>
              </a:rPr>
              <a:t>Çolak İ. ve Bayındır R.,  “DA Motoru Hız Kontrolü İçin Denetleyiciyi PI Kontrolör Olarak Programlama”, </a:t>
            </a:r>
            <a:r>
              <a:rPr lang="tr-TR" sz="1200" b="1" dirty="0">
                <a:latin typeface="Times New Roman" panose="02020603050405020304" pitchFamily="18" charset="0"/>
                <a:cs typeface="Times New Roman" panose="02020603050405020304" pitchFamily="18" charset="0"/>
              </a:rPr>
              <a:t>Pamukkale Üniversitesi Mühendislik Fakültesi, Mühendislik Bilimleri Dergisi</a:t>
            </a:r>
            <a:r>
              <a:rPr lang="tr-TR" sz="1200" dirty="0">
                <a:latin typeface="Times New Roman" panose="02020603050405020304" pitchFamily="18" charset="0"/>
                <a:cs typeface="Times New Roman" panose="02020603050405020304" pitchFamily="18" charset="0"/>
              </a:rPr>
              <a:t>, Cilt 11, Sayı 2, 2005.</a:t>
            </a:r>
          </a:p>
          <a:p>
            <a:pPr marL="342900" lvl="0" indent="-342900">
              <a:buFont typeface="+mj-lt"/>
              <a:buAutoNum type="arabicPeriod"/>
            </a:pPr>
            <a:r>
              <a:rPr lang="tr-TR" sz="1200" dirty="0" err="1">
                <a:latin typeface="Times New Roman" panose="02020603050405020304" pitchFamily="18" charset="0"/>
                <a:cs typeface="Times New Roman" panose="02020603050405020304" pitchFamily="18" charset="0"/>
              </a:rPr>
              <a:t>Rashid</a:t>
            </a:r>
            <a:r>
              <a:rPr lang="tr-TR" sz="1200" dirty="0">
                <a:latin typeface="Times New Roman" panose="02020603050405020304" pitchFamily="18" charset="0"/>
                <a:cs typeface="Times New Roman" panose="02020603050405020304" pitchFamily="18" charset="0"/>
              </a:rPr>
              <a:t>, H. Muhammed.(2015). </a:t>
            </a:r>
            <a:r>
              <a:rPr lang="tr-TR" sz="1200" i="1" dirty="0">
                <a:latin typeface="Times New Roman" panose="02020603050405020304" pitchFamily="18" charset="0"/>
                <a:cs typeface="Times New Roman" panose="02020603050405020304" pitchFamily="18" charset="0"/>
              </a:rPr>
              <a:t>Güç Elektroniği</a:t>
            </a:r>
            <a:r>
              <a:rPr lang="tr-TR" sz="1200" dirty="0">
                <a:latin typeface="Times New Roman" panose="02020603050405020304" pitchFamily="18" charset="0"/>
                <a:cs typeface="Times New Roman" panose="02020603050405020304" pitchFamily="18" charset="0"/>
              </a:rPr>
              <a:t>. ( Çev. Editörleri Prof. Dr. Sedat </a:t>
            </a:r>
            <a:r>
              <a:rPr lang="tr-TR" sz="1200" dirty="0" err="1">
                <a:latin typeface="Times New Roman" panose="02020603050405020304" pitchFamily="18" charset="0"/>
                <a:cs typeface="Times New Roman" panose="02020603050405020304" pitchFamily="18" charset="0"/>
              </a:rPr>
              <a:t>Sünter</a:t>
            </a:r>
            <a:r>
              <a:rPr lang="tr-TR" sz="1200" dirty="0">
                <a:latin typeface="Times New Roman" panose="02020603050405020304" pitchFamily="18" charset="0"/>
                <a:cs typeface="Times New Roman" panose="02020603050405020304" pitchFamily="18" charset="0"/>
              </a:rPr>
              <a:t> ve Doç. Dr. Timur Aydemir). Ankara: Nobel Yayın. (Eserin orijinali 2014’de yayımlandı). 709-713.</a:t>
            </a:r>
          </a:p>
          <a:p>
            <a:pPr marL="342900" lvl="0" indent="-342900">
              <a:buFont typeface="+mj-lt"/>
              <a:buAutoNum type="arabicPeriod"/>
            </a:pPr>
            <a:r>
              <a:rPr lang="tr-TR" sz="1200" dirty="0" err="1">
                <a:latin typeface="Times New Roman" panose="02020603050405020304" pitchFamily="18" charset="0"/>
                <a:cs typeface="Times New Roman" panose="02020603050405020304" pitchFamily="18" charset="0"/>
              </a:rPr>
              <a:t>Ogata</a:t>
            </a:r>
            <a:r>
              <a:rPr lang="tr-TR" sz="1200" dirty="0">
                <a:latin typeface="Times New Roman" panose="02020603050405020304" pitchFamily="18" charset="0"/>
                <a:cs typeface="Times New Roman" panose="02020603050405020304" pitchFamily="18" charset="0"/>
              </a:rPr>
              <a:t>, K.. </a:t>
            </a:r>
            <a:r>
              <a:rPr lang="tr-TR" sz="1200" i="1" dirty="0">
                <a:latin typeface="Times New Roman" panose="02020603050405020304" pitchFamily="18" charset="0"/>
                <a:cs typeface="Times New Roman" panose="02020603050405020304" pitchFamily="18" charset="0"/>
              </a:rPr>
              <a:t>Modern Control </a:t>
            </a:r>
            <a:r>
              <a:rPr lang="tr-TR" sz="1200" i="1" dirty="0" err="1">
                <a:latin typeface="Times New Roman" panose="02020603050405020304" pitchFamily="18" charset="0"/>
                <a:cs typeface="Times New Roman" panose="02020603050405020304" pitchFamily="18" charset="0"/>
              </a:rPr>
              <a:t>Engineering</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Fifth</a:t>
            </a:r>
            <a:r>
              <a:rPr lang="tr-TR" sz="1200" dirty="0">
                <a:latin typeface="Times New Roman" panose="02020603050405020304" pitchFamily="18" charset="0"/>
                <a:cs typeface="Times New Roman" panose="02020603050405020304" pitchFamily="18" charset="0"/>
              </a:rPr>
              <a:t> Edition). </a:t>
            </a:r>
            <a:r>
              <a:rPr lang="tr-TR" sz="1200" dirty="0" err="1">
                <a:latin typeface="Times New Roman" panose="02020603050405020304" pitchFamily="18" charset="0"/>
                <a:cs typeface="Times New Roman" panose="02020603050405020304" pitchFamily="18" charset="0"/>
              </a:rPr>
              <a:t>Prentice</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Hall</a:t>
            </a:r>
            <a:r>
              <a:rPr lang="tr-TR" sz="1200" dirty="0">
                <a:latin typeface="Times New Roman" panose="02020603050405020304" pitchFamily="18" charset="0"/>
                <a:cs typeface="Times New Roman" panose="02020603050405020304" pitchFamily="18" charset="0"/>
              </a:rPr>
              <a:t>, 2010. 567-577</a:t>
            </a:r>
            <a:r>
              <a:rPr lang="tr-TR" sz="1200" dirty="0" smtClean="0">
                <a:latin typeface="Times New Roman" panose="02020603050405020304" pitchFamily="18" charset="0"/>
                <a:cs typeface="Times New Roman" panose="02020603050405020304" pitchFamily="18" charset="0"/>
              </a:rPr>
              <a:t>.</a:t>
            </a:r>
          </a:p>
          <a:p>
            <a:pPr marL="342900" lvl="0" indent="-342900">
              <a:buFont typeface="+mj-lt"/>
              <a:buAutoNum type="arabicPeriod"/>
            </a:pPr>
            <a:r>
              <a:rPr lang="tr-TR" sz="1200" dirty="0" err="1" smtClean="0">
                <a:latin typeface="Times New Roman" panose="02020603050405020304" pitchFamily="18" charset="0"/>
                <a:cs typeface="Times New Roman" panose="02020603050405020304" pitchFamily="18" charset="0"/>
              </a:rPr>
              <a:t>Lamár</a:t>
            </a:r>
            <a:r>
              <a:rPr lang="tr-TR" sz="1200" dirty="0" smtClean="0">
                <a:latin typeface="Times New Roman" panose="02020603050405020304" pitchFamily="18" charset="0"/>
                <a:cs typeface="Times New Roman" panose="02020603050405020304" pitchFamily="18" charset="0"/>
              </a:rPr>
              <a:t> </a:t>
            </a:r>
            <a:r>
              <a:rPr lang="tr-TR" sz="1200" dirty="0">
                <a:latin typeface="Times New Roman" panose="02020603050405020304" pitchFamily="18" charset="0"/>
                <a:cs typeface="Times New Roman" panose="02020603050405020304" pitchFamily="18" charset="0"/>
              </a:rPr>
              <a:t>K.ve  </a:t>
            </a:r>
            <a:r>
              <a:rPr lang="tr-TR" sz="1200" dirty="0" err="1">
                <a:latin typeface="Times New Roman" panose="02020603050405020304" pitchFamily="18" charset="0"/>
                <a:cs typeface="Times New Roman" panose="02020603050405020304" pitchFamily="18" charset="0"/>
              </a:rPr>
              <a:t>Kocsıs</a:t>
            </a:r>
            <a:r>
              <a:rPr lang="tr-TR" sz="1200" dirty="0">
                <a:latin typeface="Times New Roman" panose="02020603050405020304" pitchFamily="18" charset="0"/>
                <a:cs typeface="Times New Roman" panose="02020603050405020304" pitchFamily="18" charset="0"/>
              </a:rPr>
              <a:t> G.A.. “</a:t>
            </a:r>
            <a:r>
              <a:rPr lang="tr-TR" sz="1200" dirty="0" err="1">
                <a:latin typeface="Times New Roman" panose="02020603050405020304" pitchFamily="18" charset="0"/>
                <a:cs typeface="Times New Roman" panose="02020603050405020304" pitchFamily="18" charset="0"/>
              </a:rPr>
              <a:t>Implementation</a:t>
            </a:r>
            <a:r>
              <a:rPr lang="tr-TR" sz="1200" dirty="0">
                <a:latin typeface="Times New Roman" panose="02020603050405020304" pitchFamily="18" charset="0"/>
                <a:cs typeface="Times New Roman" panose="02020603050405020304" pitchFamily="18" charset="0"/>
              </a:rPr>
              <a:t> of </a:t>
            </a:r>
            <a:r>
              <a:rPr lang="tr-TR" sz="1200" dirty="0" err="1">
                <a:latin typeface="Times New Roman" panose="02020603050405020304" pitchFamily="18" charset="0"/>
                <a:cs typeface="Times New Roman" panose="02020603050405020304" pitchFamily="18" charset="0"/>
              </a:rPr>
              <a:t>speed</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measurement</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for</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electrical</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drives</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equipped</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with</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quadrature</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encoder</a:t>
            </a:r>
            <a:r>
              <a:rPr lang="tr-TR" sz="1200" dirty="0">
                <a:latin typeface="Times New Roman" panose="02020603050405020304" pitchFamily="18" charset="0"/>
                <a:cs typeface="Times New Roman" panose="02020603050405020304" pitchFamily="18" charset="0"/>
              </a:rPr>
              <a:t> in </a:t>
            </a:r>
            <a:r>
              <a:rPr lang="tr-TR" sz="1200" dirty="0" err="1">
                <a:latin typeface="Times New Roman" panose="02020603050405020304" pitchFamily="18" charset="0"/>
                <a:cs typeface="Times New Roman" panose="02020603050405020304" pitchFamily="18" charset="0"/>
              </a:rPr>
              <a:t>Labview</a:t>
            </a:r>
            <a:r>
              <a:rPr lang="tr-TR" sz="1200" dirty="0">
                <a:latin typeface="Times New Roman" panose="02020603050405020304" pitchFamily="18" charset="0"/>
                <a:cs typeface="Times New Roman" panose="02020603050405020304" pitchFamily="18" charset="0"/>
              </a:rPr>
              <a:t> FPGA”, </a:t>
            </a:r>
            <a:r>
              <a:rPr lang="tr-TR" sz="1200" b="1" dirty="0" err="1" smtClean="0">
                <a:latin typeface="Times New Roman" panose="02020603050405020304" pitchFamily="18" charset="0"/>
                <a:cs typeface="Times New Roman" panose="02020603050405020304" pitchFamily="18" charset="0"/>
              </a:rPr>
              <a:t>Acta</a:t>
            </a:r>
            <a:r>
              <a:rPr lang="tr-TR" sz="1200" b="1" dirty="0" smtClean="0">
                <a:latin typeface="Times New Roman" panose="02020603050405020304" pitchFamily="18" charset="0"/>
                <a:cs typeface="Times New Roman" panose="02020603050405020304" pitchFamily="18" charset="0"/>
              </a:rPr>
              <a:t> </a:t>
            </a:r>
            <a:r>
              <a:rPr lang="tr-TR" sz="1200" b="1" dirty="0" err="1" smtClean="0">
                <a:latin typeface="Times New Roman" panose="02020603050405020304" pitchFamily="18" charset="0"/>
                <a:cs typeface="Times New Roman" panose="02020603050405020304" pitchFamily="18" charset="0"/>
              </a:rPr>
              <a:t>Technica</a:t>
            </a:r>
            <a:r>
              <a:rPr lang="tr-TR" sz="1200" b="1" dirty="0" smtClean="0">
                <a:latin typeface="Times New Roman" panose="02020603050405020304" pitchFamily="18" charset="0"/>
                <a:cs typeface="Times New Roman" panose="02020603050405020304" pitchFamily="18" charset="0"/>
              </a:rPr>
              <a:t> </a:t>
            </a:r>
            <a:r>
              <a:rPr lang="tr-TR" sz="1200" b="1" dirty="0" err="1" smtClean="0">
                <a:latin typeface="Times New Roman" panose="02020603050405020304" pitchFamily="18" charset="0"/>
                <a:cs typeface="Times New Roman" panose="02020603050405020304" pitchFamily="18" charset="0"/>
              </a:rPr>
              <a:t>Corviniensis</a:t>
            </a:r>
            <a:r>
              <a:rPr lang="tr-TR" sz="1200" b="1" dirty="0" smtClean="0">
                <a:latin typeface="Times New Roman" panose="02020603050405020304" pitchFamily="18" charset="0"/>
                <a:cs typeface="Times New Roman" panose="02020603050405020304" pitchFamily="18" charset="0"/>
              </a:rPr>
              <a:t> </a:t>
            </a:r>
            <a:r>
              <a:rPr lang="tr-TR" sz="1200" b="1" dirty="0">
                <a:latin typeface="Times New Roman" panose="02020603050405020304" pitchFamily="18" charset="0"/>
                <a:cs typeface="Times New Roman" panose="02020603050405020304" pitchFamily="18" charset="0"/>
              </a:rPr>
              <a:t>– </a:t>
            </a:r>
            <a:r>
              <a:rPr lang="tr-TR" sz="1200" b="1" dirty="0" err="1">
                <a:latin typeface="Times New Roman" panose="02020603050405020304" pitchFamily="18" charset="0"/>
                <a:cs typeface="Times New Roman" panose="02020603050405020304" pitchFamily="18" charset="0"/>
              </a:rPr>
              <a:t>Bulletin</a:t>
            </a:r>
            <a:r>
              <a:rPr lang="tr-TR" sz="1200" b="1" dirty="0">
                <a:latin typeface="Times New Roman" panose="02020603050405020304" pitchFamily="18" charset="0"/>
                <a:cs typeface="Times New Roman" panose="02020603050405020304" pitchFamily="18" charset="0"/>
              </a:rPr>
              <a:t> of </a:t>
            </a:r>
            <a:r>
              <a:rPr lang="tr-TR" sz="1200" b="1" dirty="0" err="1">
                <a:latin typeface="Times New Roman" panose="02020603050405020304" pitchFamily="18" charset="0"/>
                <a:cs typeface="Times New Roman" panose="02020603050405020304" pitchFamily="18" charset="0"/>
              </a:rPr>
              <a:t>Engineering</a:t>
            </a:r>
            <a:r>
              <a:rPr lang="tr-TR" sz="1200" b="1" dirty="0">
                <a:latin typeface="Times New Roman" panose="02020603050405020304" pitchFamily="18" charset="0"/>
                <a:cs typeface="Times New Roman" panose="02020603050405020304" pitchFamily="18" charset="0"/>
              </a:rPr>
              <a:t> Tome VI</a:t>
            </a:r>
            <a:r>
              <a:rPr lang="tr-TR" sz="1200" dirty="0">
                <a:latin typeface="Times New Roman" panose="02020603050405020304" pitchFamily="18" charset="0"/>
                <a:cs typeface="Times New Roman" panose="02020603050405020304" pitchFamily="18" charset="0"/>
              </a:rPr>
              <a:t>, </a:t>
            </a:r>
            <a:r>
              <a:rPr lang="tr-TR" sz="1200" dirty="0" err="1" smtClean="0">
                <a:latin typeface="Times New Roman" panose="02020603050405020304" pitchFamily="18" charset="0"/>
                <a:cs typeface="Times New Roman" panose="02020603050405020304" pitchFamily="18" charset="0"/>
              </a:rPr>
              <a:t>Fasicule</a:t>
            </a:r>
            <a:r>
              <a:rPr lang="tr-TR" sz="1200" dirty="0" smtClean="0">
                <a:latin typeface="Times New Roman" panose="02020603050405020304" pitchFamily="18" charset="0"/>
                <a:cs typeface="Times New Roman" panose="02020603050405020304" pitchFamily="18" charset="0"/>
              </a:rPr>
              <a:t> </a:t>
            </a:r>
            <a:r>
              <a:rPr lang="tr-TR" sz="1200" dirty="0">
                <a:latin typeface="Times New Roman" panose="02020603050405020304" pitchFamily="18" charset="0"/>
                <a:cs typeface="Times New Roman" panose="02020603050405020304" pitchFamily="18" charset="0"/>
              </a:rPr>
              <a:t>4, </a:t>
            </a:r>
            <a:r>
              <a:rPr lang="tr-TR" sz="1200" dirty="0" err="1">
                <a:latin typeface="Times New Roman" panose="02020603050405020304" pitchFamily="18" charset="0"/>
                <a:cs typeface="Times New Roman" panose="02020603050405020304" pitchFamily="18" charset="0"/>
              </a:rPr>
              <a:t>October-December</a:t>
            </a:r>
            <a:r>
              <a:rPr lang="tr-TR" sz="1200" dirty="0">
                <a:latin typeface="Times New Roman" panose="02020603050405020304" pitchFamily="18" charset="0"/>
                <a:cs typeface="Times New Roman" panose="02020603050405020304" pitchFamily="18" charset="0"/>
              </a:rPr>
              <a:t> 2013.</a:t>
            </a:r>
          </a:p>
          <a:p>
            <a:pPr marL="342900" lvl="0" indent="-342900">
              <a:buFont typeface="+mj-lt"/>
              <a:buAutoNum type="arabicPeriod"/>
            </a:pPr>
            <a:r>
              <a:rPr lang="tr-TR" sz="1200" dirty="0" smtClean="0">
                <a:latin typeface="Times New Roman" panose="02020603050405020304" pitchFamily="18" charset="0"/>
                <a:cs typeface="Times New Roman" panose="02020603050405020304" pitchFamily="18" charset="0"/>
              </a:rPr>
              <a:t>Mutlu</a:t>
            </a:r>
            <a:r>
              <a:rPr lang="tr-TR" sz="1200" dirty="0">
                <a:latin typeface="Times New Roman" panose="02020603050405020304" pitchFamily="18" charset="0"/>
                <a:cs typeface="Times New Roman" panose="02020603050405020304" pitchFamily="18" charset="0"/>
              </a:rPr>
              <a:t>, G.. “Uzaktan erişimli güç elektroniği laboratuvarı yüksek lisans tezi”, </a:t>
            </a:r>
            <a:r>
              <a:rPr lang="tr-TR" sz="1200" b="1" dirty="0">
                <a:latin typeface="Times New Roman" panose="02020603050405020304" pitchFamily="18" charset="0"/>
                <a:cs typeface="Times New Roman" panose="02020603050405020304" pitchFamily="18" charset="0"/>
              </a:rPr>
              <a:t>Gazi Üniversitesi Fen Bilimleri Enstitüsü Açık Arşiv</a:t>
            </a:r>
            <a:r>
              <a:rPr lang="tr-TR" sz="1200" dirty="0">
                <a:latin typeface="Times New Roman" panose="02020603050405020304" pitchFamily="18" charset="0"/>
                <a:cs typeface="Times New Roman" panose="02020603050405020304" pitchFamily="18" charset="0"/>
              </a:rPr>
              <a:t>, 20-22, 2012.</a:t>
            </a:r>
          </a:p>
          <a:p>
            <a:pPr marL="342900" lvl="0" indent="-342900">
              <a:buFont typeface="+mj-lt"/>
              <a:buAutoNum type="arabicPeriod"/>
            </a:pPr>
            <a:r>
              <a:rPr lang="tr-TR" sz="1200" dirty="0" err="1" smtClean="0">
                <a:latin typeface="Times New Roman" panose="02020603050405020304" pitchFamily="18" charset="0"/>
                <a:cs typeface="Times New Roman" panose="02020603050405020304" pitchFamily="18" charset="0"/>
              </a:rPr>
              <a:t>Digilent</a:t>
            </a:r>
            <a:r>
              <a:rPr lang="tr-TR" sz="1200" dirty="0">
                <a:latin typeface="Times New Roman" panose="02020603050405020304" pitchFamily="18" charset="0"/>
                <a:cs typeface="Times New Roman" panose="02020603050405020304" pitchFamily="18" charset="0"/>
              </a:rPr>
              <a:t>. 2015. </a:t>
            </a:r>
            <a:r>
              <a:rPr lang="tr-TR" sz="1200" dirty="0" err="1">
                <a:latin typeface="Times New Roman" panose="02020603050405020304" pitchFamily="18" charset="0"/>
                <a:cs typeface="Times New Roman" panose="02020603050405020304" pitchFamily="18" charset="0"/>
              </a:rPr>
              <a:t>chipKIT</a:t>
            </a:r>
            <a:r>
              <a:rPr lang="tr-TR" sz="1200" dirty="0">
                <a:latin typeface="Times New Roman" panose="02020603050405020304" pitchFamily="18" charset="0"/>
                <a:cs typeface="Times New Roman" panose="02020603050405020304" pitchFamily="18" charset="0"/>
              </a:rPr>
              <a:t>™ Max32™ Board Reference Manual</a:t>
            </a:r>
          </a:p>
          <a:p>
            <a:pPr marL="342900" lvl="0" indent="-342900">
              <a:buFont typeface="+mj-lt"/>
              <a:buAutoNum type="arabicPeriod"/>
            </a:pPr>
            <a:r>
              <a:rPr lang="tr-TR" sz="1200" dirty="0" err="1" smtClean="0">
                <a:latin typeface="Times New Roman" panose="02020603050405020304" pitchFamily="18" charset="0"/>
                <a:cs typeface="Times New Roman" panose="02020603050405020304" pitchFamily="18" charset="0"/>
              </a:rPr>
              <a:t>Japanese</a:t>
            </a:r>
            <a:r>
              <a:rPr lang="tr-TR" sz="1200" dirty="0" smtClean="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Products</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Corp</a:t>
            </a:r>
            <a:r>
              <a:rPr lang="tr-TR" sz="1200" dirty="0">
                <a:latin typeface="Times New Roman" panose="02020603050405020304" pitchFamily="18" charset="0"/>
                <a:cs typeface="Times New Roman" panose="02020603050405020304" pitchFamily="18" charset="0"/>
              </a:rPr>
              <a:t>.. 2006. Japan </a:t>
            </a:r>
            <a:r>
              <a:rPr lang="tr-TR" sz="1200" dirty="0" err="1">
                <a:latin typeface="Times New Roman" panose="02020603050405020304" pitchFamily="18" charset="0"/>
                <a:cs typeface="Times New Roman" panose="02020603050405020304" pitchFamily="18" charset="0"/>
              </a:rPr>
              <a:t>Servo’s</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Datasheet</a:t>
            </a:r>
            <a:r>
              <a:rPr lang="tr-TR" sz="1200" dirty="0">
                <a:latin typeface="Times New Roman" panose="02020603050405020304" pitchFamily="18" charset="0"/>
                <a:cs typeface="Times New Roman" panose="02020603050405020304" pitchFamily="18" charset="0"/>
              </a:rPr>
              <a:t>. 21-28.</a:t>
            </a:r>
          </a:p>
          <a:p>
            <a:pPr marL="342900" lvl="0" indent="-342900">
              <a:buFont typeface="+mj-lt"/>
              <a:buAutoNum type="arabicPeriod"/>
            </a:pPr>
            <a:r>
              <a:rPr lang="tr-TR" sz="1200" dirty="0" err="1" smtClean="0">
                <a:latin typeface="Times New Roman" panose="02020603050405020304" pitchFamily="18" charset="0"/>
                <a:cs typeface="Times New Roman" panose="02020603050405020304" pitchFamily="18" charset="0"/>
              </a:rPr>
              <a:t>STMicroelectronics</a:t>
            </a:r>
            <a:r>
              <a:rPr lang="tr-TR" sz="1200" dirty="0">
                <a:latin typeface="Times New Roman" panose="02020603050405020304" pitchFamily="18" charset="0"/>
                <a:cs typeface="Times New Roman" panose="02020603050405020304" pitchFamily="18" charset="0"/>
              </a:rPr>
              <a:t>. 2000. L298 Dual Full-Bridge Driver </a:t>
            </a:r>
            <a:r>
              <a:rPr lang="tr-TR" sz="1200" dirty="0" err="1">
                <a:latin typeface="Times New Roman" panose="02020603050405020304" pitchFamily="18" charset="0"/>
                <a:cs typeface="Times New Roman" panose="02020603050405020304" pitchFamily="18" charset="0"/>
              </a:rPr>
              <a:t>Datasheet</a:t>
            </a:r>
            <a:r>
              <a:rPr lang="tr-TR" sz="1200" dirty="0">
                <a:latin typeface="Times New Roman" panose="02020603050405020304" pitchFamily="18" charset="0"/>
                <a:cs typeface="Times New Roman" panose="02020603050405020304" pitchFamily="18" charset="0"/>
              </a:rPr>
              <a:t>.</a:t>
            </a:r>
          </a:p>
          <a:p>
            <a:pPr marL="342900" lvl="0" indent="-342900">
              <a:buFont typeface="+mj-lt"/>
              <a:buAutoNum type="arabicPeriod"/>
            </a:pPr>
            <a:r>
              <a:rPr lang="tr-TR" sz="1200" dirty="0" smtClean="0">
                <a:latin typeface="Times New Roman" panose="02020603050405020304" pitchFamily="18" charset="0"/>
                <a:cs typeface="Times New Roman" panose="02020603050405020304" pitchFamily="18" charset="0"/>
              </a:rPr>
              <a:t>http</a:t>
            </a:r>
            <a:r>
              <a:rPr lang="tr-TR" sz="1200" dirty="0">
                <a:latin typeface="Times New Roman" panose="02020603050405020304" pitchFamily="18" charset="0"/>
                <a:cs typeface="Times New Roman" panose="02020603050405020304" pitchFamily="18" charset="0"/>
              </a:rPr>
              <a:t>://www.ni.com/labview </a:t>
            </a:r>
            <a:r>
              <a:rPr lang="tr-TR" sz="1200" dirty="0" err="1">
                <a:latin typeface="Times New Roman" panose="02020603050405020304" pitchFamily="18" charset="0"/>
                <a:cs typeface="Times New Roman" panose="02020603050405020304" pitchFamily="18" charset="0"/>
              </a:rPr>
              <a:t>website</a:t>
            </a:r>
            <a:r>
              <a:rPr lang="tr-TR" sz="1200" dirty="0">
                <a:latin typeface="Times New Roman" panose="02020603050405020304" pitchFamily="18" charset="0"/>
                <a:cs typeface="Times New Roman" panose="02020603050405020304" pitchFamily="18" charset="0"/>
              </a:rPr>
              <a:t>, 2017.</a:t>
            </a:r>
          </a:p>
          <a:p>
            <a:pPr marL="342900" lvl="0" indent="-342900">
              <a:buFont typeface="+mj-lt"/>
              <a:buAutoNum type="arabicPeriod"/>
            </a:pPr>
            <a:r>
              <a:rPr lang="tr-TR" sz="1200" dirty="0" smtClean="0">
                <a:latin typeface="Times New Roman" panose="02020603050405020304" pitchFamily="18" charset="0"/>
                <a:cs typeface="Times New Roman" panose="02020603050405020304" pitchFamily="18" charset="0"/>
              </a:rPr>
              <a:t>https</a:t>
            </a:r>
            <a:r>
              <a:rPr lang="tr-TR" sz="1200" dirty="0">
                <a:latin typeface="Times New Roman" panose="02020603050405020304" pitchFamily="18" charset="0"/>
                <a:cs typeface="Times New Roman" panose="02020603050405020304" pitchFamily="18" charset="0"/>
              </a:rPr>
              <a:t>://www.labviewmakerhub.com </a:t>
            </a:r>
            <a:r>
              <a:rPr lang="tr-TR" sz="1200" dirty="0" err="1">
                <a:latin typeface="Times New Roman" panose="02020603050405020304" pitchFamily="18" charset="0"/>
                <a:cs typeface="Times New Roman" panose="02020603050405020304" pitchFamily="18" charset="0"/>
              </a:rPr>
              <a:t>website</a:t>
            </a:r>
            <a:r>
              <a:rPr lang="tr-TR" sz="1200" dirty="0">
                <a:latin typeface="Times New Roman" panose="02020603050405020304" pitchFamily="18" charset="0"/>
                <a:cs typeface="Times New Roman" panose="02020603050405020304" pitchFamily="18" charset="0"/>
              </a:rPr>
              <a:t>, 2017.</a:t>
            </a:r>
          </a:p>
          <a:p>
            <a:pPr marL="342900" lvl="0" indent="-342900">
              <a:buFont typeface="+mj-lt"/>
              <a:buAutoNum type="arabicPeriod"/>
            </a:pPr>
            <a:endParaRPr lang="tr-TR"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7143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Belgeler\Eğitim\Gazi Logolar\a58b211c71a935683fe661a10fe3f2df3d903b26.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738486" y="577351"/>
            <a:ext cx="5641876" cy="4231407"/>
          </a:xfrm>
          <a:prstGeom prst="rect">
            <a:avLst/>
          </a:prstGeom>
          <a:noFill/>
          <a:extLst>
            <a:ext uri="{909E8E84-426E-40DD-AFC4-6F175D3DCCD1}">
              <a14:hiddenFill xmlns:a14="http://schemas.microsoft.com/office/drawing/2010/main">
                <a:solidFill>
                  <a:srgbClr val="FFFFFF"/>
                </a:solidFill>
              </a14:hiddenFill>
            </a:ext>
          </a:extLst>
        </p:spPr>
      </p:pic>
      <p:sp>
        <p:nvSpPr>
          <p:cNvPr id="2" name="Başlık 1"/>
          <p:cNvSpPr>
            <a:spLocks noGrp="1"/>
          </p:cNvSpPr>
          <p:nvPr>
            <p:ph type="ctrTitle"/>
          </p:nvPr>
        </p:nvSpPr>
        <p:spPr>
          <a:xfrm>
            <a:off x="923020" y="2438865"/>
            <a:ext cx="7272808" cy="508379"/>
          </a:xfrm>
        </p:spPr>
        <p:txBody>
          <a:bodyPr>
            <a:normAutofit fontScale="90000"/>
          </a:bodyPr>
          <a:lstStyle/>
          <a:p>
            <a:pPr algn="ctr"/>
            <a:r>
              <a:rPr lang="tr-TR" sz="4000" b="1" dirty="0">
                <a:solidFill>
                  <a:schemeClr val="tx2"/>
                </a:solidFill>
                <a:latin typeface="Times New Roman" panose="02020603050405020304" pitchFamily="18" charset="0"/>
                <a:ea typeface="+mn-ea"/>
                <a:cs typeface="Times New Roman" panose="02020603050405020304" pitchFamily="18" charset="0"/>
              </a:rPr>
              <a:t>TEŞEKKÜRLER</a:t>
            </a:r>
            <a:endParaRPr lang="tr-TR" sz="1600" b="1" dirty="0">
              <a:solidFill>
                <a:schemeClr val="tx2"/>
              </a:solidFill>
              <a:latin typeface="Times New Roman" panose="02020603050405020304" pitchFamily="18" charset="0"/>
              <a:ea typeface="+mn-ea"/>
              <a:cs typeface="Times New Roman" panose="02020603050405020304" pitchFamily="18" charset="0"/>
            </a:endParaRPr>
          </a:p>
        </p:txBody>
      </p:sp>
      <p:pic>
        <p:nvPicPr>
          <p:cNvPr id="1026" name="Picture 2" descr="D:\Belgeler\Eğitim\Gazi Logolar\a58b211c71a935683fe661a10fe3f2df3d903b2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3" y="141481"/>
            <a:ext cx="1049263" cy="7869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Belgeler\Eğitim\Gazi Logolar\gazilogojp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287" y="171450"/>
            <a:ext cx="1082402" cy="8118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0" y="-132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773108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995110" y="2355726"/>
            <a:ext cx="7272808" cy="508379"/>
          </a:xfrm>
        </p:spPr>
        <p:txBody>
          <a:bodyPr>
            <a:normAutofit/>
          </a:bodyPr>
          <a:lstStyle/>
          <a:p>
            <a:pPr algn="ctr"/>
            <a:r>
              <a:rPr lang="tr-TR" sz="2400" b="1" spc="120" dirty="0" smtClean="0">
                <a:solidFill>
                  <a:schemeClr val="tx2"/>
                </a:solidFill>
                <a:latin typeface="Times New Roman" panose="02020603050405020304" pitchFamily="18" charset="0"/>
                <a:ea typeface="+mn-ea"/>
                <a:cs typeface="Times New Roman" panose="02020603050405020304" pitchFamily="18" charset="0"/>
              </a:rPr>
              <a:t>1.GİRİŞ</a:t>
            </a:r>
            <a:endParaRPr lang="tr-TR" sz="2400" b="1" spc="120" dirty="0">
              <a:solidFill>
                <a:schemeClr val="tx2"/>
              </a:solidFill>
              <a:latin typeface="Times New Roman" panose="02020603050405020304" pitchFamily="18" charset="0"/>
              <a:ea typeface="+mn-ea"/>
              <a:cs typeface="Times New Roman" panose="02020603050405020304" pitchFamily="18" charset="0"/>
            </a:endParaRPr>
          </a:p>
        </p:txBody>
      </p:sp>
      <p:pic>
        <p:nvPicPr>
          <p:cNvPr id="1026" name="Picture 2" descr="D:\Belgeler\Eğitim\Gazi Logolar\a58b211c71a935683fe661a10fe3f2df3d903b2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3" y="141481"/>
            <a:ext cx="1049263" cy="7869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Belgeler\Eğitim\Gazi Logolar\gazilogojp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287" y="171450"/>
            <a:ext cx="1082402" cy="811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368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Belgeler\Eğitim\Gazi Logolar\a58b211c71a935683fe661a10fe3f2df3d903b2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3" y="141481"/>
            <a:ext cx="1049263" cy="7869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Belgeler\Eğitim\Gazi Logolar\gazilogojp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287" y="171450"/>
            <a:ext cx="1082402" cy="81180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D:\Belgeler\Eğitim\7. Yarıyıl\Bitirme Tezi\Tez\pics\blok_diagram.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8124" y="983252"/>
            <a:ext cx="7286860" cy="3663709"/>
          </a:xfrm>
          <a:prstGeom prst="rect">
            <a:avLst/>
          </a:prstGeom>
          <a:noFill/>
          <a:extLst>
            <a:ext uri="{909E8E84-426E-40DD-AFC4-6F175D3DCCD1}">
              <a14:hiddenFill xmlns:a14="http://schemas.microsoft.com/office/drawing/2010/main">
                <a:solidFill>
                  <a:srgbClr val="FFFFFF"/>
                </a:solidFill>
              </a14:hiddenFill>
            </a:ext>
          </a:extLst>
        </p:spPr>
      </p:pic>
      <p:sp>
        <p:nvSpPr>
          <p:cNvPr id="7" name="Metin kutusu 6"/>
          <p:cNvSpPr txBox="1"/>
          <p:nvPr/>
        </p:nvSpPr>
        <p:spPr>
          <a:xfrm>
            <a:off x="3419872" y="4646961"/>
            <a:ext cx="2736304" cy="362472"/>
          </a:xfrm>
          <a:prstGeom prst="rect">
            <a:avLst/>
          </a:prstGeom>
          <a:noFill/>
        </p:spPr>
        <p:txBody>
          <a:bodyPr wrap="square" rtlCol="0">
            <a:spAutoFit/>
          </a:bodyPr>
          <a:lstStyle/>
          <a:p>
            <a:pPr algn="ctr">
              <a:lnSpc>
                <a:spcPct val="130000"/>
              </a:lnSpc>
              <a:spcBef>
                <a:spcPct val="20000"/>
              </a:spcBef>
              <a:buClr>
                <a:schemeClr val="tx1">
                  <a:lumMod val="50000"/>
                  <a:lumOff val="50000"/>
                </a:schemeClr>
              </a:buClr>
              <a:defRPr/>
            </a:pPr>
            <a:r>
              <a:rPr lang="tr-TR" sz="1500" b="1" dirty="0">
                <a:solidFill>
                  <a:schemeClr val="tx2"/>
                </a:solidFill>
                <a:latin typeface="Times New Roman" panose="02020603050405020304" pitchFamily="18" charset="0"/>
                <a:cs typeface="Times New Roman" panose="02020603050405020304" pitchFamily="18" charset="0"/>
              </a:rPr>
              <a:t>Sistemin blok diyagramı</a:t>
            </a:r>
          </a:p>
        </p:txBody>
      </p:sp>
    </p:spTree>
    <p:extLst>
      <p:ext uri="{BB962C8B-B14F-4D97-AF65-F5344CB8AC3E}">
        <p14:creationId xmlns:p14="http://schemas.microsoft.com/office/powerpoint/2010/main" val="19741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p:cNvSpPr txBox="1">
            <a:spLocks/>
          </p:cNvSpPr>
          <p:nvPr/>
        </p:nvSpPr>
        <p:spPr>
          <a:xfrm>
            <a:off x="281287" y="996956"/>
            <a:ext cx="8508329" cy="4023066"/>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just">
              <a:lnSpc>
                <a:spcPct val="150000"/>
              </a:lnSpc>
              <a:buClr>
                <a:schemeClr val="tx1">
                  <a:lumMod val="50000"/>
                  <a:lumOff val="50000"/>
                </a:schemeClr>
              </a:buClr>
            </a:pPr>
            <a:r>
              <a:rPr lang="tr-TR" sz="1400" dirty="0">
                <a:solidFill>
                  <a:schemeClr val="tx1"/>
                </a:solidFill>
                <a:latin typeface="Times New Roman" panose="02020603050405020304" pitchFamily="18" charset="0"/>
                <a:cs typeface="Times New Roman" panose="02020603050405020304" pitchFamily="18" charset="0"/>
              </a:rPr>
              <a:t>Kolay kontrol edilebilme ve yüksek performans gibi üstünlüklere sahip olan DA motorlarının hızları geniş sınırlar içerisinde </a:t>
            </a:r>
            <a:r>
              <a:rPr lang="tr-TR" sz="1400" dirty="0" smtClean="0">
                <a:solidFill>
                  <a:schemeClr val="tx1"/>
                </a:solidFill>
                <a:latin typeface="Times New Roman" panose="02020603050405020304" pitchFamily="18" charset="0"/>
                <a:cs typeface="Times New Roman" panose="02020603050405020304" pitchFamily="18" charset="0"/>
              </a:rPr>
              <a:t>ayarlanabilmektedir[1].</a:t>
            </a:r>
          </a:p>
          <a:p>
            <a:pPr algn="just">
              <a:lnSpc>
                <a:spcPct val="150000"/>
              </a:lnSpc>
              <a:buClr>
                <a:schemeClr val="tx1">
                  <a:lumMod val="50000"/>
                  <a:lumOff val="50000"/>
                </a:schemeClr>
              </a:buClr>
            </a:pPr>
            <a:r>
              <a:rPr lang="tr-TR" sz="1400" dirty="0">
                <a:solidFill>
                  <a:schemeClr val="tx1"/>
                </a:solidFill>
                <a:latin typeface="Times New Roman" panose="02020603050405020304" pitchFamily="18" charset="0"/>
                <a:cs typeface="Times New Roman" panose="02020603050405020304" pitchFamily="18" charset="0"/>
              </a:rPr>
              <a:t>Kalıcı mıknatıslı bir DA </a:t>
            </a:r>
            <a:r>
              <a:rPr lang="tr-TR" sz="1400" dirty="0" smtClean="0">
                <a:solidFill>
                  <a:schemeClr val="tx1"/>
                </a:solidFill>
                <a:latin typeface="Times New Roman" panose="02020603050405020304" pitchFamily="18" charset="0"/>
                <a:cs typeface="Times New Roman" panose="02020603050405020304" pitchFamily="18" charset="0"/>
              </a:rPr>
              <a:t>motorlarının </a:t>
            </a:r>
            <a:r>
              <a:rPr lang="tr-TR" sz="1400" dirty="0">
                <a:solidFill>
                  <a:schemeClr val="tx1"/>
                </a:solidFill>
                <a:latin typeface="Times New Roman" panose="02020603050405020304" pitchFamily="18" charset="0"/>
                <a:cs typeface="Times New Roman" panose="02020603050405020304" pitchFamily="18" charset="0"/>
              </a:rPr>
              <a:t>(KMDA), kutupları kalıcı mıknatıslardan </a:t>
            </a:r>
            <a:r>
              <a:rPr lang="tr-TR" sz="1400" dirty="0" smtClean="0">
                <a:solidFill>
                  <a:schemeClr val="tx1"/>
                </a:solidFill>
                <a:latin typeface="Times New Roman" panose="02020603050405020304" pitchFamily="18" charset="0"/>
                <a:cs typeface="Times New Roman" panose="02020603050405020304" pitchFamily="18" charset="0"/>
              </a:rPr>
              <a:t>oluşmaktadır. </a:t>
            </a:r>
            <a:r>
              <a:rPr lang="tr-TR" sz="1400" dirty="0">
                <a:solidFill>
                  <a:schemeClr val="tx1"/>
                </a:solidFill>
                <a:latin typeface="Times New Roman" panose="02020603050405020304" pitchFamily="18" charset="0"/>
                <a:cs typeface="Times New Roman" panose="02020603050405020304" pitchFamily="18" charset="0"/>
              </a:rPr>
              <a:t>Kalıcı mıknatıslı DA motorları bazı uygulamalarda </a:t>
            </a:r>
            <a:r>
              <a:rPr lang="tr-TR" sz="1400" dirty="0" err="1">
                <a:solidFill>
                  <a:schemeClr val="tx1"/>
                </a:solidFill>
                <a:latin typeface="Times New Roman" panose="02020603050405020304" pitchFamily="18" charset="0"/>
                <a:cs typeface="Times New Roman" panose="02020603050405020304" pitchFamily="18" charset="0"/>
              </a:rPr>
              <a:t>şönt</a:t>
            </a:r>
            <a:r>
              <a:rPr lang="tr-TR" sz="1400" dirty="0">
                <a:solidFill>
                  <a:schemeClr val="tx1"/>
                </a:solidFill>
                <a:latin typeface="Times New Roman" panose="02020603050405020304" pitchFamily="18" charset="0"/>
                <a:cs typeface="Times New Roman" panose="02020603050405020304" pitchFamily="18" charset="0"/>
              </a:rPr>
              <a:t> DA motorlarına kıyasla daha yararlıdır. Bu motorların harici bir uyarma gereksinimi olmadığından </a:t>
            </a:r>
            <a:r>
              <a:rPr lang="tr-TR" sz="1400" dirty="0" err="1">
                <a:solidFill>
                  <a:schemeClr val="tx1"/>
                </a:solidFill>
                <a:latin typeface="Times New Roman" panose="02020603050405020304" pitchFamily="18" charset="0"/>
                <a:cs typeface="Times New Roman" panose="02020603050405020304" pitchFamily="18" charset="0"/>
              </a:rPr>
              <a:t>şönt</a:t>
            </a:r>
            <a:r>
              <a:rPr lang="tr-TR" sz="1400" dirty="0">
                <a:solidFill>
                  <a:schemeClr val="tx1"/>
                </a:solidFill>
                <a:latin typeface="Times New Roman" panose="02020603050405020304" pitchFamily="18" charset="0"/>
                <a:cs typeface="Times New Roman" panose="02020603050405020304" pitchFamily="18" charset="0"/>
              </a:rPr>
              <a:t> motorlardaki uyarma devresi bakır kayıpları yoktur. Keza, uyarma sargısı istenmediğinden dolayı dengi </a:t>
            </a:r>
            <a:r>
              <a:rPr lang="tr-TR" sz="1400" dirty="0" err="1">
                <a:solidFill>
                  <a:schemeClr val="tx1"/>
                </a:solidFill>
                <a:latin typeface="Times New Roman" panose="02020603050405020304" pitchFamily="18" charset="0"/>
                <a:cs typeface="Times New Roman" panose="02020603050405020304" pitchFamily="18" charset="0"/>
              </a:rPr>
              <a:t>şönt</a:t>
            </a:r>
            <a:r>
              <a:rPr lang="tr-TR" sz="1400" dirty="0">
                <a:solidFill>
                  <a:schemeClr val="tx1"/>
                </a:solidFill>
                <a:latin typeface="Times New Roman" panose="02020603050405020304" pitchFamily="18" charset="0"/>
                <a:cs typeface="Times New Roman" panose="02020603050405020304" pitchFamily="18" charset="0"/>
              </a:rPr>
              <a:t> motorlardan daha küçüktürler. Bir KMDA motorun akısının sabitlenmesi dışında temelde bir DA </a:t>
            </a:r>
            <a:r>
              <a:rPr lang="tr-TR" sz="1400" dirty="0" err="1">
                <a:solidFill>
                  <a:schemeClr val="tx1"/>
                </a:solidFill>
                <a:latin typeface="Times New Roman" panose="02020603050405020304" pitchFamily="18" charset="0"/>
                <a:cs typeface="Times New Roman" panose="02020603050405020304" pitchFamily="18" charset="0"/>
              </a:rPr>
              <a:t>şönt</a:t>
            </a:r>
            <a:r>
              <a:rPr lang="tr-TR" sz="1400" dirty="0">
                <a:solidFill>
                  <a:schemeClr val="tx1"/>
                </a:solidFill>
                <a:latin typeface="Times New Roman" panose="02020603050405020304" pitchFamily="18" charset="0"/>
                <a:cs typeface="Times New Roman" panose="02020603050405020304" pitchFamily="18" charset="0"/>
              </a:rPr>
              <a:t> motor ile aynıdır</a:t>
            </a:r>
            <a:r>
              <a:rPr lang="tr-TR" sz="1400" dirty="0" smtClean="0">
                <a:solidFill>
                  <a:schemeClr val="tx1"/>
                </a:solidFill>
                <a:latin typeface="Times New Roman" panose="02020603050405020304" pitchFamily="18" charset="0"/>
                <a:cs typeface="Times New Roman" panose="02020603050405020304" pitchFamily="18" charset="0"/>
              </a:rPr>
              <a:t>. Dolayısıyla </a:t>
            </a:r>
            <a:r>
              <a:rPr lang="tr-TR" sz="1400" dirty="0">
                <a:solidFill>
                  <a:schemeClr val="tx1"/>
                </a:solidFill>
                <a:latin typeface="Times New Roman" panose="02020603050405020304" pitchFamily="18" charset="0"/>
                <a:cs typeface="Times New Roman" panose="02020603050405020304" pitchFamily="18" charset="0"/>
              </a:rPr>
              <a:t>uyarma akımını veya akıyı değiştirerek bir KMDA motorun hızını kontrol etmek mümkün değildir. Bir KMDA motorun hızını kontrol etmenin en iyi yolu </a:t>
            </a:r>
            <a:r>
              <a:rPr lang="tr-TR" sz="1400" dirty="0" err="1">
                <a:solidFill>
                  <a:schemeClr val="tx1"/>
                </a:solidFill>
                <a:latin typeface="Times New Roman" panose="02020603050405020304" pitchFamily="18" charset="0"/>
                <a:cs typeface="Times New Roman" panose="02020603050405020304" pitchFamily="18" charset="0"/>
              </a:rPr>
              <a:t>endüvi</a:t>
            </a:r>
            <a:r>
              <a:rPr lang="tr-TR" sz="1400" dirty="0">
                <a:solidFill>
                  <a:schemeClr val="tx1"/>
                </a:solidFill>
                <a:latin typeface="Times New Roman" panose="02020603050405020304" pitchFamily="18" charset="0"/>
                <a:cs typeface="Times New Roman" panose="02020603050405020304" pitchFamily="18" charset="0"/>
              </a:rPr>
              <a:t> gerilimi kontrolü veya </a:t>
            </a:r>
            <a:r>
              <a:rPr lang="tr-TR" sz="1400" dirty="0" err="1">
                <a:solidFill>
                  <a:schemeClr val="tx1"/>
                </a:solidFill>
                <a:latin typeface="Times New Roman" panose="02020603050405020304" pitchFamily="18" charset="0"/>
                <a:cs typeface="Times New Roman" panose="02020603050405020304" pitchFamily="18" charset="0"/>
              </a:rPr>
              <a:t>endüvi</a:t>
            </a:r>
            <a:r>
              <a:rPr lang="tr-TR" sz="1400" dirty="0">
                <a:solidFill>
                  <a:schemeClr val="tx1"/>
                </a:solidFill>
                <a:latin typeface="Times New Roman" panose="02020603050405020304" pitchFamily="18" charset="0"/>
                <a:cs typeface="Times New Roman" panose="02020603050405020304" pitchFamily="18" charset="0"/>
              </a:rPr>
              <a:t> direnç kontrolüdür[2</a:t>
            </a:r>
            <a:r>
              <a:rPr lang="tr-TR" sz="1400" dirty="0" smtClean="0">
                <a:solidFill>
                  <a:schemeClr val="tx1"/>
                </a:solidFill>
                <a:latin typeface="Times New Roman" panose="02020603050405020304" pitchFamily="18" charset="0"/>
                <a:cs typeface="Times New Roman" panose="02020603050405020304" pitchFamily="18" charset="0"/>
              </a:rPr>
              <a:t>].</a:t>
            </a:r>
          </a:p>
          <a:p>
            <a:pPr algn="just">
              <a:lnSpc>
                <a:spcPct val="150000"/>
              </a:lnSpc>
              <a:buClr>
                <a:schemeClr val="tx1">
                  <a:lumMod val="50000"/>
                  <a:lumOff val="50000"/>
                </a:schemeClr>
              </a:buClr>
            </a:pPr>
            <a:r>
              <a:rPr lang="tr-TR" sz="1400" dirty="0">
                <a:solidFill>
                  <a:schemeClr val="tx1"/>
                </a:solidFill>
                <a:latin typeface="Times New Roman" panose="02020603050405020304" pitchFamily="18" charset="0"/>
                <a:cs typeface="Times New Roman" panose="02020603050405020304" pitchFamily="18" charset="0"/>
              </a:rPr>
              <a:t>AA motoru sürücüleri ile kıyaslandığında, DA motoru sürücü devrelerinin basit ve ucuz olması ayarlanabilir hız uygulamalarında DA motoru sürücülerini ön plana çıkarmıştır[3</a:t>
            </a:r>
            <a:r>
              <a:rPr lang="tr-TR" sz="1400" dirty="0" smtClean="0">
                <a:solidFill>
                  <a:schemeClr val="tx1"/>
                </a:solidFill>
                <a:latin typeface="Times New Roman" panose="02020603050405020304" pitchFamily="18" charset="0"/>
                <a:cs typeface="Times New Roman" panose="02020603050405020304" pitchFamily="18" charset="0"/>
              </a:rPr>
              <a:t>].</a:t>
            </a:r>
            <a:endParaRPr lang="tr-TR" sz="1400" b="1"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D:\Belgeler\Eğitim\Gazi Logolar\a58b211c71a935683fe661a10fe3f2df3d903b2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3" y="141481"/>
            <a:ext cx="1049263" cy="7869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Belgeler\Eğitim\Gazi Logolar\gazilogojp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287" y="171450"/>
            <a:ext cx="1082402" cy="811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659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p:cNvSpPr txBox="1">
            <a:spLocks/>
          </p:cNvSpPr>
          <p:nvPr/>
        </p:nvSpPr>
        <p:spPr>
          <a:xfrm>
            <a:off x="281288" y="983252"/>
            <a:ext cx="8508328" cy="3658728"/>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just">
              <a:lnSpc>
                <a:spcPct val="150000"/>
              </a:lnSpc>
              <a:buClr>
                <a:schemeClr val="tx1">
                  <a:lumMod val="50000"/>
                  <a:lumOff val="50000"/>
                </a:schemeClr>
              </a:buClr>
            </a:pPr>
            <a:r>
              <a:rPr lang="tr-TR" sz="1400" dirty="0">
                <a:solidFill>
                  <a:schemeClr val="tx1"/>
                </a:solidFill>
                <a:latin typeface="Times New Roman" panose="02020603050405020304" pitchFamily="18" charset="0"/>
                <a:cs typeface="Times New Roman" panose="02020603050405020304" pitchFamily="18" charset="0"/>
              </a:rPr>
              <a:t>Kapalı döngü denetim sistemi, geliştirilmiş bir doğruluk, hızlı dinamik yanıt ve yük bozunumları ile sistem sapmalarının etkilerinin azaltılması gibi avantajlara sahiptir. Kapalı döngü sürücülerde, motorun hızının artan yük momenti sebebiyle azalması durumunda, hız hatası yükselir. Hız denetleyici buna arttırılmış bir denetim ile karşılık verir ve dönüştürücünün tetikleme açısı veya doluluk oranı değiştirilerek motorun </a:t>
            </a:r>
            <a:r>
              <a:rPr lang="tr-TR" sz="1400" dirty="0" err="1">
                <a:solidFill>
                  <a:schemeClr val="tx1"/>
                </a:solidFill>
                <a:latin typeface="Times New Roman" panose="02020603050405020304" pitchFamily="18" charset="0"/>
                <a:cs typeface="Times New Roman" panose="02020603050405020304" pitchFamily="18" charset="0"/>
              </a:rPr>
              <a:t>endüvi</a:t>
            </a:r>
            <a:r>
              <a:rPr lang="tr-TR" sz="1400" dirty="0">
                <a:solidFill>
                  <a:schemeClr val="tx1"/>
                </a:solidFill>
                <a:latin typeface="Times New Roman" panose="02020603050405020304" pitchFamily="18" charset="0"/>
                <a:cs typeface="Times New Roman" panose="02020603050405020304" pitchFamily="18" charset="0"/>
              </a:rPr>
              <a:t> gerilimi </a:t>
            </a:r>
            <a:r>
              <a:rPr lang="tr-TR" sz="1400" dirty="0" smtClean="0">
                <a:solidFill>
                  <a:schemeClr val="tx1"/>
                </a:solidFill>
                <a:latin typeface="Times New Roman" panose="02020603050405020304" pitchFamily="18" charset="0"/>
                <a:cs typeface="Times New Roman" panose="02020603050405020304" pitchFamily="18" charset="0"/>
              </a:rPr>
              <a:t>yükseltilir yani hızının kontrol eder</a:t>
            </a:r>
            <a:r>
              <a:rPr lang="tr-TR" sz="1400" dirty="0">
                <a:solidFill>
                  <a:schemeClr val="tx1"/>
                </a:solidFill>
                <a:latin typeface="Times New Roman" panose="02020603050405020304" pitchFamily="18" charset="0"/>
                <a:cs typeface="Times New Roman" panose="02020603050405020304" pitchFamily="18" charset="0"/>
              </a:rPr>
              <a:t>. Kapalı döngü sistemlerde ise hız denetleyicisi olarak PI sıkça </a:t>
            </a:r>
            <a:r>
              <a:rPr lang="tr-TR" sz="1400" dirty="0" smtClean="0">
                <a:solidFill>
                  <a:schemeClr val="tx1"/>
                </a:solidFill>
                <a:latin typeface="Times New Roman" panose="02020603050405020304" pitchFamily="18" charset="0"/>
                <a:cs typeface="Times New Roman" panose="02020603050405020304" pitchFamily="18" charset="0"/>
              </a:rPr>
              <a:t>kullanılmaktadır.[4,5]</a:t>
            </a:r>
            <a:endParaRPr lang="tr-TR" sz="1400"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D:\Belgeler\Eğitim\Gazi Logolar\a58b211c71a935683fe661a10fe3f2df3d903b2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3" y="141481"/>
            <a:ext cx="1049263" cy="7869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Belgeler\Eğitim\Gazi Logolar\gazilogojp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287" y="171450"/>
            <a:ext cx="1082402" cy="811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513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992176" y="2499742"/>
            <a:ext cx="7272808" cy="508379"/>
          </a:xfrm>
        </p:spPr>
        <p:txBody>
          <a:bodyPr>
            <a:normAutofit/>
          </a:bodyPr>
          <a:lstStyle/>
          <a:p>
            <a:pPr algn="ctr"/>
            <a:r>
              <a:rPr lang="tr-TR" sz="2400" b="1" spc="120" dirty="0" smtClean="0">
                <a:solidFill>
                  <a:schemeClr val="tx2"/>
                </a:solidFill>
                <a:latin typeface="Times New Roman" panose="02020603050405020304" pitchFamily="18" charset="0"/>
                <a:ea typeface="+mn-ea"/>
                <a:cs typeface="Times New Roman" panose="02020603050405020304" pitchFamily="18" charset="0"/>
              </a:rPr>
              <a:t>2.MATERYAL VE METHOD</a:t>
            </a:r>
            <a:endParaRPr lang="tr-TR" sz="2400" b="1" spc="120" dirty="0">
              <a:solidFill>
                <a:schemeClr val="tx2"/>
              </a:solidFill>
              <a:latin typeface="Times New Roman" panose="02020603050405020304" pitchFamily="18" charset="0"/>
              <a:ea typeface="+mn-ea"/>
              <a:cs typeface="Times New Roman" panose="02020603050405020304" pitchFamily="18" charset="0"/>
            </a:endParaRPr>
          </a:p>
        </p:txBody>
      </p:sp>
      <p:pic>
        <p:nvPicPr>
          <p:cNvPr id="1026" name="Picture 2" descr="D:\Belgeler\Eğitim\Gazi Logolar\a58b211c71a935683fe661a10fe3f2df3d903b2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3" y="141481"/>
            <a:ext cx="1049263" cy="7869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Belgeler\Eğitim\Gazi Logolar\gazilogojp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287" y="171450"/>
            <a:ext cx="1082402" cy="8118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0" y="-132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167155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p:cNvSpPr txBox="1">
            <a:spLocks/>
          </p:cNvSpPr>
          <p:nvPr/>
        </p:nvSpPr>
        <p:spPr>
          <a:xfrm>
            <a:off x="281288" y="983252"/>
            <a:ext cx="8508326" cy="3892753"/>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just">
              <a:lnSpc>
                <a:spcPct val="150000"/>
              </a:lnSpc>
              <a:buClr>
                <a:schemeClr val="tx1">
                  <a:lumMod val="50000"/>
                  <a:lumOff val="50000"/>
                </a:schemeClr>
              </a:buClr>
            </a:pPr>
            <a:r>
              <a:rPr lang="tr-TR" sz="1600" b="1" dirty="0">
                <a:solidFill>
                  <a:schemeClr val="tx2"/>
                </a:solidFill>
                <a:latin typeface="Times New Roman" panose="02020603050405020304" pitchFamily="18" charset="0"/>
                <a:cs typeface="Times New Roman" panose="02020603050405020304" pitchFamily="18" charset="0"/>
              </a:rPr>
              <a:t>2.1. KMDA Motorunun </a:t>
            </a:r>
            <a:r>
              <a:rPr lang="tr-TR" sz="1600" b="1" dirty="0" smtClean="0">
                <a:solidFill>
                  <a:schemeClr val="tx2"/>
                </a:solidFill>
                <a:latin typeface="Times New Roman" panose="02020603050405020304" pitchFamily="18" charset="0"/>
                <a:cs typeface="Times New Roman" panose="02020603050405020304" pitchFamily="18" charset="0"/>
              </a:rPr>
              <a:t>Modeli[5]</a:t>
            </a:r>
          </a:p>
          <a:p>
            <a:pPr algn="just">
              <a:lnSpc>
                <a:spcPct val="150000"/>
              </a:lnSpc>
              <a:buClr>
                <a:schemeClr val="tx1">
                  <a:lumMod val="50000"/>
                  <a:lumOff val="50000"/>
                </a:schemeClr>
              </a:buClr>
            </a:pPr>
            <a:endParaRPr lang="tr-TR" sz="1600" b="1" dirty="0" smtClean="0">
              <a:solidFill>
                <a:schemeClr val="tx2"/>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endParaRPr lang="tr-TR" sz="1600" b="1" dirty="0">
              <a:solidFill>
                <a:schemeClr val="tx2"/>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endParaRPr lang="tr-TR" sz="1600" b="1" dirty="0" smtClean="0">
              <a:solidFill>
                <a:schemeClr val="tx2"/>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endParaRPr lang="tr-TR" sz="1600" b="1" dirty="0">
              <a:solidFill>
                <a:schemeClr val="tx2"/>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endParaRPr lang="tr-TR" sz="1600" b="1" dirty="0" smtClean="0">
              <a:solidFill>
                <a:schemeClr val="tx2"/>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endParaRPr lang="tr-TR" sz="1600" b="1" dirty="0">
              <a:solidFill>
                <a:schemeClr val="tx2"/>
              </a:solidFill>
              <a:latin typeface="Times New Roman" panose="02020603050405020304" pitchFamily="18" charset="0"/>
              <a:cs typeface="Times New Roman" panose="02020603050405020304" pitchFamily="18" charset="0"/>
            </a:endParaRPr>
          </a:p>
          <a:p>
            <a:pPr algn="just">
              <a:lnSpc>
                <a:spcPct val="150000"/>
              </a:lnSpc>
              <a:buClr>
                <a:schemeClr val="tx1">
                  <a:lumMod val="50000"/>
                  <a:lumOff val="50000"/>
                </a:schemeClr>
              </a:buClr>
            </a:pPr>
            <a:endParaRPr lang="tr-TR" sz="1600" b="1"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D:\Belgeler\Eğitim\Gazi Logolar\a58b211c71a935683fe661a10fe3f2df3d903b2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3" y="141481"/>
            <a:ext cx="1049263" cy="7869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Belgeler\Eğitim\Gazi Logolar\gazilogojp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287" y="171450"/>
            <a:ext cx="1082402" cy="8118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0" y="-132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3075" name="Resim 20" descr="pmdc_motor_mode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4850" y="1635646"/>
            <a:ext cx="3867150" cy="1843088"/>
          </a:xfrm>
          <a:prstGeom prst="rect">
            <a:avLst/>
          </a:prstGeom>
          <a:noFill/>
          <a:extLst>
            <a:ext uri="{909E8E84-426E-40DD-AFC4-6F175D3DCCD1}">
              <a14:hiddenFill xmlns:a14="http://schemas.microsoft.com/office/drawing/2010/main">
                <a:solidFill>
                  <a:srgbClr val="FFFFFF"/>
                </a:solidFill>
              </a14:hiddenFill>
            </a:ext>
          </a:extLst>
        </p:spPr>
      </p:pic>
      <p:pic>
        <p:nvPicPr>
          <p:cNvPr id="10" name="Resim 9" descr="D:\Belgeler\Eğitim\7. Yarıyıl\Bitirme Tezi\Tez\pics\motor_load.jpg"/>
          <p:cNvPicPr/>
          <p:nvPr/>
        </p:nvPicPr>
        <p:blipFill>
          <a:blip r:embed="rId6">
            <a:extLst>
              <a:ext uri="{28A0092B-C50C-407E-A947-70E740481C1C}">
                <a14:useLocalDpi xmlns:a14="http://schemas.microsoft.com/office/drawing/2010/main" val="0"/>
              </a:ext>
            </a:extLst>
          </a:blip>
          <a:srcRect/>
          <a:stretch>
            <a:fillRect/>
          </a:stretch>
        </p:blipFill>
        <p:spPr bwMode="auto">
          <a:xfrm>
            <a:off x="4935883" y="1491630"/>
            <a:ext cx="3884589" cy="1843088"/>
          </a:xfrm>
          <a:prstGeom prst="rect">
            <a:avLst/>
          </a:prstGeom>
          <a:noFill/>
          <a:ln>
            <a:noFill/>
          </a:ln>
        </p:spPr>
      </p:pic>
      <p:sp>
        <p:nvSpPr>
          <p:cNvPr id="8" name="Dikdörtgen 7"/>
          <p:cNvSpPr/>
          <p:nvPr/>
        </p:nvSpPr>
        <p:spPr>
          <a:xfrm>
            <a:off x="4860032" y="3349356"/>
            <a:ext cx="3528392" cy="662554"/>
          </a:xfrm>
          <a:prstGeom prst="rect">
            <a:avLst/>
          </a:prstGeom>
        </p:spPr>
        <p:txBody>
          <a:bodyPr wrap="square">
            <a:spAutoFit/>
          </a:bodyPr>
          <a:lstStyle/>
          <a:p>
            <a:pPr algn="ctr">
              <a:lnSpc>
                <a:spcPct val="130000"/>
              </a:lnSpc>
              <a:spcBef>
                <a:spcPct val="20000"/>
              </a:spcBef>
              <a:buClr>
                <a:schemeClr val="tx1">
                  <a:lumMod val="50000"/>
                  <a:lumOff val="50000"/>
                </a:schemeClr>
              </a:buClr>
              <a:defRPr/>
            </a:pPr>
            <a:r>
              <a:rPr lang="tr-TR" sz="1500" b="1" dirty="0">
                <a:solidFill>
                  <a:schemeClr val="tx2"/>
                </a:solidFill>
                <a:latin typeface="Times New Roman" panose="02020603050405020304" pitchFamily="18" charset="0"/>
                <a:cs typeface="Times New Roman" panose="02020603050405020304" pitchFamily="18" charset="0"/>
              </a:rPr>
              <a:t>Kalıcı mıknatıslı bir DA </a:t>
            </a:r>
            <a:r>
              <a:rPr lang="tr-TR" sz="1500" b="1" dirty="0" smtClean="0">
                <a:solidFill>
                  <a:schemeClr val="tx2"/>
                </a:solidFill>
                <a:latin typeface="Times New Roman" panose="02020603050405020304" pitchFamily="18" charset="0"/>
                <a:cs typeface="Times New Roman" panose="02020603050405020304" pitchFamily="18" charset="0"/>
              </a:rPr>
              <a:t>motorunun yüklü </a:t>
            </a:r>
            <a:r>
              <a:rPr lang="tr-TR" sz="1500" b="1" dirty="0">
                <a:solidFill>
                  <a:schemeClr val="tx2"/>
                </a:solidFill>
                <a:latin typeface="Times New Roman" panose="02020603050405020304" pitchFamily="18" charset="0"/>
                <a:cs typeface="Times New Roman" panose="02020603050405020304" pitchFamily="18" charset="0"/>
              </a:rPr>
              <a:t>eşdeğer devresi</a:t>
            </a:r>
          </a:p>
        </p:txBody>
      </p:sp>
      <p:sp>
        <p:nvSpPr>
          <p:cNvPr id="14" name="Dikdörtgen 13"/>
          <p:cNvSpPr/>
          <p:nvPr/>
        </p:nvSpPr>
        <p:spPr>
          <a:xfrm>
            <a:off x="107504" y="3435846"/>
            <a:ext cx="4083174" cy="662554"/>
          </a:xfrm>
          <a:prstGeom prst="rect">
            <a:avLst/>
          </a:prstGeom>
        </p:spPr>
        <p:txBody>
          <a:bodyPr wrap="square">
            <a:spAutoFit/>
          </a:bodyPr>
          <a:lstStyle/>
          <a:p>
            <a:pPr algn="ctr">
              <a:lnSpc>
                <a:spcPct val="130000"/>
              </a:lnSpc>
              <a:spcBef>
                <a:spcPct val="20000"/>
              </a:spcBef>
              <a:buClr>
                <a:schemeClr val="tx1">
                  <a:lumMod val="50000"/>
                  <a:lumOff val="50000"/>
                </a:schemeClr>
              </a:buClr>
              <a:defRPr/>
            </a:pPr>
            <a:r>
              <a:rPr lang="tr-TR" sz="1500" b="1" dirty="0">
                <a:solidFill>
                  <a:schemeClr val="tx2"/>
                </a:solidFill>
                <a:latin typeface="Times New Roman" panose="02020603050405020304" pitchFamily="18" charset="0"/>
                <a:cs typeface="Times New Roman" panose="02020603050405020304" pitchFamily="18" charset="0"/>
              </a:rPr>
              <a:t>Kalıcı mıknatıslı bir DA motorun basit eşdeğer devresi</a:t>
            </a:r>
          </a:p>
        </p:txBody>
      </p:sp>
      <mc:AlternateContent xmlns:mc="http://schemas.openxmlformats.org/markup-compatibility/2006" xmlns:a14="http://schemas.microsoft.com/office/drawing/2010/main">
        <mc:Choice Requires="a14">
          <p:sp>
            <p:nvSpPr>
              <p:cNvPr id="5" name="Dikdörtgen 4"/>
              <p:cNvSpPr/>
              <p:nvPr/>
            </p:nvSpPr>
            <p:spPr>
              <a:xfrm>
                <a:off x="822488" y="4356119"/>
                <a:ext cx="2031325" cy="519886"/>
              </a:xfrm>
              <a:prstGeom prst="rect">
                <a:avLst/>
              </a:prstGeom>
            </p:spPr>
            <p:txBody>
              <a:bodyPr wrap="none">
                <a:spAutoFit/>
              </a:bodyPr>
              <a:lstStyle/>
              <a:p>
                <a14:m>
                  <m:oMath xmlns:m="http://schemas.openxmlformats.org/officeDocument/2006/math">
                    <m:r>
                      <a:rPr lang="tr-TR" i="1">
                        <a:latin typeface="Cambria Math"/>
                      </a:rPr>
                      <m:t>𝜔</m:t>
                    </m:r>
                    <m:r>
                      <a:rPr lang="tr-TR" i="1">
                        <a:latin typeface="Cambria Math"/>
                      </a:rPr>
                      <m:t>=</m:t>
                    </m:r>
                    <m:f>
                      <m:fPr>
                        <m:ctrlPr>
                          <a:rPr lang="tr-TR" i="1">
                            <a:latin typeface="Cambria Math"/>
                          </a:rPr>
                        </m:ctrlPr>
                      </m:fPr>
                      <m:num>
                        <m:sSub>
                          <m:sSubPr>
                            <m:ctrlPr>
                              <a:rPr lang="tr-TR" i="1">
                                <a:latin typeface="Cambria Math"/>
                              </a:rPr>
                            </m:ctrlPr>
                          </m:sSubPr>
                          <m:e>
                            <m:r>
                              <a:rPr lang="tr-TR" i="1">
                                <a:latin typeface="Cambria Math"/>
                              </a:rPr>
                              <m:t>𝑉</m:t>
                            </m:r>
                          </m:e>
                          <m:sub>
                            <m:r>
                              <a:rPr lang="tr-TR" i="1">
                                <a:latin typeface="Cambria Math"/>
                              </a:rPr>
                              <m:t>𝑇</m:t>
                            </m:r>
                            <m:r>
                              <a:rPr lang="tr-TR" i="1">
                                <a:latin typeface="Cambria Math"/>
                              </a:rPr>
                              <m:t> </m:t>
                            </m:r>
                          </m:sub>
                        </m:sSub>
                      </m:num>
                      <m:den>
                        <m:r>
                          <a:rPr lang="tr-TR" i="1">
                            <a:latin typeface="Cambria Math"/>
                          </a:rPr>
                          <m:t>𝐾</m:t>
                        </m:r>
                        <m:r>
                          <a:rPr lang="tr-TR" i="1">
                            <a:latin typeface="Cambria Math"/>
                          </a:rPr>
                          <m:t>∅</m:t>
                        </m:r>
                      </m:den>
                    </m:f>
                    <m:r>
                      <a:rPr lang="tr-TR" i="1">
                        <a:latin typeface="Cambria Math"/>
                      </a:rPr>
                      <m:t>−</m:t>
                    </m:r>
                    <m:f>
                      <m:fPr>
                        <m:ctrlPr>
                          <a:rPr lang="tr-TR" i="1">
                            <a:latin typeface="Cambria Math"/>
                          </a:rPr>
                        </m:ctrlPr>
                      </m:fPr>
                      <m:num>
                        <m:sSub>
                          <m:sSubPr>
                            <m:ctrlPr>
                              <a:rPr lang="tr-TR" i="1">
                                <a:latin typeface="Cambria Math"/>
                              </a:rPr>
                            </m:ctrlPr>
                          </m:sSubPr>
                          <m:e>
                            <m:r>
                              <a:rPr lang="tr-TR" i="1">
                                <a:latin typeface="Cambria Math"/>
                              </a:rPr>
                              <m:t>𝑅</m:t>
                            </m:r>
                          </m:e>
                          <m:sub>
                            <m:r>
                              <a:rPr lang="tr-TR" i="1">
                                <a:latin typeface="Cambria Math"/>
                              </a:rPr>
                              <m:t>𝐴</m:t>
                            </m:r>
                          </m:sub>
                        </m:sSub>
                      </m:num>
                      <m:den>
                        <m:sSup>
                          <m:sSupPr>
                            <m:ctrlPr>
                              <a:rPr lang="tr-TR" i="1">
                                <a:latin typeface="Cambria Math"/>
                              </a:rPr>
                            </m:ctrlPr>
                          </m:sSupPr>
                          <m:e>
                            <m:d>
                              <m:dPr>
                                <m:ctrlPr>
                                  <a:rPr lang="tr-TR" i="1">
                                    <a:latin typeface="Cambria Math"/>
                                  </a:rPr>
                                </m:ctrlPr>
                              </m:dPr>
                              <m:e>
                                <m:r>
                                  <a:rPr lang="tr-TR" i="1">
                                    <a:latin typeface="Cambria Math"/>
                                  </a:rPr>
                                  <m:t>𝐾</m:t>
                                </m:r>
                                <m:r>
                                  <a:rPr lang="tr-TR" i="1">
                                    <a:latin typeface="Cambria Math"/>
                                  </a:rPr>
                                  <m:t>∅</m:t>
                                </m:r>
                              </m:e>
                            </m:d>
                          </m:e>
                          <m:sup>
                            <m:r>
                              <a:rPr lang="tr-TR" i="1">
                                <a:latin typeface="Cambria Math"/>
                              </a:rPr>
                              <m:t>2</m:t>
                            </m:r>
                          </m:sup>
                        </m:sSup>
                      </m:den>
                    </m:f>
                    <m:sSub>
                      <m:sSubPr>
                        <m:ctrlPr>
                          <a:rPr lang="tr-TR" i="1">
                            <a:latin typeface="Cambria Math"/>
                          </a:rPr>
                        </m:ctrlPr>
                      </m:sSubPr>
                      <m:e>
                        <m:r>
                          <a:rPr lang="tr-TR" i="1">
                            <a:latin typeface="Cambria Math"/>
                          </a:rPr>
                          <m:t>𝜏</m:t>
                        </m:r>
                      </m:e>
                      <m:sub>
                        <m:r>
                          <a:rPr lang="tr-TR" i="1">
                            <a:latin typeface="Cambria Math"/>
                          </a:rPr>
                          <m:t>𝑖𝑛𝑑</m:t>
                        </m:r>
                      </m:sub>
                    </m:sSub>
                  </m:oMath>
                </a14:m>
                <a:r>
                  <a:rPr lang="tr-TR" dirty="0"/>
                  <a:t>	</a:t>
                </a:r>
              </a:p>
            </p:txBody>
          </p:sp>
        </mc:Choice>
        <mc:Fallback xmlns="">
          <p:sp>
            <p:nvSpPr>
              <p:cNvPr id="5" name="Dikdörtgen 4"/>
              <p:cNvSpPr>
                <a:spLocks noRot="1" noChangeAspect="1" noMove="1" noResize="1" noEditPoints="1" noAdjustHandles="1" noChangeArrowheads="1" noChangeShapeType="1" noTextEdit="1"/>
              </p:cNvSpPr>
              <p:nvPr/>
            </p:nvSpPr>
            <p:spPr>
              <a:xfrm>
                <a:off x="822488" y="4356119"/>
                <a:ext cx="2031325" cy="519886"/>
              </a:xfrm>
              <a:prstGeom prst="rect">
                <a:avLst/>
              </a:prstGeom>
              <a:blipFill rotWithShape="1">
                <a:blip r:embed="rId7"/>
                <a:stretch>
                  <a:fillRect b="-1176"/>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6" name="Dikdörtgen 5"/>
              <p:cNvSpPr/>
              <p:nvPr/>
            </p:nvSpPr>
            <p:spPr>
              <a:xfrm>
                <a:off x="5217745" y="4363868"/>
                <a:ext cx="2954655" cy="496483"/>
              </a:xfrm>
              <a:prstGeom prst="rect">
                <a:avLst/>
              </a:prstGeom>
            </p:spPr>
            <p:txBody>
              <a:bodyPr wrap="none">
                <a:spAutoFit/>
              </a:bodyPr>
              <a:lstStyle/>
              <a:p>
                <a14:m>
                  <m:oMath xmlns:m="http://schemas.openxmlformats.org/officeDocument/2006/math">
                    <m:sSub>
                      <m:sSubPr>
                        <m:ctrlPr>
                          <a:rPr lang="tr-TR" i="1">
                            <a:latin typeface="Cambria Math"/>
                          </a:rPr>
                        </m:ctrlPr>
                      </m:sSubPr>
                      <m:e>
                        <m:r>
                          <a:rPr lang="tr-TR" i="1">
                            <a:latin typeface="Cambria Math"/>
                          </a:rPr>
                          <m:t>𝜏</m:t>
                        </m:r>
                      </m:e>
                      <m:sub>
                        <m:r>
                          <a:rPr lang="tr-TR" i="1">
                            <a:latin typeface="Cambria Math"/>
                          </a:rPr>
                          <m:t>𝑖𝑛𝑑</m:t>
                        </m:r>
                      </m:sub>
                    </m:sSub>
                    <m:r>
                      <a:rPr lang="tr-TR" i="1">
                        <a:latin typeface="Cambria Math"/>
                      </a:rPr>
                      <m:t>=</m:t>
                    </m:r>
                    <m:r>
                      <a:rPr lang="tr-TR" i="1">
                        <a:latin typeface="Cambria Math"/>
                      </a:rPr>
                      <m:t>𝐽</m:t>
                    </m:r>
                    <m:f>
                      <m:fPr>
                        <m:ctrlPr>
                          <a:rPr lang="tr-TR" i="1">
                            <a:latin typeface="Cambria Math"/>
                          </a:rPr>
                        </m:ctrlPr>
                      </m:fPr>
                      <m:num>
                        <m:r>
                          <a:rPr lang="tr-TR" i="1">
                            <a:latin typeface="Cambria Math"/>
                          </a:rPr>
                          <m:t>𝑑</m:t>
                        </m:r>
                        <m:r>
                          <a:rPr lang="tr-TR" i="1">
                            <a:latin typeface="Cambria Math"/>
                          </a:rPr>
                          <m:t>𝜔</m:t>
                        </m:r>
                      </m:num>
                      <m:den>
                        <m:r>
                          <a:rPr lang="tr-TR" i="1">
                            <a:latin typeface="Cambria Math"/>
                          </a:rPr>
                          <m:t>𝑑𝑡</m:t>
                        </m:r>
                      </m:den>
                    </m:f>
                    <m:r>
                      <a:rPr lang="tr-TR" i="1">
                        <a:latin typeface="Cambria Math"/>
                      </a:rPr>
                      <m:t>+</m:t>
                    </m:r>
                    <m:r>
                      <a:rPr lang="tr-TR" i="1">
                        <a:latin typeface="Cambria Math"/>
                      </a:rPr>
                      <m:t>𝐵</m:t>
                    </m:r>
                    <m:r>
                      <a:rPr lang="tr-TR" i="1">
                        <a:latin typeface="Cambria Math"/>
                      </a:rPr>
                      <m:t>𝜔</m:t>
                    </m:r>
                    <m:r>
                      <a:rPr lang="tr-TR" i="1">
                        <a:latin typeface="Cambria Math"/>
                      </a:rPr>
                      <m:t>+</m:t>
                    </m:r>
                    <m:sSub>
                      <m:sSubPr>
                        <m:ctrlPr>
                          <a:rPr lang="tr-TR" i="1">
                            <a:latin typeface="Cambria Math"/>
                          </a:rPr>
                        </m:ctrlPr>
                      </m:sSubPr>
                      <m:e>
                        <m:r>
                          <a:rPr lang="tr-TR" i="1">
                            <a:latin typeface="Cambria Math"/>
                          </a:rPr>
                          <m:t>𝜏</m:t>
                        </m:r>
                      </m:e>
                      <m:sub>
                        <m:r>
                          <a:rPr lang="tr-TR" i="1">
                            <a:latin typeface="Cambria Math"/>
                          </a:rPr>
                          <m:t>𝑙𝑜𝑎𝑑</m:t>
                        </m:r>
                      </m:sub>
                    </m:sSub>
                  </m:oMath>
                </a14:m>
                <a:r>
                  <a:rPr lang="tr-TR" dirty="0"/>
                  <a:t>	</a:t>
                </a:r>
              </a:p>
            </p:txBody>
          </p:sp>
        </mc:Choice>
        <mc:Fallback xmlns="">
          <p:sp>
            <p:nvSpPr>
              <p:cNvPr id="6" name="Dikdörtgen 5"/>
              <p:cNvSpPr>
                <a:spLocks noRot="1" noChangeAspect="1" noMove="1" noResize="1" noEditPoints="1" noAdjustHandles="1" noChangeArrowheads="1" noChangeShapeType="1" noTextEdit="1"/>
              </p:cNvSpPr>
              <p:nvPr/>
            </p:nvSpPr>
            <p:spPr>
              <a:xfrm>
                <a:off x="5217745" y="4363868"/>
                <a:ext cx="2954655" cy="496483"/>
              </a:xfrm>
              <a:prstGeom prst="rect">
                <a:avLst/>
              </a:prstGeom>
              <a:blipFill rotWithShape="1">
                <a:blip r:embed="rId8"/>
                <a:stretch>
                  <a:fillRect b="-3704"/>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7" name="Dikdörtgen 6"/>
              <p:cNvSpPr/>
              <p:nvPr/>
            </p:nvSpPr>
            <p:spPr>
              <a:xfrm>
                <a:off x="3048574" y="1707654"/>
                <a:ext cx="1811458" cy="369332"/>
              </a:xfrm>
              <a:prstGeom prst="rect">
                <a:avLst/>
              </a:prstGeom>
            </p:spPr>
            <p:txBody>
              <a:bodyPr wrap="none">
                <a:spAutoFit/>
              </a:bodyPr>
              <a:lstStyle/>
              <a:p>
                <a14:m>
                  <m:oMath xmlns:m="http://schemas.openxmlformats.org/officeDocument/2006/math">
                    <m:sSub>
                      <m:sSubPr>
                        <m:ctrlPr>
                          <a:rPr lang="tr-TR" i="1">
                            <a:latin typeface="Cambria Math"/>
                          </a:rPr>
                        </m:ctrlPr>
                      </m:sSubPr>
                      <m:e>
                        <m:r>
                          <a:rPr lang="tr-TR" i="1">
                            <a:latin typeface="Cambria Math"/>
                          </a:rPr>
                          <m:t>𝑉</m:t>
                        </m:r>
                      </m:e>
                      <m:sub>
                        <m:r>
                          <a:rPr lang="tr-TR" i="1">
                            <a:latin typeface="Cambria Math"/>
                          </a:rPr>
                          <m:t>𝑇</m:t>
                        </m:r>
                      </m:sub>
                    </m:sSub>
                    <m:r>
                      <a:rPr lang="tr-TR" i="1">
                        <a:latin typeface="Cambria Math"/>
                      </a:rPr>
                      <m:t>=</m:t>
                    </m:r>
                    <m:sSub>
                      <m:sSubPr>
                        <m:ctrlPr>
                          <a:rPr lang="tr-TR" i="1">
                            <a:latin typeface="Cambria Math"/>
                          </a:rPr>
                        </m:ctrlPr>
                      </m:sSubPr>
                      <m:e>
                        <m:r>
                          <a:rPr lang="tr-TR" i="1">
                            <a:latin typeface="Cambria Math"/>
                          </a:rPr>
                          <m:t>𝐸</m:t>
                        </m:r>
                      </m:e>
                      <m:sub>
                        <m:r>
                          <a:rPr lang="tr-TR" i="1">
                            <a:latin typeface="Cambria Math"/>
                          </a:rPr>
                          <m:t>𝐴</m:t>
                        </m:r>
                      </m:sub>
                    </m:sSub>
                    <m:r>
                      <a:rPr lang="tr-TR" i="1">
                        <a:latin typeface="Cambria Math"/>
                      </a:rPr>
                      <m:t>+</m:t>
                    </m:r>
                    <m:sSub>
                      <m:sSubPr>
                        <m:ctrlPr>
                          <a:rPr lang="tr-TR" i="1">
                            <a:latin typeface="Cambria Math"/>
                          </a:rPr>
                        </m:ctrlPr>
                      </m:sSubPr>
                      <m:e>
                        <m:r>
                          <a:rPr lang="tr-TR" i="1">
                            <a:latin typeface="Cambria Math"/>
                          </a:rPr>
                          <m:t>𝐼</m:t>
                        </m:r>
                      </m:e>
                      <m:sub>
                        <m:r>
                          <a:rPr lang="tr-TR" i="1">
                            <a:latin typeface="Cambria Math"/>
                          </a:rPr>
                          <m:t>𝐴</m:t>
                        </m:r>
                      </m:sub>
                    </m:sSub>
                    <m:sSub>
                      <m:sSubPr>
                        <m:ctrlPr>
                          <a:rPr lang="tr-TR" i="1">
                            <a:latin typeface="Cambria Math"/>
                          </a:rPr>
                        </m:ctrlPr>
                      </m:sSubPr>
                      <m:e>
                        <m:r>
                          <a:rPr lang="tr-TR" i="1">
                            <a:latin typeface="Cambria Math"/>
                          </a:rPr>
                          <m:t>𝑅</m:t>
                        </m:r>
                      </m:e>
                      <m:sub>
                        <m:r>
                          <a:rPr lang="tr-TR" i="1">
                            <a:latin typeface="Cambria Math"/>
                          </a:rPr>
                          <m:t>𝐴</m:t>
                        </m:r>
                      </m:sub>
                    </m:sSub>
                  </m:oMath>
                </a14:m>
                <a:r>
                  <a:rPr lang="tr-TR" dirty="0"/>
                  <a:t> </a:t>
                </a:r>
              </a:p>
            </p:txBody>
          </p:sp>
        </mc:Choice>
        <mc:Fallback xmlns="">
          <p:sp>
            <p:nvSpPr>
              <p:cNvPr id="7" name="Dikdörtgen 6"/>
              <p:cNvSpPr>
                <a:spLocks noRot="1" noChangeAspect="1" noMove="1" noResize="1" noEditPoints="1" noAdjustHandles="1" noChangeArrowheads="1" noChangeShapeType="1" noTextEdit="1"/>
              </p:cNvSpPr>
              <p:nvPr/>
            </p:nvSpPr>
            <p:spPr>
              <a:xfrm>
                <a:off x="3048574" y="1707654"/>
                <a:ext cx="1811458" cy="369332"/>
              </a:xfrm>
              <a:prstGeom prst="rect">
                <a:avLst/>
              </a:prstGeom>
              <a:blipFill rotWithShape="1">
                <a:blip r:embed="rId9"/>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9" name="Dikdörtgen 8"/>
              <p:cNvSpPr/>
              <p:nvPr/>
            </p:nvSpPr>
            <p:spPr>
              <a:xfrm>
                <a:off x="3048574" y="2202418"/>
                <a:ext cx="2031325" cy="369332"/>
              </a:xfrm>
              <a:prstGeom prst="rect">
                <a:avLst/>
              </a:prstGeom>
            </p:spPr>
            <p:txBody>
              <a:bodyPr wrap="none">
                <a:spAutoFit/>
              </a:bodyPr>
              <a:lstStyle/>
              <a:p>
                <a14:m>
                  <m:oMath xmlns:m="http://schemas.openxmlformats.org/officeDocument/2006/math">
                    <m:sSub>
                      <m:sSubPr>
                        <m:ctrlPr>
                          <a:rPr lang="tr-TR" i="1">
                            <a:latin typeface="Cambria Math"/>
                          </a:rPr>
                        </m:ctrlPr>
                      </m:sSubPr>
                      <m:e>
                        <m:r>
                          <a:rPr lang="tr-TR" i="1">
                            <a:latin typeface="Cambria Math"/>
                          </a:rPr>
                          <m:t>𝑉</m:t>
                        </m:r>
                      </m:e>
                      <m:sub>
                        <m:r>
                          <a:rPr lang="tr-TR" i="1">
                            <a:latin typeface="Cambria Math"/>
                          </a:rPr>
                          <m:t>𝑇</m:t>
                        </m:r>
                      </m:sub>
                    </m:sSub>
                    <m:r>
                      <a:rPr lang="tr-TR" i="1">
                        <a:latin typeface="Cambria Math"/>
                      </a:rPr>
                      <m:t>=</m:t>
                    </m:r>
                    <m:r>
                      <a:rPr lang="tr-TR" i="1">
                        <a:latin typeface="Cambria Math"/>
                      </a:rPr>
                      <m:t>𝐾</m:t>
                    </m:r>
                    <m:r>
                      <a:rPr lang="tr-TR" i="1">
                        <a:latin typeface="Cambria Math"/>
                      </a:rPr>
                      <m:t>∅</m:t>
                    </m:r>
                    <m:r>
                      <a:rPr lang="tr-TR" i="1">
                        <a:latin typeface="Cambria Math"/>
                      </a:rPr>
                      <m:t>𝜔</m:t>
                    </m:r>
                    <m:r>
                      <a:rPr lang="tr-TR" i="1">
                        <a:latin typeface="Cambria Math"/>
                      </a:rPr>
                      <m:t>+</m:t>
                    </m:r>
                    <m:sSub>
                      <m:sSubPr>
                        <m:ctrlPr>
                          <a:rPr lang="tr-TR" i="1">
                            <a:latin typeface="Cambria Math"/>
                          </a:rPr>
                        </m:ctrlPr>
                      </m:sSubPr>
                      <m:e>
                        <m:r>
                          <a:rPr lang="tr-TR" i="1">
                            <a:latin typeface="Cambria Math"/>
                          </a:rPr>
                          <m:t>𝐼</m:t>
                        </m:r>
                      </m:e>
                      <m:sub>
                        <m:r>
                          <a:rPr lang="tr-TR" i="1">
                            <a:latin typeface="Cambria Math"/>
                          </a:rPr>
                          <m:t>𝐴</m:t>
                        </m:r>
                      </m:sub>
                    </m:sSub>
                    <m:sSub>
                      <m:sSubPr>
                        <m:ctrlPr>
                          <a:rPr lang="tr-TR" i="1">
                            <a:latin typeface="Cambria Math"/>
                          </a:rPr>
                        </m:ctrlPr>
                      </m:sSubPr>
                      <m:e>
                        <m:r>
                          <a:rPr lang="tr-TR" i="1">
                            <a:latin typeface="Cambria Math"/>
                          </a:rPr>
                          <m:t>𝑅</m:t>
                        </m:r>
                      </m:e>
                      <m:sub>
                        <m:r>
                          <a:rPr lang="tr-TR" i="1">
                            <a:latin typeface="Cambria Math"/>
                          </a:rPr>
                          <m:t>𝐴</m:t>
                        </m:r>
                      </m:sub>
                    </m:sSub>
                  </m:oMath>
                </a14:m>
                <a:r>
                  <a:rPr lang="tr-TR" dirty="0"/>
                  <a:t>	</a:t>
                </a:r>
              </a:p>
            </p:txBody>
          </p:sp>
        </mc:Choice>
        <mc:Fallback xmlns="">
          <p:sp>
            <p:nvSpPr>
              <p:cNvPr id="9" name="Dikdörtgen 8"/>
              <p:cNvSpPr>
                <a:spLocks noRot="1" noChangeAspect="1" noMove="1" noResize="1" noEditPoints="1" noAdjustHandles="1" noChangeArrowheads="1" noChangeShapeType="1" noTextEdit="1"/>
              </p:cNvSpPr>
              <p:nvPr/>
            </p:nvSpPr>
            <p:spPr>
              <a:xfrm>
                <a:off x="3048574" y="2202418"/>
                <a:ext cx="2031325" cy="369332"/>
              </a:xfrm>
              <a:prstGeom prst="rect">
                <a:avLst/>
              </a:prstGeom>
              <a:blipFill rotWithShape="1">
                <a:blip r:embed="rId10"/>
                <a:stretch>
                  <a:fillRect b="-1639"/>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1" name="Dikdörtgen 10"/>
              <p:cNvSpPr/>
              <p:nvPr/>
            </p:nvSpPr>
            <p:spPr>
              <a:xfrm>
                <a:off x="3048574" y="2600914"/>
                <a:ext cx="1042786" cy="470642"/>
              </a:xfrm>
              <a:prstGeom prst="rect">
                <a:avLst/>
              </a:prstGeom>
            </p:spPr>
            <p:txBody>
              <a:bodyPr wrap="none">
                <a:spAutoFit/>
              </a:bodyPr>
              <a:lstStyle/>
              <a:p>
                <a14:m>
                  <m:oMath xmlns:m="http://schemas.openxmlformats.org/officeDocument/2006/math">
                    <m:sSub>
                      <m:sSubPr>
                        <m:ctrlPr>
                          <a:rPr lang="tr-TR" i="1">
                            <a:latin typeface="Cambria Math"/>
                          </a:rPr>
                        </m:ctrlPr>
                      </m:sSubPr>
                      <m:e>
                        <m:r>
                          <a:rPr lang="tr-TR" i="1">
                            <a:latin typeface="Cambria Math"/>
                          </a:rPr>
                          <m:t>𝐼</m:t>
                        </m:r>
                      </m:e>
                      <m:sub>
                        <m:r>
                          <a:rPr lang="tr-TR" i="1">
                            <a:latin typeface="Cambria Math"/>
                          </a:rPr>
                          <m:t>𝐴</m:t>
                        </m:r>
                      </m:sub>
                    </m:sSub>
                    <m:r>
                      <a:rPr lang="tr-TR" i="1">
                        <a:latin typeface="Cambria Math"/>
                      </a:rPr>
                      <m:t>=</m:t>
                    </m:r>
                    <m:f>
                      <m:fPr>
                        <m:ctrlPr>
                          <a:rPr lang="tr-TR" i="1">
                            <a:latin typeface="Cambria Math"/>
                          </a:rPr>
                        </m:ctrlPr>
                      </m:fPr>
                      <m:num>
                        <m:sSub>
                          <m:sSubPr>
                            <m:ctrlPr>
                              <a:rPr lang="tr-TR" i="1">
                                <a:latin typeface="Cambria Math"/>
                              </a:rPr>
                            </m:ctrlPr>
                          </m:sSubPr>
                          <m:e>
                            <m:r>
                              <a:rPr lang="tr-TR" i="1">
                                <a:latin typeface="Cambria Math"/>
                              </a:rPr>
                              <m:t>𝜏</m:t>
                            </m:r>
                          </m:e>
                          <m:sub>
                            <m:r>
                              <a:rPr lang="tr-TR" i="1">
                                <a:latin typeface="Cambria Math"/>
                              </a:rPr>
                              <m:t>𝑖𝑛𝑑</m:t>
                            </m:r>
                          </m:sub>
                        </m:sSub>
                      </m:num>
                      <m:den>
                        <m:r>
                          <a:rPr lang="tr-TR" i="1">
                            <a:latin typeface="Cambria Math"/>
                          </a:rPr>
                          <m:t>𝐾</m:t>
                        </m:r>
                        <m:r>
                          <a:rPr lang="tr-TR" i="1">
                            <a:latin typeface="Cambria Math"/>
                          </a:rPr>
                          <m:t>∅</m:t>
                        </m:r>
                      </m:den>
                    </m:f>
                  </m:oMath>
                </a14:m>
                <a:r>
                  <a:rPr lang="tr-TR" dirty="0"/>
                  <a:t> </a:t>
                </a:r>
              </a:p>
            </p:txBody>
          </p:sp>
        </mc:Choice>
        <mc:Fallback xmlns="">
          <p:sp>
            <p:nvSpPr>
              <p:cNvPr id="11" name="Dikdörtgen 10"/>
              <p:cNvSpPr>
                <a:spLocks noRot="1" noChangeAspect="1" noMove="1" noResize="1" noEditPoints="1" noAdjustHandles="1" noChangeArrowheads="1" noChangeShapeType="1" noTextEdit="1"/>
              </p:cNvSpPr>
              <p:nvPr/>
            </p:nvSpPr>
            <p:spPr>
              <a:xfrm>
                <a:off x="3048574" y="2600914"/>
                <a:ext cx="1042786" cy="470642"/>
              </a:xfrm>
              <a:prstGeom prst="rect">
                <a:avLst/>
              </a:prstGeom>
              <a:blipFill rotWithShape="1">
                <a:blip r:embed="rId11"/>
                <a:stretch>
                  <a:fillRect b="-3896"/>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2" name="Dikdörtgen 11"/>
              <p:cNvSpPr/>
              <p:nvPr/>
            </p:nvSpPr>
            <p:spPr>
              <a:xfrm>
                <a:off x="3032100" y="2966514"/>
                <a:ext cx="2043956" cy="582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r-TR" i="1">
                              <a:latin typeface="Cambria Math"/>
                            </a:rPr>
                          </m:ctrlPr>
                        </m:sSubPr>
                        <m:e>
                          <m:r>
                            <a:rPr lang="tr-TR" i="1">
                              <a:latin typeface="Cambria Math"/>
                            </a:rPr>
                            <m:t>𝑉</m:t>
                          </m:r>
                        </m:e>
                        <m:sub>
                          <m:r>
                            <a:rPr lang="tr-TR" i="1">
                              <a:latin typeface="Cambria Math"/>
                            </a:rPr>
                            <m:t>𝑇</m:t>
                          </m:r>
                          <m:r>
                            <a:rPr lang="tr-TR" i="1">
                              <a:latin typeface="Cambria Math"/>
                            </a:rPr>
                            <m:t>=</m:t>
                          </m:r>
                        </m:sub>
                      </m:sSub>
                      <m:r>
                        <a:rPr lang="tr-TR" i="1">
                          <a:latin typeface="Cambria Math"/>
                        </a:rPr>
                        <m:t>𝐾</m:t>
                      </m:r>
                      <m:r>
                        <a:rPr lang="tr-TR" i="1">
                          <a:latin typeface="Cambria Math"/>
                        </a:rPr>
                        <m:t>∅</m:t>
                      </m:r>
                      <m:r>
                        <a:rPr lang="tr-TR" i="1">
                          <a:latin typeface="Cambria Math"/>
                        </a:rPr>
                        <m:t>𝜔</m:t>
                      </m:r>
                      <m:r>
                        <a:rPr lang="tr-TR" i="1">
                          <a:latin typeface="Cambria Math"/>
                        </a:rPr>
                        <m:t>+</m:t>
                      </m:r>
                      <m:f>
                        <m:fPr>
                          <m:ctrlPr>
                            <a:rPr lang="tr-TR" i="1">
                              <a:latin typeface="Cambria Math"/>
                            </a:rPr>
                          </m:ctrlPr>
                        </m:fPr>
                        <m:num>
                          <m:sSub>
                            <m:sSubPr>
                              <m:ctrlPr>
                                <a:rPr lang="tr-TR" i="1">
                                  <a:latin typeface="Cambria Math"/>
                                </a:rPr>
                              </m:ctrlPr>
                            </m:sSubPr>
                            <m:e>
                              <m:r>
                                <a:rPr lang="tr-TR" i="1">
                                  <a:latin typeface="Cambria Math"/>
                                </a:rPr>
                                <m:t>𝜏</m:t>
                              </m:r>
                            </m:e>
                            <m:sub>
                              <m:r>
                                <a:rPr lang="tr-TR" i="1">
                                  <a:latin typeface="Cambria Math"/>
                                </a:rPr>
                                <m:t>𝑖𝑛𝑑</m:t>
                              </m:r>
                            </m:sub>
                          </m:sSub>
                        </m:num>
                        <m:den>
                          <m:r>
                            <a:rPr lang="tr-TR" i="1">
                              <a:latin typeface="Cambria Math"/>
                            </a:rPr>
                            <m:t>𝐾</m:t>
                          </m:r>
                          <m:r>
                            <a:rPr lang="tr-TR" i="1">
                              <a:latin typeface="Cambria Math"/>
                            </a:rPr>
                            <m:t>∅</m:t>
                          </m:r>
                        </m:den>
                      </m:f>
                      <m:sSub>
                        <m:sSubPr>
                          <m:ctrlPr>
                            <a:rPr lang="tr-TR" i="1">
                              <a:latin typeface="Cambria Math"/>
                            </a:rPr>
                          </m:ctrlPr>
                        </m:sSubPr>
                        <m:e>
                          <m:r>
                            <a:rPr lang="tr-TR" i="1">
                              <a:latin typeface="Cambria Math"/>
                            </a:rPr>
                            <m:t>𝑅</m:t>
                          </m:r>
                        </m:e>
                        <m:sub>
                          <m:r>
                            <a:rPr lang="tr-TR" i="1">
                              <a:latin typeface="Cambria Math"/>
                            </a:rPr>
                            <m:t>𝐴</m:t>
                          </m:r>
                        </m:sub>
                      </m:sSub>
                    </m:oMath>
                  </m:oMathPara>
                </a14:m>
                <a:endParaRPr lang="tr-TR" dirty="0"/>
              </a:p>
            </p:txBody>
          </p:sp>
        </mc:Choice>
        <mc:Fallback xmlns="">
          <p:sp>
            <p:nvSpPr>
              <p:cNvPr id="12" name="Dikdörtgen 11"/>
              <p:cNvSpPr>
                <a:spLocks noRot="1" noChangeAspect="1" noMove="1" noResize="1" noEditPoints="1" noAdjustHandles="1" noChangeArrowheads="1" noChangeShapeType="1" noTextEdit="1"/>
              </p:cNvSpPr>
              <p:nvPr/>
            </p:nvSpPr>
            <p:spPr>
              <a:xfrm>
                <a:off x="3032100" y="2966514"/>
                <a:ext cx="2043956" cy="582788"/>
              </a:xfrm>
              <a:prstGeom prst="rect">
                <a:avLst/>
              </a:prstGeom>
              <a:blipFill rotWithShape="1">
                <a:blip r:embed="rId12"/>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3" name="Dikdörtgen 12"/>
              <p:cNvSpPr/>
              <p:nvPr/>
            </p:nvSpPr>
            <p:spPr>
              <a:xfrm>
                <a:off x="5420995" y="2931790"/>
                <a:ext cx="2031325" cy="369332"/>
              </a:xfrm>
              <a:prstGeom prst="rect">
                <a:avLst/>
              </a:prstGeom>
            </p:spPr>
            <p:txBody>
              <a:bodyPr wrap="none">
                <a:spAutoFit/>
              </a:bodyPr>
              <a:lstStyle/>
              <a:p>
                <a14:m>
                  <m:oMath xmlns:m="http://schemas.openxmlformats.org/officeDocument/2006/math">
                    <m:sSub>
                      <m:sSubPr>
                        <m:ctrlPr>
                          <a:rPr lang="tr-TR" i="1">
                            <a:latin typeface="Cambria Math"/>
                          </a:rPr>
                        </m:ctrlPr>
                      </m:sSubPr>
                      <m:e>
                        <m:r>
                          <a:rPr lang="tr-TR" i="1">
                            <a:latin typeface="Cambria Math"/>
                          </a:rPr>
                          <m:t>𝐼</m:t>
                        </m:r>
                      </m:e>
                      <m:sub>
                        <m:r>
                          <a:rPr lang="tr-TR" i="1">
                            <a:latin typeface="Cambria Math"/>
                          </a:rPr>
                          <m:t>𝐹</m:t>
                        </m:r>
                      </m:sub>
                    </m:sSub>
                    <m:r>
                      <a:rPr lang="tr-TR" i="1">
                        <a:latin typeface="Cambria Math"/>
                      </a:rPr>
                      <m:t>=</m:t>
                    </m:r>
                    <m:r>
                      <a:rPr lang="tr-TR" i="1">
                        <a:latin typeface="Cambria Math"/>
                      </a:rPr>
                      <m:t>𝑠𝑎𝑏𝑖𝑡</m:t>
                    </m:r>
                  </m:oMath>
                </a14:m>
                <a:r>
                  <a:rPr lang="tr-TR" dirty="0"/>
                  <a:t>	</a:t>
                </a:r>
              </a:p>
            </p:txBody>
          </p:sp>
        </mc:Choice>
        <mc:Fallback xmlns="">
          <p:sp>
            <p:nvSpPr>
              <p:cNvPr id="13" name="Dikdörtgen 12"/>
              <p:cNvSpPr>
                <a:spLocks noRot="1" noChangeAspect="1" noMove="1" noResize="1" noEditPoints="1" noAdjustHandles="1" noChangeArrowheads="1" noChangeShapeType="1" noTextEdit="1"/>
              </p:cNvSpPr>
              <p:nvPr/>
            </p:nvSpPr>
            <p:spPr>
              <a:xfrm>
                <a:off x="5420995" y="2931790"/>
                <a:ext cx="2031325" cy="369332"/>
              </a:xfrm>
              <a:prstGeom prst="rect">
                <a:avLst/>
              </a:prstGeom>
              <a:blipFill rotWithShape="1">
                <a:blip r:embed="rId13"/>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17621093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p:cNvSpPr txBox="1">
            <a:spLocks/>
          </p:cNvSpPr>
          <p:nvPr/>
        </p:nvSpPr>
        <p:spPr>
          <a:xfrm>
            <a:off x="281287" y="983252"/>
            <a:ext cx="8496869" cy="351039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just">
              <a:lnSpc>
                <a:spcPct val="150000"/>
              </a:lnSpc>
              <a:buClr>
                <a:schemeClr val="tx1">
                  <a:lumMod val="50000"/>
                  <a:lumOff val="50000"/>
                </a:schemeClr>
              </a:buClr>
            </a:pPr>
            <a:r>
              <a:rPr lang="tr-TR" sz="1600" b="1" dirty="0">
                <a:solidFill>
                  <a:schemeClr val="tx2"/>
                </a:solidFill>
                <a:latin typeface="Times New Roman" panose="02020603050405020304" pitchFamily="18" charset="0"/>
                <a:cs typeface="Times New Roman" panose="02020603050405020304" pitchFamily="18" charset="0"/>
              </a:rPr>
              <a:t>2.2. Encoder çalışma </a:t>
            </a:r>
            <a:r>
              <a:rPr lang="tr-TR" sz="1600" b="1" dirty="0" smtClean="0">
                <a:solidFill>
                  <a:schemeClr val="tx2"/>
                </a:solidFill>
                <a:latin typeface="Times New Roman" panose="02020603050405020304" pitchFamily="18" charset="0"/>
                <a:cs typeface="Times New Roman" panose="02020603050405020304" pitchFamily="18" charset="0"/>
              </a:rPr>
              <a:t>prensibi[6]</a:t>
            </a:r>
          </a:p>
          <a:p>
            <a:pPr algn="just">
              <a:lnSpc>
                <a:spcPct val="150000"/>
              </a:lnSpc>
              <a:buClr>
                <a:schemeClr val="tx1">
                  <a:lumMod val="50000"/>
                  <a:lumOff val="50000"/>
                </a:schemeClr>
              </a:buClr>
            </a:pPr>
            <a:r>
              <a:rPr lang="tr-TR" sz="1400" dirty="0" smtClean="0">
                <a:solidFill>
                  <a:schemeClr val="tx1"/>
                </a:solidFill>
                <a:latin typeface="Times New Roman" panose="02020603050405020304" pitchFamily="18" charset="0"/>
                <a:cs typeface="Times New Roman" panose="02020603050405020304" pitchFamily="18" charset="0"/>
              </a:rPr>
              <a:t>Günümüzde çoğunlukla </a:t>
            </a:r>
            <a:r>
              <a:rPr lang="tr-TR" sz="1400" dirty="0" err="1" smtClean="0">
                <a:solidFill>
                  <a:schemeClr val="tx1"/>
                </a:solidFill>
                <a:latin typeface="Times New Roman" panose="02020603050405020304" pitchFamily="18" charset="0"/>
                <a:cs typeface="Times New Roman" panose="02020603050405020304" pitchFamily="18" charset="0"/>
              </a:rPr>
              <a:t>encoderlar</a:t>
            </a:r>
            <a:r>
              <a:rPr lang="tr-TR" sz="1400" dirty="0" smtClean="0">
                <a:solidFill>
                  <a:schemeClr val="tx1"/>
                </a:solidFill>
                <a:latin typeface="Times New Roman" panose="02020603050405020304" pitchFamily="18" charset="0"/>
                <a:cs typeface="Times New Roman" panose="02020603050405020304" pitchFamily="18" charset="0"/>
              </a:rPr>
              <a:t>, elektrik motorlarının konum ve hız ölçümleri için kullanılmaktadır. İşlem teorisi şudur: </a:t>
            </a:r>
            <a:r>
              <a:rPr lang="tr-TR" sz="1400" dirty="0" err="1" smtClean="0">
                <a:solidFill>
                  <a:schemeClr val="tx1"/>
                </a:solidFill>
                <a:latin typeface="Times New Roman" panose="02020603050405020304" pitchFamily="18" charset="0"/>
                <a:cs typeface="Times New Roman" panose="02020603050405020304" pitchFamily="18" charset="0"/>
              </a:rPr>
              <a:t>Sensörde</a:t>
            </a:r>
            <a:r>
              <a:rPr lang="tr-TR" sz="1400" dirty="0" smtClean="0">
                <a:solidFill>
                  <a:schemeClr val="tx1"/>
                </a:solidFill>
                <a:latin typeface="Times New Roman" panose="02020603050405020304" pitchFamily="18" charset="0"/>
                <a:cs typeface="Times New Roman" panose="02020603050405020304" pitchFamily="18" charset="0"/>
              </a:rPr>
              <a:t>, birbirine bakan </a:t>
            </a:r>
            <a:r>
              <a:rPr lang="tr-TR" sz="1400" dirty="0" err="1" smtClean="0">
                <a:solidFill>
                  <a:schemeClr val="tx1"/>
                </a:solidFill>
                <a:latin typeface="Times New Roman" panose="02020603050405020304" pitchFamily="18" charset="0"/>
                <a:cs typeface="Times New Roman" panose="02020603050405020304" pitchFamily="18" charset="0"/>
              </a:rPr>
              <a:t>fototransistör</a:t>
            </a:r>
            <a:r>
              <a:rPr lang="tr-TR" sz="1400" dirty="0" smtClean="0">
                <a:solidFill>
                  <a:schemeClr val="tx1"/>
                </a:solidFill>
                <a:latin typeface="Times New Roman" panose="02020603050405020304" pitchFamily="18" charset="0"/>
                <a:cs typeface="Times New Roman" panose="02020603050405020304" pitchFamily="18" charset="0"/>
              </a:rPr>
              <a:t> ve LED çiftleri vardır. Aralarında </a:t>
            </a:r>
            <a:r>
              <a:rPr lang="tr-TR" sz="1400" dirty="0" err="1" smtClean="0">
                <a:solidFill>
                  <a:schemeClr val="tx1"/>
                </a:solidFill>
                <a:latin typeface="Times New Roman" panose="02020603050405020304" pitchFamily="18" charset="0"/>
                <a:cs typeface="Times New Roman" panose="02020603050405020304" pitchFamily="18" charset="0"/>
              </a:rPr>
              <a:t>enkoderin</a:t>
            </a:r>
            <a:r>
              <a:rPr lang="tr-TR" sz="1400" dirty="0" smtClean="0">
                <a:solidFill>
                  <a:schemeClr val="tx1"/>
                </a:solidFill>
                <a:latin typeface="Times New Roman" panose="02020603050405020304" pitchFamily="18" charset="0"/>
                <a:cs typeface="Times New Roman" panose="02020603050405020304" pitchFamily="18" charset="0"/>
              </a:rPr>
              <a:t> miline monte edilmiş bir disk var. Bu diskte, şeffaf ve saydam olmayan bölgeler vardır. Motor dönerken, bir LED ışığı o anda aralarındaki bölge türüne bağlı olarak ilgili </a:t>
            </a:r>
            <a:r>
              <a:rPr lang="tr-TR" sz="1400" dirty="0" err="1" smtClean="0">
                <a:solidFill>
                  <a:schemeClr val="tx1"/>
                </a:solidFill>
                <a:latin typeface="Times New Roman" panose="02020603050405020304" pitchFamily="18" charset="0"/>
                <a:cs typeface="Times New Roman" panose="02020603050405020304" pitchFamily="18" charset="0"/>
              </a:rPr>
              <a:t>fototransistorü</a:t>
            </a:r>
            <a:r>
              <a:rPr lang="tr-TR" sz="1400" dirty="0" smtClean="0">
                <a:solidFill>
                  <a:schemeClr val="tx1"/>
                </a:solidFill>
                <a:latin typeface="Times New Roman" panose="02020603050405020304" pitchFamily="18" charset="0"/>
                <a:cs typeface="Times New Roman" panose="02020603050405020304" pitchFamily="18" charset="0"/>
              </a:rPr>
              <a:t> tetikler.</a:t>
            </a:r>
          </a:p>
        </p:txBody>
      </p:sp>
      <p:pic>
        <p:nvPicPr>
          <p:cNvPr id="1026" name="Picture 2" descr="D:\Belgeler\Eğitim\Gazi Logolar\a58b211c71a935683fe661a10fe3f2df3d903b2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3" y="141481"/>
            <a:ext cx="1049263" cy="7869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Belgeler\Eğitim\Gazi Logolar\gazilogojp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287" y="171450"/>
            <a:ext cx="1082402" cy="8118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0" y="-132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3060559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el">
  <a:themeElements>
    <a:clrScheme name="Teme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Teme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e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471</TotalTime>
  <Words>2273</Words>
  <Application>Microsoft Office PowerPoint</Application>
  <PresentationFormat>Ekran Gösterisi (16:9)</PresentationFormat>
  <Paragraphs>196</Paragraphs>
  <Slides>29</Slides>
  <Notes>29</Notes>
  <HiddenSlides>0</HiddenSlides>
  <MMClips>0</MMClips>
  <ScaleCrop>false</ScaleCrop>
  <HeadingPairs>
    <vt:vector size="4" baseType="variant">
      <vt:variant>
        <vt:lpstr>Tema</vt:lpstr>
      </vt:variant>
      <vt:variant>
        <vt:i4>1</vt:i4>
      </vt:variant>
      <vt:variant>
        <vt:lpstr>Slayt Başlıkları</vt:lpstr>
      </vt:variant>
      <vt:variant>
        <vt:i4>29</vt:i4>
      </vt:variant>
    </vt:vector>
  </HeadingPairs>
  <TitlesOfParts>
    <vt:vector size="30" baseType="lpstr">
      <vt:lpstr>Temel</vt:lpstr>
      <vt:lpstr>GAZİ ÜNİVERSİTESİ Teknolojİ FAKÜLTESİ ELEKTRİK ELEKTRONİK MÜHENDİSLİĞİ LİSANS Mezunİyet TEZİ SUNUMU</vt:lpstr>
      <vt:lpstr>öZET</vt:lpstr>
      <vt:lpstr>1.GİRİŞ</vt:lpstr>
      <vt:lpstr>PowerPoint Sunusu</vt:lpstr>
      <vt:lpstr>PowerPoint Sunusu</vt:lpstr>
      <vt:lpstr>PowerPoint Sunusu</vt:lpstr>
      <vt:lpstr>2.MATERYAL VE METHOD</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3. LABVIEW ORTAMINDA KMDA MOTORUNUN PI DENETLEYİCİ İLE HIZ KONTROLÜ</vt:lpstr>
      <vt:lpstr>PowerPoint Sunusu</vt:lpstr>
      <vt:lpstr>PowerPoint Sunusu</vt:lpstr>
      <vt:lpstr>PowerPoint Sunusu</vt:lpstr>
      <vt:lpstr>PowerPoint Sunusu</vt:lpstr>
      <vt:lpstr>PowerPoint Sunusu</vt:lpstr>
      <vt:lpstr>PowerPoint Sunusu</vt:lpstr>
      <vt:lpstr>4. SONUÇ VE ÖNERİLER</vt:lpstr>
      <vt:lpstr>PowerPoint Sunusu</vt:lpstr>
      <vt:lpstr>PowerPoint Sunusu</vt:lpstr>
      <vt:lpstr>PowerPoint Sunusu</vt:lpstr>
      <vt:lpstr>TEŞEKKÜRLER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Gazi Üniversitesi Teknoloji Fakültesi Elektrik- Elektronik Mühendisliği Bölümü Lisans Bitirme Tezi Sunumu</dc:title>
  <dc:creator>İsmail</dc:creator>
  <cp:lastModifiedBy>İsmail</cp:lastModifiedBy>
  <cp:revision>38</cp:revision>
  <dcterms:created xsi:type="dcterms:W3CDTF">2017-01-08T22:06:23Z</dcterms:created>
  <dcterms:modified xsi:type="dcterms:W3CDTF">2017-01-16T15:50:11Z</dcterms:modified>
</cp:coreProperties>
</file>