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slide" Target="slides/slide19.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1bdf1f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bdf1f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1" name="Google Shape;201;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2ab51fd84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62ab51fd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2a7771621_0_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g62a7771621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34" name="Google Shape;234;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2a7771621_0_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g62a777162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2a7771621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g62a7771621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2ab51fd84_0_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g62ab51fd8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2ab51fd84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62ab51fd8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2a7771621_0_10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 name="Google Shape;276;g62a777162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7515110cb_1_2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g57515110cb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7515110cb_1_2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0" name="Google Shape;150;g57515110cb_1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2a7771621_0_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g62a7771621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2a7771621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g62a777162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2a7771621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g62a777162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2a7771621_0_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g62a7771621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to use this Template</a:t>
            </a:r>
            <a:endParaRPr sz="3200"/>
          </a:p>
        </p:txBody>
      </p:sp>
      <p:sp>
        <p:nvSpPr>
          <p:cNvPr id="130" name="Google Shape;130;p30"/>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extLst>
                    <a:ext uri="{A12FA001-AC4F-418D-AE19-62706E023703}">
                      <ahyp:hlinkClr val="tx"/>
                    </a:ext>
                  </a:extLst>
                </a:hlinkClick>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pic>
        <p:nvPicPr>
          <p:cNvPr id="131" name="Google Shape;131;p30"/>
          <p:cNvPicPr preferRelativeResize="0"/>
          <p:nvPr/>
        </p:nvPicPr>
        <p:blipFill rotWithShape="1">
          <a:blip r:embed="rId4">
            <a:alphaModFix/>
          </a:blip>
          <a:srcRect b="11824" l="18073" r="14486" t="20988"/>
          <a:stretch/>
        </p:blipFill>
        <p:spPr>
          <a:xfrm>
            <a:off x="2567191" y="3827950"/>
            <a:ext cx="3591690" cy="8945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Competitors</a:t>
            </a:r>
            <a:endParaRPr sz="500"/>
          </a:p>
        </p:txBody>
      </p:sp>
      <p:sp>
        <p:nvSpPr>
          <p:cNvPr id="204" name="Google Shape;204;p39"/>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a:t>
            </a:r>
            <a:r>
              <a:rPr lang="en"/>
              <a:t>. []</a:t>
            </a:r>
            <a:endParaRPr sz="500"/>
          </a:p>
        </p:txBody>
      </p:sp>
      <p:sp>
        <p:nvSpPr>
          <p:cNvPr id="210" name="Google Shape;210;p40"/>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1]</a:t>
            </a:r>
            <a:endParaRPr sz="500"/>
          </a:p>
        </p:txBody>
      </p:sp>
      <p:sp>
        <p:nvSpPr>
          <p:cNvPr id="211" name="Google Shape;211;p4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12" name="Google Shape;212;p40"/>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t/>
            </a:r>
            <a:endParaRPr sz="500"/>
          </a:p>
          <a:p>
            <a:pPr indent="-114300" lvl="0" marL="114300" marR="0" rtl="0" algn="l">
              <a:lnSpc>
                <a:spcPct val="100000"/>
              </a:lnSpc>
              <a:spcBef>
                <a:spcPts val="700"/>
              </a:spcBef>
              <a:spcAft>
                <a:spcPts val="0"/>
              </a:spcAft>
              <a:buClr>
                <a:srgbClr val="2D3D4A"/>
              </a:buClr>
              <a:buSzPts val="1400"/>
              <a:buFont typeface="Open Sans"/>
              <a:buChar char="•"/>
            </a:pPr>
            <a:r>
              <a:rPr lang="en"/>
              <a:t>[What does this competitor do?  What features do they have?  Are they seeing good market penetration?  Any stats you can give on revenue?]</a:t>
            </a:r>
            <a:endParaRPr sz="500"/>
          </a:p>
        </p:txBody>
      </p:sp>
      <p:sp>
        <p:nvSpPr>
          <p:cNvPr id="213" name="Google Shape;213;p4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 []</a:t>
            </a:r>
            <a:endParaRPr sz="500"/>
          </a:p>
        </p:txBody>
      </p:sp>
      <p:sp>
        <p:nvSpPr>
          <p:cNvPr id="219" name="Google Shape;219;p41"/>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2]</a:t>
            </a:r>
            <a:endParaRPr sz="500"/>
          </a:p>
        </p:txBody>
      </p:sp>
      <p:sp>
        <p:nvSpPr>
          <p:cNvPr id="220" name="Google Shape;220;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1" name="Google Shape;221;p41"/>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t/>
            </a:r>
            <a:endParaRPr sz="500"/>
          </a:p>
          <a:p>
            <a:pPr indent="-114300" lvl="0" marL="114300" marR="0" rtl="0" algn="l">
              <a:lnSpc>
                <a:spcPct val="100000"/>
              </a:lnSpc>
              <a:spcBef>
                <a:spcPts val="700"/>
              </a:spcBef>
              <a:spcAft>
                <a:spcPts val="0"/>
              </a:spcAft>
              <a:buClr>
                <a:srgbClr val="2D3D4A"/>
              </a:buClr>
              <a:buSzPts val="1400"/>
              <a:buFont typeface="Open Sans"/>
              <a:buChar char="•"/>
            </a:pPr>
            <a:r>
              <a:rPr lang="en"/>
              <a:t>[What does this competitor do?  What features do they have?  Are they seeing good market penetration?  Any stats you can give on revenue?]</a:t>
            </a:r>
            <a:endParaRPr sz="500"/>
          </a:p>
        </p:txBody>
      </p:sp>
      <p:sp>
        <p:nvSpPr>
          <p:cNvPr id="222" name="Google Shape;222;p4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9" name="Google Shape;229;p4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[Answer the question “why us?”  Why should buyers choose your product and not that of the competitors you just mentioned?  Ideally, the answer is not “we’re cheaper” since that’s a supply chain strategy and not a product one.  You need clear differentiators that are hard for the competition to match]</a:t>
            </a:r>
            <a:endParaRPr/>
          </a:p>
        </p:txBody>
      </p:sp>
      <p:sp>
        <p:nvSpPr>
          <p:cNvPr id="231" name="Google Shape;231;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Roadmap and Vision</a:t>
            </a:r>
            <a:endParaRPr sz="500"/>
          </a:p>
        </p:txBody>
      </p:sp>
      <p:sp>
        <p:nvSpPr>
          <p:cNvPr id="237" name="Google Shape;237;p4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do we go from here?</a:t>
            </a:r>
            <a:endParaRPr sz="500"/>
          </a:p>
        </p:txBody>
      </p:sp>
      <p:sp>
        <p:nvSpPr>
          <p:cNvPr id="243" name="Google Shape;243;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4" name="Google Shape;244;p4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Roadmap Pillars</a:t>
            </a:r>
            <a:endParaRPr sz="500"/>
          </a:p>
        </p:txBody>
      </p:sp>
      <p:sp>
        <p:nvSpPr>
          <p:cNvPr id="245" name="Google Shape;245;p44"/>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is your vision?  What’s the big picture, bold statement of where you want this to go?]</a:t>
            </a:r>
            <a:endParaRPr/>
          </a:p>
          <a:p>
            <a:pPr indent="-114300" lvl="0" marL="114300" marR="0" rtl="0" algn="l">
              <a:lnSpc>
                <a:spcPct val="100000"/>
              </a:lnSpc>
              <a:spcBef>
                <a:spcPts val="700"/>
              </a:spcBef>
              <a:spcAft>
                <a:spcPts val="0"/>
              </a:spcAft>
              <a:buClr>
                <a:srgbClr val="2D3D4A"/>
              </a:buClr>
              <a:buSzPts val="1400"/>
              <a:buFont typeface="Cabin"/>
              <a:buChar char="•"/>
            </a:pPr>
            <a:r>
              <a:rPr lang="en"/>
              <a:t>[What are the two or three big themes that your roadmap will follow from here?  No more than 3 themes.  Anything else and your roadmap becomes diluted]</a:t>
            </a:r>
            <a:endParaRPr/>
          </a:p>
        </p:txBody>
      </p:sp>
      <p:sp>
        <p:nvSpPr>
          <p:cNvPr id="246" name="Google Shape;246;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52" name="Google Shape;252;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3" name="Google Shape;253;p4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1]</a:t>
            </a:r>
            <a:endParaRPr sz="500"/>
          </a:p>
        </p:txBody>
      </p:sp>
      <p:sp>
        <p:nvSpPr>
          <p:cNvPr id="254" name="Google Shape;254;p4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55" name="Google Shape;255;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61" name="Google Shape;261;p4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2]</a:t>
            </a:r>
            <a:endParaRPr sz="500"/>
          </a:p>
        </p:txBody>
      </p:sp>
      <p:sp>
        <p:nvSpPr>
          <p:cNvPr id="263" name="Google Shape;263;p4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64" name="Google Shape;264;p4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70" name="Google Shape;270;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1" name="Google Shape;271;p4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3]</a:t>
            </a:r>
            <a:endParaRPr sz="500"/>
          </a:p>
        </p:txBody>
      </p:sp>
      <p:sp>
        <p:nvSpPr>
          <p:cNvPr id="272" name="Google Shape;272;p4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73" name="Google Shape;273;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0" name="Google Shape;280;p4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[Assuming you execute on your roadmap, what’s next for your product?  What are some ambitious goals you think this product can achieve?]</a:t>
            </a:r>
            <a:endParaRPr/>
          </a:p>
        </p:txBody>
      </p:sp>
      <p:sp>
        <p:nvSpPr>
          <p:cNvPr id="282" name="Google Shape;282;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DoorDash  </a:t>
            </a:r>
            <a:endParaRPr sz="500"/>
          </a:p>
        </p:txBody>
      </p:sp>
      <p:sp>
        <p:nvSpPr>
          <p:cNvPr id="137" name="Google Shape;137;p31"/>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Self-driving robots</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Ismail Osman</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8" name="Google Shape;138;p3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5" name="Google Shape;145;p3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[Use these bullet points to outline the basic idea.  No detail yet, those will come later.  This slide is just a tease of what’s to come]</a:t>
            </a:r>
            <a:endParaRPr/>
          </a:p>
          <a:p>
            <a:pPr indent="0" lvl="0" marL="0" marR="0" rtl="0" algn="l">
              <a:lnSpc>
                <a:spcPct val="100000"/>
              </a:lnSpc>
              <a:spcBef>
                <a:spcPts val="700"/>
              </a:spcBef>
              <a:spcAft>
                <a:spcPts val="0"/>
              </a:spcAft>
              <a:buNone/>
            </a:pPr>
            <a:r>
              <a:t/>
            </a:r>
            <a:endParaRPr/>
          </a:p>
          <a:p>
            <a:pPr indent="0" lvl="0" marL="0" marR="0" rtl="0" algn="ctr">
              <a:lnSpc>
                <a:spcPct val="100000"/>
              </a:lnSpc>
              <a:spcBef>
                <a:spcPts val="700"/>
              </a:spcBef>
              <a:spcAft>
                <a:spcPts val="0"/>
              </a:spcAft>
              <a:buNone/>
            </a:pPr>
            <a:r>
              <a:rPr b="1" lang="en"/>
              <a:t>[Tagline for your app or idea]</a:t>
            </a:r>
            <a:endParaRPr b="1"/>
          </a:p>
        </p:txBody>
      </p:sp>
      <p:sp>
        <p:nvSpPr>
          <p:cNvPr id="147" name="Google Shape;147;p3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0" name="Google Shape;160;p3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[Use this area to highlight your focus.  Why did you choose this focus?  It can be as simple as “this was assigned to me by my boss” or “this matches the company goals.]</a:t>
            </a:r>
            <a:endParaRPr/>
          </a:p>
          <a:p>
            <a:pPr indent="0" lvl="0" marL="114300" marR="0" rtl="0" algn="l">
              <a:lnSpc>
                <a:spcPct val="100000"/>
              </a:lnSpc>
              <a:spcBef>
                <a:spcPts val="700"/>
              </a:spcBef>
              <a:spcAft>
                <a:spcPts val="0"/>
              </a:spcAft>
              <a:buNone/>
            </a:pPr>
            <a:r>
              <a:t/>
            </a:r>
            <a:endParaRPr/>
          </a:p>
          <a:p>
            <a:pPr indent="0" lvl="0" marL="114300" rtl="0" algn="ctr">
              <a:spcBef>
                <a:spcPts val="0"/>
              </a:spcBef>
              <a:spcAft>
                <a:spcPts val="0"/>
              </a:spcAft>
              <a:buNone/>
            </a:pPr>
            <a:r>
              <a:t/>
            </a:r>
            <a:endParaRPr b="1"/>
          </a:p>
        </p:txBody>
      </p:sp>
      <p:sp>
        <p:nvSpPr>
          <p:cNvPr id="162" name="Google Shape;162;p3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a:t>
            </a:r>
            <a:r>
              <a:rPr lang="en"/>
              <a:t>the problem</a:t>
            </a:r>
            <a:r>
              <a:rPr lang="en"/>
              <a:t>?</a:t>
            </a:r>
            <a:endParaRPr sz="500"/>
          </a:p>
        </p:txBody>
      </p:sp>
      <p:sp>
        <p:nvSpPr>
          <p:cNvPr id="168" name="Google Shape;168;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9" name="Google Shape;169;p3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Opportunity</a:t>
            </a:r>
            <a:endParaRPr sz="500"/>
          </a:p>
        </p:txBody>
      </p:sp>
      <p:sp>
        <p:nvSpPr>
          <p:cNvPr id="170" name="Google Shape;170;p3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[Tell me about the problem.  What’s the issue that causing you to look into a new product?  Is there a company goal?  Is there competitive pressure?  What’s the scope of the problem that you’re trying to solve?  Give some details as to how big or small this problem is from a market perspective]</a:t>
            </a:r>
            <a:endParaRPr/>
          </a:p>
          <a:p>
            <a:pPr indent="-114300" lvl="0" marL="114300" marR="0" rtl="0" algn="l">
              <a:lnSpc>
                <a:spcPct val="100000"/>
              </a:lnSpc>
              <a:spcBef>
                <a:spcPts val="700"/>
              </a:spcBef>
              <a:spcAft>
                <a:spcPts val="0"/>
              </a:spcAft>
              <a:buClr>
                <a:srgbClr val="2D3D4A"/>
              </a:buClr>
              <a:buSzPts val="1400"/>
              <a:buFont typeface="Cabin"/>
              <a:buChar char="•"/>
            </a:pPr>
            <a:r>
              <a:rPr lang="en"/>
              <a:t>[Use links and sources where possible.  This doesn’t need to be comprehensively footnoted, but quotes and numbers are always more </a:t>
            </a:r>
            <a:r>
              <a:rPr lang="en"/>
              <a:t>believable</a:t>
            </a:r>
            <a:r>
              <a:rPr lang="en"/>
              <a:t> when the source is mentioned]</a:t>
            </a:r>
            <a:endParaRPr/>
          </a:p>
          <a:p>
            <a:pPr indent="-114300" lvl="0" marL="114300" marR="0" rtl="0" algn="l">
              <a:lnSpc>
                <a:spcPct val="100000"/>
              </a:lnSpc>
              <a:spcBef>
                <a:spcPts val="700"/>
              </a:spcBef>
              <a:spcAft>
                <a:spcPts val="0"/>
              </a:spcAft>
              <a:buClr>
                <a:srgbClr val="2D3D4A"/>
              </a:buClr>
              <a:buSzPts val="1400"/>
              <a:buFont typeface="Cabin"/>
              <a:buChar char="•"/>
            </a:pPr>
            <a:r>
              <a:rPr lang="en"/>
              <a:t>Provide at least two stats from your research to support your claim.  Total Addressable market is one, others could be competitor revenue, market saturation, market population or others].</a:t>
            </a:r>
            <a:endParaRPr/>
          </a:p>
          <a:p>
            <a:pPr indent="0" lvl="0" marL="0" marR="0" rtl="0" algn="ctr">
              <a:lnSpc>
                <a:spcPct val="100000"/>
              </a:lnSpc>
              <a:spcBef>
                <a:spcPts val="700"/>
              </a:spcBef>
              <a:spcAft>
                <a:spcPts val="0"/>
              </a:spcAft>
              <a:buNone/>
            </a:pPr>
            <a:r>
              <a:t/>
            </a:r>
            <a:endParaRPr b="1"/>
          </a:p>
        </p:txBody>
      </p:sp>
      <p:sp>
        <p:nvSpPr>
          <p:cNvPr id="171" name="Google Shape;171;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8" name="Google Shape;178;p3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[State what you want to built.  Give brief details at a high level on functionality, just enough for readers to understand the proposal]</a:t>
            </a:r>
            <a:endParaRPr/>
          </a:p>
          <a:p>
            <a:pPr indent="0" lvl="0" marL="0" marR="0" rtl="0" algn="ctr">
              <a:lnSpc>
                <a:spcPct val="100000"/>
              </a:lnSpc>
              <a:spcBef>
                <a:spcPts val="700"/>
              </a:spcBef>
              <a:spcAft>
                <a:spcPts val="0"/>
              </a:spcAft>
              <a:buNone/>
            </a:pPr>
            <a:r>
              <a:t/>
            </a:r>
            <a:endParaRPr b="1"/>
          </a:p>
        </p:txBody>
      </p:sp>
      <p:sp>
        <p:nvSpPr>
          <p:cNvPr id="180" name="Google Shape;180;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 can we do?</a:t>
            </a:r>
            <a:endParaRPr sz="500"/>
          </a:p>
        </p:txBody>
      </p:sp>
      <p:sp>
        <p:nvSpPr>
          <p:cNvPr id="186" name="Google Shape;186;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7" name="Google Shape;187;p3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do you think this will cost?  What do you think this will produce in terms of revenue or cost savings?  What is the return on investment?   You don’t need to provide an extremely detailed business case here, that’s usually provided as supporting material.  This slide should be just enough for readers to understand the ROI and where it’s coming from.]</a:t>
            </a:r>
            <a:endParaRPr/>
          </a:p>
          <a:p>
            <a:pPr indent="-114300" lvl="0" marL="114300" marR="0" rtl="0" algn="l">
              <a:lnSpc>
                <a:spcPct val="100000"/>
              </a:lnSpc>
              <a:spcBef>
                <a:spcPts val="700"/>
              </a:spcBef>
              <a:spcAft>
                <a:spcPts val="0"/>
              </a:spcAft>
              <a:buClr>
                <a:srgbClr val="2D3D4A"/>
              </a:buClr>
              <a:buSzPts val="1400"/>
              <a:buFont typeface="Cabin"/>
              <a:buChar char="•"/>
            </a:pPr>
            <a:r>
              <a:rPr lang="en"/>
              <a:t>[Note that the level of detail should be tailored to the audience.  Some folks will like a detailed business case, others will like high level notes.  In this example we’re using high level notes only but this may not always be the case]</a:t>
            </a:r>
            <a:endParaRPr/>
          </a:p>
          <a:p>
            <a:pPr indent="0" lvl="0" marL="0" marR="0" rtl="0" algn="ctr">
              <a:lnSpc>
                <a:spcPct val="100000"/>
              </a:lnSpc>
              <a:spcBef>
                <a:spcPts val="700"/>
              </a:spcBef>
              <a:spcAft>
                <a:spcPts val="0"/>
              </a:spcAft>
              <a:buNone/>
            </a:pPr>
            <a:r>
              <a:t/>
            </a:r>
            <a:endParaRPr b="1"/>
          </a:p>
        </p:txBody>
      </p:sp>
      <p:sp>
        <p:nvSpPr>
          <p:cNvPr id="189" name="Google Shape;189;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6" name="Google Shape;196;p3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[How will you measure success of your idea?  What is the goal for the first year?]</a:t>
            </a:r>
            <a:endParaRPr b="1"/>
          </a:p>
        </p:txBody>
      </p:sp>
      <p:sp>
        <p:nvSpPr>
          <p:cNvPr id="198" name="Google Shape;198;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