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301" r:id="rId5"/>
    <p:sldId id="259" r:id="rId6"/>
    <p:sldId id="261" r:id="rId7"/>
    <p:sldId id="263" r:id="rId8"/>
    <p:sldId id="262" r:id="rId9"/>
    <p:sldId id="295" r:id="rId10"/>
    <p:sldId id="277" r:id="rId11"/>
    <p:sldId id="296" r:id="rId12"/>
    <p:sldId id="297" r:id="rId13"/>
    <p:sldId id="298" r:id="rId14"/>
    <p:sldId id="299" r:id="rId15"/>
    <p:sldId id="300" r:id="rId16"/>
    <p:sldId id="302" r:id="rId17"/>
    <p:sldId id="30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uli" panose="020B0604020202020204" charset="0"/>
      <p:regular r:id="rId24"/>
      <p:bold r:id="rId25"/>
      <p:italic r:id="rId26"/>
      <p:boldItalic r:id="rId27"/>
    </p:embeddedFont>
    <p:embeddedFont>
      <p:font typeface="Titillium Web" panose="020B0604020202020204" charset="0"/>
      <p:regular r:id="rId28"/>
      <p:bold r:id="rId29"/>
      <p:italic r:id="rId30"/>
      <p:boldItalic r:id="rId31"/>
    </p:embeddedFont>
    <p:embeddedFont>
      <p:font typeface="Titillium Web ExtraLigh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ail OBH" initials="IO" lastIdx="0" clrIdx="0">
    <p:extLst>
      <p:ext uri="{19B8F6BF-5375-455C-9EA6-DF929625EA0E}">
        <p15:presenceInfo xmlns:p15="http://schemas.microsoft.com/office/powerpoint/2012/main" userId="5fe448604b5576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88" autoAdjust="0"/>
  </p:normalViewPr>
  <p:slideViewPr>
    <p:cSldViewPr snapToGrid="0">
      <p:cViewPr varScale="1">
        <p:scale>
          <a:sx n="104" d="100"/>
          <a:sy n="104"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01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0945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machine learning algorithms used in cyber security Supervised learning :</a:t>
            </a:r>
          </a:p>
          <a:p>
            <a:pPr marL="0" lvl="0" indent="0" algn="l" rtl="0">
              <a:spcBef>
                <a:spcPts val="0"/>
              </a:spcBef>
              <a:spcAft>
                <a:spcPts val="0"/>
              </a:spcAft>
              <a:buNone/>
            </a:pPr>
            <a:r>
              <a:rPr lang="en-US" dirty="0"/>
              <a:t> ***Supervised learning algorithms can be used for classification tasks, where the goal is to predict a class label (e.g., "malicious" or "benign"), or for regression tasks, where the goal is to predict a continuous numerical value</a:t>
            </a:r>
          </a:p>
          <a:p>
            <a:pPr marL="0" lvl="0" indent="0" algn="l" rtl="0">
              <a:spcBef>
                <a:spcPts val="0"/>
              </a:spcBef>
              <a:spcAft>
                <a:spcPts val="0"/>
              </a:spcAft>
              <a:buNone/>
            </a:pPr>
            <a:r>
              <a:rPr lang="en-US" dirty="0"/>
              <a:t>*** Unsupervised learning :Unsupervised learning algorithms can be used for tasks such as clustering and association , where the goal is to identify unusual patterns and the </a:t>
            </a:r>
            <a:r>
              <a:rPr lang="en-US" b="0" i="0" dirty="0">
                <a:solidFill>
                  <a:srgbClr val="374151"/>
                </a:solidFill>
                <a:effectLst/>
                <a:latin typeface="Söhne"/>
              </a:rPr>
              <a:t>relationships between different data points or behaviors that may indicate a security threat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deep learning algorithms used in cyber security</a:t>
            </a:r>
          </a:p>
          <a:p>
            <a:pPr marL="0" lvl="0" indent="0" algn="l" rtl="0">
              <a:spcBef>
                <a:spcPts val="0"/>
              </a:spcBef>
              <a:spcAft>
                <a:spcPts val="0"/>
              </a:spcAft>
              <a:buNone/>
            </a:pPr>
            <a:r>
              <a:rPr lang="en-US" dirty="0"/>
              <a:t>Convolutional neural networks (CNNs):They are often used for tasks such as image classification and object detection. In the context of cyber security, CNNs may be used for tasks such as identifying malicious images or analyzing network traffic for signs of an intrusion.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t>Recurrent neural networks (RNNs): </a:t>
            </a:r>
            <a:r>
              <a:rPr lang="en-US" dirty="0"/>
              <a:t>They are often used for tasks such as language translation and speech recognition. In the context of cyber security, RNNs may be used for tasks such as analyzing log files or detecting anomalies in network traffic</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707400" y="841128"/>
            <a:ext cx="7729200" cy="14448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The Effectiveness of Machine Learning and Deep Learning Algorithms for Cyber Security </a:t>
            </a:r>
            <a:endParaRP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017" name="Google Shape;1017;p36"/>
          <p:cNvSpPr txBox="1">
            <a:spLocks noGrp="1"/>
          </p:cNvSpPr>
          <p:nvPr>
            <p:ph type="body" idx="4294967295"/>
          </p:nvPr>
        </p:nvSpPr>
        <p:spPr>
          <a:xfrm>
            <a:off x="3678936" y="262025"/>
            <a:ext cx="1786127" cy="475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lt1"/>
                </a:solidFill>
                <a:latin typeface="Titillium Web ExtraLight"/>
                <a:ea typeface="Titillium Web ExtraLight"/>
                <a:cs typeface="Titillium Web ExtraLight"/>
                <a:sym typeface="Titillium Web ExtraLight"/>
              </a:rPr>
              <a:t>DATASET</a:t>
            </a:r>
            <a:endParaRPr b="1" dirty="0"/>
          </a:p>
        </p:txBody>
      </p:sp>
      <p:grpSp>
        <p:nvGrpSpPr>
          <p:cNvPr id="1018" name="Google Shape;1018;p36"/>
          <p:cNvGrpSpPr/>
          <p:nvPr/>
        </p:nvGrpSpPr>
        <p:grpSpPr>
          <a:xfrm>
            <a:off x="61875" y="1092426"/>
            <a:ext cx="5653747"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84B7E94E-BAF1-48C5-A3BD-7BC0D65DF79F}"/>
              </a:ext>
            </a:extLst>
          </p:cNvPr>
          <p:cNvPicPr>
            <a:picLocks noChangeAspect="1"/>
          </p:cNvPicPr>
          <p:nvPr/>
        </p:nvPicPr>
        <p:blipFill>
          <a:blip r:embed="rId3"/>
          <a:stretch>
            <a:fillRect/>
          </a:stretch>
        </p:blipFill>
        <p:spPr>
          <a:xfrm>
            <a:off x="5322467" y="1261746"/>
            <a:ext cx="3410128" cy="2601762"/>
          </a:xfrm>
          <a:prstGeom prst="rect">
            <a:avLst/>
          </a:prstGeom>
        </p:spPr>
      </p:pic>
      <p:pic>
        <p:nvPicPr>
          <p:cNvPr id="11" name="Picture 10">
            <a:extLst>
              <a:ext uri="{FF2B5EF4-FFF2-40B4-BE49-F238E27FC236}">
                <a16:creationId xmlns:a16="http://schemas.microsoft.com/office/drawing/2014/main" id="{3A358AF3-2D2C-431D-84EE-FA0468D8EC9B}"/>
              </a:ext>
            </a:extLst>
          </p:cNvPr>
          <p:cNvPicPr>
            <a:picLocks noChangeAspect="1"/>
          </p:cNvPicPr>
          <p:nvPr/>
        </p:nvPicPr>
        <p:blipFill rotWithShape="1">
          <a:blip r:embed="rId4"/>
          <a:srcRect l="328" t="355" r="16261" b="-355"/>
          <a:stretch/>
        </p:blipFill>
        <p:spPr>
          <a:xfrm>
            <a:off x="701269" y="1264104"/>
            <a:ext cx="3664475" cy="2786969"/>
          </a:xfrm>
          <a:prstGeom prst="rect">
            <a:avLst/>
          </a:prstGeom>
        </p:spPr>
      </p:pic>
      <p:pic>
        <p:nvPicPr>
          <p:cNvPr id="20" name="Picture 19">
            <a:extLst>
              <a:ext uri="{FF2B5EF4-FFF2-40B4-BE49-F238E27FC236}">
                <a16:creationId xmlns:a16="http://schemas.microsoft.com/office/drawing/2014/main" id="{63406460-3598-4637-9236-E3AE58E06629}"/>
              </a:ext>
            </a:extLst>
          </p:cNvPr>
          <p:cNvPicPr>
            <a:picLocks noChangeAspect="1"/>
          </p:cNvPicPr>
          <p:nvPr/>
        </p:nvPicPr>
        <p:blipFill>
          <a:blip r:embed="rId5"/>
          <a:stretch>
            <a:fillRect/>
          </a:stretch>
        </p:blipFill>
        <p:spPr>
          <a:xfrm>
            <a:off x="5322467" y="3863508"/>
            <a:ext cx="3410128" cy="139065"/>
          </a:xfrm>
          <a:prstGeom prst="rect">
            <a:avLst/>
          </a:prstGeom>
        </p:spPr>
      </p:pic>
      <p:pic>
        <p:nvPicPr>
          <p:cNvPr id="13" name="Picture 12">
            <a:extLst>
              <a:ext uri="{FF2B5EF4-FFF2-40B4-BE49-F238E27FC236}">
                <a16:creationId xmlns:a16="http://schemas.microsoft.com/office/drawing/2014/main" id="{90A1ED23-AB05-4B31-ACAC-9FA0946B6AD9}"/>
              </a:ext>
            </a:extLst>
          </p:cNvPr>
          <p:cNvPicPr>
            <a:picLocks noChangeAspect="1"/>
          </p:cNvPicPr>
          <p:nvPr/>
        </p:nvPicPr>
        <p:blipFill>
          <a:blip r:embed="rId6"/>
          <a:stretch>
            <a:fillRect/>
          </a:stretch>
        </p:blipFill>
        <p:spPr>
          <a:xfrm>
            <a:off x="4365744" y="1271676"/>
            <a:ext cx="735645" cy="27793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17" name="Google Shape;1017;p36"/>
          <p:cNvSpPr txBox="1">
            <a:spLocks noGrp="1"/>
          </p:cNvSpPr>
          <p:nvPr>
            <p:ph type="body" idx="4294967295"/>
          </p:nvPr>
        </p:nvSpPr>
        <p:spPr>
          <a:xfrm>
            <a:off x="3349642" y="117370"/>
            <a:ext cx="2444716" cy="4750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lt1"/>
                </a:solidFill>
                <a:latin typeface="Titillium Web ExtraLight"/>
                <a:ea typeface="Titillium Web ExtraLight"/>
                <a:cs typeface="Titillium Web ExtraLight"/>
                <a:sym typeface="Titillium Web ExtraLight"/>
              </a:rPr>
              <a:t>Preprocessing</a:t>
            </a:r>
            <a:endParaRPr b="1" dirty="0"/>
          </a:p>
        </p:txBody>
      </p:sp>
      <p:grpSp>
        <p:nvGrpSpPr>
          <p:cNvPr id="1018" name="Google Shape;1018;p36"/>
          <p:cNvGrpSpPr/>
          <p:nvPr/>
        </p:nvGrpSpPr>
        <p:grpSpPr>
          <a:xfrm>
            <a:off x="110002" y="1243564"/>
            <a:ext cx="5653747"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6777A1D9-C4EF-4EEC-A097-44081AD18ACD}"/>
              </a:ext>
            </a:extLst>
          </p:cNvPr>
          <p:cNvPicPr>
            <a:picLocks noChangeAspect="1"/>
          </p:cNvPicPr>
          <p:nvPr/>
        </p:nvPicPr>
        <p:blipFill>
          <a:blip r:embed="rId3"/>
          <a:stretch>
            <a:fillRect/>
          </a:stretch>
        </p:blipFill>
        <p:spPr>
          <a:xfrm>
            <a:off x="726019" y="1431975"/>
            <a:ext cx="1885513" cy="2762268"/>
          </a:xfrm>
          <a:prstGeom prst="rect">
            <a:avLst/>
          </a:prstGeom>
        </p:spPr>
      </p:pic>
      <p:pic>
        <p:nvPicPr>
          <p:cNvPr id="7" name="Picture 6">
            <a:extLst>
              <a:ext uri="{FF2B5EF4-FFF2-40B4-BE49-F238E27FC236}">
                <a16:creationId xmlns:a16="http://schemas.microsoft.com/office/drawing/2014/main" id="{C1DB7CB8-603C-4348-8B59-B464E2D9D380}"/>
              </a:ext>
            </a:extLst>
          </p:cNvPr>
          <p:cNvPicPr>
            <a:picLocks noChangeAspect="1"/>
          </p:cNvPicPr>
          <p:nvPr/>
        </p:nvPicPr>
        <p:blipFill>
          <a:blip r:embed="rId4"/>
          <a:stretch>
            <a:fillRect/>
          </a:stretch>
        </p:blipFill>
        <p:spPr>
          <a:xfrm>
            <a:off x="5322321" y="1431974"/>
            <a:ext cx="3542954" cy="2774953"/>
          </a:xfrm>
          <a:prstGeom prst="rect">
            <a:avLst/>
          </a:prstGeom>
        </p:spPr>
      </p:pic>
      <p:pic>
        <p:nvPicPr>
          <p:cNvPr id="9" name="Picture 8">
            <a:extLst>
              <a:ext uri="{FF2B5EF4-FFF2-40B4-BE49-F238E27FC236}">
                <a16:creationId xmlns:a16="http://schemas.microsoft.com/office/drawing/2014/main" id="{6688B7AD-96DF-4D77-877C-5929C9206788}"/>
              </a:ext>
            </a:extLst>
          </p:cNvPr>
          <p:cNvPicPr>
            <a:picLocks noChangeAspect="1"/>
          </p:cNvPicPr>
          <p:nvPr/>
        </p:nvPicPr>
        <p:blipFill>
          <a:blip r:embed="rId5"/>
          <a:stretch>
            <a:fillRect/>
          </a:stretch>
        </p:blipFill>
        <p:spPr>
          <a:xfrm>
            <a:off x="2611534" y="1429302"/>
            <a:ext cx="2527826" cy="864339"/>
          </a:xfrm>
          <a:prstGeom prst="rect">
            <a:avLst/>
          </a:prstGeom>
        </p:spPr>
      </p:pic>
      <p:pic>
        <p:nvPicPr>
          <p:cNvPr id="4" name="Picture 3">
            <a:extLst>
              <a:ext uri="{FF2B5EF4-FFF2-40B4-BE49-F238E27FC236}">
                <a16:creationId xmlns:a16="http://schemas.microsoft.com/office/drawing/2014/main" id="{19A27B98-656C-4D1B-8C53-9579ACAC2A29}"/>
              </a:ext>
            </a:extLst>
          </p:cNvPr>
          <p:cNvPicPr>
            <a:picLocks noChangeAspect="1"/>
          </p:cNvPicPr>
          <p:nvPr/>
        </p:nvPicPr>
        <p:blipFill>
          <a:blip r:embed="rId6"/>
          <a:stretch>
            <a:fillRect/>
          </a:stretch>
        </p:blipFill>
        <p:spPr>
          <a:xfrm>
            <a:off x="2611534" y="2296314"/>
            <a:ext cx="2527827" cy="869686"/>
          </a:xfrm>
          <a:prstGeom prst="rect">
            <a:avLst/>
          </a:prstGeom>
        </p:spPr>
      </p:pic>
      <p:pic>
        <p:nvPicPr>
          <p:cNvPr id="8" name="Picture 7">
            <a:extLst>
              <a:ext uri="{FF2B5EF4-FFF2-40B4-BE49-F238E27FC236}">
                <a16:creationId xmlns:a16="http://schemas.microsoft.com/office/drawing/2014/main" id="{8BCAD6DC-AD83-402F-88CA-82458DA1C221}"/>
              </a:ext>
            </a:extLst>
          </p:cNvPr>
          <p:cNvPicPr>
            <a:picLocks noChangeAspect="1"/>
          </p:cNvPicPr>
          <p:nvPr/>
        </p:nvPicPr>
        <p:blipFill>
          <a:blip r:embed="rId7"/>
          <a:stretch>
            <a:fillRect/>
          </a:stretch>
        </p:blipFill>
        <p:spPr>
          <a:xfrm>
            <a:off x="2611534" y="3153316"/>
            <a:ext cx="2527825" cy="1040927"/>
          </a:xfrm>
          <a:prstGeom prst="rect">
            <a:avLst/>
          </a:prstGeom>
        </p:spPr>
      </p:pic>
    </p:spTree>
    <p:extLst>
      <p:ext uri="{BB962C8B-B14F-4D97-AF65-F5344CB8AC3E}">
        <p14:creationId xmlns:p14="http://schemas.microsoft.com/office/powerpoint/2010/main" val="352747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BE7DC1-1361-47C9-A794-DF246FD210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4" name="Google Shape;1017;p36">
            <a:extLst>
              <a:ext uri="{FF2B5EF4-FFF2-40B4-BE49-F238E27FC236}">
                <a16:creationId xmlns:a16="http://schemas.microsoft.com/office/drawing/2014/main" id="{9752AE0D-E712-4520-AD17-9D4A4A194E04}"/>
              </a:ext>
            </a:extLst>
          </p:cNvPr>
          <p:cNvSpPr txBox="1">
            <a:spLocks/>
          </p:cNvSpPr>
          <p:nvPr/>
        </p:nvSpPr>
        <p:spPr>
          <a:xfrm>
            <a:off x="3715453" y="127650"/>
            <a:ext cx="1984078" cy="475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pPr marL="0" indent="0">
              <a:spcBef>
                <a:spcPts val="0"/>
              </a:spcBef>
              <a:buFont typeface="Titillium Web"/>
              <a:buNone/>
            </a:pPr>
            <a:r>
              <a:rPr lang="en-US" sz="3000" dirty="0">
                <a:solidFill>
                  <a:schemeClr val="lt1"/>
                </a:solidFill>
                <a:latin typeface="Titillium Web ExtraLight"/>
                <a:ea typeface="Titillium Web ExtraLight"/>
                <a:cs typeface="Titillium Web ExtraLight"/>
                <a:sym typeface="Titillium Web ExtraLight"/>
              </a:rPr>
              <a:t>Evaluation</a:t>
            </a:r>
            <a:endParaRPr lang="en-US" b="1" dirty="0"/>
          </a:p>
        </p:txBody>
      </p:sp>
      <p:pic>
        <p:nvPicPr>
          <p:cNvPr id="6" name="Picture 5">
            <a:extLst>
              <a:ext uri="{FF2B5EF4-FFF2-40B4-BE49-F238E27FC236}">
                <a16:creationId xmlns:a16="http://schemas.microsoft.com/office/drawing/2014/main" id="{26BC05EE-F574-43E2-AA5C-A66222EE1B8D}"/>
              </a:ext>
            </a:extLst>
          </p:cNvPr>
          <p:cNvPicPr>
            <a:picLocks noChangeAspect="1"/>
          </p:cNvPicPr>
          <p:nvPr/>
        </p:nvPicPr>
        <p:blipFill>
          <a:blip r:embed="rId2"/>
          <a:stretch>
            <a:fillRect/>
          </a:stretch>
        </p:blipFill>
        <p:spPr>
          <a:xfrm>
            <a:off x="288758" y="743367"/>
            <a:ext cx="3426695" cy="1051651"/>
          </a:xfrm>
          <a:prstGeom prst="rect">
            <a:avLst/>
          </a:prstGeom>
        </p:spPr>
      </p:pic>
      <p:pic>
        <p:nvPicPr>
          <p:cNvPr id="8" name="Picture 7">
            <a:extLst>
              <a:ext uri="{FF2B5EF4-FFF2-40B4-BE49-F238E27FC236}">
                <a16:creationId xmlns:a16="http://schemas.microsoft.com/office/drawing/2014/main" id="{83BB8F16-034E-4520-80A6-D80638B076E8}"/>
              </a:ext>
            </a:extLst>
          </p:cNvPr>
          <p:cNvPicPr>
            <a:picLocks noChangeAspect="1"/>
          </p:cNvPicPr>
          <p:nvPr/>
        </p:nvPicPr>
        <p:blipFill>
          <a:blip r:embed="rId3"/>
          <a:stretch>
            <a:fillRect/>
          </a:stretch>
        </p:blipFill>
        <p:spPr>
          <a:xfrm>
            <a:off x="288758" y="1904674"/>
            <a:ext cx="3426696" cy="1051651"/>
          </a:xfrm>
          <a:prstGeom prst="rect">
            <a:avLst/>
          </a:prstGeom>
        </p:spPr>
      </p:pic>
      <p:pic>
        <p:nvPicPr>
          <p:cNvPr id="10" name="Picture 9">
            <a:extLst>
              <a:ext uri="{FF2B5EF4-FFF2-40B4-BE49-F238E27FC236}">
                <a16:creationId xmlns:a16="http://schemas.microsoft.com/office/drawing/2014/main" id="{C7DF8DF3-294C-410B-83D9-736621A0C3CA}"/>
              </a:ext>
            </a:extLst>
          </p:cNvPr>
          <p:cNvPicPr>
            <a:picLocks noChangeAspect="1"/>
          </p:cNvPicPr>
          <p:nvPr/>
        </p:nvPicPr>
        <p:blipFill>
          <a:blip r:embed="rId4"/>
          <a:stretch>
            <a:fillRect/>
          </a:stretch>
        </p:blipFill>
        <p:spPr>
          <a:xfrm>
            <a:off x="288755" y="3176371"/>
            <a:ext cx="3426697" cy="1684387"/>
          </a:xfrm>
          <a:prstGeom prst="rect">
            <a:avLst/>
          </a:prstGeom>
        </p:spPr>
      </p:pic>
      <p:pic>
        <p:nvPicPr>
          <p:cNvPr id="12" name="Picture 11">
            <a:extLst>
              <a:ext uri="{FF2B5EF4-FFF2-40B4-BE49-F238E27FC236}">
                <a16:creationId xmlns:a16="http://schemas.microsoft.com/office/drawing/2014/main" id="{58AF11AB-5E5B-4638-B7A6-8D9C891DBA19}"/>
              </a:ext>
            </a:extLst>
          </p:cNvPr>
          <p:cNvPicPr>
            <a:picLocks noChangeAspect="1"/>
          </p:cNvPicPr>
          <p:nvPr/>
        </p:nvPicPr>
        <p:blipFill>
          <a:blip r:embed="rId5"/>
          <a:stretch>
            <a:fillRect/>
          </a:stretch>
        </p:blipFill>
        <p:spPr>
          <a:xfrm>
            <a:off x="4821969" y="713900"/>
            <a:ext cx="3764606" cy="165204"/>
          </a:xfrm>
          <a:prstGeom prst="rect">
            <a:avLst/>
          </a:prstGeom>
        </p:spPr>
      </p:pic>
      <p:pic>
        <p:nvPicPr>
          <p:cNvPr id="16" name="Picture 15">
            <a:extLst>
              <a:ext uri="{FF2B5EF4-FFF2-40B4-BE49-F238E27FC236}">
                <a16:creationId xmlns:a16="http://schemas.microsoft.com/office/drawing/2014/main" id="{9326D0FC-1CB5-44D9-B87F-95C45B3B05DB}"/>
              </a:ext>
            </a:extLst>
          </p:cNvPr>
          <p:cNvPicPr>
            <a:picLocks noChangeAspect="1"/>
          </p:cNvPicPr>
          <p:nvPr/>
        </p:nvPicPr>
        <p:blipFill>
          <a:blip r:embed="rId6"/>
          <a:stretch>
            <a:fillRect/>
          </a:stretch>
        </p:blipFill>
        <p:spPr>
          <a:xfrm>
            <a:off x="4776245" y="3261293"/>
            <a:ext cx="3810330" cy="144793"/>
          </a:xfrm>
          <a:prstGeom prst="rect">
            <a:avLst/>
          </a:prstGeom>
        </p:spPr>
      </p:pic>
      <p:pic>
        <p:nvPicPr>
          <p:cNvPr id="18" name="Picture 17">
            <a:extLst>
              <a:ext uri="{FF2B5EF4-FFF2-40B4-BE49-F238E27FC236}">
                <a16:creationId xmlns:a16="http://schemas.microsoft.com/office/drawing/2014/main" id="{B9AE5FDF-D4C0-4C01-B369-953D07C84363}"/>
              </a:ext>
            </a:extLst>
          </p:cNvPr>
          <p:cNvPicPr>
            <a:picLocks noChangeAspect="1"/>
          </p:cNvPicPr>
          <p:nvPr/>
        </p:nvPicPr>
        <p:blipFill>
          <a:blip r:embed="rId7"/>
          <a:stretch>
            <a:fillRect/>
          </a:stretch>
        </p:blipFill>
        <p:spPr>
          <a:xfrm>
            <a:off x="4821969" y="1917627"/>
            <a:ext cx="3764606" cy="144793"/>
          </a:xfrm>
          <a:prstGeom prst="rect">
            <a:avLst/>
          </a:prstGeom>
        </p:spPr>
      </p:pic>
      <p:pic>
        <p:nvPicPr>
          <p:cNvPr id="26" name="Picture 25">
            <a:extLst>
              <a:ext uri="{FF2B5EF4-FFF2-40B4-BE49-F238E27FC236}">
                <a16:creationId xmlns:a16="http://schemas.microsoft.com/office/drawing/2014/main" id="{B52E3AD8-8DC6-41CE-9BD1-43A20B9FC501}"/>
              </a:ext>
            </a:extLst>
          </p:cNvPr>
          <p:cNvPicPr>
            <a:picLocks noChangeAspect="1"/>
          </p:cNvPicPr>
          <p:nvPr/>
        </p:nvPicPr>
        <p:blipFill>
          <a:blip r:embed="rId8"/>
          <a:stretch>
            <a:fillRect/>
          </a:stretch>
        </p:blipFill>
        <p:spPr>
          <a:xfrm>
            <a:off x="5587490" y="958401"/>
            <a:ext cx="2139517" cy="777307"/>
          </a:xfrm>
          <a:prstGeom prst="rect">
            <a:avLst/>
          </a:prstGeom>
        </p:spPr>
      </p:pic>
      <p:pic>
        <p:nvPicPr>
          <p:cNvPr id="28" name="Picture 27">
            <a:extLst>
              <a:ext uri="{FF2B5EF4-FFF2-40B4-BE49-F238E27FC236}">
                <a16:creationId xmlns:a16="http://schemas.microsoft.com/office/drawing/2014/main" id="{8BE4BE6E-9DC8-4BE7-8DF5-D591B6BFC803}"/>
              </a:ext>
            </a:extLst>
          </p:cNvPr>
          <p:cNvPicPr>
            <a:picLocks noChangeAspect="1"/>
          </p:cNvPicPr>
          <p:nvPr/>
        </p:nvPicPr>
        <p:blipFill>
          <a:blip r:embed="rId9"/>
          <a:stretch>
            <a:fillRect/>
          </a:stretch>
        </p:blipFill>
        <p:spPr>
          <a:xfrm>
            <a:off x="5534527" y="2186906"/>
            <a:ext cx="2245444" cy="747675"/>
          </a:xfrm>
          <a:prstGeom prst="rect">
            <a:avLst/>
          </a:prstGeom>
        </p:spPr>
      </p:pic>
      <p:pic>
        <p:nvPicPr>
          <p:cNvPr id="30" name="Picture 29">
            <a:extLst>
              <a:ext uri="{FF2B5EF4-FFF2-40B4-BE49-F238E27FC236}">
                <a16:creationId xmlns:a16="http://schemas.microsoft.com/office/drawing/2014/main" id="{19F719F9-75AB-40EA-885A-6F885BCEA6F0}"/>
              </a:ext>
            </a:extLst>
          </p:cNvPr>
          <p:cNvPicPr>
            <a:picLocks noChangeAspect="1"/>
          </p:cNvPicPr>
          <p:nvPr/>
        </p:nvPicPr>
        <p:blipFill>
          <a:blip r:embed="rId10"/>
          <a:stretch>
            <a:fillRect/>
          </a:stretch>
        </p:blipFill>
        <p:spPr>
          <a:xfrm>
            <a:off x="5534527" y="3650587"/>
            <a:ext cx="2245444" cy="746825"/>
          </a:xfrm>
          <a:prstGeom prst="rect">
            <a:avLst/>
          </a:prstGeom>
        </p:spPr>
      </p:pic>
      <p:sp>
        <p:nvSpPr>
          <p:cNvPr id="31" name="Arrow: Right 30">
            <a:extLst>
              <a:ext uri="{FF2B5EF4-FFF2-40B4-BE49-F238E27FC236}">
                <a16:creationId xmlns:a16="http://schemas.microsoft.com/office/drawing/2014/main" id="{EA02B92B-88D0-4A33-A06A-F059DB9C2C7C}"/>
              </a:ext>
            </a:extLst>
          </p:cNvPr>
          <p:cNvSpPr/>
          <p:nvPr/>
        </p:nvSpPr>
        <p:spPr>
          <a:xfrm>
            <a:off x="4135786" y="11047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Arrow: Right 31">
            <a:extLst>
              <a:ext uri="{FF2B5EF4-FFF2-40B4-BE49-F238E27FC236}">
                <a16:creationId xmlns:a16="http://schemas.microsoft.com/office/drawing/2014/main" id="{843A9603-D3A4-45AD-8F59-84A2C4BB5292}"/>
              </a:ext>
            </a:extLst>
          </p:cNvPr>
          <p:cNvSpPr/>
          <p:nvPr/>
        </p:nvSpPr>
        <p:spPr>
          <a:xfrm>
            <a:off x="4135786" y="23228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Arrow: Right 32">
            <a:extLst>
              <a:ext uri="{FF2B5EF4-FFF2-40B4-BE49-F238E27FC236}">
                <a16:creationId xmlns:a16="http://schemas.microsoft.com/office/drawing/2014/main" id="{23C328E8-A4B9-440E-A7FA-655F4AB2E7EC}"/>
              </a:ext>
            </a:extLst>
          </p:cNvPr>
          <p:cNvSpPr/>
          <p:nvPr/>
        </p:nvSpPr>
        <p:spPr>
          <a:xfrm>
            <a:off x="4120024" y="38447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553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7AE135-E636-47C3-8712-89D3C48C86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pSp>
        <p:nvGrpSpPr>
          <p:cNvPr id="5" name="Groupe 8">
            <a:extLst>
              <a:ext uri="{FF2B5EF4-FFF2-40B4-BE49-F238E27FC236}">
                <a16:creationId xmlns:a16="http://schemas.microsoft.com/office/drawing/2014/main" id="{850988E7-5987-40D1-895E-11AECF2FBFBF}"/>
              </a:ext>
            </a:extLst>
          </p:cNvPr>
          <p:cNvGrpSpPr/>
          <p:nvPr/>
        </p:nvGrpSpPr>
        <p:grpSpPr>
          <a:xfrm>
            <a:off x="282348" y="1622096"/>
            <a:ext cx="2498512" cy="2784899"/>
            <a:chOff x="9242" y="1346949"/>
            <a:chExt cx="2762398" cy="1657439"/>
          </a:xfrm>
          <a:solidFill>
            <a:schemeClr val="tx2"/>
          </a:solidFill>
        </p:grpSpPr>
        <p:sp>
          <p:nvSpPr>
            <p:cNvPr id="6" name="Rectangle : coins arrondis 9">
              <a:extLst>
                <a:ext uri="{FF2B5EF4-FFF2-40B4-BE49-F238E27FC236}">
                  <a16:creationId xmlns:a16="http://schemas.microsoft.com/office/drawing/2014/main" id="{DFD79BF4-992C-4C7E-B2B7-77DBEE36FFB6}"/>
                </a:ext>
              </a:extLst>
            </p:cNvPr>
            <p:cNvSpPr/>
            <p:nvPr/>
          </p:nvSpPr>
          <p:spPr>
            <a:xfrm>
              <a:off x="9242"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ectangle : coins arrondis 4">
              <a:extLst>
                <a:ext uri="{FF2B5EF4-FFF2-40B4-BE49-F238E27FC236}">
                  <a16:creationId xmlns:a16="http://schemas.microsoft.com/office/drawing/2014/main" id="{9DFC87AD-3746-4641-AA73-3B14A55C1C04}"/>
                </a:ext>
              </a:extLst>
            </p:cNvPr>
            <p:cNvSpPr txBox="1"/>
            <p:nvPr/>
          </p:nvSpPr>
          <p:spPr>
            <a:xfrm>
              <a:off x="57788"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fr-FR" sz="1400" b="1" u="sng" kern="1200" dirty="0"/>
            </a:p>
            <a:p>
              <a:pPr marL="0" lvl="0" indent="0" algn="ctr" defTabSz="622300">
                <a:lnSpc>
                  <a:spcPct val="90000"/>
                </a:lnSpc>
                <a:spcBef>
                  <a:spcPct val="0"/>
                </a:spcBef>
                <a:spcAft>
                  <a:spcPct val="35000"/>
                </a:spcAft>
                <a:buNone/>
              </a:pPr>
              <a:r>
                <a:rPr lang="tr-TR" b="1" u="sng" kern="1200" dirty="0"/>
                <a:t>Scalability</a:t>
              </a:r>
              <a:endParaRPr lang="en-US" b="1" u="sng" kern="1200" dirty="0"/>
            </a:p>
            <a:p>
              <a:pPr marL="0" lvl="0" indent="0" algn="ctr" defTabSz="622300">
                <a:lnSpc>
                  <a:spcPct val="90000"/>
                </a:lnSpc>
                <a:spcBef>
                  <a:spcPct val="0"/>
                </a:spcBef>
                <a:spcAft>
                  <a:spcPct val="35000"/>
                </a:spcAft>
                <a:buNone/>
              </a:pPr>
              <a:r>
                <a:rPr lang="en-US" dirty="0"/>
                <a:t>ML / DL algorithms are able to analyze large amounts of data quickly and accurately, making them well-suited for tasks such as network intrusion detection and malware analysis, which can generate vast amounts of data.</a:t>
              </a:r>
              <a:endParaRPr lang="en-US" sz="1400" kern="1200" dirty="0"/>
            </a:p>
          </p:txBody>
        </p:sp>
      </p:grpSp>
      <p:grpSp>
        <p:nvGrpSpPr>
          <p:cNvPr id="8" name="Groupe 11">
            <a:extLst>
              <a:ext uri="{FF2B5EF4-FFF2-40B4-BE49-F238E27FC236}">
                <a16:creationId xmlns:a16="http://schemas.microsoft.com/office/drawing/2014/main" id="{6349F5FB-98F2-4F91-BAB6-778FE6854DBE}"/>
              </a:ext>
            </a:extLst>
          </p:cNvPr>
          <p:cNvGrpSpPr/>
          <p:nvPr/>
        </p:nvGrpSpPr>
        <p:grpSpPr>
          <a:xfrm>
            <a:off x="3336858" y="1619731"/>
            <a:ext cx="2498512" cy="2784899"/>
            <a:chOff x="3876600" y="1346949"/>
            <a:chExt cx="2762398" cy="1657439"/>
          </a:xfrm>
          <a:solidFill>
            <a:schemeClr val="accent2"/>
          </a:solidFill>
        </p:grpSpPr>
        <p:sp>
          <p:nvSpPr>
            <p:cNvPr id="9" name="Rectangle : coins arrondis 12">
              <a:extLst>
                <a:ext uri="{FF2B5EF4-FFF2-40B4-BE49-F238E27FC236}">
                  <a16:creationId xmlns:a16="http://schemas.microsoft.com/office/drawing/2014/main" id="{5F7EFF16-9F39-468B-9D1F-8EFD0ADAE16A}"/>
                </a:ext>
              </a:extLst>
            </p:cNvPr>
            <p:cNvSpPr/>
            <p:nvPr/>
          </p:nvSpPr>
          <p:spPr>
            <a:xfrm>
              <a:off x="3876600"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10" name="Rectangle : coins arrondis 4">
              <a:extLst>
                <a:ext uri="{FF2B5EF4-FFF2-40B4-BE49-F238E27FC236}">
                  <a16:creationId xmlns:a16="http://schemas.microsoft.com/office/drawing/2014/main" id="{5E3F862B-800B-4F96-BE0A-5D3F0A010BD2}"/>
                </a:ext>
              </a:extLst>
            </p:cNvPr>
            <p:cNvSpPr txBox="1"/>
            <p:nvPr/>
          </p:nvSpPr>
          <p:spPr>
            <a:xfrm>
              <a:off x="3925145"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b="1" u="sng" kern="1200" dirty="0"/>
                <a:t>Accuracy</a:t>
              </a:r>
              <a:endParaRPr lang="en-US" b="1" u="sng" kern="1200" dirty="0"/>
            </a:p>
            <a:p>
              <a:pPr marL="0" lvl="0" indent="0" algn="ctr" defTabSz="622300">
                <a:lnSpc>
                  <a:spcPct val="90000"/>
                </a:lnSpc>
                <a:spcBef>
                  <a:spcPct val="0"/>
                </a:spcBef>
                <a:spcAft>
                  <a:spcPct val="35000"/>
                </a:spcAft>
                <a:buNone/>
              </a:pPr>
              <a:r>
                <a:rPr lang="tr-TR" sz="1400" kern="1200" dirty="0"/>
                <a:t> </a:t>
              </a:r>
              <a:r>
                <a:rPr lang="en-US" dirty="0"/>
                <a:t> ML / DL algorithms can detect patterns and anomalies that humans may not be able to identify, which can help improve the accuracy of security systems</a:t>
              </a:r>
              <a:endParaRPr lang="en-US" sz="1400" kern="1200" dirty="0"/>
            </a:p>
          </p:txBody>
        </p:sp>
      </p:grpSp>
      <p:grpSp>
        <p:nvGrpSpPr>
          <p:cNvPr id="11" name="Groupe 14">
            <a:extLst>
              <a:ext uri="{FF2B5EF4-FFF2-40B4-BE49-F238E27FC236}">
                <a16:creationId xmlns:a16="http://schemas.microsoft.com/office/drawing/2014/main" id="{6E7E65C1-C761-4E13-A883-F9B9D3547B7F}"/>
              </a:ext>
            </a:extLst>
          </p:cNvPr>
          <p:cNvGrpSpPr/>
          <p:nvPr/>
        </p:nvGrpSpPr>
        <p:grpSpPr>
          <a:xfrm>
            <a:off x="6391368" y="1619731"/>
            <a:ext cx="2470284" cy="2784899"/>
            <a:chOff x="7743958" y="1346949"/>
            <a:chExt cx="2762398" cy="1657439"/>
          </a:xfrm>
          <a:solidFill>
            <a:schemeClr val="accent3"/>
          </a:solidFill>
        </p:grpSpPr>
        <p:sp>
          <p:nvSpPr>
            <p:cNvPr id="12" name="Rectangle : coins arrondis 15">
              <a:extLst>
                <a:ext uri="{FF2B5EF4-FFF2-40B4-BE49-F238E27FC236}">
                  <a16:creationId xmlns:a16="http://schemas.microsoft.com/office/drawing/2014/main" id="{04E3CD70-4CE9-4C97-B147-73D458913EE4}"/>
                </a:ext>
              </a:extLst>
            </p:cNvPr>
            <p:cNvSpPr/>
            <p:nvPr/>
          </p:nvSpPr>
          <p:spPr>
            <a:xfrm>
              <a:off x="7743958"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3" name="Rectangle : coins arrondis 4">
              <a:extLst>
                <a:ext uri="{FF2B5EF4-FFF2-40B4-BE49-F238E27FC236}">
                  <a16:creationId xmlns:a16="http://schemas.microsoft.com/office/drawing/2014/main" id="{4E87E803-AFCE-4375-8C76-B1CBEC9701DB}"/>
                </a:ext>
              </a:extLst>
            </p:cNvPr>
            <p:cNvSpPr txBox="1"/>
            <p:nvPr/>
          </p:nvSpPr>
          <p:spPr>
            <a:xfrm>
              <a:off x="7792503"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b="1" u="sng" kern="1200" dirty="0"/>
                <a:t>Adaptability</a:t>
              </a:r>
              <a:endParaRPr lang="en-US" b="1" u="sng" kern="1200" dirty="0"/>
            </a:p>
            <a:p>
              <a:pPr marL="0" lvl="0" indent="0" algn="ctr" defTabSz="622300">
                <a:lnSpc>
                  <a:spcPct val="90000"/>
                </a:lnSpc>
                <a:spcBef>
                  <a:spcPct val="0"/>
                </a:spcBef>
                <a:spcAft>
                  <a:spcPct val="35000"/>
                </a:spcAft>
                <a:buNone/>
              </a:pPr>
              <a:r>
                <a:rPr lang="en-US" dirty="0"/>
                <a:t>ML / DL algorithms can continuously learn and improve over time, which can help them adapt to changing threats and evolving tactics used by attackers. </a:t>
              </a:r>
              <a:endParaRPr lang="en-US" sz="1400" kern="1200" dirty="0"/>
            </a:p>
          </p:txBody>
        </p:sp>
      </p:grpSp>
      <p:sp>
        <p:nvSpPr>
          <p:cNvPr id="14" name="Flèche : droite 17">
            <a:extLst>
              <a:ext uri="{FF2B5EF4-FFF2-40B4-BE49-F238E27FC236}">
                <a16:creationId xmlns:a16="http://schemas.microsoft.com/office/drawing/2014/main" id="{31F7636D-B13C-4D81-9F72-2CE5944B2DCA}"/>
              </a:ext>
            </a:extLst>
          </p:cNvPr>
          <p:cNvSpPr/>
          <p:nvPr/>
        </p:nvSpPr>
        <p:spPr>
          <a:xfrm>
            <a:off x="2888395" y="3012180"/>
            <a:ext cx="340927" cy="225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droite 18">
            <a:extLst>
              <a:ext uri="{FF2B5EF4-FFF2-40B4-BE49-F238E27FC236}">
                <a16:creationId xmlns:a16="http://schemas.microsoft.com/office/drawing/2014/main" id="{29030088-9DF6-4762-8149-81871884A15B}"/>
              </a:ext>
            </a:extLst>
          </p:cNvPr>
          <p:cNvSpPr/>
          <p:nvPr/>
        </p:nvSpPr>
        <p:spPr>
          <a:xfrm>
            <a:off x="5942905" y="3012180"/>
            <a:ext cx="340927" cy="225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Google Shape;779;p15">
            <a:extLst>
              <a:ext uri="{FF2B5EF4-FFF2-40B4-BE49-F238E27FC236}">
                <a16:creationId xmlns:a16="http://schemas.microsoft.com/office/drawing/2014/main" id="{28F03D35-7976-FBAA-2D67-2DF76A5D8047}"/>
              </a:ext>
            </a:extLst>
          </p:cNvPr>
          <p:cNvSpPr txBox="1">
            <a:spLocks/>
          </p:cNvSpPr>
          <p:nvPr/>
        </p:nvSpPr>
        <p:spPr>
          <a:xfrm>
            <a:off x="524374" y="83615"/>
            <a:ext cx="7729200" cy="6997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ADVANTAGES OF USING MACHINE LEARNING AND DEEP LEARNING IN CYBER SECURITY</a:t>
            </a:r>
          </a:p>
        </p:txBody>
      </p:sp>
    </p:spTree>
    <p:extLst>
      <p:ext uri="{BB962C8B-B14F-4D97-AF65-F5344CB8AC3E}">
        <p14:creationId xmlns:p14="http://schemas.microsoft.com/office/powerpoint/2010/main" val="308910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FA429A-0258-4DEF-87F9-29DA6C2544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pSp>
        <p:nvGrpSpPr>
          <p:cNvPr id="4" name="Groupe 8">
            <a:extLst>
              <a:ext uri="{FF2B5EF4-FFF2-40B4-BE49-F238E27FC236}">
                <a16:creationId xmlns:a16="http://schemas.microsoft.com/office/drawing/2014/main" id="{A61D4795-DCDC-48D3-B34A-5C10E54D59D3}"/>
              </a:ext>
            </a:extLst>
          </p:cNvPr>
          <p:cNvGrpSpPr/>
          <p:nvPr/>
        </p:nvGrpSpPr>
        <p:grpSpPr>
          <a:xfrm>
            <a:off x="282348" y="1622096"/>
            <a:ext cx="2498512" cy="2784899"/>
            <a:chOff x="9242" y="1346949"/>
            <a:chExt cx="2762398" cy="1657439"/>
          </a:xfrm>
          <a:solidFill>
            <a:schemeClr val="tx2"/>
          </a:solidFill>
        </p:grpSpPr>
        <p:sp>
          <p:nvSpPr>
            <p:cNvPr id="5" name="Rectangle : coins arrondis 9">
              <a:extLst>
                <a:ext uri="{FF2B5EF4-FFF2-40B4-BE49-F238E27FC236}">
                  <a16:creationId xmlns:a16="http://schemas.microsoft.com/office/drawing/2014/main" id="{52D2044E-8468-4A06-96C2-398C4C5F8797}"/>
                </a:ext>
              </a:extLst>
            </p:cNvPr>
            <p:cNvSpPr/>
            <p:nvPr/>
          </p:nvSpPr>
          <p:spPr>
            <a:xfrm>
              <a:off x="9242"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6" name="Rectangle : coins arrondis 4">
              <a:extLst>
                <a:ext uri="{FF2B5EF4-FFF2-40B4-BE49-F238E27FC236}">
                  <a16:creationId xmlns:a16="http://schemas.microsoft.com/office/drawing/2014/main" id="{0F9D29FA-D6F0-4186-B71D-6198B154D8D0}"/>
                </a:ext>
              </a:extLst>
            </p:cNvPr>
            <p:cNvSpPr txBox="1"/>
            <p:nvPr/>
          </p:nvSpPr>
          <p:spPr>
            <a:xfrm>
              <a:off x="57788"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fr-FR" sz="1400" b="1" u="sng" kern="1200" dirty="0"/>
            </a:p>
            <a:p>
              <a:pPr marL="0" lvl="0" indent="0" algn="ctr" defTabSz="622300">
                <a:lnSpc>
                  <a:spcPct val="90000"/>
                </a:lnSpc>
                <a:spcBef>
                  <a:spcPct val="0"/>
                </a:spcBef>
                <a:spcAft>
                  <a:spcPct val="35000"/>
                </a:spcAft>
                <a:buNone/>
              </a:pPr>
              <a:r>
                <a:rPr lang="tr-TR" b="1" u="sng" kern="1200" dirty="0"/>
                <a:t>Need for labeled data</a:t>
              </a:r>
              <a:endParaRPr lang="en-US" b="1" u="sng" kern="1200" dirty="0"/>
            </a:p>
            <a:p>
              <a:pPr marL="0" lvl="0" indent="0" algn="ctr" defTabSz="622300">
                <a:lnSpc>
                  <a:spcPct val="90000"/>
                </a:lnSpc>
                <a:spcBef>
                  <a:spcPct val="0"/>
                </a:spcBef>
                <a:spcAft>
                  <a:spcPct val="35000"/>
                </a:spcAft>
                <a:buNone/>
              </a:pPr>
              <a:r>
                <a:rPr lang="en-US" b="1" dirty="0"/>
                <a:t>ML</a:t>
              </a:r>
              <a:r>
                <a:rPr lang="en-US" dirty="0"/>
                <a:t> algorithms require a large amount of labeled data in order to learn effectively. This can be a challenge in the field of cyber security, where it may be difficult to obtain a sufficient number of labeled examples of certain types of attacks .</a:t>
              </a:r>
              <a:endParaRPr lang="en-US" sz="1400" kern="1200" dirty="0"/>
            </a:p>
          </p:txBody>
        </p:sp>
      </p:grpSp>
      <p:grpSp>
        <p:nvGrpSpPr>
          <p:cNvPr id="7" name="Groupe 11">
            <a:extLst>
              <a:ext uri="{FF2B5EF4-FFF2-40B4-BE49-F238E27FC236}">
                <a16:creationId xmlns:a16="http://schemas.microsoft.com/office/drawing/2014/main" id="{699C0951-EB33-4C18-8200-82D7F1DF5400}"/>
              </a:ext>
            </a:extLst>
          </p:cNvPr>
          <p:cNvGrpSpPr/>
          <p:nvPr/>
        </p:nvGrpSpPr>
        <p:grpSpPr>
          <a:xfrm>
            <a:off x="3336858" y="1619731"/>
            <a:ext cx="2498512" cy="2784899"/>
            <a:chOff x="3876600" y="1346949"/>
            <a:chExt cx="2762398" cy="1657439"/>
          </a:xfrm>
          <a:solidFill>
            <a:schemeClr val="accent2"/>
          </a:solidFill>
        </p:grpSpPr>
        <p:sp>
          <p:nvSpPr>
            <p:cNvPr id="8" name="Rectangle : coins arrondis 12">
              <a:extLst>
                <a:ext uri="{FF2B5EF4-FFF2-40B4-BE49-F238E27FC236}">
                  <a16:creationId xmlns:a16="http://schemas.microsoft.com/office/drawing/2014/main" id="{24083C6D-DDB7-4DA9-9E2A-F0AEE7235865}"/>
                </a:ext>
              </a:extLst>
            </p:cNvPr>
            <p:cNvSpPr/>
            <p:nvPr/>
          </p:nvSpPr>
          <p:spPr>
            <a:xfrm>
              <a:off x="3876600"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9" name="Rectangle : coins arrondis 4">
              <a:extLst>
                <a:ext uri="{FF2B5EF4-FFF2-40B4-BE49-F238E27FC236}">
                  <a16:creationId xmlns:a16="http://schemas.microsoft.com/office/drawing/2014/main" id="{5AC19E3C-999A-4DD3-AAF4-E029D93FC008}"/>
                </a:ext>
              </a:extLst>
            </p:cNvPr>
            <p:cNvSpPr txBox="1"/>
            <p:nvPr/>
          </p:nvSpPr>
          <p:spPr>
            <a:xfrm>
              <a:off x="3925145"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b="1" u="sng" kern="1200" dirty="0"/>
                <a:t>Limited interpretability</a:t>
              </a:r>
              <a:endParaRPr lang="en-US" b="1" u="sng" kern="1200" dirty="0"/>
            </a:p>
            <a:p>
              <a:pPr marL="0" lvl="0" indent="0" algn="ctr" defTabSz="622300">
                <a:lnSpc>
                  <a:spcPct val="90000"/>
                </a:lnSpc>
                <a:spcBef>
                  <a:spcPct val="0"/>
                </a:spcBef>
                <a:spcAft>
                  <a:spcPct val="35000"/>
                </a:spcAft>
                <a:buNone/>
              </a:pPr>
              <a:r>
                <a:rPr lang="tr-TR" sz="1400" kern="1200" dirty="0"/>
                <a:t> </a:t>
              </a:r>
              <a:r>
                <a:rPr lang="en-US" dirty="0"/>
                <a:t> Some </a:t>
              </a:r>
              <a:r>
                <a:rPr lang="en-US" b="1" dirty="0"/>
                <a:t>ML</a:t>
              </a:r>
              <a:r>
                <a:rPr lang="en-US" dirty="0"/>
                <a:t> algorithms, particularly </a:t>
              </a:r>
              <a:r>
                <a:rPr lang="en-US" b="1" dirty="0"/>
                <a:t>DL</a:t>
              </a:r>
              <a:r>
                <a:rPr lang="en-US" dirty="0"/>
                <a:t> algorithms, can be difficult to interpret, which can make it hard to understand how they arrived at a particular prediction. This can be a problem in the context of cyber security, where it is important to be able to understand the reasoning behind a model's prediction.</a:t>
              </a:r>
              <a:endParaRPr lang="en-US" sz="1400" kern="1200" dirty="0"/>
            </a:p>
          </p:txBody>
        </p:sp>
      </p:grpSp>
      <p:grpSp>
        <p:nvGrpSpPr>
          <p:cNvPr id="10" name="Groupe 14">
            <a:extLst>
              <a:ext uri="{FF2B5EF4-FFF2-40B4-BE49-F238E27FC236}">
                <a16:creationId xmlns:a16="http://schemas.microsoft.com/office/drawing/2014/main" id="{E0526298-A53E-434E-8667-D7ACD3F847F2}"/>
              </a:ext>
            </a:extLst>
          </p:cNvPr>
          <p:cNvGrpSpPr/>
          <p:nvPr/>
        </p:nvGrpSpPr>
        <p:grpSpPr>
          <a:xfrm>
            <a:off x="6391368" y="1619731"/>
            <a:ext cx="2470284" cy="2784899"/>
            <a:chOff x="7743958" y="1346949"/>
            <a:chExt cx="2762398" cy="1657439"/>
          </a:xfrm>
          <a:solidFill>
            <a:schemeClr val="accent3"/>
          </a:solidFill>
        </p:grpSpPr>
        <p:sp>
          <p:nvSpPr>
            <p:cNvPr id="11" name="Rectangle : coins arrondis 15">
              <a:extLst>
                <a:ext uri="{FF2B5EF4-FFF2-40B4-BE49-F238E27FC236}">
                  <a16:creationId xmlns:a16="http://schemas.microsoft.com/office/drawing/2014/main" id="{445EA1F9-FC79-4F09-985D-315D6D7B81BC}"/>
                </a:ext>
              </a:extLst>
            </p:cNvPr>
            <p:cNvSpPr/>
            <p:nvPr/>
          </p:nvSpPr>
          <p:spPr>
            <a:xfrm>
              <a:off x="7743958"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2" name="Rectangle : coins arrondis 4">
              <a:extLst>
                <a:ext uri="{FF2B5EF4-FFF2-40B4-BE49-F238E27FC236}">
                  <a16:creationId xmlns:a16="http://schemas.microsoft.com/office/drawing/2014/main" id="{258340F0-9675-4757-A8CD-15182BA02078}"/>
                </a:ext>
              </a:extLst>
            </p:cNvPr>
            <p:cNvSpPr txBox="1"/>
            <p:nvPr/>
          </p:nvSpPr>
          <p:spPr>
            <a:xfrm>
              <a:off x="7792503"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b="1" u="sng" kern="1200" dirty="0"/>
                <a:t>Overfitting</a:t>
              </a:r>
              <a:endParaRPr lang="en-US" b="1" u="sng" kern="1200" dirty="0"/>
            </a:p>
            <a:p>
              <a:pPr marL="0" lvl="0" indent="0" algn="ctr" defTabSz="622300">
                <a:lnSpc>
                  <a:spcPct val="90000"/>
                </a:lnSpc>
                <a:spcBef>
                  <a:spcPct val="0"/>
                </a:spcBef>
                <a:spcAft>
                  <a:spcPct val="35000"/>
                </a:spcAft>
                <a:buNone/>
              </a:pPr>
              <a:r>
                <a:rPr lang="en-US" b="1" dirty="0"/>
                <a:t>ML</a:t>
              </a:r>
              <a:r>
                <a:rPr lang="en-US" dirty="0"/>
                <a:t> algorithms can sometimes "overfit" the training data, which means that they perform well on the training data but poorly on new data. This can be a problem in the field of cyber security, where it is important for algorithms to generalize well to new situations.</a:t>
              </a:r>
              <a:endParaRPr lang="en-US" sz="1400" kern="1200" dirty="0"/>
            </a:p>
          </p:txBody>
        </p:sp>
      </p:grpSp>
      <p:sp>
        <p:nvSpPr>
          <p:cNvPr id="13" name="Flèche : droite 17">
            <a:extLst>
              <a:ext uri="{FF2B5EF4-FFF2-40B4-BE49-F238E27FC236}">
                <a16:creationId xmlns:a16="http://schemas.microsoft.com/office/drawing/2014/main" id="{C6D5A9E5-A376-480B-900A-BDBCB17C23BC}"/>
              </a:ext>
            </a:extLst>
          </p:cNvPr>
          <p:cNvSpPr/>
          <p:nvPr/>
        </p:nvSpPr>
        <p:spPr>
          <a:xfrm>
            <a:off x="2888395" y="3012180"/>
            <a:ext cx="340927" cy="225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8">
            <a:extLst>
              <a:ext uri="{FF2B5EF4-FFF2-40B4-BE49-F238E27FC236}">
                <a16:creationId xmlns:a16="http://schemas.microsoft.com/office/drawing/2014/main" id="{02834521-A5D2-4B21-950A-5735F004A129}"/>
              </a:ext>
            </a:extLst>
          </p:cNvPr>
          <p:cNvSpPr/>
          <p:nvPr/>
        </p:nvSpPr>
        <p:spPr>
          <a:xfrm>
            <a:off x="5942905" y="3012180"/>
            <a:ext cx="340927" cy="225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Google Shape;779;p15">
            <a:extLst>
              <a:ext uri="{FF2B5EF4-FFF2-40B4-BE49-F238E27FC236}">
                <a16:creationId xmlns:a16="http://schemas.microsoft.com/office/drawing/2014/main" id="{B1145E8D-697E-66F3-9D6D-6CE063453BCF}"/>
              </a:ext>
            </a:extLst>
          </p:cNvPr>
          <p:cNvSpPr txBox="1">
            <a:spLocks/>
          </p:cNvSpPr>
          <p:nvPr/>
        </p:nvSpPr>
        <p:spPr>
          <a:xfrm>
            <a:off x="546408" y="36723"/>
            <a:ext cx="7729200" cy="6997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CHALLENGES AND LIMITATIONS OF USING MACHINE LEARNING AND DEEP LEARNING IN CYBER SECURITY</a:t>
            </a:r>
          </a:p>
        </p:txBody>
      </p:sp>
    </p:spTree>
    <p:extLst>
      <p:ext uri="{BB962C8B-B14F-4D97-AF65-F5344CB8AC3E}">
        <p14:creationId xmlns:p14="http://schemas.microsoft.com/office/powerpoint/2010/main" val="185987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5479-EF1E-46A7-9A86-ED9C416021D1}"/>
              </a:ext>
            </a:extLst>
          </p:cNvPr>
          <p:cNvSpPr>
            <a:spLocks noGrp="1"/>
          </p:cNvSpPr>
          <p:nvPr>
            <p:ph type="title"/>
          </p:nvPr>
        </p:nvSpPr>
        <p:spPr>
          <a:xfrm>
            <a:off x="2533622" y="2213550"/>
            <a:ext cx="4076756" cy="716400"/>
          </a:xfrm>
        </p:spPr>
        <p:txBody>
          <a:bodyPr/>
          <a:lstStyle/>
          <a:p>
            <a:pPr algn="ctr"/>
            <a:r>
              <a:rPr lang="en-US" sz="5400" dirty="0"/>
              <a:t>CONCLUSION</a:t>
            </a:r>
            <a:endParaRPr lang="fr-FR" sz="5400" dirty="0"/>
          </a:p>
        </p:txBody>
      </p:sp>
      <p:sp>
        <p:nvSpPr>
          <p:cNvPr id="3" name="Slide Number Placeholder 2">
            <a:extLst>
              <a:ext uri="{FF2B5EF4-FFF2-40B4-BE49-F238E27FC236}">
                <a16:creationId xmlns:a16="http://schemas.microsoft.com/office/drawing/2014/main" id="{19957213-2857-467D-B54E-5D785FB969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0863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8E1803-5FFF-A979-667F-55B34D72F2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7" name="TextBox 6">
            <a:extLst>
              <a:ext uri="{FF2B5EF4-FFF2-40B4-BE49-F238E27FC236}">
                <a16:creationId xmlns:a16="http://schemas.microsoft.com/office/drawing/2014/main" id="{BD2F622A-6FD9-0563-381C-45DD14864A7D}"/>
              </a:ext>
            </a:extLst>
          </p:cNvPr>
          <p:cNvSpPr txBox="1"/>
          <p:nvPr/>
        </p:nvSpPr>
        <p:spPr>
          <a:xfrm>
            <a:off x="521109" y="904226"/>
            <a:ext cx="8337755" cy="3477875"/>
          </a:xfrm>
          <a:prstGeom prst="rect">
            <a:avLst/>
          </a:prstGeom>
          <a:noFill/>
        </p:spPr>
        <p:txBody>
          <a:bodyPr wrap="square">
            <a:spAutoFit/>
          </a:bodyPr>
          <a:lstStyle/>
          <a:p>
            <a:r>
              <a:rPr lang="en-US" sz="2000" dirty="0">
                <a:solidFill>
                  <a:schemeClr val="bg1"/>
                </a:solidFill>
              </a:rPr>
              <a:t>In conclusion, machine learning and deep learning algorithms can be very effective tools for addressing a wide range of cyber security problems. These algorithms can analyze and process large amounts of data quickly and accurately and can be trained to recognize patterns and trends that may indicate the presence of a cyber security threat. They can also be used to automatically classify and categorize data in real time, which can help cyber security professionals to identify and respond to threats more quickly and effectively. While there are many challenges and limitations to the use of these algorithms in cyber security, they have the potential to make a significant impact in the field.</a:t>
            </a:r>
          </a:p>
          <a:p>
            <a:endParaRPr lang="en-US" sz="2000" dirty="0">
              <a:solidFill>
                <a:schemeClr val="bg1"/>
              </a:solidFill>
            </a:endParaRPr>
          </a:p>
        </p:txBody>
      </p:sp>
    </p:spTree>
    <p:extLst>
      <p:ext uri="{BB962C8B-B14F-4D97-AF65-F5344CB8AC3E}">
        <p14:creationId xmlns:p14="http://schemas.microsoft.com/office/powerpoint/2010/main" val="224496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33C4-329E-D5BA-2F42-AFA0499F17CB}"/>
              </a:ext>
            </a:extLst>
          </p:cNvPr>
          <p:cNvSpPr>
            <a:spLocks noGrp="1"/>
          </p:cNvSpPr>
          <p:nvPr>
            <p:ph type="title"/>
          </p:nvPr>
        </p:nvSpPr>
        <p:spPr/>
        <p:txBody>
          <a:bodyPr/>
          <a:lstStyle/>
          <a:p>
            <a:r>
              <a:rPr lang="en-US" dirty="0"/>
              <a:t>REFRENCES</a:t>
            </a:r>
          </a:p>
        </p:txBody>
      </p:sp>
      <p:sp>
        <p:nvSpPr>
          <p:cNvPr id="3" name="Slide Number Placeholder 2">
            <a:extLst>
              <a:ext uri="{FF2B5EF4-FFF2-40B4-BE49-F238E27FC236}">
                <a16:creationId xmlns:a16="http://schemas.microsoft.com/office/drawing/2014/main" id="{6FB730E9-4207-702F-16C4-92A26F1C8E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428B1EC0-07A5-6044-FA88-419516334B3E}"/>
              </a:ext>
            </a:extLst>
          </p:cNvPr>
          <p:cNvSpPr txBox="1"/>
          <p:nvPr/>
        </p:nvSpPr>
        <p:spPr>
          <a:xfrm>
            <a:off x="181656" y="1415499"/>
            <a:ext cx="8570459" cy="3416320"/>
          </a:xfrm>
          <a:prstGeom prst="rect">
            <a:avLst/>
          </a:prstGeom>
          <a:noFill/>
        </p:spPr>
        <p:txBody>
          <a:bodyPr wrap="square">
            <a:spAutoFit/>
          </a:bodyPr>
          <a:lstStyle/>
          <a:p>
            <a:r>
              <a:rPr lang="en-US" sz="1200" dirty="0">
                <a:solidFill>
                  <a:schemeClr val="accent3">
                    <a:lumMod val="20000"/>
                    <a:lumOff val="80000"/>
                  </a:schemeClr>
                </a:solidFill>
                <a:latin typeface="Muli" panose="02000303000000000000" pitchFamily="2" charset="0"/>
              </a:rPr>
              <a:t>M. S. Pervez and D. M. Farid, ‘‘Feature selection and intrusion classification in NSL-KDD CUP 99 dataset employing</a:t>
            </a:r>
          </a:p>
          <a:p>
            <a:r>
              <a:rPr lang="en-US" sz="1200" dirty="0">
                <a:solidFill>
                  <a:schemeClr val="accent3">
                    <a:lumMod val="20000"/>
                    <a:lumOff val="80000"/>
                  </a:schemeClr>
                </a:solidFill>
                <a:latin typeface="Muli" panose="02000303000000000000" pitchFamily="2" charset="0"/>
              </a:rPr>
              <a:t> SVMs,’’ in Proc. 8th Int. Conf. </a:t>
            </a:r>
            <a:r>
              <a:rPr lang="en-US" sz="1200" dirty="0" err="1">
                <a:solidFill>
                  <a:schemeClr val="accent3">
                    <a:lumMod val="20000"/>
                    <a:lumOff val="80000"/>
                  </a:schemeClr>
                </a:solidFill>
                <a:latin typeface="Muli" panose="02000303000000000000" pitchFamily="2" charset="0"/>
              </a:rPr>
              <a:t>Softw</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Knowl</a:t>
            </a:r>
            <a:r>
              <a:rPr lang="en-US" sz="1200" dirty="0">
                <a:solidFill>
                  <a:schemeClr val="accent3">
                    <a:lumMod val="20000"/>
                    <a:lumOff val="80000"/>
                  </a:schemeClr>
                </a:solidFill>
                <a:latin typeface="Muli" panose="02000303000000000000" pitchFamily="2" charset="0"/>
              </a:rPr>
              <a:t>., Inf. </a:t>
            </a:r>
            <a:r>
              <a:rPr lang="en-US" sz="1200" dirty="0" err="1">
                <a:solidFill>
                  <a:schemeClr val="accent3">
                    <a:lumMod val="20000"/>
                    <a:lumOff val="80000"/>
                  </a:schemeClr>
                </a:solidFill>
                <a:latin typeface="Muli" panose="02000303000000000000" pitchFamily="2" charset="0"/>
              </a:rPr>
              <a:t>Manage.Appl</a:t>
            </a:r>
            <a:r>
              <a:rPr lang="en-US" sz="1200" dirty="0">
                <a:solidFill>
                  <a:schemeClr val="accent3">
                    <a:lumMod val="20000"/>
                    <a:lumOff val="80000"/>
                  </a:schemeClr>
                </a:solidFill>
                <a:latin typeface="Muli" panose="02000303000000000000" pitchFamily="2" charset="0"/>
              </a:rPr>
              <a:t>. (SKIMA), 2014</a:t>
            </a:r>
          </a:p>
          <a:p>
            <a:endParaRPr lang="en-US" sz="1200" dirty="0">
              <a:solidFill>
                <a:schemeClr val="accent3">
                  <a:lumMod val="20000"/>
                  <a:lumOff val="80000"/>
                </a:schemeClr>
              </a:solidFill>
              <a:latin typeface="Muli" panose="02000303000000000000" pitchFamily="2" charset="0"/>
            </a:endParaRPr>
          </a:p>
          <a:p>
            <a:r>
              <a:rPr lang="en-US" sz="1200" dirty="0">
                <a:solidFill>
                  <a:schemeClr val="accent3">
                    <a:lumMod val="20000"/>
                    <a:lumOff val="80000"/>
                  </a:schemeClr>
                </a:solidFill>
                <a:latin typeface="Muli" panose="02000303000000000000" pitchFamily="2" charset="0"/>
              </a:rPr>
              <a:t>] E. G. Dada, ‘‘A hybridized SVM-</a:t>
            </a:r>
            <a:r>
              <a:rPr lang="en-US" sz="1200" dirty="0" err="1">
                <a:solidFill>
                  <a:schemeClr val="accent3">
                    <a:lumMod val="20000"/>
                    <a:lumOff val="80000"/>
                  </a:schemeClr>
                </a:solidFill>
                <a:latin typeface="Muli" panose="02000303000000000000" pitchFamily="2" charset="0"/>
              </a:rPr>
              <a:t>kNN</a:t>
            </a:r>
            <a:r>
              <a:rPr lang="en-US" sz="1200" dirty="0">
                <a:solidFill>
                  <a:schemeClr val="accent3">
                    <a:lumMod val="20000"/>
                    <a:lumOff val="80000"/>
                  </a:schemeClr>
                </a:solidFill>
                <a:latin typeface="Muli" panose="02000303000000000000" pitchFamily="2" charset="0"/>
              </a:rPr>
              <a:t>-pd APSO approach to intrusion detection system,’’</a:t>
            </a:r>
          </a:p>
          <a:p>
            <a:r>
              <a:rPr lang="en-US" sz="1200" dirty="0">
                <a:solidFill>
                  <a:schemeClr val="accent3">
                    <a:lumMod val="20000"/>
                    <a:lumOff val="80000"/>
                  </a:schemeClr>
                </a:solidFill>
                <a:latin typeface="Muli" panose="02000303000000000000" pitchFamily="2" charset="0"/>
              </a:rPr>
              <a:t> in Proc. Fac. Seminar Ser., 2017. </a:t>
            </a:r>
          </a:p>
          <a:p>
            <a:endParaRPr lang="en-US" sz="1200" dirty="0">
              <a:solidFill>
                <a:schemeClr val="accent3">
                  <a:lumMod val="20000"/>
                  <a:lumOff val="80000"/>
                </a:schemeClr>
              </a:solidFill>
              <a:latin typeface="Muli" panose="02000303000000000000" pitchFamily="2" charset="0"/>
            </a:endParaRPr>
          </a:p>
          <a:p>
            <a:r>
              <a:rPr lang="en-US" sz="1200" dirty="0" err="1">
                <a:solidFill>
                  <a:schemeClr val="accent3">
                    <a:lumMod val="20000"/>
                    <a:lumOff val="80000"/>
                  </a:schemeClr>
                </a:solidFill>
                <a:latin typeface="Muli" panose="02000303000000000000" pitchFamily="2" charset="0"/>
              </a:rPr>
              <a:t>N.Gao</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L.Gao</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Q.Gao</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H.Wang</a:t>
            </a:r>
            <a:r>
              <a:rPr lang="en-US" sz="1200" dirty="0">
                <a:solidFill>
                  <a:schemeClr val="accent3">
                    <a:lumMod val="20000"/>
                    <a:lumOff val="80000"/>
                  </a:schemeClr>
                </a:solidFill>
                <a:latin typeface="Muli" panose="02000303000000000000" pitchFamily="2" charset="0"/>
              </a:rPr>
              <a:t>, ‘‘An intrusion detection model based on deep belief networks,’’ in Proc. 2nd Int. Conf. Adv.</a:t>
            </a:r>
          </a:p>
          <a:p>
            <a:r>
              <a:rPr lang="en-US" sz="1200" dirty="0">
                <a:solidFill>
                  <a:schemeClr val="accent3">
                    <a:lumMod val="20000"/>
                    <a:lumOff val="80000"/>
                  </a:schemeClr>
                </a:solidFill>
                <a:latin typeface="Muli" panose="02000303000000000000" pitchFamily="2" charset="0"/>
              </a:rPr>
              <a:t> Cloud Big Data,2018</a:t>
            </a:r>
          </a:p>
          <a:p>
            <a:endParaRPr lang="en-US" sz="1200" dirty="0">
              <a:solidFill>
                <a:schemeClr val="accent3">
                  <a:lumMod val="20000"/>
                  <a:lumOff val="80000"/>
                </a:schemeClr>
              </a:solidFill>
              <a:latin typeface="Muli" panose="02000303000000000000" pitchFamily="2" charset="0"/>
            </a:endParaRPr>
          </a:p>
          <a:p>
            <a:r>
              <a:rPr lang="en-US" sz="1200" dirty="0" err="1">
                <a:solidFill>
                  <a:schemeClr val="accent3">
                    <a:lumMod val="20000"/>
                    <a:lumOff val="80000"/>
                  </a:schemeClr>
                </a:solidFill>
                <a:latin typeface="Muli" panose="02000303000000000000" pitchFamily="2" charset="0"/>
              </a:rPr>
              <a:t>C.L.Yin</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Y.F.Zhu</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J.L.Fei</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X.Z.He</a:t>
            </a:r>
            <a:r>
              <a:rPr lang="en-US" sz="1200" dirty="0">
                <a:solidFill>
                  <a:schemeClr val="accent3">
                    <a:lumMod val="20000"/>
                    <a:lumOff val="80000"/>
                  </a:schemeClr>
                </a:solidFill>
                <a:latin typeface="Muli" panose="02000303000000000000" pitchFamily="2" charset="0"/>
              </a:rPr>
              <a:t>, ‘‘A deep learning approach for intrusion detection using recurrent neural networks,’’</a:t>
            </a:r>
          </a:p>
          <a:p>
            <a:r>
              <a:rPr lang="en-US" sz="1200" dirty="0">
                <a:solidFill>
                  <a:schemeClr val="accent3">
                    <a:lumMod val="20000"/>
                    <a:lumOff val="80000"/>
                  </a:schemeClr>
                </a:solidFill>
                <a:latin typeface="Muli" panose="02000303000000000000" pitchFamily="2" charset="0"/>
              </a:rPr>
              <a:t> IEEE 2017</a:t>
            </a:r>
          </a:p>
          <a:p>
            <a:endParaRPr lang="en-US" sz="1200" dirty="0">
              <a:solidFill>
                <a:schemeClr val="accent3">
                  <a:lumMod val="20000"/>
                  <a:lumOff val="80000"/>
                </a:schemeClr>
              </a:solidFill>
              <a:latin typeface="Muli" panose="02000303000000000000" pitchFamily="2" charset="0"/>
            </a:endParaRPr>
          </a:p>
          <a:p>
            <a:r>
              <a:rPr lang="en-US" sz="1200" dirty="0">
                <a:solidFill>
                  <a:schemeClr val="accent3">
                    <a:lumMod val="20000"/>
                    <a:lumOff val="80000"/>
                  </a:schemeClr>
                </a:solidFill>
                <a:latin typeface="Muli" panose="02000303000000000000" pitchFamily="2" charset="0"/>
              </a:rPr>
              <a:t>W. Wang, M. Zhu, X. Zeng, X. Ye, and Y. Sheng, ‘‘Malware traffic classification using convolutional neural network for</a:t>
            </a:r>
          </a:p>
          <a:p>
            <a:r>
              <a:rPr lang="en-US" sz="1200" dirty="0">
                <a:solidFill>
                  <a:schemeClr val="accent3">
                    <a:lumMod val="20000"/>
                    <a:lumOff val="80000"/>
                  </a:schemeClr>
                </a:solidFill>
                <a:latin typeface="Muli" panose="02000303000000000000" pitchFamily="2" charset="0"/>
              </a:rPr>
              <a:t> representation learning,’’ in Proc. Int. Conf. Inf. Newt. 2017.</a:t>
            </a:r>
          </a:p>
          <a:p>
            <a:endParaRPr lang="en-US" sz="1200" dirty="0">
              <a:solidFill>
                <a:schemeClr val="accent3">
                  <a:lumMod val="20000"/>
                  <a:lumOff val="80000"/>
                </a:schemeClr>
              </a:solidFill>
              <a:latin typeface="Muli" panose="02000303000000000000" pitchFamily="2" charset="0"/>
            </a:endParaRPr>
          </a:p>
          <a:p>
            <a:r>
              <a:rPr lang="en-US" sz="1200" dirty="0">
                <a:solidFill>
                  <a:schemeClr val="accent3">
                    <a:lumMod val="20000"/>
                    <a:lumOff val="80000"/>
                  </a:schemeClr>
                </a:solidFill>
                <a:latin typeface="Muli" panose="02000303000000000000" pitchFamily="2" charset="0"/>
              </a:rPr>
              <a:t>C. Azad and V. K. Jha, ‘‘Genetic algorithm to solve the problem of small disjunct in the decision tree-based intrusion</a:t>
            </a:r>
          </a:p>
          <a:p>
            <a:r>
              <a:rPr lang="en-US" sz="1200" dirty="0">
                <a:solidFill>
                  <a:schemeClr val="accent3">
                    <a:lumMod val="20000"/>
                    <a:lumOff val="80000"/>
                  </a:schemeClr>
                </a:solidFill>
                <a:latin typeface="Muli" panose="02000303000000000000" pitchFamily="2" charset="0"/>
              </a:rPr>
              <a:t> detection system,’’ Int. J. </a:t>
            </a:r>
            <a:r>
              <a:rPr lang="en-US" sz="1200" dirty="0" err="1">
                <a:solidFill>
                  <a:schemeClr val="accent3">
                    <a:lumMod val="20000"/>
                    <a:lumOff val="80000"/>
                  </a:schemeClr>
                </a:solidFill>
                <a:latin typeface="Muli" panose="02000303000000000000" pitchFamily="2" charset="0"/>
              </a:rPr>
              <a:t>Comput</a:t>
            </a:r>
            <a:r>
              <a:rPr lang="en-US" sz="1200" dirty="0">
                <a:solidFill>
                  <a:schemeClr val="accent3">
                    <a:lumMod val="20000"/>
                    <a:lumOff val="80000"/>
                  </a:schemeClr>
                </a:solidFill>
                <a:latin typeface="Muli" panose="02000303000000000000" pitchFamily="2" charset="0"/>
              </a:rPr>
              <a:t>. </a:t>
            </a:r>
            <a:r>
              <a:rPr lang="en-US" sz="1200" dirty="0" err="1">
                <a:solidFill>
                  <a:schemeClr val="accent3">
                    <a:lumMod val="20000"/>
                    <a:lumOff val="80000"/>
                  </a:schemeClr>
                </a:solidFill>
                <a:latin typeface="Muli" panose="02000303000000000000" pitchFamily="2" charset="0"/>
              </a:rPr>
              <a:t>Netw</a:t>
            </a:r>
            <a:r>
              <a:rPr lang="en-US" sz="1200" dirty="0">
                <a:solidFill>
                  <a:schemeClr val="accent3">
                    <a:lumMod val="20000"/>
                    <a:lumOff val="80000"/>
                  </a:schemeClr>
                </a:solidFill>
                <a:latin typeface="Muli" panose="02000303000000000000" pitchFamily="2" charset="0"/>
              </a:rPr>
              <a:t>. Inf. </a:t>
            </a:r>
            <a:r>
              <a:rPr lang="en-US" sz="1200" dirty="0" err="1">
                <a:solidFill>
                  <a:schemeClr val="accent3">
                    <a:lumMod val="20000"/>
                    <a:lumOff val="80000"/>
                  </a:schemeClr>
                </a:solidFill>
                <a:latin typeface="Muli" panose="02000303000000000000" pitchFamily="2" charset="0"/>
              </a:rPr>
              <a:t>Secur</a:t>
            </a:r>
            <a:r>
              <a:rPr lang="en-US" sz="1200" dirty="0">
                <a:solidFill>
                  <a:schemeClr val="accent3">
                    <a:lumMod val="20000"/>
                    <a:lumOff val="80000"/>
                  </a:schemeClr>
                </a:solidFill>
                <a:latin typeface="Muli" panose="02000303000000000000" pitchFamily="2" charset="0"/>
              </a:rPr>
              <a:t>. 2017.</a:t>
            </a:r>
          </a:p>
        </p:txBody>
      </p:sp>
    </p:spTree>
    <p:extLst>
      <p:ext uri="{BB962C8B-B14F-4D97-AF65-F5344CB8AC3E}">
        <p14:creationId xmlns:p14="http://schemas.microsoft.com/office/powerpoint/2010/main" val="270820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a:t>
            </a:r>
            <a:endParaRPr dirty="0"/>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9" name="ZoneTexte 8">
            <a:extLst>
              <a:ext uri="{FF2B5EF4-FFF2-40B4-BE49-F238E27FC236}">
                <a16:creationId xmlns:a16="http://schemas.microsoft.com/office/drawing/2014/main" id="{0A301AB8-173C-7986-606F-E27E237D1572}"/>
              </a:ext>
            </a:extLst>
          </p:cNvPr>
          <p:cNvSpPr txBox="1"/>
          <p:nvPr/>
        </p:nvSpPr>
        <p:spPr>
          <a:xfrm>
            <a:off x="394853" y="1467512"/>
            <a:ext cx="4365406" cy="3093154"/>
          </a:xfrm>
          <a:prstGeom prst="rect">
            <a:avLst/>
          </a:prstGeom>
          <a:noFill/>
        </p:spPr>
        <p:txBody>
          <a:bodyPr wrap="square">
            <a:spAutoFit/>
          </a:bodyPr>
          <a:lstStyle/>
          <a:p>
            <a:pPr marL="285750" lvl="0" indent="-285750" algn="l" rtl="0">
              <a:spcBef>
                <a:spcPts val="600"/>
              </a:spcBef>
              <a:spcAft>
                <a:spcPts val="0"/>
              </a:spcAft>
              <a:buClr>
                <a:schemeClr val="bg1"/>
              </a:buClr>
              <a:buSzPct val="85000"/>
              <a:buFont typeface="Wingdings" panose="05000000000000000000" pitchFamily="2" charset="2"/>
              <a:buChar char="Ø"/>
            </a:pPr>
            <a:r>
              <a:rPr lang="en" sz="1600" b="1" dirty="0">
                <a:solidFill>
                  <a:schemeClr val="bg1"/>
                </a:solidFill>
              </a:rPr>
              <a:t>INTRODUCTION</a:t>
            </a:r>
          </a:p>
          <a:p>
            <a:pPr marL="285750" lvl="0" indent="-285750" algn="l" rtl="0">
              <a:spcBef>
                <a:spcPts val="600"/>
              </a:spcBef>
              <a:spcAft>
                <a:spcPts val="0"/>
              </a:spcAft>
              <a:buClr>
                <a:schemeClr val="bg1"/>
              </a:buClr>
              <a:buSzPct val="85000"/>
              <a:buFont typeface="Wingdings" panose="05000000000000000000" pitchFamily="2" charset="2"/>
              <a:buChar char="Ø"/>
            </a:pPr>
            <a:r>
              <a:rPr lang="en" sz="1600" b="1" dirty="0">
                <a:solidFill>
                  <a:schemeClr val="bg1"/>
                </a:solidFill>
              </a:rPr>
              <a:t>TYPES OF ML ALGORITHMS USED IN </a:t>
            </a:r>
            <a:r>
              <a:rPr lang="en-US" sz="1600" b="1" dirty="0">
                <a:solidFill>
                  <a:schemeClr val="bg1"/>
                </a:solidFill>
              </a:rPr>
              <a:t>CS</a:t>
            </a:r>
            <a:endParaRPr lang="en" sz="1600" b="1" dirty="0">
              <a:solidFill>
                <a:schemeClr val="bg1"/>
              </a:solidFill>
            </a:endParaRPr>
          </a:p>
          <a:p>
            <a:pPr marL="285750" indent="-285750">
              <a:spcBef>
                <a:spcPts val="600"/>
              </a:spcBef>
              <a:buClr>
                <a:schemeClr val="bg1"/>
              </a:buClr>
              <a:buSzPct val="85000"/>
              <a:buFont typeface="Wingdings" panose="05000000000000000000" pitchFamily="2" charset="2"/>
              <a:buChar char="Ø"/>
            </a:pPr>
            <a:r>
              <a:rPr lang="en" sz="1600" b="1" dirty="0">
                <a:solidFill>
                  <a:schemeClr val="bg1"/>
                </a:solidFill>
              </a:rPr>
              <a:t>TYPES OF DL ALGORITHMS USED IN CS</a:t>
            </a:r>
          </a:p>
          <a:p>
            <a:pPr marL="285750" indent="-285750">
              <a:spcBef>
                <a:spcPts val="600"/>
              </a:spcBef>
              <a:buClr>
                <a:schemeClr val="bg1"/>
              </a:buClr>
              <a:buSzPct val="85000"/>
              <a:buFont typeface="Wingdings" panose="05000000000000000000" pitchFamily="2" charset="2"/>
              <a:buChar char="Ø"/>
            </a:pPr>
            <a:r>
              <a:rPr lang="en" sz="1600" b="1" dirty="0">
                <a:solidFill>
                  <a:schemeClr val="bg1"/>
                </a:solidFill>
              </a:rPr>
              <a:t>APPLICATIONS OF ML AND  DL IN CS</a:t>
            </a:r>
          </a:p>
          <a:p>
            <a:pPr marL="285750" indent="-285750">
              <a:spcBef>
                <a:spcPts val="600"/>
              </a:spcBef>
              <a:buClr>
                <a:schemeClr val="bg1"/>
              </a:buClr>
              <a:buSzPct val="85000"/>
              <a:buFont typeface="Wingdings" panose="05000000000000000000" pitchFamily="2" charset="2"/>
              <a:buChar char="Ø"/>
            </a:pPr>
            <a:r>
              <a:rPr lang="en" sz="1600" b="1" dirty="0">
                <a:solidFill>
                  <a:schemeClr val="bg1"/>
                </a:solidFill>
              </a:rPr>
              <a:t>OUR WORK</a:t>
            </a:r>
          </a:p>
          <a:p>
            <a:pPr lvl="1">
              <a:spcBef>
                <a:spcPts val="600"/>
              </a:spcBef>
              <a:buClr>
                <a:schemeClr val="bg1"/>
              </a:buClr>
              <a:buSzPct val="85000"/>
            </a:pPr>
            <a:r>
              <a:rPr lang="en-US" sz="1600" dirty="0">
                <a:solidFill>
                  <a:schemeClr val="lt1"/>
                </a:solidFill>
                <a:latin typeface="Titillium Web ExtraLight"/>
                <a:ea typeface="Titillium Web ExtraLight"/>
                <a:cs typeface="Titillium Web ExtraLight"/>
                <a:sym typeface="Titillium Web ExtraLight"/>
              </a:rPr>
              <a:t>	DATASET</a:t>
            </a:r>
          </a:p>
          <a:p>
            <a:pPr lvl="1">
              <a:spcBef>
                <a:spcPts val="600"/>
              </a:spcBef>
              <a:buClr>
                <a:schemeClr val="bg1"/>
              </a:buClr>
              <a:buSzPct val="85000"/>
            </a:pPr>
            <a:r>
              <a:rPr lang="en-US" sz="1600" dirty="0">
                <a:solidFill>
                  <a:schemeClr val="lt1"/>
                </a:solidFill>
                <a:latin typeface="Titillium Web ExtraLight"/>
                <a:ea typeface="Titillium Web ExtraLight"/>
                <a:cs typeface="Titillium Web ExtraLight"/>
                <a:sym typeface="Titillium Web ExtraLight"/>
              </a:rPr>
              <a:t>	Preprocessing </a:t>
            </a:r>
          </a:p>
          <a:p>
            <a:pPr lvl="1">
              <a:spcBef>
                <a:spcPts val="600"/>
              </a:spcBef>
              <a:buClr>
                <a:schemeClr val="bg1"/>
              </a:buClr>
              <a:buSzPct val="85000"/>
            </a:pPr>
            <a:r>
              <a:rPr lang="en-US" sz="1600" b="1" dirty="0">
                <a:solidFill>
                  <a:schemeClr val="lt1"/>
                </a:solidFill>
                <a:latin typeface="Titillium Web ExtraLight"/>
                <a:sym typeface="Titillium Web ExtraLight"/>
              </a:rPr>
              <a:t>	</a:t>
            </a:r>
            <a:r>
              <a:rPr lang="en-US" sz="1600" dirty="0">
                <a:solidFill>
                  <a:schemeClr val="lt1"/>
                </a:solidFill>
                <a:latin typeface="Titillium Web ExtraLight"/>
                <a:ea typeface="Titillium Web ExtraLight"/>
                <a:cs typeface="Titillium Web ExtraLight"/>
                <a:sym typeface="Titillium Web ExtraLight"/>
              </a:rPr>
              <a:t> Evaluation</a:t>
            </a:r>
          </a:p>
        </p:txBody>
      </p:sp>
      <p:sp>
        <p:nvSpPr>
          <p:cNvPr id="2" name="ZoneTexte 1">
            <a:extLst>
              <a:ext uri="{FF2B5EF4-FFF2-40B4-BE49-F238E27FC236}">
                <a16:creationId xmlns:a16="http://schemas.microsoft.com/office/drawing/2014/main" id="{B0E1E38C-A907-5BC4-4621-3A96125BC81F}"/>
              </a:ext>
            </a:extLst>
          </p:cNvPr>
          <p:cNvSpPr txBox="1"/>
          <p:nvPr/>
        </p:nvSpPr>
        <p:spPr>
          <a:xfrm>
            <a:off x="4837377" y="1469781"/>
            <a:ext cx="4163404" cy="1800493"/>
          </a:xfrm>
          <a:prstGeom prst="rect">
            <a:avLst/>
          </a:prstGeom>
          <a:noFill/>
        </p:spPr>
        <p:txBody>
          <a:bodyPr wrap="square">
            <a:spAutoFit/>
          </a:bodyPr>
          <a:lstStyle/>
          <a:p>
            <a:pPr marL="285750" lvl="1" indent="-285750">
              <a:spcBef>
                <a:spcPts val="600"/>
              </a:spcBef>
              <a:buClr>
                <a:schemeClr val="bg1"/>
              </a:buClr>
              <a:buSzPct val="85000"/>
              <a:buFont typeface="Wingdings" panose="05000000000000000000" pitchFamily="2" charset="2"/>
              <a:buChar char="Ø"/>
            </a:pPr>
            <a:r>
              <a:rPr lang="en-US" sz="1600" b="1" dirty="0">
                <a:solidFill>
                  <a:schemeClr val="bg1"/>
                </a:solidFill>
              </a:rPr>
              <a:t>ADVANTAGES OF USING </a:t>
            </a:r>
            <a:r>
              <a:rPr lang="en" sz="1600" b="1" dirty="0">
                <a:solidFill>
                  <a:schemeClr val="bg1"/>
                </a:solidFill>
              </a:rPr>
              <a:t>ML</a:t>
            </a:r>
            <a:r>
              <a:rPr lang="en-US" sz="1600" b="1" dirty="0">
                <a:solidFill>
                  <a:schemeClr val="bg1"/>
                </a:solidFill>
              </a:rPr>
              <a:t> AND DL IN CS</a:t>
            </a:r>
          </a:p>
          <a:p>
            <a:pPr marL="285750" lvl="1" indent="-285750">
              <a:spcBef>
                <a:spcPts val="600"/>
              </a:spcBef>
              <a:buClr>
                <a:schemeClr val="bg1"/>
              </a:buClr>
              <a:buSzPct val="85000"/>
              <a:buFont typeface="Wingdings" panose="05000000000000000000" pitchFamily="2" charset="2"/>
              <a:buChar char="Ø"/>
            </a:pPr>
            <a:r>
              <a:rPr lang="en-US" sz="1600" b="1" dirty="0">
                <a:solidFill>
                  <a:schemeClr val="bg1"/>
                </a:solidFill>
              </a:rPr>
              <a:t>CHALLENGES AND LIMITATIONS OF USING </a:t>
            </a:r>
            <a:r>
              <a:rPr lang="en" sz="1600" b="1" dirty="0">
                <a:solidFill>
                  <a:schemeClr val="bg1"/>
                </a:solidFill>
              </a:rPr>
              <a:t>ML </a:t>
            </a:r>
            <a:r>
              <a:rPr lang="en-US" sz="1600" b="1" dirty="0">
                <a:solidFill>
                  <a:schemeClr val="bg1"/>
                </a:solidFill>
              </a:rPr>
              <a:t>AND DL IN CS</a:t>
            </a:r>
          </a:p>
          <a:p>
            <a:pPr marL="285750" lvl="1" indent="-285750">
              <a:spcBef>
                <a:spcPts val="600"/>
              </a:spcBef>
              <a:buClr>
                <a:schemeClr val="bg1"/>
              </a:buClr>
              <a:buSzPct val="85000"/>
              <a:buFont typeface="Wingdings" panose="05000000000000000000" pitchFamily="2" charset="2"/>
              <a:buChar char="Ø"/>
            </a:pPr>
            <a:r>
              <a:rPr lang="en-US" sz="1600" b="1" dirty="0">
                <a:solidFill>
                  <a:schemeClr val="bg1"/>
                </a:solidFill>
              </a:rPr>
              <a:t>CONCLUSION</a:t>
            </a:r>
            <a:endParaRPr lang="en" sz="1600" b="1" dirty="0">
              <a:solidFill>
                <a:schemeClr val="bg1"/>
              </a:solidFill>
            </a:endParaRPr>
          </a:p>
          <a:p>
            <a:pPr marL="285750" lvl="0" indent="-285750" algn="l" rtl="0">
              <a:spcBef>
                <a:spcPts val="600"/>
              </a:spcBef>
              <a:spcAft>
                <a:spcPts val="0"/>
              </a:spcAft>
              <a:buClr>
                <a:schemeClr val="bg1"/>
              </a:buClr>
              <a:buSzPct val="85000"/>
              <a:buFont typeface="Wingdings" panose="05000000000000000000" pitchFamily="2" charset="2"/>
              <a:buChar char="Ø"/>
            </a:pPr>
            <a:endParaRPr lang="en" sz="16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150382" y="2034656"/>
            <a:ext cx="4733346"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INTRODUCTION</a:t>
            </a:r>
            <a:endParaRPr sz="5400" dirty="0"/>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7" name="Image 6">
            <a:extLst>
              <a:ext uri="{FF2B5EF4-FFF2-40B4-BE49-F238E27FC236}">
                <a16:creationId xmlns:a16="http://schemas.microsoft.com/office/drawing/2014/main" id="{87108F6E-4526-4F6E-0DC2-472E494A8EEA}"/>
              </a:ext>
            </a:extLst>
          </p:cNvPr>
          <p:cNvPicPr>
            <a:picLocks noChangeAspect="1"/>
          </p:cNvPicPr>
          <p:nvPr/>
        </p:nvPicPr>
        <p:blipFill>
          <a:blip r:embed="rId3"/>
          <a:stretch>
            <a:fillRect/>
          </a:stretch>
        </p:blipFill>
        <p:spPr>
          <a:xfrm>
            <a:off x="4998027" y="0"/>
            <a:ext cx="4145973"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DDE450E-F287-4BE4-D27E-717C0EEDBF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4</a:t>
            </a:fld>
            <a:endParaRPr lang="fr-FR"/>
          </a:p>
        </p:txBody>
      </p:sp>
      <p:sp>
        <p:nvSpPr>
          <p:cNvPr id="9" name="ZoneTexte 8">
            <a:extLst>
              <a:ext uri="{FF2B5EF4-FFF2-40B4-BE49-F238E27FC236}">
                <a16:creationId xmlns:a16="http://schemas.microsoft.com/office/drawing/2014/main" id="{F47A2B92-F27B-541A-E92E-E2B43C21D609}"/>
              </a:ext>
            </a:extLst>
          </p:cNvPr>
          <p:cNvSpPr txBox="1"/>
          <p:nvPr/>
        </p:nvSpPr>
        <p:spPr>
          <a:xfrm>
            <a:off x="1" y="0"/>
            <a:ext cx="4971244" cy="5143500"/>
          </a:xfrm>
          <a:prstGeom prst="rect">
            <a:avLst/>
          </a:prstGeom>
          <a:blipFill>
            <a:blip r:embed="rId3"/>
            <a:stretch>
              <a:fillRect/>
            </a:stretch>
          </a:blip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81A5F783-79B6-C268-FD59-010F02818F14}"/>
              </a:ext>
            </a:extLst>
          </p:cNvPr>
          <p:cNvSpPr txBox="1"/>
          <p:nvPr/>
        </p:nvSpPr>
        <p:spPr>
          <a:xfrm>
            <a:off x="5169040" y="802035"/>
            <a:ext cx="3696235" cy="3539430"/>
          </a:xfrm>
          <a:prstGeom prst="rect">
            <a:avLst/>
          </a:prstGeom>
          <a:noFill/>
        </p:spPr>
        <p:txBody>
          <a:bodyPr wrap="square">
            <a:spAutoFit/>
          </a:bodyPr>
          <a:lstStyle/>
          <a:p>
            <a:pPr algn="ctr"/>
            <a:r>
              <a:rPr lang="en-US" sz="1600" b="1" dirty="0">
                <a:solidFill>
                  <a:schemeClr val="bg1"/>
                </a:solidFill>
              </a:rPr>
              <a:t>Machine learning and deep learning algorithms have been applied to a variety of cyber security tasks, including intrusion detection, malware classification, and network analysis. These approaches have the potential to be very effective because they can automatically learn patterns in data and make decisions based on those patterns. This can allow them to identify and classify malicious activity more accurately than traditional rule-based approaches.</a:t>
            </a:r>
            <a:endParaRPr lang="fr-FR" sz="1600" b="1" dirty="0">
              <a:solidFill>
                <a:schemeClr val="bg1"/>
              </a:solidFill>
            </a:endParaRPr>
          </a:p>
        </p:txBody>
      </p:sp>
    </p:spTree>
    <p:extLst>
      <p:ext uri="{BB962C8B-B14F-4D97-AF65-F5344CB8AC3E}">
        <p14:creationId xmlns:p14="http://schemas.microsoft.com/office/powerpoint/2010/main" val="11389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Google Shape;779;p15">
            <a:extLst>
              <a:ext uri="{FF2B5EF4-FFF2-40B4-BE49-F238E27FC236}">
                <a16:creationId xmlns:a16="http://schemas.microsoft.com/office/drawing/2014/main" id="{BD656DA6-F511-A465-E3CD-ED3FA191E476}"/>
              </a:ext>
            </a:extLst>
          </p:cNvPr>
          <p:cNvSpPr txBox="1">
            <a:spLocks/>
          </p:cNvSpPr>
          <p:nvPr/>
        </p:nvSpPr>
        <p:spPr>
          <a:xfrm>
            <a:off x="530754" y="262025"/>
            <a:ext cx="7729200" cy="6997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TYPES OF MACHINE LEARNING ALGORITHMS USED IN CYBER SECURITY </a:t>
            </a:r>
          </a:p>
        </p:txBody>
      </p:sp>
      <p:pic>
        <p:nvPicPr>
          <p:cNvPr id="6" name="Image 5">
            <a:extLst>
              <a:ext uri="{FF2B5EF4-FFF2-40B4-BE49-F238E27FC236}">
                <a16:creationId xmlns:a16="http://schemas.microsoft.com/office/drawing/2014/main" id="{C16E111D-A6E4-C0ED-4838-5765A1D004B9}"/>
              </a:ext>
            </a:extLst>
          </p:cNvPr>
          <p:cNvPicPr>
            <a:picLocks noChangeAspect="1"/>
          </p:cNvPicPr>
          <p:nvPr/>
        </p:nvPicPr>
        <p:blipFill>
          <a:blip r:embed="rId3"/>
          <a:stretch>
            <a:fillRect/>
          </a:stretch>
        </p:blipFill>
        <p:spPr>
          <a:xfrm>
            <a:off x="974912" y="1842246"/>
            <a:ext cx="7194176" cy="29081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779;p15">
            <a:extLst>
              <a:ext uri="{FF2B5EF4-FFF2-40B4-BE49-F238E27FC236}">
                <a16:creationId xmlns:a16="http://schemas.microsoft.com/office/drawing/2014/main" id="{0FE3EFD4-B9E9-737A-6F7D-FBA217C04449}"/>
              </a:ext>
            </a:extLst>
          </p:cNvPr>
          <p:cNvSpPr txBox="1">
            <a:spLocks/>
          </p:cNvSpPr>
          <p:nvPr/>
        </p:nvSpPr>
        <p:spPr>
          <a:xfrm>
            <a:off x="530754" y="262025"/>
            <a:ext cx="7729200" cy="6997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TYPES OF DEEP LEARNING ALGORITHMS USED IN CYBER SECURITY </a:t>
            </a:r>
          </a:p>
        </p:txBody>
      </p:sp>
      <p:sp>
        <p:nvSpPr>
          <p:cNvPr id="8" name="ZoneTexte 7">
            <a:extLst>
              <a:ext uri="{FF2B5EF4-FFF2-40B4-BE49-F238E27FC236}">
                <a16:creationId xmlns:a16="http://schemas.microsoft.com/office/drawing/2014/main" id="{8231D8D5-AF9D-029B-9401-00CECBB25E78}"/>
              </a:ext>
            </a:extLst>
          </p:cNvPr>
          <p:cNvSpPr txBox="1"/>
          <p:nvPr/>
        </p:nvSpPr>
        <p:spPr>
          <a:xfrm>
            <a:off x="204133" y="1069795"/>
            <a:ext cx="4572000" cy="307777"/>
          </a:xfrm>
          <a:prstGeom prst="rect">
            <a:avLst/>
          </a:prstGeom>
          <a:noFill/>
        </p:spPr>
        <p:txBody>
          <a:bodyPr wrap="square">
            <a:spAutoFit/>
          </a:bodyPr>
          <a:lstStyle/>
          <a:p>
            <a:r>
              <a:rPr lang="en-US" b="1" dirty="0">
                <a:solidFill>
                  <a:schemeClr val="bg1"/>
                </a:solidFill>
              </a:rPr>
              <a:t>Convolutional neural networks (CNNs):</a:t>
            </a:r>
            <a:endParaRPr lang="fr-FR" b="1" dirty="0">
              <a:solidFill>
                <a:schemeClr val="bg1"/>
              </a:solidFill>
            </a:endParaRPr>
          </a:p>
        </p:txBody>
      </p:sp>
      <p:pic>
        <p:nvPicPr>
          <p:cNvPr id="10" name="Image 9">
            <a:extLst>
              <a:ext uri="{FF2B5EF4-FFF2-40B4-BE49-F238E27FC236}">
                <a16:creationId xmlns:a16="http://schemas.microsoft.com/office/drawing/2014/main" id="{1D81E6EC-4B7B-DBFD-FD50-0E31D89942F0}"/>
              </a:ext>
            </a:extLst>
          </p:cNvPr>
          <p:cNvPicPr>
            <a:picLocks noChangeAspect="1"/>
          </p:cNvPicPr>
          <p:nvPr/>
        </p:nvPicPr>
        <p:blipFill>
          <a:blip r:embed="rId3"/>
          <a:stretch>
            <a:fillRect/>
          </a:stretch>
        </p:blipFill>
        <p:spPr>
          <a:xfrm>
            <a:off x="714375" y="1485560"/>
            <a:ext cx="7715250" cy="3111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779;p15">
            <a:extLst>
              <a:ext uri="{FF2B5EF4-FFF2-40B4-BE49-F238E27FC236}">
                <a16:creationId xmlns:a16="http://schemas.microsoft.com/office/drawing/2014/main" id="{40C4BAE6-5ABE-361D-6B1B-F4CAF6DC8F54}"/>
              </a:ext>
            </a:extLst>
          </p:cNvPr>
          <p:cNvSpPr txBox="1">
            <a:spLocks/>
          </p:cNvSpPr>
          <p:nvPr/>
        </p:nvSpPr>
        <p:spPr>
          <a:xfrm>
            <a:off x="530754" y="262025"/>
            <a:ext cx="7729200" cy="6997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TYPES OF DEEP LEARNING ALGORITHMS USED IN CYBER SECURITY </a:t>
            </a:r>
          </a:p>
        </p:txBody>
      </p:sp>
      <p:sp>
        <p:nvSpPr>
          <p:cNvPr id="9" name="ZoneTexte 8">
            <a:extLst>
              <a:ext uri="{FF2B5EF4-FFF2-40B4-BE49-F238E27FC236}">
                <a16:creationId xmlns:a16="http://schemas.microsoft.com/office/drawing/2014/main" id="{66357DD7-1CA2-8D45-5FB1-255CF61A2D01}"/>
              </a:ext>
            </a:extLst>
          </p:cNvPr>
          <p:cNvSpPr txBox="1"/>
          <p:nvPr/>
        </p:nvSpPr>
        <p:spPr>
          <a:xfrm>
            <a:off x="204133" y="1069795"/>
            <a:ext cx="4572000" cy="307777"/>
          </a:xfrm>
          <a:prstGeom prst="rect">
            <a:avLst/>
          </a:prstGeom>
          <a:noFill/>
        </p:spPr>
        <p:txBody>
          <a:bodyPr wrap="square">
            <a:spAutoFit/>
          </a:bodyPr>
          <a:lstStyle/>
          <a:p>
            <a:r>
              <a:rPr lang="en-US" b="1" dirty="0">
                <a:solidFill>
                  <a:schemeClr val="bg1"/>
                </a:solidFill>
              </a:rPr>
              <a:t>Recurrent neural networks (RNNs): </a:t>
            </a:r>
            <a:endParaRPr lang="fr-FR" b="1" dirty="0">
              <a:solidFill>
                <a:schemeClr val="bg1"/>
              </a:solidFill>
            </a:endParaRPr>
          </a:p>
        </p:txBody>
      </p:sp>
      <p:pic>
        <p:nvPicPr>
          <p:cNvPr id="11" name="Image 10">
            <a:extLst>
              <a:ext uri="{FF2B5EF4-FFF2-40B4-BE49-F238E27FC236}">
                <a16:creationId xmlns:a16="http://schemas.microsoft.com/office/drawing/2014/main" id="{D76A5B67-8B3A-9493-BF2D-5B5C26897F32}"/>
              </a:ext>
            </a:extLst>
          </p:cNvPr>
          <p:cNvPicPr>
            <a:picLocks noChangeAspect="1"/>
          </p:cNvPicPr>
          <p:nvPr/>
        </p:nvPicPr>
        <p:blipFill>
          <a:blip r:embed="rId3"/>
          <a:stretch>
            <a:fillRect/>
          </a:stretch>
        </p:blipFill>
        <p:spPr>
          <a:xfrm>
            <a:off x="1564748" y="1485560"/>
            <a:ext cx="5661211" cy="33483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779;p15">
            <a:extLst>
              <a:ext uri="{FF2B5EF4-FFF2-40B4-BE49-F238E27FC236}">
                <a16:creationId xmlns:a16="http://schemas.microsoft.com/office/drawing/2014/main" id="{1433E7C6-F6D8-E7B5-2AB2-83FE9ABE617A}"/>
              </a:ext>
            </a:extLst>
          </p:cNvPr>
          <p:cNvSpPr txBox="1">
            <a:spLocks/>
          </p:cNvSpPr>
          <p:nvPr/>
        </p:nvSpPr>
        <p:spPr>
          <a:xfrm>
            <a:off x="530754" y="262025"/>
            <a:ext cx="7729200" cy="6997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APPLICATIONS OF MACHINE LEARNING AND  DEEP LEARNING IN CYBER SECURITY </a:t>
            </a:r>
          </a:p>
        </p:txBody>
      </p:sp>
      <p:grpSp>
        <p:nvGrpSpPr>
          <p:cNvPr id="9" name="Groupe 8">
            <a:extLst>
              <a:ext uri="{FF2B5EF4-FFF2-40B4-BE49-F238E27FC236}">
                <a16:creationId xmlns:a16="http://schemas.microsoft.com/office/drawing/2014/main" id="{9FEBE75A-6D91-E2F7-E1AA-91A633591C6B}"/>
              </a:ext>
            </a:extLst>
          </p:cNvPr>
          <p:cNvGrpSpPr/>
          <p:nvPr/>
        </p:nvGrpSpPr>
        <p:grpSpPr>
          <a:xfrm>
            <a:off x="282348" y="1622096"/>
            <a:ext cx="2470285" cy="1657439"/>
            <a:chOff x="9242" y="1346949"/>
            <a:chExt cx="2762398" cy="1657439"/>
          </a:xfrm>
          <a:solidFill>
            <a:schemeClr val="tx2"/>
          </a:solidFill>
        </p:grpSpPr>
        <p:sp>
          <p:nvSpPr>
            <p:cNvPr id="10" name="Rectangle : coins arrondis 9">
              <a:extLst>
                <a:ext uri="{FF2B5EF4-FFF2-40B4-BE49-F238E27FC236}">
                  <a16:creationId xmlns:a16="http://schemas.microsoft.com/office/drawing/2014/main" id="{EBDD985E-4B61-1935-A05C-33B5ACEA21D0}"/>
                </a:ext>
              </a:extLst>
            </p:cNvPr>
            <p:cNvSpPr/>
            <p:nvPr/>
          </p:nvSpPr>
          <p:spPr>
            <a:xfrm>
              <a:off x="9242"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Rectangle : coins arrondis 4">
              <a:extLst>
                <a:ext uri="{FF2B5EF4-FFF2-40B4-BE49-F238E27FC236}">
                  <a16:creationId xmlns:a16="http://schemas.microsoft.com/office/drawing/2014/main" id="{90211EAB-35DC-D988-2A1D-4A5FE19BF708}"/>
                </a:ext>
              </a:extLst>
            </p:cNvPr>
            <p:cNvSpPr txBox="1"/>
            <p:nvPr/>
          </p:nvSpPr>
          <p:spPr>
            <a:xfrm>
              <a:off x="57787"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fr-FR" sz="1400" b="1" u="sng" kern="1200" dirty="0"/>
            </a:p>
            <a:p>
              <a:pPr marL="0" lvl="0" indent="0" algn="ctr" defTabSz="622300">
                <a:lnSpc>
                  <a:spcPct val="90000"/>
                </a:lnSpc>
                <a:spcBef>
                  <a:spcPct val="0"/>
                </a:spcBef>
                <a:spcAft>
                  <a:spcPct val="35000"/>
                </a:spcAft>
                <a:buNone/>
              </a:pPr>
              <a:r>
                <a:rPr lang="tr-TR" sz="1400" b="1" u="sng" kern="1200" dirty="0"/>
                <a:t>Network intrusion detection</a:t>
              </a:r>
              <a:endParaRPr lang="fr-FR" sz="1400" b="1" u="sng" kern="1200" dirty="0"/>
            </a:p>
            <a:p>
              <a:pPr marL="0" lvl="0" indent="0" algn="ctr" defTabSz="622300">
                <a:lnSpc>
                  <a:spcPct val="90000"/>
                </a:lnSpc>
                <a:spcBef>
                  <a:spcPct val="0"/>
                </a:spcBef>
                <a:spcAft>
                  <a:spcPct val="35000"/>
                </a:spcAft>
                <a:buNone/>
              </a:pPr>
              <a:r>
                <a:rPr lang="tr-TR" sz="1400" kern="1200" dirty="0"/>
                <a:t>The Model can be trained to recognize patterns and anomalies in network traffic that may indicate an intrusion attempt.</a:t>
              </a:r>
              <a:br>
                <a:rPr lang="en-US" sz="1400" kern="1200" dirty="0"/>
              </a:br>
              <a:endParaRPr lang="en-US" sz="1400" kern="1200" dirty="0"/>
            </a:p>
          </p:txBody>
        </p:sp>
      </p:grpSp>
      <p:grpSp>
        <p:nvGrpSpPr>
          <p:cNvPr id="12" name="Groupe 11">
            <a:extLst>
              <a:ext uri="{FF2B5EF4-FFF2-40B4-BE49-F238E27FC236}">
                <a16:creationId xmlns:a16="http://schemas.microsoft.com/office/drawing/2014/main" id="{FACABBDA-3920-3FCF-C67B-A6637BA3F3E6}"/>
              </a:ext>
            </a:extLst>
          </p:cNvPr>
          <p:cNvGrpSpPr/>
          <p:nvPr/>
        </p:nvGrpSpPr>
        <p:grpSpPr>
          <a:xfrm>
            <a:off x="3336858" y="1619731"/>
            <a:ext cx="2470285" cy="1657439"/>
            <a:chOff x="3876600" y="1346949"/>
            <a:chExt cx="2762398" cy="1657439"/>
          </a:xfrm>
          <a:solidFill>
            <a:schemeClr val="accent2"/>
          </a:solidFill>
        </p:grpSpPr>
        <p:sp>
          <p:nvSpPr>
            <p:cNvPr id="13" name="Rectangle : coins arrondis 12">
              <a:extLst>
                <a:ext uri="{FF2B5EF4-FFF2-40B4-BE49-F238E27FC236}">
                  <a16:creationId xmlns:a16="http://schemas.microsoft.com/office/drawing/2014/main" id="{5F6520AE-2109-1000-58C3-4886C918FC26}"/>
                </a:ext>
              </a:extLst>
            </p:cNvPr>
            <p:cNvSpPr/>
            <p:nvPr/>
          </p:nvSpPr>
          <p:spPr>
            <a:xfrm>
              <a:off x="3876600"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14" name="Rectangle : coins arrondis 4">
              <a:extLst>
                <a:ext uri="{FF2B5EF4-FFF2-40B4-BE49-F238E27FC236}">
                  <a16:creationId xmlns:a16="http://schemas.microsoft.com/office/drawing/2014/main" id="{79215132-2A87-65EE-84AC-40F52C8CEA1B}"/>
                </a:ext>
              </a:extLst>
            </p:cNvPr>
            <p:cNvSpPr txBox="1"/>
            <p:nvPr/>
          </p:nvSpPr>
          <p:spPr>
            <a:xfrm>
              <a:off x="3925145"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1" u="sng" kern="1200" dirty="0"/>
                <a:t>Malware detection</a:t>
              </a:r>
              <a:endParaRPr lang="fr-FR" b="1" u="sng" kern="1200" dirty="0"/>
            </a:p>
            <a:p>
              <a:pPr marL="0" lvl="0" indent="0" algn="ctr" defTabSz="622300">
                <a:lnSpc>
                  <a:spcPct val="90000"/>
                </a:lnSpc>
                <a:spcBef>
                  <a:spcPct val="0"/>
                </a:spcBef>
                <a:spcAft>
                  <a:spcPct val="35000"/>
                </a:spcAft>
                <a:buNone/>
              </a:pPr>
              <a:r>
                <a:rPr lang="tr-TR" sz="1400" kern="1200" dirty="0"/>
                <a:t> identify malware by analyzing the behavior of programs or the characteristics of files</a:t>
              </a:r>
              <a:br>
                <a:rPr lang="en-US" sz="1400" kern="1200" dirty="0"/>
              </a:br>
              <a:endParaRPr lang="en-US" sz="1400" kern="1200" dirty="0"/>
            </a:p>
          </p:txBody>
        </p:sp>
      </p:grpSp>
      <p:grpSp>
        <p:nvGrpSpPr>
          <p:cNvPr id="15" name="Groupe 14">
            <a:extLst>
              <a:ext uri="{FF2B5EF4-FFF2-40B4-BE49-F238E27FC236}">
                <a16:creationId xmlns:a16="http://schemas.microsoft.com/office/drawing/2014/main" id="{5F5CBF8E-A69F-1BC4-28AB-FEC0428764EC}"/>
              </a:ext>
            </a:extLst>
          </p:cNvPr>
          <p:cNvGrpSpPr/>
          <p:nvPr/>
        </p:nvGrpSpPr>
        <p:grpSpPr>
          <a:xfrm>
            <a:off x="6391368" y="1619731"/>
            <a:ext cx="2470284" cy="1657439"/>
            <a:chOff x="7743958" y="1346949"/>
            <a:chExt cx="2762398" cy="1657439"/>
          </a:xfrm>
          <a:solidFill>
            <a:schemeClr val="accent3"/>
          </a:solidFill>
        </p:grpSpPr>
        <p:sp>
          <p:nvSpPr>
            <p:cNvPr id="16" name="Rectangle : coins arrondis 15">
              <a:extLst>
                <a:ext uri="{FF2B5EF4-FFF2-40B4-BE49-F238E27FC236}">
                  <a16:creationId xmlns:a16="http://schemas.microsoft.com/office/drawing/2014/main" id="{B0B737BE-3B56-D2B9-E1A5-0DB084F6EE34}"/>
                </a:ext>
              </a:extLst>
            </p:cNvPr>
            <p:cNvSpPr/>
            <p:nvPr/>
          </p:nvSpPr>
          <p:spPr>
            <a:xfrm>
              <a:off x="7743958" y="1346949"/>
              <a:ext cx="2762398" cy="1657439"/>
            </a:xfrm>
            <a:prstGeom prst="roundRect">
              <a:avLst>
                <a:gd name="adj" fmla="val 10000"/>
              </a:avLst>
            </a:prstGeom>
            <a:grp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7" name="Rectangle : coins arrondis 4">
              <a:extLst>
                <a:ext uri="{FF2B5EF4-FFF2-40B4-BE49-F238E27FC236}">
                  <a16:creationId xmlns:a16="http://schemas.microsoft.com/office/drawing/2014/main" id="{ECAB15C9-5831-189D-4AC7-FE490C8C1BCC}"/>
                </a:ext>
              </a:extLst>
            </p:cNvPr>
            <p:cNvSpPr txBox="1"/>
            <p:nvPr/>
          </p:nvSpPr>
          <p:spPr>
            <a:xfrm>
              <a:off x="7792503" y="1395494"/>
              <a:ext cx="2665308" cy="15603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1" u="sng" kern="1200" dirty="0"/>
                <a:t>Phishing detection</a:t>
              </a:r>
              <a:r>
                <a:rPr lang="tr-TR" sz="1400" u="sng" kern="1200" dirty="0"/>
                <a:t> </a:t>
              </a:r>
              <a:endParaRPr lang="fr-FR" sz="1400" u="sng" kern="1200" dirty="0"/>
            </a:p>
            <a:p>
              <a:pPr marL="0" lvl="0" indent="0" algn="ctr" defTabSz="622300">
                <a:lnSpc>
                  <a:spcPct val="90000"/>
                </a:lnSpc>
                <a:spcBef>
                  <a:spcPct val="0"/>
                </a:spcBef>
                <a:spcAft>
                  <a:spcPct val="35000"/>
                </a:spcAft>
                <a:buNone/>
              </a:pPr>
              <a:r>
                <a:rPr lang="tr-TR" sz="1400" kern="1200" dirty="0"/>
                <a:t>identify phishing attacks by analyzing the content and structure of emails or other communications </a:t>
              </a:r>
              <a:endParaRPr lang="en-US" sz="1400" kern="1200" dirty="0"/>
            </a:p>
          </p:txBody>
        </p:sp>
      </p:grpSp>
      <p:sp>
        <p:nvSpPr>
          <p:cNvPr id="18" name="Flèche : droite 17">
            <a:extLst>
              <a:ext uri="{FF2B5EF4-FFF2-40B4-BE49-F238E27FC236}">
                <a16:creationId xmlns:a16="http://schemas.microsoft.com/office/drawing/2014/main" id="{7AA932A6-FC61-151E-D260-24331D940E04}"/>
              </a:ext>
            </a:extLst>
          </p:cNvPr>
          <p:cNvSpPr/>
          <p:nvPr/>
        </p:nvSpPr>
        <p:spPr>
          <a:xfrm>
            <a:off x="2875401" y="2346593"/>
            <a:ext cx="340927" cy="225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1BDF757A-677F-5FFD-F519-245108DA3CB7}"/>
              </a:ext>
            </a:extLst>
          </p:cNvPr>
          <p:cNvSpPr/>
          <p:nvPr/>
        </p:nvSpPr>
        <p:spPr>
          <a:xfrm>
            <a:off x="5901684" y="2335871"/>
            <a:ext cx="340927" cy="225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C480E4-FB23-4B70-8B3B-95C5480B9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A64B2A3F-F3E0-4E67-8FA9-43886F0112EB}"/>
              </a:ext>
            </a:extLst>
          </p:cNvPr>
          <p:cNvSpPr txBox="1"/>
          <p:nvPr/>
        </p:nvSpPr>
        <p:spPr>
          <a:xfrm>
            <a:off x="3178055" y="1925419"/>
            <a:ext cx="2787889" cy="646331"/>
          </a:xfrm>
          <a:prstGeom prst="rect">
            <a:avLst/>
          </a:prstGeom>
          <a:noFill/>
        </p:spPr>
        <p:txBody>
          <a:bodyPr wrap="square" rtlCol="0">
            <a:spAutoFit/>
          </a:bodyPr>
          <a:lstStyle/>
          <a:p>
            <a:r>
              <a:rPr lang="en-US" sz="3600" b="1" dirty="0"/>
              <a:t>OUR WORK</a:t>
            </a:r>
            <a:endParaRPr lang="fr-FR" sz="3600" b="1" dirty="0"/>
          </a:p>
        </p:txBody>
      </p:sp>
    </p:spTree>
    <p:extLst>
      <p:ext uri="{BB962C8B-B14F-4D97-AF65-F5344CB8AC3E}">
        <p14:creationId xmlns:p14="http://schemas.microsoft.com/office/powerpoint/2010/main" val="1909023100"/>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1124</Words>
  <Application>Microsoft Office PowerPoint</Application>
  <PresentationFormat>On-screen Show (16:9)</PresentationFormat>
  <Paragraphs>90</Paragraphs>
  <Slides>17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Titillium Web</vt:lpstr>
      <vt:lpstr>Calibri</vt:lpstr>
      <vt:lpstr>Arial</vt:lpstr>
      <vt:lpstr>Wingdings</vt:lpstr>
      <vt:lpstr>Söhne</vt:lpstr>
      <vt:lpstr>Titillium Web ExtraLight</vt:lpstr>
      <vt:lpstr>Muli</vt:lpstr>
      <vt:lpstr>Thaliard template</vt:lpstr>
      <vt:lpstr>The Effectiveness of Machine Learning and Deep Learning Algorithms for Cyber Security </vt:lpstr>
      <vt:lpstr>TABLE OF 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Effectiveness of Machine Learning and Deep Learning Algorithms for Cyber Security</dc:title>
  <dc:creator>HP</dc:creator>
  <cp:lastModifiedBy>Ismail OBH</cp:lastModifiedBy>
  <cp:revision>30</cp:revision>
  <dcterms:modified xsi:type="dcterms:W3CDTF">2023-01-05T22:25:24Z</dcterms:modified>
</cp:coreProperties>
</file>