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6"/>
  </p:notesMasterIdLst>
  <p:sldIdLst>
    <p:sldId id="256" r:id="rId2"/>
    <p:sldId id="339" r:id="rId3"/>
    <p:sldId id="277" r:id="rId4"/>
    <p:sldId id="341" r:id="rId5"/>
    <p:sldId id="342" r:id="rId6"/>
    <p:sldId id="360" r:id="rId7"/>
    <p:sldId id="343" r:id="rId8"/>
    <p:sldId id="361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62" r:id="rId22"/>
    <p:sldId id="363" r:id="rId23"/>
    <p:sldId id="344" r:id="rId24"/>
    <p:sldId id="29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ta" initials="F" lastIdx="1" clrIdx="0"/>
  <p:cmAuthor id="1" name="desktop" initials="d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1CC27-3A87-40DB-8FC4-06941BD0116D}" type="datetimeFigureOut">
              <a:rPr lang="id-ID" smtClean="0"/>
              <a:t>24/07/2022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79DD7-B92C-4852-BE93-959FF8D914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685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" y="-161365"/>
            <a:ext cx="4895889" cy="234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8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73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4800" cy="1193800"/>
          </a:xfrm>
          <a:prstGeom prst="rect">
            <a:avLst/>
          </a:prstGeom>
          <a:solidFill>
            <a:srgbClr val="0D9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7223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2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7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1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3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7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7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2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1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08D8F-7E33-4D80-8525-220DD5E660B6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1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ika@binainsani.ac.i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3600" dirty="0">
                <a:solidFill>
                  <a:srgbClr val="FF0000"/>
                </a:solidFill>
              </a:rPr>
              <a:t>#01</a:t>
            </a:r>
            <a:br>
              <a:rPr lang="id-ID" sz="3600" dirty="0">
                <a:solidFill>
                  <a:srgbClr val="FF0000"/>
                </a:solidFill>
              </a:rPr>
            </a:br>
            <a:r>
              <a:rPr lang="id-ID" sz="3600" dirty="0">
                <a:solidFill>
                  <a:srgbClr val="FF0000"/>
                </a:solidFill>
              </a:rPr>
              <a:t>PENGANTAR CLOUD COMPUTING (CC)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000" dirty="0"/>
              <a:t>MK CLOUD COMPUTING</a:t>
            </a:r>
            <a:endParaRPr lang="en-IN" sz="2000" dirty="0"/>
          </a:p>
          <a:p>
            <a:r>
              <a:rPr lang="en-IN" sz="2000" dirty="0"/>
              <a:t>3 SKS</a:t>
            </a:r>
            <a:endParaRPr lang="id-ID" sz="2000" dirty="0"/>
          </a:p>
          <a:p>
            <a:r>
              <a:rPr lang="en-IN" sz="2000" dirty="0" err="1">
                <a:hlinkClick r:id="rId2"/>
              </a:rPr>
              <a:t>rika</a:t>
            </a:r>
            <a:r>
              <a:rPr lang="id-ID" sz="2000" dirty="0">
                <a:hlinkClick r:id="rId2"/>
              </a:rPr>
              <a:t>@binainsani.ac.id</a:t>
            </a:r>
            <a:endParaRPr lang="id-ID" sz="2000" dirty="0"/>
          </a:p>
          <a:p>
            <a:endParaRPr lang="id-ID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830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2911366" y="252248"/>
            <a:ext cx="9543392" cy="6789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id-ID" b="1" dirty="0">
                <a:solidFill>
                  <a:srgbClr val="FFFF00"/>
                </a:solidFill>
                <a:latin typeface="Century Gothic" pitchFamily="34" charset="0"/>
              </a:rPr>
              <a:t>Computing on “</a:t>
            </a:r>
            <a:r>
              <a:rPr lang="en-IN" b="1" dirty="0">
                <a:solidFill>
                  <a:srgbClr val="FFFF00"/>
                </a:solidFill>
                <a:latin typeface="Century Gothic" pitchFamily="34" charset="0"/>
              </a:rPr>
              <a:t>Cloud</a:t>
            </a:r>
            <a:r>
              <a:rPr lang="id-ID" b="1" dirty="0">
                <a:solidFill>
                  <a:srgbClr val="FFFF00"/>
                </a:solidFill>
                <a:latin typeface="Century Gothic" pitchFamily="34" charset="0"/>
              </a:rPr>
              <a:t>”</a:t>
            </a:r>
            <a:endParaRPr lang="id-ID" dirty="0">
              <a:solidFill>
                <a:srgbClr val="FFFF00"/>
              </a:solidFill>
              <a:latin typeface="Century Gothic" pitchFamily="34" charset="0"/>
            </a:endParaRPr>
          </a:p>
        </p:txBody>
      </p:sp>
      <p:sp>
        <p:nvSpPr>
          <p:cNvPr id="16" name="Slide Number Placeholder 38"/>
          <p:cNvSpPr>
            <a:spLocks noGrp="1"/>
          </p:cNvSpPr>
          <p:nvPr>
            <p:ph type="sldNum" sz="quarter" idx="12"/>
          </p:nvPr>
        </p:nvSpPr>
        <p:spPr>
          <a:xfrm>
            <a:off x="6553200" y="6339258"/>
            <a:ext cx="2133600" cy="365125"/>
          </a:xfrm>
        </p:spPr>
        <p:txBody>
          <a:bodyPr/>
          <a:lstStyle/>
          <a:p>
            <a:fld id="{6CB27DCC-FF1A-4E5B-BC90-96210963CFAE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17" name="Slide Number Placeholder 38"/>
          <p:cNvSpPr txBox="1">
            <a:spLocks/>
          </p:cNvSpPr>
          <p:nvPr/>
        </p:nvSpPr>
        <p:spPr>
          <a:xfrm>
            <a:off x="6553200" y="63392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B27DCC-FF1A-4E5B-BC90-96210963CFAE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Picture 5" descr="http://ablogaboutnothinginparticular.com/wp-content/uploads/2013/04/network2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656" y="1179660"/>
            <a:ext cx="5459536" cy="533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5"/>
          <p:cNvGrpSpPr/>
          <p:nvPr/>
        </p:nvGrpSpPr>
        <p:grpSpPr>
          <a:xfrm>
            <a:off x="6084168" y="2216393"/>
            <a:ext cx="1990415" cy="1568506"/>
            <a:chOff x="6084168" y="2233485"/>
            <a:chExt cx="1990415" cy="1568506"/>
          </a:xfrm>
        </p:grpSpPr>
        <p:pic>
          <p:nvPicPr>
            <p:cNvPr id="20" name="Picture 2" descr="https://cdn2.iconfinder.com/data/icons/windows-8-metro-style/512/cloud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39" b="13058"/>
            <a:stretch/>
          </p:blipFill>
          <p:spPr bwMode="auto">
            <a:xfrm>
              <a:off x="6084168" y="2233485"/>
              <a:ext cx="1990415" cy="156850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1" name="TextBox 20"/>
            <p:cNvSpPr txBox="1"/>
            <p:nvPr/>
          </p:nvSpPr>
          <p:spPr>
            <a:xfrm>
              <a:off x="6346391" y="2817683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000" b="1" dirty="0"/>
                <a:t>OUTPUT</a:t>
              </a:r>
            </a:p>
          </p:txBody>
        </p:sp>
      </p:grpSp>
      <p:grpSp>
        <p:nvGrpSpPr>
          <p:cNvPr id="22" name="Group 9"/>
          <p:cNvGrpSpPr/>
          <p:nvPr/>
        </p:nvGrpSpPr>
        <p:grpSpPr>
          <a:xfrm>
            <a:off x="3715989" y="5184727"/>
            <a:ext cx="1990415" cy="1568506"/>
            <a:chOff x="3740931" y="5221066"/>
            <a:chExt cx="1990415" cy="1568506"/>
          </a:xfrm>
        </p:grpSpPr>
        <p:pic>
          <p:nvPicPr>
            <p:cNvPr id="23" name="Picture 2" descr="https://cdn2.iconfinder.com/data/icons/windows-8-metro-style/512/cloud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39" b="13058"/>
            <a:stretch/>
          </p:blipFill>
          <p:spPr bwMode="auto">
            <a:xfrm>
              <a:off x="3740931" y="5221066"/>
              <a:ext cx="1990415" cy="156850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4" name="TextBox 23"/>
            <p:cNvSpPr txBox="1"/>
            <p:nvPr/>
          </p:nvSpPr>
          <p:spPr>
            <a:xfrm>
              <a:off x="4027121" y="5808497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000" b="1" dirty="0"/>
                <a:t>INPUT</a:t>
              </a:r>
            </a:p>
          </p:txBody>
        </p:sp>
      </p:grpSp>
      <p:grpSp>
        <p:nvGrpSpPr>
          <p:cNvPr id="25" name="Group 4"/>
          <p:cNvGrpSpPr/>
          <p:nvPr/>
        </p:nvGrpSpPr>
        <p:grpSpPr>
          <a:xfrm>
            <a:off x="6109977" y="4954959"/>
            <a:ext cx="1990415" cy="1568506"/>
            <a:chOff x="5724128" y="4972051"/>
            <a:chExt cx="1990415" cy="1568506"/>
          </a:xfrm>
        </p:grpSpPr>
        <p:pic>
          <p:nvPicPr>
            <p:cNvPr id="26" name="Picture 2" descr="https://cdn2.iconfinder.com/data/icons/windows-8-metro-style/512/cloud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39" b="13058"/>
            <a:stretch/>
          </p:blipFill>
          <p:spPr bwMode="auto">
            <a:xfrm>
              <a:off x="5724128" y="4972051"/>
              <a:ext cx="1990415" cy="156850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7" name="TextBox 26"/>
            <p:cNvSpPr txBox="1"/>
            <p:nvPr/>
          </p:nvSpPr>
          <p:spPr>
            <a:xfrm>
              <a:off x="6071263" y="5556249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000" b="1" dirty="0"/>
                <a:t>VENDORS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427984" y="939533"/>
            <a:ext cx="1990415" cy="1568506"/>
            <a:chOff x="4427984" y="956625"/>
            <a:chExt cx="1990415" cy="1568506"/>
          </a:xfrm>
        </p:grpSpPr>
        <p:pic>
          <p:nvPicPr>
            <p:cNvPr id="29" name="Picture 2" descr="https://cdn2.iconfinder.com/data/icons/windows-8-metro-style/512/cloud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39" b="13058"/>
            <a:stretch/>
          </p:blipFill>
          <p:spPr bwMode="auto">
            <a:xfrm>
              <a:off x="4427984" y="956625"/>
              <a:ext cx="1990415" cy="156850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30" name="TextBox 29"/>
            <p:cNvSpPr txBox="1"/>
            <p:nvPr/>
          </p:nvSpPr>
          <p:spPr>
            <a:xfrm>
              <a:off x="4644008" y="1567141"/>
              <a:ext cx="1584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000" b="1" dirty="0"/>
                <a:t>CUSTOMERS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56656" y="2379396"/>
            <a:ext cx="1990415" cy="1568506"/>
            <a:chOff x="2256656" y="2396488"/>
            <a:chExt cx="1990415" cy="1568506"/>
          </a:xfrm>
        </p:grpSpPr>
        <p:pic>
          <p:nvPicPr>
            <p:cNvPr id="32" name="Picture 2" descr="https://cdn2.iconfinder.com/data/icons/windows-8-metro-style/512/cloud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39" b="13058"/>
            <a:stretch/>
          </p:blipFill>
          <p:spPr bwMode="auto">
            <a:xfrm>
              <a:off x="2256656" y="2396488"/>
              <a:ext cx="1990415" cy="156850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33" name="TextBox 32"/>
            <p:cNvSpPr txBox="1"/>
            <p:nvPr/>
          </p:nvSpPr>
          <p:spPr>
            <a:xfrm>
              <a:off x="2657797" y="3014832"/>
              <a:ext cx="118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000" b="1" dirty="0"/>
                <a:t>SERVERS</a:t>
              </a:r>
            </a:p>
          </p:txBody>
        </p:sp>
      </p:grpSp>
      <p:grpSp>
        <p:nvGrpSpPr>
          <p:cNvPr id="34" name="Group 10"/>
          <p:cNvGrpSpPr/>
          <p:nvPr/>
        </p:nvGrpSpPr>
        <p:grpSpPr>
          <a:xfrm>
            <a:off x="4355976" y="3492744"/>
            <a:ext cx="1990415" cy="1568506"/>
            <a:chOff x="4355976" y="3509836"/>
            <a:chExt cx="1990415" cy="1568506"/>
          </a:xfrm>
        </p:grpSpPr>
        <p:pic>
          <p:nvPicPr>
            <p:cNvPr id="35" name="Picture 2" descr="https://cdn2.iconfinder.com/data/icons/windows-8-metro-style/512/cloud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39" b="13058"/>
            <a:stretch/>
          </p:blipFill>
          <p:spPr bwMode="auto">
            <a:xfrm>
              <a:off x="4355976" y="3509836"/>
              <a:ext cx="1990415" cy="156850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36" name="TextBox 35"/>
            <p:cNvSpPr txBox="1"/>
            <p:nvPr/>
          </p:nvSpPr>
          <p:spPr>
            <a:xfrm>
              <a:off x="4644008" y="4149080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000" b="1" dirty="0"/>
                <a:t>NET</a:t>
              </a:r>
            </a:p>
          </p:txBody>
        </p:sp>
      </p:grpSp>
      <p:grpSp>
        <p:nvGrpSpPr>
          <p:cNvPr id="37" name="Group 8"/>
          <p:cNvGrpSpPr/>
          <p:nvPr/>
        </p:nvGrpSpPr>
        <p:grpSpPr>
          <a:xfrm>
            <a:off x="1835696" y="4131988"/>
            <a:ext cx="1990415" cy="1568506"/>
            <a:chOff x="1967724" y="4233310"/>
            <a:chExt cx="1990415" cy="1568506"/>
          </a:xfrm>
        </p:grpSpPr>
        <p:pic>
          <p:nvPicPr>
            <p:cNvPr id="38" name="Picture 2" descr="https://cdn2.iconfinder.com/data/icons/windows-8-metro-style/512/cloud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39" b="13058"/>
            <a:stretch/>
          </p:blipFill>
          <p:spPr bwMode="auto">
            <a:xfrm>
              <a:off x="1967724" y="4233310"/>
              <a:ext cx="1990415" cy="156850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39" name="TextBox 38"/>
            <p:cNvSpPr txBox="1"/>
            <p:nvPr/>
          </p:nvSpPr>
          <p:spPr>
            <a:xfrm>
              <a:off x="2256656" y="4835080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000" b="1" dirty="0"/>
                <a:t>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818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2911366" y="226611"/>
            <a:ext cx="9543392" cy="6789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id-ID" b="1" dirty="0">
                <a:solidFill>
                  <a:srgbClr val="FFFF00"/>
                </a:solidFill>
                <a:latin typeface="Century Gothic" pitchFamily="34" charset="0"/>
              </a:rPr>
              <a:t>The Cloud of Cloud Computing</a:t>
            </a:r>
            <a:endParaRPr lang="id-ID" dirty="0">
              <a:solidFill>
                <a:srgbClr val="FFFF00"/>
              </a:solidFill>
              <a:latin typeface="Century Gothic" pitchFamily="34" charset="0"/>
            </a:endParaRPr>
          </a:p>
        </p:txBody>
      </p:sp>
      <p:pic>
        <p:nvPicPr>
          <p:cNvPr id="40" name="Picture 2" descr="D:\PROJECTS\APTIKOM - Cloud Audit\REF\cloud-computin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6"/>
          <a:stretch/>
        </p:blipFill>
        <p:spPr bwMode="auto">
          <a:xfrm>
            <a:off x="2407647" y="1187866"/>
            <a:ext cx="5275415" cy="507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124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2911366" y="226611"/>
            <a:ext cx="9543392" cy="6789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id-ID" b="1" dirty="0">
                <a:solidFill>
                  <a:srgbClr val="FFFF00"/>
                </a:solidFill>
                <a:latin typeface="Century Gothic" pitchFamily="34" charset="0"/>
              </a:rPr>
              <a:t>C</a:t>
            </a:r>
            <a:r>
              <a:rPr lang="en-US" b="1" dirty="0">
                <a:solidFill>
                  <a:srgbClr val="FFFF00"/>
                </a:solidFill>
                <a:latin typeface="Century Gothic" pitchFamily="34" charset="0"/>
              </a:rPr>
              <a:t>l</a:t>
            </a:r>
            <a:r>
              <a:rPr lang="id-ID" b="1" dirty="0">
                <a:solidFill>
                  <a:srgbClr val="FFFF00"/>
                </a:solidFill>
                <a:latin typeface="Century Gothic" pitchFamily="34" charset="0"/>
              </a:rPr>
              <a:t>o</a:t>
            </a:r>
            <a:r>
              <a:rPr lang="en-US" b="1" dirty="0" err="1">
                <a:solidFill>
                  <a:srgbClr val="FFFF00"/>
                </a:solidFill>
                <a:latin typeface="Century Gothic" pitchFamily="34" charset="0"/>
              </a:rPr>
              <a:t>ud</a:t>
            </a:r>
            <a:r>
              <a:rPr lang="en-US" b="1" dirty="0">
                <a:solidFill>
                  <a:srgbClr val="FFFF00"/>
                </a:solidFill>
                <a:latin typeface="Century Gothic" pitchFamily="34" charset="0"/>
              </a:rPr>
              <a:t> Services Taxonomy</a:t>
            </a:r>
            <a:endParaRPr lang="id-ID" dirty="0">
              <a:solidFill>
                <a:srgbClr val="FFFF00"/>
              </a:solidFill>
              <a:latin typeface="Century Gothic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3611" y="1050993"/>
            <a:ext cx="6781799" cy="531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1042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2911366" y="226611"/>
            <a:ext cx="9543392" cy="6789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id-ID" b="1" dirty="0">
                <a:solidFill>
                  <a:srgbClr val="FFFF00"/>
                </a:solidFill>
                <a:latin typeface="Century Gothic" pitchFamily="34" charset="0"/>
              </a:rPr>
              <a:t>JENIS LAYANAN CC</a:t>
            </a:r>
            <a:endParaRPr lang="id-ID" dirty="0">
              <a:solidFill>
                <a:srgbClr val="FFFF00"/>
              </a:solidFill>
              <a:latin typeface="Century Gothic" pitchFamily="34" charset="0"/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368" y="1129232"/>
            <a:ext cx="6511845" cy="495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76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2911366" y="226611"/>
            <a:ext cx="9543392" cy="6789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id-ID" b="1" dirty="0">
                <a:solidFill>
                  <a:srgbClr val="FFFF00"/>
                </a:solidFill>
                <a:latin typeface="Century Gothic" pitchFamily="34" charset="0"/>
              </a:rPr>
              <a:t>JENIS LAYANAN CC</a:t>
            </a:r>
            <a:endParaRPr lang="id-ID" dirty="0">
              <a:solidFill>
                <a:srgbClr val="FFFF00"/>
              </a:solidFill>
              <a:latin typeface="Century Gothic" pitchFamily="34" charset="0"/>
            </a:endParaRPr>
          </a:p>
        </p:txBody>
      </p:sp>
      <p:pic>
        <p:nvPicPr>
          <p:cNvPr id="7" name="Picture 6" descr="cloud-computing-tie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97" y="1413647"/>
            <a:ext cx="8219769" cy="444381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437F8-801C-4036-9F5E-0B0AAA518A2E}"/>
              </a:ext>
            </a:extLst>
          </p:cNvPr>
          <p:cNvSpPr txBox="1">
            <a:spLocks/>
          </p:cNvSpPr>
          <p:nvPr/>
        </p:nvSpPr>
        <p:spPr>
          <a:xfrm>
            <a:off x="2369597" y="1254620"/>
            <a:ext cx="4468525" cy="3180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IN" sz="1400" b="1" dirty="0" err="1">
                <a:solidFill>
                  <a:srgbClr val="00B050"/>
                </a:solidFill>
                <a:latin typeface="Century Gothic" pitchFamily="34" charset="0"/>
              </a:rPr>
              <a:t>Contoh</a:t>
            </a:r>
            <a:r>
              <a:rPr lang="en-IN" sz="1400" b="1" dirty="0">
                <a:solidFill>
                  <a:srgbClr val="00B050"/>
                </a:solidFill>
                <a:latin typeface="Century Gothic" pitchFamily="34" charset="0"/>
              </a:rPr>
              <a:t> </a:t>
            </a:r>
            <a:r>
              <a:rPr lang="en-IN" sz="1400" b="1" dirty="0" err="1">
                <a:solidFill>
                  <a:srgbClr val="00B050"/>
                </a:solidFill>
                <a:latin typeface="Century Gothic" pitchFamily="34" charset="0"/>
              </a:rPr>
              <a:t>Layanan</a:t>
            </a:r>
            <a:r>
              <a:rPr lang="en-IN" sz="1400" b="1" dirty="0">
                <a:solidFill>
                  <a:srgbClr val="00B050"/>
                </a:solidFill>
                <a:latin typeface="Century Gothic" pitchFamily="34" charset="0"/>
              </a:rPr>
              <a:t>:</a:t>
            </a:r>
            <a:endParaRPr lang="id-ID" sz="1400" dirty="0">
              <a:solidFill>
                <a:srgbClr val="00B05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885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2911366" y="226611"/>
            <a:ext cx="9543392" cy="6789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id-ID" b="1" dirty="0">
                <a:solidFill>
                  <a:srgbClr val="FFFF00"/>
                </a:solidFill>
                <a:latin typeface="Century Gothic" pitchFamily="34" charset="0"/>
              </a:rPr>
              <a:t>JENIS LAYANAN CC</a:t>
            </a:r>
            <a:endParaRPr lang="id-ID" dirty="0">
              <a:solidFill>
                <a:srgbClr val="FFFF00"/>
              </a:solidFill>
              <a:latin typeface="Century Gothic" pitchFamily="34" charset="0"/>
            </a:endParaRPr>
          </a:p>
        </p:txBody>
      </p:sp>
      <p:pic>
        <p:nvPicPr>
          <p:cNvPr id="4" name="Picture 3" descr="300px-Cloud_computing_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695" y="1145588"/>
            <a:ext cx="5298367" cy="490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19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2911366" y="226611"/>
            <a:ext cx="9543392" cy="6789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b="1" dirty="0">
                <a:solidFill>
                  <a:srgbClr val="FFFF00"/>
                </a:solidFill>
                <a:latin typeface="Century Gothic" pitchFamily="34" charset="0"/>
              </a:rPr>
              <a:t>Everything as A Service</a:t>
            </a:r>
            <a:endParaRPr lang="id-ID" dirty="0">
              <a:solidFill>
                <a:srgbClr val="FFFF00"/>
              </a:solidFill>
              <a:latin typeface="Century Gothic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2410" y="1009828"/>
            <a:ext cx="6629400" cy="532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90526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 txBox="1">
            <a:spLocks/>
          </p:cNvSpPr>
          <p:nvPr/>
        </p:nvSpPr>
        <p:spPr>
          <a:xfrm>
            <a:off x="2438400" y="87675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rgbClr val="FFFF00"/>
                </a:solidFill>
                <a:latin typeface="Century Gothic" pitchFamily="34" charset="0"/>
                <a:ea typeface="+mj-ea"/>
                <a:cs typeface="+mj-cs"/>
              </a:rPr>
              <a:t>Public Cloud</a:t>
            </a:r>
            <a:endParaRPr lang="id-ID" sz="3200" dirty="0">
              <a:solidFill>
                <a:srgbClr val="FFFF00"/>
              </a:solidFill>
              <a:latin typeface="Century Gothic" pitchFamily="34" charset="0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1" y="844608"/>
            <a:ext cx="6503094" cy="5251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87546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 txBox="1">
            <a:spLocks/>
          </p:cNvSpPr>
          <p:nvPr/>
        </p:nvSpPr>
        <p:spPr>
          <a:xfrm>
            <a:off x="2438400" y="87675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rgbClr val="FFFF00"/>
                </a:solidFill>
                <a:latin typeface="Century Gothic" pitchFamily="34" charset="0"/>
                <a:ea typeface="+mj-ea"/>
                <a:cs typeface="+mj-cs"/>
              </a:rPr>
              <a:t>Public </a:t>
            </a:r>
            <a:r>
              <a:rPr lang="id-ID" sz="3200" b="1" dirty="0">
                <a:solidFill>
                  <a:srgbClr val="FFFF00"/>
                </a:solidFill>
                <a:latin typeface="Century Gothic" pitchFamily="34" charset="0"/>
                <a:ea typeface="+mj-ea"/>
                <a:cs typeface="+mj-cs"/>
              </a:rPr>
              <a:t>C</a:t>
            </a:r>
            <a:r>
              <a:rPr lang="en-US" sz="3200" b="1" dirty="0">
                <a:solidFill>
                  <a:srgbClr val="FFFF00"/>
                </a:solidFill>
                <a:latin typeface="Century Gothic" pitchFamily="34" charset="0"/>
                <a:ea typeface="+mj-ea"/>
                <a:cs typeface="+mj-cs"/>
              </a:rPr>
              <a:t>l</a:t>
            </a:r>
            <a:r>
              <a:rPr lang="id-ID" sz="3200" b="1" dirty="0">
                <a:solidFill>
                  <a:srgbClr val="FFFF00"/>
                </a:solidFill>
                <a:latin typeface="Century Gothic" pitchFamily="34" charset="0"/>
                <a:ea typeface="+mj-ea"/>
                <a:cs typeface="+mj-cs"/>
              </a:rPr>
              <a:t>o</a:t>
            </a:r>
            <a:r>
              <a:rPr lang="en-US" sz="3200" b="1" dirty="0" err="1">
                <a:solidFill>
                  <a:srgbClr val="FFFF00"/>
                </a:solidFill>
                <a:latin typeface="Century Gothic" pitchFamily="34" charset="0"/>
                <a:ea typeface="+mj-ea"/>
                <a:cs typeface="+mj-cs"/>
              </a:rPr>
              <a:t>ud</a:t>
            </a:r>
            <a:r>
              <a:rPr lang="en-US" sz="3200" b="1" dirty="0">
                <a:solidFill>
                  <a:srgbClr val="FFFF00"/>
                </a:solidFill>
                <a:latin typeface="Century Gothic" pitchFamily="34" charset="0"/>
                <a:ea typeface="+mj-ea"/>
                <a:cs typeface="+mj-cs"/>
              </a:rPr>
              <a:t> </a:t>
            </a:r>
            <a:endParaRPr lang="id-ID" sz="3200" dirty="0">
              <a:solidFill>
                <a:srgbClr val="FFFF00"/>
              </a:solidFill>
              <a:latin typeface="Century Gothic" pitchFamily="34" charset="0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872930"/>
            <a:ext cx="6629400" cy="529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31010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 txBox="1">
            <a:spLocks/>
          </p:cNvSpPr>
          <p:nvPr/>
        </p:nvSpPr>
        <p:spPr>
          <a:xfrm>
            <a:off x="2438400" y="87675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rgbClr val="FFFF00"/>
                </a:solidFill>
                <a:latin typeface="Century Gothic" pitchFamily="34" charset="0"/>
                <a:ea typeface="+mj-ea"/>
                <a:cs typeface="+mj-cs"/>
              </a:rPr>
              <a:t>Public </a:t>
            </a:r>
            <a:r>
              <a:rPr lang="id-ID" sz="3200" b="1" dirty="0">
                <a:solidFill>
                  <a:srgbClr val="FFFF00"/>
                </a:solidFill>
                <a:latin typeface="Century Gothic" pitchFamily="34" charset="0"/>
                <a:ea typeface="+mj-ea"/>
                <a:cs typeface="+mj-cs"/>
              </a:rPr>
              <a:t>C</a:t>
            </a:r>
            <a:r>
              <a:rPr lang="en-US" sz="3200" b="1" dirty="0">
                <a:solidFill>
                  <a:srgbClr val="FFFF00"/>
                </a:solidFill>
                <a:latin typeface="Century Gothic" pitchFamily="34" charset="0"/>
                <a:ea typeface="+mj-ea"/>
                <a:cs typeface="+mj-cs"/>
              </a:rPr>
              <a:t>l</a:t>
            </a:r>
            <a:r>
              <a:rPr lang="id-ID" sz="3200" b="1" dirty="0">
                <a:solidFill>
                  <a:srgbClr val="FFFF00"/>
                </a:solidFill>
                <a:latin typeface="Century Gothic" pitchFamily="34" charset="0"/>
                <a:ea typeface="+mj-ea"/>
                <a:cs typeface="+mj-cs"/>
              </a:rPr>
              <a:t>o</a:t>
            </a:r>
            <a:r>
              <a:rPr lang="en-US" sz="3200" b="1" dirty="0" err="1">
                <a:solidFill>
                  <a:srgbClr val="FFFF00"/>
                </a:solidFill>
                <a:latin typeface="Century Gothic" pitchFamily="34" charset="0"/>
                <a:ea typeface="+mj-ea"/>
                <a:cs typeface="+mj-cs"/>
              </a:rPr>
              <a:t>ud</a:t>
            </a:r>
            <a:r>
              <a:rPr lang="en-US" sz="3200" b="1" dirty="0">
                <a:solidFill>
                  <a:srgbClr val="FFFF00"/>
                </a:solidFill>
                <a:latin typeface="Century Gothic" pitchFamily="34" charset="0"/>
                <a:ea typeface="+mj-ea"/>
                <a:cs typeface="+mj-cs"/>
              </a:rPr>
              <a:t> </a:t>
            </a:r>
            <a:endParaRPr lang="id-ID" sz="3200" dirty="0">
              <a:solidFill>
                <a:srgbClr val="FFFF00"/>
              </a:solidFill>
              <a:latin typeface="Century Gothic" pitchFamily="34" charset="0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8820" y="838201"/>
            <a:ext cx="6918580" cy="537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6077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50B0094-F61D-4CB6-9E2B-2EA2E28E19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7917089"/>
                  </p:ext>
                </p:extLst>
              </p:nvPr>
            </p:nvGraphicFramePr>
            <p:xfrm>
              <a:off x="711200" y="1295400"/>
              <a:ext cx="10210800" cy="498517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525752">
                      <a:extLst>
                        <a:ext uri="{9D8B030D-6E8A-4147-A177-3AD203B41FA5}">
                          <a16:colId xmlns:a16="http://schemas.microsoft.com/office/drawing/2014/main" val="2351069682"/>
                        </a:ext>
                      </a:extLst>
                    </a:gridCol>
                    <a:gridCol w="2699407">
                      <a:extLst>
                        <a:ext uri="{9D8B030D-6E8A-4147-A177-3AD203B41FA5}">
                          <a16:colId xmlns:a16="http://schemas.microsoft.com/office/drawing/2014/main" val="3086904891"/>
                        </a:ext>
                      </a:extLst>
                    </a:gridCol>
                    <a:gridCol w="2378841">
                      <a:extLst>
                        <a:ext uri="{9D8B030D-6E8A-4147-A177-3AD203B41FA5}">
                          <a16:colId xmlns:a16="http://schemas.microsoft.com/office/drawing/2014/main" val="2296234494"/>
                        </a:ext>
                      </a:extLst>
                    </a:gridCol>
                    <a:gridCol w="3606800">
                      <a:extLst>
                        <a:ext uri="{9D8B030D-6E8A-4147-A177-3AD203B41FA5}">
                          <a16:colId xmlns:a16="http://schemas.microsoft.com/office/drawing/2014/main" val="3734645080"/>
                        </a:ext>
                      </a:extLst>
                    </a:gridCol>
                  </a:tblGrid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GRADE</a:t>
                          </a:r>
                          <a:endParaRPr lang="en-ID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ANGKA</a:t>
                          </a:r>
                          <a:endParaRPr lang="en-ID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ANGKA MUTU</a:t>
                          </a:r>
                          <a:endParaRPr lang="en-ID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ARTI</a:t>
                          </a:r>
                          <a:endParaRPr lang="en-ID" sz="24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2221499253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  <a:endParaRPr lang="en-ID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85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 ≤100</m:t>
                              </m:r>
                            </m:oMath>
                          </a14:m>
                          <a:endParaRPr lang="en-ID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  <a:endParaRPr lang="en-ID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Sangat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Baik</a:t>
                          </a:r>
                          <a:endParaRPr lang="en-ID" sz="24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529202168"/>
                      </a:ext>
                    </a:extLst>
                  </a:tr>
                  <a:tr h="5350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A-</a:t>
                          </a:r>
                          <a:endParaRPr lang="en-ID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80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≤84</m:t>
                              </m:r>
                            </m:oMath>
                          </a14:m>
                          <a:endParaRPr lang="en-ID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3.67</a:t>
                          </a:r>
                          <a:endParaRPr lang="en-ID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Hampir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Sangat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Baik</a:t>
                          </a:r>
                          <a:endParaRPr lang="en-ID" sz="24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412033867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B+</a:t>
                          </a:r>
                          <a:endParaRPr lang="en-ID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75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 ≤79</m:t>
                              </m:r>
                            </m:oMath>
                          </a14:m>
                          <a:endParaRPr lang="en-ID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3.33</a:t>
                          </a:r>
                          <a:endParaRPr lang="en-ID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Lebih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Baik</a:t>
                          </a:r>
                          <a:endParaRPr lang="en-ID" sz="24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1119785111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  <a:endParaRPr lang="en-ID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70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</m:oMath>
                          </a14:m>
                          <a:r>
                            <a:rPr lang="en-ID" sz="2400" dirty="0"/>
                            <a:t> 74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3.0</a:t>
                          </a:r>
                          <a:endParaRPr lang="en-ID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Baik</a:t>
                          </a:r>
                          <a:endParaRPr lang="en-ID" sz="24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781838436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B-</a:t>
                          </a:r>
                          <a:endParaRPr lang="en-ID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65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</m:oMath>
                          </a14:m>
                          <a:r>
                            <a:rPr lang="en-ID" sz="2400" dirty="0"/>
                            <a:t> 69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2.67</a:t>
                          </a:r>
                          <a:endParaRPr lang="en-ID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Hampir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Baik</a:t>
                          </a:r>
                          <a:endParaRPr lang="en-ID" sz="24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778494687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C+</a:t>
                          </a:r>
                          <a:endParaRPr lang="en-ID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60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</m:oMath>
                          </a14:m>
                          <a:r>
                            <a:rPr lang="en-ID" sz="2400" dirty="0"/>
                            <a:t> 64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2.33</a:t>
                          </a:r>
                          <a:endParaRPr lang="en-ID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Lebih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dari</a:t>
                          </a:r>
                          <a:r>
                            <a:rPr lang="en-US" sz="2400" dirty="0"/>
                            <a:t> </a:t>
                          </a:r>
                          <a:r>
                            <a:rPr lang="en-US" sz="2400" dirty="0" err="1"/>
                            <a:t>Cukup</a:t>
                          </a:r>
                          <a:endParaRPr lang="en-ID" sz="24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629094846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</a:t>
                          </a:r>
                          <a:endParaRPr lang="en-ID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55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</m:oMath>
                          </a14:m>
                          <a:r>
                            <a:rPr lang="en-ID" sz="2400" dirty="0"/>
                            <a:t> 59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2.0</a:t>
                          </a:r>
                          <a:endParaRPr lang="en-ID" sz="2400" dirty="0"/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Cukup</a:t>
                          </a:r>
                          <a:endParaRPr lang="en-US" sz="2400" dirty="0"/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2119002719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D</a:t>
                          </a:r>
                          <a:endParaRPr lang="en-ID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40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</m:oMath>
                          </a14:m>
                          <a:r>
                            <a:rPr lang="en-ID" sz="2400" dirty="0">
                              <a:solidFill>
                                <a:srgbClr val="0070C0"/>
                              </a:solidFill>
                            </a:rPr>
                            <a:t> 49</a:t>
                          </a: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n-ID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Kurang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997847776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E</a:t>
                          </a:r>
                          <a:endParaRPr lang="en-ID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400" b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lang="en-ID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n-ID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121920" marR="121920" marT="60960" marB="6096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solidFill>
                                <a:srgbClr val="0070C0"/>
                              </a:solidFill>
                            </a:rPr>
                            <a:t>Sangat</a:t>
                          </a:r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Kurang</a:t>
                          </a:r>
                        </a:p>
                      </a:txBody>
                      <a:tcPr marL="121920" marR="121920" marT="60960" marB="60960"/>
                    </a:tc>
                    <a:extLst>
                      <a:ext uri="{0D108BD9-81ED-4DB2-BD59-A6C34878D82A}">
                        <a16:rowId xmlns:a16="http://schemas.microsoft.com/office/drawing/2014/main" val="37483088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50B0094-F61D-4CB6-9E2B-2EA2E28E19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255894"/>
                  </p:ext>
                </p:extLst>
              </p:nvPr>
            </p:nvGraphicFramePr>
            <p:xfrm>
              <a:off x="533400" y="971550"/>
              <a:ext cx="7658100" cy="373888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144314">
                      <a:extLst>
                        <a:ext uri="{9D8B030D-6E8A-4147-A177-3AD203B41FA5}">
                          <a16:colId xmlns:a16="http://schemas.microsoft.com/office/drawing/2014/main" val="2351069682"/>
                        </a:ext>
                      </a:extLst>
                    </a:gridCol>
                    <a:gridCol w="2024555">
                      <a:extLst>
                        <a:ext uri="{9D8B030D-6E8A-4147-A177-3AD203B41FA5}">
                          <a16:colId xmlns:a16="http://schemas.microsoft.com/office/drawing/2014/main" val="3086904891"/>
                        </a:ext>
                      </a:extLst>
                    </a:gridCol>
                    <a:gridCol w="1784131">
                      <a:extLst>
                        <a:ext uri="{9D8B030D-6E8A-4147-A177-3AD203B41FA5}">
                          <a16:colId xmlns:a16="http://schemas.microsoft.com/office/drawing/2014/main" val="2296234494"/>
                        </a:ext>
                      </a:extLst>
                    </a:gridCol>
                    <a:gridCol w="2705100">
                      <a:extLst>
                        <a:ext uri="{9D8B030D-6E8A-4147-A177-3AD203B41FA5}">
                          <a16:colId xmlns:a16="http://schemas.microsoft.com/office/drawing/2014/main" val="3734645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GRADE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ANGKA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ANGKA MUTU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ARTI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14992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627" t="-108197" r="-222289" b="-8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Sangat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Baik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02168"/>
                      </a:ext>
                    </a:extLst>
                  </a:tr>
                  <a:tr h="401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A-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627" t="-192424" r="-222289" b="-66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3.67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Hampir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Sangat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Baik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2033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B+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627" t="-316393" r="-22228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3.33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Lebih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Baik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785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627" t="-416393" r="-22228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3.0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Baik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8384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B-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627" t="-525000" r="-222289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2.67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Hampir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Baik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84946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C+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627" t="-614754" r="-22228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2.33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Lebih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dari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Cukup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0948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627" t="-714754" r="-22228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Cukup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9002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D</a:t>
                          </a:r>
                          <a:endParaRPr lang="en-ID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627" t="-814754" r="-22228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n-ID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Kurang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847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E</a:t>
                          </a:r>
                          <a:endParaRPr lang="en-ID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627" t="-914754" r="-22228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n-ID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0070C0"/>
                              </a:solidFill>
                            </a:rPr>
                            <a:t>Sangat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 Kurang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83088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E12FC372-A243-4434-9883-A5560600D484}"/>
              </a:ext>
            </a:extLst>
          </p:cNvPr>
          <p:cNvSpPr txBox="1">
            <a:spLocks/>
          </p:cNvSpPr>
          <p:nvPr/>
        </p:nvSpPr>
        <p:spPr>
          <a:xfrm>
            <a:off x="3835400" y="381000"/>
            <a:ext cx="4089400" cy="609600"/>
          </a:xfrm>
          <a:prstGeom prst="rect">
            <a:avLst/>
          </a:prstGeom>
        </p:spPr>
        <p:txBody>
          <a:bodyPr lIns="121917" tIns="60958" rIns="121917" bIns="60958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 PENILAIAN</a:t>
            </a:r>
            <a:endParaRPr lang="en-US" sz="3300" b="1" dirty="0">
              <a:solidFill>
                <a:srgbClr val="08582A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14C355E-E717-4B01-B563-52CBFF048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16" y="64168"/>
            <a:ext cx="2539999" cy="7464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21498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 txBox="1">
            <a:spLocks/>
          </p:cNvSpPr>
          <p:nvPr/>
        </p:nvSpPr>
        <p:spPr>
          <a:xfrm>
            <a:off x="2438400" y="87675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rgbClr val="FFFF00"/>
                </a:solidFill>
                <a:latin typeface="Century Gothic" pitchFamily="34" charset="0"/>
                <a:ea typeface="+mj-ea"/>
                <a:cs typeface="+mj-cs"/>
              </a:rPr>
              <a:t>A Sample Cloud Technology</a:t>
            </a:r>
            <a:endParaRPr lang="id-ID" sz="3200" dirty="0">
              <a:solidFill>
                <a:srgbClr val="FFFF00"/>
              </a:solidFill>
              <a:latin typeface="Century Gothic" pitchFamily="34" charset="0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1" y="938506"/>
            <a:ext cx="6785419" cy="515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80862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4B12AA-63FF-4C14-89C9-BB11F065EAF1}"/>
              </a:ext>
            </a:extLst>
          </p:cNvPr>
          <p:cNvSpPr txBox="1">
            <a:spLocks/>
          </p:cNvSpPr>
          <p:nvPr/>
        </p:nvSpPr>
        <p:spPr>
          <a:xfrm>
            <a:off x="2438400" y="87675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rgbClr val="FFFF00"/>
                </a:solidFill>
                <a:latin typeface="Century Gothic" pitchFamily="34" charset="0"/>
                <a:ea typeface="+mj-ea"/>
                <a:cs typeface="+mj-cs"/>
              </a:rPr>
              <a:t>Scale of Industry </a:t>
            </a:r>
            <a:r>
              <a:rPr lang="en-US" sz="3200" b="1" dirty="0" err="1">
                <a:solidFill>
                  <a:srgbClr val="FFFF00"/>
                </a:solidFill>
                <a:latin typeface="Century Gothic" pitchFamily="34" charset="0"/>
                <a:ea typeface="+mj-ea"/>
                <a:cs typeface="+mj-cs"/>
              </a:rPr>
              <a:t>Datacentre</a:t>
            </a:r>
            <a:endParaRPr lang="id-ID" sz="3200" dirty="0">
              <a:solidFill>
                <a:srgbClr val="FFFF00"/>
              </a:solidFill>
              <a:latin typeface="Century Gothic" pitchFamily="34" charset="0"/>
              <a:ea typeface="+mj-ea"/>
              <a:cs typeface="+mj-c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F591C59-174A-45C6-A859-5D2DBBD3F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9099" y="1205949"/>
            <a:ext cx="6753802" cy="525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82778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9B2149-12EB-49C5-901A-4CFA31D0D9E6}"/>
              </a:ext>
            </a:extLst>
          </p:cNvPr>
          <p:cNvSpPr txBox="1">
            <a:spLocks/>
          </p:cNvSpPr>
          <p:nvPr/>
        </p:nvSpPr>
        <p:spPr>
          <a:xfrm>
            <a:off x="2438400" y="87675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rgbClr val="FFFF00"/>
                </a:solidFill>
                <a:latin typeface="Century Gothic" pitchFamily="34" charset="0"/>
                <a:ea typeface="+mj-ea"/>
                <a:cs typeface="+mj-cs"/>
              </a:rPr>
              <a:t>Different Models of Computing</a:t>
            </a:r>
            <a:endParaRPr lang="id-ID" sz="3200" dirty="0">
              <a:solidFill>
                <a:srgbClr val="FFFF00"/>
              </a:solidFill>
              <a:latin typeface="Century Gothic" pitchFamily="34" charset="0"/>
              <a:ea typeface="+mj-ea"/>
              <a:cs typeface="+mj-c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D3D8F10-9033-4CF6-BBCB-9C3E6B328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0155" y="1162879"/>
            <a:ext cx="6371689" cy="489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96836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Yabo</a:t>
            </a:r>
            <a:r>
              <a:rPr lang="en-US" dirty="0"/>
              <a:t> (Arber) Xu, Cloud Application </a:t>
            </a:r>
            <a:r>
              <a:rPr lang="en-US" dirty="0" err="1"/>
              <a:t>Developmment</a:t>
            </a:r>
            <a:r>
              <a:rPr lang="en-US" dirty="0"/>
              <a:t>, School of </a:t>
            </a:r>
            <a:r>
              <a:rPr lang="en-US" dirty="0" err="1"/>
              <a:t>Sofware</a:t>
            </a:r>
            <a:r>
              <a:rPr lang="en-US" dirty="0"/>
              <a:t>, Sun </a:t>
            </a:r>
            <a:r>
              <a:rPr lang="en-US" dirty="0" err="1"/>
              <a:t>Yat</a:t>
            </a:r>
            <a:r>
              <a:rPr lang="en-US" dirty="0"/>
              <a:t>-Sen University, 2011</a:t>
            </a:r>
          </a:p>
          <a:p>
            <a:r>
              <a:rPr lang="en-US" altLang="id-ID" dirty="0"/>
              <a:t>Smart City </a:t>
            </a:r>
            <a:r>
              <a:rPr lang="en-US" altLang="id-ID" dirty="0" err="1"/>
              <a:t>Bersama</a:t>
            </a:r>
            <a:r>
              <a:rPr lang="en-US" altLang="id-ID" dirty="0"/>
              <a:t> Cloud Computing </a:t>
            </a:r>
            <a:r>
              <a:rPr lang="en-US" altLang="id-ID" dirty="0" err="1"/>
              <a:t>dan</a:t>
            </a:r>
            <a:r>
              <a:rPr lang="en-US" altLang="id-ID" dirty="0"/>
              <a:t> </a:t>
            </a:r>
            <a:r>
              <a:rPr lang="en-US" altLang="id-ID" dirty="0" err="1"/>
              <a:t>Teknologi-Teknologi</a:t>
            </a:r>
            <a:r>
              <a:rPr lang="en-US" altLang="id-ID" dirty="0"/>
              <a:t> </a:t>
            </a:r>
            <a:r>
              <a:rPr lang="en-US" altLang="id-ID" dirty="0" err="1"/>
              <a:t>Pendukung</a:t>
            </a:r>
            <a:r>
              <a:rPr lang="en-US" altLang="id-ID" dirty="0"/>
              <a:t> </a:t>
            </a:r>
            <a:r>
              <a:rPr lang="en-US" altLang="id-ID" dirty="0" err="1"/>
              <a:t>Lainnya</a:t>
            </a:r>
            <a:r>
              <a:rPr lang="en-US" altLang="id-ID" dirty="0"/>
              <a:t>. </a:t>
            </a:r>
            <a:r>
              <a:rPr lang="en-US" altLang="id-ID" dirty="0" err="1"/>
              <a:t>Penerbit</a:t>
            </a:r>
            <a:r>
              <a:rPr lang="en-US" altLang="id-ID" dirty="0"/>
              <a:t> : </a:t>
            </a:r>
            <a:r>
              <a:rPr lang="en-US" altLang="id-ID" dirty="0" err="1"/>
              <a:t>Informatika</a:t>
            </a:r>
            <a:endParaRPr lang="en-US" altLang="id-ID" dirty="0"/>
          </a:p>
          <a:p>
            <a:r>
              <a:rPr lang="en-US" altLang="id-ID" dirty="0" err="1"/>
              <a:t>Buku</a:t>
            </a:r>
            <a:r>
              <a:rPr lang="en-US" altLang="id-ID" dirty="0"/>
              <a:t> Ajar Cloud Computing. </a:t>
            </a:r>
            <a:r>
              <a:rPr lang="en-US" altLang="id-ID" dirty="0" err="1"/>
              <a:t>Penerbit</a:t>
            </a:r>
            <a:r>
              <a:rPr lang="en-US" altLang="id-ID" dirty="0"/>
              <a:t> : </a:t>
            </a:r>
            <a:r>
              <a:rPr lang="en-US" altLang="id-ID" dirty="0" err="1"/>
              <a:t>Deepublish</a:t>
            </a:r>
            <a:endParaRPr lang="en-US" altLang="id-ID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911366" y="252248"/>
            <a:ext cx="9543392" cy="6789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>
                <a:solidFill>
                  <a:srgbClr val="FFFF00"/>
                </a:solidFill>
              </a:rPr>
              <a:t>REFERENSI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222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6851"/>
            <a:ext cx="10515600" cy="4030111"/>
          </a:xfrm>
        </p:spPr>
        <p:txBody>
          <a:bodyPr/>
          <a:lstStyle/>
          <a:p>
            <a:pPr marL="0" indent="0">
              <a:buNone/>
            </a:pPr>
            <a:endParaRPr lang="id-ID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id-ID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id-ID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TERIMA KASIH</a:t>
            </a:r>
            <a:endParaRPr lang="en-US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1446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d-ID" dirty="0" err="1"/>
              <a:t>Mahasiswa</a:t>
            </a:r>
            <a:r>
              <a:rPr lang="en-US" altLang="id-ID" dirty="0"/>
              <a:t> </a:t>
            </a:r>
            <a:r>
              <a:rPr lang="en-US" altLang="id-ID" dirty="0" err="1"/>
              <a:t>mengetahui</a:t>
            </a:r>
            <a:r>
              <a:rPr lang="en-US" altLang="id-ID" dirty="0"/>
              <a:t> </a:t>
            </a:r>
            <a:r>
              <a:rPr lang="en-US" altLang="id-ID" dirty="0" err="1"/>
              <a:t>konsep</a:t>
            </a:r>
            <a:r>
              <a:rPr lang="en-US" altLang="id-ID" dirty="0"/>
              <a:t> </a:t>
            </a:r>
            <a:r>
              <a:rPr lang="en-US" altLang="id-ID" dirty="0" err="1"/>
              <a:t>dasar</a:t>
            </a:r>
            <a:r>
              <a:rPr lang="en-US" altLang="id-ID" dirty="0"/>
              <a:t> cloud computing</a:t>
            </a:r>
          </a:p>
          <a:p>
            <a:r>
              <a:rPr lang="en-US" altLang="id-ID" dirty="0" err="1"/>
              <a:t>Mahasiswa</a:t>
            </a:r>
            <a:r>
              <a:rPr lang="en-US" altLang="id-ID" dirty="0"/>
              <a:t> </a:t>
            </a:r>
            <a:r>
              <a:rPr lang="en-US" altLang="id-ID" dirty="0" err="1"/>
              <a:t>mengetahui</a:t>
            </a:r>
            <a:r>
              <a:rPr lang="en-US" altLang="id-ID" dirty="0"/>
              <a:t> </a:t>
            </a:r>
            <a:r>
              <a:rPr lang="en-US" altLang="id-ID" dirty="0" err="1"/>
              <a:t>jenis</a:t>
            </a:r>
            <a:r>
              <a:rPr lang="en-US" altLang="id-ID" dirty="0"/>
              <a:t> </a:t>
            </a:r>
            <a:r>
              <a:rPr lang="en-US" altLang="id-ID" dirty="0" err="1"/>
              <a:t>layanan</a:t>
            </a:r>
            <a:r>
              <a:rPr lang="en-US" altLang="id-ID" dirty="0"/>
              <a:t> cloud computing </a:t>
            </a:r>
          </a:p>
          <a:p>
            <a:r>
              <a:rPr lang="en-US" altLang="id-ID" dirty="0" err="1"/>
              <a:t>Mahasiswa</a:t>
            </a:r>
            <a:r>
              <a:rPr lang="en-US" altLang="id-ID" dirty="0"/>
              <a:t> </a:t>
            </a:r>
            <a:r>
              <a:rPr lang="en-US" altLang="id-ID" dirty="0" err="1"/>
              <a:t>mengetahui</a:t>
            </a:r>
            <a:r>
              <a:rPr lang="en-US" altLang="id-ID" dirty="0"/>
              <a:t> model cloud computing</a:t>
            </a:r>
          </a:p>
          <a:p>
            <a:r>
              <a:rPr lang="en-US" altLang="id-ID" dirty="0" err="1"/>
              <a:t>Mahasiswa</a:t>
            </a:r>
            <a:r>
              <a:rPr lang="en-US" altLang="id-ID" dirty="0"/>
              <a:t> </a:t>
            </a:r>
            <a:r>
              <a:rPr lang="en-US" altLang="id-ID" dirty="0" err="1"/>
              <a:t>mengetahui</a:t>
            </a:r>
            <a:r>
              <a:rPr lang="en-US" altLang="id-ID" dirty="0"/>
              <a:t> </a:t>
            </a:r>
            <a:r>
              <a:rPr lang="en-US" altLang="id-ID" dirty="0" err="1"/>
              <a:t>teknologi</a:t>
            </a:r>
            <a:r>
              <a:rPr lang="en-US" altLang="id-ID" dirty="0"/>
              <a:t> </a:t>
            </a:r>
            <a:r>
              <a:rPr lang="en-US" altLang="id-ID" dirty="0" err="1"/>
              <a:t>pendukung</a:t>
            </a:r>
            <a:r>
              <a:rPr lang="en-US" altLang="id-ID" dirty="0"/>
              <a:t> cloud computing</a:t>
            </a:r>
          </a:p>
          <a:p>
            <a:pPr marL="0" indent="0">
              <a:buNone/>
            </a:pPr>
            <a:endParaRPr lang="en-US" altLang="id-ID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911366" y="252248"/>
            <a:ext cx="9543392" cy="6789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>
                <a:solidFill>
                  <a:srgbClr val="FFFF00"/>
                </a:solidFill>
              </a:rPr>
              <a:t>TUJUAN PEMBELAJARAN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41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d-ID" dirty="0" err="1"/>
              <a:t>Definisi</a:t>
            </a:r>
            <a:r>
              <a:rPr lang="en-US" altLang="id-ID" dirty="0"/>
              <a:t> cloud computing</a:t>
            </a:r>
          </a:p>
          <a:p>
            <a:r>
              <a:rPr lang="en-US" altLang="id-ID" dirty="0" err="1"/>
              <a:t>Konsep</a:t>
            </a:r>
            <a:r>
              <a:rPr lang="en-US" altLang="id-ID" dirty="0"/>
              <a:t> cloud computing</a:t>
            </a:r>
          </a:p>
          <a:p>
            <a:r>
              <a:rPr lang="en-US" altLang="id-ID" dirty="0" err="1"/>
              <a:t>Jenis</a:t>
            </a:r>
            <a:r>
              <a:rPr lang="en-US" altLang="id-ID" dirty="0"/>
              <a:t> </a:t>
            </a:r>
            <a:r>
              <a:rPr lang="en-US" altLang="id-ID" dirty="0" err="1"/>
              <a:t>layanan</a:t>
            </a:r>
            <a:r>
              <a:rPr lang="en-US" altLang="id-ID" dirty="0"/>
              <a:t> cloud computing</a:t>
            </a:r>
          </a:p>
          <a:p>
            <a:r>
              <a:rPr lang="en-US" altLang="id-ID" dirty="0"/>
              <a:t>Model Deployment cloud computing</a:t>
            </a:r>
          </a:p>
          <a:p>
            <a:r>
              <a:rPr lang="en-US" altLang="id-ID" dirty="0" err="1"/>
              <a:t>Teknologi</a:t>
            </a:r>
            <a:r>
              <a:rPr lang="en-US" altLang="id-ID" dirty="0"/>
              <a:t> </a:t>
            </a:r>
            <a:r>
              <a:rPr lang="en-US" altLang="id-ID" dirty="0" err="1"/>
              <a:t>pendukung</a:t>
            </a:r>
            <a:r>
              <a:rPr lang="en-US" altLang="id-ID" dirty="0"/>
              <a:t> cloud computing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911366" y="252248"/>
            <a:ext cx="9543392" cy="6789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>
                <a:solidFill>
                  <a:srgbClr val="FFFF00"/>
                </a:solidFill>
              </a:rPr>
              <a:t>GARIS BESAR PEMBELAJARAN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06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2911366" y="252248"/>
            <a:ext cx="9543392" cy="6789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>
                <a:solidFill>
                  <a:srgbClr val="FFFF00"/>
                </a:solidFill>
              </a:rPr>
              <a:t>PENILAIAN</a:t>
            </a:r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6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137288"/>
              </p:ext>
            </p:extLst>
          </p:nvPr>
        </p:nvGraphicFramePr>
        <p:xfrm>
          <a:off x="1587062" y="1050065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r:id="rId3" imgW="6096528" imgH="4060288" progId="Excel.Chart.8">
                  <p:embed/>
                </p:oleObj>
              </mc:Choice>
              <mc:Fallback>
                <p:oleObj r:id="rId3" imgW="6096528" imgH="4060288" progId="Excel.Chart.8">
                  <p:embed/>
                  <p:pic>
                    <p:nvPicPr>
                      <p:cNvPr id="7175" name="Char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062" y="1050065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2246223" y="5232944"/>
            <a:ext cx="4435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id-ID" dirty="0" err="1"/>
              <a:t>Jumlah</a:t>
            </a:r>
            <a:r>
              <a:rPr lang="en-US" altLang="id-ID" dirty="0"/>
              <a:t> </a:t>
            </a:r>
            <a:r>
              <a:rPr lang="en-US" altLang="id-ID" dirty="0" err="1"/>
              <a:t>kehadiran</a:t>
            </a:r>
            <a:r>
              <a:rPr lang="en-US" altLang="id-ID" dirty="0"/>
              <a:t> minimal 85% </a:t>
            </a:r>
            <a:r>
              <a:rPr lang="en-US" altLang="id-ID" dirty="0">
                <a:sym typeface="Wingdings" panose="05000000000000000000" pitchFamily="2" charset="2"/>
              </a:rPr>
              <a:t> UTS &amp; UAS</a:t>
            </a:r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166323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79FB-DA13-47D0-9E87-C31F1C99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504" y="132522"/>
            <a:ext cx="10515600" cy="755374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Rules: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B02E5-C765-44CB-AC02-A21EA80E7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23"/>
            <a:ext cx="10515600" cy="4825240"/>
          </a:xfrm>
        </p:spPr>
        <p:txBody>
          <a:bodyPr/>
          <a:lstStyle/>
          <a:p>
            <a:r>
              <a:rPr lang="en-IN" b="1" dirty="0" err="1"/>
              <a:t>Toleransi</a:t>
            </a:r>
            <a:r>
              <a:rPr lang="en-IN" b="1" dirty="0"/>
              <a:t> </a:t>
            </a:r>
            <a:r>
              <a:rPr lang="en-IN" b="1" dirty="0" err="1"/>
              <a:t>Keterlambatan</a:t>
            </a:r>
            <a:r>
              <a:rPr lang="en-IN" b="1" dirty="0"/>
              <a:t> 15 </a:t>
            </a:r>
            <a:r>
              <a:rPr lang="en-IN" b="1" dirty="0" err="1"/>
              <a:t>menit</a:t>
            </a:r>
            <a:endParaRPr lang="en-IN" b="1" dirty="0"/>
          </a:p>
          <a:p>
            <a:r>
              <a:rPr lang="en-IN" b="1" dirty="0" err="1"/>
              <a:t>Jumlah</a:t>
            </a:r>
            <a:r>
              <a:rPr lang="en-IN" b="1" dirty="0"/>
              <a:t> </a:t>
            </a:r>
            <a:r>
              <a:rPr lang="en-IN" b="1" dirty="0" err="1"/>
              <a:t>presentase</a:t>
            </a:r>
            <a:r>
              <a:rPr lang="en-IN" b="1" dirty="0"/>
              <a:t> </a:t>
            </a:r>
            <a:r>
              <a:rPr lang="en-IN" b="1" dirty="0" err="1"/>
              <a:t>kehadiran</a:t>
            </a:r>
            <a:r>
              <a:rPr lang="en-IN" b="1" dirty="0"/>
              <a:t> minimal 85%</a:t>
            </a:r>
          </a:p>
          <a:p>
            <a:r>
              <a:rPr lang="en-IN" b="1" dirty="0" err="1"/>
              <a:t>Keterlambatan</a:t>
            </a:r>
            <a:r>
              <a:rPr lang="en-IN" b="1" dirty="0"/>
              <a:t> </a:t>
            </a:r>
            <a:r>
              <a:rPr lang="en-IN" b="1" dirty="0" err="1"/>
              <a:t>pengumpulan</a:t>
            </a:r>
            <a:r>
              <a:rPr lang="en-IN" b="1" dirty="0"/>
              <a:t> TUGAS </a:t>
            </a:r>
            <a:r>
              <a:rPr lang="en-IN" b="1" dirty="0" err="1"/>
              <a:t>mendapat</a:t>
            </a:r>
            <a:r>
              <a:rPr lang="en-IN" b="1" dirty="0"/>
              <a:t> </a:t>
            </a:r>
            <a:r>
              <a:rPr lang="en-IN" b="1" dirty="0" err="1"/>
              <a:t>sanksi</a:t>
            </a:r>
            <a:r>
              <a:rPr lang="en-IN" b="1" dirty="0"/>
              <a:t> </a:t>
            </a:r>
            <a:r>
              <a:rPr lang="en-IN" b="1" dirty="0" err="1"/>
              <a:t>berupa</a:t>
            </a:r>
            <a:r>
              <a:rPr lang="en-IN" b="1" dirty="0"/>
              <a:t> </a:t>
            </a:r>
            <a:r>
              <a:rPr lang="en-IN" b="1" dirty="0" err="1"/>
              <a:t>pengurangan</a:t>
            </a:r>
            <a:r>
              <a:rPr lang="en-IN" b="1" dirty="0"/>
              <a:t> </a:t>
            </a:r>
            <a:r>
              <a:rPr lang="en-IN" b="1" dirty="0" err="1"/>
              <a:t>nilai</a:t>
            </a:r>
            <a:endParaRPr lang="en-IN" b="1" dirty="0"/>
          </a:p>
          <a:p>
            <a:r>
              <a:rPr lang="en-IN" b="1" dirty="0"/>
              <a:t>Kelas yang </a:t>
            </a:r>
            <a:r>
              <a:rPr lang="en-IN" b="1" dirty="0" err="1"/>
              <a:t>kosong</a:t>
            </a:r>
            <a:r>
              <a:rPr lang="en-IN" b="1" dirty="0"/>
              <a:t> </a:t>
            </a:r>
            <a:r>
              <a:rPr lang="en-IN" b="1" dirty="0" err="1"/>
              <a:t>akan</a:t>
            </a:r>
            <a:r>
              <a:rPr lang="en-IN" b="1" dirty="0"/>
              <a:t> </a:t>
            </a:r>
            <a:r>
              <a:rPr lang="en-IN" b="1" dirty="0" err="1"/>
              <a:t>diganti</a:t>
            </a:r>
            <a:r>
              <a:rPr lang="en-IN" b="1" dirty="0"/>
              <a:t> di </a:t>
            </a:r>
            <a:r>
              <a:rPr lang="en-IN" b="1" dirty="0" err="1"/>
              <a:t>hari</a:t>
            </a:r>
            <a:r>
              <a:rPr lang="en-IN" b="1" dirty="0"/>
              <a:t> lain</a:t>
            </a:r>
          </a:p>
          <a:p>
            <a:r>
              <a:rPr lang="en-IN" b="1" dirty="0" err="1"/>
              <a:t>Harus</a:t>
            </a:r>
            <a:r>
              <a:rPr lang="en-IN" b="1" dirty="0"/>
              <a:t> </a:t>
            </a:r>
            <a:r>
              <a:rPr lang="en-IN" b="1" dirty="0" err="1"/>
              <a:t>mengikuti</a:t>
            </a:r>
            <a:r>
              <a:rPr lang="en-IN" b="1" dirty="0"/>
              <a:t> proses </a:t>
            </a:r>
            <a:r>
              <a:rPr lang="en-IN" b="1" dirty="0" err="1"/>
              <a:t>pembelajaran</a:t>
            </a:r>
            <a:r>
              <a:rPr lang="en-IN" b="1" dirty="0"/>
              <a:t> </a:t>
            </a:r>
            <a:r>
              <a:rPr lang="en-IN" b="1" dirty="0" err="1"/>
              <a:t>dengan</a:t>
            </a:r>
            <a:r>
              <a:rPr lang="en-IN" b="1" dirty="0"/>
              <a:t> </a:t>
            </a:r>
            <a:r>
              <a:rPr lang="en-IN" b="1" dirty="0" err="1"/>
              <a:t>baik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44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2911366" y="252248"/>
            <a:ext cx="9543392" cy="6789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>
                <a:solidFill>
                  <a:srgbClr val="FFFF00"/>
                </a:solidFill>
              </a:rPr>
              <a:t>PENGERTIAN CC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336" y="1119499"/>
            <a:ext cx="6015387" cy="4801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05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ABF3-51A2-42B7-BA5D-DECDE174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4AAA1-6BA8-499F-9B86-9D5826D89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Cloud Computing </a:t>
            </a:r>
            <a:r>
              <a:rPr lang="en-IN" b="1" dirty="0" err="1"/>
              <a:t>adalah</a:t>
            </a:r>
            <a:r>
              <a:rPr lang="en-IN" b="1" dirty="0"/>
              <a:t>  proses </a:t>
            </a:r>
            <a:r>
              <a:rPr lang="en-IN" b="1" dirty="0" err="1"/>
              <a:t>pengolahan</a:t>
            </a:r>
            <a:r>
              <a:rPr lang="en-IN" b="1" dirty="0"/>
              <a:t> </a:t>
            </a:r>
            <a:r>
              <a:rPr lang="en-IN" b="1" dirty="0" err="1"/>
              <a:t>daya</a:t>
            </a:r>
            <a:r>
              <a:rPr lang="en-IN" b="1" dirty="0"/>
              <a:t> </a:t>
            </a:r>
            <a:r>
              <a:rPr lang="en-IN" b="1" dirty="0" err="1"/>
              <a:t>komputasi</a:t>
            </a:r>
            <a:r>
              <a:rPr lang="en-IN" b="1" dirty="0"/>
              <a:t> </a:t>
            </a:r>
            <a:r>
              <a:rPr lang="en-IN" b="1" dirty="0" err="1"/>
              <a:t>melalui</a:t>
            </a:r>
            <a:r>
              <a:rPr lang="en-IN" b="1" dirty="0"/>
              <a:t> </a:t>
            </a:r>
            <a:r>
              <a:rPr lang="en-IN" b="1" dirty="0" err="1"/>
              <a:t>jaringan</a:t>
            </a:r>
            <a:r>
              <a:rPr lang="en-IN" b="1" dirty="0"/>
              <a:t> internet,  yang </a:t>
            </a:r>
            <a:r>
              <a:rPr lang="en-IN" b="1" dirty="0" err="1"/>
              <a:t>memiliki</a:t>
            </a:r>
            <a:r>
              <a:rPr lang="en-IN" b="1" dirty="0"/>
              <a:t> </a:t>
            </a:r>
            <a:r>
              <a:rPr lang="en-IN" b="1" dirty="0" err="1"/>
              <a:t>fungsi</a:t>
            </a:r>
            <a:r>
              <a:rPr lang="en-IN" b="1" dirty="0"/>
              <a:t> agar </a:t>
            </a:r>
            <a:r>
              <a:rPr lang="en-IN" b="1" dirty="0" err="1"/>
              <a:t>dapat</a:t>
            </a:r>
            <a:r>
              <a:rPr lang="en-IN" b="1" dirty="0"/>
              <a:t> </a:t>
            </a:r>
            <a:r>
              <a:rPr lang="en-IN" b="1" dirty="0" err="1"/>
              <a:t>menjalankan</a:t>
            </a:r>
            <a:r>
              <a:rPr lang="en-IN" b="1" dirty="0"/>
              <a:t> program  </a:t>
            </a:r>
            <a:r>
              <a:rPr lang="en-IN" b="1" dirty="0" err="1"/>
              <a:t>memalui</a:t>
            </a:r>
            <a:r>
              <a:rPr lang="en-IN" b="1" dirty="0"/>
              <a:t> </a:t>
            </a:r>
            <a:r>
              <a:rPr lang="en-IN" b="1" dirty="0" err="1"/>
              <a:t>komputer</a:t>
            </a:r>
            <a:r>
              <a:rPr lang="en-IN" b="1" dirty="0"/>
              <a:t> yang </a:t>
            </a:r>
            <a:r>
              <a:rPr lang="en-IN" b="1" dirty="0" err="1"/>
              <a:t>telah</a:t>
            </a:r>
            <a:r>
              <a:rPr lang="en-IN" b="1" dirty="0"/>
              <a:t> </a:t>
            </a:r>
            <a:r>
              <a:rPr lang="en-IN" b="1" dirty="0" err="1"/>
              <a:t>terkoneksi</a:t>
            </a:r>
            <a:r>
              <a:rPr lang="en-IN" b="1" dirty="0"/>
              <a:t> </a:t>
            </a:r>
            <a:r>
              <a:rPr lang="en-IN" b="1" dirty="0" err="1"/>
              <a:t>satu</a:t>
            </a:r>
            <a:r>
              <a:rPr lang="en-IN" b="1" dirty="0"/>
              <a:t> </a:t>
            </a:r>
            <a:r>
              <a:rPr lang="en-IN" b="1" dirty="0" err="1"/>
              <a:t>sama</a:t>
            </a:r>
            <a:r>
              <a:rPr lang="en-IN" b="1" dirty="0"/>
              <a:t> lain pada </a:t>
            </a:r>
            <a:r>
              <a:rPr lang="en-IN" b="1" dirty="0" err="1"/>
              <a:t>waktu</a:t>
            </a:r>
            <a:r>
              <a:rPr lang="en-IN" b="1" dirty="0"/>
              <a:t> yang </a:t>
            </a:r>
            <a:r>
              <a:rPr lang="en-IN" b="1" dirty="0" err="1"/>
              <a:t>bersamaan</a:t>
            </a:r>
            <a:r>
              <a:rPr lang="en-IN" b="1" dirty="0"/>
              <a:t>.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1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2911366" y="252248"/>
            <a:ext cx="9543392" cy="6789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id-ID" b="1" dirty="0">
                <a:solidFill>
                  <a:srgbClr val="FFFF00"/>
                </a:solidFill>
                <a:latin typeface="Century Gothic" pitchFamily="34" charset="0"/>
              </a:rPr>
              <a:t>Computing on “Earth”</a:t>
            </a:r>
            <a:endParaRPr lang="id-ID" dirty="0">
              <a:solidFill>
                <a:srgbClr val="FFFF00"/>
              </a:solidFill>
              <a:latin typeface="Century Gothic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37346" y="1469876"/>
            <a:ext cx="7050706" cy="4854723"/>
            <a:chOff x="1295636" y="1196752"/>
            <a:chExt cx="7668852" cy="5343804"/>
          </a:xfrm>
        </p:grpSpPr>
        <p:pic>
          <p:nvPicPr>
            <p:cNvPr id="8" name="Picture 5" descr="http://ablogaboutnothinginparticular.com/wp-content/uploads/2013/04/network2a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656" y="1196752"/>
              <a:ext cx="5459536" cy="5331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317154" y="3102244"/>
              <a:ext cx="118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000" b="1" dirty="0"/>
                <a:t>SERVERS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3964994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d-ID" sz="2000" b="1" dirty="0"/>
                <a:t>NET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95636" y="5805264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d-ID" sz="2000" b="1" dirty="0"/>
                <a:t>YOU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68344" y="5405154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000" b="1" dirty="0"/>
                <a:t>VENDORS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75856" y="1340768"/>
              <a:ext cx="1584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d-ID" sz="2000" b="1" dirty="0"/>
                <a:t>CUSTOMERS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78088" y="614044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d-ID" sz="2000" b="1" dirty="0"/>
                <a:t>INPUT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52320" y="177281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000" b="1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157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</TotalTime>
  <Words>343</Words>
  <Application>Microsoft Office PowerPoint</Application>
  <PresentationFormat>Widescreen</PresentationFormat>
  <Paragraphs>104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Century Gothic</vt:lpstr>
      <vt:lpstr>Times New Roman</vt:lpstr>
      <vt:lpstr>Office Theme</vt:lpstr>
      <vt:lpstr>Microsoft Excel Chart</vt:lpstr>
      <vt:lpstr>#01 PENGANTAR CLOUD COMPUTING (CC)</vt:lpstr>
      <vt:lpstr>PowerPoint Presentation</vt:lpstr>
      <vt:lpstr>PowerPoint Presentation</vt:lpstr>
      <vt:lpstr>PowerPoint Presentation</vt:lpstr>
      <vt:lpstr>PowerPoint Presentation</vt:lpstr>
      <vt:lpstr>Rules: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ASUS</cp:lastModifiedBy>
  <cp:revision>215</cp:revision>
  <dcterms:created xsi:type="dcterms:W3CDTF">2019-12-20T03:03:11Z</dcterms:created>
  <dcterms:modified xsi:type="dcterms:W3CDTF">2022-07-24T06:30:01Z</dcterms:modified>
</cp:coreProperties>
</file>