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23/08/2022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likin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</a:t>
            </a:r>
            <a:r>
              <a:rPr lang="en-IN" sz="3600" dirty="0">
                <a:solidFill>
                  <a:srgbClr val="FF0000"/>
                </a:solidFill>
              </a:rPr>
              <a:t>10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US" altLang="id-ID" sz="3600" dirty="0" err="1">
                <a:solidFill>
                  <a:srgbClr val="FF0000"/>
                </a:solidFill>
              </a:rPr>
              <a:t>Studi</a:t>
            </a:r>
            <a:r>
              <a:rPr lang="en-US" altLang="id-ID" sz="3600" dirty="0">
                <a:solidFill>
                  <a:srgbClr val="FF0000"/>
                </a:solidFill>
              </a:rPr>
              <a:t> </a:t>
            </a:r>
            <a:r>
              <a:rPr lang="en-US" altLang="id-ID" sz="3600" dirty="0" err="1">
                <a:solidFill>
                  <a:srgbClr val="FF0000"/>
                </a:solidFill>
              </a:rPr>
              <a:t>Kasus</a:t>
            </a:r>
            <a:r>
              <a:rPr lang="en-US" altLang="id-ID" sz="3600" dirty="0">
                <a:solidFill>
                  <a:srgbClr val="FF0000"/>
                </a:solidFill>
              </a:rPr>
              <a:t> </a:t>
            </a:r>
            <a:r>
              <a:rPr lang="en-US" altLang="id-ID" sz="3600" dirty="0" err="1">
                <a:solidFill>
                  <a:srgbClr val="FF0000"/>
                </a:solidFill>
              </a:rPr>
              <a:t>Penerapan</a:t>
            </a:r>
            <a:r>
              <a:rPr lang="en-US" altLang="id-ID" sz="3600" dirty="0">
                <a:solidFill>
                  <a:srgbClr val="FF0000"/>
                </a:solidFill>
              </a:rPr>
              <a:t> </a:t>
            </a:r>
            <a:br>
              <a:rPr lang="en-US" altLang="id-ID" sz="3600" dirty="0">
                <a:solidFill>
                  <a:srgbClr val="FF0000"/>
                </a:solidFill>
              </a:rPr>
            </a:br>
            <a:r>
              <a:rPr lang="en-US" altLang="id-ID" sz="3600" dirty="0">
                <a:solidFill>
                  <a:srgbClr val="FF0000"/>
                </a:solidFill>
              </a:rPr>
              <a:t>Cloud Computing</a:t>
            </a:r>
            <a:r>
              <a:rPr lang="id-ID" altLang="id-ID" sz="3600" dirty="0">
                <a:solidFill>
                  <a:srgbClr val="FF0000"/>
                </a:solidFill>
              </a:rPr>
              <a:t> #2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id-ID" sz="2000" dirty="0">
                <a:hlinkClick r:id="rId2"/>
              </a:rPr>
              <a:t>solikin@binainsani.ac.id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/>
            <a:r>
              <a:rPr lang="en-US" altLang="id-ID" b="1"/>
              <a:t>BLOB Service</a:t>
            </a:r>
          </a:p>
          <a:p>
            <a:pPr lvl="1" algn="just"/>
            <a:r>
              <a:rPr lang="en-US" altLang="id-ID"/>
              <a:t>Layanan yang menyediakan penyimpanan blob dan entitas</a:t>
            </a:r>
          </a:p>
          <a:p>
            <a:pPr lvl="1" algn="just"/>
            <a:r>
              <a:rPr lang="en-US" altLang="id-ID"/>
              <a:t>Layanan untuk menyimpan data teks atau data biner</a:t>
            </a:r>
          </a:p>
          <a:p>
            <a:pPr lvl="1" algn="just"/>
            <a:r>
              <a:rPr lang="en-US" altLang="id-ID"/>
              <a:t>Layanan ini memaparkan 2 sumber daya : container dan blob</a:t>
            </a:r>
          </a:p>
          <a:p>
            <a:pPr lvl="1" algn="just"/>
            <a:r>
              <a:rPr lang="en-US" altLang="id-ID"/>
              <a:t>Container </a:t>
            </a:r>
            <a:r>
              <a:rPr lang="en-US" altLang="id-ID">
                <a:sym typeface="Wingdings" panose="05000000000000000000" pitchFamily="2" charset="2"/>
              </a:rPr>
              <a:t> suatu set gumpalan, dimana masing-masing container terdapat</a:t>
            </a:r>
          </a:p>
          <a:p>
            <a:pPr lvl="1" algn="just"/>
            <a:r>
              <a:rPr lang="en-US" altLang="id-ID">
                <a:sym typeface="Wingdings" panose="05000000000000000000" pitchFamily="2" charset="2"/>
              </a:rPr>
              <a:t>Blob  blok gumpalan : mengoptimalkan untuk kepentingan streaming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id-ID">
                <a:sym typeface="Wingdings" panose="05000000000000000000" pitchFamily="2" charset="2"/>
              </a:rPr>
              <a:t>		        halaman gumpalan : mengoptimalkan untuk membaca dan menulis</a:t>
            </a:r>
          </a:p>
        </p:txBody>
      </p:sp>
    </p:spTree>
    <p:extLst>
      <p:ext uri="{BB962C8B-B14F-4D97-AF65-F5344CB8AC3E}">
        <p14:creationId xmlns:p14="http://schemas.microsoft.com/office/powerpoint/2010/main" val="399531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/>
            <a:r>
              <a:rPr lang="en-US" altLang="id-ID" b="1"/>
              <a:t>Queue Service</a:t>
            </a:r>
            <a:endParaRPr lang="en-US" altLang="id-ID"/>
          </a:p>
          <a:p>
            <a:pPr lvl="1" algn="just"/>
            <a:r>
              <a:rPr lang="en-US" altLang="id-ID">
                <a:sym typeface="Wingdings" panose="05000000000000000000" pitchFamily="2" charset="2"/>
              </a:rPr>
              <a:t>Layanan  antrian yang dapat memberikan kehandalan dalam memberikan pesan diantara layanan</a:t>
            </a:r>
          </a:p>
          <a:p>
            <a:pPr lvl="1" algn="just"/>
            <a:r>
              <a:rPr lang="en-US" altLang="id-ID">
                <a:sym typeface="Wingdings" panose="05000000000000000000" pitchFamily="2" charset="2"/>
              </a:rPr>
              <a:t>Layanan antrian memiliki dua sumber : antrian dan pesan</a:t>
            </a:r>
          </a:p>
          <a:p>
            <a:pPr algn="just"/>
            <a:r>
              <a:rPr lang="en-US" altLang="id-ID" b="1"/>
              <a:t>Table Service</a:t>
            </a:r>
          </a:p>
          <a:p>
            <a:pPr lvl="1" algn="just"/>
            <a:r>
              <a:rPr lang="en-US" altLang="id-ID"/>
              <a:t>Menyediakan jenis layanan penyimpanan terstruktur (dalam bentuk tabel) yang dapat di query</a:t>
            </a:r>
          </a:p>
          <a:p>
            <a:pPr algn="just"/>
            <a:r>
              <a:rPr lang="en-US" altLang="id-ID" b="1"/>
              <a:t>Windows Azure Drive</a:t>
            </a:r>
          </a:p>
          <a:p>
            <a:pPr lvl="1" algn="just"/>
            <a:r>
              <a:rPr lang="en-US" altLang="id-ID"/>
              <a:t>Digunakan untuk penyimpanan pada aplikasi Windows Azure</a:t>
            </a:r>
          </a:p>
          <a:p>
            <a:pPr lvl="1" algn="just"/>
            <a:endParaRPr lang="en-US" altLang="id-ID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177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/>
            <a:r>
              <a:rPr lang="en-US" altLang="id-ID"/>
              <a:t>Google web service: layanan dimana pengguna dapat </a:t>
            </a:r>
            <a:r>
              <a:rPr lang="en-US" altLang="id-ID">
                <a:solidFill>
                  <a:srgbClr val="7030A0"/>
                </a:solidFill>
              </a:rPr>
              <a:t>mencari informasi dan mendapatkan informasi </a:t>
            </a:r>
            <a:r>
              <a:rPr lang="en-US" altLang="id-ID"/>
              <a:t>yang dicari berdasarkan kriteria dari pencarian yang dilakukan. </a:t>
            </a:r>
          </a:p>
          <a:p>
            <a:pPr algn="just"/>
            <a:r>
              <a:rPr lang="en-US" altLang="id-ID"/>
              <a:t>Google </a:t>
            </a:r>
            <a:r>
              <a:rPr lang="en-US" altLang="id-ID">
                <a:solidFill>
                  <a:srgbClr val="7030A0"/>
                </a:solidFill>
              </a:rPr>
              <a:t>mendukung banyak variasi teknik pencarian </a:t>
            </a:r>
            <a:r>
              <a:rPr lang="en-US" altLang="id-ID"/>
              <a:t>dalam mencari informasi yang diinginkan dan bukan satu variasi teknik pencarian digunakan untuk mencari informasi yang dibatasi kriteria tertentu. </a:t>
            </a:r>
          </a:p>
          <a:p>
            <a:pPr algn="just"/>
            <a:r>
              <a:rPr lang="en-US" altLang="id-ID"/>
              <a:t>Google web service juga </a:t>
            </a:r>
            <a:r>
              <a:rPr lang="en-US" altLang="id-ID">
                <a:solidFill>
                  <a:srgbClr val="7030A0"/>
                </a:solidFill>
              </a:rPr>
              <a:t>memiliki skalabilitas untuk dikembangkan oleh para programmer</a:t>
            </a:r>
          </a:p>
          <a:p>
            <a:pPr algn="just"/>
            <a:r>
              <a:rPr lang="en-US" altLang="id-ID"/>
              <a:t>Dengan asumsi google </a:t>
            </a:r>
            <a:r>
              <a:rPr lang="en-US" altLang="id-ID">
                <a:solidFill>
                  <a:srgbClr val="7030A0"/>
                </a:solidFill>
              </a:rPr>
              <a:t>membuka kontribusi untuk para programmer </a:t>
            </a:r>
            <a:r>
              <a:rPr lang="en-US" altLang="id-ID"/>
              <a:t>agar dapat </a:t>
            </a:r>
            <a:r>
              <a:rPr lang="en-US" altLang="id-ID">
                <a:solidFill>
                  <a:srgbClr val="7030A0"/>
                </a:solidFill>
              </a:rPr>
              <a:t>ikut berkontribusi </a:t>
            </a:r>
            <a:r>
              <a:rPr lang="en-US" altLang="id-ID"/>
              <a:t>melengkapi dan meningkatkan kemampuan yang dimiliki google saat ini</a:t>
            </a:r>
          </a:p>
        </p:txBody>
      </p:sp>
    </p:spTree>
    <p:extLst>
      <p:ext uri="{BB962C8B-B14F-4D97-AF65-F5344CB8AC3E}">
        <p14:creationId xmlns:p14="http://schemas.microsoft.com/office/powerpoint/2010/main" val="421228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marL="166688" lvl="1" indent="-166688" algn="just">
              <a:buFont typeface="Arial" charset="0"/>
              <a:buChar char="•"/>
              <a:defRPr/>
            </a:pPr>
            <a:r>
              <a:rPr lang="en-US" dirty="0" err="1">
                <a:sym typeface="Wingdings" pitchFamily="2" charset="2"/>
              </a:rPr>
              <a:t>Keunikan</a:t>
            </a:r>
            <a:r>
              <a:rPr lang="en-US" dirty="0">
                <a:sym typeface="Wingdings" pitchFamily="2" charset="2"/>
              </a:rPr>
              <a:t> Google</a:t>
            </a:r>
            <a:endParaRPr lang="en-US" dirty="0"/>
          </a:p>
          <a:p>
            <a:pPr lvl="1" algn="just">
              <a:buFont typeface="Arial" charset="0"/>
              <a:buChar char="•"/>
              <a:defRPr/>
            </a:pPr>
            <a:r>
              <a:rPr lang="en-US" b="1" dirty="0"/>
              <a:t>Performance research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ulang</a:t>
            </a:r>
            <a:r>
              <a:rPr lang="en-US" dirty="0"/>
              <a:t> 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keyword </a:t>
            </a:r>
            <a:r>
              <a:rPr lang="en-US" b="1" dirty="0" err="1">
                <a:solidFill>
                  <a:srgbClr val="7030A0"/>
                </a:solidFill>
              </a:rPr>
              <a:t>atau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kata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kunci</a:t>
            </a:r>
            <a:r>
              <a:rPr lang="en-US" b="1" dirty="0">
                <a:solidFill>
                  <a:srgbClr val="7030A0"/>
                </a:solidFill>
              </a:rPr>
              <a:t> yang </a:t>
            </a:r>
            <a:r>
              <a:rPr lang="en-US" b="1" dirty="0" err="1">
                <a:solidFill>
                  <a:srgbClr val="7030A0"/>
                </a:solidFill>
              </a:rPr>
              <a:t>sebelumnya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pernah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dilakukan</a:t>
            </a:r>
            <a:r>
              <a:rPr lang="en-US" dirty="0"/>
              <a:t>. </a:t>
            </a:r>
          </a:p>
          <a:p>
            <a:pPr lvl="1" algn="just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b="1" dirty="0" err="1"/>
              <a:t>Kelemahan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menghasilkan</a:t>
            </a:r>
            <a:r>
              <a:rPr lang="en-US" b="1" dirty="0">
                <a:solidFill>
                  <a:srgbClr val="7030A0"/>
                </a:solidFill>
              </a:rPr>
              <a:t> data yang ambiguous </a:t>
            </a:r>
            <a:r>
              <a:rPr lang="en-US" dirty="0"/>
              <a:t>(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menghasilkan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pengulangan</a:t>
            </a:r>
            <a:r>
              <a:rPr lang="en-US" b="1" dirty="0">
                <a:solidFill>
                  <a:srgbClr val="7030A0"/>
                </a:solidFill>
              </a:rPr>
              <a:t> yang </a:t>
            </a:r>
            <a:r>
              <a:rPr lang="en-US" b="1" dirty="0" err="1">
                <a:solidFill>
                  <a:srgbClr val="7030A0"/>
                </a:solidFill>
              </a:rPr>
              <a:t>sudah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diberikan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. </a:t>
            </a:r>
          </a:p>
          <a:p>
            <a:pPr lvl="1" algn="just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multiple search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</a:t>
            </a:r>
          </a:p>
          <a:p>
            <a:pPr lvl="1" algn="just">
              <a:buFont typeface="Arial" charset="0"/>
              <a:buChar char="•"/>
              <a:defRPr/>
            </a:pP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spesifik</a:t>
            </a:r>
            <a:r>
              <a:rPr lang="en-US" b="1" dirty="0"/>
              <a:t> :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mengijinkan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menggunakan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menerapkan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mesin</a:t>
            </a:r>
            <a:r>
              <a:rPr lang="en-US" b="1" dirty="0">
                <a:solidFill>
                  <a:srgbClr val="7030A0"/>
                </a:solidFill>
              </a:rPr>
              <a:t> search </a:t>
            </a:r>
            <a:r>
              <a:rPr lang="en-US" b="1" dirty="0" err="1">
                <a:solidFill>
                  <a:srgbClr val="7030A0"/>
                </a:solidFill>
              </a:rPr>
              <a:t>google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mengkoneksikan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mengorbankan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website. </a:t>
            </a:r>
          </a:p>
          <a:p>
            <a:pPr marL="166688" lvl="1" indent="-166688" algn="just">
              <a:buFont typeface="Arial" charset="0"/>
              <a:buChar char="•"/>
              <a:defRPr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165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marL="166688" lvl="1" indent="-166688" algn="just">
              <a:buFont typeface="Arial" charset="0"/>
              <a:buChar char="•"/>
              <a:defRPr/>
            </a:pPr>
            <a:r>
              <a:rPr lang="en-US" dirty="0" err="1">
                <a:sym typeface="Wingdings" pitchFamily="2" charset="2"/>
              </a:rPr>
              <a:t>Keunikan</a:t>
            </a:r>
            <a:r>
              <a:rPr lang="en-US" dirty="0">
                <a:sym typeface="Wingdings" pitchFamily="2" charset="2"/>
              </a:rPr>
              <a:t> Google</a:t>
            </a:r>
            <a:endParaRPr lang="en-US" dirty="0"/>
          </a:p>
          <a:p>
            <a:pPr lvl="1" algn="just">
              <a:buFont typeface="Arial" charset="0"/>
              <a:buChar char="•"/>
              <a:defRPr/>
            </a:pPr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yang </a:t>
            </a:r>
            <a:r>
              <a:rPr lang="en-US" b="1" dirty="0" err="1"/>
              <a:t>dicari</a:t>
            </a:r>
            <a:endParaRPr lang="en-US" b="1" dirty="0"/>
          </a:p>
          <a:p>
            <a:pPr lvl="1" algn="just">
              <a:buFont typeface="Arial" charset="0"/>
              <a:buNone/>
              <a:defRPr/>
            </a:pPr>
            <a:r>
              <a:rPr lang="en-US" b="1" dirty="0"/>
              <a:t>	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memasukkan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kalimat</a:t>
            </a:r>
            <a:r>
              <a:rPr lang="en-US" b="1" dirty="0">
                <a:solidFill>
                  <a:srgbClr val="7030A0"/>
                </a:solidFill>
              </a:rPr>
              <a:t> yang </a:t>
            </a:r>
            <a:r>
              <a:rPr lang="en-US" b="1" dirty="0" err="1">
                <a:solidFill>
                  <a:srgbClr val="7030A0"/>
                </a:solidFill>
              </a:rPr>
              <a:t>tidak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terstruktur</a:t>
            </a:r>
            <a:r>
              <a:rPr lang="en-US" dirty="0"/>
              <a:t>,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b="1" dirty="0" err="1">
                <a:solidFill>
                  <a:srgbClr val="7030A0"/>
                </a:solidFill>
              </a:rPr>
              <a:t>mesin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google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memiliki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kemampuan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memeriksa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kalimat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seperti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ini</a:t>
            </a:r>
            <a:r>
              <a:rPr lang="en-US" dirty="0"/>
              <a:t>,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memberikan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beberapa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rekomendasi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pencarian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alternative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. </a:t>
            </a:r>
          </a:p>
          <a:p>
            <a:pPr lvl="1" algn="just">
              <a:buFont typeface="Arial" charset="0"/>
              <a:buChar char="•"/>
              <a:defRPr/>
            </a:pP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menolak</a:t>
            </a:r>
            <a:r>
              <a:rPr lang="en-US" b="1" dirty="0"/>
              <a:t> material yang </a:t>
            </a:r>
            <a:r>
              <a:rPr lang="en-US" b="1" dirty="0" err="1"/>
              <a:t>bersifat</a:t>
            </a:r>
            <a:r>
              <a:rPr lang="en-US" b="1" dirty="0"/>
              <a:t> porno</a:t>
            </a:r>
          </a:p>
          <a:p>
            <a:pPr lvl="1" algn="just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porno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. </a:t>
            </a:r>
            <a:r>
              <a:rPr lang="en-US" b="1" dirty="0" err="1">
                <a:solidFill>
                  <a:srgbClr val="7030A0"/>
                </a:solidFill>
              </a:rPr>
              <a:t>Mesin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google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akan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menolak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tidak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akan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memberikan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hasil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berbau</a:t>
            </a:r>
            <a:r>
              <a:rPr lang="en-US" dirty="0"/>
              <a:t> porno. </a:t>
            </a:r>
          </a:p>
          <a:p>
            <a:pPr marL="166688" lvl="1" indent="-166688" algn="just">
              <a:buFont typeface="Arial" charset="0"/>
              <a:buChar char="•"/>
              <a:defRPr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014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marL="166688" lvl="1" indent="-166688" algn="just"/>
            <a:r>
              <a:rPr lang="en-US" altLang="id-ID" sz="2800"/>
              <a:t>Google web service memiliki tempat penyimpanan data ( datastore ) yang dikendalikan oleh app engine datastore </a:t>
            </a:r>
          </a:p>
          <a:p>
            <a:pPr marL="166688" lvl="1" indent="-166688" algn="just"/>
            <a:r>
              <a:rPr lang="en-US" altLang="id-ID" sz="2800"/>
              <a:t>Datastore sanggup untuk menyimpan data secara terus menerus</a:t>
            </a:r>
          </a:p>
          <a:p>
            <a:pPr marL="166688" lvl="1" indent="-166688" algn="just"/>
            <a:r>
              <a:rPr lang="en-US" altLang="id-ID" sz="2800"/>
              <a:t>Kunci dari kemampuan google web service adalah </a:t>
            </a:r>
            <a:r>
              <a:rPr lang="en-US" altLang="id-ID" sz="2800">
                <a:solidFill>
                  <a:srgbClr val="7030A0"/>
                </a:solidFill>
              </a:rPr>
              <a:t>app engine </a:t>
            </a:r>
            <a:r>
              <a:rPr lang="en-US" altLang="id-ID" sz="2800"/>
              <a:t>datastore yang </a:t>
            </a:r>
            <a:r>
              <a:rPr lang="en-US" altLang="id-ID" sz="2800">
                <a:solidFill>
                  <a:srgbClr val="7030A0"/>
                </a:solidFill>
              </a:rPr>
              <a:t>menyediakan mesin query dan mendukung transaksi data secara atomik</a:t>
            </a:r>
            <a:r>
              <a:rPr lang="en-US" altLang="id-ID" sz="2800"/>
              <a:t>. Model arsitektur seperti ini dikenal dengan istilah design BigTable google ( Google BigTable design ). </a:t>
            </a:r>
          </a:p>
        </p:txBody>
      </p:sp>
    </p:spTree>
    <p:extLst>
      <p:ext uri="{BB962C8B-B14F-4D97-AF65-F5344CB8AC3E}">
        <p14:creationId xmlns:p14="http://schemas.microsoft.com/office/powerpoint/2010/main" val="199667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marL="166688" lvl="1" indent="-166688" algn="just"/>
            <a:r>
              <a:rPr lang="en-US" altLang="id-ID" sz="2800"/>
              <a:t>Desain penyimpanan data (datastore)</a:t>
            </a:r>
          </a:p>
          <a:p>
            <a:pPr marL="623888" lvl="2" indent="-166688" algn="just"/>
            <a:r>
              <a:rPr lang="en-US" altLang="id-ID" sz="2800"/>
              <a:t>Penyimpanan data ( datastore ) didesign agar mudah dalam mendistribusikan dan optimasi terhadap data yang didistribusikan </a:t>
            </a:r>
          </a:p>
          <a:p>
            <a:pPr marL="623888" lvl="2" indent="-166688" algn="just"/>
            <a:r>
              <a:rPr lang="en-US" altLang="id-ID" sz="2800"/>
              <a:t>Pihak pengguna (end user) </a:t>
            </a:r>
            <a:r>
              <a:rPr lang="en-US" altLang="id-ID" sz="2800" b="1">
                <a:solidFill>
                  <a:srgbClr val="7030A0"/>
                </a:solidFill>
              </a:rPr>
              <a:t>tidak perlu</a:t>
            </a:r>
            <a:r>
              <a:rPr lang="en-US" altLang="id-ID" sz="2800"/>
              <a:t> melakukan pengelolaan dan maintenance terhadap kelebihan data atau redundancy, replikasi data ( replication ) dan koneksi terhadap spesifik server </a:t>
            </a:r>
            <a:endParaRPr lang="en-US" altLang="id-ID" sz="2800">
              <a:sym typeface="Wingdings" panose="05000000000000000000" pitchFamily="2" charset="2"/>
            </a:endParaRPr>
          </a:p>
          <a:p>
            <a:pPr marL="623888" lvl="2" indent="-166688" algn="just"/>
            <a:r>
              <a:rPr lang="en-US" altLang="id-ID" sz="2800"/>
              <a:t>Design datastore terfokus pada sisi skalabilitas, dengan </a:t>
            </a:r>
            <a:r>
              <a:rPr lang="en-US" altLang="id-ID" sz="2800" b="1">
                <a:solidFill>
                  <a:srgbClr val="7030A0"/>
                </a:solidFill>
              </a:rPr>
              <a:t>sasaran yang ingin dicapai adalah</a:t>
            </a:r>
            <a:r>
              <a:rPr lang="en-US" altLang="id-ID" sz="2800"/>
              <a:t> kemampuan mesin query dalam pencarian dengan menggunakan teknik skala linier beserta ukuran set dari hasil ( bukan ukuran dari set filenya ) </a:t>
            </a:r>
            <a:endParaRPr lang="en-US" altLang="id-ID" sz="28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957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marL="166688" lvl="1" indent="-166688" algn="just"/>
            <a:r>
              <a:rPr lang="en-US" altLang="id-ID" sz="2800"/>
              <a:t>Alur penyimpanan objek</a:t>
            </a:r>
          </a:p>
          <a:p>
            <a:pPr marL="457200" lvl="2" indent="-222250" algn="just"/>
            <a:r>
              <a:rPr lang="en-US" altLang="id-ID" sz="2800"/>
              <a:t>Dalam datastore yang bertanggung jawab menjaga objek data diistilahkan sebagai </a:t>
            </a:r>
            <a:r>
              <a:rPr lang="en-US" altLang="id-ID" sz="2800" b="1">
                <a:solidFill>
                  <a:srgbClr val="7030A0"/>
                </a:solidFill>
              </a:rPr>
              <a:t>entity </a:t>
            </a:r>
            <a:r>
              <a:rPr lang="en-US" altLang="id-ID" sz="2800"/>
              <a:t>(entitas)</a:t>
            </a:r>
            <a:endParaRPr lang="en-US" altLang="id-ID" sz="2800" b="1">
              <a:solidFill>
                <a:srgbClr val="7030A0"/>
              </a:solidFill>
            </a:endParaRPr>
          </a:p>
          <a:p>
            <a:pPr marL="457200" lvl="2" indent="-222250" algn="just"/>
            <a:r>
              <a:rPr lang="en-US" altLang="id-ID" sz="2800"/>
              <a:t>Entity merupakan unit dasar dari penyimpanan atau storage</a:t>
            </a:r>
          </a:p>
          <a:p>
            <a:pPr marL="457200" lvl="2" indent="-222250" algn="just"/>
            <a:r>
              <a:rPr lang="en-US" altLang="id-ID" sz="2800"/>
              <a:t>Sebuah entity memiliki sebuah key dan key entity yang lain disebut properties dimana data tersebut tersimpan </a:t>
            </a:r>
          </a:p>
          <a:p>
            <a:pPr marL="457200" lvl="2" indent="-222250" algn="just"/>
            <a:r>
              <a:rPr lang="en-US" altLang="id-ID" sz="2800"/>
              <a:t>Setelah berhasil diciptakan key , maka key tersebut tidak akan diubah </a:t>
            </a:r>
          </a:p>
        </p:txBody>
      </p:sp>
    </p:spTree>
    <p:extLst>
      <p:ext uri="{BB962C8B-B14F-4D97-AF65-F5344CB8AC3E}">
        <p14:creationId xmlns:p14="http://schemas.microsoft.com/office/powerpoint/2010/main" val="14502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marL="228600" lvl="2" algn="just">
              <a:spcBef>
                <a:spcPts val="1000"/>
              </a:spcBef>
            </a:pPr>
            <a:r>
              <a:rPr lang="en-US" altLang="id-ID" sz="2800"/>
              <a:t>Datastore mendukung beragam property tipe data dan nilainya harus berupa tipe yang berhubungan dari property tersebut. </a:t>
            </a:r>
          </a:p>
          <a:p>
            <a:pPr marL="228600" lvl="2" algn="just">
              <a:spcBef>
                <a:spcPts val="1000"/>
              </a:spcBef>
            </a:pPr>
            <a:r>
              <a:rPr lang="en-US" altLang="id-ID" sz="2800"/>
              <a:t>Pengalamatan atau mapping antara tipe data dengan kelas java ( java class ) diistilahkan sebagai JDO ( java data object ) API. </a:t>
            </a:r>
          </a:p>
        </p:txBody>
      </p:sp>
    </p:spTree>
    <p:extLst>
      <p:ext uri="{BB962C8B-B14F-4D97-AF65-F5344CB8AC3E}">
        <p14:creationId xmlns:p14="http://schemas.microsoft.com/office/powerpoint/2010/main" val="410448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317625"/>
            <a:ext cx="5638800" cy="4903788"/>
          </a:xfrm>
        </p:spPr>
        <p:txBody>
          <a:bodyPr/>
          <a:lstStyle/>
          <a:p>
            <a:pPr marL="228600" lvl="2" algn="just">
              <a:spcBef>
                <a:spcPts val="1000"/>
              </a:spcBef>
            </a:pPr>
            <a:r>
              <a:rPr lang="en-US" altLang="id-ID" sz="2800"/>
              <a:t>Alur Mekanisme kerja API</a:t>
            </a:r>
          </a:p>
          <a:p>
            <a:pPr marL="228600" lvl="2" algn="just">
              <a:spcBef>
                <a:spcPts val="1000"/>
              </a:spcBef>
            </a:pPr>
            <a:r>
              <a:rPr lang="en-US" altLang="id-ID" sz="2800"/>
              <a:t>Server</a:t>
            </a:r>
          </a:p>
          <a:p>
            <a:pPr marL="971550" lvl="3" indent="-514350" algn="just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id-ID" sz="2400"/>
              <a:t>Server menemukan item baru untuk user</a:t>
            </a:r>
          </a:p>
          <a:p>
            <a:pPr marL="971550" lvl="3" indent="-514350" algn="just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id-ID" sz="2400"/>
              <a:t>Server mendorong konten pesan yang tersedia untuk client</a:t>
            </a:r>
          </a:p>
          <a:p>
            <a:pPr marL="228600" lvl="2" algn="just">
              <a:spcBef>
                <a:spcPts val="1000"/>
              </a:spcBef>
            </a:pPr>
            <a:r>
              <a:rPr lang="en-US" altLang="id-ID" sz="2800"/>
              <a:t>Client </a:t>
            </a:r>
          </a:p>
          <a:p>
            <a:pPr marL="971550" lvl="3" indent="-514350" algn="just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id-ID" sz="2400"/>
              <a:t>Client menerima pesan dari server</a:t>
            </a:r>
          </a:p>
          <a:p>
            <a:pPr marL="971550" lvl="3" indent="-514350" algn="just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id-ID" sz="2400"/>
              <a:t>Client mendaftar pesan, dimulai dengan RPC mengambil berita dari server</a:t>
            </a:r>
          </a:p>
          <a:p>
            <a:pPr marL="971550" lvl="3" indent="-514350" algn="just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endParaRPr lang="en-US" altLang="id-ID" sz="2800"/>
          </a:p>
          <a:p>
            <a:pPr marL="228600" lvl="2" algn="just">
              <a:spcBef>
                <a:spcPts val="1000"/>
              </a:spcBef>
            </a:pPr>
            <a:endParaRPr lang="en-US" altLang="id-ID" sz="280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"/>
          <a:stretch>
            <a:fillRect/>
          </a:stretch>
        </p:blipFill>
        <p:spPr bwMode="auto">
          <a:xfrm>
            <a:off x="6142038" y="1441450"/>
            <a:ext cx="452596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51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OVERVIEW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dirty="0" err="1"/>
              <a:t>Contoh</a:t>
            </a:r>
            <a:r>
              <a:rPr lang="en-US" altLang="id-ID" dirty="0"/>
              <a:t> </a:t>
            </a:r>
            <a:r>
              <a:rPr lang="en-US" altLang="id-ID" dirty="0" err="1"/>
              <a:t>studi</a:t>
            </a:r>
            <a:r>
              <a:rPr lang="en-US" altLang="id-ID" dirty="0"/>
              <a:t> </a:t>
            </a:r>
            <a:r>
              <a:rPr lang="en-US" altLang="id-ID" dirty="0" err="1"/>
              <a:t>kasus</a:t>
            </a:r>
            <a:r>
              <a:rPr lang="en-US" altLang="id-ID" dirty="0"/>
              <a:t> </a:t>
            </a:r>
            <a:r>
              <a:rPr lang="en-US" altLang="id-ID" dirty="0" err="1"/>
              <a:t>penerapan</a:t>
            </a:r>
            <a:r>
              <a:rPr lang="en-US" altLang="id-ID" dirty="0"/>
              <a:t> cloud computing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id-ID" i="1" dirty="0"/>
              <a:t>Storage online Microsoft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id-ID" i="1" dirty="0"/>
              <a:t>Web Service Google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61103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2. </a:t>
            </a:r>
            <a:r>
              <a:rPr lang="en-US" dirty="0">
                <a:solidFill>
                  <a:srgbClr val="FFFF00"/>
                </a:solidFill>
              </a:rPr>
              <a:t>Web Service Google</a:t>
            </a:r>
            <a:endParaRPr lang="id-ID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/>
            <a:r>
              <a:rPr lang="en-US" altLang="id-ID"/>
              <a:t>Google web service menyediakan aplikasi yang berfungsi untuk mengelola seluruh aplikasi pada web service dan memonitor pemakaian yang digunakan oleh pengguna. </a:t>
            </a:r>
          </a:p>
          <a:p>
            <a:pPr algn="just"/>
            <a:r>
              <a:rPr lang="en-US" altLang="id-ID"/>
              <a:t>Aplikasi tersebut  diistilahkan sebagai admin console yang dapat diakses melalui internet pada alamat </a:t>
            </a:r>
            <a:endParaRPr lang="en-US" altLang="id-ID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370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9239250" cy="666750"/>
          </a:xfrm>
        </p:spPr>
        <p:txBody>
          <a:bodyPr/>
          <a:lstStyle/>
          <a:p>
            <a:endParaRPr lang="en-US" altLang="id-ID" sz="3200" b="1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15925" y="1344613"/>
            <a:ext cx="11388725" cy="5097462"/>
          </a:xfrm>
        </p:spPr>
        <p:txBody>
          <a:bodyPr/>
          <a:lstStyle/>
          <a:p>
            <a:pPr marL="228600" lvl="1" algn="just"/>
            <a:endParaRPr lang="en-US" altLang="id-ID" sz="2800" dirty="0"/>
          </a:p>
        </p:txBody>
      </p:sp>
      <p:pic>
        <p:nvPicPr>
          <p:cNvPr id="20484" name="Picture 2" descr="Hasil gam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21" y="1424874"/>
            <a:ext cx="401161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 descr="Hasil gam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31" y="4568918"/>
            <a:ext cx="2239132" cy="190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2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Storage Online Microsoft</a:t>
            </a:r>
            <a:endParaRPr lang="id-ID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 eaLnBrk="1" hangingPunct="1"/>
            <a:r>
              <a:rPr lang="en-US" altLang="id-ID"/>
              <a:t>Windows Azure merupakan platform microsoft untuk kebutuhan cloud computing</a:t>
            </a:r>
          </a:p>
          <a:p>
            <a:pPr algn="just" eaLnBrk="1" hangingPunct="1"/>
            <a:r>
              <a:rPr lang="en-US" altLang="id-ID"/>
              <a:t>Windows Azure : SO di cloud yang menyediakan layanan untuk hosting, pengaturan, penyimpanan yang terukur hingga pengaturan infrastruktur dalam pengadaan distribusi layanan berbasis cloud</a:t>
            </a:r>
          </a:p>
        </p:txBody>
      </p:sp>
    </p:spTree>
    <p:extLst>
      <p:ext uri="{BB962C8B-B14F-4D97-AF65-F5344CB8AC3E}">
        <p14:creationId xmlns:p14="http://schemas.microsoft.com/office/powerpoint/2010/main" val="29905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 eaLnBrk="1" hangingPunct="1"/>
            <a:r>
              <a:rPr lang="en-US" altLang="id-ID"/>
              <a:t>Windows Azure menawarkan </a:t>
            </a:r>
            <a:r>
              <a:rPr lang="en-US" altLang="id-ID" b="1"/>
              <a:t>fleksibilitas</a:t>
            </a:r>
            <a:r>
              <a:rPr lang="en-US" altLang="id-ID"/>
              <a:t> dan </a:t>
            </a:r>
            <a:r>
              <a:rPr lang="en-US" altLang="id-ID" b="1"/>
              <a:t>lingkungan pengembangan</a:t>
            </a:r>
            <a:r>
              <a:rPr lang="en-US" altLang="id-ID"/>
              <a:t> yang familiar bagi para pengembang </a:t>
            </a:r>
            <a:r>
              <a:rPr lang="en-US" altLang="id-ID" b="1"/>
              <a:t>untuk membangun aplikasi berbasis cloud </a:t>
            </a:r>
            <a:r>
              <a:rPr lang="en-US" altLang="id-ID"/>
              <a:t>dan layanannya.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id-ID">
                <a:sym typeface="Wingdings" panose="05000000000000000000" pitchFamily="2" charset="2"/>
              </a:rPr>
              <a:t></a:t>
            </a:r>
            <a:r>
              <a:rPr lang="en-US" altLang="id-ID"/>
              <a:t>Pengembang dapat </a:t>
            </a:r>
            <a:r>
              <a:rPr lang="en-US" altLang="id-ID" b="1"/>
              <a:t>memangkas waktu </a:t>
            </a:r>
            <a:r>
              <a:rPr lang="en-US" altLang="id-ID"/>
              <a:t>untuk pengembangan dan </a:t>
            </a:r>
            <a:r>
              <a:rPr lang="en-US" altLang="id-ID" b="1"/>
              <a:t>segera dapat beradaptasi</a:t>
            </a:r>
            <a:r>
              <a:rPr lang="en-US" altLang="id-ID"/>
              <a:t> dengan kebutuhan pelayanan yang disediakan. </a:t>
            </a:r>
          </a:p>
        </p:txBody>
      </p:sp>
    </p:spTree>
    <p:extLst>
      <p:ext uri="{BB962C8B-B14F-4D97-AF65-F5344CB8AC3E}">
        <p14:creationId xmlns:p14="http://schemas.microsoft.com/office/powerpoint/2010/main" val="252081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 eaLnBrk="1" hangingPunct="1"/>
            <a:r>
              <a:rPr lang="en-US" altLang="id-ID"/>
              <a:t>Arsitektur Windows Azure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120900"/>
            <a:ext cx="7659687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4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 eaLnBrk="1" hangingPunct="1"/>
            <a:r>
              <a:rPr lang="en-US" altLang="id-ID"/>
              <a:t>Windows Azure memiliki 3 komponen utama:</a:t>
            </a:r>
          </a:p>
          <a:p>
            <a:pPr lvl="1" algn="just" eaLnBrk="1" hangingPunct="1"/>
            <a:r>
              <a:rPr lang="en-US" altLang="id-ID" sz="2800"/>
              <a:t>Windows Azure</a:t>
            </a:r>
          </a:p>
          <a:p>
            <a:pPr lvl="1" algn="just" eaLnBrk="1" hangingPunct="1"/>
            <a:r>
              <a:rPr lang="en-US" altLang="id-ID" sz="2800"/>
              <a:t>SQL Azure</a:t>
            </a:r>
          </a:p>
          <a:p>
            <a:pPr lvl="1" algn="just" eaLnBrk="1" hangingPunct="1"/>
            <a:r>
              <a:rPr lang="en-US" altLang="id-ID" sz="2800"/>
              <a:t>.Net Services</a:t>
            </a:r>
          </a:p>
        </p:txBody>
      </p:sp>
    </p:spTree>
    <p:extLst>
      <p:ext uri="{BB962C8B-B14F-4D97-AF65-F5344CB8AC3E}">
        <p14:creationId xmlns:p14="http://schemas.microsoft.com/office/powerpoint/2010/main" val="234799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/>
            <a:endParaRPr lang="en-US" altLang="id-ID"/>
          </a:p>
          <a:p>
            <a:pPr algn="just"/>
            <a:r>
              <a:rPr lang="en-US" altLang="id-ID" b="1"/>
              <a:t>Windows Azure</a:t>
            </a:r>
            <a:r>
              <a:rPr lang="en-US" altLang="id-ID"/>
              <a:t>, komponen yang menyediakan layanan penyimpanan data dan menjalankan aplikasi di Microsoft Data Center</a:t>
            </a:r>
          </a:p>
          <a:p>
            <a:pPr algn="just"/>
            <a:r>
              <a:rPr lang="en-US" altLang="id-ID" b="1"/>
              <a:t>SQL Azure</a:t>
            </a:r>
            <a:r>
              <a:rPr lang="en-US" altLang="id-ID"/>
              <a:t>, komponen ini menyediakan layanan data SQL Server yang berbasis </a:t>
            </a:r>
            <a:r>
              <a:rPr lang="en-US" altLang="id-ID" i="1"/>
              <a:t>cloud</a:t>
            </a:r>
          </a:p>
          <a:p>
            <a:pPr algn="just"/>
            <a:r>
              <a:rPr lang="en-US" altLang="id-ID" b="1"/>
              <a:t>.NET Services</a:t>
            </a:r>
            <a:r>
              <a:rPr lang="en-US" altLang="id-ID"/>
              <a:t>, komponen ini menawarkan infrastruktur yang terdistribusi terhadap aplikasi berbasis cloud dan lokal</a:t>
            </a:r>
          </a:p>
        </p:txBody>
      </p:sp>
    </p:spTree>
    <p:extLst>
      <p:ext uri="{BB962C8B-B14F-4D97-AF65-F5344CB8AC3E}">
        <p14:creationId xmlns:p14="http://schemas.microsoft.com/office/powerpoint/2010/main" val="82420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/>
            <a:r>
              <a:rPr lang="en-US" altLang="id-ID"/>
              <a:t>Keuntungan Windows Azure</a:t>
            </a:r>
          </a:p>
          <a:p>
            <a:pPr lvl="1" algn="just"/>
            <a:r>
              <a:rPr lang="en-US" altLang="id-ID"/>
              <a:t>Dapat segera mengimplementasikan ide-ide bisnis</a:t>
            </a:r>
          </a:p>
          <a:p>
            <a:pPr lvl="1" algn="just"/>
            <a:r>
              <a:rPr lang="en-US" altLang="id-ID"/>
              <a:t>Dapat mengurangi biaya untuk pembangunan dan pengembangan</a:t>
            </a:r>
          </a:p>
          <a:p>
            <a:pPr lvl="1" algn="just"/>
            <a:r>
              <a:rPr lang="en-US" altLang="id-ID"/>
              <a:t>Mengurangi biaya manajemen IT</a:t>
            </a:r>
          </a:p>
          <a:p>
            <a:pPr lvl="1" algn="just"/>
            <a:r>
              <a:rPr lang="en-US" altLang="id-ID"/>
              <a:t>Memiliki respon yang cepat</a:t>
            </a:r>
          </a:p>
          <a:p>
            <a:pPr lvl="1" algn="just"/>
            <a:r>
              <a:rPr lang="en-US" altLang="id-ID"/>
              <a:t>Kebebasan memilih model</a:t>
            </a:r>
          </a:p>
          <a:p>
            <a:pPr lvl="1" algn="just"/>
            <a:r>
              <a:rPr lang="en-US" altLang="id-ID"/>
              <a:t>Dapat mengatur sumber daya IT</a:t>
            </a:r>
          </a:p>
          <a:p>
            <a:pPr lvl="1" algn="just"/>
            <a:r>
              <a:rPr lang="en-US" altLang="id-ID"/>
              <a:t>Pemakaian komputasi yang jarang</a:t>
            </a:r>
          </a:p>
          <a:p>
            <a:pPr lvl="1" algn="just"/>
            <a:r>
              <a:rPr lang="en-US" altLang="id-ID"/>
              <a:t>Mengurangi energi penggunaan sumber daya</a:t>
            </a:r>
          </a:p>
          <a:p>
            <a:pPr lvl="1" algn="just"/>
            <a:r>
              <a:rPr lang="en-US" altLang="id-ID"/>
              <a:t>Tidak memerlukan perawatan perangkat keras</a:t>
            </a:r>
          </a:p>
          <a:p>
            <a:pPr lvl="1" algn="just"/>
            <a:r>
              <a:rPr lang="en-US" altLang="id-ID"/>
              <a:t>Konsisten </a:t>
            </a:r>
          </a:p>
        </p:txBody>
      </p:sp>
    </p:spTree>
    <p:extLst>
      <p:ext uri="{BB962C8B-B14F-4D97-AF65-F5344CB8AC3E}">
        <p14:creationId xmlns:p14="http://schemas.microsoft.com/office/powerpoint/2010/main" val="26668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Storage Online Microsoft</a:t>
            </a:r>
            <a:endParaRPr lang="id-ID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344613"/>
            <a:ext cx="10515600" cy="4832350"/>
          </a:xfrm>
        </p:spPr>
        <p:txBody>
          <a:bodyPr/>
          <a:lstStyle/>
          <a:p>
            <a:pPr algn="just"/>
            <a:r>
              <a:rPr lang="en-US" altLang="id-ID"/>
              <a:t>Layanan penyimpanan windows Azure</a:t>
            </a:r>
          </a:p>
          <a:p>
            <a:pPr lvl="1" algn="just"/>
            <a:r>
              <a:rPr lang="en-US" altLang="id-ID"/>
              <a:t>Binary Logic Object (BLOB)</a:t>
            </a:r>
          </a:p>
          <a:p>
            <a:pPr lvl="1" algn="just"/>
            <a:r>
              <a:rPr lang="en-US" altLang="id-ID"/>
              <a:t>Queue Service</a:t>
            </a:r>
          </a:p>
          <a:p>
            <a:pPr lvl="1" algn="just"/>
            <a:r>
              <a:rPr lang="en-US" altLang="id-ID"/>
              <a:t>Table Service</a:t>
            </a:r>
          </a:p>
          <a:p>
            <a:pPr lvl="1" algn="just"/>
            <a:r>
              <a:rPr lang="en-US" altLang="id-ID"/>
              <a:t>Windows Azure Drive</a:t>
            </a:r>
          </a:p>
        </p:txBody>
      </p:sp>
    </p:spTree>
    <p:extLst>
      <p:ext uri="{BB962C8B-B14F-4D97-AF65-F5344CB8AC3E}">
        <p14:creationId xmlns:p14="http://schemas.microsoft.com/office/powerpoint/2010/main" val="293838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830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#10 Studi Kasus Penerapan  Cloud Computing #2</vt:lpstr>
      <vt:lpstr>OVERVIEW</vt:lpstr>
      <vt:lpstr>Storage Online Microsoft</vt:lpstr>
      <vt:lpstr>1. Storage Online Microsoft</vt:lpstr>
      <vt:lpstr>1. Storage Online Microsoft</vt:lpstr>
      <vt:lpstr>1. Storage Online Microsoft</vt:lpstr>
      <vt:lpstr>1. Storage Online Microsoft</vt:lpstr>
      <vt:lpstr>1. Storage Online Microsoft</vt:lpstr>
      <vt:lpstr>1. Storage Online Microsoft</vt:lpstr>
      <vt:lpstr>1. Storage Online Microsoft</vt:lpstr>
      <vt:lpstr>1. Storage Online Microsoft</vt:lpstr>
      <vt:lpstr>2. Web Service Google</vt:lpstr>
      <vt:lpstr>2. Web Service Google</vt:lpstr>
      <vt:lpstr>2. Web Service Google</vt:lpstr>
      <vt:lpstr>2. Web Service Google</vt:lpstr>
      <vt:lpstr>2. Web Service Google</vt:lpstr>
      <vt:lpstr>2. Web Service Google</vt:lpstr>
      <vt:lpstr>2. Web Service Google</vt:lpstr>
      <vt:lpstr>2. Web Service Google</vt:lpstr>
      <vt:lpstr>2. Web Service 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246</cp:revision>
  <dcterms:created xsi:type="dcterms:W3CDTF">2019-12-20T03:03:11Z</dcterms:created>
  <dcterms:modified xsi:type="dcterms:W3CDTF">2022-08-23T16:04:10Z</dcterms:modified>
</cp:coreProperties>
</file>