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8"/>
  </p:notesMasterIdLst>
  <p:sldIdLst>
    <p:sldId id="256" r:id="rId2"/>
    <p:sldId id="345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44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3CC2A-C1DF-48DF-95BA-900D5F70C358}" type="doc">
      <dgm:prSet loTypeId="urn:microsoft.com/office/officeart/2005/8/layout/equation2" loCatId="process" qsTypeId="urn:microsoft.com/office/officeart/2005/8/quickstyle/simple1" qsCatId="simple" csTypeId="urn:microsoft.com/office/officeart/2005/8/colors/accent6_2" csCatId="accent6" phldr="1"/>
      <dgm:spPr/>
    </dgm:pt>
    <dgm:pt modelId="{E2FA0CDA-4C82-468D-BE8E-0964AF3FDCE8}">
      <dgm:prSet phldrT="[Text]"/>
      <dgm:spPr/>
      <dgm:t>
        <a:bodyPr/>
        <a:lstStyle/>
        <a:p>
          <a:r>
            <a:rPr lang="en-US" dirty="0" err="1"/>
            <a:t>Perangkat</a:t>
          </a:r>
          <a:r>
            <a:rPr lang="en-US" dirty="0"/>
            <a:t> </a:t>
          </a:r>
          <a:r>
            <a:rPr lang="en-US" dirty="0" err="1"/>
            <a:t>klien</a:t>
          </a:r>
          <a:r>
            <a:rPr lang="en-US" dirty="0"/>
            <a:t> </a:t>
          </a:r>
        </a:p>
      </dgm:t>
    </dgm:pt>
    <dgm:pt modelId="{4789DE96-B6F7-499D-8FD3-6A1E0CC63767}" type="parTrans" cxnId="{1E2CB9B7-CDDD-4DD8-B11A-C7CADD781218}">
      <dgm:prSet/>
      <dgm:spPr/>
      <dgm:t>
        <a:bodyPr/>
        <a:lstStyle/>
        <a:p>
          <a:endParaRPr lang="en-US"/>
        </a:p>
      </dgm:t>
    </dgm:pt>
    <dgm:pt modelId="{0CE26FB9-3B10-4AD6-9A6E-903D55997651}" type="sibTrans" cxnId="{1E2CB9B7-CDDD-4DD8-B11A-C7CADD781218}">
      <dgm:prSet/>
      <dgm:spPr/>
      <dgm:t>
        <a:bodyPr/>
        <a:lstStyle/>
        <a:p>
          <a:endParaRPr lang="en-US"/>
        </a:p>
      </dgm:t>
    </dgm:pt>
    <dgm:pt modelId="{61893FA9-C40D-46DC-A095-EC8A1CCCF8D5}">
      <dgm:prSet phldrT="[Text]"/>
      <dgm:spPr/>
      <dgm:t>
        <a:bodyPr/>
        <a:lstStyle/>
        <a:p>
          <a:r>
            <a:rPr lang="en-US" dirty="0"/>
            <a:t>Web browser</a:t>
          </a:r>
        </a:p>
      </dgm:t>
    </dgm:pt>
    <dgm:pt modelId="{00CF5B36-B8FA-48ED-A562-FA10C26DA0ED}" type="parTrans" cxnId="{6CB2E8A4-D348-4222-A869-8BDAAE907DD6}">
      <dgm:prSet/>
      <dgm:spPr/>
      <dgm:t>
        <a:bodyPr/>
        <a:lstStyle/>
        <a:p>
          <a:endParaRPr lang="en-US"/>
        </a:p>
      </dgm:t>
    </dgm:pt>
    <dgm:pt modelId="{910F7C08-D050-48DD-9D1E-039D6C56390E}" type="sibTrans" cxnId="{6CB2E8A4-D348-4222-A869-8BDAAE907DD6}">
      <dgm:prSet/>
      <dgm:spPr/>
      <dgm:t>
        <a:bodyPr/>
        <a:lstStyle/>
        <a:p>
          <a:endParaRPr lang="en-US"/>
        </a:p>
      </dgm:t>
    </dgm:pt>
    <dgm:pt modelId="{F81EE264-A753-4B92-A3AE-1D58758BCECC}">
      <dgm:prSet phldrT="[Text]"/>
      <dgm:spPr/>
      <dgm:t>
        <a:bodyPr/>
        <a:lstStyle/>
        <a:p>
          <a:r>
            <a:rPr lang="en-US" dirty="0" err="1"/>
            <a:t>Sistem</a:t>
          </a:r>
          <a:r>
            <a:rPr lang="en-US" dirty="0"/>
            <a:t> Cloud </a:t>
          </a:r>
        </a:p>
      </dgm:t>
    </dgm:pt>
    <dgm:pt modelId="{25D41BA9-F2FB-41E8-BA43-4F0A305BC312}" type="parTrans" cxnId="{C5A0E43D-9D07-4AD9-A682-EE75D4F2F190}">
      <dgm:prSet/>
      <dgm:spPr/>
      <dgm:t>
        <a:bodyPr/>
        <a:lstStyle/>
        <a:p>
          <a:endParaRPr lang="en-US"/>
        </a:p>
      </dgm:t>
    </dgm:pt>
    <dgm:pt modelId="{D8870882-6666-4E9E-A304-9DB57BCFEB27}" type="sibTrans" cxnId="{C5A0E43D-9D07-4AD9-A682-EE75D4F2F190}">
      <dgm:prSet/>
      <dgm:spPr/>
      <dgm:t>
        <a:bodyPr/>
        <a:lstStyle/>
        <a:p>
          <a:endParaRPr lang="en-US"/>
        </a:p>
      </dgm:t>
    </dgm:pt>
    <dgm:pt modelId="{196004A2-EC65-476B-BB06-AB71AF3AF92B}" type="pres">
      <dgm:prSet presAssocID="{FE53CC2A-C1DF-48DF-95BA-900D5F70C358}" presName="Name0" presStyleCnt="0">
        <dgm:presLayoutVars>
          <dgm:dir/>
          <dgm:resizeHandles val="exact"/>
        </dgm:presLayoutVars>
      </dgm:prSet>
      <dgm:spPr/>
    </dgm:pt>
    <dgm:pt modelId="{BBECF486-131B-4F88-AE65-6A229C10BB9E}" type="pres">
      <dgm:prSet presAssocID="{FE53CC2A-C1DF-48DF-95BA-900D5F70C358}" presName="vNodes" presStyleCnt="0"/>
      <dgm:spPr/>
    </dgm:pt>
    <dgm:pt modelId="{AA09AEFA-3D0B-4BF9-BF35-F609B7E016F6}" type="pres">
      <dgm:prSet presAssocID="{E2FA0CDA-4C82-468D-BE8E-0964AF3FDCE8}" presName="node" presStyleLbl="node1" presStyleIdx="0" presStyleCnt="3">
        <dgm:presLayoutVars>
          <dgm:bulletEnabled val="1"/>
        </dgm:presLayoutVars>
      </dgm:prSet>
      <dgm:spPr/>
    </dgm:pt>
    <dgm:pt modelId="{551ED1E8-44EE-4187-8E69-172FA54A978E}" type="pres">
      <dgm:prSet presAssocID="{0CE26FB9-3B10-4AD6-9A6E-903D55997651}" presName="spacerT" presStyleCnt="0"/>
      <dgm:spPr/>
    </dgm:pt>
    <dgm:pt modelId="{BA84CA84-31A3-4257-9B98-A6A4C8D966B1}" type="pres">
      <dgm:prSet presAssocID="{0CE26FB9-3B10-4AD6-9A6E-903D55997651}" presName="sibTrans" presStyleLbl="sibTrans2D1" presStyleIdx="0" presStyleCnt="2"/>
      <dgm:spPr/>
    </dgm:pt>
    <dgm:pt modelId="{BFFDACE1-70C0-45A5-8D8F-85F7B3A8A207}" type="pres">
      <dgm:prSet presAssocID="{0CE26FB9-3B10-4AD6-9A6E-903D55997651}" presName="spacerB" presStyleCnt="0"/>
      <dgm:spPr/>
    </dgm:pt>
    <dgm:pt modelId="{AF752F53-7B2A-4534-8481-EB8DC9067E98}" type="pres">
      <dgm:prSet presAssocID="{61893FA9-C40D-46DC-A095-EC8A1CCCF8D5}" presName="node" presStyleLbl="node1" presStyleIdx="1" presStyleCnt="3">
        <dgm:presLayoutVars>
          <dgm:bulletEnabled val="1"/>
        </dgm:presLayoutVars>
      </dgm:prSet>
      <dgm:spPr/>
    </dgm:pt>
    <dgm:pt modelId="{0DBCDEAC-AF50-4163-8EBD-19994D5AB016}" type="pres">
      <dgm:prSet presAssocID="{FE53CC2A-C1DF-48DF-95BA-900D5F70C358}" presName="sibTransLast" presStyleLbl="sibTrans2D1" presStyleIdx="1" presStyleCnt="2"/>
      <dgm:spPr/>
    </dgm:pt>
    <dgm:pt modelId="{C5B42EBE-4B0F-44F4-BAD8-85EDB07CFD9F}" type="pres">
      <dgm:prSet presAssocID="{FE53CC2A-C1DF-48DF-95BA-900D5F70C358}" presName="connectorText" presStyleLbl="sibTrans2D1" presStyleIdx="1" presStyleCnt="2"/>
      <dgm:spPr/>
    </dgm:pt>
    <dgm:pt modelId="{0B4BE684-0320-4297-9EAF-FF914B98D054}" type="pres">
      <dgm:prSet presAssocID="{FE53CC2A-C1DF-48DF-95BA-900D5F70C35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2662609-11A4-4978-AC23-4A76F912F9A4}" type="presOf" srcId="{910F7C08-D050-48DD-9D1E-039D6C56390E}" destId="{0DBCDEAC-AF50-4163-8EBD-19994D5AB016}" srcOrd="0" destOrd="0" presId="urn:microsoft.com/office/officeart/2005/8/layout/equation2"/>
    <dgm:cxn modelId="{C5A0E43D-9D07-4AD9-A682-EE75D4F2F190}" srcId="{FE53CC2A-C1DF-48DF-95BA-900D5F70C358}" destId="{F81EE264-A753-4B92-A3AE-1D58758BCECC}" srcOrd="2" destOrd="0" parTransId="{25D41BA9-F2FB-41E8-BA43-4F0A305BC312}" sibTransId="{D8870882-6666-4E9E-A304-9DB57BCFEB27}"/>
    <dgm:cxn modelId="{E14B5754-E0F9-4C2E-930B-257CF6CC0ADE}" type="presOf" srcId="{61893FA9-C40D-46DC-A095-EC8A1CCCF8D5}" destId="{AF752F53-7B2A-4534-8481-EB8DC9067E98}" srcOrd="0" destOrd="0" presId="urn:microsoft.com/office/officeart/2005/8/layout/equation2"/>
    <dgm:cxn modelId="{19E62C81-EBEE-4151-828D-CD7E727100D5}" type="presOf" srcId="{FE53CC2A-C1DF-48DF-95BA-900D5F70C358}" destId="{196004A2-EC65-476B-BB06-AB71AF3AF92B}" srcOrd="0" destOrd="0" presId="urn:microsoft.com/office/officeart/2005/8/layout/equation2"/>
    <dgm:cxn modelId="{7E2C8E9E-0B16-4A2F-AC3D-85E49A443FC2}" type="presOf" srcId="{E2FA0CDA-4C82-468D-BE8E-0964AF3FDCE8}" destId="{AA09AEFA-3D0B-4BF9-BF35-F609B7E016F6}" srcOrd="0" destOrd="0" presId="urn:microsoft.com/office/officeart/2005/8/layout/equation2"/>
    <dgm:cxn modelId="{6CB2E8A4-D348-4222-A869-8BDAAE907DD6}" srcId="{FE53CC2A-C1DF-48DF-95BA-900D5F70C358}" destId="{61893FA9-C40D-46DC-A095-EC8A1CCCF8D5}" srcOrd="1" destOrd="0" parTransId="{00CF5B36-B8FA-48ED-A562-FA10C26DA0ED}" sibTransId="{910F7C08-D050-48DD-9D1E-039D6C56390E}"/>
    <dgm:cxn modelId="{E3B0A8B6-A43E-44B7-B9F5-2D50C2846167}" type="presOf" srcId="{0CE26FB9-3B10-4AD6-9A6E-903D55997651}" destId="{BA84CA84-31A3-4257-9B98-A6A4C8D966B1}" srcOrd="0" destOrd="0" presId="urn:microsoft.com/office/officeart/2005/8/layout/equation2"/>
    <dgm:cxn modelId="{1E2CB9B7-CDDD-4DD8-B11A-C7CADD781218}" srcId="{FE53CC2A-C1DF-48DF-95BA-900D5F70C358}" destId="{E2FA0CDA-4C82-468D-BE8E-0964AF3FDCE8}" srcOrd="0" destOrd="0" parTransId="{4789DE96-B6F7-499D-8FD3-6A1E0CC63767}" sibTransId="{0CE26FB9-3B10-4AD6-9A6E-903D55997651}"/>
    <dgm:cxn modelId="{D94465E6-A521-4CD2-8A8F-B9FD9AA309E2}" type="presOf" srcId="{910F7C08-D050-48DD-9D1E-039D6C56390E}" destId="{C5B42EBE-4B0F-44F4-BAD8-85EDB07CFD9F}" srcOrd="1" destOrd="0" presId="urn:microsoft.com/office/officeart/2005/8/layout/equation2"/>
    <dgm:cxn modelId="{473DB7F8-5D96-4011-B52D-799DD7FA69B7}" type="presOf" srcId="{F81EE264-A753-4B92-A3AE-1D58758BCECC}" destId="{0B4BE684-0320-4297-9EAF-FF914B98D054}" srcOrd="0" destOrd="0" presId="urn:microsoft.com/office/officeart/2005/8/layout/equation2"/>
    <dgm:cxn modelId="{70FB317B-095E-4A78-8487-ED2E3EE3B6D4}" type="presParOf" srcId="{196004A2-EC65-476B-BB06-AB71AF3AF92B}" destId="{BBECF486-131B-4F88-AE65-6A229C10BB9E}" srcOrd="0" destOrd="0" presId="urn:microsoft.com/office/officeart/2005/8/layout/equation2"/>
    <dgm:cxn modelId="{B0EFA992-1504-4136-8F60-04CEB9DE0A3B}" type="presParOf" srcId="{BBECF486-131B-4F88-AE65-6A229C10BB9E}" destId="{AA09AEFA-3D0B-4BF9-BF35-F609B7E016F6}" srcOrd="0" destOrd="0" presId="urn:microsoft.com/office/officeart/2005/8/layout/equation2"/>
    <dgm:cxn modelId="{8098B4F8-0029-4A16-90EE-ADF08328A258}" type="presParOf" srcId="{BBECF486-131B-4F88-AE65-6A229C10BB9E}" destId="{551ED1E8-44EE-4187-8E69-172FA54A978E}" srcOrd="1" destOrd="0" presId="urn:microsoft.com/office/officeart/2005/8/layout/equation2"/>
    <dgm:cxn modelId="{5251028E-4144-40B9-9229-E30BF8441423}" type="presParOf" srcId="{BBECF486-131B-4F88-AE65-6A229C10BB9E}" destId="{BA84CA84-31A3-4257-9B98-A6A4C8D966B1}" srcOrd="2" destOrd="0" presId="urn:microsoft.com/office/officeart/2005/8/layout/equation2"/>
    <dgm:cxn modelId="{F5C5D382-FFEB-4E25-8580-5AD2173A56F5}" type="presParOf" srcId="{BBECF486-131B-4F88-AE65-6A229C10BB9E}" destId="{BFFDACE1-70C0-45A5-8D8F-85F7B3A8A207}" srcOrd="3" destOrd="0" presId="urn:microsoft.com/office/officeart/2005/8/layout/equation2"/>
    <dgm:cxn modelId="{3EE67356-14F2-4329-B06F-4ACCA775FCF3}" type="presParOf" srcId="{BBECF486-131B-4F88-AE65-6A229C10BB9E}" destId="{AF752F53-7B2A-4534-8481-EB8DC9067E98}" srcOrd="4" destOrd="0" presId="urn:microsoft.com/office/officeart/2005/8/layout/equation2"/>
    <dgm:cxn modelId="{7AADF31E-55A9-4547-9231-61AEF5C2B01D}" type="presParOf" srcId="{196004A2-EC65-476B-BB06-AB71AF3AF92B}" destId="{0DBCDEAC-AF50-4163-8EBD-19994D5AB016}" srcOrd="1" destOrd="0" presId="urn:microsoft.com/office/officeart/2005/8/layout/equation2"/>
    <dgm:cxn modelId="{53295B03-971B-4947-AF50-3CDF9B3951FA}" type="presParOf" srcId="{0DBCDEAC-AF50-4163-8EBD-19994D5AB016}" destId="{C5B42EBE-4B0F-44F4-BAD8-85EDB07CFD9F}" srcOrd="0" destOrd="0" presId="urn:microsoft.com/office/officeart/2005/8/layout/equation2"/>
    <dgm:cxn modelId="{6C20274E-70B2-465D-B641-B34621458574}" type="presParOf" srcId="{196004A2-EC65-476B-BB06-AB71AF3AF92B}" destId="{0B4BE684-0320-4297-9EAF-FF914B98D05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7604E-CD7C-40C0-AAD3-5DB330C9AA73}" type="doc">
      <dgm:prSet loTypeId="urn:microsoft.com/office/officeart/2005/8/layout/radial4" loCatId="relationship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785533-D5A4-49F4-9F0A-0133CE342A6F}">
      <dgm:prSet phldrT="[Text]"/>
      <dgm:spPr/>
      <dgm:t>
        <a:bodyPr/>
        <a:lstStyle/>
        <a:p>
          <a:r>
            <a:rPr lang="en-US" dirty="0"/>
            <a:t>Cloud Computing</a:t>
          </a:r>
        </a:p>
      </dgm:t>
    </dgm:pt>
    <dgm:pt modelId="{6DA507B1-CEBF-4E10-9147-F62ADDB4C049}" type="parTrans" cxnId="{4C43BED7-2504-433B-9FC5-CB2D0E2E4CB9}">
      <dgm:prSet/>
      <dgm:spPr/>
      <dgm:t>
        <a:bodyPr/>
        <a:lstStyle/>
        <a:p>
          <a:endParaRPr lang="en-US"/>
        </a:p>
      </dgm:t>
    </dgm:pt>
    <dgm:pt modelId="{3F9A95F9-EE3F-4401-B3AD-86E65147DF37}" type="sibTrans" cxnId="{4C43BED7-2504-433B-9FC5-CB2D0E2E4CB9}">
      <dgm:prSet/>
      <dgm:spPr/>
      <dgm:t>
        <a:bodyPr/>
        <a:lstStyle/>
        <a:p>
          <a:endParaRPr lang="en-US"/>
        </a:p>
      </dgm:t>
    </dgm:pt>
    <dgm:pt modelId="{22F35DB8-E96D-4AD4-AA18-BABC8ECC5944}">
      <dgm:prSet phldrT="[Text]"/>
      <dgm:spPr/>
      <dgm:t>
        <a:bodyPr/>
        <a:lstStyle/>
        <a:p>
          <a:r>
            <a:rPr lang="en-US" dirty="0" err="1"/>
            <a:t>Kecepatan</a:t>
          </a:r>
          <a:r>
            <a:rPr lang="en-US" dirty="0"/>
            <a:t> </a:t>
          </a:r>
          <a:r>
            <a:rPr lang="en-US" dirty="0" err="1"/>
            <a:t>akses</a:t>
          </a:r>
          <a:r>
            <a:rPr lang="en-US" dirty="0"/>
            <a:t> </a:t>
          </a:r>
          <a:r>
            <a:rPr lang="en-US" dirty="0" err="1"/>
            <a:t>jaringan</a:t>
          </a:r>
          <a:endParaRPr lang="en-US" dirty="0"/>
        </a:p>
      </dgm:t>
    </dgm:pt>
    <dgm:pt modelId="{49E2E07D-2944-4354-B254-D34ACFA9CB64}" type="parTrans" cxnId="{242105D7-AF70-41C6-823C-71BD31ADF944}">
      <dgm:prSet/>
      <dgm:spPr/>
      <dgm:t>
        <a:bodyPr/>
        <a:lstStyle/>
        <a:p>
          <a:endParaRPr lang="en-US"/>
        </a:p>
      </dgm:t>
    </dgm:pt>
    <dgm:pt modelId="{D7CD429E-2AA1-4397-8B30-DB9CBD9A16A1}" type="sibTrans" cxnId="{242105D7-AF70-41C6-823C-71BD31ADF944}">
      <dgm:prSet/>
      <dgm:spPr/>
      <dgm:t>
        <a:bodyPr/>
        <a:lstStyle/>
        <a:p>
          <a:endParaRPr lang="en-US"/>
        </a:p>
      </dgm:t>
    </dgm:pt>
    <dgm:pt modelId="{CC5C714E-59CC-42AE-9291-9F6EDF6D80D3}">
      <dgm:prSet phldrT="[Text]"/>
      <dgm:spPr/>
      <dgm:t>
        <a:bodyPr/>
        <a:lstStyle/>
        <a:p>
          <a:r>
            <a:rPr lang="en-US" dirty="0" err="1"/>
            <a:t>Kehandalan</a:t>
          </a:r>
          <a:r>
            <a:rPr lang="en-US" dirty="0"/>
            <a:t> </a:t>
          </a:r>
          <a:r>
            <a:rPr lang="en-US" dirty="0" err="1"/>
            <a:t>perangkat</a:t>
          </a:r>
          <a:r>
            <a:rPr lang="en-US" dirty="0"/>
            <a:t> client</a:t>
          </a:r>
        </a:p>
      </dgm:t>
    </dgm:pt>
    <dgm:pt modelId="{D38C7AE1-FD19-4BCE-BD93-6B94A2DC41B6}" type="parTrans" cxnId="{09991B13-F368-48BD-995F-06E9A4AD736D}">
      <dgm:prSet/>
      <dgm:spPr/>
      <dgm:t>
        <a:bodyPr/>
        <a:lstStyle/>
        <a:p>
          <a:endParaRPr lang="en-US"/>
        </a:p>
      </dgm:t>
    </dgm:pt>
    <dgm:pt modelId="{881B1648-3DCC-4B97-9CE0-53406AF94849}" type="sibTrans" cxnId="{09991B13-F368-48BD-995F-06E9A4AD736D}">
      <dgm:prSet/>
      <dgm:spPr/>
      <dgm:t>
        <a:bodyPr/>
        <a:lstStyle/>
        <a:p>
          <a:endParaRPr lang="en-US"/>
        </a:p>
      </dgm:t>
    </dgm:pt>
    <dgm:pt modelId="{37E3188D-F4D7-4717-8E43-126770B7E5F8}" type="pres">
      <dgm:prSet presAssocID="{EFE7604E-CD7C-40C0-AAD3-5DB330C9AA7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AB6C76-E3F5-4C23-BAA9-C09438D9AD5C}" type="pres">
      <dgm:prSet presAssocID="{0E785533-D5A4-49F4-9F0A-0133CE342A6F}" presName="centerShape" presStyleLbl="node0" presStyleIdx="0" presStyleCnt="1"/>
      <dgm:spPr/>
    </dgm:pt>
    <dgm:pt modelId="{B6CAEC36-5D31-4FF3-BB2C-BEE69DAADACE}" type="pres">
      <dgm:prSet presAssocID="{49E2E07D-2944-4354-B254-D34ACFA9CB64}" presName="parTrans" presStyleLbl="bgSibTrans2D1" presStyleIdx="0" presStyleCnt="2"/>
      <dgm:spPr/>
    </dgm:pt>
    <dgm:pt modelId="{742CF825-A229-48C1-B8EC-4CBF96949862}" type="pres">
      <dgm:prSet presAssocID="{22F35DB8-E96D-4AD4-AA18-BABC8ECC5944}" presName="node" presStyleLbl="node1" presStyleIdx="0" presStyleCnt="2">
        <dgm:presLayoutVars>
          <dgm:bulletEnabled val="1"/>
        </dgm:presLayoutVars>
      </dgm:prSet>
      <dgm:spPr/>
    </dgm:pt>
    <dgm:pt modelId="{5E791874-F313-43EE-92C7-28CD59530ADC}" type="pres">
      <dgm:prSet presAssocID="{D38C7AE1-FD19-4BCE-BD93-6B94A2DC41B6}" presName="parTrans" presStyleLbl="bgSibTrans2D1" presStyleIdx="1" presStyleCnt="2"/>
      <dgm:spPr/>
    </dgm:pt>
    <dgm:pt modelId="{C5F856C6-04AE-429F-A399-4F69D9ED7577}" type="pres">
      <dgm:prSet presAssocID="{CC5C714E-59CC-42AE-9291-9F6EDF6D80D3}" presName="node" presStyleLbl="node1" presStyleIdx="1" presStyleCnt="2">
        <dgm:presLayoutVars>
          <dgm:bulletEnabled val="1"/>
        </dgm:presLayoutVars>
      </dgm:prSet>
      <dgm:spPr/>
    </dgm:pt>
  </dgm:ptLst>
  <dgm:cxnLst>
    <dgm:cxn modelId="{09991B13-F368-48BD-995F-06E9A4AD736D}" srcId="{0E785533-D5A4-49F4-9F0A-0133CE342A6F}" destId="{CC5C714E-59CC-42AE-9291-9F6EDF6D80D3}" srcOrd="1" destOrd="0" parTransId="{D38C7AE1-FD19-4BCE-BD93-6B94A2DC41B6}" sibTransId="{881B1648-3DCC-4B97-9CE0-53406AF94849}"/>
    <dgm:cxn modelId="{550CB08E-8343-400F-8C8D-5DB4490164C6}" type="presOf" srcId="{0E785533-D5A4-49F4-9F0A-0133CE342A6F}" destId="{4DAB6C76-E3F5-4C23-BAA9-C09438D9AD5C}" srcOrd="0" destOrd="0" presId="urn:microsoft.com/office/officeart/2005/8/layout/radial4"/>
    <dgm:cxn modelId="{452D3F90-C4C9-442D-90D7-D4E4472E7B43}" type="presOf" srcId="{22F35DB8-E96D-4AD4-AA18-BABC8ECC5944}" destId="{742CF825-A229-48C1-B8EC-4CBF96949862}" srcOrd="0" destOrd="0" presId="urn:microsoft.com/office/officeart/2005/8/layout/radial4"/>
    <dgm:cxn modelId="{98CB9996-1746-4408-9D53-7F6A7AF8E98F}" type="presOf" srcId="{EFE7604E-CD7C-40C0-AAD3-5DB330C9AA73}" destId="{37E3188D-F4D7-4717-8E43-126770B7E5F8}" srcOrd="0" destOrd="0" presId="urn:microsoft.com/office/officeart/2005/8/layout/radial4"/>
    <dgm:cxn modelId="{A680DDA0-6041-403F-BDE2-0A9A2A62BC3A}" type="presOf" srcId="{CC5C714E-59CC-42AE-9291-9F6EDF6D80D3}" destId="{C5F856C6-04AE-429F-A399-4F69D9ED7577}" srcOrd="0" destOrd="0" presId="urn:microsoft.com/office/officeart/2005/8/layout/radial4"/>
    <dgm:cxn modelId="{03A89AC9-4883-45A6-AB8B-3A5764F0513A}" type="presOf" srcId="{D38C7AE1-FD19-4BCE-BD93-6B94A2DC41B6}" destId="{5E791874-F313-43EE-92C7-28CD59530ADC}" srcOrd="0" destOrd="0" presId="urn:microsoft.com/office/officeart/2005/8/layout/radial4"/>
    <dgm:cxn modelId="{808DBBCA-DCBF-4B5A-8B03-41F43AC0542D}" type="presOf" srcId="{49E2E07D-2944-4354-B254-D34ACFA9CB64}" destId="{B6CAEC36-5D31-4FF3-BB2C-BEE69DAADACE}" srcOrd="0" destOrd="0" presId="urn:microsoft.com/office/officeart/2005/8/layout/radial4"/>
    <dgm:cxn modelId="{242105D7-AF70-41C6-823C-71BD31ADF944}" srcId="{0E785533-D5A4-49F4-9F0A-0133CE342A6F}" destId="{22F35DB8-E96D-4AD4-AA18-BABC8ECC5944}" srcOrd="0" destOrd="0" parTransId="{49E2E07D-2944-4354-B254-D34ACFA9CB64}" sibTransId="{D7CD429E-2AA1-4397-8B30-DB9CBD9A16A1}"/>
    <dgm:cxn modelId="{4C43BED7-2504-433B-9FC5-CB2D0E2E4CB9}" srcId="{EFE7604E-CD7C-40C0-AAD3-5DB330C9AA73}" destId="{0E785533-D5A4-49F4-9F0A-0133CE342A6F}" srcOrd="0" destOrd="0" parTransId="{6DA507B1-CEBF-4E10-9147-F62ADDB4C049}" sibTransId="{3F9A95F9-EE3F-4401-B3AD-86E65147DF37}"/>
    <dgm:cxn modelId="{7A821EAD-35E2-44B2-ADF4-84F0D87FE6F9}" type="presParOf" srcId="{37E3188D-F4D7-4717-8E43-126770B7E5F8}" destId="{4DAB6C76-E3F5-4C23-BAA9-C09438D9AD5C}" srcOrd="0" destOrd="0" presId="urn:microsoft.com/office/officeart/2005/8/layout/radial4"/>
    <dgm:cxn modelId="{0B06B2F6-66E6-4423-8EF8-A0EC5696E218}" type="presParOf" srcId="{37E3188D-F4D7-4717-8E43-126770B7E5F8}" destId="{B6CAEC36-5D31-4FF3-BB2C-BEE69DAADACE}" srcOrd="1" destOrd="0" presId="urn:microsoft.com/office/officeart/2005/8/layout/radial4"/>
    <dgm:cxn modelId="{FCBA9729-A2FB-42D9-9A8B-F2A52D5CF756}" type="presParOf" srcId="{37E3188D-F4D7-4717-8E43-126770B7E5F8}" destId="{742CF825-A229-48C1-B8EC-4CBF96949862}" srcOrd="2" destOrd="0" presId="urn:microsoft.com/office/officeart/2005/8/layout/radial4"/>
    <dgm:cxn modelId="{55292A1D-2230-4009-96C7-BB511C5DBE61}" type="presParOf" srcId="{37E3188D-F4D7-4717-8E43-126770B7E5F8}" destId="{5E791874-F313-43EE-92C7-28CD59530ADC}" srcOrd="3" destOrd="0" presId="urn:microsoft.com/office/officeart/2005/8/layout/radial4"/>
    <dgm:cxn modelId="{DE002887-0052-4AC6-AA88-2FEF7F9DD31A}" type="presParOf" srcId="{37E3188D-F4D7-4717-8E43-126770B7E5F8}" destId="{C5F856C6-04AE-429F-A399-4F69D9ED757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9AEFA-3D0B-4BF9-BF35-F609B7E016F6}">
      <dsp:nvSpPr>
        <dsp:cNvPr id="0" name=""/>
        <dsp:cNvSpPr/>
      </dsp:nvSpPr>
      <dsp:spPr>
        <a:xfrm>
          <a:off x="441492" y="1809"/>
          <a:ext cx="1557741" cy="15577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Perangkat</a:t>
          </a:r>
          <a:r>
            <a:rPr lang="en-US" sz="2000" kern="1200" dirty="0"/>
            <a:t> </a:t>
          </a:r>
          <a:r>
            <a:rPr lang="en-US" sz="2000" kern="1200" dirty="0" err="1"/>
            <a:t>klien</a:t>
          </a:r>
          <a:r>
            <a:rPr lang="en-US" sz="2000" kern="1200" dirty="0"/>
            <a:t> </a:t>
          </a:r>
        </a:p>
      </dsp:txBody>
      <dsp:txXfrm>
        <a:off x="669618" y="229935"/>
        <a:ext cx="1101489" cy="1101489"/>
      </dsp:txXfrm>
    </dsp:sp>
    <dsp:sp modelId="{BA84CA84-31A3-4257-9B98-A6A4C8D966B1}">
      <dsp:nvSpPr>
        <dsp:cNvPr id="0" name=""/>
        <dsp:cNvSpPr/>
      </dsp:nvSpPr>
      <dsp:spPr>
        <a:xfrm>
          <a:off x="768618" y="1686040"/>
          <a:ext cx="903490" cy="903490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88376" y="2031535"/>
        <a:ext cx="663974" cy="212500"/>
      </dsp:txXfrm>
    </dsp:sp>
    <dsp:sp modelId="{AF752F53-7B2A-4534-8481-EB8DC9067E98}">
      <dsp:nvSpPr>
        <dsp:cNvPr id="0" name=""/>
        <dsp:cNvSpPr/>
      </dsp:nvSpPr>
      <dsp:spPr>
        <a:xfrm>
          <a:off x="441492" y="2716019"/>
          <a:ext cx="1557741" cy="15577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browser</a:t>
          </a:r>
        </a:p>
      </dsp:txBody>
      <dsp:txXfrm>
        <a:off x="669618" y="2944145"/>
        <a:ext cx="1101489" cy="1101489"/>
      </dsp:txXfrm>
    </dsp:sp>
    <dsp:sp modelId="{0DBCDEAC-AF50-4163-8EBD-19994D5AB016}">
      <dsp:nvSpPr>
        <dsp:cNvPr id="0" name=""/>
        <dsp:cNvSpPr/>
      </dsp:nvSpPr>
      <dsp:spPr>
        <a:xfrm>
          <a:off x="2232895" y="1848045"/>
          <a:ext cx="495361" cy="579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32895" y="1963941"/>
        <a:ext cx="346753" cy="347687"/>
      </dsp:txXfrm>
    </dsp:sp>
    <dsp:sp modelId="{0B4BE684-0320-4297-9EAF-FF914B98D054}">
      <dsp:nvSpPr>
        <dsp:cNvPr id="0" name=""/>
        <dsp:cNvSpPr/>
      </dsp:nvSpPr>
      <dsp:spPr>
        <a:xfrm>
          <a:off x="2933879" y="580043"/>
          <a:ext cx="3115483" cy="31154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 err="1"/>
            <a:t>Sistem</a:t>
          </a:r>
          <a:r>
            <a:rPr lang="en-US" sz="6000" kern="1200" dirty="0"/>
            <a:t> Cloud </a:t>
          </a:r>
        </a:p>
      </dsp:txBody>
      <dsp:txXfrm>
        <a:off x="3390131" y="1036295"/>
        <a:ext cx="2202979" cy="2202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B6C76-E3F5-4C23-BAA9-C09438D9AD5C}">
      <dsp:nvSpPr>
        <dsp:cNvPr id="0" name=""/>
        <dsp:cNvSpPr/>
      </dsp:nvSpPr>
      <dsp:spPr>
        <a:xfrm>
          <a:off x="2214598" y="1794912"/>
          <a:ext cx="2042689" cy="20426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Cloud Computing</a:t>
          </a:r>
        </a:p>
      </dsp:txBody>
      <dsp:txXfrm>
        <a:off x="2513743" y="2094057"/>
        <a:ext cx="1444399" cy="1444399"/>
      </dsp:txXfrm>
    </dsp:sp>
    <dsp:sp modelId="{B6CAEC36-5D31-4FF3-BB2C-BEE69DAADACE}">
      <dsp:nvSpPr>
        <dsp:cNvPr id="0" name=""/>
        <dsp:cNvSpPr/>
      </dsp:nvSpPr>
      <dsp:spPr>
        <a:xfrm rot="12900000">
          <a:off x="830696" y="1414703"/>
          <a:ext cx="1638659" cy="582166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CF825-A229-48C1-B8EC-4CBF96949862}">
      <dsp:nvSpPr>
        <dsp:cNvPr id="0" name=""/>
        <dsp:cNvSpPr/>
      </dsp:nvSpPr>
      <dsp:spPr>
        <a:xfrm>
          <a:off x="8593" y="459616"/>
          <a:ext cx="1940554" cy="15524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Kecepatan</a:t>
          </a:r>
          <a:r>
            <a:rPr lang="en-US" sz="2800" kern="1200" dirty="0"/>
            <a:t> </a:t>
          </a:r>
          <a:r>
            <a:rPr lang="en-US" sz="2800" kern="1200" dirty="0" err="1"/>
            <a:t>akses</a:t>
          </a:r>
          <a:r>
            <a:rPr lang="en-US" sz="2800" kern="1200" dirty="0"/>
            <a:t> </a:t>
          </a:r>
          <a:r>
            <a:rPr lang="en-US" sz="2800" kern="1200" dirty="0" err="1"/>
            <a:t>jaringan</a:t>
          </a:r>
          <a:endParaRPr lang="en-US" sz="2800" kern="1200" dirty="0"/>
        </a:p>
      </dsp:txBody>
      <dsp:txXfrm>
        <a:off x="54063" y="505086"/>
        <a:ext cx="1849614" cy="1461503"/>
      </dsp:txXfrm>
    </dsp:sp>
    <dsp:sp modelId="{5E791874-F313-43EE-92C7-28CD59530ADC}">
      <dsp:nvSpPr>
        <dsp:cNvPr id="0" name=""/>
        <dsp:cNvSpPr/>
      </dsp:nvSpPr>
      <dsp:spPr>
        <a:xfrm rot="19500000">
          <a:off x="4002529" y="1414703"/>
          <a:ext cx="1638659" cy="582166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856C6-04AE-429F-A399-4F69D9ED7577}">
      <dsp:nvSpPr>
        <dsp:cNvPr id="0" name=""/>
        <dsp:cNvSpPr/>
      </dsp:nvSpPr>
      <dsp:spPr>
        <a:xfrm>
          <a:off x="4522737" y="459616"/>
          <a:ext cx="1940554" cy="15524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Kehandalan</a:t>
          </a:r>
          <a:r>
            <a:rPr lang="en-US" sz="2800" kern="1200" dirty="0"/>
            <a:t> </a:t>
          </a:r>
          <a:r>
            <a:rPr lang="en-US" sz="2800" kern="1200" dirty="0" err="1"/>
            <a:t>perangkat</a:t>
          </a:r>
          <a:r>
            <a:rPr lang="en-US" sz="2800" kern="1200" dirty="0"/>
            <a:t> client</a:t>
          </a:r>
        </a:p>
      </dsp:txBody>
      <dsp:txXfrm>
        <a:off x="4568207" y="505086"/>
        <a:ext cx="1849614" cy="146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25/07/2022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ka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#0</a:t>
            </a:r>
            <a:r>
              <a:rPr lang="en-IN" sz="3600" dirty="0">
                <a:solidFill>
                  <a:srgbClr val="FF0000"/>
                </a:solidFill>
              </a:rPr>
              <a:t>3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IN" sz="3600" dirty="0">
                <a:solidFill>
                  <a:srgbClr val="FF0000"/>
                </a:solidFill>
              </a:rPr>
              <a:t>KONSEP KERJA CLOUD COMPUTING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460" y="188914"/>
            <a:ext cx="7730428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Layer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05513" y="1745673"/>
            <a:ext cx="4143375" cy="4423353"/>
          </a:xfrm>
        </p:spPr>
        <p:txBody>
          <a:bodyPr/>
          <a:lstStyle/>
          <a:p>
            <a:pPr>
              <a:buNone/>
            </a:pPr>
            <a:r>
              <a:rPr lang="en-US" altLang="en-US" sz="2400" dirty="0" err="1"/>
              <a:t>Contoh</a:t>
            </a:r>
            <a:endParaRPr lang="en-US" altLang="en-US" sz="2400" dirty="0"/>
          </a:p>
          <a:p>
            <a:r>
              <a:rPr lang="en-US" altLang="en-US" sz="2400" dirty="0"/>
              <a:t>Per-to-peer : </a:t>
            </a:r>
            <a:r>
              <a:rPr lang="en-US" altLang="en-US" sz="2400" dirty="0" err="1"/>
              <a:t>BitTorent</a:t>
            </a:r>
            <a:endParaRPr lang="en-US" altLang="en-US" sz="2400" dirty="0"/>
          </a:p>
          <a:p>
            <a:r>
              <a:rPr lang="en-US" altLang="en-US" sz="2400" dirty="0"/>
              <a:t>Web Application: Facebook</a:t>
            </a:r>
          </a:p>
          <a:p>
            <a:r>
              <a:rPr lang="en-US" altLang="en-US" sz="2400" dirty="0"/>
              <a:t>SaaS: Google Apps</a:t>
            </a:r>
          </a:p>
        </p:txBody>
      </p:sp>
      <p:sp>
        <p:nvSpPr>
          <p:cNvPr id="3584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EB7201-670A-414A-AF6B-D5DFA5BFE93F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584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584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9" name="Picture 4" descr="Hasil gambar">
            <a:extLst>
              <a:ext uri="{FF2B5EF4-FFF2-40B4-BE49-F238E27FC236}">
                <a16:creationId xmlns:a16="http://schemas.microsoft.com/office/drawing/2014/main" id="{8759341F-EB6C-4471-8ADD-27D4BBF3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501776"/>
            <a:ext cx="33432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E680C9-3ED3-4477-9346-1F43635189F7}"/>
              </a:ext>
            </a:extLst>
          </p:cNvPr>
          <p:cNvSpPr/>
          <p:nvPr/>
        </p:nvSpPr>
        <p:spPr>
          <a:xfrm>
            <a:off x="1388268" y="2963760"/>
            <a:ext cx="3071813" cy="642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047FE1-506A-4A2E-89AD-3D6C6DDB6D98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686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687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6D7242A-8254-4558-BEC7-20E816F5A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8460" y="126568"/>
            <a:ext cx="7730428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Layer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310A3-F6C6-4746-80E5-63BBC311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4" y="1825625"/>
            <a:ext cx="6158345" cy="4351338"/>
          </a:xfrm>
        </p:spPr>
        <p:txBody>
          <a:bodyPr/>
          <a:lstStyle/>
          <a:p>
            <a:pPr>
              <a:buNone/>
            </a:pPr>
            <a:r>
              <a:rPr lang="en-US" altLang="en-US" dirty="0" err="1"/>
              <a:t>Contoh</a:t>
            </a:r>
            <a:endParaRPr lang="en-US" altLang="en-US" dirty="0"/>
          </a:p>
          <a:p>
            <a:r>
              <a:rPr lang="en-US" altLang="en-US" dirty="0"/>
              <a:t>Web Hosting</a:t>
            </a:r>
          </a:p>
          <a:p>
            <a:r>
              <a:rPr lang="en-US" altLang="en-US" dirty="0" err="1"/>
              <a:t>Pyhton</a:t>
            </a:r>
            <a:endParaRPr lang="en-US" altLang="en-US" dirty="0"/>
          </a:p>
        </p:txBody>
      </p:sp>
      <p:pic>
        <p:nvPicPr>
          <p:cNvPr id="13" name="Picture 4" descr="Hasil gambar">
            <a:extLst>
              <a:ext uri="{FF2B5EF4-FFF2-40B4-BE49-F238E27FC236}">
                <a16:creationId xmlns:a16="http://schemas.microsoft.com/office/drawing/2014/main" id="{021CF5A6-8635-4B88-B0FE-07D5519F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576387"/>
            <a:ext cx="33432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EA61B9-31B8-4314-AC9B-F3AABD258EB5}"/>
              </a:ext>
            </a:extLst>
          </p:cNvPr>
          <p:cNvSpPr/>
          <p:nvPr/>
        </p:nvSpPr>
        <p:spPr>
          <a:xfrm>
            <a:off x="1381995" y="3714750"/>
            <a:ext cx="3071813" cy="642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464" y="188914"/>
            <a:ext cx="7636424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Layer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1" y="1501776"/>
            <a:ext cx="4752544" cy="4667250"/>
          </a:xfrm>
        </p:spPr>
        <p:txBody>
          <a:bodyPr/>
          <a:lstStyle/>
          <a:p>
            <a:pPr>
              <a:buNone/>
            </a:pPr>
            <a:r>
              <a:rPr lang="en-US" altLang="en-US" sz="2400" dirty="0" err="1"/>
              <a:t>Contoh</a:t>
            </a:r>
            <a:endParaRPr lang="en-US" altLang="en-US" sz="2400" dirty="0"/>
          </a:p>
          <a:p>
            <a:r>
              <a:rPr lang="en-US" altLang="en-US" sz="2400" dirty="0"/>
              <a:t>Database: Google Big Table, Amazon </a:t>
            </a:r>
            <a:r>
              <a:rPr lang="en-US" altLang="en-US" sz="2400" dirty="0" err="1"/>
              <a:t>SimpleDB</a:t>
            </a:r>
            <a:endParaRPr lang="en-US" altLang="en-US" sz="2400" dirty="0"/>
          </a:p>
          <a:p>
            <a:r>
              <a:rPr lang="en-US" altLang="en-US" sz="2400" dirty="0"/>
              <a:t>Network Attached Storage: </a:t>
            </a:r>
            <a:r>
              <a:rPr lang="en-US" altLang="en-US" sz="2400" dirty="0" err="1"/>
              <a:t>Nirvanix</a:t>
            </a:r>
            <a:endParaRPr lang="en-US" altLang="en-US" sz="2400" dirty="0"/>
          </a:p>
        </p:txBody>
      </p:sp>
      <p:sp>
        <p:nvSpPr>
          <p:cNvPr id="37892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D22E52-D000-4FE4-8F92-D22B3DB98B3E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7893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7895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9" name="Picture 4" descr="Hasil gambar">
            <a:extLst>
              <a:ext uri="{FF2B5EF4-FFF2-40B4-BE49-F238E27FC236}">
                <a16:creationId xmlns:a16="http://schemas.microsoft.com/office/drawing/2014/main" id="{956653E1-3CBD-4A9E-9FB8-AF4FFAA2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20" y="1444916"/>
            <a:ext cx="33432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CB009D-3373-4174-A939-2C06B6CB51D6}"/>
              </a:ext>
            </a:extLst>
          </p:cNvPr>
          <p:cNvSpPr/>
          <p:nvPr/>
        </p:nvSpPr>
        <p:spPr>
          <a:xfrm>
            <a:off x="1679575" y="4221307"/>
            <a:ext cx="3071813" cy="642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26108" y="188914"/>
            <a:ext cx="7422780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Layer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20146" y="1501776"/>
            <a:ext cx="4676344" cy="4667250"/>
          </a:xfrm>
        </p:spPr>
        <p:txBody>
          <a:bodyPr/>
          <a:lstStyle/>
          <a:p>
            <a:pPr>
              <a:buNone/>
            </a:pPr>
            <a:r>
              <a:rPr lang="en-US" altLang="en-US" sz="2400" dirty="0" err="1"/>
              <a:t>Contoh</a:t>
            </a:r>
            <a:endParaRPr lang="en-US" altLang="en-US" sz="2400" dirty="0"/>
          </a:p>
          <a:p>
            <a:r>
              <a:rPr lang="en-US" altLang="en-US" sz="2400" dirty="0" err="1"/>
              <a:t>GoGrid</a:t>
            </a:r>
            <a:endParaRPr lang="en-US" altLang="en-US" sz="2400" dirty="0"/>
          </a:p>
          <a:p>
            <a:r>
              <a:rPr lang="en-US" altLang="en-US" sz="2400" dirty="0"/>
              <a:t>Amazon Elastic Compute Cloud</a:t>
            </a:r>
          </a:p>
          <a:p>
            <a:r>
              <a:rPr lang="en-US" altLang="en-US" sz="2400" dirty="0" err="1"/>
              <a:t>SkyTap</a:t>
            </a:r>
            <a:endParaRPr lang="en-US" altLang="en-US" sz="2400" dirty="0"/>
          </a:p>
        </p:txBody>
      </p:sp>
      <p:sp>
        <p:nvSpPr>
          <p:cNvPr id="3891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0CAEA6-21E2-4E11-8D14-DE8A2B19E2E3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891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891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9" name="Picture 4" descr="Hasil gambar">
            <a:extLst>
              <a:ext uri="{FF2B5EF4-FFF2-40B4-BE49-F238E27FC236}">
                <a16:creationId xmlns:a16="http://schemas.microsoft.com/office/drawing/2014/main" id="{0A5342D6-3268-4EFA-876C-55BA668E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64" y="1290637"/>
            <a:ext cx="33432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B43D23-012E-4519-A2CE-0FCDDDC1D581}"/>
              </a:ext>
            </a:extLst>
          </p:cNvPr>
          <p:cNvSpPr/>
          <p:nvPr/>
        </p:nvSpPr>
        <p:spPr>
          <a:xfrm>
            <a:off x="1348673" y="4739554"/>
            <a:ext cx="3071813" cy="642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/>
            <a:r>
              <a:rPr lang="en-US" altLang="en-US" dirty="0" err="1">
                <a:solidFill>
                  <a:srgbClr val="FFFF00"/>
                </a:solidFill>
              </a:rPr>
              <a:t>Manajemen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Pengelolaan</a:t>
            </a:r>
            <a:r>
              <a:rPr lang="en-US" altLang="en-US" dirty="0">
                <a:solidFill>
                  <a:srgbClr val="FFFF00"/>
                </a:solidFill>
              </a:rPr>
              <a:t> CC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198565"/>
            <a:ext cx="9504650" cy="5111748"/>
          </a:xfrm>
        </p:spPr>
        <p:txBody>
          <a:bodyPr>
            <a:normAutofit/>
          </a:bodyPr>
          <a:lstStyle/>
          <a:p>
            <a:pPr marL="350838" indent="-350838">
              <a:buFontTx/>
              <a:buAutoNum type="arabicPeriod"/>
            </a:pPr>
            <a:r>
              <a:rPr lang="en-US" altLang="en-US" sz="2400" b="1" dirty="0" err="1"/>
              <a:t>Manajemen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sumber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daya</a:t>
            </a:r>
            <a:r>
              <a:rPr lang="en-US" altLang="en-US" sz="2400" b="1" dirty="0"/>
              <a:t> cloud computing</a:t>
            </a:r>
            <a:r>
              <a:rPr lang="en-US" altLang="en-US" sz="2400" dirty="0"/>
              <a:t> </a:t>
            </a:r>
          </a:p>
          <a:p>
            <a:pPr marL="350838" indent="-350838">
              <a:buNone/>
            </a:pPr>
            <a:r>
              <a:rPr lang="en-US" altLang="en-US" sz="2400" dirty="0"/>
              <a:t>	- </a:t>
            </a:r>
            <a:r>
              <a:rPr lang="en-US" altLang="en-US" sz="2400" dirty="0" err="1"/>
              <a:t>keamanan</a:t>
            </a:r>
            <a:r>
              <a:rPr lang="en-US" altLang="en-US" sz="2400" dirty="0"/>
              <a:t> TI</a:t>
            </a:r>
          </a:p>
          <a:p>
            <a:pPr marL="350838" indent="-350838">
              <a:buNone/>
            </a:pPr>
            <a:r>
              <a:rPr lang="en-US" altLang="en-US" sz="2400" dirty="0"/>
              <a:t>	- </a:t>
            </a:r>
            <a:r>
              <a:rPr lang="en-US" altLang="en-US" sz="2400" dirty="0" err="1"/>
              <a:t>kinerja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manajemen</a:t>
            </a:r>
            <a:r>
              <a:rPr lang="en-US" altLang="en-US" sz="2400" dirty="0"/>
              <a:t> </a:t>
            </a:r>
          </a:p>
          <a:p>
            <a:pPr marL="350838" indent="-350838">
              <a:buNone/>
            </a:pPr>
            <a:r>
              <a:rPr lang="en-US" altLang="en-US" sz="2400" dirty="0"/>
              <a:t>	- provisioning (</a:t>
            </a:r>
            <a:r>
              <a:rPr lang="en-US" altLang="en-US" sz="2400" dirty="0" err="1"/>
              <a:t>penyediaan</a:t>
            </a:r>
            <a:r>
              <a:rPr lang="en-US" altLang="en-US" sz="2400" dirty="0"/>
              <a:t>)</a:t>
            </a:r>
          </a:p>
          <a:p>
            <a:pPr marL="350838" indent="-350838">
              <a:spcBef>
                <a:spcPct val="20000"/>
              </a:spcBef>
              <a:buFontTx/>
              <a:buAutoNum type="arabicPeriod" startAt="2"/>
              <a:defRPr/>
            </a:pPr>
            <a:r>
              <a:rPr lang="en-US" sz="2400" b="1" kern="0" dirty="0" err="1"/>
              <a:t>Jasa</a:t>
            </a:r>
            <a:r>
              <a:rPr lang="en-US" sz="2400" b="1" kern="0" dirty="0"/>
              <a:t> </a:t>
            </a:r>
            <a:r>
              <a:rPr lang="en-US" sz="2400" b="1" kern="0" dirty="0" err="1"/>
              <a:t>manajemen</a:t>
            </a:r>
            <a:r>
              <a:rPr lang="en-US" sz="2400" b="1" kern="0" dirty="0"/>
              <a:t> 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2400" kern="0" dirty="0"/>
              <a:t>    - </a:t>
            </a:r>
            <a:r>
              <a:rPr lang="en-US" sz="2400" kern="0" dirty="0" err="1"/>
              <a:t>konfigurasi</a:t>
            </a:r>
            <a:r>
              <a:rPr lang="en-US" sz="2400" kern="0" dirty="0"/>
              <a:t> </a:t>
            </a:r>
            <a:r>
              <a:rPr lang="en-US" sz="2400" kern="0" dirty="0" err="1"/>
              <a:t>manajemen</a:t>
            </a:r>
            <a:endParaRPr lang="en-US" sz="2400" kern="0" dirty="0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2400" kern="0" dirty="0"/>
              <a:t>    - </a:t>
            </a:r>
            <a:r>
              <a:rPr lang="en-US" sz="2400" kern="0" dirty="0" err="1"/>
              <a:t>jaringan</a:t>
            </a:r>
            <a:r>
              <a:rPr lang="en-US" sz="2400" kern="0" dirty="0"/>
              <a:t> </a:t>
            </a:r>
            <a:r>
              <a:rPr lang="en-US" sz="2400" kern="0" dirty="0" err="1"/>
              <a:t>manajemen</a:t>
            </a:r>
            <a:endParaRPr lang="en-US" sz="2400" kern="0" dirty="0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2400" kern="0" dirty="0"/>
              <a:t>    - </a:t>
            </a:r>
            <a:r>
              <a:rPr lang="en-US" sz="2400" kern="0" dirty="0" err="1"/>
              <a:t>kapasitas</a:t>
            </a:r>
            <a:r>
              <a:rPr lang="en-US" sz="2400" kern="0" dirty="0"/>
              <a:t> </a:t>
            </a:r>
            <a:r>
              <a:rPr lang="en-US" sz="2400" kern="0" dirty="0" err="1"/>
              <a:t>perencanaan</a:t>
            </a:r>
            <a:endParaRPr lang="en-US" sz="2400" kern="0" dirty="0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2400" kern="0" dirty="0"/>
              <a:t>    - </a:t>
            </a:r>
            <a:r>
              <a:rPr lang="en-US" sz="2400" kern="0" dirty="0" err="1"/>
              <a:t>analisis</a:t>
            </a:r>
            <a:r>
              <a:rPr lang="en-US" sz="2400" kern="0" dirty="0"/>
              <a:t> 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2400" kern="0" dirty="0"/>
              <a:t>    - </a:t>
            </a:r>
            <a:r>
              <a:rPr lang="en-US" sz="2400" kern="0" dirty="0" err="1"/>
              <a:t>beban</a:t>
            </a:r>
            <a:r>
              <a:rPr lang="en-US" sz="2400" kern="0" dirty="0"/>
              <a:t> </a:t>
            </a:r>
            <a:r>
              <a:rPr lang="en-US" sz="2400" kern="0" dirty="0" err="1"/>
              <a:t>kerja</a:t>
            </a:r>
            <a:r>
              <a:rPr lang="en-US" sz="2400" kern="0" dirty="0"/>
              <a:t> </a:t>
            </a:r>
            <a:r>
              <a:rPr lang="en-US" sz="2400" kern="0" dirty="0" err="1"/>
              <a:t>manajemen</a:t>
            </a:r>
            <a:endParaRPr lang="en-US" sz="2400" kern="0" dirty="0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2400" kern="0" dirty="0"/>
              <a:t>    - </a:t>
            </a:r>
            <a:r>
              <a:rPr lang="en-US" sz="2400" kern="0" dirty="0" err="1"/>
              <a:t>pembaruan</a:t>
            </a:r>
            <a:r>
              <a:rPr lang="en-US" sz="2400" kern="0" dirty="0"/>
              <a:t> </a:t>
            </a:r>
            <a:r>
              <a:rPr lang="en-US" sz="2400" kern="0" dirty="0" err="1"/>
              <a:t>manajemen</a:t>
            </a:r>
            <a:endParaRPr lang="en-US" sz="2400" kern="0" dirty="0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2400" b="1" kern="0" dirty="0"/>
              <a:t>3. </a:t>
            </a:r>
            <a:r>
              <a:rPr lang="en-US" sz="2400" b="1" kern="0" dirty="0" err="1"/>
              <a:t>Manajemen</a:t>
            </a:r>
            <a:r>
              <a:rPr lang="en-US" sz="2400" b="1" kern="0" dirty="0"/>
              <a:t> </a:t>
            </a:r>
            <a:r>
              <a:rPr lang="en-US" sz="2400" b="1" kern="0" dirty="0" err="1"/>
              <a:t>beban</a:t>
            </a:r>
            <a:r>
              <a:rPr lang="en-US" sz="2400" b="1" kern="0" dirty="0"/>
              <a:t> </a:t>
            </a:r>
            <a:r>
              <a:rPr lang="en-US" sz="2400" b="1" kern="0" dirty="0" err="1"/>
              <a:t>kerja</a:t>
            </a:r>
            <a:r>
              <a:rPr lang="en-US" sz="2400" b="1" kern="0" dirty="0"/>
              <a:t> cloud </a:t>
            </a:r>
          </a:p>
          <a:p>
            <a:pPr marL="0" indent="0">
              <a:spcBef>
                <a:spcPct val="20000"/>
              </a:spcBef>
              <a:buNone/>
              <a:defRPr/>
            </a:pPr>
            <a:endParaRPr lang="en-US" sz="2400" kern="0" dirty="0"/>
          </a:p>
          <a:p>
            <a:pPr marL="0" indent="0" algn="just" eaLnBrk="1" hangingPunct="1">
              <a:buNone/>
            </a:pPr>
            <a:endParaRPr lang="en-US" altLang="id-ID" sz="2400" dirty="0"/>
          </a:p>
        </p:txBody>
      </p:sp>
      <p:sp>
        <p:nvSpPr>
          <p:cNvPr id="3994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BB0ECC-CB0E-4F56-9CFA-C9004A845A90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994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994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643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SDM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738313" y="1198565"/>
            <a:ext cx="8572500" cy="5111748"/>
          </a:xfrm>
        </p:spPr>
        <p:txBody>
          <a:bodyPr/>
          <a:lstStyle/>
          <a:p>
            <a:pPr marL="350838" indent="-350838">
              <a:buNone/>
            </a:pPr>
            <a:r>
              <a:rPr lang="en-US" altLang="en-US" sz="2400" dirty="0"/>
              <a:t>SDM yang </a:t>
            </a:r>
            <a:r>
              <a:rPr lang="en-US" altLang="en-US" sz="2400" dirty="0" err="1"/>
              <a:t>terlibat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Cloud Computing :</a:t>
            </a:r>
          </a:p>
          <a:p>
            <a:pPr marL="350838" indent="-350838"/>
            <a:r>
              <a:rPr lang="en-US" altLang="en-US" sz="2400" dirty="0" err="1"/>
              <a:t>Pelanggan</a:t>
            </a:r>
            <a:r>
              <a:rPr lang="en-US" altLang="en-US" sz="2400" dirty="0"/>
              <a:t> (Subscribers) : sponsor </a:t>
            </a:r>
          </a:p>
          <a:p>
            <a:pPr marL="350838" indent="-350838"/>
            <a:r>
              <a:rPr lang="en-US" altLang="en-US" sz="2400" dirty="0" err="1"/>
              <a:t>Penerbit</a:t>
            </a:r>
            <a:r>
              <a:rPr lang="en-US" altLang="en-US" sz="2400" dirty="0"/>
              <a:t> (Publishers)</a:t>
            </a:r>
          </a:p>
          <a:p>
            <a:pPr marL="350838" indent="-350838"/>
            <a:r>
              <a:rPr lang="en-US" altLang="en-US" sz="2400" dirty="0"/>
              <a:t>Operator Pusat Data (Data Center Operators)</a:t>
            </a:r>
          </a:p>
          <a:p>
            <a:pPr marL="350838" indent="-350838"/>
            <a:r>
              <a:rPr lang="en-US" altLang="en-US" sz="2400" dirty="0"/>
              <a:t>Vendor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Layanan</a:t>
            </a:r>
            <a:r>
              <a:rPr lang="en-US" altLang="en-US" sz="2400" dirty="0"/>
              <a:t> Web </a:t>
            </a:r>
            <a:r>
              <a:rPr lang="en-US" altLang="en-US" sz="2400" dirty="0" err="1"/>
              <a:t>Terpadu</a:t>
            </a:r>
            <a:r>
              <a:rPr lang="en-US" altLang="en-US" sz="2400" dirty="0"/>
              <a:t> (Vendors for Integrated Web </a:t>
            </a:r>
            <a:r>
              <a:rPr lang="en-US" altLang="en-US" sz="2400" dirty="0" err="1"/>
              <a:t>Sevices</a:t>
            </a:r>
            <a:r>
              <a:rPr lang="en-US" altLang="en-US" sz="2400" dirty="0"/>
              <a:t>)</a:t>
            </a:r>
          </a:p>
          <a:p>
            <a:pPr marL="350838" indent="-350838"/>
            <a:r>
              <a:rPr lang="en-US" altLang="en-US" sz="2400" dirty="0" err="1"/>
              <a:t>Penyedia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OutSource</a:t>
            </a:r>
            <a:r>
              <a:rPr lang="en-US" altLang="en-US" sz="2400" dirty="0"/>
              <a:t> (Providers for Outsourced Services)</a:t>
            </a:r>
          </a:p>
          <a:p>
            <a:pPr marL="350838" indent="-350838"/>
            <a:r>
              <a:rPr lang="en-US" altLang="en-US" sz="2400" dirty="0" err="1"/>
              <a:t>Klien</a:t>
            </a:r>
            <a:r>
              <a:rPr lang="en-US" altLang="en-US" sz="2400" dirty="0"/>
              <a:t> (Clients)</a:t>
            </a:r>
          </a:p>
        </p:txBody>
      </p:sp>
      <p:sp>
        <p:nvSpPr>
          <p:cNvPr id="4096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2F750D-E9B4-4BFA-9D07-9F64C19E8E18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4096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4096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9550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1206" y="188915"/>
            <a:ext cx="9092727" cy="73403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SDM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38313" y="1643063"/>
            <a:ext cx="8572500" cy="4667250"/>
          </a:xfrm>
        </p:spPr>
        <p:txBody>
          <a:bodyPr/>
          <a:lstStyle/>
          <a:p>
            <a:pPr marL="350838" indent="-350838">
              <a:buNone/>
            </a:pPr>
            <a:r>
              <a:rPr lang="en-US" altLang="en-US" sz="2400" b="1" dirty="0" err="1"/>
              <a:t>Pelanggan</a:t>
            </a:r>
            <a:r>
              <a:rPr lang="en-US" altLang="en-US" sz="2400" b="1" dirty="0"/>
              <a:t> (Subscribers) : sponsor</a:t>
            </a:r>
            <a:r>
              <a:rPr lang="en-US" altLang="en-US" sz="2400" dirty="0"/>
              <a:t> </a:t>
            </a:r>
          </a:p>
          <a:p>
            <a:pPr marL="350838" indent="-350838"/>
            <a:r>
              <a:rPr lang="en-US" altLang="en-US" sz="2400" dirty="0" err="1"/>
              <a:t>Menentukan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penawaran</a:t>
            </a:r>
            <a:r>
              <a:rPr lang="en-US" altLang="en-US" sz="2400" dirty="0"/>
              <a:t> Platform-as-a-service</a:t>
            </a:r>
          </a:p>
          <a:p>
            <a:pPr marL="350838" indent="-350838"/>
            <a:r>
              <a:rPr lang="en-US" altLang="en-US" sz="2400" dirty="0" err="1"/>
              <a:t>Mengembangkan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menyebarluaskan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aplikasi</a:t>
            </a:r>
            <a:r>
              <a:rPr lang="en-US" altLang="en-US" sz="2400" dirty="0"/>
              <a:t> </a:t>
            </a:r>
          </a:p>
          <a:p>
            <a:pPr marL="350838" indent="-350838"/>
            <a:r>
              <a:rPr lang="en-US" altLang="en-US" sz="2400" dirty="0" err="1"/>
              <a:t>Kriteria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tepat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karena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pelanggan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tanggung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jawab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pembayaran</a:t>
            </a:r>
            <a:endParaRPr lang="en-US" altLang="en-US" sz="2400" dirty="0"/>
          </a:p>
          <a:p>
            <a:pPr algn="just" eaLnBrk="1" hangingPunct="1"/>
            <a:endParaRPr lang="en-US" altLang="id-ID" sz="2400" dirty="0"/>
          </a:p>
        </p:txBody>
      </p:sp>
      <p:sp>
        <p:nvSpPr>
          <p:cNvPr id="4198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F67B8C-B1CE-4471-A27F-43A55A77DF9C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4198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4199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81AAAF2-324C-4485-9CA7-E0B13CA5D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3976688"/>
            <a:ext cx="8401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0838" indent="-350838">
              <a:spcBef>
                <a:spcPct val="20000"/>
              </a:spcBef>
              <a:defRPr/>
            </a:pPr>
            <a:r>
              <a:rPr lang="en-US" sz="2400" b="1" kern="0" dirty="0" err="1">
                <a:latin typeface="+mn-lt"/>
                <a:cs typeface="+mn-cs"/>
              </a:rPr>
              <a:t>Penerbit</a:t>
            </a:r>
            <a:r>
              <a:rPr lang="en-US" sz="2400" b="1" kern="0" dirty="0">
                <a:latin typeface="+mn-lt"/>
                <a:cs typeface="+mn-cs"/>
              </a:rPr>
              <a:t> (Publishers)</a:t>
            </a:r>
          </a:p>
          <a:p>
            <a:pPr marL="350838" indent="-350838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>
                <a:latin typeface="+mn-lt"/>
                <a:cs typeface="+mn-cs"/>
              </a:rPr>
              <a:t>Pengembang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aplikasi</a:t>
            </a:r>
            <a:endParaRPr lang="en-US" sz="24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0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None/>
            </a:pPr>
            <a:r>
              <a:rPr lang="en-US" altLang="en-US" b="1" dirty="0"/>
              <a:t>Operator Pusat Data (Data Center Operators)</a:t>
            </a:r>
          </a:p>
          <a:p>
            <a:pPr marL="350838" indent="-350838"/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penerbit</a:t>
            </a:r>
            <a:endParaRPr lang="en-US" altLang="en-US" dirty="0"/>
          </a:p>
          <a:p>
            <a:pPr marL="350838" indent="-350838"/>
            <a:r>
              <a:rPr lang="en-US" altLang="en-US" dirty="0" err="1"/>
              <a:t>Menangani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</a:t>
            </a:r>
            <a:r>
              <a:rPr lang="en-US" altLang="en-US" dirty="0" err="1"/>
              <a:t>tak</a:t>
            </a:r>
            <a:r>
              <a:rPr lang="en-US" altLang="en-US" dirty="0"/>
              <a:t> </a:t>
            </a:r>
            <a:r>
              <a:rPr lang="en-US" altLang="en-US" dirty="0" err="1"/>
              <a:t>terduga</a:t>
            </a:r>
            <a:endParaRPr lang="en-US" altLang="en-US" dirty="0"/>
          </a:p>
          <a:p>
            <a:pPr marL="350838" indent="-350838"/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mempertahankan</a:t>
            </a:r>
            <a:r>
              <a:rPr lang="en-US" altLang="en-US" dirty="0"/>
              <a:t> </a:t>
            </a:r>
            <a:r>
              <a:rPr lang="en-US" altLang="en-US" dirty="0" err="1"/>
              <a:t>kehandalan</a:t>
            </a:r>
            <a:r>
              <a:rPr lang="en-US" altLang="en-US" dirty="0"/>
              <a:t>, </a:t>
            </a:r>
            <a:r>
              <a:rPr lang="en-US" altLang="en-US" dirty="0" err="1"/>
              <a:t>ketersediaan</a:t>
            </a:r>
            <a:r>
              <a:rPr lang="en-US" altLang="en-US" dirty="0"/>
              <a:t> dan </a:t>
            </a:r>
            <a:r>
              <a:rPr lang="en-US" altLang="en-US" dirty="0" err="1"/>
              <a:t>keamanan</a:t>
            </a:r>
            <a:r>
              <a:rPr lang="en-US" altLang="en-US" dirty="0"/>
              <a:t> </a:t>
            </a:r>
            <a:r>
              <a:rPr lang="en-US" altLang="en-US" dirty="0" err="1"/>
              <a:t>infrastruktur</a:t>
            </a:r>
            <a:endParaRPr lang="en-US" alt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680294" y="189903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>
                <a:solidFill>
                  <a:srgbClr val="FFFF00"/>
                </a:solidFill>
              </a:rPr>
              <a:t>SDM Cloud Computing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2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69EF-ABA9-41E4-87C1-6492AF9A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473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FFFF00"/>
                </a:solidFill>
              </a:rPr>
              <a:t>SDM Cloud Computing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3E1C-7F13-4422-BC21-F1437123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b="1" dirty="0">
                <a:latin typeface="Arial" charset="0"/>
                <a:cs typeface="Arial" charset="0"/>
              </a:rPr>
              <a:t>Vendor </a:t>
            </a:r>
            <a:r>
              <a:rPr lang="en-US" sz="2400" b="1" dirty="0" err="1">
                <a:latin typeface="Arial" charset="0"/>
                <a:cs typeface="Arial" charset="0"/>
              </a:rPr>
              <a:t>untuk</a:t>
            </a:r>
            <a:r>
              <a:rPr lang="en-US" sz="2400" b="1" dirty="0"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latin typeface="Arial" charset="0"/>
                <a:cs typeface="Arial" charset="0"/>
              </a:rPr>
              <a:t>Layanan</a:t>
            </a:r>
            <a:r>
              <a:rPr lang="en-US" sz="2400" b="1" dirty="0">
                <a:latin typeface="Arial" charset="0"/>
                <a:cs typeface="Arial" charset="0"/>
              </a:rPr>
              <a:t> Web </a:t>
            </a:r>
            <a:r>
              <a:rPr lang="en-US" sz="2400" b="1" dirty="0" err="1">
                <a:latin typeface="Arial" charset="0"/>
                <a:cs typeface="Arial" charset="0"/>
              </a:rPr>
              <a:t>Terpadu</a:t>
            </a:r>
            <a:r>
              <a:rPr lang="en-US" sz="2400" b="1" dirty="0">
                <a:latin typeface="Arial" charset="0"/>
                <a:cs typeface="Arial" charset="0"/>
              </a:rPr>
              <a:t> (Vendors for Integrated Web </a:t>
            </a:r>
            <a:r>
              <a:rPr lang="en-US" sz="2400" b="1" dirty="0" err="1">
                <a:latin typeface="Arial" charset="0"/>
                <a:cs typeface="Arial" charset="0"/>
              </a:rPr>
              <a:t>Sevices</a:t>
            </a:r>
            <a:r>
              <a:rPr lang="en-US" sz="2400" b="1" dirty="0">
                <a:latin typeface="Arial" charset="0"/>
                <a:cs typeface="Arial" charset="0"/>
              </a:rPr>
              <a:t>)</a:t>
            </a:r>
          </a:p>
          <a:p>
            <a:pPr marL="350838" indent="-350838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/>
              <a:t>Pihak</a:t>
            </a:r>
            <a:r>
              <a:rPr lang="en-US" sz="2400" kern="0" dirty="0"/>
              <a:t> yang </a:t>
            </a:r>
            <a:r>
              <a:rPr lang="en-US" sz="2400" kern="0" dirty="0" err="1"/>
              <a:t>memberikan</a:t>
            </a:r>
            <a:r>
              <a:rPr lang="en-US" sz="2400" kern="0" dirty="0"/>
              <a:t> </a:t>
            </a:r>
            <a:r>
              <a:rPr lang="en-US" sz="2400" kern="0" dirty="0" err="1"/>
              <a:t>layanan</a:t>
            </a:r>
            <a:endParaRPr lang="en-US" sz="2400" kern="0" dirty="0"/>
          </a:p>
          <a:p>
            <a:pPr marL="350838" indent="-350838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API (Application Programming Interface)</a:t>
            </a:r>
          </a:p>
          <a:p>
            <a:pPr marL="350838" indent="-350838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Web service </a:t>
            </a:r>
            <a:r>
              <a:rPr lang="en-US" sz="2400" kern="0" dirty="0" err="1"/>
              <a:t>dapat</a:t>
            </a:r>
            <a:r>
              <a:rPr lang="en-US" sz="2400" kern="0" dirty="0"/>
              <a:t> </a:t>
            </a:r>
            <a:r>
              <a:rPr lang="en-US" sz="2400" kern="0" dirty="0" err="1"/>
              <a:t>digunakan</a:t>
            </a:r>
            <a:r>
              <a:rPr lang="en-US" sz="2400" kern="0" dirty="0"/>
              <a:t> </a:t>
            </a:r>
            <a:r>
              <a:rPr lang="en-US" sz="2400" kern="0" dirty="0" err="1"/>
              <a:t>dalam</a:t>
            </a:r>
            <a:r>
              <a:rPr lang="en-US" sz="2400" kern="0" dirty="0"/>
              <a:t> </a:t>
            </a:r>
            <a:r>
              <a:rPr lang="en-US" sz="2400" kern="0" dirty="0" err="1"/>
              <a:t>beberapa</a:t>
            </a:r>
            <a:r>
              <a:rPr lang="en-US" sz="2400" kern="0" dirty="0"/>
              <a:t> </a:t>
            </a:r>
            <a:r>
              <a:rPr lang="en-US" sz="2400" kern="0" dirty="0" err="1"/>
              <a:t>cara</a:t>
            </a:r>
            <a:r>
              <a:rPr lang="en-US" sz="2400" kern="0" dirty="0"/>
              <a:t>, </a:t>
            </a:r>
            <a:r>
              <a:rPr lang="en-US" sz="2400" kern="0" dirty="0" err="1"/>
              <a:t>diantaranya</a:t>
            </a:r>
            <a:r>
              <a:rPr lang="en-US" sz="2400" kern="0" dirty="0"/>
              <a:t>:</a:t>
            </a:r>
          </a:p>
          <a:p>
            <a:pPr marL="622300" lvl="1" indent="-271463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RPC (Remote procedure call)</a:t>
            </a:r>
          </a:p>
          <a:p>
            <a:pPr marL="622300" lvl="1" indent="-271463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SOA (Service Oriented Architecture)</a:t>
            </a:r>
          </a:p>
          <a:p>
            <a:pPr marL="622300" lvl="1" indent="-271463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REST (Representational State Transfer)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3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67BA-75DF-4E38-8503-EBF63322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78971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FFFF00"/>
                </a:solidFill>
              </a:rPr>
              <a:t>SDM Cloud Computing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7B67-79C0-4A5F-8067-EF76DBD7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b="1" dirty="0" err="1"/>
              <a:t>Penyedia</a:t>
            </a:r>
            <a:r>
              <a:rPr lang="en-US" b="1" dirty="0"/>
              <a:t> </a:t>
            </a:r>
            <a:r>
              <a:rPr lang="en-US" b="1" dirty="0" err="1"/>
              <a:t>Jasa</a:t>
            </a:r>
            <a:r>
              <a:rPr lang="en-US" b="1" dirty="0"/>
              <a:t> </a:t>
            </a:r>
            <a:r>
              <a:rPr lang="en-US" b="1" dirty="0" err="1"/>
              <a:t>OutSource</a:t>
            </a:r>
            <a:r>
              <a:rPr lang="en-US" b="1" dirty="0"/>
              <a:t> (Providers for Outsourced Services)</a:t>
            </a:r>
          </a:p>
          <a:p>
            <a:pPr marL="350838" indent="-350838">
              <a:defRPr/>
            </a:pPr>
            <a:r>
              <a:rPr lang="en-US" dirty="0" err="1"/>
              <a:t>Pihak</a:t>
            </a:r>
            <a:r>
              <a:rPr lang="en-US" dirty="0"/>
              <a:t> lain yang </a:t>
            </a:r>
            <a:r>
              <a:rPr lang="en-US" dirty="0" err="1"/>
              <a:t>membantu</a:t>
            </a:r>
            <a:r>
              <a:rPr lang="en-US" dirty="0"/>
              <a:t> operator </a:t>
            </a:r>
            <a:r>
              <a:rPr lang="en-US" dirty="0" err="1"/>
              <a:t>pusat</a:t>
            </a:r>
            <a:r>
              <a:rPr lang="en-US" dirty="0"/>
              <a:t> data</a:t>
            </a:r>
          </a:p>
          <a:p>
            <a:pPr marL="350838" indent="-350838">
              <a:defRPr/>
            </a:pPr>
            <a:r>
              <a:rPr lang="en-US" dirty="0" err="1"/>
              <a:t>Mengembangkan</a:t>
            </a:r>
            <a:r>
              <a:rPr lang="en-US" dirty="0"/>
              <a:t> dan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/>
          <a:lstStyle/>
          <a:p>
            <a:pPr eaLnBrk="1" hangingPunct="1"/>
            <a:r>
              <a:rPr lang="en-US" altLang="id-ID" dirty="0">
                <a:solidFill>
                  <a:srgbClr val="FFFF00"/>
                </a:solidFill>
              </a:rPr>
              <a:t>Overview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643063"/>
            <a:ext cx="8229600" cy="4500562"/>
          </a:xfrm>
        </p:spPr>
        <p:txBody>
          <a:bodyPr/>
          <a:lstStyle/>
          <a:p>
            <a:r>
              <a:rPr lang="en-US" altLang="en-US" sz="2400" dirty="0"/>
              <a:t>Cara </a:t>
            </a:r>
            <a:r>
              <a:rPr lang="en-US" altLang="en-US" sz="2400" dirty="0" err="1"/>
              <a:t>kerja</a:t>
            </a:r>
            <a:r>
              <a:rPr lang="en-US" altLang="en-US" sz="2400" dirty="0"/>
              <a:t> cloud computing</a:t>
            </a:r>
          </a:p>
          <a:p>
            <a:r>
              <a:rPr lang="en-US" altLang="en-US" sz="2400" dirty="0"/>
              <a:t>Layer cloud computing</a:t>
            </a:r>
          </a:p>
          <a:p>
            <a:r>
              <a:rPr lang="en-US" altLang="en-US" sz="2400" dirty="0" err="1"/>
              <a:t>Manajemen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pengelolaan</a:t>
            </a:r>
            <a:r>
              <a:rPr lang="en-US" altLang="en-US" sz="2400" dirty="0"/>
              <a:t> cloud computing</a:t>
            </a:r>
          </a:p>
          <a:p>
            <a:r>
              <a:rPr lang="en-US" altLang="en-US" sz="2400" dirty="0" err="1"/>
              <a:t>Sumber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manusia</a:t>
            </a:r>
            <a:r>
              <a:rPr lang="en-US" altLang="en-US" sz="2400" dirty="0"/>
              <a:t> cloud computing</a:t>
            </a:r>
          </a:p>
          <a:p>
            <a:r>
              <a:rPr lang="en-US" altLang="en-US" sz="2400" dirty="0" err="1"/>
              <a:t>Keamanan</a:t>
            </a:r>
            <a:r>
              <a:rPr lang="en-US" altLang="en-US" sz="2400" dirty="0"/>
              <a:t> data cloud computing</a:t>
            </a:r>
          </a:p>
          <a:p>
            <a:pPr marL="0" indent="0" algn="just" eaLnBrk="1" hangingPunct="1">
              <a:buNone/>
            </a:pPr>
            <a:endParaRPr lang="en-US" altLang="id-ID" sz="2400" dirty="0"/>
          </a:p>
        </p:txBody>
      </p:sp>
      <p:sp>
        <p:nvSpPr>
          <p:cNvPr id="2662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5F36C8-7954-4A89-8587-4BB28D6736B4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662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663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04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EB18-4123-4BFC-8C64-623FC50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000"/>
          </a:xfrm>
        </p:spPr>
        <p:txBody>
          <a:bodyPr/>
          <a:lstStyle/>
          <a:p>
            <a:pPr algn="ctr"/>
            <a:r>
              <a:rPr lang="en-US" altLang="en-US" b="1" dirty="0" err="1">
                <a:solidFill>
                  <a:srgbClr val="FFFF00"/>
                </a:solidFill>
              </a:rPr>
              <a:t>Keamanan</a:t>
            </a:r>
            <a:r>
              <a:rPr lang="en-US" altLang="en-US" b="1" dirty="0">
                <a:solidFill>
                  <a:srgbClr val="FFFF00"/>
                </a:solidFill>
              </a:rPr>
              <a:t> Cloud Computing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77A5-6958-4235-A805-466F4645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marL="350838" indent="-350838">
              <a:buNone/>
            </a:pPr>
            <a:r>
              <a:rPr lang="en-US" altLang="en-US" dirty="0"/>
              <a:t>7 </a:t>
            </a:r>
            <a:r>
              <a:rPr lang="en-US" altLang="en-US" dirty="0" err="1"/>
              <a:t>isu</a:t>
            </a:r>
            <a:r>
              <a:rPr lang="en-US" altLang="en-US" dirty="0"/>
              <a:t> </a:t>
            </a:r>
            <a:r>
              <a:rPr lang="en-US" altLang="en-US" dirty="0" err="1"/>
              <a:t>keamanan</a:t>
            </a:r>
            <a:r>
              <a:rPr lang="en-US" altLang="en-US" dirty="0"/>
              <a:t> cloud computing: </a:t>
            </a:r>
          </a:p>
          <a:p>
            <a:pPr marL="350838" indent="-350838"/>
            <a:r>
              <a:rPr lang="en-US" altLang="en-US" dirty="0" err="1"/>
              <a:t>Hak</a:t>
            </a:r>
            <a:r>
              <a:rPr lang="en-US" altLang="en-US" dirty="0"/>
              <a:t> </a:t>
            </a:r>
            <a:r>
              <a:rPr lang="en-US" altLang="en-US" dirty="0" err="1"/>
              <a:t>istimewa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  <a:r>
              <a:rPr lang="en-US" altLang="en-US" dirty="0" err="1"/>
              <a:t>akses</a:t>
            </a:r>
            <a:endParaRPr lang="en-US" altLang="en-US" dirty="0"/>
          </a:p>
          <a:p>
            <a:pPr marL="350838" indent="-350838"/>
            <a:r>
              <a:rPr lang="en-US" altLang="en-US" dirty="0" err="1"/>
              <a:t>Peraturan</a:t>
            </a:r>
            <a:r>
              <a:rPr lang="en-US" altLang="en-US" dirty="0"/>
              <a:t> </a:t>
            </a:r>
            <a:r>
              <a:rPr lang="en-US" altLang="en-US" dirty="0" err="1"/>
              <a:t>kepatuhan</a:t>
            </a:r>
            <a:endParaRPr lang="en-US" altLang="en-US" dirty="0"/>
          </a:p>
          <a:p>
            <a:pPr marL="350838" indent="-350838"/>
            <a:r>
              <a:rPr lang="en-US" altLang="en-US" dirty="0" err="1"/>
              <a:t>Lokasi</a:t>
            </a:r>
            <a:r>
              <a:rPr lang="en-US" altLang="en-US" dirty="0"/>
              <a:t> data</a:t>
            </a:r>
          </a:p>
          <a:p>
            <a:pPr marL="350838" indent="-350838"/>
            <a:r>
              <a:rPr lang="en-US" altLang="en-US" dirty="0" err="1"/>
              <a:t>Pembagian</a:t>
            </a:r>
            <a:r>
              <a:rPr lang="en-US" altLang="en-US" dirty="0"/>
              <a:t>/</a:t>
            </a:r>
            <a:r>
              <a:rPr lang="en-US" altLang="en-US" dirty="0" err="1"/>
              <a:t>pemisahan</a:t>
            </a:r>
            <a:r>
              <a:rPr lang="en-US" altLang="en-US" dirty="0"/>
              <a:t> data</a:t>
            </a:r>
          </a:p>
          <a:p>
            <a:pPr marL="350838" indent="-350838"/>
            <a:r>
              <a:rPr lang="en-US" altLang="en-US" dirty="0" err="1"/>
              <a:t>Pemulihan</a:t>
            </a:r>
            <a:endParaRPr lang="en-US" altLang="en-US" dirty="0"/>
          </a:p>
          <a:p>
            <a:pPr marL="350838" indent="-350838"/>
            <a:r>
              <a:rPr lang="en-US" altLang="en-US" dirty="0" err="1"/>
              <a:t>Bantuan</a:t>
            </a:r>
            <a:r>
              <a:rPr lang="en-US" altLang="en-US" dirty="0"/>
              <a:t> </a:t>
            </a:r>
            <a:r>
              <a:rPr lang="en-US" altLang="en-US" dirty="0" err="1"/>
              <a:t>investigasi</a:t>
            </a:r>
            <a:r>
              <a:rPr lang="en-US" altLang="en-US" dirty="0"/>
              <a:t>/</a:t>
            </a:r>
            <a:r>
              <a:rPr lang="en-US" altLang="en-US" dirty="0" err="1"/>
              <a:t>penyelidikan</a:t>
            </a:r>
            <a:endParaRPr lang="en-US" altLang="en-US" dirty="0"/>
          </a:p>
          <a:p>
            <a:pPr marL="350838" indent="-350838"/>
            <a:r>
              <a:rPr lang="en-US" altLang="en-US" dirty="0" err="1"/>
              <a:t>Kelayakan</a:t>
            </a:r>
            <a:r>
              <a:rPr lang="en-US" altLang="en-US" dirty="0"/>
              <a:t>/</a:t>
            </a:r>
            <a:r>
              <a:rPr lang="en-US" altLang="en-US" dirty="0" err="1"/>
              <a:t>kelangsungan</a:t>
            </a:r>
            <a:r>
              <a:rPr lang="en-US" altLang="en-US" dirty="0"/>
              <a:t> </a:t>
            </a:r>
            <a:r>
              <a:rPr lang="en-US" altLang="en-US" dirty="0" err="1"/>
              <a:t>jangka</a:t>
            </a:r>
            <a:r>
              <a:rPr lang="en-US" altLang="en-US" dirty="0"/>
              <a:t> </a:t>
            </a:r>
            <a:r>
              <a:rPr lang="en-US" altLang="en-US" dirty="0" err="1"/>
              <a:t>panjang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4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B5A2-AF4A-43AB-A19E-05793B72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810491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err="1">
                <a:solidFill>
                  <a:srgbClr val="FFFF00"/>
                </a:solidFill>
              </a:rPr>
              <a:t>Keamanan</a:t>
            </a:r>
            <a:r>
              <a:rPr lang="en-US" altLang="en-US" b="1" dirty="0">
                <a:solidFill>
                  <a:srgbClr val="FFFF00"/>
                </a:solidFill>
              </a:rPr>
              <a:t> Cloud Computing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4542-BEBD-4A22-B6BE-A7AAD3F9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err="1"/>
              <a:t>Masalah</a:t>
            </a:r>
            <a:r>
              <a:rPr lang="en-US" altLang="en-US" b="1" dirty="0"/>
              <a:t> </a:t>
            </a:r>
            <a:r>
              <a:rPr lang="en-US" altLang="en-US" b="1" dirty="0" err="1"/>
              <a:t>keamanan</a:t>
            </a:r>
            <a:r>
              <a:rPr lang="en-US" altLang="en-US" b="1" dirty="0"/>
              <a:t> data cloud computing: </a:t>
            </a:r>
          </a:p>
          <a:p>
            <a:pPr marL="350838" indent="-350838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Masalah</a:t>
            </a:r>
            <a:r>
              <a:rPr lang="en-US" kern="0" dirty="0"/>
              <a:t> </a:t>
            </a:r>
            <a:r>
              <a:rPr lang="en-US" kern="0" dirty="0" err="1"/>
              <a:t>keamanan</a:t>
            </a:r>
            <a:r>
              <a:rPr lang="en-US" kern="0" dirty="0"/>
              <a:t> </a:t>
            </a:r>
            <a:r>
              <a:rPr lang="en-US" kern="0" dirty="0" err="1"/>
              <a:t>dari</a:t>
            </a:r>
            <a:r>
              <a:rPr lang="en-US" kern="0" dirty="0"/>
              <a:t> Virtual Machine</a:t>
            </a:r>
          </a:p>
          <a:p>
            <a:pPr marL="350838" indent="-350838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Keberadaan</a:t>
            </a:r>
            <a:r>
              <a:rPr lang="en-US" kern="0" dirty="0"/>
              <a:t> super-user</a:t>
            </a:r>
          </a:p>
          <a:p>
            <a:pPr marL="350838" indent="-350838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Konsistensi</a:t>
            </a:r>
            <a:r>
              <a:rPr lang="en-US" kern="0" dirty="0"/>
              <a:t>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6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CE04-50F4-4CD1-91EE-2C542C7C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4564"/>
          </a:xfrm>
        </p:spPr>
        <p:txBody>
          <a:bodyPr/>
          <a:lstStyle/>
          <a:p>
            <a:pPr algn="ctr"/>
            <a:r>
              <a:rPr lang="en-US" altLang="en-US" b="1" dirty="0" err="1">
                <a:solidFill>
                  <a:srgbClr val="FFFF00"/>
                </a:solidFill>
              </a:rPr>
              <a:t>Keamanan</a:t>
            </a:r>
            <a:r>
              <a:rPr lang="en-US" altLang="en-US" b="1" dirty="0">
                <a:solidFill>
                  <a:srgbClr val="FFFF00"/>
                </a:solidFill>
              </a:rPr>
              <a:t> Cloud Computing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4E2F-1565-4D6C-9DDF-433C1528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en-US" b="1" kern="0" dirty="0" err="1"/>
              <a:t>Masalah</a:t>
            </a:r>
            <a:r>
              <a:rPr lang="en-US" b="1" kern="0" dirty="0"/>
              <a:t> </a:t>
            </a:r>
            <a:r>
              <a:rPr lang="en-US" b="1" kern="0" dirty="0" err="1"/>
              <a:t>keamanan</a:t>
            </a:r>
            <a:r>
              <a:rPr lang="en-US" b="1" kern="0" dirty="0"/>
              <a:t> </a:t>
            </a:r>
            <a:r>
              <a:rPr lang="en-US" b="1" kern="0" dirty="0" err="1"/>
              <a:t>dari</a:t>
            </a:r>
            <a:r>
              <a:rPr lang="en-US" b="1" kern="0" dirty="0"/>
              <a:t> Virtual Machine</a:t>
            </a:r>
          </a:p>
          <a:p>
            <a:pPr marL="350838" indent="-350838" algn="just">
              <a:spcBef>
                <a:spcPct val="20000"/>
              </a:spcBef>
              <a:buFontTx/>
              <a:buChar char="•"/>
              <a:defRPr/>
            </a:pPr>
            <a:r>
              <a:rPr lang="en-US" dirty="0" err="1">
                <a:latin typeface="Arial" charset="0"/>
                <a:cs typeface="Arial" charset="0"/>
              </a:rPr>
              <a:t>Teknologi</a:t>
            </a:r>
            <a:r>
              <a:rPr lang="en-US" dirty="0">
                <a:latin typeface="Arial" charset="0"/>
                <a:cs typeface="Arial" charset="0"/>
              </a:rPr>
              <a:t> virtual </a:t>
            </a:r>
            <a:r>
              <a:rPr lang="en-US" dirty="0" err="1">
                <a:latin typeface="Arial" charset="0"/>
                <a:cs typeface="Arial" charset="0"/>
              </a:rPr>
              <a:t>mesin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membawa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keuntungan</a:t>
            </a:r>
            <a:r>
              <a:rPr lang="en-US" dirty="0">
                <a:latin typeface="Arial" charset="0"/>
                <a:cs typeface="Arial" charset="0"/>
              </a:rPr>
              <a:t>: </a:t>
            </a:r>
            <a:r>
              <a:rPr lang="en-US" dirty="0" err="1">
                <a:latin typeface="Arial" charset="0"/>
                <a:cs typeface="Arial" charset="0"/>
              </a:rPr>
              <a:t>pengoperasian</a:t>
            </a:r>
            <a:r>
              <a:rPr lang="en-US" dirty="0">
                <a:latin typeface="Arial" charset="0"/>
                <a:cs typeface="Arial" charset="0"/>
              </a:rPr>
              <a:t> server </a:t>
            </a:r>
            <a:r>
              <a:rPr lang="en-US" dirty="0" err="1">
                <a:latin typeface="Arial" charset="0"/>
                <a:cs typeface="Arial" charset="0"/>
              </a:rPr>
              <a:t>tidak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lagi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bergantung</a:t>
            </a:r>
            <a:r>
              <a:rPr lang="en-US" dirty="0">
                <a:latin typeface="Arial" charset="0"/>
                <a:cs typeface="Arial" charset="0"/>
              </a:rPr>
              <a:t> pada </a:t>
            </a:r>
            <a:r>
              <a:rPr lang="en-US" dirty="0" err="1">
                <a:latin typeface="Arial" charset="0"/>
                <a:cs typeface="Arial" charset="0"/>
              </a:rPr>
              <a:t>perangkat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fisik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marL="350838" indent="-350838" algn="just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Server virtual </a:t>
            </a:r>
            <a:r>
              <a:rPr lang="en-US" kern="0" dirty="0" err="1"/>
              <a:t>membawa</a:t>
            </a:r>
            <a:r>
              <a:rPr lang="en-US" kern="0" dirty="0"/>
              <a:t> </a:t>
            </a:r>
            <a:r>
              <a:rPr lang="en-US" kern="0" dirty="0" err="1"/>
              <a:t>banyak</a:t>
            </a:r>
            <a:r>
              <a:rPr lang="en-US" kern="0" dirty="0"/>
              <a:t> </a:t>
            </a:r>
            <a:r>
              <a:rPr lang="en-US" kern="0" dirty="0" err="1"/>
              <a:t>masalah</a:t>
            </a:r>
            <a:r>
              <a:rPr lang="en-US" kern="0" dirty="0"/>
              <a:t> </a:t>
            </a:r>
            <a:r>
              <a:rPr lang="en-US" kern="0" dirty="0" err="1"/>
              <a:t>keamanan</a:t>
            </a:r>
            <a:r>
              <a:rPr lang="en-US" kern="0" dirty="0"/>
              <a:t> : </a:t>
            </a:r>
            <a:r>
              <a:rPr lang="en-US" kern="0" dirty="0" err="1"/>
              <a:t>kemungkinan</a:t>
            </a:r>
            <a:r>
              <a:rPr lang="en-US" kern="0" dirty="0"/>
              <a:t> </a:t>
            </a:r>
            <a:r>
              <a:rPr lang="en-US" kern="0" dirty="0" err="1"/>
              <a:t>saling</a:t>
            </a:r>
            <a:r>
              <a:rPr lang="en-US" kern="0" dirty="0"/>
              <a:t> </a:t>
            </a:r>
            <a:r>
              <a:rPr lang="en-US" kern="0" dirty="0" err="1"/>
              <a:t>menyerang</a:t>
            </a:r>
            <a:endParaRPr lang="en-US" kern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7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8370-EAE2-4548-9AAF-DC163EB3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382" y="1"/>
            <a:ext cx="9961418" cy="1122218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 err="1">
                <a:solidFill>
                  <a:srgbClr val="FFFF00"/>
                </a:solidFill>
              </a:rPr>
              <a:t>Keamanan</a:t>
            </a:r>
            <a:r>
              <a:rPr lang="en-US" altLang="en-US" sz="4800" b="1" dirty="0">
                <a:solidFill>
                  <a:srgbClr val="FFFF00"/>
                </a:solidFill>
              </a:rPr>
              <a:t> Cloud Computing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B14B-774C-4175-8355-806866F2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2286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 err="1">
                <a:latin typeface="Arial" charset="0"/>
                <a:cs typeface="Arial" charset="0"/>
              </a:rPr>
              <a:t>Keberadaan</a:t>
            </a:r>
            <a:r>
              <a:rPr lang="en-US" b="1" dirty="0">
                <a:latin typeface="Arial" charset="0"/>
                <a:cs typeface="Arial" charset="0"/>
              </a:rPr>
              <a:t> super-user</a:t>
            </a:r>
          </a:p>
          <a:p>
            <a:pPr marL="350838" indent="-350838" algn="just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Menyederhanakan</a:t>
            </a:r>
            <a:r>
              <a:rPr lang="en-US" kern="0" dirty="0"/>
              <a:t> </a:t>
            </a:r>
            <a:r>
              <a:rPr lang="en-US" kern="0" dirty="0" err="1"/>
              <a:t>fungsi</a:t>
            </a:r>
            <a:r>
              <a:rPr lang="en-US" kern="0" dirty="0"/>
              <a:t> </a:t>
            </a:r>
            <a:r>
              <a:rPr lang="en-US" kern="0" dirty="0" err="1"/>
              <a:t>manajemen</a:t>
            </a:r>
            <a:r>
              <a:rPr lang="en-US" kern="0" dirty="0"/>
              <a:t> data</a:t>
            </a:r>
          </a:p>
          <a:p>
            <a:pPr marL="350838" indent="-350838" algn="just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Permasalahan</a:t>
            </a:r>
            <a:r>
              <a:rPr lang="en-US" kern="0" dirty="0"/>
              <a:t> </a:t>
            </a:r>
            <a:r>
              <a:rPr lang="en-US" kern="0" dirty="0" err="1"/>
              <a:t>bagi</a:t>
            </a:r>
            <a:r>
              <a:rPr lang="en-US" kern="0" dirty="0"/>
              <a:t> </a:t>
            </a:r>
            <a:r>
              <a:rPr lang="en-US" kern="0" dirty="0" err="1"/>
              <a:t>pengguna</a:t>
            </a:r>
            <a:r>
              <a:rPr lang="en-US" kern="0" dirty="0"/>
              <a:t> </a:t>
            </a:r>
            <a:r>
              <a:rPr lang="en-US" kern="0" dirty="0" err="1"/>
              <a:t>pribadi</a:t>
            </a:r>
            <a:endParaRPr lang="en-US" kern="0" dirty="0"/>
          </a:p>
          <a:p>
            <a:pPr marL="350838" indent="-350838" algn="just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Oleh </a:t>
            </a:r>
            <a:r>
              <a:rPr lang="en-US" kern="0" dirty="0" err="1"/>
              <a:t>karena</a:t>
            </a:r>
            <a:r>
              <a:rPr lang="en-US" kern="0" dirty="0"/>
              <a:t> </a:t>
            </a:r>
            <a:r>
              <a:rPr lang="en-US" kern="0" dirty="0" err="1"/>
              <a:t>itu</a:t>
            </a:r>
            <a:r>
              <a:rPr lang="en-US" kern="0" dirty="0"/>
              <a:t> </a:t>
            </a:r>
            <a:r>
              <a:rPr lang="en-US" kern="0" dirty="0" err="1"/>
              <a:t>hak</a:t>
            </a:r>
            <a:r>
              <a:rPr lang="en-US" kern="0" dirty="0"/>
              <a:t> super-user </a:t>
            </a:r>
            <a:r>
              <a:rPr lang="en-US" kern="0" dirty="0" err="1"/>
              <a:t>harus</a:t>
            </a:r>
            <a:r>
              <a:rPr lang="en-US" kern="0" dirty="0"/>
              <a:t> </a:t>
            </a:r>
            <a:r>
              <a:rPr lang="en-US" kern="0" dirty="0" err="1"/>
              <a:t>dikendalikan</a:t>
            </a:r>
            <a:r>
              <a:rPr lang="en-US" kern="0" dirty="0"/>
              <a:t> di </a:t>
            </a:r>
            <a:r>
              <a:rPr lang="en-US" kern="0" dirty="0" err="1"/>
              <a:t>awan</a:t>
            </a:r>
            <a:r>
              <a:rPr lang="en-US" kern="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4BBF2-E84F-466A-A39F-5E13C6B5D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3429000"/>
            <a:ext cx="11111346" cy="277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0838" indent="-350838">
              <a:defRPr/>
            </a:pPr>
            <a:r>
              <a:rPr lang="en-US" sz="2400" b="1" dirty="0" err="1">
                <a:latin typeface="Arial" charset="0"/>
                <a:cs typeface="Arial" charset="0"/>
              </a:rPr>
              <a:t>Konsistensi</a:t>
            </a:r>
            <a:r>
              <a:rPr lang="en-US" sz="2400" b="1" dirty="0">
                <a:latin typeface="Arial" charset="0"/>
                <a:cs typeface="Arial" charset="0"/>
              </a:rPr>
              <a:t> Data</a:t>
            </a:r>
          </a:p>
          <a:p>
            <a:pPr marL="350838" indent="-350838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>
                <a:latin typeface="+mn-lt"/>
                <a:cs typeface="+mn-cs"/>
              </a:rPr>
              <a:t>CC</a:t>
            </a:r>
            <a:r>
              <a:rPr lang="en-US" sz="2400" kern="0" dirty="0" err="1">
                <a:latin typeface="+mn-lt"/>
                <a:cs typeface="+mn-cs"/>
                <a:sym typeface="Wingdings" pitchFamily="2" charset="2"/>
              </a:rPr>
              <a:t>lingkungan</a:t>
            </a:r>
            <a:r>
              <a:rPr lang="en-US" sz="2400" kern="0" dirty="0">
                <a:latin typeface="+mn-lt"/>
                <a:cs typeface="+mn-cs"/>
                <a:sym typeface="Wingdings" pitchFamily="2" charset="2"/>
              </a:rPr>
              <a:t> yang </a:t>
            </a:r>
            <a:r>
              <a:rPr lang="en-US" sz="2400" kern="0" dirty="0" err="1">
                <a:latin typeface="+mn-lt"/>
                <a:cs typeface="+mn-cs"/>
                <a:sym typeface="Wingdings" pitchFamily="2" charset="2"/>
              </a:rPr>
              <a:t>dinamis</a:t>
            </a:r>
            <a:r>
              <a:rPr lang="en-US" sz="2400" kern="0" dirty="0">
                <a:latin typeface="+mn-lt"/>
                <a:cs typeface="+mn-cs"/>
                <a:sym typeface="Wingdings" pitchFamily="2" charset="2"/>
              </a:rPr>
              <a:t>: data </a:t>
            </a:r>
            <a:r>
              <a:rPr lang="en-US" sz="2400" kern="0" dirty="0" err="1">
                <a:latin typeface="+mn-lt"/>
                <a:cs typeface="+mn-cs"/>
                <a:sym typeface="Wingdings" pitchFamily="2" charset="2"/>
              </a:rPr>
              <a:t>berubah</a:t>
            </a:r>
            <a:r>
              <a:rPr lang="en-US" sz="2400" kern="0" dirty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400" kern="0" dirty="0" err="1">
                <a:latin typeface="+mn-lt"/>
                <a:cs typeface="+mn-cs"/>
                <a:sym typeface="Wingdings" pitchFamily="2" charset="2"/>
              </a:rPr>
              <a:t>sewaktu-waktu</a:t>
            </a:r>
            <a:endParaRPr lang="en-US" sz="2400" kern="0" dirty="0">
              <a:latin typeface="+mn-lt"/>
              <a:cs typeface="+mn-cs"/>
              <a:sym typeface="Wingdings" pitchFamily="2" charset="2"/>
            </a:endParaRPr>
          </a:p>
          <a:p>
            <a:pPr marL="350838" indent="-350838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>
                <a:latin typeface="+mn-lt"/>
                <a:cs typeface="+mn-cs"/>
              </a:rPr>
              <a:t>Kontrol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akses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untuk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memanajemen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masih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dianggap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kurang</a:t>
            </a:r>
            <a:r>
              <a:rPr lang="en-US" sz="2400" kern="0" dirty="0">
                <a:latin typeface="+mn-lt"/>
                <a:cs typeface="+mn-cs"/>
              </a:rPr>
              <a:t>/</a:t>
            </a:r>
            <a:r>
              <a:rPr lang="en-US" sz="2400" kern="0" dirty="0" err="1">
                <a:latin typeface="+mn-lt"/>
                <a:cs typeface="+mn-cs"/>
              </a:rPr>
              <a:t>tidak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cocok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untuk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teknologi</a:t>
            </a:r>
            <a:r>
              <a:rPr lang="en-US" sz="2400" kern="0" dirty="0">
                <a:latin typeface="+mn-lt"/>
                <a:cs typeface="+mn-cs"/>
              </a:rPr>
              <a:t>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95160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B90F-F526-4D31-BD63-B2EBDDD1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164" y="1"/>
            <a:ext cx="8797636" cy="1122217"/>
          </a:xfrm>
        </p:spPr>
        <p:txBody>
          <a:bodyPr/>
          <a:lstStyle/>
          <a:p>
            <a:pPr algn="ctr"/>
            <a:r>
              <a:rPr lang="en-US" altLang="en-US" b="1" dirty="0" err="1">
                <a:solidFill>
                  <a:srgbClr val="FFFF00"/>
                </a:solidFill>
              </a:rPr>
              <a:t>Perangkat</a:t>
            </a:r>
            <a:r>
              <a:rPr lang="en-US" altLang="en-US" b="1" dirty="0">
                <a:solidFill>
                  <a:srgbClr val="FFFF00"/>
                </a:solidFill>
              </a:rPr>
              <a:t> </a:t>
            </a:r>
            <a:r>
              <a:rPr lang="en-US" altLang="en-US" b="1" dirty="0" err="1">
                <a:solidFill>
                  <a:srgbClr val="FFFF00"/>
                </a:solidFill>
              </a:rPr>
              <a:t>Lunak</a:t>
            </a:r>
            <a:r>
              <a:rPr lang="en-US" altLang="en-US" b="1" dirty="0">
                <a:solidFill>
                  <a:srgbClr val="FFFF00"/>
                </a:solidFill>
              </a:rPr>
              <a:t> Cloud Computing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3846-FAEF-459E-A422-DD47308F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1122218"/>
            <a:ext cx="10515600" cy="5054745"/>
          </a:xfrm>
        </p:spPr>
        <p:txBody>
          <a:bodyPr>
            <a:normAutofit lnSpcReduction="10000"/>
          </a:bodyPr>
          <a:lstStyle/>
          <a:p>
            <a:pPr marL="350838" indent="-350838"/>
            <a:r>
              <a:rPr lang="en-US" altLang="en-US" dirty="0"/>
              <a:t>OpenStack</a:t>
            </a:r>
          </a:p>
          <a:p>
            <a:pPr marL="350838" indent="-350838"/>
            <a:r>
              <a:rPr lang="en-US" altLang="en-US" dirty="0"/>
              <a:t>Amazon Elastic Compute </a:t>
            </a:r>
            <a:r>
              <a:rPr lang="en-US" altLang="en-US" dirty="0" err="1"/>
              <a:t>Cloude</a:t>
            </a:r>
            <a:endParaRPr lang="en-US" altLang="en-US" dirty="0"/>
          </a:p>
          <a:p>
            <a:pPr marL="350838" indent="-350838"/>
            <a:r>
              <a:rPr lang="en-US" altLang="en-US" dirty="0"/>
              <a:t>Microsoft Azure </a:t>
            </a:r>
          </a:p>
          <a:p>
            <a:pPr marL="350838" indent="-350838"/>
            <a:r>
              <a:rPr lang="en-US" altLang="en-US" dirty="0" err="1"/>
              <a:t>OpenNebula</a:t>
            </a:r>
            <a:endParaRPr lang="en-US" altLang="en-US" dirty="0"/>
          </a:p>
          <a:p>
            <a:pPr marL="350838" indent="-350838"/>
            <a:r>
              <a:rPr lang="en-US" altLang="en-US" dirty="0"/>
              <a:t>Email (yahoo dan </a:t>
            </a:r>
            <a:r>
              <a:rPr lang="en-US" altLang="en-US" dirty="0" err="1"/>
              <a:t>gmail</a:t>
            </a:r>
            <a:r>
              <a:rPr lang="en-US" altLang="en-US" dirty="0"/>
              <a:t>)</a:t>
            </a:r>
          </a:p>
          <a:p>
            <a:pPr marL="350838" indent="-350838"/>
            <a:r>
              <a:rPr lang="en-US" altLang="en-US" dirty="0" err="1"/>
              <a:t>Lotuslive</a:t>
            </a:r>
            <a:r>
              <a:rPr lang="en-US" altLang="en-US" dirty="0"/>
              <a:t> </a:t>
            </a:r>
          </a:p>
          <a:p>
            <a:pPr marL="350838" indent="-350838"/>
            <a:r>
              <a:rPr lang="en-US" altLang="en-US" dirty="0" err="1"/>
              <a:t>GoGrid</a:t>
            </a:r>
            <a:r>
              <a:rPr lang="en-US" altLang="en-US" dirty="0"/>
              <a:t> </a:t>
            </a:r>
          </a:p>
          <a:p>
            <a:pPr marL="350838" indent="-350838"/>
            <a:r>
              <a:rPr lang="en-US" altLang="en-US" dirty="0"/>
              <a:t>Amazon Simple Storage Service (S3)</a:t>
            </a:r>
          </a:p>
          <a:p>
            <a:pPr marL="350838" indent="-350838"/>
            <a:r>
              <a:rPr lang="en-US" altLang="en-US" dirty="0" err="1"/>
              <a:t>Zoho</a:t>
            </a:r>
            <a:r>
              <a:rPr lang="en-US" altLang="en-US" dirty="0"/>
              <a:t> </a:t>
            </a:r>
          </a:p>
          <a:p>
            <a:pPr marL="350838" indent="-350838"/>
            <a:r>
              <a:rPr lang="en-US" altLang="en-US" dirty="0"/>
              <a:t>Salesforce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921D-3D45-43C2-8D17-E6996F0D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52" y="3425687"/>
            <a:ext cx="1163656" cy="5862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About </a:t>
            </a:r>
            <a:endParaRPr lang="en-US" dirty="0"/>
          </a:p>
        </p:txBody>
      </p:sp>
      <p:pic>
        <p:nvPicPr>
          <p:cNvPr id="4" name="Picture 4" descr="Hasil gambar">
            <a:extLst>
              <a:ext uri="{FF2B5EF4-FFF2-40B4-BE49-F238E27FC236}">
                <a16:creationId xmlns:a16="http://schemas.microsoft.com/office/drawing/2014/main" id="{042B4913-216E-45D0-9B24-2B6EAF8C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69" y="4035859"/>
            <a:ext cx="3352022" cy="245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ny questions Images - Search Images on Everypixel">
            <a:extLst>
              <a:ext uri="{FF2B5EF4-FFF2-40B4-BE49-F238E27FC236}">
                <a16:creationId xmlns:a16="http://schemas.microsoft.com/office/drawing/2014/main" id="{52CAEB8F-15E9-45D1-B7A8-5B6502C2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69" y="1121750"/>
            <a:ext cx="3152462" cy="209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244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id-ID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TERIMA KASIH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44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Cara </a:t>
            </a:r>
            <a:r>
              <a:rPr lang="en-US" altLang="en-US" dirty="0" err="1">
                <a:solidFill>
                  <a:srgbClr val="FFFF00"/>
                </a:solidFill>
              </a:rPr>
              <a:t>Kerja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2867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4FB47C-77F4-4456-985F-6AB11E974E6C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867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867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B639514-DB5B-4FD6-AE69-0FEF204E2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567909"/>
              </p:ext>
            </p:extLst>
          </p:nvPr>
        </p:nvGraphicFramePr>
        <p:xfrm>
          <a:off x="2590799" y="1605682"/>
          <a:ext cx="6490855" cy="427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7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7204" y="188914"/>
            <a:ext cx="7311684" cy="98107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Cara </a:t>
            </a:r>
            <a:r>
              <a:rPr lang="en-US" altLang="en-US" dirty="0" err="1">
                <a:solidFill>
                  <a:srgbClr val="FFFF00"/>
                </a:solidFill>
              </a:rPr>
              <a:t>Kerja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2970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AF9905-DE22-4FE3-8F4B-4052A9690763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970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970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0E1A-C8B4-499B-85C4-E44D0C5E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Pengguna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4" descr="Hasil gambar">
            <a:extLst>
              <a:ext uri="{FF2B5EF4-FFF2-40B4-BE49-F238E27FC236}">
                <a16:creationId xmlns:a16="http://schemas.microsoft.com/office/drawing/2014/main" id="{15306018-A707-42BE-A42C-5B2FD63D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" y="1463331"/>
            <a:ext cx="5084131" cy="262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asil gambar">
            <a:extLst>
              <a:ext uri="{FF2B5EF4-FFF2-40B4-BE49-F238E27FC236}">
                <a16:creationId xmlns:a16="http://schemas.microsoft.com/office/drawing/2014/main" id="{02F84F3E-69F6-43B9-A88C-D54CB1C1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7" y="2176606"/>
            <a:ext cx="3307339" cy="220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Hasil gambar">
            <a:extLst>
              <a:ext uri="{FF2B5EF4-FFF2-40B4-BE49-F238E27FC236}">
                <a16:creationId xmlns:a16="http://schemas.microsoft.com/office/drawing/2014/main" id="{40F19F71-CE7E-4418-9BE9-4003B74D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54" y="3795712"/>
            <a:ext cx="3321049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A0E3FA24-5494-4426-8663-8DB40E6ED6C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28688"/>
            <a:ext cx="8229600" cy="535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Pengguna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83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2840" y="188914"/>
            <a:ext cx="7286047" cy="98107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Cara </a:t>
            </a:r>
            <a:r>
              <a:rPr lang="en-US" altLang="en-US" dirty="0" err="1">
                <a:solidFill>
                  <a:srgbClr val="FFFF00"/>
                </a:solidFill>
              </a:rPr>
              <a:t>Kerja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0724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A6DF4F-3793-4BCA-8D4B-81500134302C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0725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0727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6DF296D-65E9-41C8-B4D4-FF9DF8B23DDD}"/>
              </a:ext>
            </a:extLst>
          </p:cNvPr>
          <p:cNvGrpSpPr>
            <a:grpSpLocks/>
          </p:cNvGrpSpPr>
          <p:nvPr/>
        </p:nvGrpSpPr>
        <p:grpSpPr bwMode="auto">
          <a:xfrm>
            <a:off x="2506232" y="976745"/>
            <a:ext cx="7286046" cy="5423261"/>
            <a:chOff x="1071563" y="1071563"/>
            <a:chExt cx="6929437" cy="4797425"/>
          </a:xfrm>
        </p:grpSpPr>
        <p:pic>
          <p:nvPicPr>
            <p:cNvPr id="10" name="Picture 2" descr="Hasil gambar">
              <a:extLst>
                <a:ext uri="{FF2B5EF4-FFF2-40B4-BE49-F238E27FC236}">
                  <a16:creationId xmlns:a16="http://schemas.microsoft.com/office/drawing/2014/main" id="{2C65CCDD-02A1-42C4-B420-9EA2CD17B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3" y="1071563"/>
              <a:ext cx="6929437" cy="479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C3EBA4-FC47-4ACF-999A-43AD1337C020}"/>
                </a:ext>
              </a:extLst>
            </p:cNvPr>
            <p:cNvSpPr/>
            <p:nvPr/>
          </p:nvSpPr>
          <p:spPr>
            <a:xfrm>
              <a:off x="4572000" y="1428750"/>
              <a:ext cx="2643188" cy="1428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01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9932" y="188914"/>
            <a:ext cx="7268955" cy="98107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Cara </a:t>
            </a:r>
            <a:r>
              <a:rPr lang="en-US" altLang="en-US" dirty="0" err="1">
                <a:solidFill>
                  <a:srgbClr val="FFFF00"/>
                </a:solidFill>
              </a:rPr>
              <a:t>Kerja</a:t>
            </a:r>
            <a:r>
              <a:rPr lang="en-US" altLang="en-US" dirty="0">
                <a:solidFill>
                  <a:srgbClr val="FFFF00"/>
                </a:solidFill>
              </a:rPr>
              <a:t>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174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5A9667-08C3-4750-9347-6015FABB3F3C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174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175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844D899-77C1-4007-8583-DFED48E4D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194968"/>
              </p:ext>
            </p:extLst>
          </p:nvPr>
        </p:nvGraphicFramePr>
        <p:xfrm>
          <a:off x="2860057" y="1480127"/>
          <a:ext cx="6471886" cy="429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44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Layer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2772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84A7C4-C5DE-448A-ACD7-AC750E006DAD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2773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2775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9" name="Picture 4" descr="Hasil gambar">
            <a:extLst>
              <a:ext uri="{FF2B5EF4-FFF2-40B4-BE49-F238E27FC236}">
                <a16:creationId xmlns:a16="http://schemas.microsoft.com/office/drawing/2014/main" id="{9AAC58A7-35BC-4CBE-A010-AF3004FB3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15" y="1697039"/>
            <a:ext cx="33432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00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Layer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3796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FC2E15-CEE8-4395-8FD5-BC3FC854FE63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3797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3799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4A98-B26E-4204-B2BB-A376D052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13" y="3021496"/>
            <a:ext cx="6470072" cy="3101008"/>
          </a:xfrm>
        </p:spPr>
        <p:txBody>
          <a:bodyPr/>
          <a:lstStyle/>
          <a:p>
            <a:r>
              <a:rPr lang="en-US" altLang="en-US" dirty="0"/>
              <a:t>Mobile : Windows mobile, </a:t>
            </a:r>
            <a:r>
              <a:rPr lang="en-US" altLang="en-US" dirty="0" err="1"/>
              <a:t>symbian</a:t>
            </a:r>
            <a:r>
              <a:rPr lang="en-US" altLang="en-US" dirty="0"/>
              <a:t> , </a:t>
            </a:r>
            <a:r>
              <a:rPr lang="en-US" altLang="en-US" dirty="0" err="1"/>
              <a:t>dll</a:t>
            </a:r>
            <a:endParaRPr lang="en-US" altLang="en-US" dirty="0"/>
          </a:p>
          <a:p>
            <a:r>
              <a:rPr lang="en-US" altLang="en-US" dirty="0"/>
              <a:t>Thin client : windows terminal service, cherry pall</a:t>
            </a:r>
          </a:p>
          <a:p>
            <a:r>
              <a:rPr lang="en-US" altLang="en-US" dirty="0"/>
              <a:t>Thick client : internet explore, </a:t>
            </a:r>
            <a:r>
              <a:rPr lang="en-US" altLang="en-US" dirty="0" err="1"/>
              <a:t>firefox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4" descr="Hasil gambar">
            <a:extLst>
              <a:ext uri="{FF2B5EF4-FFF2-40B4-BE49-F238E27FC236}">
                <a16:creationId xmlns:a16="http://schemas.microsoft.com/office/drawing/2014/main" id="{D767A166-FFF3-4DBB-B465-1FFF2671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71625"/>
            <a:ext cx="33432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5353D2-422F-45AD-9ED1-9141E15FAA69}"/>
              </a:ext>
            </a:extLst>
          </p:cNvPr>
          <p:cNvSpPr/>
          <p:nvPr/>
        </p:nvSpPr>
        <p:spPr>
          <a:xfrm>
            <a:off x="966358" y="1714500"/>
            <a:ext cx="3071813" cy="642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06523-9900-42A8-AE2F-B4FD2861536A}"/>
              </a:ext>
            </a:extLst>
          </p:cNvPr>
          <p:cNvSpPr/>
          <p:nvPr/>
        </p:nvSpPr>
        <p:spPr>
          <a:xfrm>
            <a:off x="4408777" y="1714500"/>
            <a:ext cx="6945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776B59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terdiri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 </a:t>
            </a:r>
            <a:r>
              <a:rPr lang="en-US" sz="2400" i="1" dirty="0">
                <a:solidFill>
                  <a:srgbClr val="776B59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hardware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dan </a:t>
            </a:r>
            <a:r>
              <a:rPr lang="en-US" sz="2400" i="1" dirty="0">
                <a:solidFill>
                  <a:srgbClr val="776B59"/>
                </a:solidFill>
                <a:latin typeface="inherit"/>
                <a:ea typeface="Calibri" panose="020F0502020204030204" pitchFamily="34" charset="0"/>
                <a:cs typeface="Arial" panose="020B0604020202020204" pitchFamily="34" charset="0"/>
              </a:rPr>
              <a:t>software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Komputer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tergantung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pada Cloud Computing </a:t>
            </a:r>
            <a:r>
              <a:rPr lang="en-US" sz="2400" dirty="0" err="1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mengerjakan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tugas</a:t>
            </a:r>
            <a:r>
              <a:rPr lang="en-US" sz="2400" dirty="0">
                <a:solidFill>
                  <a:srgbClr val="776B5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289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002" y="188914"/>
            <a:ext cx="7815886" cy="98107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FF00"/>
                </a:solidFill>
              </a:rPr>
              <a:t>Layer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419725" y="1571625"/>
            <a:ext cx="4143375" cy="4667250"/>
          </a:xfrm>
        </p:spPr>
        <p:txBody>
          <a:bodyPr/>
          <a:lstStyle/>
          <a:p>
            <a:pPr>
              <a:buNone/>
            </a:pPr>
            <a:r>
              <a:rPr lang="en-US" altLang="en-US" sz="2400" dirty="0" err="1"/>
              <a:t>Contoh</a:t>
            </a:r>
            <a:endParaRPr lang="en-US" altLang="en-US" sz="2400" dirty="0"/>
          </a:p>
          <a:p>
            <a:r>
              <a:rPr lang="en-US" altLang="en-US" sz="2400" dirty="0" err="1"/>
              <a:t>Identitas</a:t>
            </a:r>
            <a:r>
              <a:rPr lang="en-US" altLang="en-US" sz="2400" dirty="0"/>
              <a:t> : OpenID</a:t>
            </a:r>
          </a:p>
          <a:p>
            <a:r>
              <a:rPr lang="en-US" altLang="en-US" sz="2400" dirty="0"/>
              <a:t>Integration: Amazon Simple Queue Service</a:t>
            </a:r>
          </a:p>
          <a:p>
            <a:r>
              <a:rPr lang="en-US" altLang="en-US" sz="2400" dirty="0" err="1"/>
              <a:t>Paymemt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Paypal</a:t>
            </a:r>
            <a:r>
              <a:rPr lang="en-US" altLang="en-US" sz="2400" dirty="0"/>
              <a:t>, Google Checkout</a:t>
            </a:r>
          </a:p>
          <a:p>
            <a:r>
              <a:rPr lang="en-US" altLang="en-US" sz="2400" dirty="0"/>
              <a:t>Mapping: Google Maps, Yahoo Maps</a:t>
            </a:r>
          </a:p>
        </p:txBody>
      </p:sp>
      <p:sp>
        <p:nvSpPr>
          <p:cNvPr id="34820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7E791E-8F8C-4FAB-ADBF-947D2D6BDF62}" type="datetime1">
              <a:rPr lang="en-US" altLang="id-ID" smtClean="0">
                <a:solidFill>
                  <a:srgbClr val="3366FF"/>
                </a:solidFill>
              </a:rPr>
              <a:pPr/>
              <a:t>7/25/2022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34821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34823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  <p:pic>
        <p:nvPicPr>
          <p:cNvPr id="9" name="Picture 4" descr="Hasil gambar">
            <a:extLst>
              <a:ext uri="{FF2B5EF4-FFF2-40B4-BE49-F238E27FC236}">
                <a16:creationId xmlns:a16="http://schemas.microsoft.com/office/drawing/2014/main" id="{3AE0FADF-41F9-42A3-8EA2-BAFB74BF2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4" y="1571625"/>
            <a:ext cx="33432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DDEF2E-CDB6-410A-AB98-7B22E67F913E}"/>
              </a:ext>
            </a:extLst>
          </p:cNvPr>
          <p:cNvSpPr/>
          <p:nvPr/>
        </p:nvSpPr>
        <p:spPr>
          <a:xfrm>
            <a:off x="1319645" y="2357438"/>
            <a:ext cx="3071813" cy="642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623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inherit</vt:lpstr>
      <vt:lpstr>Office Theme</vt:lpstr>
      <vt:lpstr>#03 KONSEP KERJA CLOUD COMPUTING</vt:lpstr>
      <vt:lpstr>Overview</vt:lpstr>
      <vt:lpstr>Cara Kerja Cloud Computing</vt:lpstr>
      <vt:lpstr>Cara Kerja Cloud Computing</vt:lpstr>
      <vt:lpstr>Cara Kerja Cloud Computing</vt:lpstr>
      <vt:lpstr>Cara Kerja Cloud Computing</vt:lpstr>
      <vt:lpstr>Layer Cloud Computing</vt:lpstr>
      <vt:lpstr>Layer Cloud Computing</vt:lpstr>
      <vt:lpstr>Layer Cloud Computing</vt:lpstr>
      <vt:lpstr>Layer Cloud Computing</vt:lpstr>
      <vt:lpstr>Layer Cloud Computing</vt:lpstr>
      <vt:lpstr>Layer Cloud Computing</vt:lpstr>
      <vt:lpstr>Layer Cloud Computing</vt:lpstr>
      <vt:lpstr>Manajemen Pengelolaan CC</vt:lpstr>
      <vt:lpstr>SDM Cloud Computing</vt:lpstr>
      <vt:lpstr>SDM Cloud Computing</vt:lpstr>
      <vt:lpstr>PowerPoint Presentation</vt:lpstr>
      <vt:lpstr>SDM Cloud Computing</vt:lpstr>
      <vt:lpstr>SDM Cloud Computing</vt:lpstr>
      <vt:lpstr>Keamanan Cloud Computing</vt:lpstr>
      <vt:lpstr>Keamanan Cloud Computing</vt:lpstr>
      <vt:lpstr>Keamanan Cloud Computing</vt:lpstr>
      <vt:lpstr>Keamanan Cloud Computing</vt:lpstr>
      <vt:lpstr>Perangkat Lunak Cloud Computing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235</cp:revision>
  <dcterms:created xsi:type="dcterms:W3CDTF">2019-12-20T03:03:11Z</dcterms:created>
  <dcterms:modified xsi:type="dcterms:W3CDTF">2022-07-25T13:46:07Z</dcterms:modified>
</cp:coreProperties>
</file>