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03/08/2022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ka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id/security-guide/common/glossary.html#term-Networking-service-neutron" TargetMode="External"/><Relationship Id="rId2" Type="http://schemas.openxmlformats.org/officeDocument/2006/relationships/hyperlink" Target="https://docs.openstack.org/id/security-guide/common/glossary.html#term-Block-Storage-service-cind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solusi.com/azu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</a:t>
            </a:r>
            <a:r>
              <a:rPr lang="en-IN" sz="3600" dirty="0">
                <a:solidFill>
                  <a:srgbClr val="FF0000"/>
                </a:solidFill>
              </a:rPr>
              <a:t>06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IN" sz="3600" dirty="0">
                <a:solidFill>
                  <a:srgbClr val="FF0000"/>
                </a:solidFill>
              </a:rPr>
              <a:t>PERANGKAT LUNAK 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9F6-E398-4941-838B-040314AC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226" y="365126"/>
            <a:ext cx="8451574" cy="45651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FF00"/>
                </a:solidFill>
              </a:rPr>
              <a:t>Layanan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dari</a:t>
            </a:r>
            <a:r>
              <a:rPr lang="en-US" sz="2800" b="1" dirty="0">
                <a:solidFill>
                  <a:srgbClr val="FFFF00"/>
                </a:solidFill>
              </a:rPr>
              <a:t> Microsoft Azure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9F9A-4B56-42A9-B92D-6229B1F8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 Service</a:t>
            </a:r>
          </a:p>
          <a:p>
            <a:pPr marL="0" indent="0" algn="just">
              <a:buNone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compute service,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virtual machine, cloud service, service fabric, dan functions. </a:t>
            </a:r>
            <a:r>
              <a:rPr lang="en-US" sz="2000" dirty="0" err="1"/>
              <a:t>Melalui</a:t>
            </a:r>
            <a:r>
              <a:rPr lang="en-US" sz="2000" dirty="0"/>
              <a:t> Microsoft Azure, Anda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virtual machine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Windows </a:t>
            </a:r>
            <a:r>
              <a:rPr lang="en-US" sz="2000" dirty="0" err="1"/>
              <a:t>atau</a:t>
            </a:r>
            <a:r>
              <a:rPr lang="en-US" sz="2000" dirty="0"/>
              <a:t> Linux. </a:t>
            </a:r>
            <a:r>
              <a:rPr lang="en-US" sz="2000" dirty="0" err="1"/>
              <a:t>Keunggulannya</a:t>
            </a:r>
            <a:r>
              <a:rPr lang="en-US" sz="2000" dirty="0"/>
              <a:t>, Anda </a:t>
            </a: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RAM dan storage.</a:t>
            </a:r>
          </a:p>
          <a:p>
            <a:pPr marL="0" indent="0" algn="just">
              <a:buNone/>
            </a:pPr>
            <a:endParaRPr lang="en-US" sz="1050" dirty="0"/>
          </a:p>
          <a:p>
            <a:r>
              <a:rPr lang="en-US" dirty="0"/>
              <a:t>Networking Service</a:t>
            </a:r>
          </a:p>
          <a:p>
            <a:pPr marL="0" indent="0" algn="just">
              <a:buNone/>
            </a:pPr>
            <a:r>
              <a:rPr lang="en-US" sz="2000" dirty="0" err="1"/>
              <a:t>Dalam</a:t>
            </a:r>
            <a:r>
              <a:rPr lang="en-US" sz="2000" dirty="0"/>
              <a:t> networking service, </a:t>
            </a:r>
            <a:r>
              <a:rPr lang="en-US" sz="2000" dirty="0" err="1"/>
              <a:t>ada</a:t>
            </a:r>
            <a:r>
              <a:rPr lang="en-US" sz="2000" dirty="0"/>
              <a:t> yang </a:t>
            </a:r>
            <a:r>
              <a:rPr lang="en-US" sz="2000" dirty="0" err="1"/>
              <a:t>disebut</a:t>
            </a:r>
            <a:r>
              <a:rPr lang="en-US" sz="2000" dirty="0"/>
              <a:t> Azure CDN,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web </a:t>
            </a:r>
            <a:r>
              <a:rPr lang="en-US" sz="2000" dirty="0" err="1"/>
              <a:t>menggunakan</a:t>
            </a:r>
            <a:r>
              <a:rPr lang="en-US" sz="2000" dirty="0"/>
              <a:t> bandwidth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di mana pun. Ada pula Express Route,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menghubungkan</a:t>
            </a:r>
            <a:r>
              <a:rPr lang="en-US" sz="2000" dirty="0"/>
              <a:t> on premise network pada cloud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privat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1100" dirty="0"/>
          </a:p>
          <a:p>
            <a:pPr algn="just"/>
            <a:r>
              <a:rPr lang="en-US" dirty="0"/>
              <a:t>Storage Service</a:t>
            </a:r>
          </a:p>
          <a:p>
            <a:pPr marL="0" indent="0" algn="just">
              <a:buNone/>
            </a:pP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kategori</a:t>
            </a:r>
            <a:r>
              <a:rPr lang="en-US" sz="2200" dirty="0"/>
              <a:t> storage service,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disk storage, blob storage, file storage, dan queue storage.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penyimpanan</a:t>
            </a:r>
            <a:r>
              <a:rPr lang="en-US" sz="2200" dirty="0"/>
              <a:t>, Microsoft Azure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opsi</a:t>
            </a:r>
            <a:r>
              <a:rPr lang="en-US" sz="2200" dirty="0"/>
              <a:t> HDD </a:t>
            </a:r>
            <a:r>
              <a:rPr lang="en-US" sz="2200" dirty="0" err="1"/>
              <a:t>atau</a:t>
            </a:r>
            <a:r>
              <a:rPr lang="en-US" sz="2200" dirty="0"/>
              <a:t> SSD dan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dioperasikan</a:t>
            </a:r>
            <a:r>
              <a:rPr lang="en-US" sz="2200" dirty="0"/>
              <a:t> </a:t>
            </a:r>
            <a:r>
              <a:rPr lang="en-US" sz="2200" dirty="0" err="1"/>
              <a:t>sekaligus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virtual machine. 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378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EAE3-A5A7-4426-96C3-91793659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52" y="212035"/>
            <a:ext cx="8292548" cy="74212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OpenNebula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E272-AE42-4FB8-AAF4-16DA66C0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3999"/>
            <a:ext cx="6569765" cy="4652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err="1"/>
              <a:t>OpenNebula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sebuah</a:t>
            </a:r>
            <a:r>
              <a:rPr lang="en-US" sz="2500" dirty="0"/>
              <a:t> </a:t>
            </a:r>
            <a:r>
              <a:rPr lang="en-US" sz="2500" dirty="0" err="1"/>
              <a:t>layanan</a:t>
            </a:r>
            <a:r>
              <a:rPr lang="en-US" sz="2500" dirty="0"/>
              <a:t> </a:t>
            </a:r>
            <a:r>
              <a:rPr lang="en-US" sz="2500" i="1" dirty="0"/>
              <a:t>Cloud </a:t>
            </a:r>
            <a:r>
              <a:rPr lang="en-US" sz="2500" dirty="0"/>
              <a:t> yang </a:t>
            </a:r>
            <a:r>
              <a:rPr lang="en-US" sz="2500" dirty="0" err="1"/>
              <a:t>dikembangkan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kebutuhan</a:t>
            </a:r>
            <a:r>
              <a:rPr lang="en-US" sz="2500" dirty="0"/>
              <a:t> </a:t>
            </a:r>
            <a:r>
              <a:rPr lang="en-US" sz="2500" dirty="0" err="1"/>
              <a:t>virtualisasi</a:t>
            </a:r>
            <a:r>
              <a:rPr lang="en-US" sz="2500" dirty="0"/>
              <a:t> </a:t>
            </a:r>
            <a:r>
              <a:rPr lang="en-US" sz="2500" dirty="0" err="1"/>
              <a:t>pusat</a:t>
            </a:r>
            <a:r>
              <a:rPr lang="en-US" sz="2500" dirty="0"/>
              <a:t> data dan </a:t>
            </a:r>
            <a:r>
              <a:rPr lang="en-US" sz="2500" dirty="0" err="1"/>
              <a:t>komputasi</a:t>
            </a:r>
            <a:r>
              <a:rPr lang="en-US" sz="2500" dirty="0"/>
              <a:t> </a:t>
            </a:r>
            <a:r>
              <a:rPr lang="en-US" sz="2500" dirty="0" err="1"/>
              <a:t>awan</a:t>
            </a:r>
            <a:r>
              <a:rPr lang="en-US" sz="2500" dirty="0"/>
              <a:t> </a:t>
            </a:r>
            <a:r>
              <a:rPr lang="en-US" sz="2500" dirty="0" err="1"/>
              <a:t>pribadi</a:t>
            </a:r>
            <a:r>
              <a:rPr lang="en-US" sz="2500" dirty="0"/>
              <a:t>. </a:t>
            </a:r>
            <a:r>
              <a:rPr lang="en-US" sz="2500" dirty="0" err="1"/>
              <a:t>Menjadi</a:t>
            </a:r>
            <a:r>
              <a:rPr lang="en-US" sz="2500" dirty="0"/>
              <a:t> </a:t>
            </a:r>
            <a:r>
              <a:rPr lang="en-US" sz="2500" dirty="0" err="1"/>
              <a:t>mesin</a:t>
            </a:r>
            <a:r>
              <a:rPr lang="en-US" sz="2500" dirty="0"/>
              <a:t> virtual yang </a:t>
            </a:r>
            <a:r>
              <a:rPr lang="en-US" sz="2500" dirty="0" err="1"/>
              <a:t>menyediakan</a:t>
            </a:r>
            <a:r>
              <a:rPr lang="en-US" sz="2500" dirty="0"/>
              <a:t> </a:t>
            </a:r>
            <a:r>
              <a:rPr lang="en-US" sz="2500" dirty="0" err="1"/>
              <a:t>grup</a:t>
            </a:r>
            <a:r>
              <a:rPr lang="en-US" sz="2500" dirty="0"/>
              <a:t> yang </a:t>
            </a:r>
            <a:r>
              <a:rPr lang="en-US" sz="2500" dirty="0" err="1"/>
              <a:t>efisien</a:t>
            </a:r>
            <a:r>
              <a:rPr lang="en-US" sz="2500" dirty="0"/>
              <a:t>, </a:t>
            </a:r>
            <a:r>
              <a:rPr lang="en-US" sz="2500" dirty="0" err="1"/>
              <a:t>dinamis</a:t>
            </a:r>
            <a:r>
              <a:rPr lang="en-US" sz="2500" dirty="0"/>
              <a:t>, </a:t>
            </a:r>
            <a:r>
              <a:rPr lang="en-US" sz="2500" dirty="0" err="1"/>
              <a:t>terukur</a:t>
            </a:r>
            <a:r>
              <a:rPr lang="en-US" sz="2500" dirty="0"/>
              <a:t> yang </a:t>
            </a:r>
            <a:r>
              <a:rPr lang="en-US" sz="2500" dirty="0" err="1"/>
              <a:t>berinteraksi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Server virtual dan </a:t>
            </a:r>
            <a:r>
              <a:rPr lang="en-US" sz="2500" dirty="0" err="1"/>
              <a:t>fisik</a:t>
            </a:r>
            <a:r>
              <a:rPr lang="en-US" sz="25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Open Nebula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sepenuhnya</a:t>
            </a:r>
            <a:r>
              <a:rPr lang="en-US" sz="2400" dirty="0"/>
              <a:t> open-source toolkit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IaaS: private, public, dan hybrid.</a:t>
            </a:r>
            <a:endParaRPr lang="en-US" sz="2500" dirty="0"/>
          </a:p>
        </p:txBody>
      </p:sp>
      <p:pic>
        <p:nvPicPr>
          <p:cNvPr id="5122" name="Picture 2" descr="OpenNebula Project Releases OpenNebula 4.0 Eagle; an Open-source Enterprise  Cloud Manager - Web Hosting | Cloud Computing | Datacenter | Domain News">
            <a:extLst>
              <a:ext uri="{FF2B5EF4-FFF2-40B4-BE49-F238E27FC236}">
                <a16:creationId xmlns:a16="http://schemas.microsoft.com/office/drawing/2014/main" id="{27A99AEE-E1BF-4A26-B97B-E30ABD2F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45" y="1199318"/>
            <a:ext cx="3206955" cy="21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9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F4C2-3FDB-4EAF-A1C1-32EFF893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34" y="365126"/>
            <a:ext cx="8398565" cy="3159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Email(Gmail dan Yahoo)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0AAE-3434-411A-A56F-AA1790C6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Email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Mail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internet, </a:t>
            </a:r>
            <a:r>
              <a:rPr lang="en-US" dirty="0" err="1"/>
              <a:t>seperti</a:t>
            </a:r>
            <a:r>
              <a:rPr lang="en-US" dirty="0"/>
              <a:t> Gmail da Yahoo,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Saas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280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C4C-279D-4256-8021-5C04362C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38" y="365126"/>
            <a:ext cx="8372061" cy="4830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Sales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5030-5837-4FBB-82A3-DB7CBCA3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7"/>
            <a:ext cx="7205870" cy="193150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Sales force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 </a:t>
            </a:r>
            <a:r>
              <a:rPr lang="en-US" i="1" dirty="0"/>
              <a:t>cloud</a:t>
            </a:r>
            <a:r>
              <a:rPr lang="en-US" dirty="0"/>
              <a:t> 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CRM 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customer relationship management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A904EA-D16B-4399-A234-A95EF8F54D7A}"/>
              </a:ext>
            </a:extLst>
          </p:cNvPr>
          <p:cNvSpPr txBox="1">
            <a:spLocks/>
          </p:cNvSpPr>
          <p:nvPr/>
        </p:nvSpPr>
        <p:spPr>
          <a:xfrm>
            <a:off x="838200" y="3617843"/>
            <a:ext cx="7099852" cy="4275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Salesforce:</a:t>
            </a:r>
          </a:p>
          <a:p>
            <a:pPr algn="just"/>
            <a:r>
              <a:rPr lang="en-US" i="1" dirty="0"/>
              <a:t>Sales Cloud</a:t>
            </a:r>
            <a:endParaRPr lang="en-US" dirty="0"/>
          </a:p>
          <a:p>
            <a:pPr algn="just"/>
            <a:r>
              <a:rPr lang="en-US" i="1" dirty="0"/>
              <a:t>Service Cloud</a:t>
            </a:r>
            <a:endParaRPr lang="en-US" dirty="0"/>
          </a:p>
          <a:p>
            <a:pPr algn="just"/>
            <a:r>
              <a:rPr lang="en-US" i="1" dirty="0"/>
              <a:t>Marketing Cloud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170" name="Picture 2" descr="Salesforce.com - Wikipedia bahasa Indonesia, ensiklopedia bebas">
            <a:extLst>
              <a:ext uri="{FF2B5EF4-FFF2-40B4-BE49-F238E27FC236}">
                <a16:creationId xmlns:a16="http://schemas.microsoft.com/office/drawing/2014/main" id="{82B0F7BF-8BCD-436E-B7ED-8479CD854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337" y="1638300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5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ED72-6E10-438D-8181-CA7F674A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6" y="523081"/>
            <a:ext cx="7553741" cy="31591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Amazon Simple Storage Service (S3)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BE4E-3177-4DCB-B44C-EDA01217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8051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Amazon S3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mana pun. </a:t>
            </a:r>
          </a:p>
          <a:p>
            <a:pPr marL="0" indent="0" algn="just">
              <a:buNone/>
            </a:pPr>
            <a:r>
              <a:rPr lang="en-US" dirty="0"/>
              <a:t>Amazon S3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, </a:t>
            </a:r>
            <a:r>
              <a:rPr lang="en-US" dirty="0" err="1"/>
              <a:t>ketersediaan</a:t>
            </a:r>
            <a:r>
              <a:rPr lang="en-US" dirty="0"/>
              <a:t>,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dan </a:t>
            </a:r>
            <a:r>
              <a:rPr lang="en-US" dirty="0" err="1"/>
              <a:t>skalabilitas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yang </a:t>
            </a:r>
            <a:r>
              <a:rPr lang="en-US" dirty="0" err="1"/>
              <a:t>terkemuka</a:t>
            </a:r>
            <a:r>
              <a:rPr lang="en-US" dirty="0"/>
              <a:t> di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</p:txBody>
      </p:sp>
      <p:pic>
        <p:nvPicPr>
          <p:cNvPr id="8194" name="Picture 2" descr="Amazon Simple Storage Service (Amazon S3) | by Prajan Acharya | AWS in Plain  English">
            <a:extLst>
              <a:ext uri="{FF2B5EF4-FFF2-40B4-BE49-F238E27FC236}">
                <a16:creationId xmlns:a16="http://schemas.microsoft.com/office/drawing/2014/main" id="{F8526174-FD13-4EF0-B572-41095F17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852" y="1885950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id-ID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TERIMA KASIH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44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570" y="188914"/>
            <a:ext cx="7243318" cy="981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id-ID" dirty="0" err="1">
                <a:solidFill>
                  <a:srgbClr val="FFFF00"/>
                </a:solidFill>
              </a:rPr>
              <a:t>Perangkat</a:t>
            </a:r>
            <a:r>
              <a:rPr lang="en-IN" altLang="id-ID" dirty="0">
                <a:solidFill>
                  <a:srgbClr val="FFFF00"/>
                </a:solidFill>
              </a:rPr>
              <a:t> </a:t>
            </a:r>
            <a:r>
              <a:rPr lang="en-IN" altLang="id-ID" dirty="0" err="1">
                <a:solidFill>
                  <a:srgbClr val="FFFF00"/>
                </a:solidFill>
              </a:rPr>
              <a:t>Lunak</a:t>
            </a:r>
            <a:r>
              <a:rPr lang="en-IN" altLang="id-ID" dirty="0">
                <a:solidFill>
                  <a:srgbClr val="FFFF00"/>
                </a:solidFill>
              </a:rPr>
              <a:t> Cloud Computing</a:t>
            </a:r>
            <a:endParaRPr lang="en-US" altLang="id-ID" dirty="0">
              <a:solidFill>
                <a:srgbClr val="FFFF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24063" y="1338470"/>
            <a:ext cx="8229600" cy="4805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OpenStack </a:t>
            </a:r>
          </a:p>
          <a:p>
            <a:r>
              <a:rPr lang="en-US" dirty="0"/>
              <a:t>Amazon Elastic Compute Cloud </a:t>
            </a:r>
          </a:p>
          <a:p>
            <a:r>
              <a:rPr lang="en-US" dirty="0"/>
              <a:t>Microsoft Azure </a:t>
            </a:r>
          </a:p>
          <a:p>
            <a:r>
              <a:rPr lang="en-US" dirty="0" err="1"/>
              <a:t>OpenNebula</a:t>
            </a:r>
            <a:r>
              <a:rPr lang="en-US" dirty="0"/>
              <a:t> </a:t>
            </a:r>
          </a:p>
          <a:p>
            <a:r>
              <a:rPr lang="en-US" dirty="0"/>
              <a:t>Email (yahoo dan </a:t>
            </a:r>
            <a:r>
              <a:rPr lang="en-US" dirty="0" err="1"/>
              <a:t>gmail</a:t>
            </a:r>
            <a:r>
              <a:rPr lang="en-US" dirty="0"/>
              <a:t>) </a:t>
            </a:r>
          </a:p>
          <a:p>
            <a:r>
              <a:rPr lang="en-US" dirty="0" err="1"/>
              <a:t>Lotuslive</a:t>
            </a:r>
            <a:r>
              <a:rPr lang="en-US" dirty="0"/>
              <a:t> </a:t>
            </a:r>
          </a:p>
          <a:p>
            <a:r>
              <a:rPr lang="en-US" dirty="0" err="1"/>
              <a:t>GoGrid</a:t>
            </a:r>
            <a:r>
              <a:rPr lang="en-US" dirty="0"/>
              <a:t> </a:t>
            </a:r>
          </a:p>
          <a:p>
            <a:r>
              <a:rPr lang="en-US" dirty="0"/>
              <a:t>Amazon Simple Storage Service (S3) </a:t>
            </a:r>
          </a:p>
          <a:p>
            <a:r>
              <a:rPr lang="en-US" dirty="0" err="1"/>
              <a:t>Zoho</a:t>
            </a:r>
            <a:r>
              <a:rPr lang="en-US" dirty="0"/>
              <a:t> </a:t>
            </a:r>
          </a:p>
          <a:p>
            <a:r>
              <a:rPr lang="en-US" dirty="0"/>
              <a:t>Salesforce </a:t>
            </a:r>
          </a:p>
          <a:p>
            <a:pPr marL="0" indent="0" algn="just" eaLnBrk="1" hangingPunct="1">
              <a:buNone/>
            </a:pPr>
            <a:endParaRPr lang="en-US" altLang="id-ID" sz="2400" dirty="0"/>
          </a:p>
        </p:txBody>
      </p:sp>
      <p:sp>
        <p:nvSpPr>
          <p:cNvPr id="26628" name="Date Placeholder 8"/>
          <p:cNvSpPr>
            <a:spLocks noGrp="1"/>
          </p:cNvSpPr>
          <p:nvPr>
            <p:ph type="dt" sz="quarter" idx="10"/>
          </p:nvPr>
        </p:nvSpPr>
        <p:spPr bwMode="auto">
          <a:xfrm>
            <a:off x="1524000" y="6500814"/>
            <a:ext cx="2133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5F36C8-7954-4A89-8587-4BB28D6736B4}" type="datetime1">
              <a:rPr lang="en-US" altLang="id-ID" smtClean="0">
                <a:solidFill>
                  <a:srgbClr val="3366FF"/>
                </a:solidFill>
              </a:rPr>
              <a:pPr/>
              <a:t>8/3/2022</a:t>
            </a:fld>
            <a:endParaRPr lang="es-ES" altLang="id-ID">
              <a:solidFill>
                <a:srgbClr val="3366FF"/>
              </a:solidFill>
            </a:endParaRPr>
          </a:p>
        </p:txBody>
      </p:sp>
      <p:sp>
        <p:nvSpPr>
          <p:cNvPr id="26629" name="Footer Placeholder 10"/>
          <p:cNvSpPr>
            <a:spLocks noGrp="1"/>
          </p:cNvSpPr>
          <p:nvPr>
            <p:ph type="ftr" sz="quarter" idx="11"/>
          </p:nvPr>
        </p:nvSpPr>
        <p:spPr bwMode="auto">
          <a:xfrm>
            <a:off x="4595813" y="6500814"/>
            <a:ext cx="2895600" cy="357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id-ID">
                <a:solidFill>
                  <a:srgbClr val="3366FF"/>
                </a:solidFill>
              </a:rPr>
              <a:t>Materi 2 - Cloud Computing</a:t>
            </a:r>
          </a:p>
        </p:txBody>
      </p:sp>
      <p:sp>
        <p:nvSpPr>
          <p:cNvPr id="26631" name="AutoShape 8" descr="Hasil gambar untuk cloud computi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04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A7C3-E10F-420E-A89B-C582B55D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9" y="179595"/>
            <a:ext cx="8425070" cy="62878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OpenStack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316C5A-A77D-4E17-B73E-385A08AE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965" y="808383"/>
            <a:ext cx="3641035" cy="36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201CF-C4BF-4547-8D58-64FFCD0C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7060096" cy="4505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OpenStack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awan</a:t>
            </a:r>
            <a:r>
              <a:rPr lang="en-US" dirty="0"/>
              <a:t> opensource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memanagemen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 dan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datacenter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dashboard </a:t>
            </a:r>
            <a:r>
              <a:rPr lang="en-US" dirty="0" err="1"/>
              <a:t>webbase</a:t>
            </a:r>
            <a:r>
              <a:rPr lang="en-US" dirty="0"/>
              <a:t> (Infrastructure as a service – IaaS ). </a:t>
            </a:r>
          </a:p>
          <a:p>
            <a:pPr marL="0" indent="0" algn="just">
              <a:buNone/>
            </a:pPr>
            <a:r>
              <a:rPr lang="en-US" dirty="0" err="1"/>
              <a:t>Fungsi</a:t>
            </a:r>
            <a:r>
              <a:rPr lang="en-US" dirty="0"/>
              <a:t> OpenStack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para administrator server dan developer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berkerja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2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06F7-3C38-46FC-BFE1-2341FFA2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56" y="357809"/>
            <a:ext cx="7065894" cy="429247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FF00"/>
                </a:solidFill>
              </a:rPr>
              <a:t>Komponen</a:t>
            </a:r>
            <a:r>
              <a:rPr lang="en-IN" dirty="0">
                <a:solidFill>
                  <a:srgbClr val="FFFF00"/>
                </a:solidFill>
              </a:rPr>
              <a:t> OpenStack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8FE84-CE1D-4C9F-AA1A-C32F0307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465"/>
            <a:ext cx="10872613" cy="34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1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4C29-076C-41DE-BD80-0653CFDF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496" y="365125"/>
            <a:ext cx="8332304" cy="416753"/>
          </a:xfrm>
        </p:spPr>
        <p:txBody>
          <a:bodyPr>
            <a:noAutofit/>
          </a:bodyPr>
          <a:lstStyle/>
          <a:p>
            <a:r>
              <a:rPr lang="en-IN" sz="3200" dirty="0" err="1">
                <a:solidFill>
                  <a:srgbClr val="FFFF00"/>
                </a:solidFill>
              </a:rPr>
              <a:t>Komponen</a:t>
            </a:r>
            <a:r>
              <a:rPr lang="en-IN" sz="3200" dirty="0">
                <a:solidFill>
                  <a:srgbClr val="FFFF00"/>
                </a:solidFill>
              </a:rPr>
              <a:t> OpenStack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0CAA-DAEF-4123-B850-CED677E6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0515600" cy="50902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</a:t>
            </a:r>
          </a:p>
          <a:p>
            <a:pPr marL="0" indent="0" algn="just">
              <a:buNone/>
            </a:pPr>
            <a:r>
              <a:rPr lang="en-US" sz="2000" dirty="0"/>
              <a:t>OpenStack Compute service (nova)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instance </a:t>
            </a:r>
            <a:r>
              <a:rPr lang="en-US" sz="2000" dirty="0" err="1"/>
              <a:t>mesin</a:t>
            </a:r>
            <a:r>
              <a:rPr lang="en-US" sz="2000" dirty="0"/>
              <a:t> virtual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, instance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tuan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multi-tier, </a:t>
            </a:r>
            <a:r>
              <a:rPr lang="en-US" sz="2000" dirty="0" err="1"/>
              <a:t>lingkungan</a:t>
            </a:r>
            <a:r>
              <a:rPr lang="en-US" sz="2000" dirty="0"/>
              <a:t> dev </a:t>
            </a:r>
            <a:r>
              <a:rPr lang="en-US" sz="2000" dirty="0" err="1"/>
              <a:t>atau</a:t>
            </a:r>
            <a:r>
              <a:rPr lang="en-US" sz="2000" dirty="0"/>
              <a:t> test, </a:t>
            </a:r>
            <a:r>
              <a:rPr lang="en-US" sz="2000" dirty="0" err="1"/>
              <a:t>pemrosesan</a:t>
            </a:r>
            <a:r>
              <a:rPr lang="en-US" sz="2000" dirty="0"/>
              <a:t> (crunching) "Big Data" di </a:t>
            </a:r>
            <a:r>
              <a:rPr lang="en-US" sz="2000" dirty="0" err="1"/>
              <a:t>klaster</a:t>
            </a:r>
            <a:r>
              <a:rPr lang="en-US" sz="2000" dirty="0"/>
              <a:t> Hadoop,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berperforma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1200" dirty="0"/>
          </a:p>
          <a:p>
            <a:r>
              <a:rPr lang="en-US" dirty="0"/>
              <a:t>Block Storage</a:t>
            </a:r>
          </a:p>
          <a:p>
            <a:pPr marL="0" indent="0" algn="just">
              <a:buNone/>
            </a:pPr>
            <a:r>
              <a:rPr lang="en-US" sz="2000" dirty="0"/>
              <a:t>OpenStack </a:t>
            </a:r>
            <a:r>
              <a:rPr lang="en-US" sz="2000" u="sng" dirty="0">
                <a:hlinkClick r:id="rId2"/>
              </a:rPr>
              <a:t>Block Storage service (cinder)</a:t>
            </a:r>
            <a:r>
              <a:rPr lang="en-US" sz="2000" dirty="0"/>
              <a:t> 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persisten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instance. </a:t>
            </a:r>
            <a:r>
              <a:rPr lang="en-US" sz="2000" dirty="0" err="1"/>
              <a:t>Layanan</a:t>
            </a:r>
            <a:r>
              <a:rPr lang="en-US" sz="2000" dirty="0"/>
              <a:t> Block Storage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siklus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,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dan </a:t>
            </a:r>
            <a:r>
              <a:rPr lang="en-US" sz="2000" dirty="0" err="1"/>
              <a:t>pelekatan</a:t>
            </a:r>
            <a:r>
              <a:rPr lang="en-US" sz="2000" dirty="0"/>
              <a:t> volume </a:t>
            </a:r>
            <a:r>
              <a:rPr lang="en-US" sz="2000" dirty="0" err="1"/>
              <a:t>ke</a:t>
            </a:r>
            <a:r>
              <a:rPr lang="en-US" sz="2000" dirty="0"/>
              <a:t> instance,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pembebasannya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Networking</a:t>
            </a:r>
          </a:p>
          <a:p>
            <a:pPr marL="0" indent="0" algn="just">
              <a:buNone/>
            </a:pPr>
            <a:r>
              <a:rPr lang="en-US" sz="1700" dirty="0"/>
              <a:t>The OpenStack </a:t>
            </a:r>
            <a:r>
              <a:rPr lang="en-US" sz="1700" u="sng" dirty="0">
                <a:hlinkClick r:id="rId3"/>
              </a:rPr>
              <a:t>Networking service</a:t>
            </a:r>
            <a:r>
              <a:rPr lang="en-US" sz="1700" dirty="0"/>
              <a:t> (neutron, yang </a:t>
            </a:r>
            <a:r>
              <a:rPr lang="en-US" sz="1700" dirty="0" err="1"/>
              <a:t>sebelumnya</a:t>
            </a:r>
            <a:r>
              <a:rPr lang="en-US" sz="1700" dirty="0"/>
              <a:t> </a:t>
            </a:r>
            <a:r>
              <a:rPr lang="en-US" sz="1700" dirty="0" err="1"/>
              <a:t>disebut</a:t>
            </a:r>
            <a:r>
              <a:rPr lang="en-US" sz="1700" dirty="0"/>
              <a:t> quantum) </a:t>
            </a:r>
            <a:r>
              <a:rPr lang="en-US" sz="1700" dirty="0" err="1"/>
              <a:t>menyediakan</a:t>
            </a:r>
            <a:r>
              <a:rPr lang="en-US" sz="1700" dirty="0"/>
              <a:t> </a:t>
            </a:r>
            <a:r>
              <a:rPr lang="en-US" sz="1700" dirty="0" err="1"/>
              <a:t>berbagai</a:t>
            </a:r>
            <a:r>
              <a:rPr lang="en-US" sz="1700" dirty="0"/>
              <a:t> </a:t>
            </a:r>
            <a:r>
              <a:rPr lang="en-US" sz="1700" dirty="0" err="1"/>
              <a:t>layanan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pengguna</a:t>
            </a:r>
            <a:r>
              <a:rPr lang="en-US" sz="1700" dirty="0"/>
              <a:t> </a:t>
            </a:r>
            <a:r>
              <a:rPr lang="en-US" sz="1700" dirty="0" err="1"/>
              <a:t>awan</a:t>
            </a:r>
            <a:r>
              <a:rPr lang="en-US" sz="1700" dirty="0"/>
              <a:t> (</a:t>
            </a:r>
            <a:r>
              <a:rPr lang="en-US" sz="1700" dirty="0" err="1"/>
              <a:t>penyewa</a:t>
            </a:r>
            <a:r>
              <a:rPr lang="en-US" sz="1700" dirty="0"/>
              <a:t>)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US" sz="1700" dirty="0" err="1"/>
              <a:t>manajemen</a:t>
            </a:r>
            <a:r>
              <a:rPr lang="en-US" sz="1700" dirty="0"/>
              <a:t> </a:t>
            </a:r>
            <a:r>
              <a:rPr lang="en-US" sz="1700" dirty="0" err="1"/>
              <a:t>alamat</a:t>
            </a:r>
            <a:r>
              <a:rPr lang="en-US" sz="1700" dirty="0"/>
              <a:t> IP, DNS, DHCP, load balancing, dan </a:t>
            </a:r>
            <a:r>
              <a:rPr lang="en-US" sz="1700" dirty="0" err="1"/>
              <a:t>kelompok</a:t>
            </a:r>
            <a:r>
              <a:rPr lang="en-US" sz="1700" dirty="0"/>
              <a:t> </a:t>
            </a:r>
            <a:r>
              <a:rPr lang="en-US" sz="1700" dirty="0" err="1"/>
              <a:t>keamanan</a:t>
            </a:r>
            <a:r>
              <a:rPr lang="en-US" sz="1700" dirty="0"/>
              <a:t> (</a:t>
            </a:r>
            <a:r>
              <a:rPr lang="en-US" sz="1700" dirty="0" err="1"/>
              <a:t>aturan</a:t>
            </a:r>
            <a:r>
              <a:rPr lang="en-US" sz="1700" dirty="0"/>
              <a:t> </a:t>
            </a:r>
            <a:r>
              <a:rPr lang="en-US" sz="1700" dirty="0" err="1"/>
              <a:t>akses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r>
              <a:rPr lang="en-US" sz="1700" dirty="0"/>
              <a:t>,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US" sz="1700" dirty="0" err="1"/>
              <a:t>kebijakan</a:t>
            </a:r>
            <a:r>
              <a:rPr lang="en-US" sz="1700" dirty="0"/>
              <a:t> firewall). </a:t>
            </a:r>
            <a:r>
              <a:rPr lang="en-US" sz="1700" dirty="0" err="1"/>
              <a:t>Layanan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</a:t>
            </a:r>
            <a:r>
              <a:rPr lang="en-US" sz="1700" dirty="0" err="1"/>
              <a:t>menyediakan</a:t>
            </a:r>
            <a:r>
              <a:rPr lang="en-US" sz="1700" dirty="0"/>
              <a:t> framework </a:t>
            </a:r>
            <a:r>
              <a:rPr lang="en-US" sz="1700" dirty="0" err="1"/>
              <a:t>untuk</a:t>
            </a:r>
            <a:r>
              <a:rPr lang="en-US" sz="1700" dirty="0"/>
              <a:t> software defined networking (SDN) yang </a:t>
            </a:r>
            <a:r>
              <a:rPr lang="en-US" sz="1700" dirty="0" err="1"/>
              <a:t>memungkinkan</a:t>
            </a:r>
            <a:r>
              <a:rPr lang="en-US" sz="1700" dirty="0"/>
              <a:t> </a:t>
            </a:r>
            <a:r>
              <a:rPr lang="en-US" sz="1700" dirty="0" err="1"/>
              <a:t>integrasi</a:t>
            </a:r>
            <a:r>
              <a:rPr lang="en-US" sz="1700" dirty="0"/>
              <a:t> pluggable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berbagai</a:t>
            </a:r>
            <a:r>
              <a:rPr lang="en-US" sz="1700" dirty="0"/>
              <a:t> </a:t>
            </a:r>
            <a:r>
              <a:rPr lang="en-US" sz="1700" dirty="0" err="1"/>
              <a:t>solusi</a:t>
            </a:r>
            <a:r>
              <a:rPr lang="en-US" sz="1700" dirty="0"/>
              <a:t> </a:t>
            </a:r>
            <a:r>
              <a:rPr lang="en-US" sz="1700" dirty="0" err="1"/>
              <a:t>jaringan</a:t>
            </a:r>
            <a:r>
              <a:rPr lang="en-US" sz="1700" dirty="0"/>
              <a:t>.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67486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11C9-5210-401C-9A4E-FA9597D0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42" y="365126"/>
            <a:ext cx="8345557" cy="315912"/>
          </a:xfrm>
        </p:spPr>
        <p:txBody>
          <a:bodyPr>
            <a:noAutofit/>
          </a:bodyPr>
          <a:lstStyle/>
          <a:p>
            <a:r>
              <a:rPr lang="en-IN" sz="3200" dirty="0" err="1">
                <a:solidFill>
                  <a:srgbClr val="FFFF00"/>
                </a:solidFill>
              </a:rPr>
              <a:t>Komponen</a:t>
            </a:r>
            <a:r>
              <a:rPr lang="en-IN" sz="3200" dirty="0">
                <a:solidFill>
                  <a:srgbClr val="FFFF00"/>
                </a:solidFill>
              </a:rPr>
              <a:t> OpenStack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95B3-DB20-4921-8A7C-E1E4A317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50637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Image Service</a:t>
            </a:r>
          </a:p>
          <a:p>
            <a:pPr marL="0" indent="0" algn="just">
              <a:buNone/>
            </a:pPr>
            <a:r>
              <a:rPr lang="en-US" sz="2000" dirty="0"/>
              <a:t>Image service (glance) 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disk-image,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penemuan</a:t>
            </a:r>
            <a:r>
              <a:rPr lang="en-US" sz="2000" dirty="0"/>
              <a:t> image, </a:t>
            </a:r>
            <a:r>
              <a:rPr lang="en-US" sz="2000" dirty="0" err="1"/>
              <a:t>registrasi</a:t>
            </a:r>
            <a:r>
              <a:rPr lang="en-US" sz="2000" dirty="0"/>
              <a:t>, dan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Compute,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700" dirty="0"/>
          </a:p>
          <a:p>
            <a:r>
              <a:rPr lang="en-US" dirty="0"/>
              <a:t>Object Storage</a:t>
            </a:r>
          </a:p>
          <a:p>
            <a:pPr marL="0" indent="0" algn="just">
              <a:buNone/>
            </a:pPr>
            <a:r>
              <a:rPr lang="en-US" sz="2000" dirty="0"/>
              <a:t>Object Storage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dan </a:t>
            </a:r>
            <a:r>
              <a:rPr lang="en-US" sz="2000" dirty="0" err="1"/>
              <a:t>mengambil</a:t>
            </a:r>
            <a:r>
              <a:rPr lang="en-US" sz="2000" dirty="0"/>
              <a:t> data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acak</a:t>
            </a:r>
            <a:r>
              <a:rPr lang="en-US" sz="2000" dirty="0"/>
              <a:t> di </a:t>
            </a:r>
            <a:r>
              <a:rPr lang="en-US" sz="2000" dirty="0" err="1"/>
              <a:t>awan</a:t>
            </a:r>
            <a:r>
              <a:rPr lang="en-US" sz="2000" dirty="0"/>
              <a:t>. </a:t>
            </a:r>
            <a:r>
              <a:rPr lang="en-US" sz="2000" dirty="0" err="1"/>
              <a:t>Layanan</a:t>
            </a:r>
            <a:r>
              <a:rPr lang="en-US" sz="2000" dirty="0"/>
              <a:t> Object Storage </a:t>
            </a:r>
            <a:r>
              <a:rPr lang="en-US" sz="2000" dirty="0" err="1"/>
              <a:t>menyediakan</a:t>
            </a:r>
            <a:r>
              <a:rPr lang="en-US" sz="2000" dirty="0"/>
              <a:t> native API dan Amazon Web Services S3-compatible API.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ketahanan</a:t>
            </a:r>
            <a:r>
              <a:rPr lang="en-US" sz="2000" dirty="0"/>
              <a:t> yang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replikasi</a:t>
            </a:r>
            <a:r>
              <a:rPr lang="en-US" sz="2000" dirty="0"/>
              <a:t> data dan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menangani</a:t>
            </a:r>
            <a:r>
              <a:rPr lang="en-US" sz="2000" dirty="0"/>
              <a:t> petabyte data.</a:t>
            </a:r>
          </a:p>
          <a:p>
            <a:pPr marL="0" indent="0" algn="just">
              <a:buNone/>
            </a:pPr>
            <a:endParaRPr lang="en-US" sz="1300" dirty="0"/>
          </a:p>
          <a:p>
            <a:pPr algn="just"/>
            <a:r>
              <a:rPr lang="en-US" dirty="0"/>
              <a:t>Identity Service</a:t>
            </a:r>
          </a:p>
          <a:p>
            <a:pPr marL="0" indent="0" algn="just">
              <a:buNone/>
            </a:pPr>
            <a:r>
              <a:rPr lang="en-US" sz="1800" dirty="0"/>
              <a:t>Identity service (keystone) </a:t>
            </a:r>
            <a:r>
              <a:rPr lang="en-US" sz="1800" dirty="0" err="1"/>
              <a:t>adalah</a:t>
            </a:r>
            <a:r>
              <a:rPr lang="en-US" sz="1800" dirty="0"/>
              <a:t> </a:t>
            </a:r>
            <a:r>
              <a:rPr lang="en-US" sz="1800" b="1" dirty="0"/>
              <a:t>shared service</a:t>
            </a:r>
            <a:r>
              <a:rPr lang="en-US" sz="1800" dirty="0"/>
              <a:t> yang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autentikasi</a:t>
            </a:r>
            <a:r>
              <a:rPr lang="en-US" sz="1800" dirty="0"/>
              <a:t> dan </a:t>
            </a:r>
            <a:r>
              <a:rPr lang="en-US" sz="1800" dirty="0" err="1"/>
              <a:t>otorisasi</a:t>
            </a:r>
            <a:r>
              <a:rPr lang="en-US" sz="1800" dirty="0"/>
              <a:t> di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infrastruktur</a:t>
            </a:r>
            <a:r>
              <a:rPr lang="en-US" sz="1800" dirty="0"/>
              <a:t> </a:t>
            </a:r>
            <a:r>
              <a:rPr lang="en-US" sz="1800" dirty="0" err="1"/>
              <a:t>awan</a:t>
            </a:r>
            <a:r>
              <a:rPr lang="en-US" sz="1800" dirty="0"/>
              <a:t>.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Identitas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dukungan</a:t>
            </a:r>
            <a:r>
              <a:rPr lang="en-US" sz="1800" dirty="0"/>
              <a:t> pluggable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otentikasi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endParaRPr lang="en-US" sz="1100" dirty="0"/>
          </a:p>
          <a:p>
            <a:pPr algn="just"/>
            <a:r>
              <a:rPr lang="en-US" dirty="0" err="1"/>
              <a:t>Dasbor</a:t>
            </a:r>
            <a:endParaRPr lang="en-US" dirty="0"/>
          </a:p>
          <a:p>
            <a:pPr marL="0" indent="0" algn="just">
              <a:buNone/>
            </a:pPr>
            <a:r>
              <a:rPr lang="en-US" sz="2200" dirty="0"/>
              <a:t>Dashboard (horizon) 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antarmuka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web </a:t>
            </a:r>
            <a:r>
              <a:rPr lang="en-US" sz="2200" dirty="0" err="1"/>
              <a:t>untuk</a:t>
            </a:r>
            <a:r>
              <a:rPr lang="en-US" sz="2200" dirty="0"/>
              <a:t> administrator </a:t>
            </a:r>
            <a:r>
              <a:rPr lang="en-US" sz="2200" dirty="0" err="1"/>
              <a:t>awan</a:t>
            </a:r>
            <a:r>
              <a:rPr lang="en-US" sz="2200" dirty="0"/>
              <a:t> dan </a:t>
            </a:r>
            <a:r>
              <a:rPr lang="en-US" sz="2200" dirty="0" err="1"/>
              <a:t>penyewa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.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antarmuka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, administrator dan </a:t>
            </a:r>
            <a:r>
              <a:rPr lang="en-US" sz="2200" dirty="0" err="1"/>
              <a:t>penyewa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menyediakan</a:t>
            </a:r>
            <a:r>
              <a:rPr lang="en-US" sz="2200" dirty="0"/>
              <a:t>, </a:t>
            </a:r>
            <a:r>
              <a:rPr lang="en-US" sz="2200" dirty="0" err="1"/>
              <a:t>mengelola</a:t>
            </a:r>
            <a:r>
              <a:rPr lang="en-US" sz="2200" dirty="0"/>
              <a:t>, dan </a:t>
            </a:r>
            <a:r>
              <a:rPr lang="en-US" sz="2200" dirty="0" err="1"/>
              <a:t>memantau</a:t>
            </a:r>
            <a:r>
              <a:rPr lang="en-US" sz="2200" dirty="0"/>
              <a:t>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daya</a:t>
            </a:r>
            <a:r>
              <a:rPr lang="en-US" sz="2200" dirty="0"/>
              <a:t> </a:t>
            </a:r>
            <a:r>
              <a:rPr lang="en-US" sz="2200" dirty="0" err="1"/>
              <a:t>awan</a:t>
            </a:r>
            <a:r>
              <a:rPr lang="en-US" sz="2200" dirty="0"/>
              <a:t>. </a:t>
            </a:r>
            <a:r>
              <a:rPr lang="en-US" sz="2200" dirty="0" err="1"/>
              <a:t>Dasbor</a:t>
            </a:r>
            <a:r>
              <a:rPr lang="en-US" sz="2200" dirty="0"/>
              <a:t>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dipasang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yang </a:t>
            </a:r>
            <a:r>
              <a:rPr lang="en-US" sz="2200" dirty="0" err="1"/>
              <a:t>berhadapan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publik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 </a:t>
            </a:r>
            <a:r>
              <a:rPr lang="en-US" sz="2200" dirty="0" err="1"/>
              <a:t>keamanan</a:t>
            </a:r>
            <a:r>
              <a:rPr lang="en-US" sz="2200" dirty="0"/>
              <a:t> </a:t>
            </a:r>
            <a:r>
              <a:rPr lang="en-US" sz="2200" dirty="0" err="1"/>
              <a:t>biasa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portal web </a:t>
            </a:r>
            <a:r>
              <a:rPr lang="en-US" sz="2200" dirty="0" err="1"/>
              <a:t>umum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0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B82A-DED0-4BA1-96D8-E425C5CE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764" y="365125"/>
            <a:ext cx="8213035" cy="43000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Amazon Elastic Compute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A5F6-4493-4EE5-B3AD-BA1CC230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6821557" cy="43481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Amazon Elastic Compute Cloud (Amazon EC2)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web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dan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di cloud. Amazon EC2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cloud </a:t>
            </a:r>
            <a:r>
              <a:rPr lang="en-US" dirty="0" err="1"/>
              <a:t>berskala</a:t>
            </a:r>
            <a:r>
              <a:rPr lang="en-US" dirty="0"/>
              <a:t> web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pengembang</a:t>
            </a:r>
            <a:r>
              <a:rPr lang="en-US" dirty="0"/>
              <a:t>.</a:t>
            </a:r>
          </a:p>
        </p:txBody>
      </p:sp>
      <p:pic>
        <p:nvPicPr>
          <p:cNvPr id="2050" name="Picture 2" descr="AWS EC2 (Elastic Compute Cloud) | Tecloger | Tecloger.com">
            <a:extLst>
              <a:ext uri="{FF2B5EF4-FFF2-40B4-BE49-F238E27FC236}">
                <a16:creationId xmlns:a16="http://schemas.microsoft.com/office/drawing/2014/main" id="{3B846802-F822-438E-B42E-13392F37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98" y="1346131"/>
            <a:ext cx="4117493" cy="16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3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ACB6-598F-46C0-91F5-CD640DC6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31" y="365125"/>
            <a:ext cx="8001000" cy="31591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Amazon Elastic Compute Cloud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9757-DC06-4182-83A1-40317F77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web </a:t>
            </a:r>
            <a:r>
              <a:rPr lang="en-US" sz="2400" dirty="0" err="1"/>
              <a:t>sederhana</a:t>
            </a:r>
            <a:r>
              <a:rPr lang="en-US" sz="2400" dirty="0"/>
              <a:t> Amazon EC2 </a:t>
            </a:r>
            <a:r>
              <a:rPr lang="en-US" sz="2400" dirty="0" err="1"/>
              <a:t>memungkinkan</a:t>
            </a:r>
            <a:r>
              <a:rPr lang="en-US" sz="2400" dirty="0"/>
              <a:t> Anda </a:t>
            </a:r>
            <a:r>
              <a:rPr lang="en-US" sz="2400" dirty="0" err="1"/>
              <a:t>mendapatkan</a:t>
            </a:r>
            <a:r>
              <a:rPr lang="en-US" sz="2400" dirty="0"/>
              <a:t> dan </a:t>
            </a:r>
            <a:r>
              <a:rPr lang="en-US" sz="2400" dirty="0" err="1"/>
              <a:t>mengonfigurasi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friksi</a:t>
            </a:r>
            <a:r>
              <a:rPr lang="en-US" sz="2400" dirty="0"/>
              <a:t> minimal. Amazon EC2 </a:t>
            </a:r>
            <a:r>
              <a:rPr lang="en-US" sz="2400" dirty="0" err="1"/>
              <a:t>memberikan</a:t>
            </a:r>
            <a:r>
              <a:rPr lang="en-US" sz="2400" dirty="0"/>
              <a:t> Anda </a:t>
            </a:r>
            <a:r>
              <a:rPr lang="en-US" sz="2400" dirty="0" err="1"/>
              <a:t>kendali</a:t>
            </a:r>
            <a:r>
              <a:rPr lang="en-US" sz="2400" dirty="0"/>
              <a:t> </a:t>
            </a:r>
            <a:r>
              <a:rPr lang="en-US" sz="2400" dirty="0" err="1"/>
              <a:t>penuh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dan </a:t>
            </a:r>
            <a:r>
              <a:rPr lang="en-US" sz="2400" dirty="0" err="1"/>
              <a:t>memungkinkan</a:t>
            </a:r>
            <a:r>
              <a:rPr lang="en-US" sz="2400" dirty="0"/>
              <a:t> Anda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Amazon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terbukti</a:t>
            </a:r>
            <a:r>
              <a:rPr lang="en-US" sz="2400" dirty="0"/>
              <a:t>. Amazon EC2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dan </a:t>
            </a:r>
            <a:r>
              <a:rPr lang="en-US" sz="2400" dirty="0" err="1"/>
              <a:t>melakukan</a:t>
            </a:r>
            <a:r>
              <a:rPr lang="en-US" sz="2400" dirty="0"/>
              <a:t> boot </a:t>
            </a:r>
            <a:r>
              <a:rPr lang="en-US" sz="2400" dirty="0" err="1"/>
              <a:t>instans</a:t>
            </a:r>
            <a:r>
              <a:rPr lang="en-US" sz="2400" dirty="0"/>
              <a:t> server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hitungan</a:t>
            </a:r>
            <a:r>
              <a:rPr lang="en-US" sz="2400" dirty="0"/>
              <a:t> </a:t>
            </a:r>
            <a:r>
              <a:rPr lang="en-US" sz="2400" dirty="0" err="1"/>
              <a:t>menit</a:t>
            </a:r>
            <a:r>
              <a:rPr lang="en-US" sz="2400" dirty="0"/>
              <a:t>, </a:t>
            </a:r>
            <a:r>
              <a:rPr lang="en-US" sz="2400" dirty="0" err="1"/>
              <a:t>memungkinkan</a:t>
            </a:r>
            <a:r>
              <a:rPr lang="en-US" sz="2400" dirty="0"/>
              <a:t> Anda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naik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, </a:t>
            </a:r>
            <a:r>
              <a:rPr lang="en-US" sz="2400" dirty="0" err="1"/>
              <a:t>seiring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Anda.</a:t>
            </a:r>
          </a:p>
          <a:p>
            <a:pPr marL="0" indent="0" algn="just">
              <a:buNone/>
            </a:pPr>
            <a:r>
              <a:rPr lang="en-US" sz="2400" dirty="0"/>
              <a:t>Amazon EC2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Anda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yang Anda </a:t>
            </a:r>
            <a:r>
              <a:rPr lang="en-US" sz="2400" dirty="0" err="1"/>
              <a:t>gunakan</a:t>
            </a:r>
            <a:r>
              <a:rPr lang="en-US" sz="2400" dirty="0"/>
              <a:t>. Amazon EC2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pengembang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tangguh</a:t>
            </a:r>
            <a:r>
              <a:rPr lang="en-US" sz="2400" dirty="0"/>
              <a:t> dan </a:t>
            </a:r>
            <a:r>
              <a:rPr lang="en-US" sz="2400" dirty="0" err="1"/>
              <a:t>mengisolasinya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skenario</a:t>
            </a:r>
            <a:r>
              <a:rPr lang="en-US" sz="2400" dirty="0"/>
              <a:t> </a:t>
            </a:r>
            <a:r>
              <a:rPr lang="en-US" sz="2400" dirty="0" err="1"/>
              <a:t>kegagalan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94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3B06-E6C0-4967-BCF9-176ED8FF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6" y="365125"/>
            <a:ext cx="8385313" cy="4300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Microsoft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FEE9-314D-4242-A1E0-02B3258C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8"/>
            <a:ext cx="6556513" cy="49710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Microsoft Azure </a:t>
            </a:r>
            <a:r>
              <a:rPr lang="en-US" sz="2400" dirty="0" err="1"/>
              <a:t>dulunya</a:t>
            </a:r>
            <a:r>
              <a:rPr lang="en-US" sz="2400" dirty="0"/>
              <a:t> </a:t>
            </a:r>
            <a:r>
              <a:rPr lang="en-US" sz="2400" dirty="0" err="1"/>
              <a:t>bernama</a:t>
            </a:r>
            <a:r>
              <a:rPr lang="en-US" sz="2400" dirty="0"/>
              <a:t> Windows Azure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i="1" dirty="0"/>
              <a:t>cloud service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platform </a:t>
            </a:r>
            <a:r>
              <a:rPr lang="en-US" sz="2400" dirty="0"/>
              <a:t>dan </a:t>
            </a:r>
            <a:r>
              <a:rPr lang="en-US" sz="2400" dirty="0" err="1"/>
              <a:t>infrastruktur</a:t>
            </a:r>
            <a:r>
              <a:rPr lang="en-US" sz="2400" dirty="0"/>
              <a:t> IT. Microsoft Azure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platform cloud computing </a:t>
            </a:r>
            <a:r>
              <a:rPr lang="en-US" sz="2400" dirty="0"/>
              <a:t>yang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i="1" dirty="0"/>
              <a:t>computing, analytic, storage </a:t>
            </a:r>
            <a:r>
              <a:rPr lang="en-US" sz="2400" dirty="0"/>
              <a:t>dan </a:t>
            </a:r>
            <a:r>
              <a:rPr lang="en-US" sz="2400" dirty="0" err="1"/>
              <a:t>jaringan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termasuk</a:t>
            </a:r>
            <a:r>
              <a:rPr lang="en-US" sz="2400" dirty="0"/>
              <a:t> di </a:t>
            </a:r>
            <a:r>
              <a:rPr lang="en-US" sz="2400" dirty="0" err="1"/>
              <a:t>dalamnya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Platform as a Service (</a:t>
            </a:r>
            <a:r>
              <a:rPr lang="en-US" sz="2400" dirty="0" err="1"/>
              <a:t>Paas</a:t>
            </a:r>
            <a:r>
              <a:rPr lang="en-US" sz="2400" dirty="0"/>
              <a:t>). </a:t>
            </a:r>
            <a:r>
              <a:rPr lang="en-US" sz="2400" dirty="0" err="1"/>
              <a:t>Artinya</a:t>
            </a:r>
            <a:r>
              <a:rPr lang="en-US" sz="2400" dirty="0"/>
              <a:t>, </a:t>
            </a:r>
            <a:r>
              <a:rPr lang="en-US" sz="2400" dirty="0" err="1"/>
              <a:t>melalui</a:t>
            </a:r>
            <a:r>
              <a:rPr lang="en-US" sz="2400" dirty="0"/>
              <a:t> Microsoft Azure, Anda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menyewa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dan </a:t>
            </a:r>
            <a:r>
              <a:rPr lang="en-US" sz="2400" dirty="0" err="1"/>
              <a:t>lingkungannya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, database engine, network, dan </a:t>
            </a:r>
            <a:r>
              <a:rPr lang="en-US" sz="2400" dirty="0" err="1"/>
              <a:t>sebagainya</a:t>
            </a:r>
            <a:r>
              <a:rPr lang="en-US" sz="2400" dirty="0"/>
              <a:t>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dibuat</a:t>
            </a:r>
            <a:r>
              <a:rPr lang="en-US" sz="2400" dirty="0"/>
              <a:t>.</a:t>
            </a:r>
            <a:br>
              <a:rPr lang="en-US" dirty="0">
                <a:hlinkClick r:id="rId2"/>
              </a:rPr>
            </a:br>
            <a:endParaRPr lang="en-US" sz="2400" dirty="0"/>
          </a:p>
        </p:txBody>
      </p:sp>
      <p:pic>
        <p:nvPicPr>
          <p:cNvPr id="4098" name="Picture 2" descr="microsoft azure cloud indonesia">
            <a:extLst>
              <a:ext uri="{FF2B5EF4-FFF2-40B4-BE49-F238E27FC236}">
                <a16:creationId xmlns:a16="http://schemas.microsoft.com/office/drawing/2014/main" id="{78DB61D2-CED4-4D1C-855A-6F039DDF0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13" y="1085022"/>
            <a:ext cx="3865494" cy="25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663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#06 PERANGKAT LUNAK CLOUD COMPUTING</vt:lpstr>
      <vt:lpstr>Perangkat Lunak Cloud Computing</vt:lpstr>
      <vt:lpstr>OpenStack</vt:lpstr>
      <vt:lpstr>Komponen OpenStack</vt:lpstr>
      <vt:lpstr>Komponen OpenStack</vt:lpstr>
      <vt:lpstr>Komponen OpenStack</vt:lpstr>
      <vt:lpstr>Amazon Elastic Compute Cloud </vt:lpstr>
      <vt:lpstr>Amazon Elastic Compute Cloud </vt:lpstr>
      <vt:lpstr>Microsoft Azure</vt:lpstr>
      <vt:lpstr>Layanan dari Microsoft Azure</vt:lpstr>
      <vt:lpstr>OpenNebula</vt:lpstr>
      <vt:lpstr>Email(Gmail dan Yahoo)</vt:lpstr>
      <vt:lpstr>Sales force</vt:lpstr>
      <vt:lpstr>Amazon Simple Storage Service (S3)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364</cp:revision>
  <dcterms:created xsi:type="dcterms:W3CDTF">2019-12-20T03:03:11Z</dcterms:created>
  <dcterms:modified xsi:type="dcterms:W3CDTF">2022-08-03T07:18:17Z</dcterms:modified>
</cp:coreProperties>
</file>