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8" r:id="rId32"/>
    <p:sldId id="287"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8/10/2023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3467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8/10/2023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028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8/10/2023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56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8/10/2023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8820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8/10/2023</a:t>
            </a:fld>
            <a:endParaRPr lang="en-US" dirty="0"/>
          </a:p>
        </p:txBody>
      </p:sp>
    </p:spTree>
    <p:extLst>
      <p:ext uri="{BB962C8B-B14F-4D97-AF65-F5344CB8AC3E}">
        <p14:creationId xmlns:p14="http://schemas.microsoft.com/office/powerpoint/2010/main" val="93163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8/10/2023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5863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8/10/2023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067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8/10/2023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5861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8/10/2023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351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8/10/2023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102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8/10/2023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8512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8/10/2023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4764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3D32AE3D-0D79-6559-FEB7-46551A1025FE}"/>
              </a:ext>
            </a:extLst>
          </p:cNvPr>
          <p:cNvPicPr>
            <a:picLocks noChangeAspect="1"/>
          </p:cNvPicPr>
          <p:nvPr/>
        </p:nvPicPr>
        <p:blipFill rotWithShape="1">
          <a:blip r:embed="rId2"/>
          <a:srcRect l="18731" r="25258"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014BC64-5C4A-7DFA-81F9-917634DD226A}"/>
              </a:ext>
            </a:extLst>
          </p:cNvPr>
          <p:cNvSpPr>
            <a:spLocks noGrp="1"/>
          </p:cNvSpPr>
          <p:nvPr>
            <p:ph type="ctrTitle"/>
          </p:nvPr>
        </p:nvSpPr>
        <p:spPr>
          <a:xfrm>
            <a:off x="934508" y="673134"/>
            <a:ext cx="7105650" cy="3066706"/>
          </a:xfrm>
        </p:spPr>
        <p:txBody>
          <a:bodyPr anchor="b">
            <a:normAutofit/>
          </a:bodyPr>
          <a:lstStyle/>
          <a:p>
            <a:r>
              <a:rPr lang="en-IN" sz="6000"/>
              <a:t>Laptop Price Prediction</a:t>
            </a:r>
            <a:endParaRPr lang="en-IN" sz="6000" dirty="0"/>
          </a:p>
        </p:txBody>
      </p:sp>
      <p:sp>
        <p:nvSpPr>
          <p:cNvPr id="3" name="Subtitle 2">
            <a:extLst>
              <a:ext uri="{FF2B5EF4-FFF2-40B4-BE49-F238E27FC236}">
                <a16:creationId xmlns:a16="http://schemas.microsoft.com/office/drawing/2014/main" id="{39EEFABE-199F-FB3D-028D-7FEC65D45B69}"/>
              </a:ext>
            </a:extLst>
          </p:cNvPr>
          <p:cNvSpPr>
            <a:spLocks noGrp="1"/>
          </p:cNvSpPr>
          <p:nvPr>
            <p:ph type="subTitle" idx="1"/>
          </p:nvPr>
        </p:nvSpPr>
        <p:spPr>
          <a:xfrm>
            <a:off x="3117189" y="3527149"/>
            <a:ext cx="4162357" cy="1576188"/>
          </a:xfrm>
        </p:spPr>
        <p:txBody>
          <a:bodyPr anchor="t">
            <a:normAutofit/>
          </a:bodyPr>
          <a:lstStyle/>
          <a:p>
            <a:r>
              <a:rPr lang="en-IN"/>
              <a:t>- Mohammed Ismail</a:t>
            </a:r>
            <a:endParaRPr lang="en-IN" dirty="0"/>
          </a:p>
        </p:txBody>
      </p:sp>
    </p:spTree>
    <p:extLst>
      <p:ext uri="{BB962C8B-B14F-4D97-AF65-F5344CB8AC3E}">
        <p14:creationId xmlns:p14="http://schemas.microsoft.com/office/powerpoint/2010/main" val="14644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pic>
        <p:nvPicPr>
          <p:cNvPr id="6" name="Picture 5" descr="A graph of company data&#10;&#10;Description automatically generated with medium confidence">
            <a:extLst>
              <a:ext uri="{FF2B5EF4-FFF2-40B4-BE49-F238E27FC236}">
                <a16:creationId xmlns:a16="http://schemas.microsoft.com/office/drawing/2014/main" id="{064CC8D3-A24A-473F-EFB1-33883FB7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99" y="1465645"/>
            <a:ext cx="4788670" cy="3926709"/>
          </a:xfrm>
          <a:prstGeom prst="rect">
            <a:avLst/>
          </a:prstGeom>
        </p:spPr>
      </p:pic>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7171221" y="1465645"/>
            <a:ext cx="5020473" cy="4543269"/>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razor has costly  laptop among all</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LG, google, Microsoft, apple and </a:t>
            </a:r>
            <a:r>
              <a:rPr lang="en-US" sz="1600" b="0" dirty="0" err="1">
                <a:solidFill>
                  <a:schemeClr val="tx1"/>
                </a:solidFill>
                <a:effectLst/>
                <a:latin typeface="Consolas" panose="020B0609020204030204" pitchFamily="49" charset="0"/>
              </a:rPr>
              <a:t>MSi</a:t>
            </a:r>
            <a:r>
              <a:rPr lang="en-US" sz="1600" b="0" dirty="0">
                <a:solidFill>
                  <a:schemeClr val="tx1"/>
                </a:solidFill>
                <a:effectLst/>
                <a:latin typeface="Consolas" panose="020B0609020204030204" pitchFamily="49" charset="0"/>
              </a:rPr>
              <a:t> are costly one</a:t>
            </a:r>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In budget laptop we can see (HP, Acer, Dell, Lenovo)</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Clearly, we can see here is Variation </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prices Varies on Company </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laptop buying preference depends on laptop company</a:t>
            </a:r>
          </a:p>
        </p:txBody>
      </p:sp>
    </p:spTree>
    <p:extLst>
      <p:ext uri="{BB962C8B-B14F-4D97-AF65-F5344CB8AC3E}">
        <p14:creationId xmlns:p14="http://schemas.microsoft.com/office/powerpoint/2010/main" val="211949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7171222" y="2164700"/>
            <a:ext cx="5020473"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6 type of laptop are there</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Notebook is High count(due to budget range)</a:t>
            </a:r>
          </a:p>
        </p:txBody>
      </p:sp>
      <p:pic>
        <p:nvPicPr>
          <p:cNvPr id="5" name="Picture 4" descr="A graph of a number of blue bars&#10;&#10;Description automatically generated with medium confidence">
            <a:extLst>
              <a:ext uri="{FF2B5EF4-FFF2-40B4-BE49-F238E27FC236}">
                <a16:creationId xmlns:a16="http://schemas.microsoft.com/office/drawing/2014/main" id="{3E901BD4-4E00-6B6E-2753-F1D355922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06" y="966211"/>
            <a:ext cx="5047498" cy="4773177"/>
          </a:xfrm>
          <a:prstGeom prst="rect">
            <a:avLst/>
          </a:prstGeom>
        </p:spPr>
      </p:pic>
    </p:spTree>
    <p:extLst>
      <p:ext uri="{BB962C8B-B14F-4D97-AF65-F5344CB8AC3E}">
        <p14:creationId xmlns:p14="http://schemas.microsoft.com/office/powerpoint/2010/main" val="316206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7171222" y="2164700"/>
            <a:ext cx="5020473"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Most costly is Workstation then Gaming then Ultrabook.</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its Clearly shows that price will depend on type of laptop </a:t>
            </a:r>
          </a:p>
        </p:txBody>
      </p:sp>
      <p:pic>
        <p:nvPicPr>
          <p:cNvPr id="6" name="Picture 5" descr="A graph of different colored bars&#10;&#10;Description automatically generated">
            <a:extLst>
              <a:ext uri="{FF2B5EF4-FFF2-40B4-BE49-F238E27FC236}">
                <a16:creationId xmlns:a16="http://schemas.microsoft.com/office/drawing/2014/main" id="{AF48FED8-BB65-8361-FBBF-48170E7D7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20" y="950971"/>
            <a:ext cx="5458979" cy="4956058"/>
          </a:xfrm>
          <a:prstGeom prst="rect">
            <a:avLst/>
          </a:prstGeom>
        </p:spPr>
      </p:pic>
    </p:spTree>
    <p:extLst>
      <p:ext uri="{BB962C8B-B14F-4D97-AF65-F5344CB8AC3E}">
        <p14:creationId xmlns:p14="http://schemas.microsoft.com/office/powerpoint/2010/main" val="270006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7171222" y="2164700"/>
            <a:ext cx="5020473"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most laptop comes under 15-16 inches laptop </a:t>
            </a:r>
          </a:p>
          <a:p>
            <a:endParaRPr lang="en-US" sz="1600" b="0" dirty="0">
              <a:solidFill>
                <a:schemeClr val="tx1"/>
              </a:solidFill>
              <a:effectLst/>
              <a:latin typeface="Consolas" panose="020B0609020204030204" pitchFamily="49" charset="0"/>
            </a:endParaRPr>
          </a:p>
        </p:txBody>
      </p:sp>
      <p:pic>
        <p:nvPicPr>
          <p:cNvPr id="5" name="Picture 4" descr="A graph of a number of inches&#10;&#10;Description automatically generated with medium confidence">
            <a:extLst>
              <a:ext uri="{FF2B5EF4-FFF2-40B4-BE49-F238E27FC236}">
                <a16:creationId xmlns:a16="http://schemas.microsoft.com/office/drawing/2014/main" id="{C88956D1-DB68-9CBE-069F-2F012CCC4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78" y="1453892"/>
            <a:ext cx="5266954" cy="3950216"/>
          </a:xfrm>
          <a:prstGeom prst="rect">
            <a:avLst/>
          </a:prstGeom>
        </p:spPr>
      </p:pic>
    </p:spTree>
    <p:extLst>
      <p:ext uri="{BB962C8B-B14F-4D97-AF65-F5344CB8AC3E}">
        <p14:creationId xmlns:p14="http://schemas.microsoft.com/office/powerpoint/2010/main" val="205823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7171222" y="2164700"/>
            <a:ext cx="5020473"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size increases price will also increases.</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price also depend on size (inches) not strong relationship but their is relationship  </a:t>
            </a:r>
          </a:p>
        </p:txBody>
      </p:sp>
      <p:pic>
        <p:nvPicPr>
          <p:cNvPr id="6" name="Picture 5" descr="A graph with blue dots&#10;&#10;Description automatically generated">
            <a:extLst>
              <a:ext uri="{FF2B5EF4-FFF2-40B4-BE49-F238E27FC236}">
                <a16:creationId xmlns:a16="http://schemas.microsoft.com/office/drawing/2014/main" id="{F54D8F08-4E94-E88B-244D-21B29113B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69" y="1453892"/>
            <a:ext cx="5458979" cy="3950216"/>
          </a:xfrm>
          <a:prstGeom prst="rect">
            <a:avLst/>
          </a:prstGeom>
        </p:spPr>
      </p:pic>
    </p:spTree>
    <p:extLst>
      <p:ext uri="{BB962C8B-B14F-4D97-AF65-F5344CB8AC3E}">
        <p14:creationId xmlns:p14="http://schemas.microsoft.com/office/powerpoint/2010/main" val="246346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7025952" y="2164700"/>
            <a:ext cx="5165744"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here we can see more than 1000 No Touchscreen Laptops</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Touchscreen laptop are around 200</a:t>
            </a:r>
          </a:p>
        </p:txBody>
      </p:sp>
      <p:pic>
        <p:nvPicPr>
          <p:cNvPr id="5" name="Picture 4" descr="A blue rectangular bar graph&#10;&#10;Description automatically generated">
            <a:extLst>
              <a:ext uri="{FF2B5EF4-FFF2-40B4-BE49-F238E27FC236}">
                <a16:creationId xmlns:a16="http://schemas.microsoft.com/office/drawing/2014/main" id="{22346F03-69D3-2C2F-4FF4-05CB25DF5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487" y="1563620"/>
            <a:ext cx="5120650" cy="3730759"/>
          </a:xfrm>
          <a:prstGeom prst="rect">
            <a:avLst/>
          </a:prstGeom>
        </p:spPr>
      </p:pic>
    </p:spTree>
    <p:extLst>
      <p:ext uri="{BB962C8B-B14F-4D97-AF65-F5344CB8AC3E}">
        <p14:creationId xmlns:p14="http://schemas.microsoft.com/office/powerpoint/2010/main" val="401610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Laptop with Touchscreen price is high as compare with no touchscreen</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This is imp feature </a:t>
            </a:r>
          </a:p>
        </p:txBody>
      </p:sp>
      <p:pic>
        <p:nvPicPr>
          <p:cNvPr id="6" name="Picture 5" descr="A blue and orange rectangular bars&#10;&#10;Description automatically generated">
            <a:extLst>
              <a:ext uri="{FF2B5EF4-FFF2-40B4-BE49-F238E27FC236}">
                <a16:creationId xmlns:a16="http://schemas.microsoft.com/office/drawing/2014/main" id="{A4FEE1A2-DF8B-B94A-4D2B-B402C22D5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5" y="1505209"/>
            <a:ext cx="5385827" cy="3950216"/>
          </a:xfrm>
          <a:prstGeom prst="rect">
            <a:avLst/>
          </a:prstGeom>
        </p:spPr>
      </p:pic>
    </p:spTree>
    <p:extLst>
      <p:ext uri="{BB962C8B-B14F-4D97-AF65-F5344CB8AC3E}">
        <p14:creationId xmlns:p14="http://schemas.microsoft.com/office/powerpoint/2010/main" val="208270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Laptop with No IPS display are 900</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Laptop w</a:t>
            </a:r>
            <a:r>
              <a:rPr lang="en-US" sz="1600" b="0" dirty="0">
                <a:solidFill>
                  <a:schemeClr val="tx1"/>
                </a:solidFill>
                <a:effectLst/>
                <a:latin typeface="Consolas" panose="020B0609020204030204" pitchFamily="49" charset="0"/>
              </a:rPr>
              <a:t>ith IPS Display 400</a:t>
            </a:r>
          </a:p>
        </p:txBody>
      </p:sp>
      <p:pic>
        <p:nvPicPr>
          <p:cNvPr id="8" name="Picture 7" descr="A graph with blue rectangular bars&#10;&#10;Description automatically generated with medium confidence">
            <a:extLst>
              <a:ext uri="{FF2B5EF4-FFF2-40B4-BE49-F238E27FC236}">
                <a16:creationId xmlns:a16="http://schemas.microsoft.com/office/drawing/2014/main" id="{2A94F30E-A619-8DC8-E26B-75FC068EC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36" y="1614937"/>
            <a:ext cx="5047498" cy="3730759"/>
          </a:xfrm>
          <a:prstGeom prst="rect">
            <a:avLst/>
          </a:prstGeom>
        </p:spPr>
      </p:pic>
    </p:spTree>
    <p:extLst>
      <p:ext uri="{BB962C8B-B14F-4D97-AF65-F5344CB8AC3E}">
        <p14:creationId xmlns:p14="http://schemas.microsoft.com/office/powerpoint/2010/main" val="232711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dirty="0">
                <a:solidFill>
                  <a:schemeClr val="tx1"/>
                </a:solidFill>
                <a:latin typeface="Consolas" panose="020B0609020204030204" pitchFamily="49" charset="0"/>
              </a:rPr>
              <a:t>I</a:t>
            </a:r>
            <a:r>
              <a:rPr lang="en-US" sz="1600" b="0" dirty="0">
                <a:solidFill>
                  <a:schemeClr val="tx1"/>
                </a:solidFill>
                <a:effectLst/>
                <a:latin typeface="Consolas" panose="020B0609020204030204" pitchFamily="49" charset="0"/>
              </a:rPr>
              <a:t>t has relationship with price </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L</a:t>
            </a:r>
            <a:r>
              <a:rPr lang="en-US" sz="1600" b="0" dirty="0">
                <a:solidFill>
                  <a:schemeClr val="tx1"/>
                </a:solidFill>
                <a:effectLst/>
                <a:latin typeface="Consolas" panose="020B0609020204030204" pitchFamily="49" charset="0"/>
              </a:rPr>
              <a:t>aptop with IPS Display is price is high</a:t>
            </a:r>
          </a:p>
          <a:p>
            <a:endParaRPr lang="en-US" sz="1600" b="0" dirty="0">
              <a:solidFill>
                <a:schemeClr val="tx1"/>
              </a:solidFill>
              <a:effectLst/>
              <a:latin typeface="Consolas" panose="020B0609020204030204" pitchFamily="49" charset="0"/>
            </a:endParaRPr>
          </a:p>
        </p:txBody>
      </p:sp>
      <p:pic>
        <p:nvPicPr>
          <p:cNvPr id="5" name="Picture 4" descr="A blue and orange rectangular bars&#10;&#10;Description automatically generated">
            <a:extLst>
              <a:ext uri="{FF2B5EF4-FFF2-40B4-BE49-F238E27FC236}">
                <a16:creationId xmlns:a16="http://schemas.microsoft.com/office/drawing/2014/main" id="{403E988B-4CD2-E3CC-AEE5-999F6F2FC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71" y="1453892"/>
            <a:ext cx="5385827" cy="3950216"/>
          </a:xfrm>
          <a:prstGeom prst="rect">
            <a:avLst/>
          </a:prstGeom>
        </p:spPr>
      </p:pic>
    </p:spTree>
    <p:extLst>
      <p:ext uri="{BB962C8B-B14F-4D97-AF65-F5344CB8AC3E}">
        <p14:creationId xmlns:p14="http://schemas.microsoft.com/office/powerpoint/2010/main" val="1045337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i7 has more than 500 laptop</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i5 has more than 400 laptop</a:t>
            </a:r>
            <a:endParaRPr lang="en-US" sz="1600" dirty="0">
              <a:solidFill>
                <a:schemeClr val="tx1"/>
              </a:solidFill>
              <a:latin typeface="Consolas" panose="020B0609020204030204" pitchFamily="49" charset="0"/>
            </a:endParaRP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AMD has less than 100 laptop</a:t>
            </a:r>
          </a:p>
          <a:p>
            <a:pPr marL="285750" indent="-285750">
              <a:buFont typeface="Arial" panose="020B0604020202020204" pitchFamily="34" charset="0"/>
              <a:buChar char="•"/>
            </a:pPr>
            <a:endParaRPr lang="en-US" sz="1600" b="0" dirty="0">
              <a:solidFill>
                <a:schemeClr val="tx1"/>
              </a:solidFill>
              <a:effectLst/>
              <a:latin typeface="Consolas" panose="020B0609020204030204" pitchFamily="49" charset="0"/>
            </a:endParaRPr>
          </a:p>
        </p:txBody>
      </p:sp>
      <p:pic>
        <p:nvPicPr>
          <p:cNvPr id="6" name="Picture 5" descr="A graph of different types of computer processors&#10;&#10;Description automatically generated">
            <a:extLst>
              <a:ext uri="{FF2B5EF4-FFF2-40B4-BE49-F238E27FC236}">
                <a16:creationId xmlns:a16="http://schemas.microsoft.com/office/drawing/2014/main" id="{4662E0A5-42B1-6365-5F7C-935080245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06" y="993144"/>
            <a:ext cx="5047498" cy="4974346"/>
          </a:xfrm>
          <a:prstGeom prst="rect">
            <a:avLst/>
          </a:prstGeom>
        </p:spPr>
      </p:pic>
    </p:spTree>
    <p:extLst>
      <p:ext uri="{BB962C8B-B14F-4D97-AF65-F5344CB8AC3E}">
        <p14:creationId xmlns:p14="http://schemas.microsoft.com/office/powerpoint/2010/main" val="185536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C8B0-96DF-7882-FC5D-DEBCACD5811A}"/>
              </a:ext>
            </a:extLst>
          </p:cNvPr>
          <p:cNvSpPr>
            <a:spLocks noGrp="1"/>
          </p:cNvSpPr>
          <p:nvPr>
            <p:ph type="title"/>
          </p:nvPr>
        </p:nvSpPr>
        <p:spPr>
          <a:xfrm>
            <a:off x="1976223" y="3429000"/>
            <a:ext cx="8770571" cy="3046445"/>
          </a:xfrm>
        </p:spPr>
        <p:txBody>
          <a:bodyPr>
            <a:norm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Now adays working professional and students who wants to buy new laptop and he know all feature configurations then our website will surely know the configuration and will predict price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one user gives desire configuration of laptop our model will predict the price according to the configuration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itle 1">
            <a:extLst>
              <a:ext uri="{FF2B5EF4-FFF2-40B4-BE49-F238E27FC236}">
                <a16:creationId xmlns:a16="http://schemas.microsoft.com/office/drawing/2014/main" id="{375A978C-7130-6B33-468B-3B1D39F6C5B8}"/>
              </a:ext>
            </a:extLst>
          </p:cNvPr>
          <p:cNvSpPr txBox="1">
            <a:spLocks/>
          </p:cNvSpPr>
          <p:nvPr/>
        </p:nvSpPr>
        <p:spPr>
          <a:xfrm>
            <a:off x="1920240" y="442220"/>
            <a:ext cx="8770571" cy="1345269"/>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gn="ctr"/>
            <a:r>
              <a:rPr lang="en-IN" dirty="0"/>
              <a:t>Objective</a:t>
            </a:r>
          </a:p>
        </p:txBody>
      </p:sp>
    </p:spTree>
    <p:extLst>
      <p:ext uri="{BB962C8B-B14F-4D97-AF65-F5344CB8AC3E}">
        <p14:creationId xmlns:p14="http://schemas.microsoft.com/office/powerpoint/2010/main" val="215896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I7 &amp; i5 is more costly (80k,50k) </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AMD and other similar price less than 40k.</a:t>
            </a:r>
            <a:endParaRPr lang="en-US" sz="1600" dirty="0">
              <a:solidFill>
                <a:schemeClr val="tx1"/>
              </a:solidFill>
              <a:latin typeface="Consolas" panose="020B0609020204030204" pitchFamily="49" charset="0"/>
            </a:endParaRP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This is also important column</a:t>
            </a:r>
          </a:p>
        </p:txBody>
      </p:sp>
      <p:pic>
        <p:nvPicPr>
          <p:cNvPr id="5" name="Picture 4" descr="A graph of different colored bars&#10;&#10;Description automatically generated">
            <a:extLst>
              <a:ext uri="{FF2B5EF4-FFF2-40B4-BE49-F238E27FC236}">
                <a16:creationId xmlns:a16="http://schemas.microsoft.com/office/drawing/2014/main" id="{2BD38629-079F-9D84-8F00-65D7F5397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71" y="850387"/>
            <a:ext cx="5385827" cy="5157226"/>
          </a:xfrm>
          <a:prstGeom prst="rect">
            <a:avLst/>
          </a:prstGeom>
        </p:spPr>
      </p:pic>
    </p:spTree>
    <p:extLst>
      <p:ext uri="{BB962C8B-B14F-4D97-AF65-F5344CB8AC3E}">
        <p14:creationId xmlns:p14="http://schemas.microsoft.com/office/powerpoint/2010/main" val="298720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8GB RAM laptop are more than 600</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surprisingly 4GB RAM is still in more demand  ( budget friendly)</a:t>
            </a:r>
            <a:endParaRPr lang="en-US" sz="1600" dirty="0">
              <a:solidFill>
                <a:schemeClr val="tx1"/>
              </a:solidFill>
              <a:latin typeface="Consolas" panose="020B0609020204030204" pitchFamily="49" charset="0"/>
            </a:endParaRP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16 GB RAM is around 200 </a:t>
            </a:r>
          </a:p>
        </p:txBody>
      </p:sp>
      <p:pic>
        <p:nvPicPr>
          <p:cNvPr id="6" name="Picture 5" descr="A graph with blue bars&#10;&#10;Description automatically generated">
            <a:extLst>
              <a:ext uri="{FF2B5EF4-FFF2-40B4-BE49-F238E27FC236}">
                <a16:creationId xmlns:a16="http://schemas.microsoft.com/office/drawing/2014/main" id="{D1A99BBA-C3D3-D731-DA7E-A2DCD56EA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39" y="1507633"/>
            <a:ext cx="5047498" cy="3813056"/>
          </a:xfrm>
          <a:prstGeom prst="rect">
            <a:avLst/>
          </a:prstGeom>
        </p:spPr>
      </p:pic>
    </p:spTree>
    <p:extLst>
      <p:ext uri="{BB962C8B-B14F-4D97-AF65-F5344CB8AC3E}">
        <p14:creationId xmlns:p14="http://schemas.microsoft.com/office/powerpoint/2010/main" val="427548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RAM has Linear relationship with Price </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Ram increases Price will increase</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Ram Is Very Imp Column</a:t>
            </a:r>
          </a:p>
        </p:txBody>
      </p:sp>
      <p:pic>
        <p:nvPicPr>
          <p:cNvPr id="5" name="Picture 4" descr="A graph with different colored bars&#10;&#10;Description automatically generated">
            <a:extLst>
              <a:ext uri="{FF2B5EF4-FFF2-40B4-BE49-F238E27FC236}">
                <a16:creationId xmlns:a16="http://schemas.microsoft.com/office/drawing/2014/main" id="{29238F9F-68A0-0D2C-7DF3-4A1E13323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95" y="1505209"/>
            <a:ext cx="5458979" cy="3950216"/>
          </a:xfrm>
          <a:prstGeom prst="rect">
            <a:avLst/>
          </a:prstGeom>
        </p:spPr>
      </p:pic>
    </p:spTree>
    <p:extLst>
      <p:ext uri="{BB962C8B-B14F-4D97-AF65-F5344CB8AC3E}">
        <p14:creationId xmlns:p14="http://schemas.microsoft.com/office/powerpoint/2010/main" val="421322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1920240" y="442221"/>
            <a:ext cx="8770571" cy="452000"/>
          </a:xfrm>
        </p:spPr>
        <p:txBody>
          <a:bodyPr>
            <a:normAutofit fontScale="90000"/>
          </a:bodyPr>
          <a:lstStyle/>
          <a:p>
            <a:pPr algn="ct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sz="4000"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503853" y="2312277"/>
            <a:ext cx="10702211" cy="2101104"/>
          </a:xfrm>
        </p:spPr>
        <p:txBody>
          <a:bodyPr>
            <a:normAutofit fontScale="925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we will Focus on most Difficult column in this dataset to clean { Memory }</a:t>
            </a:r>
          </a:p>
          <a:p>
            <a:pPr marL="285750" indent="-285750">
              <a:buFont typeface="Arial" panose="020B0604020202020204" pitchFamily="34" charset="0"/>
              <a:buChar char="•"/>
            </a:pPr>
            <a:r>
              <a:rPr lang="en-US" dirty="0"/>
              <a:t>Create 4 new column from this single column as it has so many information in it.</a:t>
            </a:r>
          </a:p>
          <a:p>
            <a:r>
              <a:rPr lang="en-US" b="1" dirty="0"/>
              <a:t>Column Name:</a:t>
            </a:r>
          </a:p>
          <a:p>
            <a:endParaRPr lang="en-US" dirty="0"/>
          </a:p>
          <a:p>
            <a:pPr marL="285750" indent="-285750">
              <a:buFont typeface="Arial" panose="020B0604020202020204" pitchFamily="34" charset="0"/>
              <a:buChar char="•"/>
            </a:pPr>
            <a:endParaRPr lang="en-US" dirty="0"/>
          </a:p>
        </p:txBody>
      </p:sp>
      <p:sp>
        <p:nvSpPr>
          <p:cNvPr id="4" name="Content Placeholder 2">
            <a:extLst>
              <a:ext uri="{FF2B5EF4-FFF2-40B4-BE49-F238E27FC236}">
                <a16:creationId xmlns:a16="http://schemas.microsoft.com/office/drawing/2014/main" id="{8FB12188-317B-4BFC-3996-A3BA2CB5D398}"/>
              </a:ext>
            </a:extLst>
          </p:cNvPr>
          <p:cNvSpPr txBox="1">
            <a:spLocks/>
          </p:cNvSpPr>
          <p:nvPr/>
        </p:nvSpPr>
        <p:spPr>
          <a:xfrm>
            <a:off x="1002521" y="4853314"/>
            <a:ext cx="10186958" cy="1136938"/>
          </a:xfrm>
          <a:prstGeom prst="rect">
            <a:avLst/>
          </a:prstGeom>
        </p:spPr>
        <p:txBody>
          <a:bodyPr vert="horz" lIns="109728" tIns="109728" rIns="109728" bIns="91440" numCol="2"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buFont typeface="Arial" panose="020B0604020202020204" pitchFamily="34" charset="0"/>
              <a:buChar char="•"/>
            </a:pPr>
            <a:r>
              <a:rPr lang="en-US" dirty="0"/>
              <a:t>HDD : (1 TB = 1000GB)</a:t>
            </a:r>
          </a:p>
          <a:p>
            <a:pPr marL="285750" indent="-285750">
              <a:buFont typeface="Arial" panose="020B0604020202020204" pitchFamily="34" charset="0"/>
              <a:buChar char="•"/>
            </a:pPr>
            <a:r>
              <a:rPr lang="en-US" dirty="0"/>
              <a:t>SSD</a:t>
            </a:r>
          </a:p>
          <a:p>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Flash Storage</a:t>
            </a:r>
          </a:p>
          <a:p>
            <a:pPr marL="285750" indent="-285750">
              <a:buFont typeface="Arial" panose="020B0604020202020204" pitchFamily="34" charset="0"/>
              <a:buChar char="•"/>
            </a:pPr>
            <a:r>
              <a:rPr lang="en-US" dirty="0"/>
              <a:t>Hybrid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119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Intel GPU laptop Has more Because of Budget friendly</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Nvidia is the costliest </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AMD is the Budget friendly </a:t>
            </a:r>
          </a:p>
          <a:p>
            <a:endParaRPr lang="en-US" sz="1600" b="0" dirty="0">
              <a:solidFill>
                <a:schemeClr val="tx1"/>
              </a:solidFill>
              <a:effectLst/>
              <a:latin typeface="Consolas" panose="020B0609020204030204" pitchFamily="49" charset="0"/>
            </a:endParaRPr>
          </a:p>
          <a:p>
            <a:endParaRPr lang="en-US" sz="1600" b="0" dirty="0">
              <a:solidFill>
                <a:schemeClr val="tx1"/>
              </a:solidFill>
              <a:effectLst/>
              <a:latin typeface="Consolas" panose="020B0609020204030204" pitchFamily="49" charset="0"/>
            </a:endParaRPr>
          </a:p>
        </p:txBody>
      </p:sp>
      <p:pic>
        <p:nvPicPr>
          <p:cNvPr id="6" name="Picture 5" descr="A graph of different sizes and colors&#10;&#10;Description automatically generated with medium confidence">
            <a:extLst>
              <a:ext uri="{FF2B5EF4-FFF2-40B4-BE49-F238E27FC236}">
                <a16:creationId xmlns:a16="http://schemas.microsoft.com/office/drawing/2014/main" id="{35F0F3FB-4AA4-509E-5151-FACEFB79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624" y="103378"/>
            <a:ext cx="3803171" cy="3052182"/>
          </a:xfrm>
          <a:prstGeom prst="rect">
            <a:avLst/>
          </a:prstGeom>
        </p:spPr>
      </p:pic>
      <p:pic>
        <p:nvPicPr>
          <p:cNvPr id="8" name="Picture 7" descr="A graph of different colored bars&#10;&#10;Description automatically generated">
            <a:extLst>
              <a:ext uri="{FF2B5EF4-FFF2-40B4-BE49-F238E27FC236}">
                <a16:creationId xmlns:a16="http://schemas.microsoft.com/office/drawing/2014/main" id="{4D1CE3F9-5DF7-5531-8592-072EA1AE2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647" y="3258525"/>
            <a:ext cx="4151815" cy="3052183"/>
          </a:xfrm>
          <a:prstGeom prst="rect">
            <a:avLst/>
          </a:prstGeom>
        </p:spPr>
      </p:pic>
    </p:spTree>
    <p:extLst>
      <p:ext uri="{BB962C8B-B14F-4D97-AF65-F5344CB8AC3E}">
        <p14:creationId xmlns:p14="http://schemas.microsoft.com/office/powerpoint/2010/main" val="1144899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Windows Laptop are more than 1000</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Mac Laptop are more costlier more than 80k</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Windows laptop price are more than 60k</a:t>
            </a:r>
          </a:p>
        </p:txBody>
      </p:sp>
      <p:pic>
        <p:nvPicPr>
          <p:cNvPr id="5" name="Picture 4" descr="A graph of a number of different types of computer data&#10;&#10;Description automatically generated with medium confidence">
            <a:extLst>
              <a:ext uri="{FF2B5EF4-FFF2-40B4-BE49-F238E27FC236}">
                <a16:creationId xmlns:a16="http://schemas.microsoft.com/office/drawing/2014/main" id="{DE7B191D-9A3E-415F-D530-08E4788FD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789" y="103376"/>
            <a:ext cx="3696330" cy="2807775"/>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9124C6E9-7266-74F8-5919-7B49801A4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541" y="2981870"/>
            <a:ext cx="3876825" cy="3610577"/>
          </a:xfrm>
          <a:prstGeom prst="rect">
            <a:avLst/>
          </a:prstGeom>
        </p:spPr>
      </p:pic>
    </p:spTree>
    <p:extLst>
      <p:ext uri="{BB962C8B-B14F-4D97-AF65-F5344CB8AC3E}">
        <p14:creationId xmlns:p14="http://schemas.microsoft.com/office/powerpoint/2010/main" val="3766984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its a continuous column</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its fairly normal distribution</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more towards bimodal most of the laptop in 1.5 to 2 kg</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Slight Linear relationship </a:t>
            </a:r>
            <a:endParaRPr lang="en-US" sz="1600" b="0" dirty="0">
              <a:solidFill>
                <a:schemeClr val="tx1"/>
              </a:solidFill>
              <a:effectLst/>
              <a:latin typeface="Consolas" panose="020B0609020204030204" pitchFamily="49" charset="0"/>
            </a:endParaRPr>
          </a:p>
        </p:txBody>
      </p:sp>
      <p:pic>
        <p:nvPicPr>
          <p:cNvPr id="6" name="Picture 5" descr="A graph of a weight scale&#10;&#10;Description automatically generated with medium confidence">
            <a:extLst>
              <a:ext uri="{FF2B5EF4-FFF2-40B4-BE49-F238E27FC236}">
                <a16:creationId xmlns:a16="http://schemas.microsoft.com/office/drawing/2014/main" id="{FD7D3CB0-8864-23F0-1E97-42ECBC444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433" y="150031"/>
            <a:ext cx="4336574" cy="3304057"/>
          </a:xfrm>
          <a:prstGeom prst="rect">
            <a:avLst/>
          </a:prstGeom>
        </p:spPr>
      </p:pic>
      <p:pic>
        <p:nvPicPr>
          <p:cNvPr id="8" name="Picture 7" descr="A graph of blue dots&#10;&#10;Description automatically generated">
            <a:extLst>
              <a:ext uri="{FF2B5EF4-FFF2-40B4-BE49-F238E27FC236}">
                <a16:creationId xmlns:a16="http://schemas.microsoft.com/office/drawing/2014/main" id="{C3429BA4-EA72-2992-4F63-1B143E3DB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821" y="3564295"/>
            <a:ext cx="4354186" cy="3150768"/>
          </a:xfrm>
          <a:prstGeom prst="rect">
            <a:avLst/>
          </a:prstGeom>
        </p:spPr>
      </p:pic>
    </p:spTree>
    <p:extLst>
      <p:ext uri="{BB962C8B-B14F-4D97-AF65-F5344CB8AC3E}">
        <p14:creationId xmlns:p14="http://schemas.microsoft.com/office/powerpoint/2010/main" val="310484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correlation is fine between each column  we are not getting any whitish color other than price</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also, we can see slight relation with weight and HDD column, but  we need both column it’s require</a:t>
            </a:r>
          </a:p>
        </p:txBody>
      </p:sp>
      <p:pic>
        <p:nvPicPr>
          <p:cNvPr id="5" name="Picture 4" descr="A close-up of a chart&#10;&#10;Description automatically generated">
            <a:extLst>
              <a:ext uri="{FF2B5EF4-FFF2-40B4-BE49-F238E27FC236}">
                <a16:creationId xmlns:a16="http://schemas.microsoft.com/office/drawing/2014/main" id="{50F264AD-B62A-3623-55B3-1928578C4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929" y="289619"/>
            <a:ext cx="4576728" cy="3750162"/>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420DC473-C0BD-E5DB-1F48-4ED7AD320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115" y="4140418"/>
            <a:ext cx="3378481" cy="2573094"/>
          </a:xfrm>
          <a:prstGeom prst="rect">
            <a:avLst/>
          </a:prstGeom>
        </p:spPr>
      </p:pic>
    </p:spTree>
    <p:extLst>
      <p:ext uri="{BB962C8B-B14F-4D97-AF65-F5344CB8AC3E}">
        <p14:creationId xmlns:p14="http://schemas.microsoft.com/office/powerpoint/2010/main" val="175480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price column is slightly skewed, so we need to convert into normal using Log Transformation</a:t>
            </a:r>
          </a:p>
        </p:txBody>
      </p:sp>
      <p:pic>
        <p:nvPicPr>
          <p:cNvPr id="6" name="Picture 5" descr="A blue line graph with numbers&#10;&#10;Description automatically generated">
            <a:extLst>
              <a:ext uri="{FF2B5EF4-FFF2-40B4-BE49-F238E27FC236}">
                <a16:creationId xmlns:a16="http://schemas.microsoft.com/office/drawing/2014/main" id="{55986D6E-01D7-2404-B22F-BBDDBD95A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53" y="1315986"/>
            <a:ext cx="5546662" cy="422602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E2BF4AC4-20C9-90C5-75C0-55A450CE41C0}"/>
              </a:ext>
            </a:extLst>
          </p:cNvPr>
          <p:cNvPicPr>
            <a:picLocks noChangeAspect="1"/>
          </p:cNvPicPr>
          <p:nvPr/>
        </p:nvPicPr>
        <p:blipFill rotWithShape="1">
          <a:blip r:embed="rId3">
            <a:extLst>
              <a:ext uri="{28A0092B-C50C-407E-A947-70E740481C1C}">
                <a14:useLocalDpi xmlns:a14="http://schemas.microsoft.com/office/drawing/2010/main" val="0"/>
              </a:ext>
            </a:extLst>
          </a:blip>
          <a:srcRect l="1443" t="46981" r="73941" b="34003"/>
          <a:stretch/>
        </p:blipFill>
        <p:spPr>
          <a:xfrm>
            <a:off x="7475257" y="3703105"/>
            <a:ext cx="3938747" cy="853752"/>
          </a:xfrm>
          <a:prstGeom prst="rect">
            <a:avLst/>
          </a:prstGeom>
        </p:spPr>
      </p:pic>
    </p:spTree>
    <p:extLst>
      <p:ext uri="{BB962C8B-B14F-4D97-AF65-F5344CB8AC3E}">
        <p14:creationId xmlns:p14="http://schemas.microsoft.com/office/powerpoint/2010/main" val="280340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Divide data into Train test split</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Test size is 15%</a:t>
            </a:r>
            <a:endParaRPr lang="en-US" sz="1600" b="0" dirty="0">
              <a:solidFill>
                <a:schemeClr val="tx1"/>
              </a:solidFill>
              <a:effectLst/>
              <a:latin typeface="Consolas" panose="020B0609020204030204" pitchFamily="49" charset="0"/>
            </a:endParaRPr>
          </a:p>
        </p:txBody>
      </p:sp>
      <p:pic>
        <p:nvPicPr>
          <p:cNvPr id="13" name="Picture 12" descr="A computer screen shot of a code&#10;&#10;Description automatically generated">
            <a:extLst>
              <a:ext uri="{FF2B5EF4-FFF2-40B4-BE49-F238E27FC236}">
                <a16:creationId xmlns:a16="http://schemas.microsoft.com/office/drawing/2014/main" id="{AFABD8DD-3016-E18C-0CE6-87EA17719897}"/>
              </a:ext>
            </a:extLst>
          </p:cNvPr>
          <p:cNvPicPr>
            <a:picLocks noChangeAspect="1"/>
          </p:cNvPicPr>
          <p:nvPr/>
        </p:nvPicPr>
        <p:blipFill rotWithShape="1">
          <a:blip r:embed="rId2">
            <a:extLst>
              <a:ext uri="{28A0092B-C50C-407E-A947-70E740481C1C}">
                <a14:useLocalDpi xmlns:a14="http://schemas.microsoft.com/office/drawing/2010/main" val="0"/>
              </a:ext>
            </a:extLst>
          </a:blip>
          <a:srcRect r="14484"/>
          <a:stretch/>
        </p:blipFill>
        <p:spPr>
          <a:xfrm>
            <a:off x="126728" y="3480317"/>
            <a:ext cx="6129136" cy="1187942"/>
          </a:xfrm>
          <a:prstGeom prst="rect">
            <a:avLst/>
          </a:prstGeom>
        </p:spPr>
      </p:pic>
      <p:pic>
        <p:nvPicPr>
          <p:cNvPr id="15" name="Picture 14" descr="A screen shot of a computer code&#10;&#10;Description automatically generated">
            <a:extLst>
              <a:ext uri="{FF2B5EF4-FFF2-40B4-BE49-F238E27FC236}">
                <a16:creationId xmlns:a16="http://schemas.microsoft.com/office/drawing/2014/main" id="{185768D4-5F2E-7841-8B87-DB60BE2E87FC}"/>
              </a:ext>
            </a:extLst>
          </p:cNvPr>
          <p:cNvPicPr>
            <a:picLocks noChangeAspect="1"/>
          </p:cNvPicPr>
          <p:nvPr/>
        </p:nvPicPr>
        <p:blipFill rotWithShape="1">
          <a:blip r:embed="rId3">
            <a:extLst>
              <a:ext uri="{28A0092B-C50C-407E-A947-70E740481C1C}">
                <a14:useLocalDpi xmlns:a14="http://schemas.microsoft.com/office/drawing/2010/main" val="0"/>
              </a:ext>
            </a:extLst>
          </a:blip>
          <a:srcRect r="35938"/>
          <a:stretch/>
        </p:blipFill>
        <p:spPr>
          <a:xfrm>
            <a:off x="443969" y="1807450"/>
            <a:ext cx="4398619" cy="1543129"/>
          </a:xfrm>
          <a:prstGeom prst="rect">
            <a:avLst/>
          </a:prstGeom>
        </p:spPr>
      </p:pic>
    </p:spTree>
    <p:extLst>
      <p:ext uri="{BB962C8B-B14F-4D97-AF65-F5344CB8AC3E}">
        <p14:creationId xmlns:p14="http://schemas.microsoft.com/office/powerpoint/2010/main" val="122379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51A6-9BCF-5139-5E36-1690626CC060}"/>
              </a:ext>
            </a:extLst>
          </p:cNvPr>
          <p:cNvSpPr>
            <a:spLocks noGrp="1"/>
          </p:cNvSpPr>
          <p:nvPr>
            <p:ph type="title"/>
          </p:nvPr>
        </p:nvSpPr>
        <p:spPr/>
        <p:txBody>
          <a:bodyPr/>
          <a:lstStyle/>
          <a:p>
            <a:pPr algn="ctr"/>
            <a:r>
              <a:rPr lang="en-IN" dirty="0"/>
              <a:t>Steps</a:t>
            </a:r>
          </a:p>
        </p:txBody>
      </p:sp>
      <p:sp>
        <p:nvSpPr>
          <p:cNvPr id="3" name="Content Placeholder 2">
            <a:extLst>
              <a:ext uri="{FF2B5EF4-FFF2-40B4-BE49-F238E27FC236}">
                <a16:creationId xmlns:a16="http://schemas.microsoft.com/office/drawing/2014/main" id="{C53F9BD4-5BAB-EC66-4543-6890FF42CB75}"/>
              </a:ext>
            </a:extLst>
          </p:cNvPr>
          <p:cNvSpPr>
            <a:spLocks noGrp="1"/>
          </p:cNvSpPr>
          <p:nvPr>
            <p:ph idx="1"/>
          </p:nvPr>
        </p:nvSpPr>
        <p:spPr/>
        <p:txBody>
          <a:bodyPr/>
          <a:lstStyle/>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Gathering</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 EDA )</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 Engineering</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Modelling</a:t>
            </a:r>
          </a:p>
          <a:p>
            <a:endParaRPr lang="en-IN" dirty="0"/>
          </a:p>
        </p:txBody>
      </p:sp>
    </p:spTree>
    <p:extLst>
      <p:ext uri="{BB962C8B-B14F-4D97-AF65-F5344CB8AC3E}">
        <p14:creationId xmlns:p14="http://schemas.microsoft.com/office/powerpoint/2010/main" val="2067744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Linear Regression </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With Encoding in one pipeline</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R2 score is 0.8</a:t>
            </a:r>
            <a:r>
              <a:rPr lang="en-US" sz="1600" dirty="0">
                <a:solidFill>
                  <a:schemeClr val="tx1"/>
                </a:solidFill>
                <a:latin typeface="Consolas" panose="020B0609020204030204" pitchFamily="49" charset="0"/>
              </a:rPr>
              <a:t>0</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MAE is 0.21</a:t>
            </a:r>
          </a:p>
        </p:txBody>
      </p:sp>
      <p:pic>
        <p:nvPicPr>
          <p:cNvPr id="11" name="Picture 10" descr="A screenshot of a computer program&#10;&#10;Description automatically generated">
            <a:extLst>
              <a:ext uri="{FF2B5EF4-FFF2-40B4-BE49-F238E27FC236}">
                <a16:creationId xmlns:a16="http://schemas.microsoft.com/office/drawing/2014/main" id="{F47B83C3-BC6A-E111-73DF-B080BC9A9637}"/>
              </a:ext>
            </a:extLst>
          </p:cNvPr>
          <p:cNvPicPr>
            <a:picLocks noChangeAspect="1"/>
          </p:cNvPicPr>
          <p:nvPr/>
        </p:nvPicPr>
        <p:blipFill rotWithShape="1">
          <a:blip r:embed="rId2">
            <a:extLst>
              <a:ext uri="{28A0092B-C50C-407E-A947-70E740481C1C}">
                <a14:useLocalDpi xmlns:a14="http://schemas.microsoft.com/office/drawing/2010/main" val="0"/>
              </a:ext>
            </a:extLst>
          </a:blip>
          <a:srcRect r="27158"/>
          <a:stretch/>
        </p:blipFill>
        <p:spPr>
          <a:xfrm>
            <a:off x="352533" y="287102"/>
            <a:ext cx="5805375" cy="6029721"/>
          </a:xfrm>
          <a:prstGeom prst="rect">
            <a:avLst/>
          </a:prstGeom>
        </p:spPr>
      </p:pic>
    </p:spTree>
    <p:extLst>
      <p:ext uri="{BB962C8B-B14F-4D97-AF65-F5344CB8AC3E}">
        <p14:creationId xmlns:p14="http://schemas.microsoft.com/office/powerpoint/2010/main" val="1082550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2164700"/>
            <a:ext cx="5240389" cy="26312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Decision Tree Regressor </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With Encoding in one pipeline</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R2 score is 0.85</a:t>
            </a:r>
            <a:endParaRPr lang="en-US" sz="1600" dirty="0">
              <a:solidFill>
                <a:schemeClr val="tx1"/>
              </a:solidFill>
              <a:latin typeface="Consolas" panose="020B0609020204030204" pitchFamily="49" charset="0"/>
            </a:endParaRP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MAE is 0.17</a:t>
            </a:r>
          </a:p>
        </p:txBody>
      </p:sp>
      <p:pic>
        <p:nvPicPr>
          <p:cNvPr id="5" name="Picture 4" descr="A screen shot of a computer program&#10;&#10;Description automatically generated">
            <a:extLst>
              <a:ext uri="{FF2B5EF4-FFF2-40B4-BE49-F238E27FC236}">
                <a16:creationId xmlns:a16="http://schemas.microsoft.com/office/drawing/2014/main" id="{D3649290-94D8-4F5E-6C21-7ECCF1BCDB56}"/>
              </a:ext>
            </a:extLst>
          </p:cNvPr>
          <p:cNvPicPr>
            <a:picLocks noChangeAspect="1"/>
          </p:cNvPicPr>
          <p:nvPr/>
        </p:nvPicPr>
        <p:blipFill rotWithShape="1">
          <a:blip r:embed="rId2">
            <a:extLst>
              <a:ext uri="{28A0092B-C50C-407E-A947-70E740481C1C}">
                <a14:useLocalDpi xmlns:a14="http://schemas.microsoft.com/office/drawing/2010/main" val="0"/>
              </a:ext>
            </a:extLst>
          </a:blip>
          <a:srcRect r="12821"/>
          <a:stretch/>
        </p:blipFill>
        <p:spPr>
          <a:xfrm>
            <a:off x="369144" y="1201888"/>
            <a:ext cx="5322325" cy="4556857"/>
          </a:xfrm>
          <a:prstGeom prst="rect">
            <a:avLst/>
          </a:prstGeom>
        </p:spPr>
      </p:pic>
    </p:spTree>
    <p:extLst>
      <p:ext uri="{BB962C8B-B14F-4D97-AF65-F5344CB8AC3E}">
        <p14:creationId xmlns:p14="http://schemas.microsoft.com/office/powerpoint/2010/main" val="1731784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1548880"/>
            <a:ext cx="5240389" cy="4171435"/>
          </a:xfrm>
        </p:spPr>
        <p:txBody>
          <a:bodyPr>
            <a:normAutofit/>
          </a:bodyPr>
          <a:lstStyle/>
          <a:p>
            <a:pPr marL="285750" indent="-285750">
              <a:buFont typeface="Arial" panose="020B0604020202020204" pitchFamily="34" charset="0"/>
              <a:buChar char="•"/>
            </a:pPr>
            <a:r>
              <a:rPr lang="en-US" sz="1600" b="0" dirty="0" err="1">
                <a:solidFill>
                  <a:schemeClr val="tx1"/>
                </a:solidFill>
                <a:effectLst/>
                <a:latin typeface="Consolas" panose="020B0609020204030204" pitchFamily="49" charset="0"/>
              </a:rPr>
              <a:t>RandomForest</a:t>
            </a:r>
            <a:r>
              <a:rPr lang="en-US" sz="1600" b="0" dirty="0">
                <a:solidFill>
                  <a:schemeClr val="tx1"/>
                </a:solidFill>
                <a:effectLst/>
                <a:latin typeface="Consolas" panose="020B0609020204030204" pitchFamily="49" charset="0"/>
              </a:rPr>
              <a:t> Regression </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With Encoding in one pipeline</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R2 score is 0.88</a:t>
            </a:r>
            <a:endParaRPr lang="en-US" sz="1600" dirty="0">
              <a:solidFill>
                <a:schemeClr val="tx1"/>
              </a:solidFill>
              <a:latin typeface="Consolas" panose="020B0609020204030204" pitchFamily="49" charset="0"/>
            </a:endParaRP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MAE is 0.15</a:t>
            </a:r>
          </a:p>
          <a:p>
            <a:pPr marL="285750" indent="-285750">
              <a:buFont typeface="Arial" panose="020B0604020202020204" pitchFamily="34" charset="0"/>
              <a:buChar char="•"/>
            </a:pPr>
            <a:endParaRPr lang="en-US" sz="1600" dirty="0">
              <a:solidFill>
                <a:schemeClr val="tx1"/>
              </a:solidFill>
              <a:latin typeface="Consolas" panose="020B0609020204030204" pitchFamily="49" charset="0"/>
            </a:endParaRP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Random Forest Regressor is giving us good result we will finalized this model for our </a:t>
            </a:r>
            <a:r>
              <a:rPr lang="en-US" sz="1600" dirty="0">
                <a:solidFill>
                  <a:schemeClr val="tx1"/>
                </a:solidFill>
                <a:latin typeface="Consolas" panose="020B0609020204030204" pitchFamily="49" charset="0"/>
              </a:rPr>
              <a:t>project</a:t>
            </a:r>
            <a:endParaRPr lang="en-US" sz="1600" b="0" dirty="0">
              <a:solidFill>
                <a:schemeClr val="tx1"/>
              </a:solidFill>
              <a:effectLst/>
              <a:latin typeface="Consolas" panose="020B0609020204030204" pitchFamily="49" charset="0"/>
            </a:endParaRPr>
          </a:p>
        </p:txBody>
      </p:sp>
      <p:pic>
        <p:nvPicPr>
          <p:cNvPr id="8" name="Picture 7" descr="A screenshot of a computer program&#10;&#10;Description automatically generated">
            <a:extLst>
              <a:ext uri="{FF2B5EF4-FFF2-40B4-BE49-F238E27FC236}">
                <a16:creationId xmlns:a16="http://schemas.microsoft.com/office/drawing/2014/main" id="{13CF5657-4AC7-7477-88A9-AACA25146931}"/>
              </a:ext>
            </a:extLst>
          </p:cNvPr>
          <p:cNvPicPr>
            <a:picLocks noChangeAspect="1"/>
          </p:cNvPicPr>
          <p:nvPr/>
        </p:nvPicPr>
        <p:blipFill rotWithShape="1">
          <a:blip r:embed="rId2">
            <a:extLst>
              <a:ext uri="{28A0092B-C50C-407E-A947-70E740481C1C}">
                <a14:useLocalDpi xmlns:a14="http://schemas.microsoft.com/office/drawing/2010/main" val="0"/>
              </a:ext>
            </a:extLst>
          </a:blip>
          <a:srcRect r="11976"/>
          <a:stretch/>
        </p:blipFill>
        <p:spPr>
          <a:xfrm>
            <a:off x="378747" y="717328"/>
            <a:ext cx="5172967" cy="5618807"/>
          </a:xfrm>
          <a:prstGeom prst="rect">
            <a:avLst/>
          </a:prstGeom>
        </p:spPr>
      </p:pic>
    </p:spTree>
    <p:extLst>
      <p:ext uri="{BB962C8B-B14F-4D97-AF65-F5344CB8AC3E}">
        <p14:creationId xmlns:p14="http://schemas.microsoft.com/office/powerpoint/2010/main" val="3973751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8153492" y="150031"/>
            <a:ext cx="4148511" cy="1315614"/>
          </a:xfrm>
        </p:spPr>
        <p:txBody>
          <a:bodyPr anchor="b">
            <a:normAutofit/>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WebApp</a:t>
            </a:r>
            <a:endParaRPr lang="en-IN"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6951306" y="1548880"/>
            <a:ext cx="5240389" cy="4171435"/>
          </a:xfrm>
        </p:spPr>
        <p:txBody>
          <a:bodyPr>
            <a:normAutofit/>
          </a:bodyPr>
          <a:lstStyle/>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Web app using </a:t>
            </a:r>
            <a:r>
              <a:rPr lang="en-US" sz="1600" b="0" dirty="0" err="1">
                <a:solidFill>
                  <a:schemeClr val="tx1"/>
                </a:solidFill>
                <a:effectLst/>
                <a:latin typeface="Consolas" panose="020B0609020204030204" pitchFamily="49" charset="0"/>
              </a:rPr>
              <a:t>Streamlit</a:t>
            </a:r>
            <a:r>
              <a:rPr lang="en-US" sz="1600" b="0" dirty="0">
                <a:solidFill>
                  <a:schemeClr val="tx1"/>
                </a:solidFill>
                <a:effectLst/>
                <a:latin typeface="Consolas" panose="020B0609020204030204" pitchFamily="49" charset="0"/>
              </a:rPr>
              <a:t> library</a:t>
            </a:r>
          </a:p>
          <a:p>
            <a:pPr marL="285750" indent="-285750">
              <a:buFont typeface="Arial" panose="020B0604020202020204" pitchFamily="34" charset="0"/>
              <a:buChar char="•"/>
            </a:pPr>
            <a:r>
              <a:rPr lang="en-US" sz="1600" dirty="0">
                <a:solidFill>
                  <a:schemeClr val="tx1"/>
                </a:solidFill>
                <a:latin typeface="Consolas" panose="020B0609020204030204" pitchFamily="49" charset="0"/>
              </a:rPr>
              <a:t>All Feature need to be added</a:t>
            </a:r>
          </a:p>
          <a:p>
            <a:pPr marL="285750" indent="-285750">
              <a:buFont typeface="Arial" panose="020B0604020202020204" pitchFamily="34" charset="0"/>
              <a:buChar char="•"/>
            </a:pPr>
            <a:r>
              <a:rPr lang="en-US" sz="1600" b="0" dirty="0">
                <a:solidFill>
                  <a:schemeClr val="tx1"/>
                </a:solidFill>
                <a:effectLst/>
                <a:latin typeface="Consolas" panose="020B0609020204030204" pitchFamily="49" charset="0"/>
              </a:rPr>
              <a:t>It will </a:t>
            </a:r>
            <a:r>
              <a:rPr lang="en-US" sz="1600" dirty="0">
                <a:solidFill>
                  <a:schemeClr val="tx1"/>
                </a:solidFill>
                <a:latin typeface="Consolas" panose="020B0609020204030204" pitchFamily="49" charset="0"/>
              </a:rPr>
              <a:t>predict the similar price</a:t>
            </a:r>
            <a:endParaRPr lang="en-US" sz="1600" b="0" dirty="0">
              <a:solidFill>
                <a:schemeClr val="tx1"/>
              </a:solidFill>
              <a:effectLst/>
              <a:latin typeface="Consolas" panose="020B0609020204030204" pitchFamily="49" charset="0"/>
            </a:endParaRPr>
          </a:p>
          <a:p>
            <a:pPr marL="285750" indent="-285750">
              <a:buFont typeface="Arial" panose="020B0604020202020204" pitchFamily="34" charset="0"/>
              <a:buChar char="•"/>
            </a:pPr>
            <a:endParaRPr lang="en-US" sz="1600" b="0" dirty="0">
              <a:solidFill>
                <a:schemeClr val="tx1"/>
              </a:solidFill>
              <a:effectLst/>
              <a:latin typeface="Consolas" panose="020B0609020204030204" pitchFamily="49" charset="0"/>
            </a:endParaRPr>
          </a:p>
          <a:p>
            <a:pPr marL="285750" indent="-285750">
              <a:buFont typeface="Arial" panose="020B0604020202020204" pitchFamily="34" charset="0"/>
              <a:buChar char="•"/>
            </a:pPr>
            <a:endParaRPr lang="en-US" sz="1600" b="0" dirty="0">
              <a:solidFill>
                <a:schemeClr val="tx1"/>
              </a:solidFill>
              <a:effectLst/>
              <a:latin typeface="Consolas" panose="020B0609020204030204" pitchFamily="49" charset="0"/>
            </a:endParaRPr>
          </a:p>
        </p:txBody>
      </p:sp>
      <p:pic>
        <p:nvPicPr>
          <p:cNvPr id="7" name="Picture 6" descr="A screenshot of a computer&#10;&#10;Description automatically generated">
            <a:extLst>
              <a:ext uri="{FF2B5EF4-FFF2-40B4-BE49-F238E27FC236}">
                <a16:creationId xmlns:a16="http://schemas.microsoft.com/office/drawing/2014/main" id="{6D204A37-E9D4-4FC8-7CCD-A3A994FD0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65" y="150031"/>
            <a:ext cx="3291254" cy="6361811"/>
          </a:xfrm>
          <a:prstGeom prst="rect">
            <a:avLst/>
          </a:prstGeom>
        </p:spPr>
      </p:pic>
    </p:spTree>
    <p:extLst>
      <p:ext uri="{BB962C8B-B14F-4D97-AF65-F5344CB8AC3E}">
        <p14:creationId xmlns:p14="http://schemas.microsoft.com/office/powerpoint/2010/main" val="265514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1334278" y="442220"/>
            <a:ext cx="9356533" cy="1451893"/>
          </a:xfrm>
        </p:spPr>
        <p:txBody>
          <a:bodyPr>
            <a:normAutofit fontScale="90000"/>
          </a:bodyPr>
          <a:lstStyle/>
          <a:p>
            <a:pPr algn="ctr"/>
            <a:r>
              <a:rPr lang="en-IN" sz="7200" b="1" kern="100" dirty="0">
                <a:effectLst/>
                <a:latin typeface="Calibri" panose="020F0502020204030204" pitchFamily="34" charset="0"/>
                <a:ea typeface="Calibri" panose="020F0502020204030204" pitchFamily="34" charset="0"/>
                <a:cs typeface="Times New Roman" panose="02020603050405020304" pitchFamily="18" charset="0"/>
              </a:rPr>
              <a:t>Thank You</a:t>
            </a:r>
            <a:endParaRPr lang="en-IN" sz="15000" dirty="0"/>
          </a:p>
        </p:txBody>
      </p:sp>
    </p:spTree>
    <p:extLst>
      <p:ext uri="{BB962C8B-B14F-4D97-AF65-F5344CB8AC3E}">
        <p14:creationId xmlns:p14="http://schemas.microsoft.com/office/powerpoint/2010/main" val="263671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1920240" y="442221"/>
            <a:ext cx="8770571" cy="452000"/>
          </a:xfrm>
        </p:spPr>
        <p:txBody>
          <a:bodyPr>
            <a:normAutofit fontScale="90000"/>
          </a:bodyPr>
          <a:lstStyle/>
          <a:p>
            <a:pPr algn="ct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Data </a:t>
            </a:r>
            <a:r>
              <a:rPr lang="en-IN" sz="2400" b="1" kern="100" dirty="0" err="1">
                <a:effectLst/>
                <a:latin typeface="Calibri" panose="020F0502020204030204" pitchFamily="34" charset="0"/>
                <a:ea typeface="Calibri" panose="020F0502020204030204" pitchFamily="34" charset="0"/>
                <a:cs typeface="Times New Roman" panose="02020603050405020304" pitchFamily="18" charset="0"/>
              </a:rPr>
              <a:t>Geathering</a:t>
            </a:r>
            <a:endParaRPr lang="en-IN" sz="4000"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p:txBody>
          <a:bodyPr>
            <a:normAutofit/>
          </a:bodyPr>
          <a:lstStyle/>
          <a:p>
            <a:r>
              <a:rPr lang="en-IN" b="1"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Python Library used :</a:t>
            </a:r>
          </a:p>
          <a:p>
            <a:r>
              <a:rPr lang="en-IN"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IN"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Selenium, </a:t>
            </a:r>
            <a:r>
              <a:rPr lang="en-IN" kern="1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Beautifullsoup</a:t>
            </a:r>
            <a:r>
              <a:rPr lang="en-IN"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pandas</a:t>
            </a:r>
          </a:p>
          <a:p>
            <a:endParaRPr lang="en-IN"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r>
              <a:rPr lang="en-IN"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Website :</a:t>
            </a:r>
          </a:p>
          <a:p>
            <a:r>
              <a:rPr lang="en-IN"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IN"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www.smartprix.com/laptop</a:t>
            </a:r>
            <a:endParaRPr lang="en-IN"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707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1920240" y="442221"/>
            <a:ext cx="8770571" cy="452000"/>
          </a:xfrm>
        </p:spPr>
        <p:txBody>
          <a:bodyPr>
            <a:normAutofit fontScale="90000"/>
          </a:bodyPr>
          <a:lstStyle/>
          <a:p>
            <a:pPr algn="ct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4000"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p:txBody>
          <a:bodyPr>
            <a:normAutofit/>
          </a:bodyPr>
          <a:lstStyle/>
          <a:p>
            <a:r>
              <a:rPr lang="en-IN" sz="3600" b="1"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Rows: </a:t>
            </a:r>
            <a:r>
              <a:rPr lang="en-IN" sz="3600"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1303           </a:t>
            </a:r>
            <a:r>
              <a:rPr lang="en-IN" sz="3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Columns: </a:t>
            </a:r>
            <a:r>
              <a:rPr lang="en-IN" sz="3600"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12</a:t>
            </a:r>
          </a:p>
        </p:txBody>
      </p:sp>
    </p:spTree>
    <p:extLst>
      <p:ext uri="{BB962C8B-B14F-4D97-AF65-F5344CB8AC3E}">
        <p14:creationId xmlns:p14="http://schemas.microsoft.com/office/powerpoint/2010/main" val="338371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1920240" y="442221"/>
            <a:ext cx="8770571" cy="452000"/>
          </a:xfrm>
        </p:spPr>
        <p:txBody>
          <a:bodyPr>
            <a:normAutofit fontScale="90000"/>
          </a:bodyPr>
          <a:lstStyle/>
          <a:p>
            <a:pPr algn="ct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4000"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p:txBody>
          <a:bodyPr>
            <a:normAutofit/>
          </a:bodyPr>
          <a:lstStyle/>
          <a:p>
            <a:r>
              <a:rPr lang="en-IN" b="1"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No Duplicate Values</a:t>
            </a:r>
          </a:p>
          <a:p>
            <a:r>
              <a:rPr lang="en-IN" b="1"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Missing Values added as NAN</a:t>
            </a:r>
          </a:p>
          <a:p>
            <a:r>
              <a:rPr lang="en-IN"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Unwanted values , Columns added</a:t>
            </a:r>
          </a:p>
          <a:p>
            <a:r>
              <a:rPr lang="en-IN"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Values shifted to next feature</a:t>
            </a:r>
            <a:endParaRPr lang="en-IN"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021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1920240" y="442221"/>
            <a:ext cx="8770571" cy="452000"/>
          </a:xfrm>
        </p:spPr>
        <p:txBody>
          <a:bodyPr>
            <a:normAutofit fontScale="90000"/>
          </a:bodyPr>
          <a:lstStyle/>
          <a:p>
            <a:pPr algn="ct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4000"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p:txBody>
          <a:bodyPr>
            <a:normAutofit/>
          </a:bodyPr>
          <a:lstStyle/>
          <a:p>
            <a:pPr>
              <a:lnSpc>
                <a:spcPct val="107000"/>
              </a:lnSpc>
              <a:spcAft>
                <a:spcPts val="800"/>
              </a:spcAft>
            </a:pPr>
            <a:r>
              <a:rPr lang="en-IN"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 Much information in a column we need to do Feature Engineering </a:t>
            </a:r>
          </a:p>
          <a:p>
            <a:pPr>
              <a:lnSpc>
                <a:spcPct val="107000"/>
              </a:lnSpc>
              <a:spcAft>
                <a:spcPts val="800"/>
              </a:spcAft>
            </a:pPr>
            <a:r>
              <a:rPr lang="en-IN"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Eg</a:t>
            </a:r>
            <a:r>
              <a:rPr lang="en-IN"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IN" sz="18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Memory  :  </a:t>
            </a:r>
            <a:r>
              <a:rPr lang="en-IN" sz="14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'128GB SSD’ </a:t>
            </a:r>
            <a:endPar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800"/>
              </a:spcAft>
            </a:pPr>
            <a:r>
              <a:rPr lang="en-IN"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IN"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ScreenResolution</a:t>
            </a:r>
            <a:r>
              <a:rPr lang="en-IN"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IN"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IN" sz="14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'IPS Panel Full HD / Touchscreen 					1920x1080’</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08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1920240" y="442221"/>
            <a:ext cx="8770571" cy="452000"/>
          </a:xfrm>
        </p:spPr>
        <p:txBody>
          <a:bodyPr>
            <a:normAutofit fontScale="90000"/>
          </a:bodyPr>
          <a:lstStyle/>
          <a:p>
            <a:pPr algn="ct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4000" dirty="0"/>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p:txBody>
          <a:bodyPr>
            <a:normAutofit/>
          </a:bodyPr>
          <a:lstStyle/>
          <a:p>
            <a:pPr>
              <a:lnSpc>
                <a:spcPct val="107000"/>
              </a:lnSpc>
              <a:spcAft>
                <a:spcPts val="800"/>
              </a:spcAft>
            </a:pPr>
            <a:r>
              <a:rPr lang="en-IN"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 Much information in a column we need to do Feature Engineering </a:t>
            </a:r>
          </a:p>
          <a:p>
            <a:pPr>
              <a:lnSpc>
                <a:spcPct val="107000"/>
              </a:lnSpc>
              <a:spcAft>
                <a:spcPts val="800"/>
              </a:spcAft>
            </a:pPr>
            <a:r>
              <a:rPr lang="en-IN"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Eg</a:t>
            </a:r>
            <a:r>
              <a:rPr lang="en-IN"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IN" sz="18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Memory  :  </a:t>
            </a:r>
            <a:r>
              <a:rPr lang="en-IN" sz="14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'128GB SSD’ </a:t>
            </a:r>
            <a:endPar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800"/>
              </a:spcAft>
            </a:pPr>
            <a:r>
              <a:rPr lang="en-IN"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IN"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ScreenResolution</a:t>
            </a:r>
            <a:r>
              <a:rPr lang="en-IN"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IN"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IN" sz="14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'IPS Panel Full HD / Touchscreen 					1920x1080’</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064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6731B4-3AB8-75B0-81E8-90C05410C59F}"/>
              </a:ext>
            </a:extLst>
          </p:cNvPr>
          <p:cNvSpPr>
            <a:spLocks noGrp="1"/>
          </p:cNvSpPr>
          <p:nvPr>
            <p:ph type="title"/>
          </p:nvPr>
        </p:nvSpPr>
        <p:spPr>
          <a:xfrm>
            <a:off x="914400" y="442912"/>
            <a:ext cx="5295569" cy="1822123"/>
          </a:xfrm>
        </p:spPr>
        <p:txBody>
          <a:bodyPr anchor="b">
            <a:normAutofit/>
          </a:bodyPr>
          <a:lstStyle/>
          <a:p>
            <a:r>
              <a:rPr lang="en-IN" b="1" kern="100">
                <a:effectLst/>
                <a:latin typeface="Calibri" panose="020F0502020204030204" pitchFamily="34" charset="0"/>
                <a:ea typeface="Calibri" panose="020F0502020204030204" pitchFamily="34" charset="0"/>
                <a:cs typeface="Times New Roman" panose="02020603050405020304" pitchFamily="18" charset="0"/>
              </a:rPr>
              <a:t>Exploratory Data Analysis (EDA)</a:t>
            </a:r>
            <a:endParaRPr lang="en-IN"/>
          </a:p>
        </p:txBody>
      </p:sp>
      <p:sp>
        <p:nvSpPr>
          <p:cNvPr id="3" name="Content Placeholder 2">
            <a:extLst>
              <a:ext uri="{FF2B5EF4-FFF2-40B4-BE49-F238E27FC236}">
                <a16:creationId xmlns:a16="http://schemas.microsoft.com/office/drawing/2014/main" id="{832DF744-B4D0-41DA-4AE6-3D1845786C73}"/>
              </a:ext>
            </a:extLst>
          </p:cNvPr>
          <p:cNvSpPr>
            <a:spLocks noGrp="1"/>
          </p:cNvSpPr>
          <p:nvPr>
            <p:ph idx="1"/>
          </p:nvPr>
        </p:nvSpPr>
        <p:spPr>
          <a:xfrm>
            <a:off x="914400" y="2496720"/>
            <a:ext cx="5181599" cy="3467518"/>
          </a:xfrm>
        </p:spPr>
        <p:txBody>
          <a:bodyPr anchor="t">
            <a:normAutofit/>
          </a:bodyPr>
          <a:lstStyle/>
          <a:p>
            <a:r>
              <a:rPr lang="en-US" b="0" dirty="0">
                <a:effectLst/>
                <a:latin typeface="Consolas" panose="020B0609020204030204" pitchFamily="49" charset="0"/>
              </a:rPr>
              <a:t>Dell, Lenovo, Hp, Asus, Acer, </a:t>
            </a:r>
            <a:r>
              <a:rPr lang="en-US" b="0" dirty="0" err="1">
                <a:effectLst/>
                <a:latin typeface="Consolas" panose="020B0609020204030204" pitchFamily="49" charset="0"/>
              </a:rPr>
              <a:t>Msi</a:t>
            </a:r>
            <a:r>
              <a:rPr lang="en-US" b="0" dirty="0">
                <a:effectLst/>
                <a:latin typeface="Consolas" panose="020B0609020204030204" pitchFamily="49" charset="0"/>
              </a:rPr>
              <a:t>, </a:t>
            </a:r>
            <a:r>
              <a:rPr lang="en-US" b="0" dirty="0" err="1">
                <a:effectLst/>
                <a:latin typeface="Consolas" panose="020B0609020204030204" pitchFamily="49" charset="0"/>
              </a:rPr>
              <a:t>Toshiba,Apple</a:t>
            </a:r>
            <a:r>
              <a:rPr lang="en-US" b="0" dirty="0">
                <a:effectLst/>
                <a:latin typeface="Consolas" panose="020B0609020204030204" pitchFamily="49" charset="0"/>
              </a:rPr>
              <a:t> are having more laptop than other </a:t>
            </a:r>
          </a:p>
          <a:p>
            <a:r>
              <a:rPr lang="en-US" b="0" dirty="0">
                <a:effectLst/>
                <a:latin typeface="Consolas" panose="020B0609020204030204" pitchFamily="49" charset="0"/>
              </a:rPr>
              <a:t>( Dell, Lenovo, Hp are Leading ) </a:t>
            </a:r>
          </a:p>
        </p:txBody>
      </p:sp>
      <p:sp>
        <p:nvSpPr>
          <p:cNvPr id="12" name="Freeform: Shape 11">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graph of company's data&#10;&#10;Description automatically generated with medium confidence">
            <a:extLst>
              <a:ext uri="{FF2B5EF4-FFF2-40B4-BE49-F238E27FC236}">
                <a16:creationId xmlns:a16="http://schemas.microsoft.com/office/drawing/2014/main" id="{621E886E-412A-903E-E03A-5D8C7C24F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293" y="683302"/>
            <a:ext cx="4673252" cy="3983948"/>
          </a:xfrm>
          <a:prstGeom prst="round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2228965"/>
      </p:ext>
    </p:extLst>
  </p:cSld>
  <p:clrMapOvr>
    <a:masterClrMapping/>
  </p:clrMapOvr>
</p:sld>
</file>

<file path=ppt/theme/theme1.xml><?xml version="1.0" encoding="utf-8"?>
<a:theme xmlns:a="http://schemas.openxmlformats.org/drawingml/2006/main" name="SketchLines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97</TotalTime>
  <Words>877</Words>
  <Application>Microsoft Office PowerPoint</Application>
  <PresentationFormat>Widescreen</PresentationFormat>
  <Paragraphs>137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Meiryo</vt:lpstr>
      <vt:lpstr>Arial</vt:lpstr>
      <vt:lpstr>Calibri</vt:lpstr>
      <vt:lpstr>Consolas</vt:lpstr>
      <vt:lpstr>Corbel</vt:lpstr>
      <vt:lpstr>SketchLinesVTI</vt:lpstr>
      <vt:lpstr>Laptop Price Prediction</vt:lpstr>
      <vt:lpstr> Now adays working professional and students who wants to buy new laptop and he know all feature configurations then our website will surely know the configuration and will predict price  If one user gives desire configuration of laptop our model will predict the price according to the configuration </vt:lpstr>
      <vt:lpstr>Steps</vt:lpstr>
      <vt:lpstr>Data Geathering</vt:lpstr>
      <vt:lpstr>Data Cleaning</vt:lpstr>
      <vt:lpstr>Data Cleaning</vt:lpstr>
      <vt:lpstr>Data Cleaning</vt:lpstr>
      <vt:lpstr>Data Cleaning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Model Building</vt:lpstr>
      <vt:lpstr>Exploratory Data Analysis (EDA)</vt:lpstr>
      <vt:lpstr>Exploratory Data Analysis (EDA)</vt:lpstr>
      <vt:lpstr>Exploratory Data Analysis (EDA)</vt:lpstr>
      <vt:lpstr>WebApp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dc:title>
  <dc:creator>ismail shaikh</dc:creator>
  <cp:lastModifiedBy>ismail shaikh</cp:lastModifiedBy>
  <cp:revision>16</cp:revision>
  <dcterms:created xsi:type="dcterms:W3CDTF">2023-08-10T11:59:38Z</dcterms:created>
  <dcterms:modified xsi:type="dcterms:W3CDTF">2023-08-10T13:37:05Z</dcterms:modified>
</cp:coreProperties>
</file>