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200329"/>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200329"/>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7.xml" /><Relationship Id="rId4" Type="http://schemas.openxmlformats.org/officeDocument/2006/relationships/image" Target="../media/image20.jpe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 Id="rId4" Type="http://schemas.openxmlformats.org/officeDocument/2006/relationships/image" Target="../media/image13.jpeg"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32B7381-D958-2B15-40BA-AF1C379D4F4D}"/>
              </a:ext>
            </a:extLst>
          </p:cNvPr>
          <p:cNvPicPr>
            <a:picLocks noChangeAspect="1"/>
          </p:cNvPicPr>
          <p:nvPr/>
        </p:nvPicPr>
        <p:blipFill>
          <a:blip r:embed="rId2"/>
          <a:stretch>
            <a:fillRect/>
          </a:stretch>
        </p:blipFill>
        <p:spPr>
          <a:xfrm>
            <a:off x="1" y="0"/>
            <a:ext cx="12501512" cy="6857999"/>
          </a:xfrm>
          <a:prstGeom prst="rect">
            <a:avLst/>
          </a:prstGeom>
        </p:spPr>
      </p:pic>
      <p:sp>
        <p:nvSpPr>
          <p:cNvPr id="2" name="Title 1">
            <a:extLst>
              <a:ext uri="{FF2B5EF4-FFF2-40B4-BE49-F238E27FC236}">
                <a16:creationId xmlns:a16="http://schemas.microsoft.com/office/drawing/2014/main" id="{268C2994-7CD9-AE45-8823-3095A53D70B0}"/>
              </a:ext>
            </a:extLst>
          </p:cNvPr>
          <p:cNvSpPr>
            <a:spLocks noGrp="1"/>
          </p:cNvSpPr>
          <p:nvPr>
            <p:ph type="ctrTitle"/>
          </p:nvPr>
        </p:nvSpPr>
        <p:spPr>
          <a:xfrm>
            <a:off x="2768331" y="-678775"/>
            <a:ext cx="8832480" cy="1965269"/>
          </a:xfrm>
        </p:spPr>
        <p:txBody>
          <a:bodyPr vert="horz" anchor="b"/>
          <a:lstStyle/>
          <a:p>
            <a:pPr algn="l"/>
            <a:r>
              <a:rPr lang="en-IN" sz="8000" b="1" dirty="0">
                <a:solidFill>
                  <a:schemeClr val="tx1"/>
                </a:solidFill>
              </a:rPr>
              <a:t>AIR POLUTION</a:t>
            </a:r>
            <a:endParaRPr lang="en-US" sz="8000" b="1" dirty="0">
              <a:solidFill>
                <a:schemeClr val="tx1"/>
              </a:solidFill>
            </a:endParaRPr>
          </a:p>
        </p:txBody>
      </p:sp>
      <p:sp>
        <p:nvSpPr>
          <p:cNvPr id="3" name="Subtitle 2">
            <a:extLst>
              <a:ext uri="{FF2B5EF4-FFF2-40B4-BE49-F238E27FC236}">
                <a16:creationId xmlns:a16="http://schemas.microsoft.com/office/drawing/2014/main" id="{67F27D42-F59F-30FE-5B94-B8C87FF5CB1B}"/>
              </a:ext>
            </a:extLst>
          </p:cNvPr>
          <p:cNvSpPr>
            <a:spLocks noGrp="1"/>
          </p:cNvSpPr>
          <p:nvPr>
            <p:ph type="subTitle" idx="1"/>
          </p:nvPr>
        </p:nvSpPr>
        <p:spPr>
          <a:xfrm>
            <a:off x="3403949" y="1793669"/>
            <a:ext cx="8394785" cy="2969780"/>
          </a:xfrm>
        </p:spPr>
        <p:txBody>
          <a:bodyPr>
            <a:normAutofit fontScale="92500" lnSpcReduction="10000"/>
          </a:bodyPr>
          <a:lstStyle/>
          <a:p>
            <a:r>
              <a:rPr lang="en-IN" sz="2000" b="1" dirty="0">
                <a:solidFill>
                  <a:schemeClr val="tx1"/>
                </a:solidFill>
              </a:rPr>
              <a:t>                        </a:t>
            </a:r>
            <a:r>
              <a:rPr lang="en-IN" sz="3500" b="1" dirty="0">
                <a:solidFill>
                  <a:srgbClr val="00B0F0"/>
                </a:solidFill>
              </a:rPr>
              <a:t>PRESENTED BY :</a:t>
            </a:r>
          </a:p>
          <a:p>
            <a:r>
              <a:rPr lang="en-IN" sz="2800" b="1" dirty="0">
                <a:solidFill>
                  <a:schemeClr val="tx1"/>
                </a:solidFill>
              </a:rPr>
              <a:t>  </a:t>
            </a:r>
            <a:r>
              <a:rPr lang="en-IN" sz="3000" b="1" dirty="0">
                <a:solidFill>
                  <a:schemeClr val="bg1"/>
                </a:solidFill>
              </a:rPr>
              <a:t>Mohammed </a:t>
            </a:r>
            <a:r>
              <a:rPr lang="en-IN" sz="3000" b="1" dirty="0" err="1">
                <a:solidFill>
                  <a:schemeClr val="bg1"/>
                </a:solidFill>
              </a:rPr>
              <a:t>kazim</a:t>
            </a:r>
            <a:r>
              <a:rPr lang="en-IN" sz="3000" b="1" dirty="0">
                <a:solidFill>
                  <a:schemeClr val="bg1"/>
                </a:solidFill>
              </a:rPr>
              <a:t> </a:t>
            </a:r>
            <a:r>
              <a:rPr lang="en-IN" sz="3000" b="1" dirty="0" err="1">
                <a:solidFill>
                  <a:schemeClr val="bg1"/>
                </a:solidFill>
              </a:rPr>
              <a:t>ali</a:t>
            </a:r>
            <a:r>
              <a:rPr lang="en-IN" sz="3000" b="1" dirty="0">
                <a:solidFill>
                  <a:schemeClr val="bg1"/>
                </a:solidFill>
              </a:rPr>
              <a:t> </a:t>
            </a:r>
            <a:r>
              <a:rPr lang="en-IN" sz="3000" b="1" dirty="0" err="1">
                <a:solidFill>
                  <a:schemeClr val="bg1"/>
                </a:solidFill>
              </a:rPr>
              <a:t>qizer</a:t>
            </a:r>
            <a:endParaRPr lang="en-IN" sz="3000" b="1" dirty="0">
              <a:solidFill>
                <a:schemeClr val="bg1"/>
              </a:solidFill>
            </a:endParaRPr>
          </a:p>
          <a:p>
            <a:r>
              <a:rPr lang="en-IN" sz="4000" b="1" dirty="0">
                <a:solidFill>
                  <a:schemeClr val="tx1"/>
                </a:solidFill>
              </a:rPr>
              <a:t>                And </a:t>
            </a:r>
          </a:p>
          <a:p>
            <a:r>
              <a:rPr lang="en-IN" sz="4000" b="1" dirty="0">
                <a:solidFill>
                  <a:schemeClr val="tx1"/>
                </a:solidFill>
              </a:rPr>
              <a:t>  </a:t>
            </a:r>
            <a:r>
              <a:rPr lang="en-IN" sz="3000" b="1" dirty="0" err="1">
                <a:solidFill>
                  <a:schemeClr val="bg1"/>
                </a:solidFill>
              </a:rPr>
              <a:t>mohammed</a:t>
            </a:r>
            <a:r>
              <a:rPr lang="en-IN" sz="3000" b="1" dirty="0">
                <a:solidFill>
                  <a:schemeClr val="bg1"/>
                </a:solidFill>
              </a:rPr>
              <a:t> </a:t>
            </a:r>
            <a:r>
              <a:rPr lang="en-IN" sz="3000" b="1" dirty="0" err="1">
                <a:solidFill>
                  <a:schemeClr val="bg1"/>
                </a:solidFill>
              </a:rPr>
              <a:t>safwan</a:t>
            </a:r>
            <a:r>
              <a:rPr lang="en-IN" sz="3000" b="1" dirty="0">
                <a:solidFill>
                  <a:schemeClr val="bg1"/>
                </a:solidFill>
              </a:rPr>
              <a:t> </a:t>
            </a:r>
            <a:r>
              <a:rPr lang="en-IN" sz="3000" b="1" dirty="0" err="1">
                <a:solidFill>
                  <a:schemeClr val="bg1"/>
                </a:solidFill>
              </a:rPr>
              <a:t>uddin</a:t>
            </a:r>
            <a:endParaRPr lang="en-IN" sz="3000" b="1" dirty="0">
              <a:solidFill>
                <a:schemeClr val="bg1"/>
              </a:solidFill>
            </a:endParaRPr>
          </a:p>
          <a:p>
            <a:r>
              <a:rPr lang="en-IN" sz="4000" b="1" dirty="0">
                <a:solidFill>
                  <a:schemeClr val="tx1"/>
                </a:solidFill>
              </a:rPr>
              <a:t>                               </a:t>
            </a:r>
            <a:endParaRPr lang="en-US" sz="2000" b="1" dirty="0">
              <a:solidFill>
                <a:schemeClr val="tx1"/>
              </a:solidFill>
            </a:endParaRPr>
          </a:p>
        </p:txBody>
      </p:sp>
    </p:spTree>
    <p:extLst>
      <p:ext uri="{BB962C8B-B14F-4D97-AF65-F5344CB8AC3E}">
        <p14:creationId xmlns:p14="http://schemas.microsoft.com/office/powerpoint/2010/main" val="253518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C2273-9945-A1AF-4AD9-350C34EFD42B}"/>
              </a:ext>
            </a:extLst>
          </p:cNvPr>
          <p:cNvSpPr txBox="1"/>
          <p:nvPr/>
        </p:nvSpPr>
        <p:spPr>
          <a:xfrm>
            <a:off x="3439886" y="174173"/>
            <a:ext cx="4798622" cy="584775"/>
          </a:xfrm>
          <a:prstGeom prst="rect">
            <a:avLst/>
          </a:prstGeom>
          <a:noFill/>
        </p:spPr>
        <p:txBody>
          <a:bodyPr wrap="square" rtlCol="0">
            <a:spAutoFit/>
          </a:bodyPr>
          <a:lstStyle/>
          <a:p>
            <a:pPr algn="l"/>
            <a:r>
              <a:rPr lang="en-IN" sz="3200" b="1" dirty="0">
                <a:latin typeface="Copperplate Gothic Bold" panose="020E0507020206020404" pitchFamily="34" charset="0"/>
              </a:rPr>
              <a:t>Natural Sources</a:t>
            </a:r>
            <a:endParaRPr lang="en-US" sz="3200" b="1" dirty="0">
              <a:latin typeface="Copperplate Gothic Bold" panose="020E0507020206020404" pitchFamily="34" charset="0"/>
            </a:endParaRPr>
          </a:p>
        </p:txBody>
      </p:sp>
      <p:pic>
        <p:nvPicPr>
          <p:cNvPr id="5" name="Picture 5">
            <a:extLst>
              <a:ext uri="{FF2B5EF4-FFF2-40B4-BE49-F238E27FC236}">
                <a16:creationId xmlns:a16="http://schemas.microsoft.com/office/drawing/2014/main" id="{2F745931-11B6-9EA8-2173-94DEAF8226A4}"/>
              </a:ext>
            </a:extLst>
          </p:cNvPr>
          <p:cNvPicPr>
            <a:picLocks noChangeAspect="1"/>
          </p:cNvPicPr>
          <p:nvPr/>
        </p:nvPicPr>
        <p:blipFill>
          <a:blip r:embed="rId2"/>
          <a:stretch>
            <a:fillRect/>
          </a:stretch>
        </p:blipFill>
        <p:spPr>
          <a:xfrm>
            <a:off x="7172200" y="758948"/>
            <a:ext cx="4888924" cy="2870224"/>
          </a:xfrm>
          <a:prstGeom prst="rect">
            <a:avLst/>
          </a:prstGeom>
        </p:spPr>
      </p:pic>
      <p:pic>
        <p:nvPicPr>
          <p:cNvPr id="6" name="Picture 6">
            <a:extLst>
              <a:ext uri="{FF2B5EF4-FFF2-40B4-BE49-F238E27FC236}">
                <a16:creationId xmlns:a16="http://schemas.microsoft.com/office/drawing/2014/main" id="{DA6DF54C-80F3-A5E5-6DC5-83F9878F8845}"/>
              </a:ext>
            </a:extLst>
          </p:cNvPr>
          <p:cNvPicPr>
            <a:picLocks noChangeAspect="1"/>
          </p:cNvPicPr>
          <p:nvPr/>
        </p:nvPicPr>
        <p:blipFill>
          <a:blip r:embed="rId3"/>
          <a:stretch>
            <a:fillRect/>
          </a:stretch>
        </p:blipFill>
        <p:spPr>
          <a:xfrm>
            <a:off x="7172200" y="3656858"/>
            <a:ext cx="4777345" cy="3201142"/>
          </a:xfrm>
          <a:prstGeom prst="rect">
            <a:avLst/>
          </a:prstGeom>
        </p:spPr>
      </p:pic>
      <p:sp>
        <p:nvSpPr>
          <p:cNvPr id="7" name="TextBox 6">
            <a:extLst>
              <a:ext uri="{FF2B5EF4-FFF2-40B4-BE49-F238E27FC236}">
                <a16:creationId xmlns:a16="http://schemas.microsoft.com/office/drawing/2014/main" id="{710EE92F-7AA5-E0A9-6F8A-CF82F33D52F5}"/>
              </a:ext>
            </a:extLst>
          </p:cNvPr>
          <p:cNvSpPr txBox="1"/>
          <p:nvPr/>
        </p:nvSpPr>
        <p:spPr>
          <a:xfrm>
            <a:off x="630170" y="2008283"/>
            <a:ext cx="6395357" cy="4801314"/>
          </a:xfrm>
          <a:prstGeom prst="rect">
            <a:avLst/>
          </a:prstGeom>
          <a:noFill/>
        </p:spPr>
        <p:txBody>
          <a:bodyPr wrap="square" rtlCol="0">
            <a:spAutoFit/>
          </a:bodyPr>
          <a:lstStyle/>
          <a:p>
            <a:pPr marL="342900" indent="-342900" algn="l">
              <a:buFont typeface="+mj-lt"/>
              <a:buAutoNum type="arabicPeriod"/>
            </a:pPr>
            <a:r>
              <a:rPr lang="en-IN" b="1" dirty="0"/>
              <a:t> Burning of Fossil Fuels : </a:t>
            </a:r>
            <a:r>
              <a:rPr lang="en-IN" dirty="0"/>
              <a:t>sulphur dioxide emitted from the combustion of fossil fuels like coal, petroleum and other factory combustibles of pollution</a:t>
            </a:r>
            <a:r>
              <a:rPr lang="en-IN" b="1" dirty="0"/>
              <a:t>.</a:t>
            </a:r>
          </a:p>
          <a:p>
            <a:pPr marL="342900" indent="-342900" algn="l">
              <a:buFont typeface="Arial" panose="020B0604020202020204" pitchFamily="34" charset="0"/>
              <a:buChar char="•"/>
            </a:pPr>
            <a:r>
              <a:rPr lang="en-IN" dirty="0"/>
              <a:t>All the vehicles emit immense amount of pollution.</a:t>
            </a:r>
          </a:p>
          <a:p>
            <a:pPr marL="342900" indent="-342900" algn="l">
              <a:buAutoNum type="arabicPeriod" startAt="2"/>
            </a:pPr>
            <a:r>
              <a:rPr lang="en-IN" b="1" dirty="0"/>
              <a:t>Agricultural Activities : </a:t>
            </a:r>
            <a:r>
              <a:rPr lang="en-IN" dirty="0"/>
              <a:t>Ammonia is a very common by product from agriculture related activities and is one of the most hazardous gases in the atmosphere.</a:t>
            </a:r>
          </a:p>
          <a:p>
            <a:pPr marL="285750" indent="-285750" algn="l">
              <a:buFont typeface="Arial" panose="020B0604020202020204" pitchFamily="34" charset="0"/>
              <a:buChar char="•"/>
            </a:pPr>
            <a:r>
              <a:rPr lang="en-IN" dirty="0"/>
              <a:t> Use of insecticides, pesticides and fertilizers in agricultural activities has grown quite a lot. They emit harmful chemicals into the air and can also cause water pollution.</a:t>
            </a:r>
          </a:p>
          <a:p>
            <a:pPr marL="342900" indent="-342900" algn="l">
              <a:buAutoNum type="arabicPeriod" startAt="3"/>
            </a:pPr>
            <a:r>
              <a:rPr lang="en-IN" b="1" dirty="0"/>
              <a:t>Mining operators : </a:t>
            </a:r>
            <a:r>
              <a:rPr lang="en-IN" dirty="0"/>
              <a:t>During the process of mining dust and chemicals are released in the air causing massive air pollution.</a:t>
            </a:r>
          </a:p>
          <a:p>
            <a:pPr marL="342900" indent="-342900" algn="l">
              <a:buAutoNum type="arabicPeriod" startAt="3"/>
            </a:pPr>
            <a:r>
              <a:rPr lang="en-IN" b="1" dirty="0"/>
              <a:t>Indoor air pollution : </a:t>
            </a:r>
            <a:r>
              <a:rPr lang="en-IN" dirty="0"/>
              <a:t>Household cleaning products, painting supplies emit toxic chemicals in the air and cause air pollution.</a:t>
            </a:r>
            <a:endParaRPr lang="en-IN" b="1" dirty="0"/>
          </a:p>
        </p:txBody>
      </p:sp>
      <p:sp>
        <p:nvSpPr>
          <p:cNvPr id="2" name="TextBox 1">
            <a:extLst>
              <a:ext uri="{FF2B5EF4-FFF2-40B4-BE49-F238E27FC236}">
                <a16:creationId xmlns:a16="http://schemas.microsoft.com/office/drawing/2014/main" id="{000EB1B3-3108-A36E-56F8-28580302C91B}"/>
              </a:ext>
            </a:extLst>
          </p:cNvPr>
          <p:cNvSpPr txBox="1"/>
          <p:nvPr/>
        </p:nvSpPr>
        <p:spPr>
          <a:xfrm>
            <a:off x="630170" y="758948"/>
            <a:ext cx="6148661" cy="1200329"/>
          </a:xfrm>
          <a:prstGeom prst="rect">
            <a:avLst/>
          </a:prstGeom>
          <a:noFill/>
        </p:spPr>
        <p:txBody>
          <a:bodyPr wrap="square" rtlCol="0">
            <a:spAutoFit/>
          </a:bodyPr>
          <a:lstStyle/>
          <a:p>
            <a:pPr algn="l"/>
            <a:r>
              <a:rPr lang="en-IN" dirty="0"/>
              <a:t>•Volcanic activity produces sulphur, chlorine and ash particulates in air which causes the air pollution.</a:t>
            </a:r>
          </a:p>
          <a:p>
            <a:pPr algn="l"/>
            <a:r>
              <a:rPr lang="en-IN" dirty="0"/>
              <a:t>•Wildfire produces smoke and harmful gases such as carbon monoxide and carbon dioxide</a:t>
            </a:r>
            <a:endParaRPr lang="en-US" dirty="0"/>
          </a:p>
        </p:txBody>
      </p:sp>
    </p:spTree>
    <p:extLst>
      <p:ext uri="{BB962C8B-B14F-4D97-AF65-F5344CB8AC3E}">
        <p14:creationId xmlns:p14="http://schemas.microsoft.com/office/powerpoint/2010/main" val="124731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D4A9-F74C-CCFE-82F6-7E8DF2C4D606}"/>
              </a:ext>
            </a:extLst>
          </p:cNvPr>
          <p:cNvSpPr txBox="1"/>
          <p:nvPr/>
        </p:nvSpPr>
        <p:spPr>
          <a:xfrm>
            <a:off x="1843149" y="2263736"/>
            <a:ext cx="9193897" cy="1815882"/>
          </a:xfrm>
          <a:prstGeom prst="rect">
            <a:avLst/>
          </a:prstGeom>
          <a:noFill/>
        </p:spPr>
        <p:txBody>
          <a:bodyPr wrap="square" rtlCol="0">
            <a:spAutoFit/>
          </a:bodyPr>
          <a:lstStyle/>
          <a:p>
            <a:pPr algn="l"/>
            <a:r>
              <a:rPr lang="en-IN" sz="2800" b="1" dirty="0">
                <a:latin typeface="Copperplate Gothic Bold" panose="020E0507020206020404" pitchFamily="34" charset="0"/>
              </a:rPr>
              <a:t>Effects of Air Pollution on Human Health</a:t>
            </a:r>
          </a:p>
          <a:p>
            <a:pPr algn="l"/>
            <a:endParaRPr lang="en-IN" sz="2800" b="1" dirty="0">
              <a:latin typeface="Copperplate Gothic Bold" panose="020E0507020206020404" pitchFamily="34" charset="0"/>
            </a:endParaRPr>
          </a:p>
          <a:p>
            <a:pPr algn="l"/>
            <a:endParaRPr lang="en-IN" sz="2800" b="1" dirty="0">
              <a:latin typeface="Copperplate Gothic Bold" panose="020E0507020206020404" pitchFamily="34" charset="0"/>
            </a:endParaRPr>
          </a:p>
          <a:p>
            <a:pPr algn="l"/>
            <a:endParaRPr lang="en-US" sz="2800" b="1" dirty="0">
              <a:latin typeface="Copperplate Gothic Bold" panose="020E0507020206020404" pitchFamily="34" charset="0"/>
            </a:endParaRPr>
          </a:p>
        </p:txBody>
      </p:sp>
      <p:sp>
        <p:nvSpPr>
          <p:cNvPr id="2" name="Title 1">
            <a:extLst>
              <a:ext uri="{FF2B5EF4-FFF2-40B4-BE49-F238E27FC236}">
                <a16:creationId xmlns:a16="http://schemas.microsoft.com/office/drawing/2014/main" id="{E684BC52-065D-E4A2-D0B5-DFD474399578}"/>
              </a:ext>
            </a:extLst>
          </p:cNvPr>
          <p:cNvSpPr>
            <a:spLocks noGrp="1"/>
          </p:cNvSpPr>
          <p:nvPr>
            <p:ph type="title"/>
          </p:nvPr>
        </p:nvSpPr>
        <p:spPr>
          <a:xfrm>
            <a:off x="1715293" y="936557"/>
            <a:ext cx="8761413" cy="609709"/>
          </a:xfrm>
        </p:spPr>
        <p:txBody>
          <a:bodyPr/>
          <a:lstStyle/>
          <a:p>
            <a:r>
              <a:rPr lang="en-IN" sz="4400" b="1" dirty="0">
                <a:solidFill>
                  <a:schemeClr val="bg1"/>
                </a:solidFill>
                <a:latin typeface="Copperplate Gothic Bold" panose="020E0507020206020404" pitchFamily="34" charset="0"/>
              </a:rPr>
              <a:t>Effects Of Air Pollution</a:t>
            </a:r>
            <a:endParaRPr lang="en-US" sz="4400" b="1" dirty="0">
              <a:solidFill>
                <a:schemeClr val="bg1"/>
              </a:solidFill>
              <a:latin typeface="Copperplate Gothic Bold" panose="020E0507020206020404" pitchFamily="34" charset="0"/>
            </a:endParaRPr>
          </a:p>
        </p:txBody>
      </p:sp>
      <p:sp>
        <p:nvSpPr>
          <p:cNvPr id="3" name="Content Placeholder 2">
            <a:extLst>
              <a:ext uri="{FF2B5EF4-FFF2-40B4-BE49-F238E27FC236}">
                <a16:creationId xmlns:a16="http://schemas.microsoft.com/office/drawing/2014/main" id="{47215017-E042-6E65-422D-8F2847CCDADE}"/>
              </a:ext>
            </a:extLst>
          </p:cNvPr>
          <p:cNvSpPr>
            <a:spLocks noGrp="1"/>
          </p:cNvSpPr>
          <p:nvPr>
            <p:ph idx="1"/>
          </p:nvPr>
        </p:nvSpPr>
        <p:spPr>
          <a:xfrm>
            <a:off x="5140201" y="3429000"/>
            <a:ext cx="6885630" cy="2976747"/>
          </a:xfrm>
        </p:spPr>
        <p:txBody>
          <a:bodyPr>
            <a:normAutofit/>
          </a:bodyPr>
          <a:lstStyle/>
          <a:p>
            <a:r>
              <a:rPr lang="en-IN" b="1" dirty="0"/>
              <a:t> Air pollution causes following diseases in human body:</a:t>
            </a:r>
          </a:p>
          <a:p>
            <a:r>
              <a:rPr lang="en-IN" dirty="0"/>
              <a:t>Cancer</a:t>
            </a:r>
          </a:p>
          <a:p>
            <a:r>
              <a:rPr lang="en-IN" dirty="0"/>
              <a:t>Asthma</a:t>
            </a:r>
          </a:p>
          <a:p>
            <a:r>
              <a:rPr lang="en-IN" dirty="0"/>
              <a:t>Coughing</a:t>
            </a:r>
          </a:p>
          <a:p>
            <a:r>
              <a:rPr lang="en-IN" dirty="0"/>
              <a:t>Wheezing</a:t>
            </a:r>
          </a:p>
          <a:p>
            <a:r>
              <a:rPr lang="en-IN" dirty="0"/>
              <a:t>Difficulty in breathing</a:t>
            </a:r>
          </a:p>
          <a:p>
            <a:r>
              <a:rPr lang="en-IN" dirty="0"/>
              <a:t>Lung diseases</a:t>
            </a:r>
            <a:endParaRPr lang="en-US" dirty="0"/>
          </a:p>
        </p:txBody>
      </p:sp>
      <p:pic>
        <p:nvPicPr>
          <p:cNvPr id="5" name="Picture 5">
            <a:extLst>
              <a:ext uri="{FF2B5EF4-FFF2-40B4-BE49-F238E27FC236}">
                <a16:creationId xmlns:a16="http://schemas.microsoft.com/office/drawing/2014/main" id="{209987E5-84F1-5B54-FFEA-0FF179EEB7CC}"/>
              </a:ext>
            </a:extLst>
          </p:cNvPr>
          <p:cNvPicPr>
            <a:picLocks noChangeAspect="1"/>
          </p:cNvPicPr>
          <p:nvPr/>
        </p:nvPicPr>
        <p:blipFill>
          <a:blip r:embed="rId2"/>
          <a:stretch>
            <a:fillRect/>
          </a:stretch>
        </p:blipFill>
        <p:spPr>
          <a:xfrm>
            <a:off x="136688" y="3171677"/>
            <a:ext cx="4873213" cy="3466943"/>
          </a:xfrm>
          <a:prstGeom prst="rect">
            <a:avLst/>
          </a:prstGeom>
        </p:spPr>
      </p:pic>
    </p:spTree>
    <p:extLst>
      <p:ext uri="{BB962C8B-B14F-4D97-AF65-F5344CB8AC3E}">
        <p14:creationId xmlns:p14="http://schemas.microsoft.com/office/powerpoint/2010/main" val="159882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A1E57C-2F48-9D86-0502-DD95266BA5C7}"/>
              </a:ext>
            </a:extLst>
          </p:cNvPr>
          <p:cNvSpPr txBox="1"/>
          <p:nvPr/>
        </p:nvSpPr>
        <p:spPr>
          <a:xfrm rot="10800000" flipV="1">
            <a:off x="1125682" y="296882"/>
            <a:ext cx="8362207" cy="523220"/>
          </a:xfrm>
          <a:prstGeom prst="rect">
            <a:avLst/>
          </a:prstGeom>
          <a:noFill/>
        </p:spPr>
        <p:txBody>
          <a:bodyPr wrap="square" rtlCol="0">
            <a:spAutoFit/>
          </a:bodyPr>
          <a:lstStyle/>
          <a:p>
            <a:pPr algn="l"/>
            <a:r>
              <a:rPr lang="en-IN" sz="2800" b="1" dirty="0">
                <a:latin typeface="Copperplate Gothic Bold" panose="020E0507020206020404" pitchFamily="34" charset="0"/>
              </a:rPr>
              <a:t>Effects of Air Pollution on Animal Life</a:t>
            </a:r>
            <a:endParaRPr lang="en-US" sz="2800" b="1" dirty="0">
              <a:latin typeface="Copperplate Gothic Bold" panose="020E0507020206020404" pitchFamily="34" charset="0"/>
            </a:endParaRPr>
          </a:p>
        </p:txBody>
      </p:sp>
      <p:pic>
        <p:nvPicPr>
          <p:cNvPr id="12" name="Picture 12">
            <a:extLst>
              <a:ext uri="{FF2B5EF4-FFF2-40B4-BE49-F238E27FC236}">
                <a16:creationId xmlns:a16="http://schemas.microsoft.com/office/drawing/2014/main" id="{33B349C5-A916-4E94-7662-E9807DF9C6A6}"/>
              </a:ext>
            </a:extLst>
          </p:cNvPr>
          <p:cNvPicPr>
            <a:picLocks noChangeAspect="1"/>
          </p:cNvPicPr>
          <p:nvPr/>
        </p:nvPicPr>
        <p:blipFill>
          <a:blip r:embed="rId2"/>
          <a:stretch>
            <a:fillRect/>
          </a:stretch>
        </p:blipFill>
        <p:spPr>
          <a:xfrm>
            <a:off x="6708376" y="984031"/>
            <a:ext cx="4568947" cy="2570319"/>
          </a:xfrm>
          <a:prstGeom prst="rect">
            <a:avLst/>
          </a:prstGeom>
        </p:spPr>
      </p:pic>
      <p:pic>
        <p:nvPicPr>
          <p:cNvPr id="13" name="Picture 13">
            <a:extLst>
              <a:ext uri="{FF2B5EF4-FFF2-40B4-BE49-F238E27FC236}">
                <a16:creationId xmlns:a16="http://schemas.microsoft.com/office/drawing/2014/main" id="{85AB875D-A316-4371-D773-7C0180DF2481}"/>
              </a:ext>
            </a:extLst>
          </p:cNvPr>
          <p:cNvPicPr>
            <a:picLocks noChangeAspect="1"/>
          </p:cNvPicPr>
          <p:nvPr/>
        </p:nvPicPr>
        <p:blipFill>
          <a:blip r:embed="rId3"/>
          <a:stretch>
            <a:fillRect/>
          </a:stretch>
        </p:blipFill>
        <p:spPr>
          <a:xfrm>
            <a:off x="1863519" y="3795623"/>
            <a:ext cx="4568948" cy="3062377"/>
          </a:xfrm>
          <a:prstGeom prst="rect">
            <a:avLst/>
          </a:prstGeom>
        </p:spPr>
      </p:pic>
      <p:sp>
        <p:nvSpPr>
          <p:cNvPr id="14" name="TextBox 13">
            <a:extLst>
              <a:ext uri="{FF2B5EF4-FFF2-40B4-BE49-F238E27FC236}">
                <a16:creationId xmlns:a16="http://schemas.microsoft.com/office/drawing/2014/main" id="{48A2126E-9F0E-C47E-3E04-53CC0C829438}"/>
              </a:ext>
            </a:extLst>
          </p:cNvPr>
          <p:cNvSpPr txBox="1"/>
          <p:nvPr/>
        </p:nvSpPr>
        <p:spPr>
          <a:xfrm>
            <a:off x="405940" y="1166465"/>
            <a:ext cx="6026527" cy="2862322"/>
          </a:xfrm>
          <a:prstGeom prst="rect">
            <a:avLst/>
          </a:prstGeom>
          <a:noFill/>
        </p:spPr>
        <p:txBody>
          <a:bodyPr wrap="square" rtlCol="0">
            <a:spAutoFit/>
          </a:bodyPr>
          <a:lstStyle/>
          <a:p>
            <a:pPr marL="285750" indent="-285750" algn="l">
              <a:buFont typeface="Arial" panose="020B0604020202020204" pitchFamily="34" charset="0"/>
              <a:buChar char="•"/>
            </a:pPr>
            <a:r>
              <a:rPr lang="en-IN" dirty="0"/>
              <a:t>Formation of the </a:t>
            </a:r>
            <a:r>
              <a:rPr lang="en-IN" b="1" dirty="0"/>
              <a:t>acid</a:t>
            </a:r>
            <a:r>
              <a:rPr lang="en-IN" dirty="0"/>
              <a:t> </a:t>
            </a:r>
            <a:r>
              <a:rPr lang="en-IN" b="1" dirty="0"/>
              <a:t>rain</a:t>
            </a:r>
            <a:r>
              <a:rPr lang="en-IN" dirty="0"/>
              <a:t> in the air damages </a:t>
            </a:r>
            <a:r>
              <a:rPr lang="en-IN" b="1" dirty="0"/>
              <a:t>fish</a:t>
            </a:r>
            <a:r>
              <a:rPr lang="en-IN" dirty="0"/>
              <a:t> </a:t>
            </a:r>
            <a:r>
              <a:rPr lang="en-IN" b="1" dirty="0"/>
              <a:t>life</a:t>
            </a:r>
            <a:r>
              <a:rPr lang="en-IN" dirty="0"/>
              <a:t> in lakes and streams.</a:t>
            </a:r>
          </a:p>
          <a:p>
            <a:pPr marL="285750" indent="-285750" algn="l">
              <a:buFont typeface="Arial" panose="020B0604020202020204" pitchFamily="34" charset="0"/>
              <a:buChar char="•"/>
            </a:pPr>
            <a:r>
              <a:rPr lang="en-IN" dirty="0"/>
              <a:t>Rays from ozone layer with excessive ultraviolent radiation coming from the sun may cause </a:t>
            </a:r>
            <a:r>
              <a:rPr lang="en-IN" b="1" dirty="0"/>
              <a:t>skin</a:t>
            </a:r>
            <a:r>
              <a:rPr lang="en-IN" dirty="0"/>
              <a:t> </a:t>
            </a:r>
            <a:r>
              <a:rPr lang="en-IN" b="1" dirty="0"/>
              <a:t>cancer</a:t>
            </a:r>
            <a:r>
              <a:rPr lang="en-IN" dirty="0"/>
              <a:t> </a:t>
            </a:r>
            <a:r>
              <a:rPr lang="en-IN" b="1" dirty="0"/>
              <a:t>in</a:t>
            </a:r>
            <a:r>
              <a:rPr lang="en-IN" dirty="0"/>
              <a:t> </a:t>
            </a:r>
            <a:r>
              <a:rPr lang="en-IN" b="1" dirty="0"/>
              <a:t>animals.</a:t>
            </a:r>
            <a:endParaRPr lang="en-IN" dirty="0"/>
          </a:p>
          <a:p>
            <a:pPr marL="285750" indent="-285750" algn="l">
              <a:buFont typeface="Arial" panose="020B0604020202020204" pitchFamily="34" charset="0"/>
              <a:buChar char="•"/>
            </a:pPr>
            <a:r>
              <a:rPr lang="en-IN" dirty="0"/>
              <a:t>Rays from ozone in the lower atmosphere may </a:t>
            </a:r>
            <a:r>
              <a:rPr lang="en-IN" b="1" dirty="0"/>
              <a:t>Destroy lung tissues </a:t>
            </a:r>
            <a:r>
              <a:rPr lang="en-IN" dirty="0"/>
              <a:t>of the animals.</a:t>
            </a:r>
          </a:p>
          <a:p>
            <a:pPr marL="285750" indent="-285750" algn="l">
              <a:buFont typeface="Arial" panose="020B0604020202020204" pitchFamily="34" charset="0"/>
              <a:buChar char="•"/>
            </a:pPr>
            <a:r>
              <a:rPr lang="en-IN" dirty="0"/>
              <a:t>Toxic chemicals can force wildlife species to migrate  to new places and change their habitant.</a:t>
            </a:r>
            <a:endParaRPr lang="en-US" dirty="0"/>
          </a:p>
        </p:txBody>
      </p:sp>
      <p:pic>
        <p:nvPicPr>
          <p:cNvPr id="16" name="Picture 16">
            <a:extLst>
              <a:ext uri="{FF2B5EF4-FFF2-40B4-BE49-F238E27FC236}">
                <a16:creationId xmlns:a16="http://schemas.microsoft.com/office/drawing/2014/main" id="{A8E8263F-1E88-42B7-FFA5-B7D846372B9C}"/>
              </a:ext>
            </a:extLst>
          </p:cNvPr>
          <p:cNvPicPr>
            <a:picLocks noChangeAspect="1"/>
          </p:cNvPicPr>
          <p:nvPr/>
        </p:nvPicPr>
        <p:blipFill>
          <a:blip r:embed="rId4"/>
          <a:stretch>
            <a:fillRect/>
          </a:stretch>
        </p:blipFill>
        <p:spPr>
          <a:xfrm>
            <a:off x="6683635" y="3718278"/>
            <a:ext cx="4593688" cy="3062378"/>
          </a:xfrm>
          <a:prstGeom prst="rect">
            <a:avLst/>
          </a:prstGeom>
        </p:spPr>
      </p:pic>
    </p:spTree>
    <p:extLst>
      <p:ext uri="{BB962C8B-B14F-4D97-AF65-F5344CB8AC3E}">
        <p14:creationId xmlns:p14="http://schemas.microsoft.com/office/powerpoint/2010/main" val="199659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C523-3211-9B4B-1BBE-9F6EC16B75CA}"/>
              </a:ext>
            </a:extLst>
          </p:cNvPr>
          <p:cNvSpPr>
            <a:spLocks noGrp="1"/>
          </p:cNvSpPr>
          <p:nvPr>
            <p:ph type="title"/>
          </p:nvPr>
        </p:nvSpPr>
        <p:spPr>
          <a:xfrm>
            <a:off x="1464207" y="948927"/>
            <a:ext cx="8761413" cy="706964"/>
          </a:xfrm>
        </p:spPr>
        <p:txBody>
          <a:bodyPr/>
          <a:lstStyle/>
          <a:p>
            <a:r>
              <a:rPr lang="en-IN" sz="4000" b="1" dirty="0">
                <a:solidFill>
                  <a:schemeClr val="bg1"/>
                </a:solidFill>
                <a:latin typeface="Copperplate Gothic Bold" panose="020E0507020206020404" pitchFamily="34" charset="0"/>
              </a:rPr>
              <a:t>Measures For Air Pollution</a:t>
            </a:r>
            <a:endParaRPr lang="en-US" sz="4000" b="1" dirty="0">
              <a:solidFill>
                <a:schemeClr val="bg1"/>
              </a:solidFill>
              <a:latin typeface="Copperplate Gothic Bold" panose="020E0507020206020404" pitchFamily="34" charset="0"/>
            </a:endParaRPr>
          </a:p>
        </p:txBody>
      </p:sp>
      <p:sp>
        <p:nvSpPr>
          <p:cNvPr id="3" name="Content Placeholder 2">
            <a:extLst>
              <a:ext uri="{FF2B5EF4-FFF2-40B4-BE49-F238E27FC236}">
                <a16:creationId xmlns:a16="http://schemas.microsoft.com/office/drawing/2014/main" id="{0EDD1F0A-F315-74E2-9FDF-334E1BB355AF}"/>
              </a:ext>
            </a:extLst>
          </p:cNvPr>
          <p:cNvSpPr>
            <a:spLocks noGrp="1"/>
          </p:cNvSpPr>
          <p:nvPr>
            <p:ph idx="1"/>
          </p:nvPr>
        </p:nvSpPr>
        <p:spPr>
          <a:xfrm>
            <a:off x="706087" y="2714763"/>
            <a:ext cx="10779826" cy="3330381"/>
          </a:xfrm>
        </p:spPr>
        <p:txBody>
          <a:bodyPr/>
          <a:lstStyle/>
          <a:p>
            <a:r>
              <a:rPr lang="en-IN" b="1" dirty="0"/>
              <a:t>Use public mode of transportation : </a:t>
            </a:r>
            <a:r>
              <a:rPr lang="en-IN" dirty="0"/>
              <a:t>Encourage</a:t>
            </a:r>
            <a:r>
              <a:rPr lang="en-IN" b="1" dirty="0"/>
              <a:t> </a:t>
            </a:r>
            <a:r>
              <a:rPr lang="en-IN" dirty="0"/>
              <a:t>public</a:t>
            </a:r>
            <a:r>
              <a:rPr lang="en-IN" b="1" dirty="0"/>
              <a:t> </a:t>
            </a:r>
            <a:r>
              <a:rPr lang="en-IN" dirty="0"/>
              <a:t>to</a:t>
            </a:r>
            <a:r>
              <a:rPr lang="en-IN" b="1" dirty="0"/>
              <a:t> </a:t>
            </a:r>
            <a:r>
              <a:rPr lang="en-IN" dirty="0"/>
              <a:t>use</a:t>
            </a:r>
            <a:r>
              <a:rPr lang="en-IN" b="1" dirty="0"/>
              <a:t> </a:t>
            </a:r>
            <a:r>
              <a:rPr lang="en-IN" dirty="0"/>
              <a:t>more</a:t>
            </a:r>
            <a:r>
              <a:rPr lang="en-IN" b="1" dirty="0"/>
              <a:t> </a:t>
            </a:r>
            <a:r>
              <a:rPr lang="en-IN" dirty="0"/>
              <a:t>and</a:t>
            </a:r>
            <a:r>
              <a:rPr lang="en-IN" b="1" dirty="0"/>
              <a:t> </a:t>
            </a:r>
            <a:r>
              <a:rPr lang="en-IN" dirty="0"/>
              <a:t>more</a:t>
            </a:r>
            <a:r>
              <a:rPr lang="en-IN" b="1" dirty="0"/>
              <a:t>  </a:t>
            </a:r>
            <a:r>
              <a:rPr lang="en-IN" dirty="0"/>
              <a:t>public modes of transportation to reduce pollution.</a:t>
            </a:r>
          </a:p>
          <a:p>
            <a:r>
              <a:rPr lang="en-IN" b="1" dirty="0"/>
              <a:t>Conserve energy : </a:t>
            </a:r>
            <a:r>
              <a:rPr lang="en-IN" dirty="0"/>
              <a:t>Large amount of fossil fuels are burnt to produce electricity. We can save the environment from degradation by reducing the amount of fossil fuels to be burned.</a:t>
            </a:r>
          </a:p>
          <a:p>
            <a:r>
              <a:rPr lang="en-IN" dirty="0"/>
              <a:t> </a:t>
            </a:r>
            <a:r>
              <a:rPr lang="en-IN" b="1" dirty="0"/>
              <a:t>Implementing the concept of Reduce, Reuse and Recycle : </a:t>
            </a:r>
            <a:r>
              <a:rPr lang="en-IN" dirty="0"/>
              <a:t>Reusing the items which are of no use for some other purposes. </a:t>
            </a:r>
          </a:p>
          <a:p>
            <a:pPr marL="0" indent="0">
              <a:buNone/>
            </a:pPr>
            <a:r>
              <a:rPr lang="en-IN" dirty="0"/>
              <a:t> • And Recycling the non decomposable products to protect the environment.</a:t>
            </a:r>
          </a:p>
          <a:p>
            <a:pPr marL="0" indent="0">
              <a:buNone/>
            </a:pPr>
            <a:r>
              <a:rPr lang="en-IN" b="1" dirty="0"/>
              <a:t> •  </a:t>
            </a:r>
            <a:r>
              <a:rPr lang="en-IN" dirty="0"/>
              <a:t>Reducing the usage of non decomposable products for example plastic.</a:t>
            </a:r>
            <a:endParaRPr lang="en-US" b="1" dirty="0"/>
          </a:p>
        </p:txBody>
      </p:sp>
    </p:spTree>
    <p:extLst>
      <p:ext uri="{BB962C8B-B14F-4D97-AF65-F5344CB8AC3E}">
        <p14:creationId xmlns:p14="http://schemas.microsoft.com/office/powerpoint/2010/main" val="265112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9DC9-0FF3-9304-5D30-46F8BB3A0744}"/>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BFA53289-D7C8-926A-CCD2-D8B0491DBD15}"/>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083A64E8-64A9-F5DA-33ED-0EB2E611BEC3}"/>
              </a:ext>
            </a:extLst>
          </p:cNvPr>
          <p:cNvPicPr>
            <a:picLocks noChangeAspect="1"/>
          </p:cNvPicPr>
          <p:nvPr/>
        </p:nvPicPr>
        <p:blipFill>
          <a:blip r:embed="rId2"/>
          <a:stretch>
            <a:fillRect/>
          </a:stretch>
        </p:blipFill>
        <p:spPr>
          <a:xfrm>
            <a:off x="-111331" y="0"/>
            <a:ext cx="12303331" cy="7046175"/>
          </a:xfrm>
          <a:prstGeom prst="rect">
            <a:avLst/>
          </a:prstGeom>
        </p:spPr>
      </p:pic>
    </p:spTree>
    <p:extLst>
      <p:ext uri="{BB962C8B-B14F-4D97-AF65-F5344CB8AC3E}">
        <p14:creationId xmlns:p14="http://schemas.microsoft.com/office/powerpoint/2010/main" val="360095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549D-88CE-FEA5-F03B-72E5D706BE76}"/>
              </a:ext>
            </a:extLst>
          </p:cNvPr>
          <p:cNvSpPr>
            <a:spLocks noGrp="1"/>
          </p:cNvSpPr>
          <p:nvPr>
            <p:ph type="title"/>
          </p:nvPr>
        </p:nvSpPr>
        <p:spPr>
          <a:xfrm>
            <a:off x="4915473" y="999011"/>
            <a:ext cx="8761413" cy="706964"/>
          </a:xfrm>
        </p:spPr>
        <p:txBody>
          <a:bodyPr/>
          <a:lstStyle/>
          <a:p>
            <a:r>
              <a:rPr lang="en-IN" b="1" dirty="0">
                <a:latin typeface="Copperplate Gothic Bold" panose="020E0507020206020404" pitchFamily="34" charset="0"/>
              </a:rPr>
              <a:t>Content</a:t>
            </a:r>
            <a:endParaRPr lang="en-US" b="1" dirty="0">
              <a:latin typeface="Copperplate Gothic Bold" panose="020E0507020206020404" pitchFamily="34" charset="0"/>
            </a:endParaRPr>
          </a:p>
        </p:txBody>
      </p:sp>
      <p:sp>
        <p:nvSpPr>
          <p:cNvPr id="3" name="Content Placeholder 2">
            <a:extLst>
              <a:ext uri="{FF2B5EF4-FFF2-40B4-BE49-F238E27FC236}">
                <a16:creationId xmlns:a16="http://schemas.microsoft.com/office/drawing/2014/main" id="{55F87E78-6D6E-ABCA-F963-99B08685ECDF}"/>
              </a:ext>
            </a:extLst>
          </p:cNvPr>
          <p:cNvSpPr>
            <a:spLocks noGrp="1"/>
          </p:cNvSpPr>
          <p:nvPr>
            <p:ph idx="1"/>
          </p:nvPr>
        </p:nvSpPr>
        <p:spPr>
          <a:xfrm>
            <a:off x="1917424" y="2850902"/>
            <a:ext cx="9161735" cy="3008087"/>
          </a:xfrm>
        </p:spPr>
        <p:txBody>
          <a:bodyPr>
            <a:normAutofit/>
          </a:bodyPr>
          <a:lstStyle/>
          <a:p>
            <a:r>
              <a:rPr lang="en-IN" sz="2400" b="1" dirty="0">
                <a:ea typeface="Trade Gothic Next Rounded" panose="02000000000000000000" pitchFamily="2" charset="0"/>
              </a:rPr>
              <a:t>WHAT IS AIR POLLUTION</a:t>
            </a:r>
          </a:p>
          <a:p>
            <a:r>
              <a:rPr lang="en-IN" sz="2400" b="1" dirty="0">
                <a:ea typeface="Trade Gothic Next Rounded" panose="02000000000000000000" pitchFamily="2" charset="0"/>
              </a:rPr>
              <a:t>TYPES OF POLLUTANTS</a:t>
            </a:r>
          </a:p>
          <a:p>
            <a:r>
              <a:rPr lang="en-IN" sz="2400" b="1" dirty="0">
                <a:ea typeface="Trade Gothic Next Rounded" panose="02000000000000000000" pitchFamily="2" charset="0"/>
              </a:rPr>
              <a:t>SOURCES OF AIR POLLUTION</a:t>
            </a:r>
          </a:p>
          <a:p>
            <a:r>
              <a:rPr lang="en-IN" sz="2400" b="1" dirty="0">
                <a:ea typeface="Trade Gothic Next Rounded" panose="02000000000000000000" pitchFamily="2" charset="0"/>
              </a:rPr>
              <a:t>EFFECTS OF AIR POLLUTION </a:t>
            </a:r>
          </a:p>
          <a:p>
            <a:r>
              <a:rPr lang="en-IN" sz="2400" b="1" dirty="0">
                <a:ea typeface="Trade Gothic Next Rounded" panose="02000000000000000000" pitchFamily="2" charset="0"/>
              </a:rPr>
              <a:t>MEASURES FOR AIR POLLUTION</a:t>
            </a:r>
            <a:endParaRPr lang="en-US" sz="2400" b="1" dirty="0">
              <a:ea typeface="Trade Gothic Next Rounded" panose="02000000000000000000" pitchFamily="2" charset="0"/>
            </a:endParaRPr>
          </a:p>
        </p:txBody>
      </p:sp>
    </p:spTree>
    <p:extLst>
      <p:ext uri="{BB962C8B-B14F-4D97-AF65-F5344CB8AC3E}">
        <p14:creationId xmlns:p14="http://schemas.microsoft.com/office/powerpoint/2010/main" val="77084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DEA91-408E-FAE7-285F-9F5A08FC206E}"/>
              </a:ext>
            </a:extLst>
          </p:cNvPr>
          <p:cNvSpPr>
            <a:spLocks noGrp="1"/>
          </p:cNvSpPr>
          <p:nvPr>
            <p:ph type="title"/>
          </p:nvPr>
        </p:nvSpPr>
        <p:spPr>
          <a:xfrm>
            <a:off x="2033233" y="838200"/>
            <a:ext cx="8761413" cy="706964"/>
          </a:xfrm>
        </p:spPr>
        <p:txBody>
          <a:bodyPr/>
          <a:lstStyle/>
          <a:p>
            <a:r>
              <a:rPr lang="en-IN" b="1" dirty="0">
                <a:latin typeface="Copperplate Gothic Light" panose="02000000000000000000" pitchFamily="2" charset="0"/>
                <a:ea typeface="Copperplate Gothic Light" panose="02000000000000000000" pitchFamily="2" charset="0"/>
              </a:rPr>
              <a:t>What Is Air Pollution </a:t>
            </a:r>
            <a:endParaRPr lang="en-US" b="1" dirty="0">
              <a:latin typeface="Copperplate Gothic Light" panose="02000000000000000000" pitchFamily="2" charset="0"/>
              <a:ea typeface="Copperplate Gothic Light" panose="02000000000000000000" pitchFamily="2" charset="0"/>
            </a:endParaRPr>
          </a:p>
        </p:txBody>
      </p:sp>
      <p:pic>
        <p:nvPicPr>
          <p:cNvPr id="7" name="Picture 7">
            <a:extLst>
              <a:ext uri="{FF2B5EF4-FFF2-40B4-BE49-F238E27FC236}">
                <a16:creationId xmlns:a16="http://schemas.microsoft.com/office/drawing/2014/main" id="{7C027D78-D979-9EAD-B41A-1B7C10542BC5}"/>
              </a:ext>
            </a:extLst>
          </p:cNvPr>
          <p:cNvPicPr>
            <a:picLocks noGrp="1" noChangeAspect="1"/>
          </p:cNvPicPr>
          <p:nvPr>
            <p:ph idx="1"/>
          </p:nvPr>
        </p:nvPicPr>
        <p:blipFill>
          <a:blip r:embed="rId2"/>
          <a:stretch>
            <a:fillRect/>
          </a:stretch>
        </p:blipFill>
        <p:spPr>
          <a:xfrm>
            <a:off x="6975452" y="2337954"/>
            <a:ext cx="5101722" cy="4396344"/>
          </a:xfrm>
          <a:prstGeom prst="roundRect">
            <a:avLst/>
          </a:prstGeom>
          <a:ln w="88900" cap="sq">
            <a:solidFill>
              <a:srgbClr val="FFFFFF"/>
            </a:solidFill>
            <a:miter lim="800000"/>
          </a:ln>
          <a:effectLst>
            <a:outerShdw blurRad="254000" algn="tl" rotWithShape="0">
              <a:srgbClr val="000000">
                <a:alpha val="43000"/>
              </a:srgbClr>
            </a:outerShdw>
          </a:effectLst>
        </p:spPr>
      </p:pic>
      <p:sp>
        <p:nvSpPr>
          <p:cNvPr id="11" name="TextBox 10">
            <a:extLst>
              <a:ext uri="{FF2B5EF4-FFF2-40B4-BE49-F238E27FC236}">
                <a16:creationId xmlns:a16="http://schemas.microsoft.com/office/drawing/2014/main" id="{103A43BA-0DE4-D1B7-E7CD-DBC200391776}"/>
              </a:ext>
            </a:extLst>
          </p:cNvPr>
          <p:cNvSpPr txBox="1"/>
          <p:nvPr/>
        </p:nvSpPr>
        <p:spPr>
          <a:xfrm>
            <a:off x="5295405" y="2611087"/>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4CCC5A94-E4B7-D79E-A1C5-0036AE754C4C}"/>
              </a:ext>
            </a:extLst>
          </p:cNvPr>
          <p:cNvSpPr txBox="1"/>
          <p:nvPr/>
        </p:nvSpPr>
        <p:spPr>
          <a:xfrm>
            <a:off x="382476" y="2744302"/>
            <a:ext cx="6145476" cy="31700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IN" sz="2000" dirty="0">
                <a:latin typeface="Copperplate Gothic Light" panose="020E0507020206020404" pitchFamily="34" charset="0"/>
              </a:rPr>
              <a:t> Air pollution  is the contamination of air due to the presence of  substance in the atmosphere that are harmful to the health of humans and the other living beings, or cause damage to climate or to materials. It is also the contamination of indoor or outdoor surrounding either by chemical activities, physical or biological agents that alters the natural features of environment or atmosphere</a:t>
            </a:r>
            <a:endParaRPr lang="en-US" sz="2000" dirty="0">
              <a:latin typeface="Copperplate Gothic Light" panose="020E0507020206020404" pitchFamily="34" charset="0"/>
            </a:endParaRPr>
          </a:p>
        </p:txBody>
      </p:sp>
    </p:spTree>
    <p:extLst>
      <p:ext uri="{BB962C8B-B14F-4D97-AF65-F5344CB8AC3E}">
        <p14:creationId xmlns:p14="http://schemas.microsoft.com/office/powerpoint/2010/main" val="312659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775-7455-4D02-7D96-1FD0C35FFF23}"/>
              </a:ext>
            </a:extLst>
          </p:cNvPr>
          <p:cNvSpPr>
            <a:spLocks noGrp="1"/>
          </p:cNvSpPr>
          <p:nvPr>
            <p:ph type="title"/>
          </p:nvPr>
        </p:nvSpPr>
        <p:spPr>
          <a:xfrm>
            <a:off x="1921903" y="973669"/>
            <a:ext cx="8761413" cy="706964"/>
          </a:xfrm>
        </p:spPr>
        <p:txBody>
          <a:bodyPr/>
          <a:lstStyle/>
          <a:p>
            <a:r>
              <a:rPr lang="en-IN" dirty="0">
                <a:latin typeface="Copperplate Gothic Bold" panose="020E0507020206020404" pitchFamily="34" charset="0"/>
              </a:rPr>
              <a:t>Types Of Pollutants</a:t>
            </a:r>
            <a:endParaRPr lang="en-US" dirty="0">
              <a:latin typeface="Copperplate Gothic Bold" panose="020E0507020206020404" pitchFamily="34" charset="0"/>
            </a:endParaRPr>
          </a:p>
        </p:txBody>
      </p:sp>
      <p:sp>
        <p:nvSpPr>
          <p:cNvPr id="3" name="Content Placeholder 2">
            <a:extLst>
              <a:ext uri="{FF2B5EF4-FFF2-40B4-BE49-F238E27FC236}">
                <a16:creationId xmlns:a16="http://schemas.microsoft.com/office/drawing/2014/main" id="{A76CFAD8-5A38-B429-D85F-3A985C6FCED0}"/>
              </a:ext>
            </a:extLst>
          </p:cNvPr>
          <p:cNvSpPr>
            <a:spLocks noGrp="1"/>
          </p:cNvSpPr>
          <p:nvPr>
            <p:ph idx="1"/>
          </p:nvPr>
        </p:nvSpPr>
        <p:spPr>
          <a:xfrm>
            <a:off x="1921903" y="2554019"/>
            <a:ext cx="8825659" cy="1020948"/>
          </a:xfrm>
        </p:spPr>
        <p:txBody>
          <a:bodyPr/>
          <a:lstStyle/>
          <a:p>
            <a:pPr marL="0" indent="0" algn="ctr">
              <a:buNone/>
            </a:pPr>
            <a:r>
              <a:rPr lang="en-IN" b="1" dirty="0">
                <a:solidFill>
                  <a:schemeClr val="tx1"/>
                </a:solidFill>
                <a:latin typeface="Copperplate Gothic Light" panose="020E0507020206020404" pitchFamily="34" charset="0"/>
              </a:rPr>
              <a:t>IN ORDER TO UNDERSRAND THE CAUSES OF AIR POLLUTION, SEVERAL DIVISIONS CAN BE MADE</a:t>
            </a:r>
            <a:endParaRPr lang="en-US" b="1" dirty="0">
              <a:solidFill>
                <a:schemeClr val="tx1"/>
              </a:solidFill>
              <a:latin typeface="Copperplate Gothic Light" panose="020E0507020206020404" pitchFamily="34" charset="0"/>
            </a:endParaRPr>
          </a:p>
        </p:txBody>
      </p:sp>
      <p:pic>
        <p:nvPicPr>
          <p:cNvPr id="6" name="Picture 6">
            <a:extLst>
              <a:ext uri="{FF2B5EF4-FFF2-40B4-BE49-F238E27FC236}">
                <a16:creationId xmlns:a16="http://schemas.microsoft.com/office/drawing/2014/main" id="{300E5FCE-87FF-F625-1C61-C458DDF78A38}"/>
              </a:ext>
            </a:extLst>
          </p:cNvPr>
          <p:cNvPicPr>
            <a:picLocks noGrp="1" noChangeAspect="1"/>
          </p:cNvPicPr>
          <p:nvPr>
            <p:ph idx="1"/>
          </p:nvPr>
        </p:nvPicPr>
        <p:blipFill>
          <a:blip r:embed="rId2"/>
          <a:stretch>
            <a:fillRect/>
          </a:stretch>
        </p:blipFill>
        <p:spPr>
          <a:xfrm>
            <a:off x="428117" y="3429000"/>
            <a:ext cx="4769631" cy="3176649"/>
          </a:xfrm>
          <a:prstGeom prst="roundRect">
            <a:avLst>
              <a:gd name="adj" fmla="val 16667"/>
            </a:avLst>
          </a:prstGeom>
          <a:ln w="88900" cap="sq">
            <a:solidFill>
              <a:srgbClr val="FFFFFF"/>
            </a:solidFill>
            <a:miter lim="800000"/>
          </a:ln>
          <a:effectLst>
            <a:outerShdw blurRad="254000" algn="tl" rotWithShape="0">
              <a:srgbClr val="000000">
                <a:alpha val="43000"/>
              </a:srgbClr>
            </a:outerShdw>
          </a:effectLst>
        </p:spPr>
      </p:pic>
      <p:sp>
        <p:nvSpPr>
          <p:cNvPr id="8" name="Content Placeholder 2">
            <a:extLst>
              <a:ext uri="{FF2B5EF4-FFF2-40B4-BE49-F238E27FC236}">
                <a16:creationId xmlns:a16="http://schemas.microsoft.com/office/drawing/2014/main" id="{5BBDA889-8046-5BCD-F63C-AF5B56545B8C}"/>
              </a:ext>
            </a:extLst>
          </p:cNvPr>
          <p:cNvSpPr>
            <a:spLocks noGrp="1"/>
          </p:cNvSpPr>
          <p:nvPr>
            <p:ph idx="1"/>
          </p:nvPr>
        </p:nvSpPr>
        <p:spPr>
          <a:xfrm>
            <a:off x="5423246" y="3429000"/>
            <a:ext cx="6534460" cy="2991098"/>
          </a:xfrm>
        </p:spPr>
        <p:txBody>
          <a:bodyPr anchor="t"/>
          <a:lstStyle/>
          <a:p>
            <a:r>
              <a:rPr lang="en-IN" b="1" dirty="0">
                <a:solidFill>
                  <a:schemeClr val="tx1"/>
                </a:solidFill>
                <a:latin typeface="Copperplate Gothic Light" panose="020E0507020206020404" pitchFamily="34" charset="0"/>
              </a:rPr>
              <a:t>Primary Air  Pollutants  </a:t>
            </a:r>
            <a:r>
              <a:rPr lang="en-IN" dirty="0">
                <a:solidFill>
                  <a:schemeClr val="tx1"/>
                </a:solidFill>
                <a:latin typeface="Copperplate Gothic Light" panose="020E0507020206020404" pitchFamily="34" charset="0"/>
              </a:rPr>
              <a:t>c</a:t>
            </a:r>
            <a:r>
              <a:rPr lang="en-IN" dirty="0">
                <a:solidFill>
                  <a:schemeClr val="tx1"/>
                </a:solidFill>
              </a:rPr>
              <a:t>an be caused by primary sources or secondary sources. The Pollutant that are direct result of a process can be called primary pollutants.</a:t>
            </a:r>
          </a:p>
          <a:p>
            <a:endParaRPr lang="en-IN" b="1" dirty="0">
              <a:solidFill>
                <a:schemeClr val="tx1"/>
              </a:solidFill>
              <a:latin typeface="Copperplate Gothic Light" panose="020E0507020206020404" pitchFamily="34" charset="0"/>
            </a:endParaRPr>
          </a:p>
          <a:p>
            <a:r>
              <a:rPr lang="en-IN" b="1" dirty="0">
                <a:solidFill>
                  <a:schemeClr val="tx1"/>
                </a:solidFill>
                <a:latin typeface="Copperplate Gothic Light" panose="020E0507020206020404" pitchFamily="34" charset="0"/>
              </a:rPr>
              <a:t>Secondary  Pollutants </a:t>
            </a:r>
            <a:r>
              <a:rPr lang="en-IN" dirty="0">
                <a:solidFill>
                  <a:schemeClr val="tx1"/>
                </a:solidFill>
              </a:rPr>
              <a:t>are the ones that are caused by the inter mingling and reactions of primary pollutants.</a:t>
            </a:r>
            <a:endParaRPr lang="en-US" b="1" dirty="0">
              <a:solidFill>
                <a:schemeClr val="tx1"/>
              </a:solidFill>
              <a:latin typeface="Copperplate Gothic Light" panose="020E0507020206020404" pitchFamily="34" charset="0"/>
            </a:endParaRPr>
          </a:p>
        </p:txBody>
      </p:sp>
    </p:spTree>
    <p:extLst>
      <p:ext uri="{BB962C8B-B14F-4D97-AF65-F5344CB8AC3E}">
        <p14:creationId xmlns:p14="http://schemas.microsoft.com/office/powerpoint/2010/main" val="290222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B8B822B-6587-814C-DF12-11E0525E1D1F}"/>
              </a:ext>
            </a:extLst>
          </p:cNvPr>
          <p:cNvPicPr>
            <a:picLocks noChangeAspect="1"/>
          </p:cNvPicPr>
          <p:nvPr/>
        </p:nvPicPr>
        <p:blipFill>
          <a:blip r:embed="rId2"/>
          <a:stretch>
            <a:fillRect/>
          </a:stretch>
        </p:blipFill>
        <p:spPr>
          <a:xfrm>
            <a:off x="7978734" y="525732"/>
            <a:ext cx="3884219" cy="3370860"/>
          </a:xfrm>
          <a:prstGeom prst="rect">
            <a:avLst/>
          </a:prstGeom>
        </p:spPr>
      </p:pic>
      <p:sp>
        <p:nvSpPr>
          <p:cNvPr id="2" name="TextBox 1">
            <a:extLst>
              <a:ext uri="{FF2B5EF4-FFF2-40B4-BE49-F238E27FC236}">
                <a16:creationId xmlns:a16="http://schemas.microsoft.com/office/drawing/2014/main" id="{EE05092F-BF1B-12D4-575F-1C3E1EF30BA6}"/>
              </a:ext>
            </a:extLst>
          </p:cNvPr>
          <p:cNvSpPr txBox="1"/>
          <p:nvPr/>
        </p:nvSpPr>
        <p:spPr>
          <a:xfrm rot="10800000" flipV="1">
            <a:off x="2400298" y="59515"/>
            <a:ext cx="7866416" cy="646331"/>
          </a:xfrm>
          <a:prstGeom prst="rect">
            <a:avLst/>
          </a:prstGeom>
          <a:noFill/>
        </p:spPr>
        <p:txBody>
          <a:bodyPr wrap="square" rtlCol="0">
            <a:spAutoFit/>
          </a:bodyPr>
          <a:lstStyle/>
          <a:p>
            <a:pPr algn="l"/>
            <a:r>
              <a:rPr lang="en-IN" sz="4800" b="1" dirty="0">
                <a:latin typeface="Copperplate Gothic Bold" panose="020E0507020206020404" pitchFamily="34" charset="0"/>
              </a:rPr>
              <a:t>Primary Pollutants</a:t>
            </a:r>
            <a:endParaRPr lang="en-US" sz="4800" b="1" dirty="0">
              <a:latin typeface="Copperplate Gothic Bold" panose="020E0507020206020404" pitchFamily="34" charset="0"/>
            </a:endParaRPr>
          </a:p>
        </p:txBody>
      </p:sp>
      <p:sp>
        <p:nvSpPr>
          <p:cNvPr id="5" name="TextBox 4">
            <a:extLst>
              <a:ext uri="{FF2B5EF4-FFF2-40B4-BE49-F238E27FC236}">
                <a16:creationId xmlns:a16="http://schemas.microsoft.com/office/drawing/2014/main" id="{F4319185-5187-BF3B-2C72-76D38EE29D91}"/>
              </a:ext>
            </a:extLst>
          </p:cNvPr>
          <p:cNvSpPr txBox="1"/>
          <p:nvPr/>
        </p:nvSpPr>
        <p:spPr>
          <a:xfrm rot="10800000" flipV="1">
            <a:off x="797872" y="1091655"/>
            <a:ext cx="10230099" cy="369332"/>
          </a:xfrm>
          <a:prstGeom prst="rect">
            <a:avLst/>
          </a:prstGeom>
          <a:noFill/>
        </p:spPr>
        <p:txBody>
          <a:bodyPr wrap="square" rtlCol="0">
            <a:spAutoFit/>
          </a:bodyPr>
          <a:lstStyle/>
          <a:p>
            <a:r>
              <a:rPr lang="en-IN" b="1" dirty="0"/>
              <a:t>MAJOR PRIMARY POLLUTANTS ARE PRODUCED BY HUMAN Activity.</a:t>
            </a:r>
            <a:endParaRPr lang="en-US" b="1" dirty="0"/>
          </a:p>
        </p:txBody>
      </p:sp>
      <p:sp>
        <p:nvSpPr>
          <p:cNvPr id="6" name="TextBox 5">
            <a:extLst>
              <a:ext uri="{FF2B5EF4-FFF2-40B4-BE49-F238E27FC236}">
                <a16:creationId xmlns:a16="http://schemas.microsoft.com/office/drawing/2014/main" id="{4FC9814A-0422-F64B-7E41-8672F73C94E9}"/>
              </a:ext>
            </a:extLst>
          </p:cNvPr>
          <p:cNvSpPr txBox="1"/>
          <p:nvPr/>
        </p:nvSpPr>
        <p:spPr>
          <a:xfrm>
            <a:off x="118753" y="1996872"/>
            <a:ext cx="7612578" cy="3785652"/>
          </a:xfrm>
          <a:prstGeom prst="rect">
            <a:avLst/>
          </a:prstGeom>
          <a:noFill/>
        </p:spPr>
        <p:txBody>
          <a:bodyPr wrap="square" rtlCol="0">
            <a:spAutoFit/>
          </a:bodyPr>
          <a:lstStyle/>
          <a:p>
            <a:pPr marL="285750" indent="-285750">
              <a:buFont typeface="Arial" panose="020B0604020202020204" pitchFamily="34" charset="0"/>
              <a:buChar char="•"/>
            </a:pPr>
            <a:r>
              <a:rPr lang="en-IN" b="1" dirty="0"/>
              <a:t>Sulphur oxides</a:t>
            </a:r>
            <a:r>
              <a:rPr lang="en-IN" dirty="0"/>
              <a:t> (SO</a:t>
            </a:r>
            <a:r>
              <a:rPr lang="en-IN" baseline="-25000" dirty="0"/>
              <a:t>x</a:t>
            </a:r>
            <a:r>
              <a:rPr lang="en-IN" dirty="0"/>
              <a:t> ) particularly sulphur dioxide, a chemical compound with the formula ( SO</a:t>
            </a:r>
            <a:r>
              <a:rPr lang="en-IN" baseline="-25000" dirty="0"/>
              <a:t>2</a:t>
            </a:r>
            <a:r>
              <a:rPr lang="en-IN" dirty="0"/>
              <a:t>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a:t>
            </a:r>
            <a:r>
              <a:rPr lang="en-IN" baseline="-25000" dirty="0"/>
              <a:t>2</a:t>
            </a:r>
            <a:r>
              <a:rPr lang="en-IN" dirty="0"/>
              <a:t> ) is produced by volcanoes and in varies industrial process. Coal and petroleum often contain sulphur compounds, and their combustion generates sulphur dioxide</a:t>
            </a:r>
          </a:p>
          <a:p>
            <a:pPr marL="285750" indent="-285750">
              <a:buFont typeface="Arial" panose="020B0604020202020204" pitchFamily="34" charset="0"/>
              <a:buChar char="•"/>
            </a:pPr>
            <a:endParaRPr lang="en-IN" baseline="-25000" dirty="0"/>
          </a:p>
          <a:p>
            <a:pPr marL="285750" indent="-285750">
              <a:buFont typeface="Arial" panose="020B0604020202020204" pitchFamily="34" charset="0"/>
              <a:buChar char="•"/>
            </a:pPr>
            <a:endParaRPr lang="en-IN" baseline="-25000" dirty="0"/>
          </a:p>
          <a:p>
            <a:pPr marL="285750" indent="-285750">
              <a:buFont typeface="Arial" panose="020B0604020202020204" pitchFamily="34" charset="0"/>
              <a:buChar char="•"/>
            </a:pPr>
            <a:r>
              <a:rPr lang="en-IN" b="1" dirty="0"/>
              <a:t>Nitrogen oxides (</a:t>
            </a:r>
            <a:r>
              <a:rPr lang="en-IN" dirty="0"/>
              <a:t>NO</a:t>
            </a:r>
            <a:r>
              <a:rPr lang="en-IN" baseline="-25000" dirty="0"/>
              <a:t>x</a:t>
            </a:r>
            <a:r>
              <a:rPr lang="en-IN" b="1" dirty="0"/>
              <a:t> ) </a:t>
            </a:r>
            <a:r>
              <a:rPr lang="en-IN" dirty="0"/>
              <a:t>particularly nitrogen dioxide, are expelled from high temperature combustion, and are also produced during thunderstorms by electric discharge.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dirty="0"/>
              <a:t>They can be seen as a brown haze dome above or a plume downwind of cities.</a:t>
            </a:r>
          </a:p>
        </p:txBody>
      </p:sp>
      <p:pic>
        <p:nvPicPr>
          <p:cNvPr id="7" name="Picture 7">
            <a:extLst>
              <a:ext uri="{FF2B5EF4-FFF2-40B4-BE49-F238E27FC236}">
                <a16:creationId xmlns:a16="http://schemas.microsoft.com/office/drawing/2014/main" id="{A7A594C3-1091-B700-7F48-D03578B0F987}"/>
              </a:ext>
            </a:extLst>
          </p:cNvPr>
          <p:cNvPicPr>
            <a:picLocks noChangeAspect="1"/>
          </p:cNvPicPr>
          <p:nvPr/>
        </p:nvPicPr>
        <p:blipFill>
          <a:blip r:embed="rId3"/>
          <a:stretch>
            <a:fillRect/>
          </a:stretch>
        </p:blipFill>
        <p:spPr>
          <a:xfrm>
            <a:off x="7666575" y="3523803"/>
            <a:ext cx="4406672" cy="3274683"/>
          </a:xfrm>
          <a:prstGeom prst="rect">
            <a:avLst/>
          </a:prstGeom>
        </p:spPr>
      </p:pic>
    </p:spTree>
    <p:extLst>
      <p:ext uri="{BB962C8B-B14F-4D97-AF65-F5344CB8AC3E}">
        <p14:creationId xmlns:p14="http://schemas.microsoft.com/office/powerpoint/2010/main" val="101994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0F8868D-6CE8-A6DD-EA5E-604595C41DF7}"/>
              </a:ext>
            </a:extLst>
          </p:cNvPr>
          <p:cNvPicPr>
            <a:picLocks noChangeAspect="1"/>
          </p:cNvPicPr>
          <p:nvPr/>
        </p:nvPicPr>
        <p:blipFill>
          <a:blip r:embed="rId2"/>
          <a:stretch>
            <a:fillRect/>
          </a:stretch>
        </p:blipFill>
        <p:spPr>
          <a:xfrm>
            <a:off x="0" y="656763"/>
            <a:ext cx="4762500" cy="3200400"/>
          </a:xfrm>
          <a:prstGeom prst="rect">
            <a:avLst/>
          </a:prstGeom>
        </p:spPr>
      </p:pic>
      <p:pic>
        <p:nvPicPr>
          <p:cNvPr id="8" name="Picture 8">
            <a:extLst>
              <a:ext uri="{FF2B5EF4-FFF2-40B4-BE49-F238E27FC236}">
                <a16:creationId xmlns:a16="http://schemas.microsoft.com/office/drawing/2014/main" id="{8C2009F2-AEC6-2910-75EA-9C53F13EA307}"/>
              </a:ext>
            </a:extLst>
          </p:cNvPr>
          <p:cNvPicPr>
            <a:picLocks noChangeAspect="1"/>
          </p:cNvPicPr>
          <p:nvPr/>
        </p:nvPicPr>
        <p:blipFill>
          <a:blip r:embed="rId3"/>
          <a:stretch>
            <a:fillRect/>
          </a:stretch>
        </p:blipFill>
        <p:spPr>
          <a:xfrm>
            <a:off x="-52698" y="3908962"/>
            <a:ext cx="4867895" cy="2949038"/>
          </a:xfrm>
          <a:prstGeom prst="rect">
            <a:avLst/>
          </a:prstGeom>
        </p:spPr>
      </p:pic>
      <p:sp>
        <p:nvSpPr>
          <p:cNvPr id="7" name="TextBox 6">
            <a:extLst>
              <a:ext uri="{FF2B5EF4-FFF2-40B4-BE49-F238E27FC236}">
                <a16:creationId xmlns:a16="http://schemas.microsoft.com/office/drawing/2014/main" id="{48BA48FC-1E45-3663-F362-37AEFE07C92F}"/>
              </a:ext>
            </a:extLst>
          </p:cNvPr>
          <p:cNvSpPr txBox="1"/>
          <p:nvPr/>
        </p:nvSpPr>
        <p:spPr>
          <a:xfrm>
            <a:off x="5048001" y="1091046"/>
            <a:ext cx="6678881" cy="5909310"/>
          </a:xfrm>
          <a:prstGeom prst="rect">
            <a:avLst/>
          </a:prstGeom>
          <a:noFill/>
        </p:spPr>
        <p:txBody>
          <a:bodyPr wrap="square" rtlCol="0">
            <a:spAutoFit/>
          </a:bodyPr>
          <a:lstStyle/>
          <a:p>
            <a:pPr marL="285750" indent="-285750" algn="l">
              <a:buFont typeface="Arial" panose="020B0604020202020204" pitchFamily="34" charset="0"/>
              <a:buChar char="•"/>
            </a:pPr>
            <a:r>
              <a:rPr lang="en-IN" b="1" dirty="0"/>
              <a:t>Carbon monoxide </a:t>
            </a:r>
            <a:r>
              <a:rPr lang="en-IN" dirty="0"/>
              <a:t>( CO ) Is a colourless, odourless, toxic yet non- irrigation gas.</a:t>
            </a:r>
          </a:p>
          <a:p>
            <a:pPr algn="l"/>
            <a:endParaRPr lang="en-IN" b="1" dirty="0"/>
          </a:p>
          <a:p>
            <a:pPr marL="285750" indent="-285750" algn="l">
              <a:buFont typeface="Arial" panose="020B0604020202020204" pitchFamily="34" charset="0"/>
              <a:buChar char="•"/>
            </a:pPr>
            <a:r>
              <a:rPr lang="en-IN" dirty="0"/>
              <a:t>It is a product of fuel such as natural gas, coal or wood.</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Vehicular exhaust is a major source of carbon monoxide.</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b="1" dirty="0"/>
              <a:t>Volatile organic compounds </a:t>
            </a:r>
            <a:r>
              <a:rPr lang="en-IN" dirty="0"/>
              <a:t>are well known outdoor air pollutant.</a:t>
            </a:r>
          </a:p>
          <a:p>
            <a:pPr algn="l"/>
            <a:endParaRPr lang="en-IN" b="1" dirty="0"/>
          </a:p>
          <a:p>
            <a:pPr marL="285750" indent="-285750" algn="l">
              <a:buFont typeface="Arial" panose="020B0604020202020204" pitchFamily="34" charset="0"/>
              <a:buChar char="•"/>
            </a:pPr>
            <a:r>
              <a:rPr lang="en-IN" dirty="0"/>
              <a:t>They ar3 categorized as either methane(CH) or non-methane (NMVOCs).</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Methane is an extremely efficient greenhouse gas which Contributes to enhance global warming.</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The aromatic NMVOCs benzene, toluene and xylene are suspected carcinogens and may lead to leukaemia with prolonged </a:t>
            </a:r>
            <a:r>
              <a:rPr lang="en-IN"/>
              <a:t>expure</a:t>
            </a:r>
            <a:endParaRPr lang="en-IN" dirty="0"/>
          </a:p>
          <a:p>
            <a:pPr algn="l"/>
            <a:endParaRPr lang="en-US" b="1" dirty="0"/>
          </a:p>
        </p:txBody>
      </p:sp>
    </p:spTree>
    <p:extLst>
      <p:ext uri="{BB962C8B-B14F-4D97-AF65-F5344CB8AC3E}">
        <p14:creationId xmlns:p14="http://schemas.microsoft.com/office/powerpoint/2010/main" val="292817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B3ABAC1-782E-40CD-321A-90702CE18BAF}"/>
              </a:ext>
            </a:extLst>
          </p:cNvPr>
          <p:cNvPicPr>
            <a:picLocks noChangeAspect="1"/>
          </p:cNvPicPr>
          <p:nvPr/>
        </p:nvPicPr>
        <p:blipFill>
          <a:blip r:embed="rId2"/>
          <a:stretch>
            <a:fillRect/>
          </a:stretch>
        </p:blipFill>
        <p:spPr>
          <a:xfrm>
            <a:off x="7125195" y="475323"/>
            <a:ext cx="4576948" cy="3110137"/>
          </a:xfrm>
          <a:prstGeom prst="rect">
            <a:avLst/>
          </a:prstGeom>
        </p:spPr>
      </p:pic>
      <p:pic>
        <p:nvPicPr>
          <p:cNvPr id="5" name="Picture 5">
            <a:extLst>
              <a:ext uri="{FF2B5EF4-FFF2-40B4-BE49-F238E27FC236}">
                <a16:creationId xmlns:a16="http://schemas.microsoft.com/office/drawing/2014/main" id="{7A0FF9DD-D4C8-CF73-4FA5-46AF6765E084}"/>
              </a:ext>
            </a:extLst>
          </p:cNvPr>
          <p:cNvPicPr>
            <a:picLocks noChangeAspect="1"/>
          </p:cNvPicPr>
          <p:nvPr/>
        </p:nvPicPr>
        <p:blipFill>
          <a:blip r:embed="rId3"/>
          <a:stretch>
            <a:fillRect/>
          </a:stretch>
        </p:blipFill>
        <p:spPr>
          <a:xfrm>
            <a:off x="7125195" y="3845232"/>
            <a:ext cx="4576948" cy="2900611"/>
          </a:xfrm>
          <a:prstGeom prst="rect">
            <a:avLst/>
          </a:prstGeom>
        </p:spPr>
      </p:pic>
      <p:sp>
        <p:nvSpPr>
          <p:cNvPr id="6" name="TextBox 5">
            <a:extLst>
              <a:ext uri="{FF2B5EF4-FFF2-40B4-BE49-F238E27FC236}">
                <a16:creationId xmlns:a16="http://schemas.microsoft.com/office/drawing/2014/main" id="{1ABCD5D5-FEDF-EABD-653B-F074F69EAA32}"/>
              </a:ext>
            </a:extLst>
          </p:cNvPr>
          <p:cNvSpPr txBox="1"/>
          <p:nvPr/>
        </p:nvSpPr>
        <p:spPr>
          <a:xfrm>
            <a:off x="359723" y="795143"/>
            <a:ext cx="6765472" cy="5078313"/>
          </a:xfrm>
          <a:prstGeom prst="rect">
            <a:avLst/>
          </a:prstGeom>
          <a:noFill/>
        </p:spPr>
        <p:txBody>
          <a:bodyPr wrap="square" rtlCol="0">
            <a:spAutoFit/>
          </a:bodyPr>
          <a:lstStyle/>
          <a:p>
            <a:pPr marL="285750" indent="-285750" algn="l">
              <a:buFont typeface="Arial" panose="020B0604020202020204" pitchFamily="34" charset="0"/>
              <a:buChar char="•"/>
            </a:pPr>
            <a:r>
              <a:rPr lang="en-IN" b="1" dirty="0"/>
              <a:t>Chlorofluorocarbons </a:t>
            </a:r>
            <a:r>
              <a:rPr lang="en-IN" dirty="0"/>
              <a:t>(CFCs)  harmful to the ozone layer; emitted from products currently banned from use</a:t>
            </a:r>
          </a:p>
          <a:p>
            <a:pPr marL="285750" indent="-285750" algn="l">
              <a:buFont typeface="Arial" panose="020B0604020202020204" pitchFamily="34" charset="0"/>
              <a:buChar char="•"/>
            </a:pPr>
            <a:endParaRPr lang="en-IN" b="1" dirty="0"/>
          </a:p>
          <a:p>
            <a:pPr marL="285750" indent="-285750" algn="l">
              <a:buFont typeface="Arial" panose="020B0604020202020204" pitchFamily="34" charset="0"/>
              <a:buChar char="•"/>
            </a:pPr>
            <a:r>
              <a:rPr lang="en-IN" dirty="0"/>
              <a:t>These are gases which are released from air conditioner, refrigerators, aerosol sprays, etc.</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This allows harmful Ultraviolent rays to reach the earth’s surface.</a:t>
            </a:r>
          </a:p>
          <a:p>
            <a:pPr algn="l"/>
            <a:endParaRPr lang="en-IN" dirty="0"/>
          </a:p>
          <a:p>
            <a:pPr algn="l"/>
            <a:endParaRPr lang="en-IN" b="1" dirty="0"/>
          </a:p>
          <a:p>
            <a:pPr algn="l"/>
            <a:endParaRPr lang="en-IN" b="1" dirty="0"/>
          </a:p>
          <a:p>
            <a:pPr marL="285750" indent="-285750" algn="l">
              <a:buFont typeface="Arial" panose="020B0604020202020204" pitchFamily="34" charset="0"/>
              <a:buChar char="•"/>
            </a:pPr>
            <a:r>
              <a:rPr lang="en-IN" b="1" dirty="0"/>
              <a:t>Ammonia </a:t>
            </a:r>
            <a:r>
              <a:rPr lang="en-IN" dirty="0"/>
              <a:t>(NH</a:t>
            </a:r>
            <a:r>
              <a:rPr lang="en-IN" baseline="-25000" dirty="0"/>
              <a:t>3</a:t>
            </a:r>
            <a:r>
              <a:rPr lang="en-IN" dirty="0"/>
              <a:t> ) emitted from agriculture processes.</a:t>
            </a:r>
            <a:endParaRPr lang="en-IN" b="1" dirty="0"/>
          </a:p>
          <a:p>
            <a:pPr marL="285750" indent="-285750" algn="l">
              <a:buFont typeface="Arial" panose="020B0604020202020204" pitchFamily="34" charset="0"/>
              <a:buChar char="•"/>
            </a:pPr>
            <a:endParaRPr lang="en-IN" b="1" dirty="0"/>
          </a:p>
          <a:p>
            <a:pPr marL="285750" indent="-285750" algn="l">
              <a:buFont typeface="Arial" panose="020B0604020202020204" pitchFamily="34" charset="0"/>
              <a:buChar char="•"/>
            </a:pPr>
            <a:r>
              <a:rPr lang="en-IN" dirty="0"/>
              <a:t>Ammonia , either directly or indirectly, is also a building block for the synthesis of many pharmaceuticals.</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In the atmosphere, ammonia reacts with oxides of nitrogen and sulphur to form secondary particles.</a:t>
            </a:r>
            <a:endParaRPr lang="en-US" dirty="0"/>
          </a:p>
        </p:txBody>
      </p:sp>
    </p:spTree>
    <p:extLst>
      <p:ext uri="{BB962C8B-B14F-4D97-AF65-F5344CB8AC3E}">
        <p14:creationId xmlns:p14="http://schemas.microsoft.com/office/powerpoint/2010/main" val="127934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2C6C0-D519-1332-1201-05F8B7602515}"/>
              </a:ext>
            </a:extLst>
          </p:cNvPr>
          <p:cNvSpPr txBox="1"/>
          <p:nvPr/>
        </p:nvSpPr>
        <p:spPr>
          <a:xfrm>
            <a:off x="2474026" y="222662"/>
            <a:ext cx="7780812" cy="769441"/>
          </a:xfrm>
          <a:prstGeom prst="rect">
            <a:avLst/>
          </a:prstGeom>
          <a:noFill/>
        </p:spPr>
        <p:txBody>
          <a:bodyPr wrap="square" rtlCol="0">
            <a:spAutoFit/>
          </a:bodyPr>
          <a:lstStyle/>
          <a:p>
            <a:pPr algn="l"/>
            <a:r>
              <a:rPr lang="en-IN" sz="4400" b="1" dirty="0">
                <a:latin typeface="Copperplate Gothic Bold" panose="020E0507020206020404" pitchFamily="34" charset="0"/>
              </a:rPr>
              <a:t>Secondary Pollutants</a:t>
            </a:r>
            <a:endParaRPr lang="en-US" sz="4400" b="1" dirty="0">
              <a:latin typeface="Copperplate Gothic Bold" panose="020E0507020206020404" pitchFamily="34" charset="0"/>
            </a:endParaRPr>
          </a:p>
        </p:txBody>
      </p:sp>
      <p:pic>
        <p:nvPicPr>
          <p:cNvPr id="5" name="Picture 5">
            <a:extLst>
              <a:ext uri="{FF2B5EF4-FFF2-40B4-BE49-F238E27FC236}">
                <a16:creationId xmlns:a16="http://schemas.microsoft.com/office/drawing/2014/main" id="{7D4421E8-9F29-1720-85C3-7B81F881052E}"/>
              </a:ext>
            </a:extLst>
          </p:cNvPr>
          <p:cNvPicPr>
            <a:picLocks noChangeAspect="1"/>
          </p:cNvPicPr>
          <p:nvPr/>
        </p:nvPicPr>
        <p:blipFill>
          <a:blip r:embed="rId2"/>
          <a:stretch>
            <a:fillRect/>
          </a:stretch>
        </p:blipFill>
        <p:spPr>
          <a:xfrm>
            <a:off x="259435" y="893142"/>
            <a:ext cx="5331863" cy="2863336"/>
          </a:xfrm>
          <a:prstGeom prst="rect">
            <a:avLst/>
          </a:prstGeom>
        </p:spPr>
      </p:pic>
      <p:pic>
        <p:nvPicPr>
          <p:cNvPr id="6" name="Picture 6">
            <a:extLst>
              <a:ext uri="{FF2B5EF4-FFF2-40B4-BE49-F238E27FC236}">
                <a16:creationId xmlns:a16="http://schemas.microsoft.com/office/drawing/2014/main" id="{46AAC33B-892E-5905-E752-D32408687242}"/>
              </a:ext>
            </a:extLst>
          </p:cNvPr>
          <p:cNvPicPr>
            <a:picLocks noChangeAspect="1"/>
          </p:cNvPicPr>
          <p:nvPr/>
        </p:nvPicPr>
        <p:blipFill>
          <a:blip r:embed="rId3"/>
          <a:stretch>
            <a:fillRect/>
          </a:stretch>
        </p:blipFill>
        <p:spPr>
          <a:xfrm>
            <a:off x="6096000" y="4130894"/>
            <a:ext cx="5482442" cy="2727106"/>
          </a:xfrm>
          <a:prstGeom prst="rect">
            <a:avLst/>
          </a:prstGeom>
        </p:spPr>
      </p:pic>
      <p:sp>
        <p:nvSpPr>
          <p:cNvPr id="7" name="TextBox 6">
            <a:extLst>
              <a:ext uri="{FF2B5EF4-FFF2-40B4-BE49-F238E27FC236}">
                <a16:creationId xmlns:a16="http://schemas.microsoft.com/office/drawing/2014/main" id="{F675BF1F-EA09-C978-968D-AB3225F0B5DB}"/>
              </a:ext>
            </a:extLst>
          </p:cNvPr>
          <p:cNvSpPr txBox="1"/>
          <p:nvPr/>
        </p:nvSpPr>
        <p:spPr>
          <a:xfrm>
            <a:off x="6096000" y="1244776"/>
            <a:ext cx="5583135" cy="369332"/>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B3A832FB-E6C7-F930-D26F-11524D9D70C0}"/>
              </a:ext>
            </a:extLst>
          </p:cNvPr>
          <p:cNvSpPr txBox="1"/>
          <p:nvPr/>
        </p:nvSpPr>
        <p:spPr>
          <a:xfrm>
            <a:off x="5995308" y="1157506"/>
            <a:ext cx="5583134" cy="2585323"/>
          </a:xfrm>
          <a:prstGeom prst="rect">
            <a:avLst/>
          </a:prstGeom>
          <a:noFill/>
        </p:spPr>
        <p:txBody>
          <a:bodyPr wrap="square" rtlCol="0">
            <a:spAutoFit/>
          </a:bodyPr>
          <a:lstStyle/>
          <a:p>
            <a:pPr marL="285750" indent="-285750" algn="l">
              <a:buFont typeface="Arial" panose="020B0604020202020204" pitchFamily="34" charset="0"/>
              <a:buChar char="•"/>
            </a:pPr>
            <a:r>
              <a:rPr lang="en-IN" dirty="0"/>
              <a:t>Particulates created from gaseous of primary pollutants and compounds in photochemical smog.</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Smog is a kind of air pollution</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Smog results from large amount of coal burning in an area  Caused by a mixture of smoke and sulphur dioxide</a:t>
            </a:r>
            <a:endParaRPr lang="en-US" dirty="0"/>
          </a:p>
        </p:txBody>
      </p:sp>
      <p:pic>
        <p:nvPicPr>
          <p:cNvPr id="4" name="Picture 7">
            <a:extLst>
              <a:ext uri="{FF2B5EF4-FFF2-40B4-BE49-F238E27FC236}">
                <a16:creationId xmlns:a16="http://schemas.microsoft.com/office/drawing/2014/main" id="{89101DCD-5258-AE55-CB35-B4FDA4C8D483}"/>
              </a:ext>
            </a:extLst>
          </p:cNvPr>
          <p:cNvPicPr>
            <a:picLocks noChangeAspect="1"/>
          </p:cNvPicPr>
          <p:nvPr/>
        </p:nvPicPr>
        <p:blipFill>
          <a:blip r:embed="rId4"/>
          <a:stretch>
            <a:fillRect/>
          </a:stretch>
        </p:blipFill>
        <p:spPr>
          <a:xfrm>
            <a:off x="346027" y="3908232"/>
            <a:ext cx="5331863" cy="2727106"/>
          </a:xfrm>
          <a:prstGeom prst="rect">
            <a:avLst/>
          </a:prstGeom>
        </p:spPr>
      </p:pic>
    </p:spTree>
    <p:extLst>
      <p:ext uri="{BB962C8B-B14F-4D97-AF65-F5344CB8AC3E}">
        <p14:creationId xmlns:p14="http://schemas.microsoft.com/office/powerpoint/2010/main" val="13418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557-CF6D-094B-2CEF-E0CCF5E8A6A4}"/>
              </a:ext>
            </a:extLst>
          </p:cNvPr>
          <p:cNvSpPr>
            <a:spLocks noGrp="1"/>
          </p:cNvSpPr>
          <p:nvPr>
            <p:ph type="title"/>
          </p:nvPr>
        </p:nvSpPr>
        <p:spPr>
          <a:xfrm>
            <a:off x="1612649" y="907431"/>
            <a:ext cx="8761413" cy="680358"/>
          </a:xfrm>
        </p:spPr>
        <p:txBody>
          <a:bodyPr/>
          <a:lstStyle/>
          <a:p>
            <a:r>
              <a:rPr lang="en-IN" sz="4400" b="1" dirty="0">
                <a:latin typeface="Copperplate Gothic Bold" panose="020E0507020206020404" pitchFamily="34" charset="0"/>
              </a:rPr>
              <a:t>Sources Of Air Pollution</a:t>
            </a:r>
            <a:endParaRPr lang="en-US" sz="4400" b="1" dirty="0">
              <a:latin typeface="Copperplate Gothic Bold" panose="020E0507020206020404" pitchFamily="34" charset="0"/>
            </a:endParaRPr>
          </a:p>
        </p:txBody>
      </p:sp>
      <p:sp>
        <p:nvSpPr>
          <p:cNvPr id="3" name="Content Placeholder 2">
            <a:extLst>
              <a:ext uri="{FF2B5EF4-FFF2-40B4-BE49-F238E27FC236}">
                <a16:creationId xmlns:a16="http://schemas.microsoft.com/office/drawing/2014/main" id="{B8B9FA10-B4D0-AD16-51D4-00D637B9AFCE}"/>
              </a:ext>
            </a:extLst>
          </p:cNvPr>
          <p:cNvSpPr>
            <a:spLocks noGrp="1"/>
          </p:cNvSpPr>
          <p:nvPr>
            <p:ph idx="1"/>
          </p:nvPr>
        </p:nvSpPr>
        <p:spPr>
          <a:xfrm rot="10800000" flipV="1">
            <a:off x="1440912" y="2481997"/>
            <a:ext cx="10126604" cy="1315634"/>
          </a:xfrm>
        </p:spPr>
        <p:txBody>
          <a:bodyPr/>
          <a:lstStyle/>
          <a:p>
            <a:r>
              <a:rPr lang="en-IN" b="1" dirty="0"/>
              <a:t>There are various locations, activities or factors which are responsible for releasing pollutants into atmosphere.</a:t>
            </a:r>
          </a:p>
          <a:p>
            <a:r>
              <a:rPr lang="en-IN" b="1" dirty="0"/>
              <a:t>These sources can be classified into two major categories </a:t>
            </a:r>
          </a:p>
        </p:txBody>
      </p:sp>
      <p:sp>
        <p:nvSpPr>
          <p:cNvPr id="4" name="TextBox 3">
            <a:extLst>
              <a:ext uri="{FF2B5EF4-FFF2-40B4-BE49-F238E27FC236}">
                <a16:creationId xmlns:a16="http://schemas.microsoft.com/office/drawing/2014/main" id="{CA24E4C4-B7CB-6E40-8CDB-AFB9408B3126}"/>
              </a:ext>
            </a:extLst>
          </p:cNvPr>
          <p:cNvSpPr txBox="1"/>
          <p:nvPr/>
        </p:nvSpPr>
        <p:spPr>
          <a:xfrm>
            <a:off x="5323470" y="3612966"/>
            <a:ext cx="7267188" cy="369332"/>
          </a:xfrm>
          <a:prstGeom prst="rect">
            <a:avLst/>
          </a:prstGeom>
          <a:noFill/>
        </p:spPr>
        <p:txBody>
          <a:bodyPr wrap="square" rtlCol="0">
            <a:spAutoFit/>
          </a:bodyPr>
          <a:lstStyle/>
          <a:p>
            <a:pPr algn="l"/>
            <a:r>
              <a:rPr lang="en-IN" b="1" dirty="0"/>
              <a:t>ANTHROPOGENIC (MAN MADE) SOURCES</a:t>
            </a:r>
            <a:endParaRPr lang="en-US" b="1" dirty="0"/>
          </a:p>
        </p:txBody>
      </p:sp>
      <p:pic>
        <p:nvPicPr>
          <p:cNvPr id="6" name="Picture 6">
            <a:extLst>
              <a:ext uri="{FF2B5EF4-FFF2-40B4-BE49-F238E27FC236}">
                <a16:creationId xmlns:a16="http://schemas.microsoft.com/office/drawing/2014/main" id="{A66584DA-05A0-5EAB-2DC2-CFA955C4D8B8}"/>
              </a:ext>
            </a:extLst>
          </p:cNvPr>
          <p:cNvPicPr>
            <a:picLocks noChangeAspect="1"/>
          </p:cNvPicPr>
          <p:nvPr/>
        </p:nvPicPr>
        <p:blipFill>
          <a:blip r:embed="rId2"/>
          <a:stretch>
            <a:fillRect/>
          </a:stretch>
        </p:blipFill>
        <p:spPr>
          <a:xfrm>
            <a:off x="9558" y="3797633"/>
            <a:ext cx="4491212" cy="2709056"/>
          </a:xfrm>
          <a:prstGeom prst="rect">
            <a:avLst/>
          </a:prstGeom>
        </p:spPr>
      </p:pic>
      <p:sp>
        <p:nvSpPr>
          <p:cNvPr id="5" name="TextBox 4">
            <a:extLst>
              <a:ext uri="{FF2B5EF4-FFF2-40B4-BE49-F238E27FC236}">
                <a16:creationId xmlns:a16="http://schemas.microsoft.com/office/drawing/2014/main" id="{87CE3746-16CB-16F1-E8E0-FA5BEBEFBC02}"/>
              </a:ext>
            </a:extLst>
          </p:cNvPr>
          <p:cNvSpPr txBox="1"/>
          <p:nvPr/>
        </p:nvSpPr>
        <p:spPr>
          <a:xfrm>
            <a:off x="4756578" y="4045032"/>
            <a:ext cx="7267188" cy="2862322"/>
          </a:xfrm>
          <a:prstGeom prst="rect">
            <a:avLst/>
          </a:prstGeom>
          <a:noFill/>
        </p:spPr>
        <p:txBody>
          <a:bodyPr wrap="square" rtlCol="0">
            <a:spAutoFit/>
          </a:bodyPr>
          <a:lstStyle/>
          <a:p>
            <a:pPr marL="285750" indent="-285750" algn="l">
              <a:buFont typeface="Arial" panose="020B0604020202020204" pitchFamily="34" charset="0"/>
              <a:buChar char="•"/>
            </a:pPr>
            <a:r>
              <a:rPr lang="en-IN" dirty="0"/>
              <a:t>These are related to the burning of multiple types of fuel.</a:t>
            </a:r>
          </a:p>
          <a:p>
            <a:pPr marL="285750" indent="-285750" algn="l">
              <a:buFont typeface="Arial" panose="020B0604020202020204" pitchFamily="34" charset="0"/>
              <a:buChar char="•"/>
            </a:pPr>
            <a:r>
              <a:rPr lang="en-IN" dirty="0"/>
              <a:t>Chemicals, dust and controlled burn practices in agriculture  and forest management.</a:t>
            </a:r>
          </a:p>
          <a:p>
            <a:pPr marL="285750" indent="-285750" algn="l">
              <a:buFont typeface="Arial" panose="020B0604020202020204" pitchFamily="34" charset="0"/>
              <a:buChar char="•"/>
            </a:pPr>
            <a:r>
              <a:rPr lang="en-IN" dirty="0"/>
              <a:t>Mobile sources including motor vehicles, marine vessels and aircrafts.</a:t>
            </a:r>
          </a:p>
          <a:p>
            <a:pPr marL="285750" indent="-285750" algn="l">
              <a:buFont typeface="Arial" panose="020B0604020202020204" pitchFamily="34" charset="0"/>
              <a:buChar char="•"/>
            </a:pPr>
            <a:r>
              <a:rPr lang="en-IN" dirty="0"/>
              <a:t>Fumes from paint, hair spray, varnish, aerosol sprays and other solvents.</a:t>
            </a:r>
          </a:p>
          <a:p>
            <a:pPr marL="285750" indent="-285750" algn="l">
              <a:buFont typeface="Arial" panose="020B0604020202020204" pitchFamily="34" charset="0"/>
              <a:buChar char="•"/>
            </a:pPr>
            <a:r>
              <a:rPr lang="en-IN" dirty="0"/>
              <a:t>Waste deposition in landfills which generate methane.</a:t>
            </a:r>
          </a:p>
          <a:p>
            <a:pPr algn="l"/>
            <a:r>
              <a:rPr lang="en-IN" dirty="0"/>
              <a:t> </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048398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AIR POLUTION</vt:lpstr>
      <vt:lpstr>Content</vt:lpstr>
      <vt:lpstr>What Is Air Pollution </vt:lpstr>
      <vt:lpstr>Types Of Pollutants</vt:lpstr>
      <vt:lpstr>PowerPoint Presentation</vt:lpstr>
      <vt:lpstr>PowerPoint Presentation</vt:lpstr>
      <vt:lpstr>PowerPoint Presentation</vt:lpstr>
      <vt:lpstr>PowerPoint Presentation</vt:lpstr>
      <vt:lpstr>Sources Of Air Pollution</vt:lpstr>
      <vt:lpstr>PowerPoint Presentation</vt:lpstr>
      <vt:lpstr>Effects Of Air Pollution</vt:lpstr>
      <vt:lpstr>PowerPoint Presentation</vt:lpstr>
      <vt:lpstr>Measures For Air Pollution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POLUTION</dc:title>
  <dc:creator>chuz taba</dc:creator>
  <cp:lastModifiedBy>chuz taba</cp:lastModifiedBy>
  <cp:revision>20</cp:revision>
  <dcterms:created xsi:type="dcterms:W3CDTF">2023-01-21T07:43:45Z</dcterms:created>
  <dcterms:modified xsi:type="dcterms:W3CDTF">2023-01-24T03:25:41Z</dcterms:modified>
</cp:coreProperties>
</file>