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37EAE-40B2-4A2A-BFC9-8D85A79445AD}" v="114" dt="2020-01-11T16:31:59.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0.svg"/><Relationship Id="rId1" Type="http://schemas.openxmlformats.org/officeDocument/2006/relationships/image" Target="../media/image35.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6A8411A-EBA8-40A7-9AB6-EA15F14F19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EC7A81-18E4-4B9A-AC65-6D26FA0D278D}">
      <dgm:prSet/>
      <dgm:spPr/>
      <dgm:t>
        <a:bodyPr/>
        <a:lstStyle/>
        <a:p>
          <a:r>
            <a:rPr lang="en-IN"/>
            <a:t>• Market is highly competitive</a:t>
          </a:r>
          <a:endParaRPr lang="en-US"/>
        </a:p>
      </dgm:t>
    </dgm:pt>
    <dgm:pt modelId="{49ECCA83-2671-4B06-95EB-6CAF9F2465DD}" type="parTrans" cxnId="{D4B30F94-F5D0-4961-BC8C-4933954B8066}">
      <dgm:prSet/>
      <dgm:spPr/>
      <dgm:t>
        <a:bodyPr/>
        <a:lstStyle/>
        <a:p>
          <a:endParaRPr lang="en-US"/>
        </a:p>
      </dgm:t>
    </dgm:pt>
    <dgm:pt modelId="{BD626401-AA44-40E7-B7AC-8AE89803119A}" type="sibTrans" cxnId="{D4B30F94-F5D0-4961-BC8C-4933954B8066}">
      <dgm:prSet/>
      <dgm:spPr/>
      <dgm:t>
        <a:bodyPr/>
        <a:lstStyle/>
        <a:p>
          <a:endParaRPr lang="en-US"/>
        </a:p>
      </dgm:t>
    </dgm:pt>
    <dgm:pt modelId="{9684E15D-65FA-4F35-A53C-B35D5E1764F9}">
      <dgm:prSet/>
      <dgm:spPr/>
      <dgm:t>
        <a:bodyPr/>
        <a:lstStyle/>
        <a:p>
          <a:r>
            <a:rPr lang="en-IN" dirty="0"/>
            <a:t>• Highly developed city so cost of doing business is also costlier.</a:t>
          </a:r>
          <a:endParaRPr lang="en-US" dirty="0"/>
        </a:p>
      </dgm:t>
    </dgm:pt>
    <dgm:pt modelId="{4F9CCE1C-D403-4E24-8E66-EA257DFA9672}" type="parTrans" cxnId="{B1FDD805-C66C-464F-8D49-6D1D17AF7FD2}">
      <dgm:prSet/>
      <dgm:spPr/>
      <dgm:t>
        <a:bodyPr/>
        <a:lstStyle/>
        <a:p>
          <a:endParaRPr lang="en-US"/>
        </a:p>
      </dgm:t>
    </dgm:pt>
    <dgm:pt modelId="{440B7DAB-1831-4170-B4A9-70557822BB70}" type="sibTrans" cxnId="{B1FDD805-C66C-464F-8D49-6D1D17AF7FD2}">
      <dgm:prSet/>
      <dgm:spPr/>
      <dgm:t>
        <a:bodyPr/>
        <a:lstStyle/>
        <a:p>
          <a:endParaRPr lang="en-US"/>
        </a:p>
      </dgm:t>
    </dgm:pt>
    <dgm:pt modelId="{4072D7C5-514A-44B0-9A02-511357ADC77C}">
      <dgm:prSet/>
      <dgm:spPr/>
      <dgm:t>
        <a:bodyPr/>
        <a:lstStyle/>
        <a:p>
          <a:r>
            <a:rPr lang="en-IN" dirty="0"/>
            <a:t>• New business venture or expansion needs to be analysed carefully</a:t>
          </a:r>
          <a:endParaRPr lang="en-US" dirty="0"/>
        </a:p>
      </dgm:t>
    </dgm:pt>
    <dgm:pt modelId="{A56FD96E-EEB7-44FC-85D9-DEFB5CDF7F70}" type="parTrans" cxnId="{B0DAE003-3009-4AD4-A744-E1C4E5B86657}">
      <dgm:prSet/>
      <dgm:spPr/>
      <dgm:t>
        <a:bodyPr/>
        <a:lstStyle/>
        <a:p>
          <a:endParaRPr lang="en-US"/>
        </a:p>
      </dgm:t>
    </dgm:pt>
    <dgm:pt modelId="{1678BCBF-71D6-484C-89A7-50F6A97B3075}" type="sibTrans" cxnId="{B0DAE003-3009-4AD4-A744-E1C4E5B86657}">
      <dgm:prSet/>
      <dgm:spPr/>
      <dgm:t>
        <a:bodyPr/>
        <a:lstStyle/>
        <a:p>
          <a:endParaRPr lang="en-US"/>
        </a:p>
      </dgm:t>
    </dgm:pt>
    <dgm:pt modelId="{064BDA54-B751-40D1-9F94-AB357030F384}">
      <dgm:prSet/>
      <dgm:spPr/>
      <dgm:t>
        <a:bodyPr/>
        <a:lstStyle/>
        <a:p>
          <a:r>
            <a:rPr lang="en-IN" dirty="0"/>
            <a:t>• One should strategically targeting the market in order to do :</a:t>
          </a:r>
          <a:endParaRPr lang="en-US" dirty="0"/>
        </a:p>
      </dgm:t>
    </dgm:pt>
    <dgm:pt modelId="{CBD2B8F3-DC30-4456-83F9-8831F3AE53B5}" type="parTrans" cxnId="{B97BA82F-BB85-4C4E-8223-79E993A87D40}">
      <dgm:prSet/>
      <dgm:spPr/>
      <dgm:t>
        <a:bodyPr/>
        <a:lstStyle/>
        <a:p>
          <a:endParaRPr lang="en-US"/>
        </a:p>
      </dgm:t>
    </dgm:pt>
    <dgm:pt modelId="{240844D8-61DB-4944-A8A8-A29A6CFD1EFC}" type="sibTrans" cxnId="{B97BA82F-BB85-4C4E-8223-79E993A87D40}">
      <dgm:prSet/>
      <dgm:spPr/>
      <dgm:t>
        <a:bodyPr/>
        <a:lstStyle/>
        <a:p>
          <a:endParaRPr lang="en-US"/>
        </a:p>
      </dgm:t>
    </dgm:pt>
    <dgm:pt modelId="{183FDF37-48F1-4E7B-B4FF-D7886969C946}">
      <dgm:prSet/>
      <dgm:spPr/>
      <dgm:t>
        <a:bodyPr/>
        <a:lstStyle/>
        <a:p>
          <a:r>
            <a:rPr lang="en-IN"/>
            <a:t>-This will help in reduction of risk.</a:t>
          </a:r>
          <a:endParaRPr lang="en-US"/>
        </a:p>
      </dgm:t>
    </dgm:pt>
    <dgm:pt modelId="{9B87D6E3-6640-44AF-95D9-98EF31BEF43B}" type="parTrans" cxnId="{64A9F999-7CBE-4D61-B27D-F6FD85903324}">
      <dgm:prSet/>
      <dgm:spPr/>
      <dgm:t>
        <a:bodyPr/>
        <a:lstStyle/>
        <a:p>
          <a:endParaRPr lang="en-US"/>
        </a:p>
      </dgm:t>
    </dgm:pt>
    <dgm:pt modelId="{BB10354A-C6A6-42EE-B9F9-0735400DB197}" type="sibTrans" cxnId="{64A9F999-7CBE-4D61-B27D-F6FD85903324}">
      <dgm:prSet/>
      <dgm:spPr/>
      <dgm:t>
        <a:bodyPr/>
        <a:lstStyle/>
        <a:p>
          <a:endParaRPr lang="en-US"/>
        </a:p>
      </dgm:t>
    </dgm:pt>
    <dgm:pt modelId="{01F98719-C635-4B39-975B-DEB1A7AC3D04}">
      <dgm:prSet/>
      <dgm:spPr/>
      <dgm:t>
        <a:bodyPr/>
        <a:lstStyle/>
        <a:p>
          <a:r>
            <a:rPr lang="en-IN"/>
            <a:t>-The Return on Investment will be reasonable.</a:t>
          </a:r>
          <a:endParaRPr lang="en-US"/>
        </a:p>
      </dgm:t>
    </dgm:pt>
    <dgm:pt modelId="{17D08432-4174-42E6-B401-7F24626F8C48}" type="parTrans" cxnId="{05AC982C-2E3B-4AA2-A448-405198280387}">
      <dgm:prSet/>
      <dgm:spPr/>
      <dgm:t>
        <a:bodyPr/>
        <a:lstStyle/>
        <a:p>
          <a:endParaRPr lang="en-US"/>
        </a:p>
      </dgm:t>
    </dgm:pt>
    <dgm:pt modelId="{940DFA11-009A-42D7-B0F6-F0FCCED52FEC}" type="sibTrans" cxnId="{05AC982C-2E3B-4AA2-A448-405198280387}">
      <dgm:prSet/>
      <dgm:spPr/>
      <dgm:t>
        <a:bodyPr/>
        <a:lstStyle/>
        <a:p>
          <a:endParaRPr lang="en-US"/>
        </a:p>
      </dgm:t>
    </dgm:pt>
    <dgm:pt modelId="{A9F6CF44-2144-4CBF-95A3-0A71E0BE9BC1}" type="pres">
      <dgm:prSet presAssocID="{D6A8411A-EBA8-40A7-9AB6-EA15F14F1927}" presName="root" presStyleCnt="0">
        <dgm:presLayoutVars>
          <dgm:dir/>
          <dgm:resizeHandles val="exact"/>
        </dgm:presLayoutVars>
      </dgm:prSet>
      <dgm:spPr/>
    </dgm:pt>
    <dgm:pt modelId="{D437D489-A09F-4A9F-8BB2-838E788FA87E}" type="pres">
      <dgm:prSet presAssocID="{0CEC7A81-18E4-4B9A-AC65-6D26FA0D278D}" presName="compNode" presStyleCnt="0"/>
      <dgm:spPr/>
    </dgm:pt>
    <dgm:pt modelId="{3BEB6821-27CA-4F5C-A3B2-0DF9252EB5B2}" type="pres">
      <dgm:prSet presAssocID="{0CEC7A81-18E4-4B9A-AC65-6D26FA0D278D}" presName="bgRect" presStyleLbl="bgShp" presStyleIdx="0" presStyleCnt="4"/>
      <dgm:spPr/>
    </dgm:pt>
    <dgm:pt modelId="{E6A5A60B-2A56-4CC0-B7FC-8354B65513B7}" type="pres">
      <dgm:prSet presAssocID="{0CEC7A81-18E4-4B9A-AC65-6D26FA0D27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
        </a:ext>
      </dgm:extLst>
    </dgm:pt>
    <dgm:pt modelId="{BC0F04C3-8F7C-4917-B3BD-C44CA64EB9E4}" type="pres">
      <dgm:prSet presAssocID="{0CEC7A81-18E4-4B9A-AC65-6D26FA0D278D}" presName="spaceRect" presStyleCnt="0"/>
      <dgm:spPr/>
    </dgm:pt>
    <dgm:pt modelId="{179FFC11-65AA-4A26-9B89-7E6053F6B755}" type="pres">
      <dgm:prSet presAssocID="{0CEC7A81-18E4-4B9A-AC65-6D26FA0D278D}" presName="parTx" presStyleLbl="revTx" presStyleIdx="0" presStyleCnt="5">
        <dgm:presLayoutVars>
          <dgm:chMax val="0"/>
          <dgm:chPref val="0"/>
        </dgm:presLayoutVars>
      </dgm:prSet>
      <dgm:spPr/>
    </dgm:pt>
    <dgm:pt modelId="{9D39007E-6E99-4CCE-B1D0-5EE098D38671}" type="pres">
      <dgm:prSet presAssocID="{BD626401-AA44-40E7-B7AC-8AE89803119A}" presName="sibTrans" presStyleCnt="0"/>
      <dgm:spPr/>
    </dgm:pt>
    <dgm:pt modelId="{3F662E94-E693-4EB3-A5E7-A28FCEA69447}" type="pres">
      <dgm:prSet presAssocID="{9684E15D-65FA-4F35-A53C-B35D5E1764F9}" presName="compNode" presStyleCnt="0"/>
      <dgm:spPr/>
    </dgm:pt>
    <dgm:pt modelId="{4426C243-ECC5-4585-9366-67B4F80F9132}" type="pres">
      <dgm:prSet presAssocID="{9684E15D-65FA-4F35-A53C-B35D5E1764F9}" presName="bgRect" presStyleLbl="bgShp" presStyleIdx="1" presStyleCnt="4"/>
      <dgm:spPr/>
    </dgm:pt>
    <dgm:pt modelId="{29C1C36F-E1AA-4AD3-B25A-F8EF05075FAB}" type="pres">
      <dgm:prSet presAssocID="{9684E15D-65FA-4F35-A53C-B35D5E1764F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iefcase"/>
        </a:ext>
      </dgm:extLst>
    </dgm:pt>
    <dgm:pt modelId="{C3871E04-C9BE-4584-9B20-259278250896}" type="pres">
      <dgm:prSet presAssocID="{9684E15D-65FA-4F35-A53C-B35D5E1764F9}" presName="spaceRect" presStyleCnt="0"/>
      <dgm:spPr/>
    </dgm:pt>
    <dgm:pt modelId="{380DB777-1193-4888-9707-C7E403C72A48}" type="pres">
      <dgm:prSet presAssocID="{9684E15D-65FA-4F35-A53C-B35D5E1764F9}" presName="parTx" presStyleLbl="revTx" presStyleIdx="1" presStyleCnt="5">
        <dgm:presLayoutVars>
          <dgm:chMax val="0"/>
          <dgm:chPref val="0"/>
        </dgm:presLayoutVars>
      </dgm:prSet>
      <dgm:spPr/>
    </dgm:pt>
    <dgm:pt modelId="{3534EEFB-5EE1-41A4-8611-C44B269ADF1C}" type="pres">
      <dgm:prSet presAssocID="{440B7DAB-1831-4170-B4A9-70557822BB70}" presName="sibTrans" presStyleCnt="0"/>
      <dgm:spPr/>
    </dgm:pt>
    <dgm:pt modelId="{9D0BDA7D-1C41-4179-A4A2-5E1AA5F9827F}" type="pres">
      <dgm:prSet presAssocID="{4072D7C5-514A-44B0-9A02-511357ADC77C}" presName="compNode" presStyleCnt="0"/>
      <dgm:spPr/>
    </dgm:pt>
    <dgm:pt modelId="{8753D9CA-1D89-4CF9-BC1D-A64DDA90C2FC}" type="pres">
      <dgm:prSet presAssocID="{4072D7C5-514A-44B0-9A02-511357ADC77C}" presName="bgRect" presStyleLbl="bgShp" presStyleIdx="2" presStyleCnt="4"/>
      <dgm:spPr/>
    </dgm:pt>
    <dgm:pt modelId="{1B4FFE5D-3325-41F9-9795-6AA36D00CECB}" type="pres">
      <dgm:prSet presAssocID="{4072D7C5-514A-44B0-9A02-511357ADC77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usiness Growth"/>
        </a:ext>
      </dgm:extLst>
    </dgm:pt>
    <dgm:pt modelId="{6D6AF045-40E1-4BA5-82B6-0F16B08D9F96}" type="pres">
      <dgm:prSet presAssocID="{4072D7C5-514A-44B0-9A02-511357ADC77C}" presName="spaceRect" presStyleCnt="0"/>
      <dgm:spPr/>
    </dgm:pt>
    <dgm:pt modelId="{B5853883-4176-44B9-B967-B7A59CCAF4E4}" type="pres">
      <dgm:prSet presAssocID="{4072D7C5-514A-44B0-9A02-511357ADC77C}" presName="parTx" presStyleLbl="revTx" presStyleIdx="2" presStyleCnt="5">
        <dgm:presLayoutVars>
          <dgm:chMax val="0"/>
          <dgm:chPref val="0"/>
        </dgm:presLayoutVars>
      </dgm:prSet>
      <dgm:spPr/>
    </dgm:pt>
    <dgm:pt modelId="{EF64D10B-916B-481D-820F-00BC103ACC33}" type="pres">
      <dgm:prSet presAssocID="{1678BCBF-71D6-484C-89A7-50F6A97B3075}" presName="sibTrans" presStyleCnt="0"/>
      <dgm:spPr/>
    </dgm:pt>
    <dgm:pt modelId="{F19E8C4D-8788-43CE-ABF9-1DC12F57AD12}" type="pres">
      <dgm:prSet presAssocID="{064BDA54-B751-40D1-9F94-AB357030F384}" presName="compNode" presStyleCnt="0"/>
      <dgm:spPr/>
    </dgm:pt>
    <dgm:pt modelId="{522A2BC0-BD63-49A7-A382-15F70322104C}" type="pres">
      <dgm:prSet presAssocID="{064BDA54-B751-40D1-9F94-AB357030F384}" presName="bgRect" presStyleLbl="bgShp" presStyleIdx="3" presStyleCnt="4"/>
      <dgm:spPr/>
    </dgm:pt>
    <dgm:pt modelId="{818CFFFB-004D-4C65-81A1-84DFCEA04669}" type="pres">
      <dgm:prSet presAssocID="{064BDA54-B751-40D1-9F94-AB357030F3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mily"/>
        </a:ext>
      </dgm:extLst>
    </dgm:pt>
    <dgm:pt modelId="{C608D0A7-5318-40B5-99E0-2E77DE130156}" type="pres">
      <dgm:prSet presAssocID="{064BDA54-B751-40D1-9F94-AB357030F384}" presName="spaceRect" presStyleCnt="0"/>
      <dgm:spPr/>
    </dgm:pt>
    <dgm:pt modelId="{7E40EDA9-C86F-4FC5-A934-0BF5C4BF1657}" type="pres">
      <dgm:prSet presAssocID="{064BDA54-B751-40D1-9F94-AB357030F384}" presName="parTx" presStyleLbl="revTx" presStyleIdx="3" presStyleCnt="5">
        <dgm:presLayoutVars>
          <dgm:chMax val="0"/>
          <dgm:chPref val="0"/>
        </dgm:presLayoutVars>
      </dgm:prSet>
      <dgm:spPr/>
    </dgm:pt>
    <dgm:pt modelId="{E2AC7FBA-2888-43E4-AF02-402A77968533}" type="pres">
      <dgm:prSet presAssocID="{064BDA54-B751-40D1-9F94-AB357030F384}" presName="desTx" presStyleLbl="revTx" presStyleIdx="4" presStyleCnt="5">
        <dgm:presLayoutVars/>
      </dgm:prSet>
      <dgm:spPr/>
    </dgm:pt>
  </dgm:ptLst>
  <dgm:cxnLst>
    <dgm:cxn modelId="{B0DAE003-3009-4AD4-A744-E1C4E5B86657}" srcId="{D6A8411A-EBA8-40A7-9AB6-EA15F14F1927}" destId="{4072D7C5-514A-44B0-9A02-511357ADC77C}" srcOrd="2" destOrd="0" parTransId="{A56FD96E-EEB7-44FC-85D9-DEFB5CDF7F70}" sibTransId="{1678BCBF-71D6-484C-89A7-50F6A97B3075}"/>
    <dgm:cxn modelId="{6BBF2D05-F54F-4270-8429-337B69C3C144}" type="presOf" srcId="{064BDA54-B751-40D1-9F94-AB357030F384}" destId="{7E40EDA9-C86F-4FC5-A934-0BF5C4BF1657}" srcOrd="0" destOrd="0" presId="urn:microsoft.com/office/officeart/2018/2/layout/IconVerticalSolidList"/>
    <dgm:cxn modelId="{B1FDD805-C66C-464F-8D49-6D1D17AF7FD2}" srcId="{D6A8411A-EBA8-40A7-9AB6-EA15F14F1927}" destId="{9684E15D-65FA-4F35-A53C-B35D5E1764F9}" srcOrd="1" destOrd="0" parTransId="{4F9CCE1C-D403-4E24-8E66-EA257DFA9672}" sibTransId="{440B7DAB-1831-4170-B4A9-70557822BB70}"/>
    <dgm:cxn modelId="{03764824-3B99-40F7-981E-08B147913731}" type="presOf" srcId="{0CEC7A81-18E4-4B9A-AC65-6D26FA0D278D}" destId="{179FFC11-65AA-4A26-9B89-7E6053F6B755}" srcOrd="0" destOrd="0" presId="urn:microsoft.com/office/officeart/2018/2/layout/IconVerticalSolidList"/>
    <dgm:cxn modelId="{A30ECE24-E71B-41BC-A04A-EB7DD0A6D38F}" type="presOf" srcId="{01F98719-C635-4B39-975B-DEB1A7AC3D04}" destId="{E2AC7FBA-2888-43E4-AF02-402A77968533}" srcOrd="0" destOrd="1" presId="urn:microsoft.com/office/officeart/2018/2/layout/IconVerticalSolidList"/>
    <dgm:cxn modelId="{05AC982C-2E3B-4AA2-A448-405198280387}" srcId="{064BDA54-B751-40D1-9F94-AB357030F384}" destId="{01F98719-C635-4B39-975B-DEB1A7AC3D04}" srcOrd="1" destOrd="0" parTransId="{17D08432-4174-42E6-B401-7F24626F8C48}" sibTransId="{940DFA11-009A-42D7-B0F6-F0FCCED52FEC}"/>
    <dgm:cxn modelId="{B97BA82F-BB85-4C4E-8223-79E993A87D40}" srcId="{D6A8411A-EBA8-40A7-9AB6-EA15F14F1927}" destId="{064BDA54-B751-40D1-9F94-AB357030F384}" srcOrd="3" destOrd="0" parTransId="{CBD2B8F3-DC30-4456-83F9-8831F3AE53B5}" sibTransId="{240844D8-61DB-4944-A8A8-A29A6CFD1EFC}"/>
    <dgm:cxn modelId="{D4B30F94-F5D0-4961-BC8C-4933954B8066}" srcId="{D6A8411A-EBA8-40A7-9AB6-EA15F14F1927}" destId="{0CEC7A81-18E4-4B9A-AC65-6D26FA0D278D}" srcOrd="0" destOrd="0" parTransId="{49ECCA83-2671-4B06-95EB-6CAF9F2465DD}" sibTransId="{BD626401-AA44-40E7-B7AC-8AE89803119A}"/>
    <dgm:cxn modelId="{64A9F999-7CBE-4D61-B27D-F6FD85903324}" srcId="{064BDA54-B751-40D1-9F94-AB357030F384}" destId="{183FDF37-48F1-4E7B-B4FF-D7886969C946}" srcOrd="0" destOrd="0" parTransId="{9B87D6E3-6640-44AF-95D9-98EF31BEF43B}" sibTransId="{BB10354A-C6A6-42EE-B9F9-0735400DB197}"/>
    <dgm:cxn modelId="{8A0037A4-4C49-4EA9-BBBF-9803A33C7D36}" type="presOf" srcId="{9684E15D-65FA-4F35-A53C-B35D5E1764F9}" destId="{380DB777-1193-4888-9707-C7E403C72A48}" srcOrd="0" destOrd="0" presId="urn:microsoft.com/office/officeart/2018/2/layout/IconVerticalSolidList"/>
    <dgm:cxn modelId="{E2E35DB0-0937-4BFA-BE78-E3120D95E537}" type="presOf" srcId="{D6A8411A-EBA8-40A7-9AB6-EA15F14F1927}" destId="{A9F6CF44-2144-4CBF-95A3-0A71E0BE9BC1}" srcOrd="0" destOrd="0" presId="urn:microsoft.com/office/officeart/2018/2/layout/IconVerticalSolidList"/>
    <dgm:cxn modelId="{9B36A7C3-47F3-461E-BB4B-08CBF539A58F}" type="presOf" srcId="{183FDF37-48F1-4E7B-B4FF-D7886969C946}" destId="{E2AC7FBA-2888-43E4-AF02-402A77968533}" srcOrd="0" destOrd="0" presId="urn:microsoft.com/office/officeart/2018/2/layout/IconVerticalSolidList"/>
    <dgm:cxn modelId="{99AE64C4-4247-4421-AAF1-2574A0288ACA}" type="presOf" srcId="{4072D7C5-514A-44B0-9A02-511357ADC77C}" destId="{B5853883-4176-44B9-B967-B7A59CCAF4E4}" srcOrd="0" destOrd="0" presId="urn:microsoft.com/office/officeart/2018/2/layout/IconVerticalSolidList"/>
    <dgm:cxn modelId="{784D1909-D391-4232-A309-58585C8C0900}" type="presParOf" srcId="{A9F6CF44-2144-4CBF-95A3-0A71E0BE9BC1}" destId="{D437D489-A09F-4A9F-8BB2-838E788FA87E}" srcOrd="0" destOrd="0" presId="urn:microsoft.com/office/officeart/2018/2/layout/IconVerticalSolidList"/>
    <dgm:cxn modelId="{142A2E8B-3720-429B-917A-968D31081FF1}" type="presParOf" srcId="{D437D489-A09F-4A9F-8BB2-838E788FA87E}" destId="{3BEB6821-27CA-4F5C-A3B2-0DF9252EB5B2}" srcOrd="0" destOrd="0" presId="urn:microsoft.com/office/officeart/2018/2/layout/IconVerticalSolidList"/>
    <dgm:cxn modelId="{4064ACF8-77AB-4C0B-AD24-D2297229A2F6}" type="presParOf" srcId="{D437D489-A09F-4A9F-8BB2-838E788FA87E}" destId="{E6A5A60B-2A56-4CC0-B7FC-8354B65513B7}" srcOrd="1" destOrd="0" presId="urn:microsoft.com/office/officeart/2018/2/layout/IconVerticalSolidList"/>
    <dgm:cxn modelId="{5F3FDA68-C4C1-49CC-84B3-DCAC4A1437D3}" type="presParOf" srcId="{D437D489-A09F-4A9F-8BB2-838E788FA87E}" destId="{BC0F04C3-8F7C-4917-B3BD-C44CA64EB9E4}" srcOrd="2" destOrd="0" presId="urn:microsoft.com/office/officeart/2018/2/layout/IconVerticalSolidList"/>
    <dgm:cxn modelId="{DF04A64D-F9B9-4C49-81CF-70CD9B406FA7}" type="presParOf" srcId="{D437D489-A09F-4A9F-8BB2-838E788FA87E}" destId="{179FFC11-65AA-4A26-9B89-7E6053F6B755}" srcOrd="3" destOrd="0" presId="urn:microsoft.com/office/officeart/2018/2/layout/IconVerticalSolidList"/>
    <dgm:cxn modelId="{CEF6AB4F-4F05-4F04-B43B-C97C2922F3A9}" type="presParOf" srcId="{A9F6CF44-2144-4CBF-95A3-0A71E0BE9BC1}" destId="{9D39007E-6E99-4CCE-B1D0-5EE098D38671}" srcOrd="1" destOrd="0" presId="urn:microsoft.com/office/officeart/2018/2/layout/IconVerticalSolidList"/>
    <dgm:cxn modelId="{33FC3481-5D53-4667-BF9A-2AD2F42F9D95}" type="presParOf" srcId="{A9F6CF44-2144-4CBF-95A3-0A71E0BE9BC1}" destId="{3F662E94-E693-4EB3-A5E7-A28FCEA69447}" srcOrd="2" destOrd="0" presId="urn:microsoft.com/office/officeart/2018/2/layout/IconVerticalSolidList"/>
    <dgm:cxn modelId="{064E40CC-84EC-45B0-8FE7-2E8BE9AA19A1}" type="presParOf" srcId="{3F662E94-E693-4EB3-A5E7-A28FCEA69447}" destId="{4426C243-ECC5-4585-9366-67B4F80F9132}" srcOrd="0" destOrd="0" presId="urn:microsoft.com/office/officeart/2018/2/layout/IconVerticalSolidList"/>
    <dgm:cxn modelId="{97AF9E5E-E552-4B8D-B2E5-82331B7405B4}" type="presParOf" srcId="{3F662E94-E693-4EB3-A5E7-A28FCEA69447}" destId="{29C1C36F-E1AA-4AD3-B25A-F8EF05075FAB}" srcOrd="1" destOrd="0" presId="urn:microsoft.com/office/officeart/2018/2/layout/IconVerticalSolidList"/>
    <dgm:cxn modelId="{A2977645-2A0B-4B1B-BFB3-1FEE2136F111}" type="presParOf" srcId="{3F662E94-E693-4EB3-A5E7-A28FCEA69447}" destId="{C3871E04-C9BE-4584-9B20-259278250896}" srcOrd="2" destOrd="0" presId="urn:microsoft.com/office/officeart/2018/2/layout/IconVerticalSolidList"/>
    <dgm:cxn modelId="{15D8C6D5-7A1B-4465-BE81-8CB649D0399B}" type="presParOf" srcId="{3F662E94-E693-4EB3-A5E7-A28FCEA69447}" destId="{380DB777-1193-4888-9707-C7E403C72A48}" srcOrd="3" destOrd="0" presId="urn:microsoft.com/office/officeart/2018/2/layout/IconVerticalSolidList"/>
    <dgm:cxn modelId="{50D84DFC-3346-45C1-8379-DC8A7954EBF8}" type="presParOf" srcId="{A9F6CF44-2144-4CBF-95A3-0A71E0BE9BC1}" destId="{3534EEFB-5EE1-41A4-8611-C44B269ADF1C}" srcOrd="3" destOrd="0" presId="urn:microsoft.com/office/officeart/2018/2/layout/IconVerticalSolidList"/>
    <dgm:cxn modelId="{900D782F-D3DD-499B-BB31-60C890A821ED}" type="presParOf" srcId="{A9F6CF44-2144-4CBF-95A3-0A71E0BE9BC1}" destId="{9D0BDA7D-1C41-4179-A4A2-5E1AA5F9827F}" srcOrd="4" destOrd="0" presId="urn:microsoft.com/office/officeart/2018/2/layout/IconVerticalSolidList"/>
    <dgm:cxn modelId="{21B44CBA-F66F-4E54-9C82-8A2E29EB2BCD}" type="presParOf" srcId="{9D0BDA7D-1C41-4179-A4A2-5E1AA5F9827F}" destId="{8753D9CA-1D89-4CF9-BC1D-A64DDA90C2FC}" srcOrd="0" destOrd="0" presId="urn:microsoft.com/office/officeart/2018/2/layout/IconVerticalSolidList"/>
    <dgm:cxn modelId="{6BE1F200-9D68-447D-9922-E15B4457CA73}" type="presParOf" srcId="{9D0BDA7D-1C41-4179-A4A2-5E1AA5F9827F}" destId="{1B4FFE5D-3325-41F9-9795-6AA36D00CECB}" srcOrd="1" destOrd="0" presId="urn:microsoft.com/office/officeart/2018/2/layout/IconVerticalSolidList"/>
    <dgm:cxn modelId="{86CE4E16-2E4F-4FB9-BBB2-7B5B45338470}" type="presParOf" srcId="{9D0BDA7D-1C41-4179-A4A2-5E1AA5F9827F}" destId="{6D6AF045-40E1-4BA5-82B6-0F16B08D9F96}" srcOrd="2" destOrd="0" presId="urn:microsoft.com/office/officeart/2018/2/layout/IconVerticalSolidList"/>
    <dgm:cxn modelId="{4B5AD572-0943-4305-8E51-E5BEC37510E7}" type="presParOf" srcId="{9D0BDA7D-1C41-4179-A4A2-5E1AA5F9827F}" destId="{B5853883-4176-44B9-B967-B7A59CCAF4E4}" srcOrd="3" destOrd="0" presId="urn:microsoft.com/office/officeart/2018/2/layout/IconVerticalSolidList"/>
    <dgm:cxn modelId="{9E675EF8-A05B-43E4-8FAE-30F7FEE734A6}" type="presParOf" srcId="{A9F6CF44-2144-4CBF-95A3-0A71E0BE9BC1}" destId="{EF64D10B-916B-481D-820F-00BC103ACC33}" srcOrd="5" destOrd="0" presId="urn:microsoft.com/office/officeart/2018/2/layout/IconVerticalSolidList"/>
    <dgm:cxn modelId="{C8A5265E-BD25-4538-91A4-4C65539AA536}" type="presParOf" srcId="{A9F6CF44-2144-4CBF-95A3-0A71E0BE9BC1}" destId="{F19E8C4D-8788-43CE-ABF9-1DC12F57AD12}" srcOrd="6" destOrd="0" presId="urn:microsoft.com/office/officeart/2018/2/layout/IconVerticalSolidList"/>
    <dgm:cxn modelId="{4D21355D-1730-490E-84BF-28B5F654F695}" type="presParOf" srcId="{F19E8C4D-8788-43CE-ABF9-1DC12F57AD12}" destId="{522A2BC0-BD63-49A7-A382-15F70322104C}" srcOrd="0" destOrd="0" presId="urn:microsoft.com/office/officeart/2018/2/layout/IconVerticalSolidList"/>
    <dgm:cxn modelId="{70BAEC64-E10F-40E2-A809-A1901332BA3F}" type="presParOf" srcId="{F19E8C4D-8788-43CE-ABF9-1DC12F57AD12}" destId="{818CFFFB-004D-4C65-81A1-84DFCEA04669}" srcOrd="1" destOrd="0" presId="urn:microsoft.com/office/officeart/2018/2/layout/IconVerticalSolidList"/>
    <dgm:cxn modelId="{CC45E840-F7DB-4CF4-BA13-639DEA534483}" type="presParOf" srcId="{F19E8C4D-8788-43CE-ABF9-1DC12F57AD12}" destId="{C608D0A7-5318-40B5-99E0-2E77DE130156}" srcOrd="2" destOrd="0" presId="urn:microsoft.com/office/officeart/2018/2/layout/IconVerticalSolidList"/>
    <dgm:cxn modelId="{0B5A6B8E-9259-4D64-9293-1FC8A2BED330}" type="presParOf" srcId="{F19E8C4D-8788-43CE-ABF9-1DC12F57AD12}" destId="{7E40EDA9-C86F-4FC5-A934-0BF5C4BF1657}" srcOrd="3" destOrd="0" presId="urn:microsoft.com/office/officeart/2018/2/layout/IconVerticalSolidList"/>
    <dgm:cxn modelId="{260C191B-3BC0-4F3A-809D-D4E692324CE9}" type="presParOf" srcId="{F19E8C4D-8788-43CE-ABF9-1DC12F57AD12}" destId="{E2AC7FBA-2888-43E4-AF02-402A7796853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C124C-54B0-4257-993B-E7D3EF5E38E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8C38EA7-72ED-4EB4-8B0E-2A3B908C313F}">
      <dgm:prSet/>
      <dgm:spPr/>
      <dgm:t>
        <a:bodyPr/>
        <a:lstStyle/>
        <a:p>
          <a:r>
            <a:rPr lang="en-US" dirty="0"/>
            <a:t>New York city neighborhood has a total of 5 </a:t>
          </a:r>
          <a:r>
            <a:rPr lang="en-US"/>
            <a:t>boroughs and306 neighborhoods</a:t>
          </a:r>
          <a:endParaRPr lang="en-US" dirty="0"/>
        </a:p>
      </dgm:t>
    </dgm:pt>
    <dgm:pt modelId="{125B20D9-2674-42E8-9FAD-3E8F8A43FCDD}" type="parTrans" cxnId="{EB1476F9-072D-40C4-993B-615936885DAF}">
      <dgm:prSet/>
      <dgm:spPr/>
      <dgm:t>
        <a:bodyPr/>
        <a:lstStyle/>
        <a:p>
          <a:endParaRPr lang="en-US"/>
        </a:p>
      </dgm:t>
    </dgm:pt>
    <dgm:pt modelId="{EDA9138C-49DC-463D-ADCE-ED960F4BD20C}" type="sibTrans" cxnId="{EB1476F9-072D-40C4-993B-615936885DAF}">
      <dgm:prSet/>
      <dgm:spPr/>
      <dgm:t>
        <a:bodyPr/>
        <a:lstStyle/>
        <a:p>
          <a:endParaRPr lang="en-US"/>
        </a:p>
      </dgm:t>
    </dgm:pt>
    <dgm:pt modelId="{09AB611F-CF4C-4237-870E-E33D6BEB9325}">
      <dgm:prSet/>
      <dgm:spPr/>
      <dgm:t>
        <a:bodyPr/>
        <a:lstStyle/>
        <a:p>
          <a:r>
            <a:rPr lang="en-US"/>
            <a:t>PART 1 - Clustering of Manhattan and Brooklyn</a:t>
          </a:r>
        </a:p>
      </dgm:t>
    </dgm:pt>
    <dgm:pt modelId="{E0238BFA-B5BD-4E7E-B62D-C4D504D1C423}" type="parTrans" cxnId="{47A16024-D74B-4EEF-8862-E738ECA9F84F}">
      <dgm:prSet/>
      <dgm:spPr/>
      <dgm:t>
        <a:bodyPr/>
        <a:lstStyle/>
        <a:p>
          <a:endParaRPr lang="en-US"/>
        </a:p>
      </dgm:t>
    </dgm:pt>
    <dgm:pt modelId="{372A970B-5A67-49A5-91EB-1232FE88276E}" type="sibTrans" cxnId="{47A16024-D74B-4EEF-8862-E738ECA9F84F}">
      <dgm:prSet/>
      <dgm:spPr/>
      <dgm:t>
        <a:bodyPr/>
        <a:lstStyle/>
        <a:p>
          <a:endParaRPr lang="en-US"/>
        </a:p>
      </dgm:t>
    </dgm:pt>
    <dgm:pt modelId="{F629B05B-F6B8-4B1C-B176-CBBEC2519C62}">
      <dgm:prSet/>
      <dgm:spPr/>
      <dgm:t>
        <a:bodyPr/>
        <a:lstStyle/>
        <a:p>
          <a:r>
            <a:rPr lang="en-US"/>
            <a:t>PART 2 - Clustering of Bronx, Queens and Staten Island.</a:t>
          </a:r>
        </a:p>
      </dgm:t>
    </dgm:pt>
    <dgm:pt modelId="{55B6B296-4C26-4D49-8C74-5A5FC401E0AE}" type="parTrans" cxnId="{290028E7-ECD4-4D0C-BECB-BBB1FC7B1E5F}">
      <dgm:prSet/>
      <dgm:spPr/>
      <dgm:t>
        <a:bodyPr/>
        <a:lstStyle/>
        <a:p>
          <a:endParaRPr lang="en-US"/>
        </a:p>
      </dgm:t>
    </dgm:pt>
    <dgm:pt modelId="{3AC649C4-AC8A-44FA-9CF3-DBB3A548A3E9}" type="sibTrans" cxnId="{290028E7-ECD4-4D0C-BECB-BBB1FC7B1E5F}">
      <dgm:prSet/>
      <dgm:spPr/>
      <dgm:t>
        <a:bodyPr/>
        <a:lstStyle/>
        <a:p>
          <a:endParaRPr lang="en-US"/>
        </a:p>
      </dgm:t>
    </dgm:pt>
    <dgm:pt modelId="{2B2D74EC-E23B-4414-AD76-1606CEB438D3}">
      <dgm:prSet/>
      <dgm:spPr/>
      <dgm:t>
        <a:bodyPr/>
        <a:lstStyle/>
        <a:p>
          <a:r>
            <a:rPr lang="en-US"/>
            <a:t>Only restaurant data is filtered from foursquare.com venues data and utilized for this project.</a:t>
          </a:r>
        </a:p>
      </dgm:t>
    </dgm:pt>
    <dgm:pt modelId="{EE3CBE15-7071-414F-AEB9-049BF229E0EA}" type="parTrans" cxnId="{EC9C5820-9D63-4243-A569-2B7962644946}">
      <dgm:prSet/>
      <dgm:spPr/>
      <dgm:t>
        <a:bodyPr/>
        <a:lstStyle/>
        <a:p>
          <a:endParaRPr lang="en-US"/>
        </a:p>
      </dgm:t>
    </dgm:pt>
    <dgm:pt modelId="{E325D416-B7F6-428C-A888-5B526CF86CAE}" type="sibTrans" cxnId="{EC9C5820-9D63-4243-A569-2B7962644946}">
      <dgm:prSet/>
      <dgm:spPr/>
      <dgm:t>
        <a:bodyPr/>
        <a:lstStyle/>
        <a:p>
          <a:endParaRPr lang="en-US"/>
        </a:p>
      </dgm:t>
    </dgm:pt>
    <dgm:pt modelId="{E02941DE-BDB4-461F-AA93-7E8758877AB9}">
      <dgm:prSet/>
      <dgm:spPr/>
      <dgm:t>
        <a:bodyPr/>
        <a:lstStyle/>
        <a:p>
          <a:r>
            <a:rPr lang="en-US"/>
            <a:t>This is done because of the following Exploratory data analysis.</a:t>
          </a:r>
        </a:p>
      </dgm:t>
    </dgm:pt>
    <dgm:pt modelId="{FF1BC04E-56A7-48E1-A8E4-571393579064}" type="parTrans" cxnId="{2B34460F-47A5-47EE-91E7-221D16FF90B4}">
      <dgm:prSet/>
      <dgm:spPr/>
      <dgm:t>
        <a:bodyPr/>
        <a:lstStyle/>
        <a:p>
          <a:endParaRPr lang="en-US"/>
        </a:p>
      </dgm:t>
    </dgm:pt>
    <dgm:pt modelId="{30EADE0C-624A-452A-A5D6-549B11DD49F3}" type="sibTrans" cxnId="{2B34460F-47A5-47EE-91E7-221D16FF90B4}">
      <dgm:prSet/>
      <dgm:spPr/>
      <dgm:t>
        <a:bodyPr/>
        <a:lstStyle/>
        <a:p>
          <a:endParaRPr lang="en-US"/>
        </a:p>
      </dgm:t>
    </dgm:pt>
    <dgm:pt modelId="{1591A909-2813-48E1-A1E1-6422684E5ED4}" type="pres">
      <dgm:prSet presAssocID="{83BC124C-54B0-4257-993B-E7D3EF5E38E6}" presName="vert0" presStyleCnt="0">
        <dgm:presLayoutVars>
          <dgm:dir/>
          <dgm:animOne val="branch"/>
          <dgm:animLvl val="lvl"/>
        </dgm:presLayoutVars>
      </dgm:prSet>
      <dgm:spPr/>
    </dgm:pt>
    <dgm:pt modelId="{7D47F900-06DB-44E1-BA43-1804FD64B4A2}" type="pres">
      <dgm:prSet presAssocID="{A8C38EA7-72ED-4EB4-8B0E-2A3B908C313F}" presName="thickLine" presStyleLbl="alignNode1" presStyleIdx="0" presStyleCnt="5"/>
      <dgm:spPr/>
    </dgm:pt>
    <dgm:pt modelId="{BF44DF01-EB42-4C43-828B-215C1EB25283}" type="pres">
      <dgm:prSet presAssocID="{A8C38EA7-72ED-4EB4-8B0E-2A3B908C313F}" presName="horz1" presStyleCnt="0"/>
      <dgm:spPr/>
    </dgm:pt>
    <dgm:pt modelId="{81AC306C-15D2-4D07-9B61-626B177D2EA3}" type="pres">
      <dgm:prSet presAssocID="{A8C38EA7-72ED-4EB4-8B0E-2A3B908C313F}" presName="tx1" presStyleLbl="revTx" presStyleIdx="0" presStyleCnt="5"/>
      <dgm:spPr/>
    </dgm:pt>
    <dgm:pt modelId="{0329DE0D-D562-48C6-9E24-8A85E9C72189}" type="pres">
      <dgm:prSet presAssocID="{A8C38EA7-72ED-4EB4-8B0E-2A3B908C313F}" presName="vert1" presStyleCnt="0"/>
      <dgm:spPr/>
    </dgm:pt>
    <dgm:pt modelId="{F6716103-C5B5-4323-8E07-8BB4B8B6C814}" type="pres">
      <dgm:prSet presAssocID="{09AB611F-CF4C-4237-870E-E33D6BEB9325}" presName="thickLine" presStyleLbl="alignNode1" presStyleIdx="1" presStyleCnt="5"/>
      <dgm:spPr/>
    </dgm:pt>
    <dgm:pt modelId="{84BEB3C6-42EA-43D3-B512-5489712D27E7}" type="pres">
      <dgm:prSet presAssocID="{09AB611F-CF4C-4237-870E-E33D6BEB9325}" presName="horz1" presStyleCnt="0"/>
      <dgm:spPr/>
    </dgm:pt>
    <dgm:pt modelId="{DDCE1E1A-7873-4DF8-92C8-FE713A6D366A}" type="pres">
      <dgm:prSet presAssocID="{09AB611F-CF4C-4237-870E-E33D6BEB9325}" presName="tx1" presStyleLbl="revTx" presStyleIdx="1" presStyleCnt="5"/>
      <dgm:spPr/>
    </dgm:pt>
    <dgm:pt modelId="{2B56D4C7-7BE8-4A56-8287-0CE6A6E29974}" type="pres">
      <dgm:prSet presAssocID="{09AB611F-CF4C-4237-870E-E33D6BEB9325}" presName="vert1" presStyleCnt="0"/>
      <dgm:spPr/>
    </dgm:pt>
    <dgm:pt modelId="{F36AD139-FA90-4421-AD44-18D5E2326573}" type="pres">
      <dgm:prSet presAssocID="{F629B05B-F6B8-4B1C-B176-CBBEC2519C62}" presName="thickLine" presStyleLbl="alignNode1" presStyleIdx="2" presStyleCnt="5"/>
      <dgm:spPr/>
    </dgm:pt>
    <dgm:pt modelId="{3B3A5B2D-79DB-4E3C-8697-04BC31B2BD2A}" type="pres">
      <dgm:prSet presAssocID="{F629B05B-F6B8-4B1C-B176-CBBEC2519C62}" presName="horz1" presStyleCnt="0"/>
      <dgm:spPr/>
    </dgm:pt>
    <dgm:pt modelId="{CF2DB6E9-71BB-41C8-93F9-F8AC02FFC1BD}" type="pres">
      <dgm:prSet presAssocID="{F629B05B-F6B8-4B1C-B176-CBBEC2519C62}" presName="tx1" presStyleLbl="revTx" presStyleIdx="2" presStyleCnt="5"/>
      <dgm:spPr/>
    </dgm:pt>
    <dgm:pt modelId="{FED192FC-97F8-4F38-8A6F-C2B411AFCE36}" type="pres">
      <dgm:prSet presAssocID="{F629B05B-F6B8-4B1C-B176-CBBEC2519C62}" presName="vert1" presStyleCnt="0"/>
      <dgm:spPr/>
    </dgm:pt>
    <dgm:pt modelId="{4EDD5BCB-28D5-44FD-BB5B-E366B629CB1D}" type="pres">
      <dgm:prSet presAssocID="{2B2D74EC-E23B-4414-AD76-1606CEB438D3}" presName="thickLine" presStyleLbl="alignNode1" presStyleIdx="3" presStyleCnt="5"/>
      <dgm:spPr/>
    </dgm:pt>
    <dgm:pt modelId="{732DE6DF-B276-4135-B887-59B7F5AD5431}" type="pres">
      <dgm:prSet presAssocID="{2B2D74EC-E23B-4414-AD76-1606CEB438D3}" presName="horz1" presStyleCnt="0"/>
      <dgm:spPr/>
    </dgm:pt>
    <dgm:pt modelId="{362908AA-10ED-4FAB-97C1-C5E7551B639B}" type="pres">
      <dgm:prSet presAssocID="{2B2D74EC-E23B-4414-AD76-1606CEB438D3}" presName="tx1" presStyleLbl="revTx" presStyleIdx="3" presStyleCnt="5"/>
      <dgm:spPr/>
    </dgm:pt>
    <dgm:pt modelId="{7BA67B6C-C021-4798-A8CF-435AF806ED6C}" type="pres">
      <dgm:prSet presAssocID="{2B2D74EC-E23B-4414-AD76-1606CEB438D3}" presName="vert1" presStyleCnt="0"/>
      <dgm:spPr/>
    </dgm:pt>
    <dgm:pt modelId="{32FB3919-DA1F-4566-A81C-835364F6DB06}" type="pres">
      <dgm:prSet presAssocID="{E02941DE-BDB4-461F-AA93-7E8758877AB9}" presName="thickLine" presStyleLbl="alignNode1" presStyleIdx="4" presStyleCnt="5"/>
      <dgm:spPr/>
    </dgm:pt>
    <dgm:pt modelId="{3D03DAD8-C633-4E41-91F2-336DE6DA3986}" type="pres">
      <dgm:prSet presAssocID="{E02941DE-BDB4-461F-AA93-7E8758877AB9}" presName="horz1" presStyleCnt="0"/>
      <dgm:spPr/>
    </dgm:pt>
    <dgm:pt modelId="{AC544B9D-7914-4E8F-8721-F4DFE3F96A67}" type="pres">
      <dgm:prSet presAssocID="{E02941DE-BDB4-461F-AA93-7E8758877AB9}" presName="tx1" presStyleLbl="revTx" presStyleIdx="4" presStyleCnt="5"/>
      <dgm:spPr/>
    </dgm:pt>
    <dgm:pt modelId="{40E1A322-30AC-443A-9401-C53BA81537EE}" type="pres">
      <dgm:prSet presAssocID="{E02941DE-BDB4-461F-AA93-7E8758877AB9}" presName="vert1" presStyleCnt="0"/>
      <dgm:spPr/>
    </dgm:pt>
  </dgm:ptLst>
  <dgm:cxnLst>
    <dgm:cxn modelId="{2B34460F-47A5-47EE-91E7-221D16FF90B4}" srcId="{83BC124C-54B0-4257-993B-E7D3EF5E38E6}" destId="{E02941DE-BDB4-461F-AA93-7E8758877AB9}" srcOrd="4" destOrd="0" parTransId="{FF1BC04E-56A7-48E1-A8E4-571393579064}" sibTransId="{30EADE0C-624A-452A-A5D6-549B11DD49F3}"/>
    <dgm:cxn modelId="{333E0115-7D6B-4900-BCFF-0BE796A10553}" type="presOf" srcId="{2B2D74EC-E23B-4414-AD76-1606CEB438D3}" destId="{362908AA-10ED-4FAB-97C1-C5E7551B639B}" srcOrd="0" destOrd="0" presId="urn:microsoft.com/office/officeart/2008/layout/LinedList"/>
    <dgm:cxn modelId="{EC9C5820-9D63-4243-A569-2B7962644946}" srcId="{83BC124C-54B0-4257-993B-E7D3EF5E38E6}" destId="{2B2D74EC-E23B-4414-AD76-1606CEB438D3}" srcOrd="3" destOrd="0" parTransId="{EE3CBE15-7071-414F-AEB9-049BF229E0EA}" sibTransId="{E325D416-B7F6-428C-A888-5B526CF86CAE}"/>
    <dgm:cxn modelId="{47A16024-D74B-4EEF-8862-E738ECA9F84F}" srcId="{83BC124C-54B0-4257-993B-E7D3EF5E38E6}" destId="{09AB611F-CF4C-4237-870E-E33D6BEB9325}" srcOrd="1" destOrd="0" parTransId="{E0238BFA-B5BD-4E7E-B62D-C4D504D1C423}" sibTransId="{372A970B-5A67-49A5-91EB-1232FE88276E}"/>
    <dgm:cxn modelId="{9217AE6E-FE97-4A8C-BBCD-FF3010811D1A}" type="presOf" srcId="{E02941DE-BDB4-461F-AA93-7E8758877AB9}" destId="{AC544B9D-7914-4E8F-8721-F4DFE3F96A67}" srcOrd="0" destOrd="0" presId="urn:microsoft.com/office/officeart/2008/layout/LinedList"/>
    <dgm:cxn modelId="{8BB15EA0-B6C2-4432-9DC2-B3AF5CB019C3}" type="presOf" srcId="{F629B05B-F6B8-4B1C-B176-CBBEC2519C62}" destId="{CF2DB6E9-71BB-41C8-93F9-F8AC02FFC1BD}" srcOrd="0" destOrd="0" presId="urn:microsoft.com/office/officeart/2008/layout/LinedList"/>
    <dgm:cxn modelId="{8FAFD3C2-F9FF-43E2-B302-73BF4BE8B575}" type="presOf" srcId="{09AB611F-CF4C-4237-870E-E33D6BEB9325}" destId="{DDCE1E1A-7873-4DF8-92C8-FE713A6D366A}" srcOrd="0" destOrd="0" presId="urn:microsoft.com/office/officeart/2008/layout/LinedList"/>
    <dgm:cxn modelId="{43EEE6DD-1A24-49EB-8AFD-60A772D55DDC}" type="presOf" srcId="{83BC124C-54B0-4257-993B-E7D3EF5E38E6}" destId="{1591A909-2813-48E1-A1E1-6422684E5ED4}" srcOrd="0" destOrd="0" presId="urn:microsoft.com/office/officeart/2008/layout/LinedList"/>
    <dgm:cxn modelId="{290028E7-ECD4-4D0C-BECB-BBB1FC7B1E5F}" srcId="{83BC124C-54B0-4257-993B-E7D3EF5E38E6}" destId="{F629B05B-F6B8-4B1C-B176-CBBEC2519C62}" srcOrd="2" destOrd="0" parTransId="{55B6B296-4C26-4D49-8C74-5A5FC401E0AE}" sibTransId="{3AC649C4-AC8A-44FA-9CF3-DBB3A548A3E9}"/>
    <dgm:cxn modelId="{EB1476F9-072D-40C4-993B-615936885DAF}" srcId="{83BC124C-54B0-4257-993B-E7D3EF5E38E6}" destId="{A8C38EA7-72ED-4EB4-8B0E-2A3B908C313F}" srcOrd="0" destOrd="0" parTransId="{125B20D9-2674-42E8-9FAD-3E8F8A43FCDD}" sibTransId="{EDA9138C-49DC-463D-ADCE-ED960F4BD20C}"/>
    <dgm:cxn modelId="{336FFEFE-44B7-47C0-8EC9-36A18C5AB479}" type="presOf" srcId="{A8C38EA7-72ED-4EB4-8B0E-2A3B908C313F}" destId="{81AC306C-15D2-4D07-9B61-626B177D2EA3}" srcOrd="0" destOrd="0" presId="urn:microsoft.com/office/officeart/2008/layout/LinedList"/>
    <dgm:cxn modelId="{33BF0136-E75E-4D01-A974-70C10E899986}" type="presParOf" srcId="{1591A909-2813-48E1-A1E1-6422684E5ED4}" destId="{7D47F900-06DB-44E1-BA43-1804FD64B4A2}" srcOrd="0" destOrd="0" presId="urn:microsoft.com/office/officeart/2008/layout/LinedList"/>
    <dgm:cxn modelId="{8123DE35-5D4D-47DC-9093-DB565C0399C1}" type="presParOf" srcId="{1591A909-2813-48E1-A1E1-6422684E5ED4}" destId="{BF44DF01-EB42-4C43-828B-215C1EB25283}" srcOrd="1" destOrd="0" presId="urn:microsoft.com/office/officeart/2008/layout/LinedList"/>
    <dgm:cxn modelId="{3AD2EFF1-5FE2-417B-91EE-F41CD7820193}" type="presParOf" srcId="{BF44DF01-EB42-4C43-828B-215C1EB25283}" destId="{81AC306C-15D2-4D07-9B61-626B177D2EA3}" srcOrd="0" destOrd="0" presId="urn:microsoft.com/office/officeart/2008/layout/LinedList"/>
    <dgm:cxn modelId="{87A19F8E-9855-4AF0-90F1-CC328327D307}" type="presParOf" srcId="{BF44DF01-EB42-4C43-828B-215C1EB25283}" destId="{0329DE0D-D562-48C6-9E24-8A85E9C72189}" srcOrd="1" destOrd="0" presId="urn:microsoft.com/office/officeart/2008/layout/LinedList"/>
    <dgm:cxn modelId="{3D7B36C5-D424-40B0-A97C-98824FCCCCCF}" type="presParOf" srcId="{1591A909-2813-48E1-A1E1-6422684E5ED4}" destId="{F6716103-C5B5-4323-8E07-8BB4B8B6C814}" srcOrd="2" destOrd="0" presId="urn:microsoft.com/office/officeart/2008/layout/LinedList"/>
    <dgm:cxn modelId="{E656DBF5-EB66-4054-A15A-7732A6172AA0}" type="presParOf" srcId="{1591A909-2813-48E1-A1E1-6422684E5ED4}" destId="{84BEB3C6-42EA-43D3-B512-5489712D27E7}" srcOrd="3" destOrd="0" presId="urn:microsoft.com/office/officeart/2008/layout/LinedList"/>
    <dgm:cxn modelId="{BAB374ED-409C-4D89-95CC-1A3AED44A01A}" type="presParOf" srcId="{84BEB3C6-42EA-43D3-B512-5489712D27E7}" destId="{DDCE1E1A-7873-4DF8-92C8-FE713A6D366A}" srcOrd="0" destOrd="0" presId="urn:microsoft.com/office/officeart/2008/layout/LinedList"/>
    <dgm:cxn modelId="{8C916B9F-37EF-44DC-A037-007ABF6D32C0}" type="presParOf" srcId="{84BEB3C6-42EA-43D3-B512-5489712D27E7}" destId="{2B56D4C7-7BE8-4A56-8287-0CE6A6E29974}" srcOrd="1" destOrd="0" presId="urn:microsoft.com/office/officeart/2008/layout/LinedList"/>
    <dgm:cxn modelId="{E7BCA8CC-6620-43F8-AA78-0A077566E906}" type="presParOf" srcId="{1591A909-2813-48E1-A1E1-6422684E5ED4}" destId="{F36AD139-FA90-4421-AD44-18D5E2326573}" srcOrd="4" destOrd="0" presId="urn:microsoft.com/office/officeart/2008/layout/LinedList"/>
    <dgm:cxn modelId="{359F8044-6062-49F0-BAA1-D750B21CC0D2}" type="presParOf" srcId="{1591A909-2813-48E1-A1E1-6422684E5ED4}" destId="{3B3A5B2D-79DB-4E3C-8697-04BC31B2BD2A}" srcOrd="5" destOrd="0" presId="urn:microsoft.com/office/officeart/2008/layout/LinedList"/>
    <dgm:cxn modelId="{015207F1-CD81-4ABD-99E2-17AF2FD39708}" type="presParOf" srcId="{3B3A5B2D-79DB-4E3C-8697-04BC31B2BD2A}" destId="{CF2DB6E9-71BB-41C8-93F9-F8AC02FFC1BD}" srcOrd="0" destOrd="0" presId="urn:microsoft.com/office/officeart/2008/layout/LinedList"/>
    <dgm:cxn modelId="{A5141770-1D6F-4A9C-AA74-DAF00DEDB2A3}" type="presParOf" srcId="{3B3A5B2D-79DB-4E3C-8697-04BC31B2BD2A}" destId="{FED192FC-97F8-4F38-8A6F-C2B411AFCE36}" srcOrd="1" destOrd="0" presId="urn:microsoft.com/office/officeart/2008/layout/LinedList"/>
    <dgm:cxn modelId="{007C984B-C472-4897-AEC2-574DD7121965}" type="presParOf" srcId="{1591A909-2813-48E1-A1E1-6422684E5ED4}" destId="{4EDD5BCB-28D5-44FD-BB5B-E366B629CB1D}" srcOrd="6" destOrd="0" presId="urn:microsoft.com/office/officeart/2008/layout/LinedList"/>
    <dgm:cxn modelId="{01CE5A71-BD55-4488-8B42-1AF7C330A180}" type="presParOf" srcId="{1591A909-2813-48E1-A1E1-6422684E5ED4}" destId="{732DE6DF-B276-4135-B887-59B7F5AD5431}" srcOrd="7" destOrd="0" presId="urn:microsoft.com/office/officeart/2008/layout/LinedList"/>
    <dgm:cxn modelId="{FEF2F369-C4D9-424A-A24D-BFE79E99363E}" type="presParOf" srcId="{732DE6DF-B276-4135-B887-59B7F5AD5431}" destId="{362908AA-10ED-4FAB-97C1-C5E7551B639B}" srcOrd="0" destOrd="0" presId="urn:microsoft.com/office/officeart/2008/layout/LinedList"/>
    <dgm:cxn modelId="{1C1BF806-4BD4-4679-9805-C0EB26E09576}" type="presParOf" srcId="{732DE6DF-B276-4135-B887-59B7F5AD5431}" destId="{7BA67B6C-C021-4798-A8CF-435AF806ED6C}" srcOrd="1" destOrd="0" presId="urn:microsoft.com/office/officeart/2008/layout/LinedList"/>
    <dgm:cxn modelId="{58BBE284-D2EB-4996-A5EC-D217499A79BA}" type="presParOf" srcId="{1591A909-2813-48E1-A1E1-6422684E5ED4}" destId="{32FB3919-DA1F-4566-A81C-835364F6DB06}" srcOrd="8" destOrd="0" presId="urn:microsoft.com/office/officeart/2008/layout/LinedList"/>
    <dgm:cxn modelId="{C83F5A80-9647-46FF-BC88-CCD63B6C33BE}" type="presParOf" srcId="{1591A909-2813-48E1-A1E1-6422684E5ED4}" destId="{3D03DAD8-C633-4E41-91F2-336DE6DA3986}" srcOrd="9" destOrd="0" presId="urn:microsoft.com/office/officeart/2008/layout/LinedList"/>
    <dgm:cxn modelId="{B91FE6EC-B875-49E3-A590-0469BCFB2CB0}" type="presParOf" srcId="{3D03DAD8-C633-4E41-91F2-336DE6DA3986}" destId="{AC544B9D-7914-4E8F-8721-F4DFE3F96A67}" srcOrd="0" destOrd="0" presId="urn:microsoft.com/office/officeart/2008/layout/LinedList"/>
    <dgm:cxn modelId="{994DEE2F-5F54-4CB8-9B3A-09F390FA8E42}" type="presParOf" srcId="{3D03DAD8-C633-4E41-91F2-336DE6DA3986}" destId="{40E1A322-30AC-443A-9401-C53BA81537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C27134-8A4C-458D-8F5B-6AFFBD5F6D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F8F222-61B9-481F-98B6-DB95DD46588C}">
      <dgm:prSet/>
      <dgm:spPr/>
      <dgm:t>
        <a:bodyPr/>
        <a:lstStyle/>
        <a:p>
          <a:r>
            <a:rPr lang="en-US"/>
            <a:t>Data 3 : To analyize New York city Population, Demographics and Cuisine , scrapped the data from Wikipedia pages given above in the data section.</a:t>
          </a:r>
        </a:p>
      </dgm:t>
    </dgm:pt>
    <dgm:pt modelId="{663E94FE-6C46-41AF-B5BE-87721DF4800C}" type="parTrans" cxnId="{DF6FC222-403B-4E10-B60F-D40A5A927DBC}">
      <dgm:prSet/>
      <dgm:spPr/>
      <dgm:t>
        <a:bodyPr/>
        <a:lstStyle/>
        <a:p>
          <a:endParaRPr lang="en-US"/>
        </a:p>
      </dgm:t>
    </dgm:pt>
    <dgm:pt modelId="{F9A3935B-B8D2-43CD-9515-61BBB2C81B3A}" type="sibTrans" cxnId="{DF6FC222-403B-4E10-B60F-D40A5A927DBC}">
      <dgm:prSet/>
      <dgm:spPr/>
      <dgm:t>
        <a:bodyPr/>
        <a:lstStyle/>
        <a:p>
          <a:endParaRPr lang="en-US"/>
        </a:p>
      </dgm:t>
    </dgm:pt>
    <dgm:pt modelId="{8EDD14D6-DDFD-4E18-A713-A70372139C8F}">
      <dgm:prSet/>
      <dgm:spPr/>
      <dgm:t>
        <a:bodyPr/>
        <a:lstStyle/>
        <a:p>
          <a:r>
            <a:rPr lang="en-US"/>
            <a:t>We used BeautifulSoup python library.</a:t>
          </a:r>
        </a:p>
      </dgm:t>
    </dgm:pt>
    <dgm:pt modelId="{2A4A2AF5-771D-454A-99B8-20CB0B6C7824}" type="parTrans" cxnId="{B7112B75-C30B-4779-905C-1F4452EA767B}">
      <dgm:prSet/>
      <dgm:spPr/>
      <dgm:t>
        <a:bodyPr/>
        <a:lstStyle/>
        <a:p>
          <a:endParaRPr lang="en-US"/>
        </a:p>
      </dgm:t>
    </dgm:pt>
    <dgm:pt modelId="{5FDF82F9-3B67-49BB-9BA0-5CC0A15847F9}" type="sibTrans" cxnId="{B7112B75-C30B-4779-905C-1F4452EA767B}">
      <dgm:prSet/>
      <dgm:spPr/>
      <dgm:t>
        <a:bodyPr/>
        <a:lstStyle/>
        <a:p>
          <a:endParaRPr lang="en-US"/>
        </a:p>
      </dgm:t>
    </dgm:pt>
    <dgm:pt modelId="{A06E3B7C-7E4A-4D4B-A588-D6CF47F3E352}">
      <dgm:prSet/>
      <dgm:spPr/>
      <dgm:t>
        <a:bodyPr/>
        <a:lstStyle/>
        <a:p>
          <a:r>
            <a:rPr lang="en-US"/>
            <a:t>Beautiful Soup is a Python package for parsing HTML and XML documents (including having malformed markup, i.e. non-closed tags, so named after tag soup).</a:t>
          </a:r>
        </a:p>
      </dgm:t>
    </dgm:pt>
    <dgm:pt modelId="{28778C4E-CBAC-4F24-BD8A-1EB3D2BDB07E}" type="parTrans" cxnId="{C3282A69-C5AD-4829-99AB-0628FE6370D1}">
      <dgm:prSet/>
      <dgm:spPr/>
      <dgm:t>
        <a:bodyPr/>
        <a:lstStyle/>
        <a:p>
          <a:endParaRPr lang="en-US"/>
        </a:p>
      </dgm:t>
    </dgm:pt>
    <dgm:pt modelId="{ED0C902B-EE3F-4B85-B432-347C3BF667EB}" type="sibTrans" cxnId="{C3282A69-C5AD-4829-99AB-0628FE6370D1}">
      <dgm:prSet/>
      <dgm:spPr/>
      <dgm:t>
        <a:bodyPr/>
        <a:lstStyle/>
        <a:p>
          <a:endParaRPr lang="en-US"/>
        </a:p>
      </dgm:t>
    </dgm:pt>
    <dgm:pt modelId="{A218CD16-3464-4744-9C5F-FCF277204AFC}">
      <dgm:prSet/>
      <dgm:spPr/>
      <dgm:t>
        <a:bodyPr/>
        <a:lstStyle/>
        <a:p>
          <a:r>
            <a:rPr lang="en-US"/>
            <a:t>It creates a parse tree for parsed pages that can be used to extract data from HTML, which is useful for web scraping</a:t>
          </a:r>
        </a:p>
      </dgm:t>
    </dgm:pt>
    <dgm:pt modelId="{9D1BE2A1-B20D-4CBA-A87A-FF7CFD14ED04}" type="parTrans" cxnId="{438AFFA1-D0AD-4207-878F-D2F324979331}">
      <dgm:prSet/>
      <dgm:spPr/>
      <dgm:t>
        <a:bodyPr/>
        <a:lstStyle/>
        <a:p>
          <a:endParaRPr lang="en-US"/>
        </a:p>
      </dgm:t>
    </dgm:pt>
    <dgm:pt modelId="{1BA71594-915A-4F31-9015-CC70367CB909}" type="sibTrans" cxnId="{438AFFA1-D0AD-4207-878F-D2F324979331}">
      <dgm:prSet/>
      <dgm:spPr/>
      <dgm:t>
        <a:bodyPr/>
        <a:lstStyle/>
        <a:p>
          <a:endParaRPr lang="en-US"/>
        </a:p>
      </dgm:t>
    </dgm:pt>
    <dgm:pt modelId="{936AD610-BCD6-4C7A-8E9C-100DA2CB5157}" type="pres">
      <dgm:prSet presAssocID="{BDC27134-8A4C-458D-8F5B-6AFFBD5F6D8C}" presName="linear" presStyleCnt="0">
        <dgm:presLayoutVars>
          <dgm:animLvl val="lvl"/>
          <dgm:resizeHandles val="exact"/>
        </dgm:presLayoutVars>
      </dgm:prSet>
      <dgm:spPr/>
    </dgm:pt>
    <dgm:pt modelId="{D4D19BB8-7395-4A5F-A56D-D79C6E0E57D6}" type="pres">
      <dgm:prSet presAssocID="{33F8F222-61B9-481F-98B6-DB95DD46588C}" presName="parentText" presStyleLbl="node1" presStyleIdx="0" presStyleCnt="4">
        <dgm:presLayoutVars>
          <dgm:chMax val="0"/>
          <dgm:bulletEnabled val="1"/>
        </dgm:presLayoutVars>
      </dgm:prSet>
      <dgm:spPr/>
    </dgm:pt>
    <dgm:pt modelId="{AC32CE9F-D417-4E53-BAAF-7A66FB681283}" type="pres">
      <dgm:prSet presAssocID="{F9A3935B-B8D2-43CD-9515-61BBB2C81B3A}" presName="spacer" presStyleCnt="0"/>
      <dgm:spPr/>
    </dgm:pt>
    <dgm:pt modelId="{C68CD260-8224-417C-BF23-AD2C9FD33CFF}" type="pres">
      <dgm:prSet presAssocID="{8EDD14D6-DDFD-4E18-A713-A70372139C8F}" presName="parentText" presStyleLbl="node1" presStyleIdx="1" presStyleCnt="4">
        <dgm:presLayoutVars>
          <dgm:chMax val="0"/>
          <dgm:bulletEnabled val="1"/>
        </dgm:presLayoutVars>
      </dgm:prSet>
      <dgm:spPr/>
    </dgm:pt>
    <dgm:pt modelId="{B2CA6479-AD33-41C4-8505-CFB41065C5A8}" type="pres">
      <dgm:prSet presAssocID="{5FDF82F9-3B67-49BB-9BA0-5CC0A15847F9}" presName="spacer" presStyleCnt="0"/>
      <dgm:spPr/>
    </dgm:pt>
    <dgm:pt modelId="{4F3C5963-68B8-4D7D-B5DC-75489184B60E}" type="pres">
      <dgm:prSet presAssocID="{A06E3B7C-7E4A-4D4B-A588-D6CF47F3E352}" presName="parentText" presStyleLbl="node1" presStyleIdx="2" presStyleCnt="4">
        <dgm:presLayoutVars>
          <dgm:chMax val="0"/>
          <dgm:bulletEnabled val="1"/>
        </dgm:presLayoutVars>
      </dgm:prSet>
      <dgm:spPr/>
    </dgm:pt>
    <dgm:pt modelId="{4547D963-F49C-44B2-B7D2-E6F5D75356AC}" type="pres">
      <dgm:prSet presAssocID="{ED0C902B-EE3F-4B85-B432-347C3BF667EB}" presName="spacer" presStyleCnt="0"/>
      <dgm:spPr/>
    </dgm:pt>
    <dgm:pt modelId="{8D6E9544-86F3-46B8-B92B-2EF7BCEE510D}" type="pres">
      <dgm:prSet presAssocID="{A218CD16-3464-4744-9C5F-FCF277204AFC}" presName="parentText" presStyleLbl="node1" presStyleIdx="3" presStyleCnt="4">
        <dgm:presLayoutVars>
          <dgm:chMax val="0"/>
          <dgm:bulletEnabled val="1"/>
        </dgm:presLayoutVars>
      </dgm:prSet>
      <dgm:spPr/>
    </dgm:pt>
  </dgm:ptLst>
  <dgm:cxnLst>
    <dgm:cxn modelId="{DF6FC222-403B-4E10-B60F-D40A5A927DBC}" srcId="{BDC27134-8A4C-458D-8F5B-6AFFBD5F6D8C}" destId="{33F8F222-61B9-481F-98B6-DB95DD46588C}" srcOrd="0" destOrd="0" parTransId="{663E94FE-6C46-41AF-B5BE-87721DF4800C}" sibTransId="{F9A3935B-B8D2-43CD-9515-61BBB2C81B3A}"/>
    <dgm:cxn modelId="{18235634-5470-4297-A57D-5C04B6C8A97A}" type="presOf" srcId="{33F8F222-61B9-481F-98B6-DB95DD46588C}" destId="{D4D19BB8-7395-4A5F-A56D-D79C6E0E57D6}" srcOrd="0" destOrd="0" presId="urn:microsoft.com/office/officeart/2005/8/layout/vList2"/>
    <dgm:cxn modelId="{C3282A69-C5AD-4829-99AB-0628FE6370D1}" srcId="{BDC27134-8A4C-458D-8F5B-6AFFBD5F6D8C}" destId="{A06E3B7C-7E4A-4D4B-A588-D6CF47F3E352}" srcOrd="2" destOrd="0" parTransId="{28778C4E-CBAC-4F24-BD8A-1EB3D2BDB07E}" sibTransId="{ED0C902B-EE3F-4B85-B432-347C3BF667EB}"/>
    <dgm:cxn modelId="{C2216C6A-954C-4753-B0E8-EBDC1313E7F9}" type="presOf" srcId="{8EDD14D6-DDFD-4E18-A713-A70372139C8F}" destId="{C68CD260-8224-417C-BF23-AD2C9FD33CFF}" srcOrd="0" destOrd="0" presId="urn:microsoft.com/office/officeart/2005/8/layout/vList2"/>
    <dgm:cxn modelId="{B7112B75-C30B-4779-905C-1F4452EA767B}" srcId="{BDC27134-8A4C-458D-8F5B-6AFFBD5F6D8C}" destId="{8EDD14D6-DDFD-4E18-A713-A70372139C8F}" srcOrd="1" destOrd="0" parTransId="{2A4A2AF5-771D-454A-99B8-20CB0B6C7824}" sibTransId="{5FDF82F9-3B67-49BB-9BA0-5CC0A15847F9}"/>
    <dgm:cxn modelId="{7F0A795A-DBD9-4E66-8804-43AEFF6B557D}" type="presOf" srcId="{A06E3B7C-7E4A-4D4B-A588-D6CF47F3E352}" destId="{4F3C5963-68B8-4D7D-B5DC-75489184B60E}" srcOrd="0" destOrd="0" presId="urn:microsoft.com/office/officeart/2005/8/layout/vList2"/>
    <dgm:cxn modelId="{438AFFA1-D0AD-4207-878F-D2F324979331}" srcId="{BDC27134-8A4C-458D-8F5B-6AFFBD5F6D8C}" destId="{A218CD16-3464-4744-9C5F-FCF277204AFC}" srcOrd="3" destOrd="0" parTransId="{9D1BE2A1-B20D-4CBA-A87A-FF7CFD14ED04}" sibTransId="{1BA71594-915A-4F31-9015-CC70367CB909}"/>
    <dgm:cxn modelId="{5B5A2BDF-FF1B-4077-AB36-97626A430E37}" type="presOf" srcId="{A218CD16-3464-4744-9C5F-FCF277204AFC}" destId="{8D6E9544-86F3-46B8-B92B-2EF7BCEE510D}" srcOrd="0" destOrd="0" presId="urn:microsoft.com/office/officeart/2005/8/layout/vList2"/>
    <dgm:cxn modelId="{13D1B2ED-10B4-4658-82EB-960430099A2C}" type="presOf" srcId="{BDC27134-8A4C-458D-8F5B-6AFFBD5F6D8C}" destId="{936AD610-BCD6-4C7A-8E9C-100DA2CB5157}" srcOrd="0" destOrd="0" presId="urn:microsoft.com/office/officeart/2005/8/layout/vList2"/>
    <dgm:cxn modelId="{5B74883A-54B2-4EDE-ADEA-D05B636ACAB8}" type="presParOf" srcId="{936AD610-BCD6-4C7A-8E9C-100DA2CB5157}" destId="{D4D19BB8-7395-4A5F-A56D-D79C6E0E57D6}" srcOrd="0" destOrd="0" presId="urn:microsoft.com/office/officeart/2005/8/layout/vList2"/>
    <dgm:cxn modelId="{AE12600E-8BD8-4E49-B6EE-38EE4866C6DB}" type="presParOf" srcId="{936AD610-BCD6-4C7A-8E9C-100DA2CB5157}" destId="{AC32CE9F-D417-4E53-BAAF-7A66FB681283}" srcOrd="1" destOrd="0" presId="urn:microsoft.com/office/officeart/2005/8/layout/vList2"/>
    <dgm:cxn modelId="{D808F7F4-63C5-4D4E-8296-EAF84EBC8B77}" type="presParOf" srcId="{936AD610-BCD6-4C7A-8E9C-100DA2CB5157}" destId="{C68CD260-8224-417C-BF23-AD2C9FD33CFF}" srcOrd="2" destOrd="0" presId="urn:microsoft.com/office/officeart/2005/8/layout/vList2"/>
    <dgm:cxn modelId="{C663756B-BDE6-4DBB-B6FD-6393BEB34075}" type="presParOf" srcId="{936AD610-BCD6-4C7A-8E9C-100DA2CB5157}" destId="{B2CA6479-AD33-41C4-8505-CFB41065C5A8}" srcOrd="3" destOrd="0" presId="urn:microsoft.com/office/officeart/2005/8/layout/vList2"/>
    <dgm:cxn modelId="{41403D83-EF7D-4825-837A-BF456E460E25}" type="presParOf" srcId="{936AD610-BCD6-4C7A-8E9C-100DA2CB5157}" destId="{4F3C5963-68B8-4D7D-B5DC-75489184B60E}" srcOrd="4" destOrd="0" presId="urn:microsoft.com/office/officeart/2005/8/layout/vList2"/>
    <dgm:cxn modelId="{71B4641F-181A-4C0D-8965-8FFD259F4699}" type="presParOf" srcId="{936AD610-BCD6-4C7A-8E9C-100DA2CB5157}" destId="{4547D963-F49C-44B2-B7D2-E6F5D75356AC}" srcOrd="5" destOrd="0" presId="urn:microsoft.com/office/officeart/2005/8/layout/vList2"/>
    <dgm:cxn modelId="{7A8BDC83-BD16-4FBE-B466-98AF52E084B1}" type="presParOf" srcId="{936AD610-BCD6-4C7A-8E9C-100DA2CB5157}" destId="{8D6E9544-86F3-46B8-B92B-2EF7BCEE51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81EE0F-F46D-4695-8EB5-7E86F02BDED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E549BA-13AD-43AD-948C-8CC36E87D94D}">
      <dgm:prSet/>
      <dgm:spPr/>
      <dgm:t>
        <a:bodyPr/>
        <a:lstStyle/>
        <a:p>
          <a:pPr>
            <a:lnSpc>
              <a:spcPct val="100000"/>
            </a:lnSpc>
          </a:pPr>
          <a:r>
            <a:rPr lang="en-US"/>
            <a:t>• Scope to explore cuisines of various countries in Bronx, Queens and Staten Island</a:t>
          </a:r>
        </a:p>
      </dgm:t>
    </dgm:pt>
    <dgm:pt modelId="{CB99949A-E57E-4AB4-B78F-D55D95934955}" type="parTrans" cxnId="{6EBB4F84-91AE-40CB-8340-73DA8AE20223}">
      <dgm:prSet/>
      <dgm:spPr/>
      <dgm:t>
        <a:bodyPr/>
        <a:lstStyle/>
        <a:p>
          <a:endParaRPr lang="en-US"/>
        </a:p>
      </dgm:t>
    </dgm:pt>
    <dgm:pt modelId="{4F898D1B-8492-4AAE-B17F-9C2350ABCB59}" type="sibTrans" cxnId="{6EBB4F84-91AE-40CB-8340-73DA8AE20223}">
      <dgm:prSet/>
      <dgm:spPr/>
      <dgm:t>
        <a:bodyPr/>
        <a:lstStyle/>
        <a:p>
          <a:endParaRPr lang="en-US"/>
        </a:p>
      </dgm:t>
    </dgm:pt>
    <dgm:pt modelId="{B2D10E6B-1B73-4F6B-8734-8569BF830DE5}">
      <dgm:prSet/>
      <dgm:spPr/>
      <dgm:t>
        <a:bodyPr/>
        <a:lstStyle/>
        <a:p>
          <a:pPr>
            <a:lnSpc>
              <a:spcPct val="100000"/>
            </a:lnSpc>
          </a:pPr>
          <a:r>
            <a:rPr lang="en-US" dirty="0"/>
            <a:t> In Manhattan and Brooklyn restaurants , cuisines of many countries are part of their</a:t>
          </a:r>
        </a:p>
        <a:p>
          <a:pPr>
            <a:lnSpc>
              <a:spcPct val="100000"/>
            </a:lnSpc>
          </a:pPr>
          <a:r>
            <a:rPr lang="en-US" dirty="0"/>
            <a:t>Menu. Risk can be taken with great menu on board. It also shows people love and explore cuisines of various countries.</a:t>
          </a:r>
        </a:p>
      </dgm:t>
    </dgm:pt>
    <dgm:pt modelId="{FB666EFE-DE81-47F8-9E06-103020246614}" type="parTrans" cxnId="{2CB6A05C-8168-4345-947E-9FCD0A82E0DD}">
      <dgm:prSet/>
      <dgm:spPr/>
      <dgm:t>
        <a:bodyPr/>
        <a:lstStyle/>
        <a:p>
          <a:endParaRPr lang="en-US"/>
        </a:p>
      </dgm:t>
    </dgm:pt>
    <dgm:pt modelId="{7FD10ECF-079E-4EC6-A359-2BE8FAD51A13}" type="sibTrans" cxnId="{2CB6A05C-8168-4345-947E-9FCD0A82E0DD}">
      <dgm:prSet/>
      <dgm:spPr/>
      <dgm:t>
        <a:bodyPr/>
        <a:lstStyle/>
        <a:p>
          <a:endParaRPr lang="en-US"/>
        </a:p>
      </dgm:t>
    </dgm:pt>
    <dgm:pt modelId="{B3263A7C-5901-4BDC-8EB2-4E97D5F129EB}">
      <dgm:prSet/>
      <dgm:spPr/>
      <dgm:t>
        <a:bodyPr/>
        <a:lstStyle/>
        <a:p>
          <a:pPr>
            <a:lnSpc>
              <a:spcPct val="100000"/>
            </a:lnSpc>
          </a:pPr>
          <a:r>
            <a:rPr lang="en-US" dirty="0"/>
            <a:t>• Scope to increase Farmers markets in Bronx, Queens and Staten Island.</a:t>
          </a:r>
        </a:p>
      </dgm:t>
    </dgm:pt>
    <dgm:pt modelId="{FF8037A6-D20A-4A6B-8F15-3D739517F287}" type="parTrans" cxnId="{233AC970-7B42-4519-B9F5-B8D1C474393C}">
      <dgm:prSet/>
      <dgm:spPr/>
      <dgm:t>
        <a:bodyPr/>
        <a:lstStyle/>
        <a:p>
          <a:endParaRPr lang="en-US"/>
        </a:p>
      </dgm:t>
    </dgm:pt>
    <dgm:pt modelId="{B3540EC4-A85C-499A-8798-90B0B24F58DF}" type="sibTrans" cxnId="{233AC970-7B42-4519-B9F5-B8D1C474393C}">
      <dgm:prSet/>
      <dgm:spPr/>
      <dgm:t>
        <a:bodyPr/>
        <a:lstStyle/>
        <a:p>
          <a:endParaRPr lang="en-US"/>
        </a:p>
      </dgm:t>
    </dgm:pt>
    <dgm:pt modelId="{661FD778-0BD4-4D22-99D0-B3FC556A5384}">
      <dgm:prSet/>
      <dgm:spPr/>
      <dgm:t>
        <a:bodyPr/>
        <a:lstStyle/>
        <a:p>
          <a:pPr>
            <a:lnSpc>
              <a:spcPct val="100000"/>
            </a:lnSpc>
          </a:pPr>
          <a:r>
            <a:rPr lang="en-US" dirty="0"/>
            <a:t>- Region - Cluster0</a:t>
          </a:r>
        </a:p>
      </dgm:t>
    </dgm:pt>
    <dgm:pt modelId="{14F28F71-8563-402C-A858-75DA7BAFA4BD}" type="parTrans" cxnId="{54BBE2A8-DA63-4E9D-A40F-142633D90BDC}">
      <dgm:prSet/>
      <dgm:spPr/>
      <dgm:t>
        <a:bodyPr/>
        <a:lstStyle/>
        <a:p>
          <a:endParaRPr lang="en-US"/>
        </a:p>
      </dgm:t>
    </dgm:pt>
    <dgm:pt modelId="{1C7DD383-B7A2-4E83-AEBB-D0234EBC9836}" type="sibTrans" cxnId="{54BBE2A8-DA63-4E9D-A40F-142633D90BDC}">
      <dgm:prSet/>
      <dgm:spPr/>
      <dgm:t>
        <a:bodyPr/>
        <a:lstStyle/>
        <a:p>
          <a:endParaRPr lang="en-US"/>
        </a:p>
      </dgm:t>
    </dgm:pt>
    <dgm:pt modelId="{7308052C-A231-41CD-A9FA-3103EA7032FB}">
      <dgm:prSet/>
      <dgm:spPr/>
      <dgm:t>
        <a:bodyPr/>
        <a:lstStyle/>
        <a:p>
          <a:pPr>
            <a:lnSpc>
              <a:spcPct val="100000"/>
            </a:lnSpc>
          </a:pPr>
          <a:r>
            <a:rPr lang="en-US" dirty="0"/>
            <a:t>- Neighborhood – Staten Island – Tod Hill, Port Ivory, Bloomfield</a:t>
          </a:r>
        </a:p>
      </dgm:t>
    </dgm:pt>
    <dgm:pt modelId="{772AC6C7-5417-433E-883C-D6451FEBD0AA}" type="parTrans" cxnId="{65A85FBF-6DB9-4708-8FEB-355D1B10852F}">
      <dgm:prSet/>
      <dgm:spPr/>
      <dgm:t>
        <a:bodyPr/>
        <a:lstStyle/>
        <a:p>
          <a:endParaRPr lang="en-US"/>
        </a:p>
      </dgm:t>
    </dgm:pt>
    <dgm:pt modelId="{C0F86E80-AAE0-4473-846D-77EECB6BE887}" type="sibTrans" cxnId="{65A85FBF-6DB9-4708-8FEB-355D1B10852F}">
      <dgm:prSet/>
      <dgm:spPr/>
      <dgm:t>
        <a:bodyPr/>
        <a:lstStyle/>
        <a:p>
          <a:endParaRPr lang="en-US"/>
        </a:p>
      </dgm:t>
    </dgm:pt>
    <dgm:pt modelId="{FBE9C615-D8A0-4B9C-A077-6A76F2100481}" type="pres">
      <dgm:prSet presAssocID="{2A81EE0F-F46D-4695-8EB5-7E86F02BDEDC}" presName="root" presStyleCnt="0">
        <dgm:presLayoutVars>
          <dgm:dir/>
          <dgm:resizeHandles val="exact"/>
        </dgm:presLayoutVars>
      </dgm:prSet>
      <dgm:spPr/>
    </dgm:pt>
    <dgm:pt modelId="{7B09AB13-3CA2-46A9-8D70-EDE8B1AC0734}" type="pres">
      <dgm:prSet presAssocID="{A6E549BA-13AD-43AD-948C-8CC36E87D94D}" presName="compNode" presStyleCnt="0"/>
      <dgm:spPr/>
    </dgm:pt>
    <dgm:pt modelId="{9169D517-6DD0-48BA-ACC3-0BFD9ADC6FB2}" type="pres">
      <dgm:prSet presAssocID="{A6E549BA-13AD-43AD-948C-8CC36E87D94D}" presName="bgRect" presStyleLbl="bgShp" presStyleIdx="0" presStyleCnt="3"/>
      <dgm:spPr/>
    </dgm:pt>
    <dgm:pt modelId="{A532A8FE-6663-431C-9D89-5C1B8EA23CB9}" type="pres">
      <dgm:prSet presAssocID="{A6E549BA-13AD-43AD-948C-8CC36E87D9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ustralia"/>
        </a:ext>
      </dgm:extLst>
    </dgm:pt>
    <dgm:pt modelId="{3D479105-6598-402B-A131-4BB23219A4B2}" type="pres">
      <dgm:prSet presAssocID="{A6E549BA-13AD-43AD-948C-8CC36E87D94D}" presName="spaceRect" presStyleCnt="0"/>
      <dgm:spPr/>
    </dgm:pt>
    <dgm:pt modelId="{E394783B-511A-422F-A88C-047BF426D0CC}" type="pres">
      <dgm:prSet presAssocID="{A6E549BA-13AD-43AD-948C-8CC36E87D94D}" presName="parTx" presStyleLbl="revTx" presStyleIdx="0" presStyleCnt="4">
        <dgm:presLayoutVars>
          <dgm:chMax val="0"/>
          <dgm:chPref val="0"/>
        </dgm:presLayoutVars>
      </dgm:prSet>
      <dgm:spPr/>
    </dgm:pt>
    <dgm:pt modelId="{B08FCCD1-2A52-4A20-86FE-9ADF8AF7518C}" type="pres">
      <dgm:prSet presAssocID="{4F898D1B-8492-4AAE-B17F-9C2350ABCB59}" presName="sibTrans" presStyleCnt="0"/>
      <dgm:spPr/>
    </dgm:pt>
    <dgm:pt modelId="{89D400DF-AB9A-47BE-A52D-61DF10D18221}" type="pres">
      <dgm:prSet presAssocID="{B2D10E6B-1B73-4F6B-8734-8569BF830DE5}" presName="compNode" presStyleCnt="0"/>
      <dgm:spPr/>
    </dgm:pt>
    <dgm:pt modelId="{50932D46-9BDA-4A24-A204-BB3B5EED0012}" type="pres">
      <dgm:prSet presAssocID="{B2D10E6B-1B73-4F6B-8734-8569BF830DE5}" presName="bgRect" presStyleLbl="bgShp" presStyleIdx="1" presStyleCnt="3"/>
      <dgm:spPr/>
    </dgm:pt>
    <dgm:pt modelId="{DC7FDC5B-ED5F-4030-84A5-952A9FF48937}" type="pres">
      <dgm:prSet presAssocID="{B2D10E6B-1B73-4F6B-8734-8569BF830D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co"/>
        </a:ext>
      </dgm:extLst>
    </dgm:pt>
    <dgm:pt modelId="{86F5D8AC-F7AE-481A-801E-3194F2EC3FFC}" type="pres">
      <dgm:prSet presAssocID="{B2D10E6B-1B73-4F6B-8734-8569BF830DE5}" presName="spaceRect" presStyleCnt="0"/>
      <dgm:spPr/>
    </dgm:pt>
    <dgm:pt modelId="{26DC112A-915F-4754-8BAD-758765410B63}" type="pres">
      <dgm:prSet presAssocID="{B2D10E6B-1B73-4F6B-8734-8569BF830DE5}" presName="parTx" presStyleLbl="revTx" presStyleIdx="1" presStyleCnt="4">
        <dgm:presLayoutVars>
          <dgm:chMax val="0"/>
          <dgm:chPref val="0"/>
        </dgm:presLayoutVars>
      </dgm:prSet>
      <dgm:spPr/>
    </dgm:pt>
    <dgm:pt modelId="{A60D8E23-3577-4914-8886-A6D8F1AE2003}" type="pres">
      <dgm:prSet presAssocID="{7FD10ECF-079E-4EC6-A359-2BE8FAD51A13}" presName="sibTrans" presStyleCnt="0"/>
      <dgm:spPr/>
    </dgm:pt>
    <dgm:pt modelId="{785742A7-FFC7-4CAD-ACBA-E43263D5BDA9}" type="pres">
      <dgm:prSet presAssocID="{B3263A7C-5901-4BDC-8EB2-4E97D5F129EB}" presName="compNode" presStyleCnt="0"/>
      <dgm:spPr/>
    </dgm:pt>
    <dgm:pt modelId="{92518625-55D9-48B3-A8A5-BDA26A51997E}" type="pres">
      <dgm:prSet presAssocID="{B3263A7C-5901-4BDC-8EB2-4E97D5F129EB}" presName="bgRect" presStyleLbl="bgShp" presStyleIdx="2" presStyleCnt="3"/>
      <dgm:spPr/>
    </dgm:pt>
    <dgm:pt modelId="{2EC297BF-78D3-47B9-A97C-D63D8CAEE52B}" type="pres">
      <dgm:prSet presAssocID="{B3263A7C-5901-4BDC-8EB2-4E97D5F129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rapes"/>
        </a:ext>
      </dgm:extLst>
    </dgm:pt>
    <dgm:pt modelId="{3126195F-5ECF-43F4-8091-715D7BE4AD64}" type="pres">
      <dgm:prSet presAssocID="{B3263A7C-5901-4BDC-8EB2-4E97D5F129EB}" presName="spaceRect" presStyleCnt="0"/>
      <dgm:spPr/>
    </dgm:pt>
    <dgm:pt modelId="{A99FAAE2-3462-4500-BEB4-A8B1DC99DC4A}" type="pres">
      <dgm:prSet presAssocID="{B3263A7C-5901-4BDC-8EB2-4E97D5F129EB}" presName="parTx" presStyleLbl="revTx" presStyleIdx="2" presStyleCnt="4">
        <dgm:presLayoutVars>
          <dgm:chMax val="0"/>
          <dgm:chPref val="0"/>
        </dgm:presLayoutVars>
      </dgm:prSet>
      <dgm:spPr/>
    </dgm:pt>
    <dgm:pt modelId="{A66E1688-3F0D-499F-AEF3-CE164D98A473}" type="pres">
      <dgm:prSet presAssocID="{B3263A7C-5901-4BDC-8EB2-4E97D5F129EB}" presName="desTx" presStyleLbl="revTx" presStyleIdx="3" presStyleCnt="4">
        <dgm:presLayoutVars/>
      </dgm:prSet>
      <dgm:spPr/>
    </dgm:pt>
  </dgm:ptLst>
  <dgm:cxnLst>
    <dgm:cxn modelId="{7887B724-CF9D-475B-A561-EEFA2CCBC8D3}" type="presOf" srcId="{B2D10E6B-1B73-4F6B-8734-8569BF830DE5}" destId="{26DC112A-915F-4754-8BAD-758765410B63}" srcOrd="0" destOrd="0" presId="urn:microsoft.com/office/officeart/2018/2/layout/IconVerticalSolidList"/>
    <dgm:cxn modelId="{2CB6A05C-8168-4345-947E-9FCD0A82E0DD}" srcId="{2A81EE0F-F46D-4695-8EB5-7E86F02BDEDC}" destId="{B2D10E6B-1B73-4F6B-8734-8569BF830DE5}" srcOrd="1" destOrd="0" parTransId="{FB666EFE-DE81-47F8-9E06-103020246614}" sibTransId="{7FD10ECF-079E-4EC6-A359-2BE8FAD51A13}"/>
    <dgm:cxn modelId="{45B97B47-D39D-4DBC-81EB-3DCBDC88B8F5}" type="presOf" srcId="{7308052C-A231-41CD-A9FA-3103EA7032FB}" destId="{A66E1688-3F0D-499F-AEF3-CE164D98A473}" srcOrd="0" destOrd="1" presId="urn:microsoft.com/office/officeart/2018/2/layout/IconVerticalSolidList"/>
    <dgm:cxn modelId="{233AC970-7B42-4519-B9F5-B8D1C474393C}" srcId="{2A81EE0F-F46D-4695-8EB5-7E86F02BDEDC}" destId="{B3263A7C-5901-4BDC-8EB2-4E97D5F129EB}" srcOrd="2" destOrd="0" parTransId="{FF8037A6-D20A-4A6B-8F15-3D739517F287}" sibTransId="{B3540EC4-A85C-499A-8798-90B0B24F58DF}"/>
    <dgm:cxn modelId="{7764EE53-48E5-424F-8A86-2D90369F0F4A}" type="presOf" srcId="{A6E549BA-13AD-43AD-948C-8CC36E87D94D}" destId="{E394783B-511A-422F-A88C-047BF426D0CC}" srcOrd="0" destOrd="0" presId="urn:microsoft.com/office/officeart/2018/2/layout/IconVerticalSolidList"/>
    <dgm:cxn modelId="{6EBB4F84-91AE-40CB-8340-73DA8AE20223}" srcId="{2A81EE0F-F46D-4695-8EB5-7E86F02BDEDC}" destId="{A6E549BA-13AD-43AD-948C-8CC36E87D94D}" srcOrd="0" destOrd="0" parTransId="{CB99949A-E57E-4AB4-B78F-D55D95934955}" sibTransId="{4F898D1B-8492-4AAE-B17F-9C2350ABCB59}"/>
    <dgm:cxn modelId="{54BBE2A8-DA63-4E9D-A40F-142633D90BDC}" srcId="{B3263A7C-5901-4BDC-8EB2-4E97D5F129EB}" destId="{661FD778-0BD4-4D22-99D0-B3FC556A5384}" srcOrd="0" destOrd="0" parTransId="{14F28F71-8563-402C-A858-75DA7BAFA4BD}" sibTransId="{1C7DD383-B7A2-4E83-AEBB-D0234EBC9836}"/>
    <dgm:cxn modelId="{E2B2AAA9-86DE-447B-BBB9-623E065799A8}" type="presOf" srcId="{2A81EE0F-F46D-4695-8EB5-7E86F02BDEDC}" destId="{FBE9C615-D8A0-4B9C-A077-6A76F2100481}" srcOrd="0" destOrd="0" presId="urn:microsoft.com/office/officeart/2018/2/layout/IconVerticalSolidList"/>
    <dgm:cxn modelId="{65A85FBF-6DB9-4708-8FEB-355D1B10852F}" srcId="{B3263A7C-5901-4BDC-8EB2-4E97D5F129EB}" destId="{7308052C-A231-41CD-A9FA-3103EA7032FB}" srcOrd="1" destOrd="0" parTransId="{772AC6C7-5417-433E-883C-D6451FEBD0AA}" sibTransId="{C0F86E80-AAE0-4473-846D-77EECB6BE887}"/>
    <dgm:cxn modelId="{F73092E3-8820-4E1C-92CB-3DD95DA6E839}" type="presOf" srcId="{661FD778-0BD4-4D22-99D0-B3FC556A5384}" destId="{A66E1688-3F0D-499F-AEF3-CE164D98A473}" srcOrd="0" destOrd="0" presId="urn:microsoft.com/office/officeart/2018/2/layout/IconVerticalSolidList"/>
    <dgm:cxn modelId="{4B8FBCEE-F8A6-4502-B789-76A0F109BEEE}" type="presOf" srcId="{B3263A7C-5901-4BDC-8EB2-4E97D5F129EB}" destId="{A99FAAE2-3462-4500-BEB4-A8B1DC99DC4A}" srcOrd="0" destOrd="0" presId="urn:microsoft.com/office/officeart/2018/2/layout/IconVerticalSolidList"/>
    <dgm:cxn modelId="{9717F68F-9649-404B-BBDA-F015EB917587}" type="presParOf" srcId="{FBE9C615-D8A0-4B9C-A077-6A76F2100481}" destId="{7B09AB13-3CA2-46A9-8D70-EDE8B1AC0734}" srcOrd="0" destOrd="0" presId="urn:microsoft.com/office/officeart/2018/2/layout/IconVerticalSolidList"/>
    <dgm:cxn modelId="{C20F4011-A837-46E5-8D9E-F922FA988CA6}" type="presParOf" srcId="{7B09AB13-3CA2-46A9-8D70-EDE8B1AC0734}" destId="{9169D517-6DD0-48BA-ACC3-0BFD9ADC6FB2}" srcOrd="0" destOrd="0" presId="urn:microsoft.com/office/officeart/2018/2/layout/IconVerticalSolidList"/>
    <dgm:cxn modelId="{199B1034-0459-49B3-88EE-3A4823B2EBED}" type="presParOf" srcId="{7B09AB13-3CA2-46A9-8D70-EDE8B1AC0734}" destId="{A532A8FE-6663-431C-9D89-5C1B8EA23CB9}" srcOrd="1" destOrd="0" presId="urn:microsoft.com/office/officeart/2018/2/layout/IconVerticalSolidList"/>
    <dgm:cxn modelId="{B9DA3336-583C-4EFD-AE14-CDEF4516ABD3}" type="presParOf" srcId="{7B09AB13-3CA2-46A9-8D70-EDE8B1AC0734}" destId="{3D479105-6598-402B-A131-4BB23219A4B2}" srcOrd="2" destOrd="0" presId="urn:microsoft.com/office/officeart/2018/2/layout/IconVerticalSolidList"/>
    <dgm:cxn modelId="{2D29BA61-2F51-4141-8A71-0EA316095702}" type="presParOf" srcId="{7B09AB13-3CA2-46A9-8D70-EDE8B1AC0734}" destId="{E394783B-511A-422F-A88C-047BF426D0CC}" srcOrd="3" destOrd="0" presId="urn:microsoft.com/office/officeart/2018/2/layout/IconVerticalSolidList"/>
    <dgm:cxn modelId="{26BA9192-00F7-4E5D-853D-DDFBFDC31311}" type="presParOf" srcId="{FBE9C615-D8A0-4B9C-A077-6A76F2100481}" destId="{B08FCCD1-2A52-4A20-86FE-9ADF8AF7518C}" srcOrd="1" destOrd="0" presId="urn:microsoft.com/office/officeart/2018/2/layout/IconVerticalSolidList"/>
    <dgm:cxn modelId="{C8CBAA9B-E409-49B2-BB0D-9448CE713F3D}" type="presParOf" srcId="{FBE9C615-D8A0-4B9C-A077-6A76F2100481}" destId="{89D400DF-AB9A-47BE-A52D-61DF10D18221}" srcOrd="2" destOrd="0" presId="urn:microsoft.com/office/officeart/2018/2/layout/IconVerticalSolidList"/>
    <dgm:cxn modelId="{BF428FAE-DA92-4B09-BE49-2CE3DC883BC8}" type="presParOf" srcId="{89D400DF-AB9A-47BE-A52D-61DF10D18221}" destId="{50932D46-9BDA-4A24-A204-BB3B5EED0012}" srcOrd="0" destOrd="0" presId="urn:microsoft.com/office/officeart/2018/2/layout/IconVerticalSolidList"/>
    <dgm:cxn modelId="{53D464AA-B1BC-4EF2-BE7B-5899C823EE3D}" type="presParOf" srcId="{89D400DF-AB9A-47BE-A52D-61DF10D18221}" destId="{DC7FDC5B-ED5F-4030-84A5-952A9FF48937}" srcOrd="1" destOrd="0" presId="urn:microsoft.com/office/officeart/2018/2/layout/IconVerticalSolidList"/>
    <dgm:cxn modelId="{39C6F041-0ABC-482C-B2AF-FEAFAC80700A}" type="presParOf" srcId="{89D400DF-AB9A-47BE-A52D-61DF10D18221}" destId="{86F5D8AC-F7AE-481A-801E-3194F2EC3FFC}" srcOrd="2" destOrd="0" presId="urn:microsoft.com/office/officeart/2018/2/layout/IconVerticalSolidList"/>
    <dgm:cxn modelId="{CD671BB4-87A1-463D-824D-D8FB771EB184}" type="presParOf" srcId="{89D400DF-AB9A-47BE-A52D-61DF10D18221}" destId="{26DC112A-915F-4754-8BAD-758765410B63}" srcOrd="3" destOrd="0" presId="urn:microsoft.com/office/officeart/2018/2/layout/IconVerticalSolidList"/>
    <dgm:cxn modelId="{0BEC3F7D-6D2D-438F-9576-92684D058967}" type="presParOf" srcId="{FBE9C615-D8A0-4B9C-A077-6A76F2100481}" destId="{A60D8E23-3577-4914-8886-A6D8F1AE2003}" srcOrd="3" destOrd="0" presId="urn:microsoft.com/office/officeart/2018/2/layout/IconVerticalSolidList"/>
    <dgm:cxn modelId="{FCF9DBE9-D379-4F18-9157-AD9C353AFC68}" type="presParOf" srcId="{FBE9C615-D8A0-4B9C-A077-6A76F2100481}" destId="{785742A7-FFC7-4CAD-ACBA-E43263D5BDA9}" srcOrd="4" destOrd="0" presId="urn:microsoft.com/office/officeart/2018/2/layout/IconVerticalSolidList"/>
    <dgm:cxn modelId="{84D3814A-4A2D-4527-B44F-D1E685EB8C23}" type="presParOf" srcId="{785742A7-FFC7-4CAD-ACBA-E43263D5BDA9}" destId="{92518625-55D9-48B3-A8A5-BDA26A51997E}" srcOrd="0" destOrd="0" presId="urn:microsoft.com/office/officeart/2018/2/layout/IconVerticalSolidList"/>
    <dgm:cxn modelId="{79D0D92E-C2B8-4490-AC99-05736BA91A52}" type="presParOf" srcId="{785742A7-FFC7-4CAD-ACBA-E43263D5BDA9}" destId="{2EC297BF-78D3-47B9-A97C-D63D8CAEE52B}" srcOrd="1" destOrd="0" presId="urn:microsoft.com/office/officeart/2018/2/layout/IconVerticalSolidList"/>
    <dgm:cxn modelId="{DE2A3AEF-5C90-4D25-A862-A5ADD07A5ACF}" type="presParOf" srcId="{785742A7-FFC7-4CAD-ACBA-E43263D5BDA9}" destId="{3126195F-5ECF-43F4-8091-715D7BE4AD64}" srcOrd="2" destOrd="0" presId="urn:microsoft.com/office/officeart/2018/2/layout/IconVerticalSolidList"/>
    <dgm:cxn modelId="{C4693897-9982-457C-AB46-4EC2828CFE50}" type="presParOf" srcId="{785742A7-FFC7-4CAD-ACBA-E43263D5BDA9}" destId="{A99FAAE2-3462-4500-BEB4-A8B1DC99DC4A}" srcOrd="3" destOrd="0" presId="urn:microsoft.com/office/officeart/2018/2/layout/IconVerticalSolidList"/>
    <dgm:cxn modelId="{334B65CB-3081-4EDA-9802-A7439745369F}" type="presParOf" srcId="{785742A7-FFC7-4CAD-ACBA-E43263D5BDA9}" destId="{A66E1688-3F0D-499F-AEF3-CE164D98A47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B6821-27CA-4F5C-A3B2-0DF9252EB5B2}">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5A60B-2A56-4CC0-B7FC-8354B65513B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FFC11-65AA-4A26-9B89-7E6053F6B75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IN" sz="2000" kern="1200"/>
            <a:t>• Market is highly competitive</a:t>
          </a:r>
          <a:endParaRPr lang="en-US" sz="2000" kern="1200"/>
        </a:p>
      </dsp:txBody>
      <dsp:txXfrm>
        <a:off x="1429899" y="2442"/>
        <a:ext cx="5083704" cy="1238008"/>
      </dsp:txXfrm>
    </dsp:sp>
    <dsp:sp modelId="{4426C243-ECC5-4585-9366-67B4F80F913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1C36F-E1AA-4AD3-B25A-F8EF05075FAB}">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0DB777-1193-4888-9707-C7E403C72A48}">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IN" sz="2000" kern="1200" dirty="0"/>
            <a:t>• Highly developed city so cost of doing business is also costlier.</a:t>
          </a:r>
          <a:endParaRPr lang="en-US" sz="2000" kern="1200" dirty="0"/>
        </a:p>
      </dsp:txBody>
      <dsp:txXfrm>
        <a:off x="1429899" y="1549953"/>
        <a:ext cx="5083704" cy="1238008"/>
      </dsp:txXfrm>
    </dsp:sp>
    <dsp:sp modelId="{8753D9CA-1D89-4CF9-BC1D-A64DDA90C2FC}">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FFE5D-3325-41F9-9795-6AA36D00CECB}">
      <dsp:nvSpPr>
        <dsp:cNvPr id="0" name=""/>
        <dsp:cNvSpPr/>
      </dsp:nvSpPr>
      <dsp:spPr>
        <a:xfrm>
          <a:off x="374497" y="3376015"/>
          <a:ext cx="680904" cy="6809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853883-4176-44B9-B967-B7A59CCAF4E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IN" sz="2000" kern="1200" dirty="0"/>
            <a:t>• New business venture or expansion needs to be analysed carefully</a:t>
          </a:r>
          <a:endParaRPr lang="en-US" sz="2000" kern="1200" dirty="0"/>
        </a:p>
      </dsp:txBody>
      <dsp:txXfrm>
        <a:off x="1429899" y="3097464"/>
        <a:ext cx="5083704" cy="1238008"/>
      </dsp:txXfrm>
    </dsp:sp>
    <dsp:sp modelId="{522A2BC0-BD63-49A7-A382-15F70322104C}">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CFFFB-004D-4C65-81A1-84DFCEA0466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40EDA9-C86F-4FC5-A934-0BF5C4BF1657}">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IN" sz="2000" kern="1200" dirty="0"/>
            <a:t>• One should strategically targeting the market in order to do :</a:t>
          </a:r>
          <a:endParaRPr lang="en-US" sz="2000" kern="1200" dirty="0"/>
        </a:p>
      </dsp:txBody>
      <dsp:txXfrm>
        <a:off x="1429899" y="4644974"/>
        <a:ext cx="2931121" cy="1238008"/>
      </dsp:txXfrm>
    </dsp:sp>
    <dsp:sp modelId="{E2AC7FBA-2888-43E4-AF02-402A77968533}">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577850">
            <a:lnSpc>
              <a:spcPct val="90000"/>
            </a:lnSpc>
            <a:spcBef>
              <a:spcPct val="0"/>
            </a:spcBef>
            <a:spcAft>
              <a:spcPct val="35000"/>
            </a:spcAft>
            <a:buNone/>
          </a:pPr>
          <a:r>
            <a:rPr lang="en-IN" sz="1300" kern="1200"/>
            <a:t>-This will help in reduction of risk.</a:t>
          </a:r>
          <a:endParaRPr lang="en-US" sz="1300" kern="1200"/>
        </a:p>
        <a:p>
          <a:pPr marL="0" lvl="0" indent="0" algn="l" defTabSz="577850">
            <a:lnSpc>
              <a:spcPct val="90000"/>
            </a:lnSpc>
            <a:spcBef>
              <a:spcPct val="0"/>
            </a:spcBef>
            <a:spcAft>
              <a:spcPct val="35000"/>
            </a:spcAft>
            <a:buNone/>
          </a:pPr>
          <a:r>
            <a:rPr lang="en-IN" sz="1300" kern="1200"/>
            <a:t>-The Return on Investment will be reasonable.</a:t>
          </a:r>
          <a:endParaRPr lang="en-US" sz="1300" kern="1200"/>
        </a:p>
      </dsp:txBody>
      <dsp:txXfrm>
        <a:off x="4361021" y="4644974"/>
        <a:ext cx="2152582"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7F900-06DB-44E1-BA43-1804FD64B4A2}">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C306C-15D2-4D07-9B61-626B177D2EA3}">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New York city neighborhood has a total of 5 </a:t>
          </a:r>
          <a:r>
            <a:rPr lang="en-US" sz="2300" kern="1200"/>
            <a:t>boroughs and306 neighborhoods</a:t>
          </a:r>
          <a:endParaRPr lang="en-US" sz="2300" kern="1200" dirty="0"/>
        </a:p>
      </dsp:txBody>
      <dsp:txXfrm>
        <a:off x="0" y="623"/>
        <a:ext cx="6492875" cy="1020830"/>
      </dsp:txXfrm>
    </dsp:sp>
    <dsp:sp modelId="{F6716103-C5B5-4323-8E07-8BB4B8B6C814}">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E1E1A-7873-4DF8-92C8-FE713A6D366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PART 1 - Clustering of Manhattan and Brooklyn</a:t>
          </a:r>
        </a:p>
      </dsp:txBody>
      <dsp:txXfrm>
        <a:off x="0" y="1021453"/>
        <a:ext cx="6492875" cy="1020830"/>
      </dsp:txXfrm>
    </dsp:sp>
    <dsp:sp modelId="{F36AD139-FA90-4421-AD44-18D5E2326573}">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DB6E9-71BB-41C8-93F9-F8AC02FFC1BD}">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PART 2 - Clustering of Bronx, Queens and Staten Island.</a:t>
          </a:r>
        </a:p>
      </dsp:txBody>
      <dsp:txXfrm>
        <a:off x="0" y="2042284"/>
        <a:ext cx="6492875" cy="1020830"/>
      </dsp:txXfrm>
    </dsp:sp>
    <dsp:sp modelId="{4EDD5BCB-28D5-44FD-BB5B-E366B629CB1D}">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908AA-10ED-4FAB-97C1-C5E7551B639B}">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Only restaurant data is filtered from foursquare.com venues data and utilized for this project.</a:t>
          </a:r>
        </a:p>
      </dsp:txBody>
      <dsp:txXfrm>
        <a:off x="0" y="3063115"/>
        <a:ext cx="6492875" cy="1020830"/>
      </dsp:txXfrm>
    </dsp:sp>
    <dsp:sp modelId="{32FB3919-DA1F-4566-A81C-835364F6DB06}">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44B9D-7914-4E8F-8721-F4DFE3F96A6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This is done because of the following Exploratory data analysis.</a:t>
          </a:r>
        </a:p>
      </dsp:txBody>
      <dsp:txXfrm>
        <a:off x="0" y="4083946"/>
        <a:ext cx="6492875"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19BB8-7395-4A5F-A56D-D79C6E0E57D6}">
      <dsp:nvSpPr>
        <dsp:cNvPr id="0" name=""/>
        <dsp:cNvSpPr/>
      </dsp:nvSpPr>
      <dsp:spPr>
        <a:xfrm>
          <a:off x="0" y="191438"/>
          <a:ext cx="5744684"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3 : To analyize New York city Population, Demographics and Cuisine , scrapped the data from Wikipedia pages given above in the data section.</a:t>
          </a:r>
        </a:p>
      </dsp:txBody>
      <dsp:txXfrm>
        <a:off x="51003" y="242441"/>
        <a:ext cx="5642678" cy="942803"/>
      </dsp:txXfrm>
    </dsp:sp>
    <dsp:sp modelId="{C68CD260-8224-417C-BF23-AD2C9FD33CFF}">
      <dsp:nvSpPr>
        <dsp:cNvPr id="0" name=""/>
        <dsp:cNvSpPr/>
      </dsp:nvSpPr>
      <dsp:spPr>
        <a:xfrm>
          <a:off x="0" y="1290967"/>
          <a:ext cx="5744684" cy="104480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used BeautifulSoup python library.</a:t>
          </a:r>
        </a:p>
      </dsp:txBody>
      <dsp:txXfrm>
        <a:off x="51003" y="1341970"/>
        <a:ext cx="5642678" cy="942803"/>
      </dsp:txXfrm>
    </dsp:sp>
    <dsp:sp modelId="{4F3C5963-68B8-4D7D-B5DC-75489184B60E}">
      <dsp:nvSpPr>
        <dsp:cNvPr id="0" name=""/>
        <dsp:cNvSpPr/>
      </dsp:nvSpPr>
      <dsp:spPr>
        <a:xfrm>
          <a:off x="0" y="2390498"/>
          <a:ext cx="5744684" cy="104480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Beautiful Soup is a Python package for parsing HTML and XML documents (including having malformed markup, i.e. non-closed tags, so named after tag soup).</a:t>
          </a:r>
        </a:p>
      </dsp:txBody>
      <dsp:txXfrm>
        <a:off x="51003" y="2441501"/>
        <a:ext cx="5642678" cy="942803"/>
      </dsp:txXfrm>
    </dsp:sp>
    <dsp:sp modelId="{8D6E9544-86F3-46B8-B92B-2EF7BCEE510D}">
      <dsp:nvSpPr>
        <dsp:cNvPr id="0" name=""/>
        <dsp:cNvSpPr/>
      </dsp:nvSpPr>
      <dsp:spPr>
        <a:xfrm>
          <a:off x="0" y="3490028"/>
          <a:ext cx="5744684"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creates a parse tree for parsed pages that can be used to extract data from HTML, which is useful for web scraping</a:t>
          </a:r>
        </a:p>
      </dsp:txBody>
      <dsp:txXfrm>
        <a:off x="51003" y="3541031"/>
        <a:ext cx="5642678" cy="942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9D517-6DD0-48BA-ACC3-0BFD9ADC6FB2}">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2A8FE-6663-431C-9D89-5C1B8EA23CB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94783B-511A-422F-A88C-047BF426D0CC}">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100000"/>
            </a:lnSpc>
            <a:spcBef>
              <a:spcPct val="0"/>
            </a:spcBef>
            <a:spcAft>
              <a:spcPct val="35000"/>
            </a:spcAft>
            <a:buNone/>
          </a:pPr>
          <a:r>
            <a:rPr lang="en-US" sz="1500" kern="1200"/>
            <a:t>• Scope to explore cuisines of various countries in Bronx, Queens and Staten Island</a:t>
          </a:r>
        </a:p>
      </dsp:txBody>
      <dsp:txXfrm>
        <a:off x="1941716" y="718"/>
        <a:ext cx="4571887" cy="1681139"/>
      </dsp:txXfrm>
    </dsp:sp>
    <dsp:sp modelId="{50932D46-9BDA-4A24-A204-BB3B5EED0012}">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FDC5B-ED5F-4030-84A5-952A9FF48937}">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DC112A-915F-4754-8BAD-758765410B6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100000"/>
            </a:lnSpc>
            <a:spcBef>
              <a:spcPct val="0"/>
            </a:spcBef>
            <a:spcAft>
              <a:spcPct val="35000"/>
            </a:spcAft>
            <a:buNone/>
          </a:pPr>
          <a:r>
            <a:rPr lang="en-US" sz="1500" kern="1200" dirty="0"/>
            <a:t> In Manhattan and Brooklyn restaurants , cuisines of many countries are part of their</a:t>
          </a:r>
        </a:p>
        <a:p>
          <a:pPr marL="0" lvl="0" indent="0" algn="l" defTabSz="666750">
            <a:lnSpc>
              <a:spcPct val="100000"/>
            </a:lnSpc>
            <a:spcBef>
              <a:spcPct val="0"/>
            </a:spcBef>
            <a:spcAft>
              <a:spcPct val="35000"/>
            </a:spcAft>
            <a:buNone/>
          </a:pPr>
          <a:r>
            <a:rPr lang="en-US" sz="1500" kern="1200" dirty="0"/>
            <a:t>Menu. Risk can be taken with great menu on board. It also shows people love and explore cuisines of various countries.</a:t>
          </a:r>
        </a:p>
      </dsp:txBody>
      <dsp:txXfrm>
        <a:off x="1941716" y="2102143"/>
        <a:ext cx="4571887" cy="1681139"/>
      </dsp:txXfrm>
    </dsp:sp>
    <dsp:sp modelId="{92518625-55D9-48B3-A8A5-BDA26A51997E}">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297BF-78D3-47B9-A97C-D63D8CAEE52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FAAE2-3462-4500-BEB4-A8B1DC99DC4A}">
      <dsp:nvSpPr>
        <dsp:cNvPr id="0" name=""/>
        <dsp:cNvSpPr/>
      </dsp:nvSpPr>
      <dsp:spPr>
        <a:xfrm>
          <a:off x="1941716" y="4203567"/>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100000"/>
            </a:lnSpc>
            <a:spcBef>
              <a:spcPct val="0"/>
            </a:spcBef>
            <a:spcAft>
              <a:spcPct val="35000"/>
            </a:spcAft>
            <a:buNone/>
          </a:pPr>
          <a:r>
            <a:rPr lang="en-US" sz="1500" kern="1200" dirty="0"/>
            <a:t>• Scope to increase Farmers markets in Bronx, Queens and Staten Island.</a:t>
          </a:r>
        </a:p>
      </dsp:txBody>
      <dsp:txXfrm>
        <a:off x="1941716" y="4203567"/>
        <a:ext cx="2931121" cy="1681139"/>
      </dsp:txXfrm>
    </dsp:sp>
    <dsp:sp modelId="{A66E1688-3F0D-499F-AEF3-CE164D98A473}">
      <dsp:nvSpPr>
        <dsp:cNvPr id="0" name=""/>
        <dsp:cNvSpPr/>
      </dsp:nvSpPr>
      <dsp:spPr>
        <a:xfrm>
          <a:off x="4872838" y="4203567"/>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488950">
            <a:lnSpc>
              <a:spcPct val="100000"/>
            </a:lnSpc>
            <a:spcBef>
              <a:spcPct val="0"/>
            </a:spcBef>
            <a:spcAft>
              <a:spcPct val="35000"/>
            </a:spcAft>
            <a:buNone/>
          </a:pPr>
          <a:r>
            <a:rPr lang="en-US" sz="1100" kern="1200" dirty="0"/>
            <a:t>- Region - Cluster0</a:t>
          </a:r>
        </a:p>
        <a:p>
          <a:pPr marL="0" lvl="0" indent="0" algn="l" defTabSz="488950">
            <a:lnSpc>
              <a:spcPct val="100000"/>
            </a:lnSpc>
            <a:spcBef>
              <a:spcPct val="0"/>
            </a:spcBef>
            <a:spcAft>
              <a:spcPct val="35000"/>
            </a:spcAft>
            <a:buNone/>
          </a:pPr>
          <a:r>
            <a:rPr lang="en-US" sz="1100" kern="1200" dirty="0"/>
            <a:t>- Neighborhood – Staten Island – Tod Hill, Port Ivory, Bloomfield</a:t>
          </a:r>
        </a:p>
      </dsp:txBody>
      <dsp:txXfrm>
        <a:off x="4872838" y="4203567"/>
        <a:ext cx="1640765"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D3EA-AFD6-412F-9D0B-DA881C326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13D658-C23C-4757-A78B-FC9F770B4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A71601-59CF-4286-B6AD-2D4DEC7F2EC8}"/>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5" name="Footer Placeholder 4">
            <a:extLst>
              <a:ext uri="{FF2B5EF4-FFF2-40B4-BE49-F238E27FC236}">
                <a16:creationId xmlns:a16="http://schemas.microsoft.com/office/drawing/2014/main" id="{5E5E7485-375B-4396-84BB-E1D2E9A57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F68B1-4029-4225-A565-B69520F23997}"/>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196469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36D8-A999-436E-B889-C85E9D6F47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D9DD9-6B2C-423E-8B00-F5F4D9CBB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596C8-294A-4F5B-B642-7FC94AF11A50}"/>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5" name="Footer Placeholder 4">
            <a:extLst>
              <a:ext uri="{FF2B5EF4-FFF2-40B4-BE49-F238E27FC236}">
                <a16:creationId xmlns:a16="http://schemas.microsoft.com/office/drawing/2014/main" id="{F21E6186-1E75-4122-BA98-966F8543A2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43808-842B-4340-BCFE-C951B70EC51E}"/>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14282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7ABD-754A-4447-82E9-C58F05B8F9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B4D843-E10A-40E3-8187-F1AD9083E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13E7B-5698-4ED9-958C-E8FE417C7097}"/>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5" name="Footer Placeholder 4">
            <a:extLst>
              <a:ext uri="{FF2B5EF4-FFF2-40B4-BE49-F238E27FC236}">
                <a16:creationId xmlns:a16="http://schemas.microsoft.com/office/drawing/2014/main" id="{B053D98B-F29B-41AB-A12D-5388BF03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4E7D0-98D1-47BA-8C36-D66AF93789B5}"/>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317709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FA0A-6A7A-4838-A9EC-EB64CF024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14A43-1F6A-475D-993D-42D2DC821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170F1-4BF5-4A3D-9821-0AA44F7702BC}"/>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5" name="Footer Placeholder 4">
            <a:extLst>
              <a:ext uri="{FF2B5EF4-FFF2-40B4-BE49-F238E27FC236}">
                <a16:creationId xmlns:a16="http://schemas.microsoft.com/office/drawing/2014/main" id="{160F6CAD-2652-4F95-A1D8-660BB268A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7DC891-0B26-4384-BC94-D356DE89B966}"/>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267565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42A5-B92A-4EA0-BB8F-26CF78969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3E67F0-8EFB-4D74-A32E-DB7B920DE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708D8-CD8A-40E3-8650-29C4CC60012B}"/>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5" name="Footer Placeholder 4">
            <a:extLst>
              <a:ext uri="{FF2B5EF4-FFF2-40B4-BE49-F238E27FC236}">
                <a16:creationId xmlns:a16="http://schemas.microsoft.com/office/drawing/2014/main" id="{EBD420B1-EEFB-4D83-9C67-63B6FF6DE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34A33-10E7-4450-84F7-6A2134B836D1}"/>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58659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25FC-22ED-4662-A1B3-D29C4D5187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445C93-3702-4CAE-984A-ADC3A8E5F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6F9E1A-ED8E-46D1-A2E9-45336B4E6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8F3F47-B3B6-48ED-AAB5-B9700543AF7A}"/>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6" name="Footer Placeholder 5">
            <a:extLst>
              <a:ext uri="{FF2B5EF4-FFF2-40B4-BE49-F238E27FC236}">
                <a16:creationId xmlns:a16="http://schemas.microsoft.com/office/drawing/2014/main" id="{88EC83A8-E371-4EFD-A710-C449D7969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905373-BACF-4433-A3CA-B18F77D6F34E}"/>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404714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0A0E-D201-4D06-BACF-024C7C2F18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66B20-7E12-4855-BD26-DAD929A09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EBE10-2488-433C-A5FB-B0A6E9497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BDEB34-A67A-4ECE-9018-5657EAD4B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9AEE7-6509-4B74-8B97-226FC77457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183D6-0DA3-41BA-90F4-4F5AFB51DB32}"/>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8" name="Footer Placeholder 7">
            <a:extLst>
              <a:ext uri="{FF2B5EF4-FFF2-40B4-BE49-F238E27FC236}">
                <a16:creationId xmlns:a16="http://schemas.microsoft.com/office/drawing/2014/main" id="{10F4A982-93D3-44FD-B17C-EB985B5805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D60D6A-2537-47EA-8BB8-B4472C4C7C5A}"/>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97431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2ABB-8AAC-4E55-85B5-D9E0A52E10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D287D-2443-4085-9AEB-ABF63231C33E}"/>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4" name="Footer Placeholder 3">
            <a:extLst>
              <a:ext uri="{FF2B5EF4-FFF2-40B4-BE49-F238E27FC236}">
                <a16:creationId xmlns:a16="http://schemas.microsoft.com/office/drawing/2014/main" id="{939091A1-746E-4CCF-811F-14CE9A5452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848E55-D9D4-4331-A0C3-6B4E25A449A9}"/>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142472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6EFE2-FF26-4B2E-A4BD-E5B8CB24069F}"/>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3" name="Footer Placeholder 2">
            <a:extLst>
              <a:ext uri="{FF2B5EF4-FFF2-40B4-BE49-F238E27FC236}">
                <a16:creationId xmlns:a16="http://schemas.microsoft.com/office/drawing/2014/main" id="{B5C27C25-36E9-46FE-97ED-E7EAB86F3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F51C39-1256-4719-802B-4DAE8E010699}"/>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199487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5A54-D454-4933-B3C1-6E38320B3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805685-B82D-44B1-8F2C-155E4E1DF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882C7F-5A71-4348-99F9-4E464872E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F097A-E8F0-4769-A111-534B74F92137}"/>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6" name="Footer Placeholder 5">
            <a:extLst>
              <a:ext uri="{FF2B5EF4-FFF2-40B4-BE49-F238E27FC236}">
                <a16:creationId xmlns:a16="http://schemas.microsoft.com/office/drawing/2014/main" id="{9E68D894-4511-412F-98DD-85C383A4B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C2D0-BB56-4D83-9B03-8E0D64230416}"/>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389377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43EC-D4D7-450D-9040-C54723A43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8E647B-1231-4A21-B6D8-96CE90D9E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D7CECE-ED20-49F1-BAE3-15D315D68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58FF1-A032-4075-AE1C-C07EA018D209}"/>
              </a:ext>
            </a:extLst>
          </p:cNvPr>
          <p:cNvSpPr>
            <a:spLocks noGrp="1"/>
          </p:cNvSpPr>
          <p:nvPr>
            <p:ph type="dt" sz="half" idx="10"/>
          </p:nvPr>
        </p:nvSpPr>
        <p:spPr/>
        <p:txBody>
          <a:bodyPr/>
          <a:lstStyle/>
          <a:p>
            <a:fld id="{6E06E70A-AD43-47F8-8DA2-927A9AB4AF38}" type="datetimeFigureOut">
              <a:rPr lang="en-IN" smtClean="0"/>
              <a:t>11-01-2020</a:t>
            </a:fld>
            <a:endParaRPr lang="en-IN"/>
          </a:p>
        </p:txBody>
      </p:sp>
      <p:sp>
        <p:nvSpPr>
          <p:cNvPr id="6" name="Footer Placeholder 5">
            <a:extLst>
              <a:ext uri="{FF2B5EF4-FFF2-40B4-BE49-F238E27FC236}">
                <a16:creationId xmlns:a16="http://schemas.microsoft.com/office/drawing/2014/main" id="{B6B54967-68E7-483A-8A7F-51F8CABC3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81F06-A2F6-451D-980E-3177123C647F}"/>
              </a:ext>
            </a:extLst>
          </p:cNvPr>
          <p:cNvSpPr>
            <a:spLocks noGrp="1"/>
          </p:cNvSpPr>
          <p:nvPr>
            <p:ph type="sldNum" sz="quarter" idx="12"/>
          </p:nvPr>
        </p:nvSpPr>
        <p:spPr/>
        <p:txBody>
          <a:bodyPr/>
          <a:lstStyle/>
          <a:p>
            <a:fld id="{F4737748-B256-459D-9A24-EF49B23BF1CD}" type="slidenum">
              <a:rPr lang="en-IN" smtClean="0"/>
              <a:t>‹#›</a:t>
            </a:fld>
            <a:endParaRPr lang="en-IN"/>
          </a:p>
        </p:txBody>
      </p:sp>
    </p:spTree>
    <p:extLst>
      <p:ext uri="{BB962C8B-B14F-4D97-AF65-F5344CB8AC3E}">
        <p14:creationId xmlns:p14="http://schemas.microsoft.com/office/powerpoint/2010/main" val="89226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6E94-50D0-4204-B239-9C291C649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24F1E1-FFAA-4982-846A-6CAA2279B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392E8-8BCE-4929-8097-73B61B051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6E70A-AD43-47F8-8DA2-927A9AB4AF38}" type="datetimeFigureOut">
              <a:rPr lang="en-IN" smtClean="0"/>
              <a:t>11-01-2020</a:t>
            </a:fld>
            <a:endParaRPr lang="en-IN"/>
          </a:p>
        </p:txBody>
      </p:sp>
      <p:sp>
        <p:nvSpPr>
          <p:cNvPr id="5" name="Footer Placeholder 4">
            <a:extLst>
              <a:ext uri="{FF2B5EF4-FFF2-40B4-BE49-F238E27FC236}">
                <a16:creationId xmlns:a16="http://schemas.microsoft.com/office/drawing/2014/main" id="{02BA706E-3AE8-423A-ADDB-45603BA25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6666F1-6B90-4E1E-B37F-1DF0ABADF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37748-B256-459D-9A24-EF49B23BF1CD}" type="slidenum">
              <a:rPr lang="en-IN" smtClean="0"/>
              <a:t>‹#›</a:t>
            </a:fld>
            <a:endParaRPr lang="en-IN"/>
          </a:p>
        </p:txBody>
      </p:sp>
    </p:spTree>
    <p:extLst>
      <p:ext uri="{BB962C8B-B14F-4D97-AF65-F5344CB8AC3E}">
        <p14:creationId xmlns:p14="http://schemas.microsoft.com/office/powerpoint/2010/main" val="380344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A9D48B-F369-4530-B06D-399C9DE71FCE}"/>
              </a:ext>
            </a:extLst>
          </p:cNvPr>
          <p:cNvSpPr>
            <a:spLocks noGrp="1"/>
          </p:cNvSpPr>
          <p:nvPr>
            <p:ph type="ctrTitle"/>
          </p:nvPr>
        </p:nvSpPr>
        <p:spPr>
          <a:xfrm>
            <a:off x="838199" y="4525347"/>
            <a:ext cx="6801321" cy="1737360"/>
          </a:xfrm>
        </p:spPr>
        <p:txBody>
          <a:bodyPr anchor="ctr">
            <a:normAutofit/>
          </a:bodyPr>
          <a:lstStyle/>
          <a:p>
            <a:pPr algn="r"/>
            <a:r>
              <a:rPr lang="en-IN"/>
              <a:t>ABC Group of Hotels</a:t>
            </a:r>
          </a:p>
        </p:txBody>
      </p:sp>
      <p:sp>
        <p:nvSpPr>
          <p:cNvPr id="3" name="Subtitle 2">
            <a:extLst>
              <a:ext uri="{FF2B5EF4-FFF2-40B4-BE49-F238E27FC236}">
                <a16:creationId xmlns:a16="http://schemas.microsoft.com/office/drawing/2014/main" id="{C476403A-C2BD-41B4-8B5E-CB015D6708D7}"/>
              </a:ext>
            </a:extLst>
          </p:cNvPr>
          <p:cNvSpPr>
            <a:spLocks noGrp="1"/>
          </p:cNvSpPr>
          <p:nvPr>
            <p:ph type="subTitle" idx="1"/>
          </p:nvPr>
        </p:nvSpPr>
        <p:spPr>
          <a:xfrm>
            <a:off x="7961258" y="4525347"/>
            <a:ext cx="3258675" cy="1737360"/>
          </a:xfrm>
        </p:spPr>
        <p:txBody>
          <a:bodyPr anchor="ctr">
            <a:normAutofit/>
          </a:bodyPr>
          <a:lstStyle/>
          <a:p>
            <a:pPr algn="l"/>
            <a:r>
              <a:rPr lang="en-IN"/>
              <a:t>The Battle of Neighbourhoods</a:t>
            </a:r>
          </a:p>
        </p:txBody>
      </p:sp>
      <p:sp>
        <p:nvSpPr>
          <p:cNvPr id="37" name="Oval 3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9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83B88A-D49A-47C8-A1F6-305A0E1AF221}"/>
              </a:ext>
            </a:extLst>
          </p:cNvPr>
          <p:cNvSpPr>
            <a:spLocks noGrp="1"/>
          </p:cNvSpPr>
          <p:nvPr>
            <p:ph type="title"/>
          </p:nvPr>
        </p:nvSpPr>
        <p:spPr>
          <a:xfrm>
            <a:off x="643468" y="226649"/>
            <a:ext cx="3363974" cy="1216071"/>
          </a:xfrm>
          <a:noFill/>
          <a:ln w="19050">
            <a:solidFill>
              <a:schemeClr val="tx1"/>
            </a:solidFill>
          </a:ln>
        </p:spPr>
        <p:txBody>
          <a:bodyPr wrap="square" anchor="ctr">
            <a:normAutofit/>
          </a:bodyPr>
          <a:lstStyle/>
          <a:p>
            <a:pPr algn="ctr"/>
            <a:r>
              <a:rPr lang="en-IN" sz="2800" dirty="0"/>
              <a:t>Data Description 4</a:t>
            </a:r>
          </a:p>
        </p:txBody>
      </p:sp>
      <p:sp>
        <p:nvSpPr>
          <p:cNvPr id="3" name="Content Placeholder 2">
            <a:extLst>
              <a:ext uri="{FF2B5EF4-FFF2-40B4-BE49-F238E27FC236}">
                <a16:creationId xmlns:a16="http://schemas.microsoft.com/office/drawing/2014/main" id="{AF857F91-AB17-4EF2-B076-0CEB88CB419E}"/>
              </a:ext>
            </a:extLst>
          </p:cNvPr>
          <p:cNvSpPr>
            <a:spLocks noGrp="1"/>
          </p:cNvSpPr>
          <p:nvPr>
            <p:ph idx="1"/>
          </p:nvPr>
        </p:nvSpPr>
        <p:spPr>
          <a:xfrm>
            <a:off x="643468" y="1669369"/>
            <a:ext cx="3363974" cy="4384297"/>
          </a:xfrm>
        </p:spPr>
        <p:txBody>
          <a:bodyPr>
            <a:normAutofit/>
          </a:bodyPr>
          <a:lstStyle/>
          <a:p>
            <a:pPr marL="0" indent="0">
              <a:buNone/>
            </a:pPr>
            <a:endParaRPr lang="en-US" sz="1400" dirty="0"/>
          </a:p>
          <a:p>
            <a:pPr marL="0" indent="0">
              <a:buNone/>
            </a:pPr>
            <a:endParaRPr lang="en-US" sz="1800" dirty="0"/>
          </a:p>
          <a:p>
            <a:r>
              <a:rPr lang="en-US" sz="1800" dirty="0"/>
              <a:t>Data from foursquare.com</a:t>
            </a:r>
          </a:p>
          <a:p>
            <a:r>
              <a:rPr lang="en-US" sz="1800" dirty="0" err="1"/>
              <a:t>Newyork</a:t>
            </a:r>
            <a:r>
              <a:rPr lang="en-US" sz="1800" dirty="0"/>
              <a:t> city geographical coordinates data will be utilized as input for the Foursquare API, that will be leveraged to provision venues information for each</a:t>
            </a:r>
          </a:p>
          <a:p>
            <a:r>
              <a:rPr lang="en-US" sz="1800" dirty="0" err="1"/>
              <a:t>neighborhood.We</a:t>
            </a:r>
            <a:r>
              <a:rPr lang="en-US" sz="1800" dirty="0"/>
              <a:t> will use the Foursquare API to explore neighborhoods in New York City. The below is image of the Foursquare API</a:t>
            </a:r>
          </a:p>
        </p:txBody>
      </p:sp>
      <p:pic>
        <p:nvPicPr>
          <p:cNvPr id="6" name="Picture 5">
            <a:extLst>
              <a:ext uri="{FF2B5EF4-FFF2-40B4-BE49-F238E27FC236}">
                <a16:creationId xmlns:a16="http://schemas.microsoft.com/office/drawing/2014/main" id="{A13C55C4-5043-470F-A0B4-166B9DE1FE1B}"/>
              </a:ext>
            </a:extLst>
          </p:cNvPr>
          <p:cNvPicPr>
            <a:picLocks noChangeAspect="1"/>
          </p:cNvPicPr>
          <p:nvPr/>
        </p:nvPicPr>
        <p:blipFill>
          <a:blip r:embed="rId2"/>
          <a:stretch>
            <a:fillRect/>
          </a:stretch>
        </p:blipFill>
        <p:spPr>
          <a:xfrm>
            <a:off x="5297763" y="1148080"/>
            <a:ext cx="6250769" cy="2753360"/>
          </a:xfrm>
          <a:prstGeom prst="rect">
            <a:avLst/>
          </a:prstGeom>
        </p:spPr>
      </p:pic>
    </p:spTree>
    <p:extLst>
      <p:ext uri="{BB962C8B-B14F-4D97-AF65-F5344CB8AC3E}">
        <p14:creationId xmlns:p14="http://schemas.microsoft.com/office/powerpoint/2010/main" val="42304386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978A05E-118B-4478-85F8-AC800368F9C9}"/>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Analytic Approach</a:t>
            </a:r>
          </a:p>
        </p:txBody>
      </p:sp>
      <p:graphicFrame>
        <p:nvGraphicFramePr>
          <p:cNvPr id="31" name="Content Placeholder 2">
            <a:extLst>
              <a:ext uri="{FF2B5EF4-FFF2-40B4-BE49-F238E27FC236}">
                <a16:creationId xmlns:a16="http://schemas.microsoft.com/office/drawing/2014/main" id="{478B308B-D8B2-4C5A-A25D-54DDF0A6A97B}"/>
              </a:ext>
            </a:extLst>
          </p:cNvPr>
          <p:cNvGraphicFramePr>
            <a:graphicFrameLocks noGrp="1"/>
          </p:cNvGraphicFramePr>
          <p:nvPr>
            <p:ph idx="1"/>
            <p:extLst>
              <p:ext uri="{D42A27DB-BD31-4B8C-83A1-F6EECF244321}">
                <p14:modId xmlns:p14="http://schemas.microsoft.com/office/powerpoint/2010/main" val="407217915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74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D6A0E0-FF08-43DF-B3CA-95BEE4C8A4D4}"/>
              </a:ext>
            </a:extLst>
          </p:cNvPr>
          <p:cNvPicPr>
            <a:picLocks noGrp="1" noChangeAspect="1"/>
          </p:cNvPicPr>
          <p:nvPr>
            <p:ph idx="1"/>
          </p:nvPr>
        </p:nvPicPr>
        <p:blipFill rotWithShape="1">
          <a:blip r:embed="rId2"/>
          <a:srcRect t="9467" b="5627"/>
          <a:stretch/>
        </p:blipFill>
        <p:spPr>
          <a:xfrm>
            <a:off x="20" y="10"/>
            <a:ext cx="12191980" cy="6857990"/>
          </a:xfrm>
          <a:prstGeom prst="rect">
            <a:avLst/>
          </a:prstGeom>
        </p:spPr>
      </p:pic>
    </p:spTree>
    <p:extLst>
      <p:ext uri="{BB962C8B-B14F-4D97-AF65-F5344CB8AC3E}">
        <p14:creationId xmlns:p14="http://schemas.microsoft.com/office/powerpoint/2010/main" val="189455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BE7A2199-7F03-4987-9DE9-C63587F04995}"/>
              </a:ext>
            </a:extLst>
          </p:cNvPr>
          <p:cNvPicPr>
            <a:picLocks noGrp="1" noChangeAspect="1"/>
          </p:cNvPicPr>
          <p:nvPr>
            <p:ph idx="1"/>
          </p:nvPr>
        </p:nvPicPr>
        <p:blipFill rotWithShape="1">
          <a:blip r:embed="rId2"/>
          <a:srcRect t="1038"/>
          <a:stretch/>
        </p:blipFill>
        <p:spPr>
          <a:xfrm>
            <a:off x="1460597" y="10"/>
            <a:ext cx="9270806" cy="6857990"/>
          </a:xfrm>
          <a:custGeom>
            <a:avLst/>
            <a:gdLst>
              <a:gd name="connsiteX0" fmla="*/ 1503712 w 9270806"/>
              <a:gd name="connsiteY0" fmla="*/ 0 h 6858000"/>
              <a:gd name="connsiteX1" fmla="*/ 7767094 w 9270806"/>
              <a:gd name="connsiteY1" fmla="*/ 0 h 6858000"/>
              <a:gd name="connsiteX2" fmla="*/ 7913128 w 9270806"/>
              <a:gd name="connsiteY2" fmla="*/ 139721 h 6858000"/>
              <a:gd name="connsiteX3" fmla="*/ 9270806 w 9270806"/>
              <a:gd name="connsiteY3" fmla="*/ 3429000 h 6858000"/>
              <a:gd name="connsiteX4" fmla="*/ 7913128 w 9270806"/>
              <a:gd name="connsiteY4" fmla="*/ 6718279 h 6858000"/>
              <a:gd name="connsiteX5" fmla="*/ 7767094 w 9270806"/>
              <a:gd name="connsiteY5" fmla="*/ 6858000 h 6858000"/>
              <a:gd name="connsiteX6" fmla="*/ 1503712 w 9270806"/>
              <a:gd name="connsiteY6" fmla="*/ 6858000 h 6858000"/>
              <a:gd name="connsiteX7" fmla="*/ 1357679 w 9270806"/>
              <a:gd name="connsiteY7" fmla="*/ 6718279 h 6858000"/>
              <a:gd name="connsiteX8" fmla="*/ 0 w 9270806"/>
              <a:gd name="connsiteY8" fmla="*/ 3429000 h 6858000"/>
              <a:gd name="connsiteX9" fmla="*/ 1357679 w 9270806"/>
              <a:gd name="connsiteY9" fmla="*/ 1397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105587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DC84DD3-4C37-4872-9335-C129817F39E2}"/>
              </a:ext>
            </a:extLst>
          </p:cNvPr>
          <p:cNvPicPr>
            <a:picLocks noGrp="1" noChangeAspect="1"/>
          </p:cNvPicPr>
          <p:nvPr>
            <p:ph idx="1"/>
          </p:nvPr>
        </p:nvPicPr>
        <p:blipFill rotWithShape="1">
          <a:blip r:embed="rId2"/>
          <a:srcRect b="11417"/>
          <a:stretch/>
        </p:blipFill>
        <p:spPr>
          <a:xfrm>
            <a:off x="20" y="10"/>
            <a:ext cx="12191980" cy="6857990"/>
          </a:xfrm>
          <a:prstGeom prst="rect">
            <a:avLst/>
          </a:prstGeom>
        </p:spPr>
      </p:pic>
    </p:spTree>
    <p:extLst>
      <p:ext uri="{BB962C8B-B14F-4D97-AF65-F5344CB8AC3E}">
        <p14:creationId xmlns:p14="http://schemas.microsoft.com/office/powerpoint/2010/main" val="140508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1A1BC16-EFFB-48B4-A6CC-5938D17E615A}"/>
              </a:ext>
            </a:extLst>
          </p:cNvPr>
          <p:cNvPicPr>
            <a:picLocks noChangeAspect="1"/>
          </p:cNvPicPr>
          <p:nvPr/>
        </p:nvPicPr>
        <p:blipFill rotWithShape="1">
          <a:blip r:embed="rId2">
            <a:alphaModFix amt="35000"/>
          </a:blip>
          <a:srcRect t="2150" b="4100"/>
          <a:stretch/>
        </p:blipFill>
        <p:spPr>
          <a:xfrm>
            <a:off x="20" y="1"/>
            <a:ext cx="12191980" cy="6857999"/>
          </a:xfrm>
          <a:prstGeom prst="rect">
            <a:avLst/>
          </a:prstGeom>
        </p:spPr>
      </p:pic>
      <p:sp>
        <p:nvSpPr>
          <p:cNvPr id="2" name="Title 1">
            <a:extLst>
              <a:ext uri="{FF2B5EF4-FFF2-40B4-BE49-F238E27FC236}">
                <a16:creationId xmlns:a16="http://schemas.microsoft.com/office/drawing/2014/main" id="{5F333C24-C0F8-4084-A9E1-07AD0E8E5DCE}"/>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Methodology 3</a:t>
            </a:r>
          </a:p>
        </p:txBody>
      </p:sp>
      <p:cxnSp>
        <p:nvCxnSpPr>
          <p:cNvPr id="15"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E2F879B1-AEC4-4A0F-9FC8-BE5924D95B6A}"/>
              </a:ext>
            </a:extLst>
          </p:cNvPr>
          <p:cNvGraphicFramePr>
            <a:graphicFrameLocks noGrp="1"/>
          </p:cNvGraphicFramePr>
          <p:nvPr>
            <p:ph idx="1"/>
            <p:extLst>
              <p:ext uri="{D42A27DB-BD31-4B8C-83A1-F6EECF244321}">
                <p14:modId xmlns:p14="http://schemas.microsoft.com/office/powerpoint/2010/main" val="3628501532"/>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3101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45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E4DA-7F12-44FB-8CD2-334965267261}"/>
              </a:ext>
            </a:extLst>
          </p:cNvPr>
          <p:cNvSpPr>
            <a:spLocks noGrp="1"/>
          </p:cNvSpPr>
          <p:nvPr>
            <p:ph type="title"/>
          </p:nvPr>
        </p:nvSpPr>
        <p:spPr>
          <a:xfrm>
            <a:off x="524256" y="516804"/>
            <a:ext cx="6594189" cy="1625210"/>
          </a:xfrm>
        </p:spPr>
        <p:txBody>
          <a:bodyPr>
            <a:normAutofit/>
          </a:bodyPr>
          <a:lstStyle/>
          <a:p>
            <a:r>
              <a:rPr lang="en-IN">
                <a:solidFill>
                  <a:srgbClr val="FFFFFF"/>
                </a:solidFill>
              </a:rPr>
              <a:t>Methodology 3</a:t>
            </a:r>
            <a:br>
              <a:rPr lang="en-IN">
                <a:solidFill>
                  <a:srgbClr val="FFFFFF"/>
                </a:solidFill>
              </a:rPr>
            </a:br>
            <a:r>
              <a:rPr lang="en-IN">
                <a:solidFill>
                  <a:srgbClr val="FFFFFF"/>
                </a:solidFill>
              </a:rPr>
              <a:t>New York Population </a:t>
            </a:r>
          </a:p>
        </p:txBody>
      </p:sp>
      <p:sp>
        <p:nvSpPr>
          <p:cNvPr id="43" name="Rectangle 4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CD4FA4-F62D-4088-B80A-A9B69A68E18E}"/>
              </a:ext>
            </a:extLst>
          </p:cNvPr>
          <p:cNvPicPr>
            <a:picLocks noChangeAspect="1"/>
          </p:cNvPicPr>
          <p:nvPr/>
        </p:nvPicPr>
        <p:blipFill>
          <a:blip r:embed="rId2"/>
          <a:stretch>
            <a:fillRect/>
          </a:stretch>
        </p:blipFill>
        <p:spPr>
          <a:xfrm>
            <a:off x="566744" y="3291122"/>
            <a:ext cx="6579910" cy="2385217"/>
          </a:xfrm>
          <a:prstGeom prst="rect">
            <a:avLst/>
          </a:prstGeom>
        </p:spPr>
      </p:pic>
      <p:sp>
        <p:nvSpPr>
          <p:cNvPr id="45" name="Rectangle 4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528B58-76C2-4C36-B6B7-D5AC6CF2036B}"/>
              </a:ext>
            </a:extLst>
          </p:cNvPr>
          <p:cNvSpPr>
            <a:spLocks noGrp="1"/>
          </p:cNvSpPr>
          <p:nvPr>
            <p:ph idx="1"/>
          </p:nvPr>
        </p:nvSpPr>
        <p:spPr>
          <a:xfrm>
            <a:off x="7792721" y="917725"/>
            <a:ext cx="3661338" cy="4852362"/>
          </a:xfrm>
        </p:spPr>
        <p:txBody>
          <a:bodyPr anchor="ctr">
            <a:normAutofit/>
          </a:bodyPr>
          <a:lstStyle/>
          <a:p>
            <a:r>
              <a:rPr lang="en-US" sz="1700" dirty="0">
                <a:solidFill>
                  <a:srgbClr val="FFFFFF"/>
                </a:solidFill>
              </a:rPr>
              <a:t>Manhattan (New York County) is the geographically smallest and most densely populated borough.</a:t>
            </a:r>
          </a:p>
          <a:p>
            <a:pPr marL="0" indent="0">
              <a:buNone/>
            </a:pPr>
            <a:r>
              <a:rPr lang="en-US" sz="1700" dirty="0">
                <a:solidFill>
                  <a:srgbClr val="FFFFFF"/>
                </a:solidFill>
              </a:rPr>
              <a:t>•  Manhattan's (New York County's) population density of 72,033 people per square mile (27,812/km²) in 2015 makes it the highest of any county in the United States and higher than the density of any individual American city.</a:t>
            </a:r>
          </a:p>
          <a:p>
            <a:pPr marL="0" indent="0">
              <a:buNone/>
            </a:pPr>
            <a:r>
              <a:rPr lang="en-US" sz="1700" dirty="0">
                <a:solidFill>
                  <a:srgbClr val="FFFFFF"/>
                </a:solidFill>
              </a:rPr>
              <a:t>• Brooklyn (Kings County), on the western tip of Long Island, is the city's most populous borough.</a:t>
            </a:r>
          </a:p>
          <a:p>
            <a:pPr marL="0" indent="0">
              <a:buNone/>
            </a:pPr>
            <a:r>
              <a:rPr lang="en-US" sz="1700" dirty="0">
                <a:solidFill>
                  <a:srgbClr val="FFFFFF"/>
                </a:solidFill>
              </a:rPr>
              <a:t>• Queens (Queens County), on Long Island north and east of Brooklyn, is geographically the largest borough.</a:t>
            </a:r>
          </a:p>
          <a:p>
            <a:pPr marL="0" indent="0">
              <a:buNone/>
            </a:pPr>
            <a:endParaRPr lang="en-IN" sz="1700" dirty="0">
              <a:solidFill>
                <a:srgbClr val="FFFFFF"/>
              </a:solidFill>
            </a:endParaRPr>
          </a:p>
        </p:txBody>
      </p:sp>
    </p:spTree>
    <p:extLst>
      <p:ext uri="{BB962C8B-B14F-4D97-AF65-F5344CB8AC3E}">
        <p14:creationId xmlns:p14="http://schemas.microsoft.com/office/powerpoint/2010/main" val="218051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3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541B7-1B74-4F80-941D-45CA03EC2DE9}"/>
              </a:ext>
            </a:extLst>
          </p:cNvPr>
          <p:cNvSpPr>
            <a:spLocks noGrp="1"/>
          </p:cNvSpPr>
          <p:nvPr>
            <p:ph type="title"/>
          </p:nvPr>
        </p:nvSpPr>
        <p:spPr>
          <a:xfrm>
            <a:off x="524256" y="516804"/>
            <a:ext cx="6594189" cy="1625210"/>
          </a:xfrm>
        </p:spPr>
        <p:txBody>
          <a:bodyPr>
            <a:normAutofit/>
          </a:bodyPr>
          <a:lstStyle/>
          <a:p>
            <a:pPr algn="ctr"/>
            <a:r>
              <a:rPr lang="en-IN" sz="4100" dirty="0">
                <a:solidFill>
                  <a:srgbClr val="FFFFFF"/>
                </a:solidFill>
              </a:rPr>
              <a:t>Methodology -3</a:t>
            </a:r>
            <a:br>
              <a:rPr lang="en-IN" sz="4100" dirty="0">
                <a:solidFill>
                  <a:srgbClr val="FFFFFF"/>
                </a:solidFill>
              </a:rPr>
            </a:br>
            <a:r>
              <a:rPr lang="en-IN" sz="4100" dirty="0">
                <a:solidFill>
                  <a:srgbClr val="FFFFFF"/>
                </a:solidFill>
              </a:rPr>
              <a:t>New York City Demographics</a:t>
            </a:r>
          </a:p>
        </p:txBody>
      </p:sp>
      <p:sp>
        <p:nvSpPr>
          <p:cNvPr id="11"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978FB3F-5599-453C-A4C5-C499EC2792D0}"/>
              </a:ext>
            </a:extLst>
          </p:cNvPr>
          <p:cNvPicPr>
            <a:picLocks noChangeAspect="1"/>
          </p:cNvPicPr>
          <p:nvPr/>
        </p:nvPicPr>
        <p:blipFill>
          <a:blip r:embed="rId2"/>
          <a:stretch>
            <a:fillRect/>
          </a:stretch>
        </p:blipFill>
        <p:spPr>
          <a:xfrm>
            <a:off x="629819" y="2660287"/>
            <a:ext cx="6453760" cy="3646887"/>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B634AC-BEA4-4450-807B-EEEF250EAADD}"/>
              </a:ext>
            </a:extLst>
          </p:cNvPr>
          <p:cNvSpPr>
            <a:spLocks noGrp="1"/>
          </p:cNvSpPr>
          <p:nvPr>
            <p:ph idx="1"/>
          </p:nvPr>
        </p:nvSpPr>
        <p:spPr>
          <a:xfrm>
            <a:off x="8029319" y="683394"/>
            <a:ext cx="3424739" cy="5086693"/>
          </a:xfrm>
        </p:spPr>
        <p:txBody>
          <a:bodyPr anchor="ctr">
            <a:normAutofit/>
          </a:bodyPr>
          <a:lstStyle/>
          <a:p>
            <a:pPr marL="0" indent="0">
              <a:buNone/>
            </a:pPr>
            <a:r>
              <a:rPr lang="en-US" sz="1900" dirty="0">
                <a:solidFill>
                  <a:srgbClr val="FFFFFF"/>
                </a:solidFill>
              </a:rPr>
              <a:t>• New York City is the most populous city in the United States , with an</a:t>
            </a:r>
          </a:p>
          <a:p>
            <a:pPr marL="0" indent="0">
              <a:buNone/>
            </a:pPr>
            <a:r>
              <a:rPr lang="en-US" sz="1900" dirty="0">
                <a:solidFill>
                  <a:srgbClr val="FFFFFF"/>
                </a:solidFill>
              </a:rPr>
              <a:t>estimated record high of 8,622,698 residents as of 2017,incorporating more immigration into the city than outmigration since the 2010 United States Census.</a:t>
            </a:r>
          </a:p>
          <a:p>
            <a:pPr marL="0" indent="0">
              <a:buNone/>
            </a:pPr>
            <a:r>
              <a:rPr lang="en-US" sz="1900" dirty="0">
                <a:solidFill>
                  <a:srgbClr val="FFFFFF"/>
                </a:solidFill>
              </a:rPr>
              <a:t>• The racial composition is as given below. This is the reason New York city has restaurants serving cuisine from many countries such as India, Africa, Japan etc. This also increases the scope for restaurants business in New York City.</a:t>
            </a:r>
          </a:p>
          <a:p>
            <a:pPr marL="0" indent="0">
              <a:buNone/>
            </a:pPr>
            <a:endParaRPr lang="en-IN" sz="1900" dirty="0">
              <a:solidFill>
                <a:srgbClr val="FFFFFF"/>
              </a:solidFill>
            </a:endParaRPr>
          </a:p>
        </p:txBody>
      </p:sp>
    </p:spTree>
    <p:extLst>
      <p:ext uri="{BB962C8B-B14F-4D97-AF65-F5344CB8AC3E}">
        <p14:creationId xmlns:p14="http://schemas.microsoft.com/office/powerpoint/2010/main" val="332725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F9A1CF-266B-4DAF-BDFA-F0606B69D751}"/>
              </a:ext>
            </a:extLst>
          </p:cNvPr>
          <p:cNvSpPr>
            <a:spLocks noGrp="1"/>
          </p:cNvSpPr>
          <p:nvPr>
            <p:ph type="title"/>
          </p:nvPr>
        </p:nvSpPr>
        <p:spPr>
          <a:xfrm>
            <a:off x="833002" y="365125"/>
            <a:ext cx="3973667" cy="5811837"/>
          </a:xfrm>
        </p:spPr>
        <p:txBody>
          <a:bodyPr>
            <a:normAutofit/>
          </a:bodyPr>
          <a:lstStyle/>
          <a:p>
            <a:r>
              <a:rPr lang="en-IN" dirty="0">
                <a:solidFill>
                  <a:srgbClr val="FFFFFF"/>
                </a:solidFill>
              </a:rPr>
              <a:t>Methodology 4 Foursquare.com</a:t>
            </a:r>
          </a:p>
        </p:txBody>
      </p:sp>
      <p:sp>
        <p:nvSpPr>
          <p:cNvPr id="3" name="Content Placeholder 2">
            <a:extLst>
              <a:ext uri="{FF2B5EF4-FFF2-40B4-BE49-F238E27FC236}">
                <a16:creationId xmlns:a16="http://schemas.microsoft.com/office/drawing/2014/main" id="{4DD94D9A-BC4A-4BE6-BD13-DBFDFDB3C571}"/>
              </a:ext>
            </a:extLst>
          </p:cNvPr>
          <p:cNvSpPr>
            <a:spLocks noGrp="1"/>
          </p:cNvSpPr>
          <p:nvPr>
            <p:ph idx="1"/>
          </p:nvPr>
        </p:nvSpPr>
        <p:spPr>
          <a:xfrm>
            <a:off x="5356927" y="365125"/>
            <a:ext cx="5996871" cy="5811837"/>
          </a:xfrm>
        </p:spPr>
        <p:txBody>
          <a:bodyPr anchor="ctr">
            <a:normAutofit/>
          </a:bodyPr>
          <a:lstStyle/>
          <a:p>
            <a:pPr marL="0" indent="0">
              <a:buNone/>
            </a:pPr>
            <a:r>
              <a:rPr lang="en-US" sz="2000" dirty="0">
                <a:solidFill>
                  <a:srgbClr val="FFFFFF"/>
                </a:solidFill>
              </a:rPr>
              <a:t>• </a:t>
            </a:r>
            <a:r>
              <a:rPr lang="en-US" sz="2000" dirty="0" err="1">
                <a:solidFill>
                  <a:srgbClr val="FFFFFF"/>
                </a:solidFill>
              </a:rPr>
              <a:t>NewYork</a:t>
            </a:r>
            <a:r>
              <a:rPr lang="en-US" sz="2000" dirty="0">
                <a:solidFill>
                  <a:srgbClr val="FFFFFF"/>
                </a:solidFill>
              </a:rPr>
              <a:t> city geographical coordinates data has be utilized as input for the Foursquare API, that has been leveraged to provision venues information for each neighborhood.</a:t>
            </a:r>
          </a:p>
          <a:p>
            <a:pPr marL="0" indent="0">
              <a:buNone/>
            </a:pPr>
            <a:r>
              <a:rPr lang="en-US" sz="2000" dirty="0">
                <a:solidFill>
                  <a:srgbClr val="FFFFFF"/>
                </a:solidFill>
              </a:rPr>
              <a:t>• We used the Foursquare API data to explore neighborhoods in New York City.</a:t>
            </a:r>
          </a:p>
          <a:p>
            <a:pPr marL="0" indent="0">
              <a:buNone/>
            </a:pPr>
            <a:r>
              <a:rPr lang="en-US" sz="2000" dirty="0">
                <a:solidFill>
                  <a:srgbClr val="FFFFFF"/>
                </a:solidFill>
              </a:rPr>
              <a:t>• Using the geographical coordinates of each </a:t>
            </a:r>
            <a:r>
              <a:rPr lang="en-US" sz="2000" dirty="0" err="1">
                <a:solidFill>
                  <a:srgbClr val="FFFFFF"/>
                </a:solidFill>
              </a:rPr>
              <a:t>neighbourhood</a:t>
            </a:r>
            <a:r>
              <a:rPr lang="en-US" sz="2000" dirty="0">
                <a:solidFill>
                  <a:srgbClr val="FFFFFF"/>
                </a:solidFill>
              </a:rPr>
              <a:t> </a:t>
            </a:r>
          </a:p>
          <a:p>
            <a:pPr marL="0" indent="0">
              <a:buNone/>
            </a:pPr>
            <a:r>
              <a:rPr lang="en-US" sz="2000" dirty="0">
                <a:solidFill>
                  <a:srgbClr val="FFFFFF"/>
                </a:solidFill>
              </a:rPr>
              <a:t>  Foursquare API calls are made to get top 200   venues in a radius of 1000 meters</a:t>
            </a:r>
          </a:p>
          <a:p>
            <a:pPr marL="0" indent="0">
              <a:buNone/>
            </a:pPr>
            <a:r>
              <a:rPr lang="en-US" sz="2000" dirty="0">
                <a:solidFill>
                  <a:srgbClr val="FFFFFF"/>
                </a:solidFill>
              </a:rPr>
              <a:t>PART – 1 Brooklyn and Manhattan</a:t>
            </a:r>
          </a:p>
          <a:p>
            <a:pPr marL="0" indent="0">
              <a:buNone/>
            </a:pPr>
            <a:r>
              <a:rPr lang="en-US" sz="2000" dirty="0">
                <a:solidFill>
                  <a:srgbClr val="FFFFFF"/>
                </a:solidFill>
              </a:rPr>
              <a:t>PART – 2 Bronx, Queens and Staten Island</a:t>
            </a:r>
            <a:endParaRPr lang="en-IN" sz="2000" dirty="0">
              <a:solidFill>
                <a:srgbClr val="FFFFFF"/>
              </a:solidFill>
            </a:endParaRPr>
          </a:p>
        </p:txBody>
      </p:sp>
    </p:spTree>
    <p:extLst>
      <p:ext uri="{BB962C8B-B14F-4D97-AF65-F5344CB8AC3E}">
        <p14:creationId xmlns:p14="http://schemas.microsoft.com/office/powerpoint/2010/main" val="173833231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9A1CF-266B-4DAF-BDFA-F0606B69D751}"/>
              </a:ext>
            </a:extLst>
          </p:cNvPr>
          <p:cNvSpPr>
            <a:spLocks noGrp="1"/>
          </p:cNvSpPr>
          <p:nvPr>
            <p:ph type="title"/>
          </p:nvPr>
        </p:nvSpPr>
        <p:spPr>
          <a:xfrm>
            <a:off x="966952" y="1204108"/>
            <a:ext cx="2669406" cy="1781175"/>
          </a:xfrm>
        </p:spPr>
        <p:txBody>
          <a:bodyPr>
            <a:normAutofit/>
          </a:bodyPr>
          <a:lstStyle/>
          <a:p>
            <a:r>
              <a:rPr lang="en-IN" sz="3000" dirty="0">
                <a:solidFill>
                  <a:srgbClr val="FFFFFF"/>
                </a:solidFill>
              </a:rPr>
              <a:t>Methodology 4</a:t>
            </a:r>
            <a:br>
              <a:rPr lang="en-IN" sz="3000" dirty="0">
                <a:solidFill>
                  <a:srgbClr val="FFFFFF"/>
                </a:solidFill>
              </a:rPr>
            </a:br>
            <a:r>
              <a:rPr lang="en-IN" sz="3000" dirty="0">
                <a:solidFill>
                  <a:srgbClr val="FFFFFF"/>
                </a:solidFill>
              </a:rPr>
              <a:t>Part -1</a:t>
            </a:r>
            <a:br>
              <a:rPr lang="en-IN" sz="3000" dirty="0">
                <a:solidFill>
                  <a:srgbClr val="FFFFFF"/>
                </a:solidFill>
              </a:rPr>
            </a:br>
            <a:r>
              <a:rPr lang="en-IN" sz="3000" dirty="0" err="1">
                <a:solidFill>
                  <a:srgbClr val="FFFFFF"/>
                </a:solidFill>
              </a:rPr>
              <a:t>Broklyn</a:t>
            </a:r>
            <a:r>
              <a:rPr lang="en-IN" sz="3000" dirty="0">
                <a:solidFill>
                  <a:srgbClr val="FFFFFF"/>
                </a:solidFill>
              </a:rPr>
              <a:t>  and Manhattan</a:t>
            </a:r>
          </a:p>
        </p:txBody>
      </p:sp>
      <p:pic>
        <p:nvPicPr>
          <p:cNvPr id="5" name="Content Placeholder 4">
            <a:extLst>
              <a:ext uri="{FF2B5EF4-FFF2-40B4-BE49-F238E27FC236}">
                <a16:creationId xmlns:a16="http://schemas.microsoft.com/office/drawing/2014/main" id="{52C3A5FD-C2A4-42C3-99F8-B88560639D3E}"/>
              </a:ext>
            </a:extLst>
          </p:cNvPr>
          <p:cNvPicPr>
            <a:picLocks noGrp="1" noChangeAspect="1"/>
          </p:cNvPicPr>
          <p:nvPr>
            <p:ph idx="1"/>
          </p:nvPr>
        </p:nvPicPr>
        <p:blipFill>
          <a:blip r:embed="rId2"/>
          <a:stretch>
            <a:fillRect/>
          </a:stretch>
        </p:blipFill>
        <p:spPr>
          <a:xfrm>
            <a:off x="4702175" y="3429000"/>
            <a:ext cx="6821488" cy="3266440"/>
          </a:xfrm>
          <a:prstGeom prst="rect">
            <a:avLst/>
          </a:prstGeom>
        </p:spPr>
      </p:pic>
      <p:pic>
        <p:nvPicPr>
          <p:cNvPr id="4" name="Picture 3">
            <a:extLst>
              <a:ext uri="{FF2B5EF4-FFF2-40B4-BE49-F238E27FC236}">
                <a16:creationId xmlns:a16="http://schemas.microsoft.com/office/drawing/2014/main" id="{9E7470F3-47F5-4151-81BC-DA6E1AF9457D}"/>
              </a:ext>
            </a:extLst>
          </p:cNvPr>
          <p:cNvPicPr>
            <a:picLocks noChangeAspect="1"/>
          </p:cNvPicPr>
          <p:nvPr/>
        </p:nvPicPr>
        <p:blipFill>
          <a:blip r:embed="rId3"/>
          <a:stretch>
            <a:fillRect/>
          </a:stretch>
        </p:blipFill>
        <p:spPr>
          <a:xfrm>
            <a:off x="4702175" y="1026161"/>
            <a:ext cx="6821488" cy="2402840"/>
          </a:xfrm>
          <a:prstGeom prst="rect">
            <a:avLst/>
          </a:prstGeom>
        </p:spPr>
      </p:pic>
    </p:spTree>
    <p:extLst>
      <p:ext uri="{BB962C8B-B14F-4D97-AF65-F5344CB8AC3E}">
        <p14:creationId xmlns:p14="http://schemas.microsoft.com/office/powerpoint/2010/main" val="157809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4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3" name="Group 7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74" name="Rectangle 7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AC63232-E4F8-4980-A8E3-1B4881A62DEA}"/>
              </a:ext>
            </a:extLst>
          </p:cNvPr>
          <p:cNvSpPr>
            <a:spLocks noGrp="1"/>
          </p:cNvSpPr>
          <p:nvPr>
            <p:ph type="title"/>
          </p:nvPr>
        </p:nvSpPr>
        <p:spPr>
          <a:xfrm>
            <a:off x="904877" y="2415322"/>
            <a:ext cx="3451730" cy="2399869"/>
          </a:xfrm>
        </p:spPr>
        <p:txBody>
          <a:bodyPr>
            <a:normAutofit/>
          </a:bodyPr>
          <a:lstStyle/>
          <a:p>
            <a:pPr algn="ctr"/>
            <a:r>
              <a:rPr lang="en-IN" sz="4000">
                <a:solidFill>
                  <a:srgbClr val="FFFFFF"/>
                </a:solidFill>
              </a:rPr>
              <a:t>Introduction	</a:t>
            </a:r>
          </a:p>
        </p:txBody>
      </p:sp>
      <p:sp>
        <p:nvSpPr>
          <p:cNvPr id="43" name="Content Placeholder 2">
            <a:extLst>
              <a:ext uri="{FF2B5EF4-FFF2-40B4-BE49-F238E27FC236}">
                <a16:creationId xmlns:a16="http://schemas.microsoft.com/office/drawing/2014/main" id="{BCA23169-B516-4453-808B-846DCAF25898}"/>
              </a:ext>
            </a:extLst>
          </p:cNvPr>
          <p:cNvSpPr>
            <a:spLocks noGrp="1"/>
          </p:cNvSpPr>
          <p:nvPr>
            <p:ph idx="1"/>
          </p:nvPr>
        </p:nvSpPr>
        <p:spPr>
          <a:xfrm>
            <a:off x="5120640" y="804672"/>
            <a:ext cx="6281928" cy="5248656"/>
          </a:xfrm>
        </p:spPr>
        <p:txBody>
          <a:bodyPr anchor="ctr">
            <a:normAutofit/>
          </a:bodyPr>
          <a:lstStyle/>
          <a:p>
            <a:r>
              <a:rPr lang="en-US" sz="2000" dirty="0"/>
              <a:t>New York city review for </a:t>
            </a:r>
            <a:r>
              <a:rPr lang="en-IN" sz="2000" dirty="0"/>
              <a:t>ABC group of Hotels</a:t>
            </a:r>
          </a:p>
          <a:p>
            <a:r>
              <a:rPr lang="en-IN" sz="2000" dirty="0"/>
              <a:t>Optimum location for new Restaurant business</a:t>
            </a:r>
          </a:p>
          <a:p>
            <a:r>
              <a:rPr lang="en-IN" sz="2000" b="1" dirty="0"/>
              <a:t>Business Problem :</a:t>
            </a:r>
          </a:p>
          <a:p>
            <a:r>
              <a:rPr lang="en-US" sz="2000" dirty="0"/>
              <a:t>Choice of first neighborhood to </a:t>
            </a:r>
            <a:r>
              <a:rPr lang="en-IN" sz="2000" dirty="0"/>
              <a:t>start restaurant business.</a:t>
            </a:r>
          </a:p>
          <a:p>
            <a:pPr marL="0" indent="0">
              <a:buNone/>
            </a:pPr>
            <a:r>
              <a:rPr lang="en-IN" sz="2000" dirty="0"/>
              <a:t>	  Easy to replicate.</a:t>
            </a:r>
          </a:p>
          <a:p>
            <a:pPr marL="0" indent="0">
              <a:buNone/>
            </a:pPr>
            <a:r>
              <a:rPr lang="en-IN" sz="2000" dirty="0"/>
              <a:t>	  Low competition</a:t>
            </a:r>
          </a:p>
          <a:p>
            <a:pPr marL="0" indent="0">
              <a:buNone/>
            </a:pPr>
            <a:r>
              <a:rPr lang="en-IN" sz="2000" dirty="0"/>
              <a:t>	  High demand</a:t>
            </a:r>
          </a:p>
          <a:p>
            <a:pPr marL="0" indent="0">
              <a:buNone/>
            </a:pPr>
            <a:r>
              <a:rPr lang="en-IN" sz="2000" dirty="0"/>
              <a:t>	  Choice of Menu</a:t>
            </a:r>
          </a:p>
          <a:p>
            <a:r>
              <a:rPr lang="en-IN" sz="2000" b="1" dirty="0"/>
              <a:t>Success Criteria :</a:t>
            </a:r>
          </a:p>
          <a:p>
            <a:r>
              <a:rPr lang="en-IN" sz="2000" dirty="0"/>
              <a:t>- Best neighbourhood which meets above criteria.</a:t>
            </a:r>
          </a:p>
        </p:txBody>
      </p:sp>
    </p:spTree>
    <p:extLst>
      <p:ext uri="{BB962C8B-B14F-4D97-AF65-F5344CB8AC3E}">
        <p14:creationId xmlns:p14="http://schemas.microsoft.com/office/powerpoint/2010/main" val="2533299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6779A9-AC62-4062-8626-2E388F63B253}"/>
              </a:ext>
            </a:extLst>
          </p:cNvPr>
          <p:cNvPicPr>
            <a:picLocks noChangeAspect="1"/>
          </p:cNvPicPr>
          <p:nvPr/>
        </p:nvPicPr>
        <p:blipFill>
          <a:blip r:embed="rId2"/>
          <a:stretch>
            <a:fillRect/>
          </a:stretch>
        </p:blipFill>
        <p:spPr>
          <a:xfrm>
            <a:off x="477012" y="480060"/>
            <a:ext cx="11237976" cy="5897880"/>
          </a:xfrm>
          <a:prstGeom prst="rect">
            <a:avLst/>
          </a:prstGeom>
        </p:spPr>
      </p:pic>
    </p:spTree>
    <p:extLst>
      <p:ext uri="{BB962C8B-B14F-4D97-AF65-F5344CB8AC3E}">
        <p14:creationId xmlns:p14="http://schemas.microsoft.com/office/powerpoint/2010/main" val="86682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4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8FEB0F-A7E7-4B22-BC9D-D8534D9D8A04}"/>
              </a:ext>
            </a:extLst>
          </p:cNvPr>
          <p:cNvPicPr>
            <a:picLocks noChangeAspect="1"/>
          </p:cNvPicPr>
          <p:nvPr/>
        </p:nvPicPr>
        <p:blipFill>
          <a:blip r:embed="rId2"/>
          <a:stretch>
            <a:fillRect/>
          </a:stretch>
        </p:blipFill>
        <p:spPr>
          <a:xfrm>
            <a:off x="477012" y="480059"/>
            <a:ext cx="11237976" cy="5897880"/>
          </a:xfrm>
          <a:prstGeom prst="rect">
            <a:avLst/>
          </a:prstGeom>
        </p:spPr>
      </p:pic>
    </p:spTree>
    <p:extLst>
      <p:ext uri="{BB962C8B-B14F-4D97-AF65-F5344CB8AC3E}">
        <p14:creationId xmlns:p14="http://schemas.microsoft.com/office/powerpoint/2010/main" val="420848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964C2A-AAB1-44D3-8F41-509C2DF1C4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9435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89D11B0-7D52-412A-9660-E556D83A8F9E}"/>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a:t>Result</a:t>
            </a:r>
            <a:br>
              <a:rPr lang="en-IN" sz="2800"/>
            </a:br>
            <a:r>
              <a:rPr lang="en-IN" sz="2800"/>
              <a:t>Part-1 Brooklyn and Manhattan</a:t>
            </a:r>
            <a:endParaRPr lang="en-IN" sz="2800" dirty="0"/>
          </a:p>
        </p:txBody>
      </p:sp>
      <p:sp>
        <p:nvSpPr>
          <p:cNvPr id="4" name="Content Placeholder 3">
            <a:extLst>
              <a:ext uri="{FF2B5EF4-FFF2-40B4-BE49-F238E27FC236}">
                <a16:creationId xmlns:a16="http://schemas.microsoft.com/office/drawing/2014/main" id="{597769AE-9555-486D-A5F5-E6FACFBFADC5}"/>
              </a:ext>
            </a:extLst>
          </p:cNvPr>
          <p:cNvSpPr>
            <a:spLocks noGrp="1"/>
          </p:cNvSpPr>
          <p:nvPr>
            <p:ph idx="1"/>
          </p:nvPr>
        </p:nvSpPr>
        <p:spPr>
          <a:xfrm>
            <a:off x="643468" y="2638043"/>
            <a:ext cx="3363974" cy="3415623"/>
          </a:xfrm>
        </p:spPr>
        <p:txBody>
          <a:bodyPr>
            <a:normAutofit/>
          </a:bodyPr>
          <a:lstStyle/>
          <a:p>
            <a:pPr marL="0" indent="0">
              <a:buNone/>
            </a:pPr>
            <a:r>
              <a:rPr lang="en-US" sz="2000" dirty="0"/>
              <a:t>Segmenting and Clustering </a:t>
            </a:r>
          </a:p>
          <a:p>
            <a:pPr marL="0" indent="0">
              <a:buNone/>
            </a:pPr>
            <a:r>
              <a:rPr lang="en-US" sz="2000" dirty="0"/>
              <a:t>Neighborhoods</a:t>
            </a:r>
          </a:p>
          <a:p>
            <a:pPr marL="0" indent="0">
              <a:buNone/>
            </a:pPr>
            <a:r>
              <a:rPr lang="en-US" sz="2000" dirty="0"/>
              <a:t>Cluster0 : The Total and Total Sum of cluster0 has smallest value. It shows that the market is not saturated.</a:t>
            </a:r>
          </a:p>
          <a:p>
            <a:pPr marL="0" indent="0">
              <a:buNone/>
            </a:pPr>
            <a:r>
              <a:rPr lang="en-US" sz="2000" dirty="0"/>
              <a:t>Cluster1 : The Total and Total Sum is very high. Lot of competition. Saturated neighborhoods.</a:t>
            </a:r>
          </a:p>
          <a:p>
            <a:pPr>
              <a:buFontTx/>
              <a:buChar char="-"/>
            </a:pPr>
            <a:endParaRPr lang="en-IN" sz="2000" dirty="0"/>
          </a:p>
        </p:txBody>
      </p:sp>
      <p:pic>
        <p:nvPicPr>
          <p:cNvPr id="5" name="Picture 4">
            <a:extLst>
              <a:ext uri="{FF2B5EF4-FFF2-40B4-BE49-F238E27FC236}">
                <a16:creationId xmlns:a16="http://schemas.microsoft.com/office/drawing/2014/main" id="{458194C2-5E18-4278-97FD-DA654F9A871B}"/>
              </a:ext>
            </a:extLst>
          </p:cNvPr>
          <p:cNvPicPr>
            <a:picLocks noChangeAspect="1"/>
          </p:cNvPicPr>
          <p:nvPr/>
        </p:nvPicPr>
        <p:blipFill>
          <a:blip r:embed="rId2"/>
          <a:stretch>
            <a:fillRect/>
          </a:stretch>
        </p:blipFill>
        <p:spPr>
          <a:xfrm>
            <a:off x="4650911" y="101600"/>
            <a:ext cx="7541090" cy="6685280"/>
          </a:xfrm>
          <a:prstGeom prst="rect">
            <a:avLst/>
          </a:prstGeom>
        </p:spPr>
      </p:pic>
    </p:spTree>
    <p:extLst>
      <p:ext uri="{BB962C8B-B14F-4D97-AF65-F5344CB8AC3E}">
        <p14:creationId xmlns:p14="http://schemas.microsoft.com/office/powerpoint/2010/main" val="346276527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3B4F61-664C-467F-A96F-69E67B252154}"/>
              </a:ext>
            </a:extLst>
          </p:cNvPr>
          <p:cNvPicPr>
            <a:picLocks noChangeAspect="1"/>
          </p:cNvPicPr>
          <p:nvPr/>
        </p:nvPicPr>
        <p:blipFill>
          <a:blip r:embed="rId2"/>
          <a:stretch>
            <a:fillRect/>
          </a:stretch>
        </p:blipFill>
        <p:spPr>
          <a:xfrm>
            <a:off x="477012" y="406400"/>
            <a:ext cx="11156188" cy="5971540"/>
          </a:xfrm>
          <a:prstGeom prst="rect">
            <a:avLst/>
          </a:prstGeom>
        </p:spPr>
      </p:pic>
    </p:spTree>
    <p:extLst>
      <p:ext uri="{BB962C8B-B14F-4D97-AF65-F5344CB8AC3E}">
        <p14:creationId xmlns:p14="http://schemas.microsoft.com/office/powerpoint/2010/main" val="288745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9F654175-CC59-4610-8D5C-8C2206668A6D}"/>
              </a:ext>
            </a:extLst>
          </p:cNvPr>
          <p:cNvSpPr>
            <a:spLocks noGrp="1"/>
          </p:cNvSpPr>
          <p:nvPr>
            <p:ph type="title"/>
          </p:nvPr>
        </p:nvSpPr>
        <p:spPr>
          <a:xfrm>
            <a:off x="863029" y="1012004"/>
            <a:ext cx="3416158" cy="4795408"/>
          </a:xfrm>
        </p:spPr>
        <p:txBody>
          <a:bodyPr>
            <a:normAutofit/>
          </a:bodyPr>
          <a:lstStyle/>
          <a:p>
            <a:r>
              <a:rPr lang="en-IN" dirty="0">
                <a:solidFill>
                  <a:srgbClr val="FFFFFF"/>
                </a:solidFill>
              </a:rPr>
              <a:t>Discussion</a:t>
            </a:r>
          </a:p>
        </p:txBody>
      </p:sp>
      <p:graphicFrame>
        <p:nvGraphicFramePr>
          <p:cNvPr id="10" name="Content Placeholder 5">
            <a:extLst>
              <a:ext uri="{FF2B5EF4-FFF2-40B4-BE49-F238E27FC236}">
                <a16:creationId xmlns:a16="http://schemas.microsoft.com/office/drawing/2014/main" id="{656EC8BB-EA55-4454-AA39-FA1A791604A4}"/>
              </a:ext>
            </a:extLst>
          </p:cNvPr>
          <p:cNvGraphicFramePr>
            <a:graphicFrameLocks noGrp="1"/>
          </p:cNvGraphicFramePr>
          <p:nvPr>
            <p:ph idx="1"/>
            <p:extLst>
              <p:ext uri="{D42A27DB-BD31-4B8C-83A1-F6EECF244321}">
                <p14:modId xmlns:p14="http://schemas.microsoft.com/office/powerpoint/2010/main" val="27086883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30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3C1EA-3A27-4EB5-A8A9-14B9C2217B07}"/>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Conclusion</a:t>
            </a:r>
          </a:p>
        </p:txBody>
      </p:sp>
      <p:cxnSp>
        <p:nvCxnSpPr>
          <p:cNvPr id="2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054CF0A-6796-4311-9AD9-6068153C9D54}"/>
              </a:ext>
            </a:extLst>
          </p:cNvPr>
          <p:cNvSpPr>
            <a:spLocks noGrp="1"/>
          </p:cNvSpPr>
          <p:nvPr>
            <p:ph idx="1"/>
          </p:nvPr>
        </p:nvSpPr>
        <p:spPr>
          <a:xfrm>
            <a:off x="4976031" y="963877"/>
            <a:ext cx="6377769" cy="4930246"/>
          </a:xfrm>
        </p:spPr>
        <p:txBody>
          <a:bodyPr anchor="ctr">
            <a:normAutofit/>
          </a:bodyPr>
          <a:lstStyle/>
          <a:p>
            <a:pPr marL="0" indent="0">
              <a:buNone/>
            </a:pPr>
            <a:r>
              <a:rPr lang="en-US" sz="2400"/>
              <a:t>Analysis performed on limited data  </a:t>
            </a:r>
          </a:p>
          <a:p>
            <a:pPr marL="0" indent="0">
              <a:buNone/>
            </a:pPr>
            <a:r>
              <a:rPr lang="en-US" sz="2400"/>
              <a:t>• Re-run program with updated information</a:t>
            </a:r>
          </a:p>
          <a:p>
            <a:pPr marL="0" indent="0">
              <a:buNone/>
            </a:pPr>
            <a:r>
              <a:rPr lang="en-US" sz="2400"/>
              <a:t>• Brooklyn and Manhattan has high concentration of restaurant business. Very competitive market.</a:t>
            </a:r>
          </a:p>
          <a:p>
            <a:pPr marL="0" indent="0">
              <a:buNone/>
            </a:pPr>
            <a:r>
              <a:rPr lang="en-US" sz="2400"/>
              <a:t>• Bronx, Queens and Staten Island also has good number of restaurants but not as many as required. So this can be explored.</a:t>
            </a:r>
          </a:p>
          <a:p>
            <a:pPr marL="0" indent="0">
              <a:buNone/>
            </a:pPr>
            <a:r>
              <a:rPr lang="en-US" sz="2400"/>
              <a:t>• As per the neighbourhood or restaurant type mentioned like Indian Restaurant, analysis can be checked. A venue with lowest risk and competition can be identified</a:t>
            </a:r>
            <a:endParaRPr lang="en-IN" sz="2400"/>
          </a:p>
        </p:txBody>
      </p:sp>
    </p:spTree>
    <p:extLst>
      <p:ext uri="{BB962C8B-B14F-4D97-AF65-F5344CB8AC3E}">
        <p14:creationId xmlns:p14="http://schemas.microsoft.com/office/powerpoint/2010/main" val="12958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F05D8-BB07-4CE3-B5A8-AA4D97FFACC4}"/>
              </a:ext>
            </a:extLst>
          </p:cNvPr>
          <p:cNvSpPr>
            <a:spLocks noGrp="1"/>
          </p:cNvSpPr>
          <p:nvPr>
            <p:ph type="title"/>
          </p:nvPr>
        </p:nvSpPr>
        <p:spPr>
          <a:xfrm>
            <a:off x="640079" y="2053641"/>
            <a:ext cx="3669161" cy="2760098"/>
          </a:xfrm>
        </p:spPr>
        <p:txBody>
          <a:bodyPr>
            <a:normAutofit/>
          </a:bodyPr>
          <a:lstStyle/>
          <a:p>
            <a:r>
              <a:rPr lang="en-IN">
                <a:solidFill>
                  <a:srgbClr val="FFFFFF"/>
                </a:solidFill>
              </a:rPr>
              <a:t>Few Facts about New York City</a:t>
            </a:r>
          </a:p>
        </p:txBody>
      </p:sp>
      <p:sp>
        <p:nvSpPr>
          <p:cNvPr id="3" name="Content Placeholder 2">
            <a:extLst>
              <a:ext uri="{FF2B5EF4-FFF2-40B4-BE49-F238E27FC236}">
                <a16:creationId xmlns:a16="http://schemas.microsoft.com/office/drawing/2014/main" id="{3DE6AEA2-46D8-4FE4-A53D-B65BFE767FA2}"/>
              </a:ext>
            </a:extLst>
          </p:cNvPr>
          <p:cNvSpPr>
            <a:spLocks noGrp="1"/>
          </p:cNvSpPr>
          <p:nvPr>
            <p:ph idx="1"/>
          </p:nvPr>
        </p:nvSpPr>
        <p:spPr>
          <a:xfrm>
            <a:off x="6090574" y="801866"/>
            <a:ext cx="5306084" cy="5230634"/>
          </a:xfrm>
        </p:spPr>
        <p:txBody>
          <a:bodyPr anchor="ctr">
            <a:noAutofit/>
          </a:bodyPr>
          <a:lstStyle/>
          <a:p>
            <a:r>
              <a:rPr lang="en-US" sz="2000" dirty="0">
                <a:solidFill>
                  <a:srgbClr val="000000"/>
                </a:solidFill>
              </a:rPr>
              <a:t> Most populous city in the United States</a:t>
            </a:r>
          </a:p>
          <a:p>
            <a:r>
              <a:rPr lang="en-US" sz="2000" dirty="0">
                <a:solidFill>
                  <a:srgbClr val="000000"/>
                </a:solidFill>
              </a:rPr>
              <a:t> It is diverse and is the financial capital of</a:t>
            </a:r>
          </a:p>
          <a:p>
            <a:r>
              <a:rPr lang="en-IN" sz="2000" dirty="0">
                <a:solidFill>
                  <a:srgbClr val="000000"/>
                </a:solidFill>
              </a:rPr>
              <a:t>USA</a:t>
            </a:r>
          </a:p>
          <a:p>
            <a:r>
              <a:rPr lang="en-IN" sz="2000" dirty="0">
                <a:solidFill>
                  <a:srgbClr val="000000"/>
                </a:solidFill>
              </a:rPr>
              <a:t>It is multicultural</a:t>
            </a:r>
          </a:p>
          <a:p>
            <a:r>
              <a:rPr lang="en-US" sz="2000" dirty="0">
                <a:solidFill>
                  <a:srgbClr val="000000"/>
                </a:solidFill>
              </a:rPr>
              <a:t> Provides lot of business opportunities</a:t>
            </a:r>
          </a:p>
          <a:p>
            <a:r>
              <a:rPr lang="en-IN" sz="2000" dirty="0">
                <a:solidFill>
                  <a:srgbClr val="000000"/>
                </a:solidFill>
              </a:rPr>
              <a:t> Business friendly environment</a:t>
            </a:r>
          </a:p>
          <a:p>
            <a:r>
              <a:rPr lang="en-US" sz="2000" dirty="0">
                <a:solidFill>
                  <a:srgbClr val="000000"/>
                </a:solidFill>
              </a:rPr>
              <a:t>Attracted many different players into the</a:t>
            </a:r>
          </a:p>
          <a:p>
            <a:r>
              <a:rPr lang="en-IN" sz="2000" dirty="0">
                <a:solidFill>
                  <a:srgbClr val="000000"/>
                </a:solidFill>
              </a:rPr>
              <a:t>market</a:t>
            </a:r>
          </a:p>
          <a:p>
            <a:r>
              <a:rPr lang="en-US" sz="2000" dirty="0">
                <a:solidFill>
                  <a:srgbClr val="000000"/>
                </a:solidFill>
              </a:rPr>
              <a:t> Global hub of business and commerce.</a:t>
            </a:r>
          </a:p>
          <a:p>
            <a:r>
              <a:rPr lang="en-US" sz="2000" dirty="0">
                <a:solidFill>
                  <a:srgbClr val="000000"/>
                </a:solidFill>
              </a:rPr>
              <a:t>The city is a major </a:t>
            </a:r>
            <a:r>
              <a:rPr lang="en-US" sz="2000" dirty="0" err="1">
                <a:solidFill>
                  <a:srgbClr val="000000"/>
                </a:solidFill>
              </a:rPr>
              <a:t>centre</a:t>
            </a:r>
            <a:r>
              <a:rPr lang="en-US" sz="2000" dirty="0">
                <a:solidFill>
                  <a:srgbClr val="000000"/>
                </a:solidFill>
              </a:rPr>
              <a:t> for banking and  </a:t>
            </a:r>
            <a:r>
              <a:rPr lang="en-IN" sz="2000" dirty="0">
                <a:solidFill>
                  <a:srgbClr val="000000"/>
                </a:solidFill>
              </a:rPr>
              <a:t>finance, retailing, world trade,</a:t>
            </a:r>
            <a:r>
              <a:rPr lang="en-US" sz="2000" dirty="0">
                <a:solidFill>
                  <a:srgbClr val="000000"/>
                </a:solidFill>
              </a:rPr>
              <a:t>transportation, tourism, real estate, new </a:t>
            </a:r>
            <a:r>
              <a:rPr lang="en-IN" sz="2000" dirty="0">
                <a:solidFill>
                  <a:srgbClr val="000000"/>
                </a:solidFill>
              </a:rPr>
              <a:t>media, traditional media, advertising, legal services, accountancy, insurance, </a:t>
            </a:r>
            <a:r>
              <a:rPr lang="en-US" sz="2000" dirty="0">
                <a:solidFill>
                  <a:srgbClr val="000000"/>
                </a:solidFill>
              </a:rPr>
              <a:t>theatre, fashion, and the arts in the </a:t>
            </a:r>
            <a:r>
              <a:rPr lang="en-IN" sz="2000" dirty="0">
                <a:solidFill>
                  <a:srgbClr val="000000"/>
                </a:solidFill>
              </a:rPr>
              <a:t>United States.</a:t>
            </a:r>
          </a:p>
        </p:txBody>
      </p:sp>
    </p:spTree>
    <p:extLst>
      <p:ext uri="{BB962C8B-B14F-4D97-AF65-F5344CB8AC3E}">
        <p14:creationId xmlns:p14="http://schemas.microsoft.com/office/powerpoint/2010/main" val="22692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799DC-2907-4459-8856-13E0B19ED841}"/>
              </a:ext>
            </a:extLst>
          </p:cNvPr>
          <p:cNvSpPr>
            <a:spLocks noGrp="1"/>
          </p:cNvSpPr>
          <p:nvPr>
            <p:ph type="title"/>
          </p:nvPr>
        </p:nvSpPr>
        <p:spPr>
          <a:xfrm>
            <a:off x="863029" y="1012004"/>
            <a:ext cx="3416158" cy="4795408"/>
          </a:xfrm>
        </p:spPr>
        <p:txBody>
          <a:bodyPr>
            <a:normAutofit/>
          </a:bodyPr>
          <a:lstStyle/>
          <a:p>
            <a:r>
              <a:rPr lang="en-IN" dirty="0">
                <a:solidFill>
                  <a:srgbClr val="FFFFFF"/>
                </a:solidFill>
              </a:rPr>
              <a:t>Business Environment of the NY City</a:t>
            </a:r>
          </a:p>
        </p:txBody>
      </p:sp>
      <p:graphicFrame>
        <p:nvGraphicFramePr>
          <p:cNvPr id="13" name="Content Placeholder 2">
            <a:extLst>
              <a:ext uri="{FF2B5EF4-FFF2-40B4-BE49-F238E27FC236}">
                <a16:creationId xmlns:a16="http://schemas.microsoft.com/office/drawing/2014/main" id="{481D483E-DDE1-43C8-A423-62DAF1BBB4E3}"/>
              </a:ext>
            </a:extLst>
          </p:cNvPr>
          <p:cNvGraphicFramePr>
            <a:graphicFrameLocks noGrp="1"/>
          </p:cNvGraphicFramePr>
          <p:nvPr>
            <p:ph idx="1"/>
            <p:extLst>
              <p:ext uri="{D42A27DB-BD31-4B8C-83A1-F6EECF244321}">
                <p14:modId xmlns:p14="http://schemas.microsoft.com/office/powerpoint/2010/main" val="22196394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64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F372-A577-4E65-B1B5-07D0C53827AC}"/>
              </a:ext>
            </a:extLst>
          </p:cNvPr>
          <p:cNvSpPr>
            <a:spLocks noGrp="1"/>
          </p:cNvSpPr>
          <p:nvPr>
            <p:ph type="title"/>
          </p:nvPr>
        </p:nvSpPr>
        <p:spPr>
          <a:xfrm>
            <a:off x="804673" y="1445494"/>
            <a:ext cx="3616856" cy="4376572"/>
          </a:xfrm>
        </p:spPr>
        <p:txBody>
          <a:bodyPr anchor="ctr">
            <a:normAutofit/>
          </a:bodyPr>
          <a:lstStyle/>
          <a:p>
            <a:r>
              <a:rPr lang="en-IN" sz="4800" dirty="0"/>
              <a:t>NY Cuisine Culture:</a:t>
            </a:r>
            <a:br>
              <a:rPr lang="en-IN" sz="4800" dirty="0"/>
            </a:br>
            <a:endParaRPr lang="en-IN" sz="4800" dirty="0"/>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03942C-8A68-4088-ACCB-796F31507C94}"/>
              </a:ext>
            </a:extLst>
          </p:cNvPr>
          <p:cNvSpPr>
            <a:spLocks noGrp="1"/>
          </p:cNvSpPr>
          <p:nvPr>
            <p:ph idx="1"/>
          </p:nvPr>
        </p:nvSpPr>
        <p:spPr>
          <a:xfrm>
            <a:off x="6095999" y="250257"/>
            <a:ext cx="5569819" cy="6535553"/>
          </a:xfrm>
        </p:spPr>
        <p:txBody>
          <a:bodyPr anchor="ctr">
            <a:noAutofit/>
          </a:bodyPr>
          <a:lstStyle/>
          <a:p>
            <a:r>
              <a:rPr lang="en-US" sz="1600" dirty="0">
                <a:solidFill>
                  <a:schemeClr val="bg1"/>
                </a:solidFill>
              </a:rPr>
              <a:t>The City of New York is famous for its excellent cuisine. It's food culture includes an array of international cuisines influenced by the city's immigrant history.</a:t>
            </a:r>
          </a:p>
          <a:p>
            <a:r>
              <a:rPr lang="en-US" sz="1600" b="1" dirty="0">
                <a:solidFill>
                  <a:schemeClr val="bg1"/>
                </a:solidFill>
              </a:rPr>
              <a:t> Central and Eastern European immigrants, </a:t>
            </a:r>
            <a:r>
              <a:rPr lang="en-US" sz="1600" dirty="0">
                <a:solidFill>
                  <a:schemeClr val="bg1"/>
                </a:solidFill>
              </a:rPr>
              <a:t>especially Jewish immigrants - bagels, cheesecake, hot dogs, knishes, and delicatessens</a:t>
            </a:r>
          </a:p>
          <a:p>
            <a:r>
              <a:rPr lang="en-US" sz="1600" dirty="0">
                <a:solidFill>
                  <a:schemeClr val="bg1"/>
                </a:solidFill>
              </a:rPr>
              <a:t> </a:t>
            </a:r>
            <a:r>
              <a:rPr lang="en-US" sz="1600" b="1" dirty="0">
                <a:solidFill>
                  <a:schemeClr val="bg1"/>
                </a:solidFill>
              </a:rPr>
              <a:t>Italian immigrants </a:t>
            </a:r>
            <a:r>
              <a:rPr lang="en-US" sz="1600" dirty="0">
                <a:solidFill>
                  <a:schemeClr val="bg1"/>
                </a:solidFill>
              </a:rPr>
              <a:t>- New York-style pizza and Italian cuisine</a:t>
            </a:r>
          </a:p>
          <a:p>
            <a:r>
              <a:rPr lang="en-US" sz="1600" b="1" dirty="0">
                <a:solidFill>
                  <a:schemeClr val="bg1"/>
                </a:solidFill>
              </a:rPr>
              <a:t>Jewish immigrants </a:t>
            </a:r>
            <a:r>
              <a:rPr lang="en-US" sz="1600" dirty="0">
                <a:solidFill>
                  <a:schemeClr val="bg1"/>
                </a:solidFill>
              </a:rPr>
              <a:t>and Irish immigrants - pastrami and corned beef</a:t>
            </a:r>
          </a:p>
          <a:p>
            <a:r>
              <a:rPr lang="en-US" sz="1600" b="1" dirty="0">
                <a:solidFill>
                  <a:schemeClr val="bg1"/>
                </a:solidFill>
              </a:rPr>
              <a:t> Chinese and other Asian restaurants</a:t>
            </a:r>
            <a:r>
              <a:rPr lang="en-US" sz="1600" dirty="0">
                <a:solidFill>
                  <a:schemeClr val="bg1"/>
                </a:solidFill>
              </a:rPr>
              <a:t>, sandwich joints, trattorias, diners, and  coffeehouses are ubiquitous throughout the city</a:t>
            </a:r>
          </a:p>
          <a:p>
            <a:r>
              <a:rPr lang="en-US" sz="1600" dirty="0">
                <a:solidFill>
                  <a:schemeClr val="bg1"/>
                </a:solidFill>
              </a:rPr>
              <a:t> </a:t>
            </a:r>
            <a:r>
              <a:rPr lang="en-US" sz="1600" b="1" dirty="0">
                <a:solidFill>
                  <a:schemeClr val="bg1"/>
                </a:solidFill>
              </a:rPr>
              <a:t>Mobile food vendors </a:t>
            </a:r>
            <a:r>
              <a:rPr lang="en-US" sz="1600" dirty="0">
                <a:solidFill>
                  <a:schemeClr val="bg1"/>
                </a:solidFill>
              </a:rPr>
              <a:t>- Some 4,000 licensed by the city</a:t>
            </a:r>
          </a:p>
          <a:p>
            <a:r>
              <a:rPr lang="en-US" sz="1600" b="1" dirty="0">
                <a:solidFill>
                  <a:schemeClr val="bg1"/>
                </a:solidFill>
              </a:rPr>
              <a:t>Middle Eastern foods </a:t>
            </a:r>
            <a:r>
              <a:rPr lang="en-US" sz="1600" dirty="0">
                <a:solidFill>
                  <a:schemeClr val="bg1"/>
                </a:solidFill>
              </a:rPr>
              <a:t>such as falafel and kebabs examples of modern New</a:t>
            </a:r>
          </a:p>
          <a:p>
            <a:r>
              <a:rPr lang="en-US" sz="1600" dirty="0">
                <a:solidFill>
                  <a:schemeClr val="bg1"/>
                </a:solidFill>
              </a:rPr>
              <a:t>York street food</a:t>
            </a:r>
          </a:p>
          <a:p>
            <a:r>
              <a:rPr lang="en-US" sz="1600" dirty="0">
                <a:solidFill>
                  <a:schemeClr val="bg1"/>
                </a:solidFill>
              </a:rPr>
              <a:t> Famous for fine dining Michelin starred restaurants. The city is home to "nearly one thousand of the finest and most diverse haute cuisine restaurants in the world", according to Michelin.</a:t>
            </a:r>
          </a:p>
          <a:p>
            <a:r>
              <a:rPr lang="en-US" sz="1600" dirty="0">
                <a:solidFill>
                  <a:schemeClr val="bg1"/>
                </a:solidFill>
              </a:rPr>
              <a:t>So it is evident that to survive in such competitive market it is very important to strategically plan. </a:t>
            </a:r>
            <a:endParaRPr lang="en-IN" sz="1600" dirty="0">
              <a:solidFill>
                <a:schemeClr val="bg1"/>
              </a:solidFill>
            </a:endParaRPr>
          </a:p>
        </p:txBody>
      </p:sp>
    </p:spTree>
    <p:extLst>
      <p:ext uri="{BB962C8B-B14F-4D97-AF65-F5344CB8AC3E}">
        <p14:creationId xmlns:p14="http://schemas.microsoft.com/office/powerpoint/2010/main" val="37999971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F372-A577-4E65-B1B5-07D0C53827AC}"/>
              </a:ext>
            </a:extLst>
          </p:cNvPr>
          <p:cNvSpPr>
            <a:spLocks noGrp="1"/>
          </p:cNvSpPr>
          <p:nvPr>
            <p:ph type="title"/>
          </p:nvPr>
        </p:nvSpPr>
        <p:spPr>
          <a:xfrm>
            <a:off x="804673" y="1445494"/>
            <a:ext cx="3616856" cy="4376572"/>
          </a:xfrm>
        </p:spPr>
        <p:txBody>
          <a:bodyPr anchor="ctr">
            <a:normAutofit/>
          </a:bodyPr>
          <a:lstStyle/>
          <a:p>
            <a:r>
              <a:rPr lang="en-IN" sz="4800" dirty="0"/>
              <a:t>NY Cuisine Culture:</a:t>
            </a:r>
            <a:br>
              <a:rPr lang="en-IN" sz="4800" dirty="0"/>
            </a:br>
            <a:endParaRPr lang="en-IN" sz="4800" dirty="0"/>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03942C-8A68-4088-ACCB-796F31507C94}"/>
              </a:ext>
            </a:extLst>
          </p:cNvPr>
          <p:cNvSpPr>
            <a:spLocks noGrp="1"/>
          </p:cNvSpPr>
          <p:nvPr>
            <p:ph idx="1"/>
          </p:nvPr>
        </p:nvSpPr>
        <p:spPr>
          <a:xfrm>
            <a:off x="6096000" y="616017"/>
            <a:ext cx="5501834" cy="5254431"/>
          </a:xfrm>
        </p:spPr>
        <p:txBody>
          <a:bodyPr anchor="ctr">
            <a:normAutofit/>
          </a:bodyPr>
          <a:lstStyle/>
          <a:p>
            <a:pPr marL="0" indent="0">
              <a:buNone/>
            </a:pPr>
            <a:r>
              <a:rPr lang="en-US" sz="1800" dirty="0">
                <a:solidFill>
                  <a:schemeClr val="bg1"/>
                </a:solidFill>
              </a:rPr>
              <a:t>• New York Population</a:t>
            </a:r>
          </a:p>
          <a:p>
            <a:pPr marL="0" indent="0">
              <a:buNone/>
            </a:pPr>
            <a:r>
              <a:rPr lang="en-US" sz="1800" dirty="0">
                <a:solidFill>
                  <a:schemeClr val="bg1"/>
                </a:solidFill>
              </a:rPr>
              <a:t>• New York City Demographics</a:t>
            </a:r>
          </a:p>
          <a:p>
            <a:pPr marL="0" indent="0">
              <a:buNone/>
            </a:pPr>
            <a:r>
              <a:rPr lang="en-US" sz="1800" dirty="0">
                <a:solidFill>
                  <a:schemeClr val="bg1"/>
                </a:solidFill>
              </a:rPr>
              <a:t>• Are there any Farmers Markets, Wholesale markets </a:t>
            </a:r>
            <a:r>
              <a:rPr lang="en-US" sz="1800" dirty="0" err="1">
                <a:solidFill>
                  <a:schemeClr val="bg1"/>
                </a:solidFill>
              </a:rPr>
              <a:t>etc</a:t>
            </a:r>
            <a:r>
              <a:rPr lang="en-US" sz="1800" dirty="0">
                <a:solidFill>
                  <a:schemeClr val="bg1"/>
                </a:solidFill>
              </a:rPr>
              <a:t> nearby so that the ingredients can be purchased fresh to maintain quality and cost?</a:t>
            </a:r>
          </a:p>
          <a:p>
            <a:pPr marL="0" indent="0">
              <a:buNone/>
            </a:pPr>
            <a:r>
              <a:rPr lang="en-US" sz="1800" dirty="0">
                <a:solidFill>
                  <a:schemeClr val="bg1"/>
                </a:solidFill>
              </a:rPr>
              <a:t>• Are there any venues like Gyms, </a:t>
            </a:r>
            <a:r>
              <a:rPr lang="en-US" sz="1800" dirty="0" err="1">
                <a:solidFill>
                  <a:schemeClr val="bg1"/>
                </a:solidFill>
              </a:rPr>
              <a:t>Entertainmnet</a:t>
            </a:r>
            <a:r>
              <a:rPr lang="en-US" sz="1800" dirty="0">
                <a:solidFill>
                  <a:schemeClr val="bg1"/>
                </a:solidFill>
              </a:rPr>
              <a:t> zones, Parks </a:t>
            </a:r>
            <a:r>
              <a:rPr lang="en-US" sz="1800" dirty="0" err="1">
                <a:solidFill>
                  <a:schemeClr val="bg1"/>
                </a:solidFill>
              </a:rPr>
              <a:t>etc</a:t>
            </a:r>
            <a:r>
              <a:rPr lang="en-US" sz="1800" dirty="0">
                <a:solidFill>
                  <a:schemeClr val="bg1"/>
                </a:solidFill>
              </a:rPr>
              <a:t> nearby where floating population is high </a:t>
            </a:r>
            <a:r>
              <a:rPr lang="en-US" sz="1800" dirty="0" err="1">
                <a:solidFill>
                  <a:schemeClr val="bg1"/>
                </a:solidFill>
              </a:rPr>
              <a:t>etc</a:t>
            </a:r>
            <a:endParaRPr lang="en-US" sz="1800" dirty="0">
              <a:solidFill>
                <a:schemeClr val="bg1"/>
              </a:solidFill>
            </a:endParaRPr>
          </a:p>
          <a:p>
            <a:pPr marL="0" indent="0">
              <a:buNone/>
            </a:pPr>
            <a:r>
              <a:rPr lang="en-US" sz="1800" dirty="0">
                <a:solidFill>
                  <a:schemeClr val="bg1"/>
                </a:solidFill>
              </a:rPr>
              <a:t>• Who are the competitors in that location?</a:t>
            </a:r>
          </a:p>
          <a:p>
            <a:pPr marL="0" indent="0">
              <a:buNone/>
            </a:pPr>
            <a:r>
              <a:rPr lang="en-US" sz="1800" dirty="0">
                <a:solidFill>
                  <a:schemeClr val="bg1"/>
                </a:solidFill>
              </a:rPr>
              <a:t>• Cuisine served / Menu of the competitors</a:t>
            </a:r>
          </a:p>
          <a:p>
            <a:pPr marL="0" indent="0">
              <a:buNone/>
            </a:pPr>
            <a:r>
              <a:rPr lang="en-US" sz="1800" dirty="0">
                <a:solidFill>
                  <a:schemeClr val="bg1"/>
                </a:solidFill>
              </a:rPr>
              <a:t>• Segmentation of the Borough</a:t>
            </a:r>
          </a:p>
          <a:p>
            <a:pPr marL="0" indent="0">
              <a:buNone/>
            </a:pPr>
            <a:r>
              <a:rPr lang="en-US" sz="1800" dirty="0">
                <a:solidFill>
                  <a:schemeClr val="bg1"/>
                </a:solidFill>
              </a:rPr>
              <a:t>• Untapped markets</a:t>
            </a:r>
          </a:p>
          <a:p>
            <a:pPr marL="0" indent="0">
              <a:buNone/>
            </a:pPr>
            <a:r>
              <a:rPr lang="en-US" sz="1800" dirty="0">
                <a:solidFill>
                  <a:schemeClr val="bg1"/>
                </a:solidFill>
              </a:rPr>
              <a:t>• Saturated markets </a:t>
            </a:r>
            <a:r>
              <a:rPr lang="en-US" sz="1800" dirty="0" err="1">
                <a:solidFill>
                  <a:schemeClr val="bg1"/>
                </a:solidFill>
              </a:rPr>
              <a:t>etc</a:t>
            </a:r>
            <a:r>
              <a:rPr lang="en-US" sz="1800" dirty="0">
                <a:solidFill>
                  <a:schemeClr val="bg1"/>
                </a:solidFill>
              </a:rPr>
              <a:t> </a:t>
            </a:r>
          </a:p>
          <a:p>
            <a:pPr marL="0" indent="0">
              <a:buNone/>
            </a:pPr>
            <a:r>
              <a:rPr lang="en-US" sz="1800" dirty="0">
                <a:solidFill>
                  <a:schemeClr val="bg1"/>
                </a:solidFill>
              </a:rPr>
              <a:t>The list can go on...</a:t>
            </a:r>
            <a:endParaRPr lang="en-IN" sz="1800" dirty="0">
              <a:solidFill>
                <a:schemeClr val="bg1"/>
              </a:solidFill>
            </a:endParaRPr>
          </a:p>
        </p:txBody>
      </p:sp>
    </p:spTree>
    <p:extLst>
      <p:ext uri="{BB962C8B-B14F-4D97-AF65-F5344CB8AC3E}">
        <p14:creationId xmlns:p14="http://schemas.microsoft.com/office/powerpoint/2010/main" val="18695491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B88A-D49A-47C8-A1F6-305A0E1AF221}"/>
              </a:ext>
            </a:extLst>
          </p:cNvPr>
          <p:cNvSpPr>
            <a:spLocks noGrp="1"/>
          </p:cNvSpPr>
          <p:nvPr>
            <p:ph type="title"/>
          </p:nvPr>
        </p:nvSpPr>
        <p:spPr>
          <a:xfrm>
            <a:off x="762001" y="803325"/>
            <a:ext cx="5314536" cy="1325563"/>
          </a:xfrm>
        </p:spPr>
        <p:txBody>
          <a:bodyPr>
            <a:normAutofit/>
          </a:bodyPr>
          <a:lstStyle/>
          <a:p>
            <a:r>
              <a:rPr lang="en-IN"/>
              <a:t>Data Description 1</a:t>
            </a:r>
          </a:p>
        </p:txBody>
      </p:sp>
      <p:sp>
        <p:nvSpPr>
          <p:cNvPr id="3" name="Content Placeholder 2">
            <a:extLst>
              <a:ext uri="{FF2B5EF4-FFF2-40B4-BE49-F238E27FC236}">
                <a16:creationId xmlns:a16="http://schemas.microsoft.com/office/drawing/2014/main" id="{AF857F91-AB17-4EF2-B076-0CEB88CB419E}"/>
              </a:ext>
            </a:extLst>
          </p:cNvPr>
          <p:cNvSpPr>
            <a:spLocks noGrp="1"/>
          </p:cNvSpPr>
          <p:nvPr>
            <p:ph idx="1"/>
          </p:nvPr>
        </p:nvSpPr>
        <p:spPr>
          <a:xfrm>
            <a:off x="762000" y="1696720"/>
            <a:ext cx="5314543" cy="4785360"/>
          </a:xfrm>
        </p:spPr>
        <p:txBody>
          <a:bodyPr anchor="t">
            <a:normAutofit/>
          </a:bodyPr>
          <a:lstStyle/>
          <a:p>
            <a:pPr marL="0" indent="0">
              <a:buNone/>
            </a:pPr>
            <a:endParaRPr lang="en-US" sz="1500" dirty="0"/>
          </a:p>
          <a:p>
            <a:pPr marL="0" indent="0">
              <a:buNone/>
            </a:pPr>
            <a:r>
              <a:rPr lang="en-US" sz="2000" dirty="0"/>
              <a:t>Data 1 : Neighborhood has a total of 5 boroughs and 306 neighborhoods. In </a:t>
            </a:r>
          </a:p>
          <a:p>
            <a:pPr marL="0" indent="0">
              <a:buNone/>
            </a:pPr>
            <a:r>
              <a:rPr lang="en-US" sz="2000" dirty="0"/>
              <a:t>order to segment the neighborhoods and explore them, we will essentially</a:t>
            </a:r>
          </a:p>
          <a:p>
            <a:pPr marL="0" indent="0">
              <a:buNone/>
            </a:pPr>
            <a:r>
              <a:rPr lang="en-US" sz="2000" dirty="0"/>
              <a:t>need a dataset that contains the 5 boroughs and the neighborhoods that</a:t>
            </a:r>
          </a:p>
          <a:p>
            <a:pPr marL="0" indent="0">
              <a:buNone/>
            </a:pPr>
            <a:r>
              <a:rPr lang="en-US" sz="2000" dirty="0"/>
              <a:t>exist in each borough as well as the latitude and longitude coordinates of</a:t>
            </a:r>
          </a:p>
          <a:p>
            <a:pPr marL="0" indent="0">
              <a:buNone/>
            </a:pPr>
            <a:r>
              <a:rPr lang="en-US" sz="2000" dirty="0"/>
              <a:t>each neighborhood.</a:t>
            </a:r>
          </a:p>
          <a:p>
            <a:pPr marL="0" indent="0">
              <a:buNone/>
            </a:pPr>
            <a:r>
              <a:rPr lang="en-US" sz="2000" dirty="0"/>
              <a:t>• This dataset exists for free on the web. Link to the dataset is :</a:t>
            </a:r>
          </a:p>
          <a:p>
            <a:pPr marL="0" indent="0">
              <a:buNone/>
            </a:pPr>
            <a:r>
              <a:rPr lang="en-US" sz="2000" dirty="0">
                <a:hlinkClick r:id="rId2"/>
              </a:rPr>
              <a:t>https://geo.nyu.edu/catalog/nyu_2451_34572</a:t>
            </a:r>
            <a:endParaRPr lang="en-US" sz="2000" dirty="0"/>
          </a:p>
          <a:p>
            <a:pPr marL="0" indent="0">
              <a:buNone/>
            </a:pPr>
            <a:endParaRPr lang="en-IN" sz="1500" dirty="0"/>
          </a:p>
        </p:txBody>
      </p:sp>
      <p:sp>
        <p:nvSpPr>
          <p:cNvPr id="15" name="Freeform: Shape 1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BA4FDA8-0BC4-44A5-8CE1-A2DF3745F5F7}"/>
              </a:ext>
            </a:extLst>
          </p:cNvPr>
          <p:cNvPicPr>
            <a:picLocks noChangeAspect="1"/>
          </p:cNvPicPr>
          <p:nvPr/>
        </p:nvPicPr>
        <p:blipFill>
          <a:blip r:embed="rId3"/>
          <a:stretch>
            <a:fillRect/>
          </a:stretch>
        </p:blipFill>
        <p:spPr>
          <a:xfrm>
            <a:off x="7132320" y="1121389"/>
            <a:ext cx="4548527" cy="2437217"/>
          </a:xfrm>
          <a:prstGeom prst="rect">
            <a:avLst/>
          </a:prstGeom>
        </p:spPr>
      </p:pic>
    </p:spTree>
    <p:extLst>
      <p:ext uri="{BB962C8B-B14F-4D97-AF65-F5344CB8AC3E}">
        <p14:creationId xmlns:p14="http://schemas.microsoft.com/office/powerpoint/2010/main" val="19905536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B88A-D49A-47C8-A1F6-305A0E1AF221}"/>
              </a:ext>
            </a:extLst>
          </p:cNvPr>
          <p:cNvSpPr>
            <a:spLocks noGrp="1"/>
          </p:cNvSpPr>
          <p:nvPr>
            <p:ph type="title"/>
          </p:nvPr>
        </p:nvSpPr>
        <p:spPr>
          <a:xfrm>
            <a:off x="762001" y="803325"/>
            <a:ext cx="5314536" cy="1325563"/>
          </a:xfrm>
        </p:spPr>
        <p:txBody>
          <a:bodyPr>
            <a:normAutofit/>
          </a:bodyPr>
          <a:lstStyle/>
          <a:p>
            <a:r>
              <a:rPr lang="en-IN" dirty="0"/>
              <a:t>Data Description 2</a:t>
            </a:r>
          </a:p>
        </p:txBody>
      </p:sp>
      <p:sp>
        <p:nvSpPr>
          <p:cNvPr id="3" name="Content Placeholder 2">
            <a:extLst>
              <a:ext uri="{FF2B5EF4-FFF2-40B4-BE49-F238E27FC236}">
                <a16:creationId xmlns:a16="http://schemas.microsoft.com/office/drawing/2014/main" id="{AF857F91-AB17-4EF2-B076-0CEB88CB419E}"/>
              </a:ext>
            </a:extLst>
          </p:cNvPr>
          <p:cNvSpPr>
            <a:spLocks noGrp="1"/>
          </p:cNvSpPr>
          <p:nvPr>
            <p:ph idx="1"/>
          </p:nvPr>
        </p:nvSpPr>
        <p:spPr>
          <a:xfrm>
            <a:off x="425198" y="1610093"/>
            <a:ext cx="5988141" cy="4785360"/>
          </a:xfrm>
        </p:spPr>
        <p:txBody>
          <a:bodyPr anchor="t">
            <a:normAutofit fontScale="92500" lnSpcReduction="10000"/>
          </a:bodyPr>
          <a:lstStyle/>
          <a:p>
            <a:pPr marL="0" indent="0">
              <a:buNone/>
            </a:pPr>
            <a:endParaRPr lang="en-US" sz="1500" dirty="0"/>
          </a:p>
          <a:p>
            <a:pPr marL="0" indent="0">
              <a:buNone/>
            </a:pPr>
            <a:r>
              <a:rPr lang="en-IN" dirty="0"/>
              <a:t>• Data 2 : Farmers Markets data </a:t>
            </a:r>
          </a:p>
          <a:p>
            <a:pPr marL="0" indent="0">
              <a:buNone/>
            </a:pPr>
            <a:r>
              <a:rPr lang="en-IN" dirty="0"/>
              <a:t>• https://data.cityofnewyork.us/dataset/DOHMH-Farmers-Markets-and-Food-Boxes/8vwk-6iz2</a:t>
            </a:r>
          </a:p>
          <a:p>
            <a:pPr marL="0" indent="0">
              <a:buNone/>
            </a:pPr>
            <a:r>
              <a:rPr lang="en-US" dirty="0"/>
              <a:t>• A farmers' market is often defined as a public site used by two or more local or regional producers for the direct sale of farm products to consumers. In addition to fresh fruits and vegetables, markets may sell dairy products, fish, meat, baked goods, and other minimally processed foods.</a:t>
            </a:r>
            <a:endParaRPr lang="en-IN" sz="1500" dirty="0"/>
          </a:p>
        </p:txBody>
      </p:sp>
      <p:sp>
        <p:nvSpPr>
          <p:cNvPr id="15" name="Freeform: Shape 1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9882688-2B65-451B-9CFA-31259FA9FA26}"/>
              </a:ext>
            </a:extLst>
          </p:cNvPr>
          <p:cNvPicPr>
            <a:picLocks noChangeAspect="1"/>
          </p:cNvPicPr>
          <p:nvPr/>
        </p:nvPicPr>
        <p:blipFill>
          <a:blip r:embed="rId2"/>
          <a:stretch>
            <a:fillRect/>
          </a:stretch>
        </p:blipFill>
        <p:spPr>
          <a:xfrm>
            <a:off x="7361282" y="930764"/>
            <a:ext cx="4485278" cy="3210560"/>
          </a:xfrm>
          <a:prstGeom prst="rect">
            <a:avLst/>
          </a:prstGeom>
        </p:spPr>
      </p:pic>
    </p:spTree>
    <p:extLst>
      <p:ext uri="{BB962C8B-B14F-4D97-AF65-F5344CB8AC3E}">
        <p14:creationId xmlns:p14="http://schemas.microsoft.com/office/powerpoint/2010/main" val="1309949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B88A-D49A-47C8-A1F6-305A0E1AF221}"/>
              </a:ext>
            </a:extLst>
          </p:cNvPr>
          <p:cNvSpPr>
            <a:spLocks noGrp="1"/>
          </p:cNvSpPr>
          <p:nvPr>
            <p:ph type="title"/>
          </p:nvPr>
        </p:nvSpPr>
        <p:spPr>
          <a:xfrm>
            <a:off x="733646" y="356285"/>
            <a:ext cx="5314536" cy="1325563"/>
          </a:xfrm>
        </p:spPr>
        <p:txBody>
          <a:bodyPr>
            <a:normAutofit/>
          </a:bodyPr>
          <a:lstStyle/>
          <a:p>
            <a:r>
              <a:rPr lang="en-IN" dirty="0"/>
              <a:t>Data Description 3</a:t>
            </a:r>
          </a:p>
        </p:txBody>
      </p:sp>
      <p:sp>
        <p:nvSpPr>
          <p:cNvPr id="3" name="Content Placeholder 2">
            <a:extLst>
              <a:ext uri="{FF2B5EF4-FFF2-40B4-BE49-F238E27FC236}">
                <a16:creationId xmlns:a16="http://schemas.microsoft.com/office/drawing/2014/main" id="{AF857F91-AB17-4EF2-B076-0CEB88CB419E}"/>
              </a:ext>
            </a:extLst>
          </p:cNvPr>
          <p:cNvSpPr>
            <a:spLocks noGrp="1"/>
          </p:cNvSpPr>
          <p:nvPr>
            <p:ph idx="1"/>
          </p:nvPr>
        </p:nvSpPr>
        <p:spPr>
          <a:xfrm>
            <a:off x="425198" y="1610093"/>
            <a:ext cx="5988141" cy="4785360"/>
          </a:xfrm>
        </p:spPr>
        <p:txBody>
          <a:bodyPr anchor="t">
            <a:normAutofit/>
          </a:bodyPr>
          <a:lstStyle/>
          <a:p>
            <a:pPr marL="0" indent="0">
              <a:buNone/>
            </a:pPr>
            <a:r>
              <a:rPr lang="en-US" sz="2200" dirty="0"/>
              <a:t>Data 3 : Data from Wikipedia pages as given below :</a:t>
            </a:r>
          </a:p>
          <a:p>
            <a:pPr marL="0" indent="0">
              <a:buNone/>
            </a:pPr>
            <a:r>
              <a:rPr lang="en-US" sz="2200" dirty="0"/>
              <a:t>• New York Population</a:t>
            </a:r>
          </a:p>
          <a:p>
            <a:pPr marL="0" indent="0">
              <a:buNone/>
            </a:pPr>
            <a:r>
              <a:rPr lang="en-US" sz="2200" dirty="0"/>
              <a:t>• New York City Demographics</a:t>
            </a:r>
          </a:p>
          <a:p>
            <a:pPr marL="0" indent="0">
              <a:buNone/>
            </a:pPr>
            <a:r>
              <a:rPr lang="en-US" sz="2200" dirty="0"/>
              <a:t>• Cuisine of New York city</a:t>
            </a:r>
          </a:p>
          <a:p>
            <a:pPr marL="0" indent="0">
              <a:buNone/>
            </a:pPr>
            <a:r>
              <a:rPr lang="en-US" sz="2200" dirty="0"/>
              <a:t>https://en.wikipedia.org/wiki/New_York_City</a:t>
            </a:r>
          </a:p>
          <a:p>
            <a:pPr marL="0" indent="0">
              <a:buNone/>
            </a:pPr>
            <a:r>
              <a:rPr lang="en-US" sz="2200" dirty="0"/>
              <a:t>https://en.wikipedia.org/wiki/Economy_of_New_York_City</a:t>
            </a:r>
          </a:p>
          <a:p>
            <a:pPr marL="0" indent="0">
              <a:buNone/>
            </a:pPr>
            <a:r>
              <a:rPr lang="en-US" sz="2200" dirty="0"/>
              <a:t>https://en.wikipedia.org/wiki/Portal:New_York_City</a:t>
            </a:r>
          </a:p>
          <a:p>
            <a:pPr marL="0" indent="0">
              <a:buNone/>
            </a:pPr>
            <a:r>
              <a:rPr lang="en-US" sz="2200" dirty="0"/>
              <a:t>https://en.wikipedia.org/wiki/Cuisine_of_New_York_City</a:t>
            </a:r>
          </a:p>
        </p:txBody>
      </p:sp>
      <p:sp>
        <p:nvSpPr>
          <p:cNvPr id="15" name="Freeform: Shape 1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3A7F8F2-C667-46BD-B2CC-8600774A8E2E}"/>
              </a:ext>
            </a:extLst>
          </p:cNvPr>
          <p:cNvPicPr>
            <a:picLocks noChangeAspect="1"/>
          </p:cNvPicPr>
          <p:nvPr/>
        </p:nvPicPr>
        <p:blipFill>
          <a:blip r:embed="rId2"/>
          <a:stretch>
            <a:fillRect/>
          </a:stretch>
        </p:blipFill>
        <p:spPr>
          <a:xfrm>
            <a:off x="7034952" y="1169245"/>
            <a:ext cx="5157048" cy="2141486"/>
          </a:xfrm>
          <a:prstGeom prst="rect">
            <a:avLst/>
          </a:prstGeom>
        </p:spPr>
      </p:pic>
    </p:spTree>
    <p:extLst>
      <p:ext uri="{BB962C8B-B14F-4D97-AF65-F5344CB8AC3E}">
        <p14:creationId xmlns:p14="http://schemas.microsoft.com/office/powerpoint/2010/main" val="38190506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4C29C17E9AEA4CB48B504ECDD326F6" ma:contentTypeVersion="2" ma:contentTypeDescription="Create a new document." ma:contentTypeScope="" ma:versionID="3836d7293b4980d8b368898da5fdef26">
  <xsd:schema xmlns:xsd="http://www.w3.org/2001/XMLSchema" xmlns:xs="http://www.w3.org/2001/XMLSchema" xmlns:p="http://schemas.microsoft.com/office/2006/metadata/properties" xmlns:ns3="e0232e1f-123a-43d1-921b-7c05729cf17c" targetNamespace="http://schemas.microsoft.com/office/2006/metadata/properties" ma:root="true" ma:fieldsID="6047c41b63fe09a6acf39e236964b9e9" ns3:_="">
    <xsd:import namespace="e0232e1f-123a-43d1-921b-7c05729cf17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232e1f-123a-43d1-921b-7c05729cf1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CDFC80-03FB-4229-92EC-2C490853CE7F}">
  <ds:schemaRefs>
    <ds:schemaRef ds:uri="http://schemas.microsoft.com/sharepoint/v3/contenttype/forms"/>
  </ds:schemaRefs>
</ds:datastoreItem>
</file>

<file path=customXml/itemProps2.xml><?xml version="1.0" encoding="utf-8"?>
<ds:datastoreItem xmlns:ds="http://schemas.openxmlformats.org/officeDocument/2006/customXml" ds:itemID="{419DB546-F925-47B6-8E12-1831DC0D89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232e1f-123a-43d1-921b-7c05729cf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981F7A-4984-4A5B-AA50-5BB26F547093}">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0232e1f-123a-43d1-921b-7c05729cf17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ABC Group of Hotels</vt:lpstr>
      <vt:lpstr>Introduction </vt:lpstr>
      <vt:lpstr>Few Facts about New York City</vt:lpstr>
      <vt:lpstr>Business Environment of the NY City</vt:lpstr>
      <vt:lpstr>NY Cuisine Culture: </vt:lpstr>
      <vt:lpstr>NY Cuisine Culture: </vt:lpstr>
      <vt:lpstr>Data Description 1</vt:lpstr>
      <vt:lpstr>Data Description 2</vt:lpstr>
      <vt:lpstr>Data Description 3</vt:lpstr>
      <vt:lpstr>Data Description 4</vt:lpstr>
      <vt:lpstr>Analytic Approach</vt:lpstr>
      <vt:lpstr>PowerPoint Presentation</vt:lpstr>
      <vt:lpstr>PowerPoint Presentation</vt:lpstr>
      <vt:lpstr>PowerPoint Presentation</vt:lpstr>
      <vt:lpstr>Methodology 3</vt:lpstr>
      <vt:lpstr>Methodology 3 New York Population </vt:lpstr>
      <vt:lpstr>Methodology -3 New York City Demographics</vt:lpstr>
      <vt:lpstr>Methodology 4 Foursquare.com</vt:lpstr>
      <vt:lpstr>Methodology 4 Part -1 Broklyn  and Manhattan</vt:lpstr>
      <vt:lpstr>PowerPoint Presentation</vt:lpstr>
      <vt:lpstr>PowerPoint Presentation</vt:lpstr>
      <vt:lpstr>PowerPoint Presentation</vt:lpstr>
      <vt:lpstr>Result Part-1 Brooklyn and Manhattan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Group of Hotels</dc:title>
  <dc:creator>Ismail Shaik</dc:creator>
  <cp:lastModifiedBy>Ismail Shaik</cp:lastModifiedBy>
  <cp:revision>2</cp:revision>
  <dcterms:created xsi:type="dcterms:W3CDTF">2020-01-11T16:33:30Z</dcterms:created>
  <dcterms:modified xsi:type="dcterms:W3CDTF">2020-01-11T17:01:44Z</dcterms:modified>
</cp:coreProperties>
</file>