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0" r:id="rId4"/>
    <p:sldId id="268" r:id="rId5"/>
    <p:sldId id="271" r:id="rId6"/>
    <p:sldId id="261" r:id="rId7"/>
    <p:sldId id="262" r:id="rId8"/>
    <p:sldId id="264" r:id="rId9"/>
    <p:sldId id="265" r:id="rId10"/>
    <p:sldId id="266" r:id="rId11"/>
    <p:sldId id="269" r:id="rId12"/>
    <p:sldId id="263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954"/>
    <a:srgbClr val="336EA8"/>
    <a:srgbClr val="FF66CC"/>
    <a:srgbClr val="CC00CC"/>
    <a:srgbClr val="FF3399"/>
    <a:srgbClr val="CC00FF"/>
    <a:srgbClr val="FF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E7928-9A58-427F-A817-9E125932CF4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7B44D-2BB1-4DE7-AA41-861985CD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7B44D-2BB1-4DE7-AA41-861985CD88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2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7B44D-2BB1-4DE7-AA41-861985CD8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2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7B44D-2BB1-4DE7-AA41-861985CD88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1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7B44D-2BB1-4DE7-AA41-861985CD88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C233-A372-DBBD-ADF0-675F495FD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C04B3-85FD-C47C-364E-E76BEECAB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2AFC2-B7A8-A966-B7DA-39D5B220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CBB8-C81F-4CAA-B837-A7507F13065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326C3-F106-E97E-5E71-1371B091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F8CA-21D7-A6DE-EB5D-D0C39D69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267-BFEC-4F20-8369-B1C8C3F3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1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215F-3404-8A44-9EA6-75E4DB0A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A1A09-3270-E569-1F1A-BF5B396DD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AD1C-9282-0A98-F4B5-50D78B3A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CBB8-C81F-4CAA-B837-A7507F13065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9A1BF-4EFD-714D-AF7C-02D4D777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592B2-5C03-D10B-7D22-4B513A8C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267-BFEC-4F20-8369-B1C8C3F3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5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2D9E3-3D2B-6D05-4272-00DCF9EAD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BD659-1B49-E312-8CEF-FA4F1A059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0B2EF-F552-B560-1DBF-5FBA95EB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CBB8-C81F-4CAA-B837-A7507F13065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AB2C-8327-A08F-46EA-BD1B25E6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40E6-2BE9-B206-FFC0-AA306665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267-BFEC-4F20-8369-B1C8C3F3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7F92-E127-18F5-E8ED-92E99267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6572-EDCC-2CB5-1885-5B62413E7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273CF-58F8-53DC-B82C-6DFC360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CBB8-C81F-4CAA-B837-A7507F13065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AF31-E6F1-BDE4-9E53-883B06A1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CA6A1-1619-674C-5930-6993B774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267-BFEC-4F20-8369-B1C8C3F3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A3C8-59B8-11CD-7BCE-C745EA84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0E43D-39EF-ECD6-7CBA-73D957ED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22046-C81D-2DB3-8FC3-E9C03143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CBB8-C81F-4CAA-B837-A7507F13065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76F6-8269-D8ED-45C7-AD3F0219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17537-5270-5EB8-1D1E-75E4EA3F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267-BFEC-4F20-8369-B1C8C3F3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F5D6-41F0-CBA8-29F7-2EB2833E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7121F-78BC-D6DC-24BD-2BBAC9423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0DA2A-8C29-0433-FD05-CE20E4056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073D2-BC03-AE89-364F-2AD3B19E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CBB8-C81F-4CAA-B837-A7507F13065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C1B95-F0D9-6F99-F00C-28C5DBFF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ED7B-0181-9F5F-1B82-9EB1A855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267-BFEC-4F20-8369-B1C8C3F3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8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8D54-E974-A245-61A0-183DA8D0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8C5C3-70C2-1E46-0C27-ACD2F468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E90DE-D5D0-71AD-680B-4C7435256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8D62F-8B60-884E-DB1B-62CEB29A0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F27A3-48D1-56E0-D539-850758FEC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6E9F8-4318-0DAB-7451-99E176BF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CBB8-C81F-4CAA-B837-A7507F13065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7F947-FFFF-D55C-B8FB-7E45DDB2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8366F-C9FF-8665-436F-573A782B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267-BFEC-4F20-8369-B1C8C3F3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5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E1A6-91AF-E4C4-E3FA-FC5AA28C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8040A-2FC7-45BB-8D9D-C9E4B107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CBB8-C81F-4CAA-B837-A7507F13065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C3BA3-E48F-6AC4-B93D-D6A53A8F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2CB38-CB52-806A-32A2-8C72F4C9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267-BFEC-4F20-8369-B1C8C3F3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64EC4-29CF-FAF9-D9EA-0F8C1943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CBB8-C81F-4CAA-B837-A7507F13065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058F1-DA76-3632-3412-88DDB906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D785C-46D1-848B-59BB-D9FC0B40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267-BFEC-4F20-8369-B1C8C3F3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2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3003-2AAA-94E7-B619-7A3D137C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92023-2D8A-E36F-7560-92AA2B0B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E86D3-3F68-636F-48A8-395200BD9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A12D6-4AAA-64A5-FEDA-368F3D54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CBB8-C81F-4CAA-B837-A7507F13065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E5EB0-7A4F-9820-99DA-6D6042F5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DFBAB-7FFF-9533-9DB7-11A20C7F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267-BFEC-4F20-8369-B1C8C3F3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A701-4756-8861-5DBD-8E87B8DF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E0C7C-923E-7961-2A31-E8D0B4379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7D8AA-CCBA-9DBC-6619-4F7C1F379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E141F-1BBF-4A8A-C4F5-34A37D10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CBB8-C81F-4CAA-B837-A7507F13065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C5EC0-914E-1B96-5B12-0530E088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271B0-CC5E-5A6C-F8B7-E27A27D2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267-BFEC-4F20-8369-B1C8C3F3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B6AF6-ABC6-00CB-B588-B8AA187B7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4832D-EECC-7244-7B49-E2F3E895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7F3F0-28A6-3660-0B13-F4B41C99A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CBB8-C81F-4CAA-B837-A7507F13065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00EB8-2705-0229-CEA0-CCF8CD1A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F111D-69DC-211C-02D6-47FC7D1B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60267-BFEC-4F20-8369-B1C8C3F3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3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E7AFD-B604-F714-A7BA-01276787A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033B43B-7415-DC3E-1728-A05D9AA94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3510"/>
            <a:ext cx="9144000" cy="118516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6EA8"/>
                </a:solidFill>
              </a:rPr>
              <a:t>Workflow Insight Panel </a:t>
            </a:r>
            <a:br>
              <a:rPr lang="en-US" b="1" dirty="0">
                <a:solidFill>
                  <a:srgbClr val="336EA8"/>
                </a:solidFill>
              </a:rPr>
            </a:br>
            <a:r>
              <a:rPr lang="en-US" sz="2700" dirty="0">
                <a:solidFill>
                  <a:srgbClr val="336EA8"/>
                </a:solidFill>
              </a:rPr>
              <a:t>(Project Management)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9774E-3FF9-EA0C-C09B-8B48C0C27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4" y="307943"/>
            <a:ext cx="1118029" cy="9835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9164F0-5BE2-2F5E-D0EF-E3C03BBF8BED}"/>
              </a:ext>
            </a:extLst>
          </p:cNvPr>
          <p:cNvSpPr/>
          <p:nvPr/>
        </p:nvSpPr>
        <p:spPr>
          <a:xfrm>
            <a:off x="1264762" y="3062075"/>
            <a:ext cx="4185501" cy="1557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47954"/>
                </a:solidFill>
              </a:rPr>
              <a:t>Team (D)</a:t>
            </a:r>
          </a:p>
          <a:p>
            <a:pPr algn="ctr"/>
            <a:endParaRPr lang="en-US" sz="3200" dirty="0">
              <a:solidFill>
                <a:srgbClr val="047954"/>
              </a:solidFill>
            </a:endParaRPr>
          </a:p>
          <a:p>
            <a:pPr algn="ctr"/>
            <a:r>
              <a:rPr lang="en-US" sz="2800" b="1" dirty="0">
                <a:solidFill>
                  <a:srgbClr val="047954"/>
                </a:solidFill>
              </a:rPr>
              <a:t> DEPI_ONL2_DAT1_G7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3016C-F782-7305-0398-25D5163D9A21}"/>
              </a:ext>
            </a:extLst>
          </p:cNvPr>
          <p:cNvSpPr/>
          <p:nvPr/>
        </p:nvSpPr>
        <p:spPr>
          <a:xfrm>
            <a:off x="10765410" y="6372520"/>
            <a:ext cx="443060" cy="485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FD5CA-46C8-2DB8-12F4-7C77C268A778}"/>
              </a:ext>
            </a:extLst>
          </p:cNvPr>
          <p:cNvSpPr/>
          <p:nvPr/>
        </p:nvSpPr>
        <p:spPr>
          <a:xfrm>
            <a:off x="584462" y="6476215"/>
            <a:ext cx="2190161" cy="391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25\4\2025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6D2C66-4F26-AA1F-DEA0-42EA5E0FFAF2}"/>
              </a:ext>
            </a:extLst>
          </p:cNvPr>
          <p:cNvSpPr/>
          <p:nvPr/>
        </p:nvSpPr>
        <p:spPr>
          <a:xfrm>
            <a:off x="619027" y="4693798"/>
            <a:ext cx="5476973" cy="838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47954"/>
                </a:solidFill>
              </a:rPr>
              <a:t>Presented to Eng: Abdallah Mostafa</a:t>
            </a:r>
          </a:p>
        </p:txBody>
      </p:sp>
      <p:pic>
        <p:nvPicPr>
          <p:cNvPr id="1026" name="Picture 2" descr="Bosch – MOGAMBO STORE">
            <a:extLst>
              <a:ext uri="{FF2B5EF4-FFF2-40B4-BE49-F238E27FC236}">
                <a16:creationId xmlns:a16="http://schemas.microsoft.com/office/drawing/2014/main" id="{0CBE9769-FDCD-4870-41B1-242AF2262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078" y="2836717"/>
            <a:ext cx="5132895" cy="269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3FB566-9AAA-06DA-A699-C674518F4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7943"/>
            <a:ext cx="1484722" cy="68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61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3C9632-093F-C68F-E638-6753F37C9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107F0C-3E45-C8E1-782D-5E3F3F636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4" y="317370"/>
            <a:ext cx="1118029" cy="9835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A30362-D5C2-B8FB-FA57-1516EC983A55}"/>
              </a:ext>
            </a:extLst>
          </p:cNvPr>
          <p:cNvSpPr/>
          <p:nvPr/>
        </p:nvSpPr>
        <p:spPr>
          <a:xfrm>
            <a:off x="10765410" y="6372520"/>
            <a:ext cx="443060" cy="485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6CFA8-9FB9-6B5A-B60E-E1536AB31A6F}"/>
              </a:ext>
            </a:extLst>
          </p:cNvPr>
          <p:cNvSpPr/>
          <p:nvPr/>
        </p:nvSpPr>
        <p:spPr>
          <a:xfrm>
            <a:off x="3688220" y="461913"/>
            <a:ext cx="4760536" cy="524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rgbClr val="336EA8"/>
                </a:solidFill>
                <a:effectLst/>
                <a:latin typeface="Arial" panose="020B0604020202020204" pitchFamily="34" charset="0"/>
              </a:rPr>
              <a:t>Actual VS Forecasted hours</a:t>
            </a:r>
            <a:endParaRPr lang="en-US" sz="2400" b="1" dirty="0">
              <a:solidFill>
                <a:srgbClr val="336EA8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C6070A-00E3-0BF2-AB22-021180B85903}"/>
              </a:ext>
            </a:extLst>
          </p:cNvPr>
          <p:cNvSpPr/>
          <p:nvPr/>
        </p:nvSpPr>
        <p:spPr>
          <a:xfrm>
            <a:off x="9915621" y="4630358"/>
            <a:ext cx="1640263" cy="263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Actual hours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16D745-2F60-457B-4A16-DD2CAEDD61FB}"/>
              </a:ext>
            </a:extLst>
          </p:cNvPr>
          <p:cNvSpPr/>
          <p:nvPr/>
        </p:nvSpPr>
        <p:spPr>
          <a:xfrm>
            <a:off x="9981998" y="4997832"/>
            <a:ext cx="1866508" cy="320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Forecasted hours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67D8A-5C87-A66D-777A-3E27E2A94257}"/>
              </a:ext>
            </a:extLst>
          </p:cNvPr>
          <p:cNvSpPr/>
          <p:nvPr/>
        </p:nvSpPr>
        <p:spPr>
          <a:xfrm>
            <a:off x="247627" y="986673"/>
            <a:ext cx="5190039" cy="2563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336EA8"/>
                </a:solidFill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Actual working hours often don’t match the forecasted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Many projects are going over budget.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About 10.26% of projects have more than 20 tickets, which is considered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tickets are coming from Russia, which could show a problem there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B7BD81-033B-ED40-526A-AA24579F9D78}"/>
              </a:ext>
            </a:extLst>
          </p:cNvPr>
          <p:cNvSpPr/>
          <p:nvPr/>
        </p:nvSpPr>
        <p:spPr>
          <a:xfrm>
            <a:off x="235593" y="3561813"/>
            <a:ext cx="5752506" cy="2776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336EA8"/>
                </a:solidFill>
              </a:rPr>
              <a:t>Action plan: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Review how we forecast hours to find and fix mistakes.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Look closely at which teams or projects have big differences in their hours or budgets.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Group the tickets from Russia by type and urgency to better understand the issues.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Focus more attention on projects with too many tickets or that are over budget.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2DA2DF90-A6E7-1952-66AF-C07F1B51B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7943"/>
            <a:ext cx="1484722" cy="68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3388A5-9FB1-534B-153A-F011F0D90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137" y="1422098"/>
            <a:ext cx="5161905" cy="2757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52AE87-7AC3-F7C6-3F67-1BDEAEA44DD2}"/>
              </a:ext>
            </a:extLst>
          </p:cNvPr>
          <p:cNvSpPr/>
          <p:nvPr/>
        </p:nvSpPr>
        <p:spPr>
          <a:xfrm flipH="1">
            <a:off x="9921120" y="4705774"/>
            <a:ext cx="101903" cy="1131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AAE6E-A816-C1A4-F705-02981C221319}"/>
              </a:ext>
            </a:extLst>
          </p:cNvPr>
          <p:cNvSpPr/>
          <p:nvPr/>
        </p:nvSpPr>
        <p:spPr>
          <a:xfrm flipH="1" flipV="1">
            <a:off x="9921120" y="5101469"/>
            <a:ext cx="101903" cy="1131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371DE3-0974-ABD2-0E65-66DD9083E76B}"/>
              </a:ext>
            </a:extLst>
          </p:cNvPr>
          <p:cNvSpPr/>
          <p:nvPr/>
        </p:nvSpPr>
        <p:spPr>
          <a:xfrm>
            <a:off x="584462" y="6476215"/>
            <a:ext cx="2190161" cy="391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25\4\2025</a:t>
            </a:r>
          </a:p>
        </p:txBody>
      </p:sp>
    </p:spTree>
    <p:extLst>
      <p:ext uri="{BB962C8B-B14F-4D97-AF65-F5344CB8AC3E}">
        <p14:creationId xmlns:p14="http://schemas.microsoft.com/office/powerpoint/2010/main" val="141190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4668F9-328E-065E-1E8C-680CFCC8C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605958-E54A-E1E1-1F38-E74C02DC5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4" y="307943"/>
            <a:ext cx="1118029" cy="9835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7617A6-22F8-BD33-6FE7-2DB0B588B722}"/>
              </a:ext>
            </a:extLst>
          </p:cNvPr>
          <p:cNvSpPr/>
          <p:nvPr/>
        </p:nvSpPr>
        <p:spPr>
          <a:xfrm>
            <a:off x="10765410" y="6372520"/>
            <a:ext cx="443060" cy="485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AD424AE-06A9-30B3-39FA-1A8C775E9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7943"/>
            <a:ext cx="1484722" cy="68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ADA75D-50DF-D39F-8A6B-E2A8F8BE239C}"/>
              </a:ext>
            </a:extLst>
          </p:cNvPr>
          <p:cNvSpPr/>
          <p:nvPr/>
        </p:nvSpPr>
        <p:spPr>
          <a:xfrm>
            <a:off x="3688220" y="461913"/>
            <a:ext cx="4760536" cy="524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rgbClr val="336EA8"/>
                </a:solidFill>
                <a:effectLst/>
                <a:latin typeface="Arial" panose="020B0604020202020204" pitchFamily="34" charset="0"/>
              </a:rPr>
              <a:t>Key Observations</a:t>
            </a:r>
            <a:endParaRPr lang="en-US" sz="2400" b="1" dirty="0">
              <a:solidFill>
                <a:srgbClr val="336EA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5618C3-7DF1-22A1-2319-B2007159D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" t="100" r="970"/>
          <a:stretch/>
        </p:blipFill>
        <p:spPr>
          <a:xfrm>
            <a:off x="5567094" y="4081805"/>
            <a:ext cx="5997459" cy="2070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2F4E18-7967-929A-4860-39B265AC1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7094" y="1611983"/>
            <a:ext cx="5997460" cy="2070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C60856-ED79-6FCE-E15D-B1DF43015D06}"/>
              </a:ext>
            </a:extLst>
          </p:cNvPr>
          <p:cNvSpPr/>
          <p:nvPr/>
        </p:nvSpPr>
        <p:spPr>
          <a:xfrm>
            <a:off x="193241" y="1302558"/>
            <a:ext cx="5180613" cy="2469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336EA8"/>
                </a:solidFill>
              </a:rPr>
              <a:t>Budget management per department</a:t>
            </a:r>
            <a:r>
              <a:rPr lang="ar-EG" b="1" dirty="0">
                <a:solidFill>
                  <a:srgbClr val="336EA8"/>
                </a:solidFill>
              </a:rPr>
              <a:t>  </a:t>
            </a:r>
            <a:r>
              <a:rPr lang="en-US" b="1" dirty="0">
                <a:solidFill>
                  <a:srgbClr val="336EA8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Tooling department exceeded its budget at 122%, while the Wipers department dropped to just 81%, showing a steady budget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This trend suggests issues in spending control or inaccurate planning across departments.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Recommended Action: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Review project timelines, financial records, and resource plans to identify causes and prevent future overruns.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529A7-F56C-A35F-0F21-D84D1E4411D1}"/>
              </a:ext>
            </a:extLst>
          </p:cNvPr>
          <p:cNvSpPr/>
          <p:nvPr/>
        </p:nvSpPr>
        <p:spPr>
          <a:xfrm>
            <a:off x="184316" y="3682739"/>
            <a:ext cx="5180613" cy="2469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336EA8"/>
                </a:solidFill>
              </a:rPr>
              <a:t>Ticket Distribution Imbalance: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Across all categories, closed tickets consistently outnumber open ones, reflecting solid resolution efforts.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However, tickets from the System origin have the highest percentage of open tickets, suggesting a need for deeper analysis.</a:t>
            </a:r>
            <a:endParaRPr lang="ar-EG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Recommended Action: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tickets from origin (</a:t>
            </a:r>
            <a:r>
              <a:rPr lang="en-US" sz="1600" b="1" dirty="0">
                <a:solidFill>
                  <a:schemeClr val="tx1"/>
                </a:solidFill>
              </a:rPr>
              <a:t>system</a:t>
            </a:r>
            <a:r>
              <a:rPr lang="en-US" sz="1600" dirty="0">
                <a:solidFill>
                  <a:schemeClr val="tx1"/>
                </a:solidFill>
              </a:rPr>
              <a:t>) has the highest open tickets percentage, it needs targeted interventions.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0CA91F-E453-B5B6-BF63-936964F3A6E9}"/>
              </a:ext>
            </a:extLst>
          </p:cNvPr>
          <p:cNvSpPr/>
          <p:nvPr/>
        </p:nvSpPr>
        <p:spPr>
          <a:xfrm>
            <a:off x="584462" y="6476215"/>
            <a:ext cx="2190161" cy="391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25\4\2025</a:t>
            </a:r>
          </a:p>
        </p:txBody>
      </p:sp>
    </p:spTree>
    <p:extLst>
      <p:ext uri="{BB962C8B-B14F-4D97-AF65-F5344CB8AC3E}">
        <p14:creationId xmlns:p14="http://schemas.microsoft.com/office/powerpoint/2010/main" val="380070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2D6AB4-0206-689A-0BA7-F69935D8C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598314-7339-6660-3331-26DD6DA17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" y="307943"/>
            <a:ext cx="1118029" cy="9835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C5D3A6-AC2B-2D56-2775-EEECE0002C9D}"/>
              </a:ext>
            </a:extLst>
          </p:cNvPr>
          <p:cNvSpPr/>
          <p:nvPr/>
        </p:nvSpPr>
        <p:spPr>
          <a:xfrm>
            <a:off x="10765410" y="6372520"/>
            <a:ext cx="443060" cy="485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4A558F-8629-3B1C-39C2-3B2C8659B4AE}"/>
              </a:ext>
            </a:extLst>
          </p:cNvPr>
          <p:cNvSpPr/>
          <p:nvPr/>
        </p:nvSpPr>
        <p:spPr>
          <a:xfrm>
            <a:off x="2939197" y="-85184"/>
            <a:ext cx="6313603" cy="164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36EA8"/>
                </a:solidFill>
              </a:rPr>
              <a:t>Programming languages &amp; frameworks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8B9289-C672-CF09-7F35-F1E8E51B78B4}"/>
              </a:ext>
            </a:extLst>
          </p:cNvPr>
          <p:cNvSpPr/>
          <p:nvPr/>
        </p:nvSpPr>
        <p:spPr>
          <a:xfrm>
            <a:off x="1173053" y="1830371"/>
            <a:ext cx="8904201" cy="4254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47954"/>
                </a:solidFill>
              </a:rPr>
              <a:t>Programming languages:</a:t>
            </a:r>
          </a:p>
          <a:p>
            <a:endParaRPr lang="en-US" sz="2400" dirty="0">
              <a:solidFill>
                <a:srgbClr val="047954"/>
              </a:solidFill>
            </a:endParaRPr>
          </a:p>
          <a:p>
            <a:endParaRPr lang="en-US" sz="2400" dirty="0">
              <a:solidFill>
                <a:srgbClr val="047954"/>
              </a:solidFill>
            </a:endParaRPr>
          </a:p>
          <a:p>
            <a:endParaRPr lang="en-US" sz="2400" dirty="0">
              <a:solidFill>
                <a:srgbClr val="047954"/>
              </a:solidFill>
            </a:endParaRPr>
          </a:p>
          <a:p>
            <a:r>
              <a:rPr lang="en-US" sz="2400" b="1" dirty="0">
                <a:solidFill>
                  <a:srgbClr val="047954"/>
                </a:solidFill>
              </a:rPr>
              <a:t>Frameworks &amp; Tools:</a:t>
            </a:r>
          </a:p>
          <a:p>
            <a:endParaRPr lang="en-US" sz="2400" dirty="0">
              <a:solidFill>
                <a:srgbClr val="047954"/>
              </a:solidFill>
            </a:endParaRPr>
          </a:p>
          <a:p>
            <a:endParaRPr lang="en-US" sz="2400" dirty="0">
              <a:solidFill>
                <a:srgbClr val="047954"/>
              </a:solidFill>
            </a:endParaRPr>
          </a:p>
          <a:p>
            <a:endParaRPr lang="en-US" sz="2400" dirty="0">
              <a:solidFill>
                <a:srgbClr val="047954"/>
              </a:solidFill>
            </a:endParaRPr>
          </a:p>
          <a:p>
            <a:r>
              <a:rPr lang="en-US" sz="2400" b="1" dirty="0">
                <a:solidFill>
                  <a:srgbClr val="047954"/>
                </a:solidFill>
              </a:rPr>
              <a:t>Supporting technologies: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52" name="Picture 4" descr="Introduction to Python | News">
            <a:extLst>
              <a:ext uri="{FF2B5EF4-FFF2-40B4-BE49-F238E27FC236}">
                <a16:creationId xmlns:a16="http://schemas.microsoft.com/office/drawing/2014/main" id="{21FC4FDD-A36A-DE64-605F-5CEA78ABC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15" y="1819708"/>
            <a:ext cx="1133866" cy="8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hat is SQL? - Tech Monitor">
            <a:extLst>
              <a:ext uri="{FF2B5EF4-FFF2-40B4-BE49-F238E27FC236}">
                <a16:creationId xmlns:a16="http://schemas.microsoft.com/office/drawing/2014/main" id="{11ED89D8-BEF7-C863-B2B0-3409D4091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681" y="1830371"/>
            <a:ext cx="1664414" cy="8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ableau | Integrations | OneTrust">
            <a:extLst>
              <a:ext uri="{FF2B5EF4-FFF2-40B4-BE49-F238E27FC236}">
                <a16:creationId xmlns:a16="http://schemas.microsoft.com/office/drawing/2014/main" id="{00446515-CDA2-59B4-D2F2-052FAAB56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5" b="27695"/>
          <a:stretch/>
        </p:blipFill>
        <p:spPr bwMode="auto">
          <a:xfrm>
            <a:off x="4081637" y="3429000"/>
            <a:ext cx="1890074" cy="70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 Simple Walk-through with NumPy for Data Science - Neuraspike">
            <a:extLst>
              <a:ext uri="{FF2B5EF4-FFF2-40B4-BE49-F238E27FC236}">
                <a16:creationId xmlns:a16="http://schemas.microsoft.com/office/drawing/2014/main" id="{A16FB919-457E-5B6D-168E-FA4937A2F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594" y="3181437"/>
            <a:ext cx="1067287" cy="92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ustomising figures in Matplotlib">
            <a:extLst>
              <a:ext uri="{FF2B5EF4-FFF2-40B4-BE49-F238E27FC236}">
                <a16:creationId xmlns:a16="http://schemas.microsoft.com/office/drawing/2014/main" id="{3F514132-632F-2174-8E76-5CD8B2C0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365" y="3429000"/>
            <a:ext cx="1808736" cy="64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Discussion of seaborn logo · Issue #2243 · mwaskom/seaborn · GitHub">
            <a:extLst>
              <a:ext uri="{FF2B5EF4-FFF2-40B4-BE49-F238E27FC236}">
                <a16:creationId xmlns:a16="http://schemas.microsoft.com/office/drawing/2014/main" id="{9584EEED-A847-212C-1AC3-1117734A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204" y="3181437"/>
            <a:ext cx="1047161" cy="92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Pandas Essentials: A Deep Dive into DataFrames and Series in Python | by MD  Murslin | Medium">
            <a:extLst>
              <a:ext uri="{FF2B5EF4-FFF2-40B4-BE49-F238E27FC236}">
                <a16:creationId xmlns:a16="http://schemas.microsoft.com/office/drawing/2014/main" id="{A6B3903C-F3DE-6C56-14F1-26839ED1C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11" y="3226662"/>
            <a:ext cx="1304117" cy="99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Excel | Prism">
            <a:extLst>
              <a:ext uri="{FF2B5EF4-FFF2-40B4-BE49-F238E27FC236}">
                <a16:creationId xmlns:a16="http://schemas.microsoft.com/office/drawing/2014/main" id="{CD7CE3DF-17B1-289D-CE55-315A0114E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247" y="4820911"/>
            <a:ext cx="1658434" cy="92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Project Jupyter - Wikipedia">
            <a:extLst>
              <a:ext uri="{FF2B5EF4-FFF2-40B4-BE49-F238E27FC236}">
                <a16:creationId xmlns:a16="http://schemas.microsoft.com/office/drawing/2014/main" id="{BEC71955-32DE-1CF7-9CBC-0CD32AE3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44" y="4878541"/>
            <a:ext cx="874490" cy="80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10 Tips to Get Started with Kaggle">
            <a:extLst>
              <a:ext uri="{FF2B5EF4-FFF2-40B4-BE49-F238E27FC236}">
                <a16:creationId xmlns:a16="http://schemas.microsoft.com/office/drawing/2014/main" id="{0B8BBD33-2BCA-91A8-45DF-A2388CDAC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890" y="4878541"/>
            <a:ext cx="1509910" cy="69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GitHub Service | Princeton Research Computing">
            <a:extLst>
              <a:ext uri="{FF2B5EF4-FFF2-40B4-BE49-F238E27FC236}">
                <a16:creationId xmlns:a16="http://schemas.microsoft.com/office/drawing/2014/main" id="{497BE255-B3B1-CD85-02C3-20A7CFA1D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951" y="4878541"/>
            <a:ext cx="1047161" cy="69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11 Benefits Of Canva. Canva Platform is a free graphics… | by Lady L. |  Medium">
            <a:extLst>
              <a:ext uri="{FF2B5EF4-FFF2-40B4-BE49-F238E27FC236}">
                <a16:creationId xmlns:a16="http://schemas.microsoft.com/office/drawing/2014/main" id="{3C6FF74E-75B4-5551-6D5A-91C0AF114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254" y="4848437"/>
            <a:ext cx="1648499" cy="80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مايكروسوفت باوربوينت - ويكيبيديا">
            <a:extLst>
              <a:ext uri="{FF2B5EF4-FFF2-40B4-BE49-F238E27FC236}">
                <a16:creationId xmlns:a16="http://schemas.microsoft.com/office/drawing/2014/main" id="{0EB34185-CAED-DC08-A9A5-AC55E9FE9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124" y="4933246"/>
            <a:ext cx="608348" cy="63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AC4ACAB-3339-33C8-464B-8B790A07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7943"/>
            <a:ext cx="1484722" cy="68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B2C84E-E5E4-ED22-6150-DAD572A6A97A}"/>
              </a:ext>
            </a:extLst>
          </p:cNvPr>
          <p:cNvSpPr/>
          <p:nvPr/>
        </p:nvSpPr>
        <p:spPr>
          <a:xfrm>
            <a:off x="584462" y="6476215"/>
            <a:ext cx="2190161" cy="391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25\4\2025</a:t>
            </a:r>
          </a:p>
        </p:txBody>
      </p:sp>
    </p:spTree>
    <p:extLst>
      <p:ext uri="{BB962C8B-B14F-4D97-AF65-F5344CB8AC3E}">
        <p14:creationId xmlns:p14="http://schemas.microsoft.com/office/powerpoint/2010/main" val="214699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E24D3B-0E35-3040-19CD-6632BBBA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46289-BEEA-FCF2-094A-293CEEA9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" y="307943"/>
            <a:ext cx="1118029" cy="9835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B4E054-5796-322D-DE6A-B32F91D4FC60}"/>
              </a:ext>
            </a:extLst>
          </p:cNvPr>
          <p:cNvSpPr/>
          <p:nvPr/>
        </p:nvSpPr>
        <p:spPr>
          <a:xfrm>
            <a:off x="10765410" y="6372520"/>
            <a:ext cx="443060" cy="485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674782A-F72D-CCF8-5C29-2EEC1773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7943"/>
            <a:ext cx="1484722" cy="68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005FDA-5F6B-91F0-2697-7713867FC79F}"/>
              </a:ext>
            </a:extLst>
          </p:cNvPr>
          <p:cNvSpPr/>
          <p:nvPr/>
        </p:nvSpPr>
        <p:spPr>
          <a:xfrm>
            <a:off x="3715731" y="1029093"/>
            <a:ext cx="4760536" cy="524760"/>
          </a:xfrm>
          <a:prstGeom prst="rect">
            <a:avLst/>
          </a:prstGeom>
          <a:solidFill>
            <a:srgbClr val="336EA8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eam Members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D691A9-B16C-3719-4B8B-C68A9A915528}"/>
              </a:ext>
            </a:extLst>
          </p:cNvPr>
          <p:cNvSpPr/>
          <p:nvPr/>
        </p:nvSpPr>
        <p:spPr>
          <a:xfrm>
            <a:off x="1173053" y="2546415"/>
            <a:ext cx="2437413" cy="391212"/>
          </a:xfrm>
          <a:prstGeom prst="rect">
            <a:avLst/>
          </a:prstGeom>
          <a:solidFill>
            <a:srgbClr val="047954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Ismail Sobhy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51661D-EB6D-2F48-B6D5-96E5F0DDA8F0}"/>
              </a:ext>
            </a:extLst>
          </p:cNvPr>
          <p:cNvSpPr/>
          <p:nvPr/>
        </p:nvSpPr>
        <p:spPr>
          <a:xfrm>
            <a:off x="1173053" y="4503656"/>
            <a:ext cx="2437413" cy="391212"/>
          </a:xfrm>
          <a:prstGeom prst="rect">
            <a:avLst/>
          </a:prstGeom>
          <a:solidFill>
            <a:srgbClr val="047954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Khaled Hussien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D6E12D-2F6B-8EE9-34EC-F1BF2E5C151C}"/>
              </a:ext>
            </a:extLst>
          </p:cNvPr>
          <p:cNvSpPr/>
          <p:nvPr/>
        </p:nvSpPr>
        <p:spPr>
          <a:xfrm>
            <a:off x="4783519" y="2546414"/>
            <a:ext cx="2624960" cy="391212"/>
          </a:xfrm>
          <a:prstGeom prst="rect">
            <a:avLst/>
          </a:prstGeom>
          <a:solidFill>
            <a:srgbClr val="047954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AL Shaimaa Mohamed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C12A53-64AA-993B-C2ED-EE96D9196D85}"/>
              </a:ext>
            </a:extLst>
          </p:cNvPr>
          <p:cNvSpPr/>
          <p:nvPr/>
        </p:nvSpPr>
        <p:spPr>
          <a:xfrm>
            <a:off x="8581534" y="4503654"/>
            <a:ext cx="2437412" cy="391211"/>
          </a:xfrm>
          <a:prstGeom prst="rect">
            <a:avLst/>
          </a:prstGeom>
          <a:solidFill>
            <a:srgbClr val="047954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Amr Mamdouh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6B87CB-3DFF-061A-1CD3-D96020CE1122}"/>
              </a:ext>
            </a:extLst>
          </p:cNvPr>
          <p:cNvSpPr/>
          <p:nvPr/>
        </p:nvSpPr>
        <p:spPr>
          <a:xfrm>
            <a:off x="4783519" y="4503655"/>
            <a:ext cx="2624960" cy="391211"/>
          </a:xfrm>
          <a:prstGeom prst="rect">
            <a:avLst/>
          </a:prstGeom>
          <a:solidFill>
            <a:srgbClr val="047954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Mohamed Sherif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7504AE-2A5E-79CB-C417-952F635D9978}"/>
              </a:ext>
            </a:extLst>
          </p:cNvPr>
          <p:cNvSpPr/>
          <p:nvPr/>
        </p:nvSpPr>
        <p:spPr>
          <a:xfrm>
            <a:off x="8581533" y="2546414"/>
            <a:ext cx="2437413" cy="391212"/>
          </a:xfrm>
          <a:prstGeom prst="rect">
            <a:avLst/>
          </a:prstGeom>
          <a:solidFill>
            <a:srgbClr val="047954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Eman Yousef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13D6E1-197F-3777-008A-A54056054357}"/>
              </a:ext>
            </a:extLst>
          </p:cNvPr>
          <p:cNvSpPr/>
          <p:nvPr/>
        </p:nvSpPr>
        <p:spPr>
          <a:xfrm>
            <a:off x="1194061" y="3129699"/>
            <a:ext cx="1831943" cy="989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A9F49-BE9C-FBB9-F7CC-6F5B9D3B83A7}"/>
              </a:ext>
            </a:extLst>
          </p:cNvPr>
          <p:cNvSpPr/>
          <p:nvPr/>
        </p:nvSpPr>
        <p:spPr>
          <a:xfrm>
            <a:off x="584462" y="6476215"/>
            <a:ext cx="2190161" cy="391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25\4\2025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F7D0CD4-23EA-B601-AF45-6A4071BC7543}"/>
              </a:ext>
            </a:extLst>
          </p:cNvPr>
          <p:cNvSpPr/>
          <p:nvPr/>
        </p:nvSpPr>
        <p:spPr>
          <a:xfrm>
            <a:off x="1173053" y="3129699"/>
            <a:ext cx="2437413" cy="11818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36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coordinator  Forecasting dashboard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Final dashboard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1F25C2C-B7F3-9317-81A0-D1A80B280207}"/>
              </a:ext>
            </a:extLst>
          </p:cNvPr>
          <p:cNvSpPr/>
          <p:nvPr/>
        </p:nvSpPr>
        <p:spPr>
          <a:xfrm>
            <a:off x="1173052" y="5086939"/>
            <a:ext cx="2437413" cy="11818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36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 developer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 processing Analyst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48BFDB-5882-218B-C37E-7A9D2977A6F7}"/>
              </a:ext>
            </a:extLst>
          </p:cNvPr>
          <p:cNvSpPr/>
          <p:nvPr/>
        </p:nvSpPr>
        <p:spPr>
          <a:xfrm>
            <a:off x="4783519" y="3129699"/>
            <a:ext cx="2624960" cy="11818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36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&amp; BI Developer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Final dashboard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Forecasting Questions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8D2F4A5-A70D-5F9D-C557-6417F3891634}"/>
              </a:ext>
            </a:extLst>
          </p:cNvPr>
          <p:cNvSpPr/>
          <p:nvPr/>
        </p:nvSpPr>
        <p:spPr>
          <a:xfrm>
            <a:off x="8581534" y="3142072"/>
            <a:ext cx="2437413" cy="11818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36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 developer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Presentation Creator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Reporting Analyst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7C1CA66-CDAB-4A96-6C04-B8A867E4A25C}"/>
              </a:ext>
            </a:extLst>
          </p:cNvPr>
          <p:cNvSpPr/>
          <p:nvPr/>
        </p:nvSpPr>
        <p:spPr>
          <a:xfrm>
            <a:off x="4783517" y="5086939"/>
            <a:ext cx="2624960" cy="11818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36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Insights Analyst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C7265E-8D72-AC96-565A-E2DFE5CA639C}"/>
              </a:ext>
            </a:extLst>
          </p:cNvPr>
          <p:cNvSpPr/>
          <p:nvPr/>
        </p:nvSpPr>
        <p:spPr>
          <a:xfrm>
            <a:off x="8581533" y="5086939"/>
            <a:ext cx="2437413" cy="11818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36E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Forecasting Questions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403129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C3D236-D75A-4B2D-80FA-C9D444EE5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962605-7513-CC5A-BAEF-010AF0CBA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" y="307943"/>
            <a:ext cx="1118029" cy="9835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7EBFE24-CFE5-D7C2-086A-54B5058A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139" y="989814"/>
            <a:ext cx="6154525" cy="1325563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336EA8"/>
                </a:solidFill>
              </a:rPr>
              <a:t>Thank you!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837AA-6C2E-AA21-1228-3ED0E6DA9EAE}"/>
              </a:ext>
            </a:extLst>
          </p:cNvPr>
          <p:cNvSpPr/>
          <p:nvPr/>
        </p:nvSpPr>
        <p:spPr>
          <a:xfrm>
            <a:off x="10765410" y="6372520"/>
            <a:ext cx="443060" cy="485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002AB76-37D9-ACDE-A174-A230A3A7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7943"/>
            <a:ext cx="1484722" cy="68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9404C1-7A50-42DB-C09E-27E11ECBF8C6}"/>
              </a:ext>
            </a:extLst>
          </p:cNvPr>
          <p:cNvSpPr/>
          <p:nvPr/>
        </p:nvSpPr>
        <p:spPr>
          <a:xfrm>
            <a:off x="584462" y="6476215"/>
            <a:ext cx="2190161" cy="391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25\4\2025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80786-5645-5E52-B65F-47B1FDBE6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93" y="2267147"/>
            <a:ext cx="3725213" cy="360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0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8BC857-0444-625A-A39E-DBD36A86E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45EF1-4886-B680-E4A8-C7E363BD3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4" y="307943"/>
            <a:ext cx="1118029" cy="9835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74E694-0BF4-6FBF-7692-6AADD3912133}"/>
              </a:ext>
            </a:extLst>
          </p:cNvPr>
          <p:cNvSpPr/>
          <p:nvPr/>
        </p:nvSpPr>
        <p:spPr>
          <a:xfrm>
            <a:off x="3715732" y="307943"/>
            <a:ext cx="4760536" cy="1168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0" u="none" strike="noStrike" dirty="0">
                <a:solidFill>
                  <a:srgbClr val="336EA8"/>
                </a:solidFill>
                <a:effectLst/>
                <a:latin typeface="Arial" panose="020B0604020202020204" pitchFamily="34" charset="0"/>
              </a:rPr>
              <a:t>Project Idea</a:t>
            </a:r>
            <a:endParaRPr lang="en-US" sz="3600" dirty="0">
              <a:solidFill>
                <a:srgbClr val="336EA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5EE8C4-F370-1289-C8A8-ED87F6CACF5F}"/>
              </a:ext>
            </a:extLst>
          </p:cNvPr>
          <p:cNvSpPr/>
          <p:nvPr/>
        </p:nvSpPr>
        <p:spPr>
          <a:xfrm>
            <a:off x="10765410" y="6372520"/>
            <a:ext cx="443060" cy="485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FFD8A2-466D-F108-7384-8A0C6646D80A}"/>
              </a:ext>
            </a:extLst>
          </p:cNvPr>
          <p:cNvSpPr/>
          <p:nvPr/>
        </p:nvSpPr>
        <p:spPr>
          <a:xfrm>
            <a:off x="442825" y="1130378"/>
            <a:ext cx="2526383" cy="391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097A6-433D-1B8D-ADC2-B001DD9F602D}"/>
              </a:ext>
            </a:extLst>
          </p:cNvPr>
          <p:cNvSpPr/>
          <p:nvPr/>
        </p:nvSpPr>
        <p:spPr>
          <a:xfrm>
            <a:off x="661166" y="1821350"/>
            <a:ext cx="8866493" cy="269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Mismatch between forecasted, actual, and budgeted hours across many projects.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High percentage of over-budget and delayed projects.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Disproportionate number of tickets raised in Russia, indicating regional performance issues.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Projects in “Under Development” phase show inconsistent effort and delivery timelines.</a:t>
            </a:r>
          </a:p>
        </p:txBody>
      </p:sp>
      <p:sp>
        <p:nvSpPr>
          <p:cNvPr id="9" name="Google Shape;361;p30">
            <a:extLst>
              <a:ext uri="{FF2B5EF4-FFF2-40B4-BE49-F238E27FC236}">
                <a16:creationId xmlns:a16="http://schemas.microsoft.com/office/drawing/2014/main" id="{7F485808-61DC-EDDF-BC3A-3E8E05C1A01E}"/>
              </a:ext>
            </a:extLst>
          </p:cNvPr>
          <p:cNvSpPr/>
          <p:nvPr/>
        </p:nvSpPr>
        <p:spPr>
          <a:xfrm>
            <a:off x="2747180" y="4993251"/>
            <a:ext cx="1897112" cy="1250728"/>
          </a:xfrm>
          <a:custGeom>
            <a:avLst/>
            <a:gdLst/>
            <a:ahLst/>
            <a:cxnLst/>
            <a:rect l="l" t="t" r="r" b="b"/>
            <a:pathLst>
              <a:path w="1381366" h="772520" extrusionOk="0">
                <a:moveTo>
                  <a:pt x="88566" y="0"/>
                </a:moveTo>
                <a:lnTo>
                  <a:pt x="1292800" y="0"/>
                </a:lnTo>
                <a:cubicBezTo>
                  <a:pt x="1316289" y="0"/>
                  <a:pt x="1338816" y="9331"/>
                  <a:pt x="1355425" y="25940"/>
                </a:cubicBezTo>
                <a:cubicBezTo>
                  <a:pt x="1372035" y="42550"/>
                  <a:pt x="1381366" y="65077"/>
                  <a:pt x="1381366" y="88566"/>
                </a:cubicBezTo>
                <a:lnTo>
                  <a:pt x="1381366" y="683954"/>
                </a:lnTo>
                <a:cubicBezTo>
                  <a:pt x="1381366" y="707443"/>
                  <a:pt x="1372035" y="729970"/>
                  <a:pt x="1355425" y="746580"/>
                </a:cubicBezTo>
                <a:cubicBezTo>
                  <a:pt x="1338816" y="763189"/>
                  <a:pt x="1316289" y="772520"/>
                  <a:pt x="1292800" y="772520"/>
                </a:cubicBezTo>
                <a:lnTo>
                  <a:pt x="88566" y="772520"/>
                </a:lnTo>
                <a:cubicBezTo>
                  <a:pt x="65077" y="772520"/>
                  <a:pt x="42550" y="763189"/>
                  <a:pt x="25940" y="746580"/>
                </a:cubicBezTo>
                <a:cubicBezTo>
                  <a:pt x="9331" y="729970"/>
                  <a:pt x="0" y="707443"/>
                  <a:pt x="0" y="683954"/>
                </a:cubicBezTo>
                <a:lnTo>
                  <a:pt x="0" y="88566"/>
                </a:lnTo>
                <a:cubicBezTo>
                  <a:pt x="0" y="65077"/>
                  <a:pt x="9331" y="42550"/>
                  <a:pt x="25940" y="25940"/>
                </a:cubicBezTo>
                <a:cubicBezTo>
                  <a:pt x="42550" y="9331"/>
                  <a:pt x="65077" y="0"/>
                  <a:pt x="88566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rnd" cmpd="sng">
            <a:solidFill>
              <a:srgbClr val="0479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62;p30">
            <a:extLst>
              <a:ext uri="{FF2B5EF4-FFF2-40B4-BE49-F238E27FC236}">
                <a16:creationId xmlns:a16="http://schemas.microsoft.com/office/drawing/2014/main" id="{F6BA9A45-5944-BEE3-F4B9-DAFA7C1DB0DC}"/>
              </a:ext>
            </a:extLst>
          </p:cNvPr>
          <p:cNvSpPr txBox="1"/>
          <p:nvPr/>
        </p:nvSpPr>
        <p:spPr>
          <a:xfrm>
            <a:off x="2969208" y="4993250"/>
            <a:ext cx="1648969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336EA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70.2%</a:t>
            </a:r>
            <a:endParaRPr sz="3600" dirty="0">
              <a:solidFill>
                <a:srgbClr val="336EA8"/>
              </a:solidFill>
            </a:endParaRPr>
          </a:p>
        </p:txBody>
      </p:sp>
      <p:sp>
        <p:nvSpPr>
          <p:cNvPr id="11" name="Google Shape;363;p30">
            <a:extLst>
              <a:ext uri="{FF2B5EF4-FFF2-40B4-BE49-F238E27FC236}">
                <a16:creationId xmlns:a16="http://schemas.microsoft.com/office/drawing/2014/main" id="{84F72FC9-EE8F-2136-311E-5AAA86F287E8}"/>
              </a:ext>
            </a:extLst>
          </p:cNvPr>
          <p:cNvSpPr txBox="1"/>
          <p:nvPr/>
        </p:nvSpPr>
        <p:spPr>
          <a:xfrm>
            <a:off x="2948331" y="5815106"/>
            <a:ext cx="1534801" cy="24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336EA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Closed Tickets</a:t>
            </a:r>
            <a:endParaRPr lang="en-US" sz="1400" dirty="0">
              <a:solidFill>
                <a:srgbClr val="336EA8"/>
              </a:solidFill>
            </a:endParaRPr>
          </a:p>
        </p:txBody>
      </p:sp>
      <p:sp>
        <p:nvSpPr>
          <p:cNvPr id="12" name="Google Shape;361;p30">
            <a:extLst>
              <a:ext uri="{FF2B5EF4-FFF2-40B4-BE49-F238E27FC236}">
                <a16:creationId xmlns:a16="http://schemas.microsoft.com/office/drawing/2014/main" id="{0406F40E-3C9E-2250-F28A-A34229D67DD2}"/>
              </a:ext>
            </a:extLst>
          </p:cNvPr>
          <p:cNvSpPr/>
          <p:nvPr/>
        </p:nvSpPr>
        <p:spPr>
          <a:xfrm>
            <a:off x="6835545" y="4980096"/>
            <a:ext cx="2419895" cy="1238483"/>
          </a:xfrm>
          <a:custGeom>
            <a:avLst/>
            <a:gdLst/>
            <a:ahLst/>
            <a:cxnLst/>
            <a:rect l="l" t="t" r="r" b="b"/>
            <a:pathLst>
              <a:path w="1381366" h="772520" extrusionOk="0">
                <a:moveTo>
                  <a:pt x="88566" y="0"/>
                </a:moveTo>
                <a:lnTo>
                  <a:pt x="1292800" y="0"/>
                </a:lnTo>
                <a:cubicBezTo>
                  <a:pt x="1316289" y="0"/>
                  <a:pt x="1338816" y="9331"/>
                  <a:pt x="1355425" y="25940"/>
                </a:cubicBezTo>
                <a:cubicBezTo>
                  <a:pt x="1372035" y="42550"/>
                  <a:pt x="1381366" y="65077"/>
                  <a:pt x="1381366" y="88566"/>
                </a:cubicBezTo>
                <a:lnTo>
                  <a:pt x="1381366" y="683954"/>
                </a:lnTo>
                <a:cubicBezTo>
                  <a:pt x="1381366" y="707443"/>
                  <a:pt x="1372035" y="729970"/>
                  <a:pt x="1355425" y="746580"/>
                </a:cubicBezTo>
                <a:cubicBezTo>
                  <a:pt x="1338816" y="763189"/>
                  <a:pt x="1316289" y="772520"/>
                  <a:pt x="1292800" y="772520"/>
                </a:cubicBezTo>
                <a:lnTo>
                  <a:pt x="88566" y="772520"/>
                </a:lnTo>
                <a:cubicBezTo>
                  <a:pt x="65077" y="772520"/>
                  <a:pt x="42550" y="763189"/>
                  <a:pt x="25940" y="746580"/>
                </a:cubicBezTo>
                <a:cubicBezTo>
                  <a:pt x="9331" y="729970"/>
                  <a:pt x="0" y="707443"/>
                  <a:pt x="0" y="683954"/>
                </a:cubicBezTo>
                <a:lnTo>
                  <a:pt x="0" y="88566"/>
                </a:lnTo>
                <a:cubicBezTo>
                  <a:pt x="0" y="65077"/>
                  <a:pt x="9331" y="42550"/>
                  <a:pt x="25940" y="25940"/>
                </a:cubicBezTo>
                <a:cubicBezTo>
                  <a:pt x="42550" y="9331"/>
                  <a:pt x="65077" y="0"/>
                  <a:pt x="88566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rnd" cmpd="sng">
            <a:solidFill>
              <a:srgbClr val="0479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62;p30">
            <a:extLst>
              <a:ext uri="{FF2B5EF4-FFF2-40B4-BE49-F238E27FC236}">
                <a16:creationId xmlns:a16="http://schemas.microsoft.com/office/drawing/2014/main" id="{F81EEFA8-91FD-8ACA-4876-8684C84ECF56}"/>
              </a:ext>
            </a:extLst>
          </p:cNvPr>
          <p:cNvSpPr txBox="1"/>
          <p:nvPr/>
        </p:nvSpPr>
        <p:spPr>
          <a:xfrm>
            <a:off x="6858964" y="4990102"/>
            <a:ext cx="250524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9988"/>
              </a:lnSpc>
            </a:pPr>
            <a:r>
              <a:rPr lang="en-US" sz="3600" b="1" dirty="0">
                <a:solidFill>
                  <a:srgbClr val="336EA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152 days</a:t>
            </a:r>
            <a:endParaRPr lang="en-US" sz="3600" dirty="0">
              <a:solidFill>
                <a:srgbClr val="336EA8"/>
              </a:solidFill>
            </a:endParaRPr>
          </a:p>
        </p:txBody>
      </p:sp>
      <p:sp>
        <p:nvSpPr>
          <p:cNvPr id="14" name="Google Shape;363;p30">
            <a:extLst>
              <a:ext uri="{FF2B5EF4-FFF2-40B4-BE49-F238E27FC236}">
                <a16:creationId xmlns:a16="http://schemas.microsoft.com/office/drawing/2014/main" id="{886CBDBC-F867-2A31-B772-7087787C0023}"/>
              </a:ext>
            </a:extLst>
          </p:cNvPr>
          <p:cNvSpPr txBox="1"/>
          <p:nvPr/>
        </p:nvSpPr>
        <p:spPr>
          <a:xfrm>
            <a:off x="6835546" y="5822203"/>
            <a:ext cx="2267619" cy="24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336EA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Average ticket duration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6F52717-8767-21DF-A2A7-F6EF67827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7943"/>
            <a:ext cx="1484722" cy="68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61;p30">
            <a:extLst>
              <a:ext uri="{FF2B5EF4-FFF2-40B4-BE49-F238E27FC236}">
                <a16:creationId xmlns:a16="http://schemas.microsoft.com/office/drawing/2014/main" id="{308AE770-D4D3-4B90-CEBE-F0B7C1035CE4}"/>
              </a:ext>
            </a:extLst>
          </p:cNvPr>
          <p:cNvSpPr/>
          <p:nvPr/>
        </p:nvSpPr>
        <p:spPr>
          <a:xfrm>
            <a:off x="711705" y="5005844"/>
            <a:ext cx="1674368" cy="1250697"/>
          </a:xfrm>
          <a:custGeom>
            <a:avLst/>
            <a:gdLst/>
            <a:ahLst/>
            <a:cxnLst/>
            <a:rect l="l" t="t" r="r" b="b"/>
            <a:pathLst>
              <a:path w="1381366" h="772520" extrusionOk="0">
                <a:moveTo>
                  <a:pt x="88566" y="0"/>
                </a:moveTo>
                <a:lnTo>
                  <a:pt x="1292800" y="0"/>
                </a:lnTo>
                <a:cubicBezTo>
                  <a:pt x="1316289" y="0"/>
                  <a:pt x="1338816" y="9331"/>
                  <a:pt x="1355425" y="25940"/>
                </a:cubicBezTo>
                <a:cubicBezTo>
                  <a:pt x="1372035" y="42550"/>
                  <a:pt x="1381366" y="65077"/>
                  <a:pt x="1381366" y="88566"/>
                </a:cubicBezTo>
                <a:lnTo>
                  <a:pt x="1381366" y="683954"/>
                </a:lnTo>
                <a:cubicBezTo>
                  <a:pt x="1381366" y="707443"/>
                  <a:pt x="1372035" y="729970"/>
                  <a:pt x="1355425" y="746580"/>
                </a:cubicBezTo>
                <a:cubicBezTo>
                  <a:pt x="1338816" y="763189"/>
                  <a:pt x="1316289" y="772520"/>
                  <a:pt x="1292800" y="772520"/>
                </a:cubicBezTo>
                <a:lnTo>
                  <a:pt x="88566" y="772520"/>
                </a:lnTo>
                <a:cubicBezTo>
                  <a:pt x="65077" y="772520"/>
                  <a:pt x="42550" y="763189"/>
                  <a:pt x="25940" y="746580"/>
                </a:cubicBezTo>
                <a:cubicBezTo>
                  <a:pt x="9331" y="729970"/>
                  <a:pt x="0" y="707443"/>
                  <a:pt x="0" y="683954"/>
                </a:cubicBezTo>
                <a:lnTo>
                  <a:pt x="0" y="88566"/>
                </a:lnTo>
                <a:cubicBezTo>
                  <a:pt x="0" y="65077"/>
                  <a:pt x="9331" y="42550"/>
                  <a:pt x="25940" y="25940"/>
                </a:cubicBezTo>
                <a:cubicBezTo>
                  <a:pt x="42550" y="9331"/>
                  <a:pt x="65077" y="0"/>
                  <a:pt x="88566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rnd" cmpd="sng">
            <a:solidFill>
              <a:srgbClr val="0479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336EA8"/>
              </a:solidFill>
            </a:endParaRPr>
          </a:p>
        </p:txBody>
      </p:sp>
      <p:sp>
        <p:nvSpPr>
          <p:cNvPr id="18" name="Google Shape;362;p30">
            <a:extLst>
              <a:ext uri="{FF2B5EF4-FFF2-40B4-BE49-F238E27FC236}">
                <a16:creationId xmlns:a16="http://schemas.microsoft.com/office/drawing/2014/main" id="{02AAED19-D9F1-75DE-2548-E5914A445690}"/>
              </a:ext>
            </a:extLst>
          </p:cNvPr>
          <p:cNvSpPr txBox="1"/>
          <p:nvPr/>
        </p:nvSpPr>
        <p:spPr>
          <a:xfrm>
            <a:off x="698499" y="5000530"/>
            <a:ext cx="1648969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336EA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9.2%</a:t>
            </a:r>
            <a:endParaRPr sz="3600" dirty="0">
              <a:solidFill>
                <a:srgbClr val="336EA8"/>
              </a:solidFill>
            </a:endParaRPr>
          </a:p>
        </p:txBody>
      </p:sp>
      <p:sp>
        <p:nvSpPr>
          <p:cNvPr id="19" name="Google Shape;363;p30">
            <a:extLst>
              <a:ext uri="{FF2B5EF4-FFF2-40B4-BE49-F238E27FC236}">
                <a16:creationId xmlns:a16="http://schemas.microsoft.com/office/drawing/2014/main" id="{43C05155-4D58-7637-F847-E57821C77697}"/>
              </a:ext>
            </a:extLst>
          </p:cNvPr>
          <p:cNvSpPr txBox="1"/>
          <p:nvPr/>
        </p:nvSpPr>
        <p:spPr>
          <a:xfrm>
            <a:off x="752720" y="5871485"/>
            <a:ext cx="1534801" cy="24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336EA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Open Tickets</a:t>
            </a:r>
            <a:endParaRPr lang="en-US" sz="1400" dirty="0">
              <a:solidFill>
                <a:srgbClr val="336EA8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48CB7B-4CBA-9537-C099-D8612DBBBBC1}"/>
              </a:ext>
            </a:extLst>
          </p:cNvPr>
          <p:cNvSpPr/>
          <p:nvPr/>
        </p:nvSpPr>
        <p:spPr>
          <a:xfrm>
            <a:off x="584462" y="6476215"/>
            <a:ext cx="2190161" cy="391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25\4\2025</a:t>
            </a:r>
          </a:p>
        </p:txBody>
      </p:sp>
      <p:sp>
        <p:nvSpPr>
          <p:cNvPr id="21" name="Google Shape;361;p30">
            <a:extLst>
              <a:ext uri="{FF2B5EF4-FFF2-40B4-BE49-F238E27FC236}">
                <a16:creationId xmlns:a16="http://schemas.microsoft.com/office/drawing/2014/main" id="{A4D527D8-8D45-D9EE-4220-A7DFB81D275E}"/>
              </a:ext>
            </a:extLst>
          </p:cNvPr>
          <p:cNvSpPr/>
          <p:nvPr/>
        </p:nvSpPr>
        <p:spPr>
          <a:xfrm>
            <a:off x="9541228" y="4905824"/>
            <a:ext cx="1842381" cy="1328192"/>
          </a:xfrm>
          <a:custGeom>
            <a:avLst/>
            <a:gdLst/>
            <a:ahLst/>
            <a:cxnLst/>
            <a:rect l="l" t="t" r="r" b="b"/>
            <a:pathLst>
              <a:path w="1381366" h="772520" extrusionOk="0">
                <a:moveTo>
                  <a:pt x="88566" y="0"/>
                </a:moveTo>
                <a:lnTo>
                  <a:pt x="1292800" y="0"/>
                </a:lnTo>
                <a:cubicBezTo>
                  <a:pt x="1316289" y="0"/>
                  <a:pt x="1338816" y="9331"/>
                  <a:pt x="1355425" y="25940"/>
                </a:cubicBezTo>
                <a:cubicBezTo>
                  <a:pt x="1372035" y="42550"/>
                  <a:pt x="1381366" y="65077"/>
                  <a:pt x="1381366" y="88566"/>
                </a:cubicBezTo>
                <a:lnTo>
                  <a:pt x="1381366" y="683954"/>
                </a:lnTo>
                <a:cubicBezTo>
                  <a:pt x="1381366" y="707443"/>
                  <a:pt x="1372035" y="729970"/>
                  <a:pt x="1355425" y="746580"/>
                </a:cubicBezTo>
                <a:cubicBezTo>
                  <a:pt x="1338816" y="763189"/>
                  <a:pt x="1316289" y="772520"/>
                  <a:pt x="1292800" y="772520"/>
                </a:cubicBezTo>
                <a:lnTo>
                  <a:pt x="88566" y="772520"/>
                </a:lnTo>
                <a:cubicBezTo>
                  <a:pt x="65077" y="772520"/>
                  <a:pt x="42550" y="763189"/>
                  <a:pt x="25940" y="746580"/>
                </a:cubicBezTo>
                <a:cubicBezTo>
                  <a:pt x="9331" y="729970"/>
                  <a:pt x="0" y="707443"/>
                  <a:pt x="0" y="683954"/>
                </a:cubicBezTo>
                <a:lnTo>
                  <a:pt x="0" y="88566"/>
                </a:lnTo>
                <a:cubicBezTo>
                  <a:pt x="0" y="65077"/>
                  <a:pt x="9331" y="42550"/>
                  <a:pt x="25940" y="25940"/>
                </a:cubicBezTo>
                <a:cubicBezTo>
                  <a:pt x="42550" y="9331"/>
                  <a:pt x="65077" y="0"/>
                  <a:pt x="88566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rnd" cmpd="sng">
            <a:solidFill>
              <a:srgbClr val="0479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336EA8"/>
              </a:solidFill>
            </a:endParaRPr>
          </a:p>
        </p:txBody>
      </p:sp>
      <p:sp>
        <p:nvSpPr>
          <p:cNvPr id="23" name="Google Shape;362;p30">
            <a:extLst>
              <a:ext uri="{FF2B5EF4-FFF2-40B4-BE49-F238E27FC236}">
                <a16:creationId xmlns:a16="http://schemas.microsoft.com/office/drawing/2014/main" id="{5746A648-4F0F-7E4F-D0EB-314C08A4317C}"/>
              </a:ext>
            </a:extLst>
          </p:cNvPr>
          <p:cNvSpPr txBox="1"/>
          <p:nvPr/>
        </p:nvSpPr>
        <p:spPr>
          <a:xfrm>
            <a:off x="9541229" y="4990102"/>
            <a:ext cx="1799996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9988"/>
              </a:lnSpc>
            </a:pPr>
            <a:r>
              <a:rPr lang="en-US" sz="3600" b="1" dirty="0">
                <a:solidFill>
                  <a:srgbClr val="336EA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67.8%</a:t>
            </a:r>
            <a:endParaRPr lang="en-US" sz="3600" dirty="0">
              <a:solidFill>
                <a:srgbClr val="336EA8"/>
              </a:solidFill>
            </a:endParaRPr>
          </a:p>
        </p:txBody>
      </p:sp>
      <p:sp>
        <p:nvSpPr>
          <p:cNvPr id="24" name="Google Shape;363;p30">
            <a:extLst>
              <a:ext uri="{FF2B5EF4-FFF2-40B4-BE49-F238E27FC236}">
                <a16:creationId xmlns:a16="http://schemas.microsoft.com/office/drawing/2014/main" id="{569DA404-9D06-E0F3-99B4-F33B887B3D63}"/>
              </a:ext>
            </a:extLst>
          </p:cNvPr>
          <p:cNvSpPr txBox="1"/>
          <p:nvPr/>
        </p:nvSpPr>
        <p:spPr>
          <a:xfrm>
            <a:off x="9340786" y="5801966"/>
            <a:ext cx="2267619" cy="24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336EA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Russia Tickets</a:t>
            </a:r>
          </a:p>
        </p:txBody>
      </p:sp>
      <p:sp>
        <p:nvSpPr>
          <p:cNvPr id="25" name="Google Shape;361;p30">
            <a:extLst>
              <a:ext uri="{FF2B5EF4-FFF2-40B4-BE49-F238E27FC236}">
                <a16:creationId xmlns:a16="http://schemas.microsoft.com/office/drawing/2014/main" id="{A14BE7A1-F477-37D5-23E9-E125837C7DEF}"/>
              </a:ext>
            </a:extLst>
          </p:cNvPr>
          <p:cNvSpPr/>
          <p:nvPr/>
        </p:nvSpPr>
        <p:spPr>
          <a:xfrm>
            <a:off x="4920666" y="4967851"/>
            <a:ext cx="1735050" cy="1250728"/>
          </a:xfrm>
          <a:custGeom>
            <a:avLst/>
            <a:gdLst/>
            <a:ahLst/>
            <a:cxnLst/>
            <a:rect l="l" t="t" r="r" b="b"/>
            <a:pathLst>
              <a:path w="1381366" h="772520" extrusionOk="0">
                <a:moveTo>
                  <a:pt x="88566" y="0"/>
                </a:moveTo>
                <a:lnTo>
                  <a:pt x="1292800" y="0"/>
                </a:lnTo>
                <a:cubicBezTo>
                  <a:pt x="1316289" y="0"/>
                  <a:pt x="1338816" y="9331"/>
                  <a:pt x="1355425" y="25940"/>
                </a:cubicBezTo>
                <a:cubicBezTo>
                  <a:pt x="1372035" y="42550"/>
                  <a:pt x="1381366" y="65077"/>
                  <a:pt x="1381366" y="88566"/>
                </a:cubicBezTo>
                <a:lnTo>
                  <a:pt x="1381366" y="683954"/>
                </a:lnTo>
                <a:cubicBezTo>
                  <a:pt x="1381366" y="707443"/>
                  <a:pt x="1372035" y="729970"/>
                  <a:pt x="1355425" y="746580"/>
                </a:cubicBezTo>
                <a:cubicBezTo>
                  <a:pt x="1338816" y="763189"/>
                  <a:pt x="1316289" y="772520"/>
                  <a:pt x="1292800" y="772520"/>
                </a:cubicBezTo>
                <a:lnTo>
                  <a:pt x="88566" y="772520"/>
                </a:lnTo>
                <a:cubicBezTo>
                  <a:pt x="65077" y="772520"/>
                  <a:pt x="42550" y="763189"/>
                  <a:pt x="25940" y="746580"/>
                </a:cubicBezTo>
                <a:cubicBezTo>
                  <a:pt x="9331" y="729970"/>
                  <a:pt x="0" y="707443"/>
                  <a:pt x="0" y="683954"/>
                </a:cubicBezTo>
                <a:lnTo>
                  <a:pt x="0" y="88566"/>
                </a:lnTo>
                <a:cubicBezTo>
                  <a:pt x="0" y="65077"/>
                  <a:pt x="9331" y="42550"/>
                  <a:pt x="25940" y="25940"/>
                </a:cubicBezTo>
                <a:cubicBezTo>
                  <a:pt x="42550" y="9331"/>
                  <a:pt x="65077" y="0"/>
                  <a:pt x="88566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rnd" cmpd="sng">
            <a:solidFill>
              <a:srgbClr val="0479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62;p30">
            <a:extLst>
              <a:ext uri="{FF2B5EF4-FFF2-40B4-BE49-F238E27FC236}">
                <a16:creationId xmlns:a16="http://schemas.microsoft.com/office/drawing/2014/main" id="{28A4753D-67EC-C785-B19E-D65868FD0409}"/>
              </a:ext>
            </a:extLst>
          </p:cNvPr>
          <p:cNvSpPr txBox="1"/>
          <p:nvPr/>
        </p:nvSpPr>
        <p:spPr>
          <a:xfrm>
            <a:off x="4969049" y="4980097"/>
            <a:ext cx="1648969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336EA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18.6%</a:t>
            </a:r>
            <a:endParaRPr sz="3600" dirty="0">
              <a:solidFill>
                <a:srgbClr val="336EA8"/>
              </a:solidFill>
            </a:endParaRPr>
          </a:p>
        </p:txBody>
      </p:sp>
      <p:sp>
        <p:nvSpPr>
          <p:cNvPr id="27" name="Google Shape;363;p30">
            <a:extLst>
              <a:ext uri="{FF2B5EF4-FFF2-40B4-BE49-F238E27FC236}">
                <a16:creationId xmlns:a16="http://schemas.microsoft.com/office/drawing/2014/main" id="{CABED9DF-4C0B-94D5-1059-C9AF1A73966D}"/>
              </a:ext>
            </a:extLst>
          </p:cNvPr>
          <p:cNvSpPr txBox="1"/>
          <p:nvPr/>
        </p:nvSpPr>
        <p:spPr>
          <a:xfrm>
            <a:off x="5005399" y="5776127"/>
            <a:ext cx="1534801" cy="24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336EA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Discarded Tickets</a:t>
            </a:r>
            <a:endParaRPr lang="en-US" sz="1400" dirty="0">
              <a:solidFill>
                <a:srgbClr val="336E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9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7AAE95-AF76-666F-1631-2C0F40D03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8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3335A2-AA16-EA7D-561C-96C531D57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" y="307943"/>
            <a:ext cx="1118029" cy="9835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4EB39B-CA44-DF34-94E2-6BE387BF8C98}"/>
              </a:ext>
            </a:extLst>
          </p:cNvPr>
          <p:cNvSpPr/>
          <p:nvPr/>
        </p:nvSpPr>
        <p:spPr>
          <a:xfrm>
            <a:off x="10765410" y="6372520"/>
            <a:ext cx="443060" cy="485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E65439-BBFB-893D-A925-F1EE0C5F0F51}"/>
              </a:ext>
            </a:extLst>
          </p:cNvPr>
          <p:cNvSpPr/>
          <p:nvPr/>
        </p:nvSpPr>
        <p:spPr>
          <a:xfrm>
            <a:off x="937776" y="1612769"/>
            <a:ext cx="9698147" cy="4542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 historical data and predictive modeling to improve forecasting accuracy.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Implement real-time dashboards to monitor hours, budgets, and ticket flow.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Redistribute resources based on team efficiency and workload. Segment ticket data to identify root causes and apply targeted actions.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Set up monthly reviews to track performance and apply early interventions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CF5308-7CBF-6BD9-A8DE-DD52716D89F6}"/>
              </a:ext>
            </a:extLst>
          </p:cNvPr>
          <p:cNvSpPr/>
          <p:nvPr/>
        </p:nvSpPr>
        <p:spPr>
          <a:xfrm>
            <a:off x="614038" y="1147715"/>
            <a:ext cx="5816338" cy="391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336EA8"/>
                </a:solidFill>
              </a:rPr>
              <a:t>The Proposed solution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7034EF1-7F23-6B9D-B37E-F3E5CE8B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7943"/>
            <a:ext cx="1484722" cy="68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C0973E-354D-A168-C0EA-B28593B933F9}"/>
              </a:ext>
            </a:extLst>
          </p:cNvPr>
          <p:cNvSpPr/>
          <p:nvPr/>
        </p:nvSpPr>
        <p:spPr>
          <a:xfrm>
            <a:off x="584462" y="6476215"/>
            <a:ext cx="2190161" cy="391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25\4\2025</a:t>
            </a:r>
          </a:p>
        </p:txBody>
      </p:sp>
    </p:spTree>
    <p:extLst>
      <p:ext uri="{BB962C8B-B14F-4D97-AF65-F5344CB8AC3E}">
        <p14:creationId xmlns:p14="http://schemas.microsoft.com/office/powerpoint/2010/main" val="14522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EB07A1-4860-8F4A-86F3-3509D777D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7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9782ED-F64E-20E8-B9C0-B8B6C55A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" y="307943"/>
            <a:ext cx="1118029" cy="9835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28B185-7605-AF38-2C30-1E95901868E4}"/>
              </a:ext>
            </a:extLst>
          </p:cNvPr>
          <p:cNvSpPr/>
          <p:nvPr/>
        </p:nvSpPr>
        <p:spPr>
          <a:xfrm>
            <a:off x="10765410" y="6372520"/>
            <a:ext cx="443060" cy="485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7B64DA9-524F-2219-3F66-64E6631A9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7943"/>
            <a:ext cx="1484722" cy="68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0C6FF7-DB63-0E7F-4C1D-A907339C15CF}"/>
              </a:ext>
            </a:extLst>
          </p:cNvPr>
          <p:cNvSpPr/>
          <p:nvPr/>
        </p:nvSpPr>
        <p:spPr>
          <a:xfrm>
            <a:off x="3055856" y="648878"/>
            <a:ext cx="5117183" cy="1168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0" u="none" strike="noStrike" dirty="0">
                <a:solidFill>
                  <a:srgbClr val="336EA8"/>
                </a:solidFill>
                <a:effectLst/>
                <a:latin typeface="Arial" panose="020B0604020202020204" pitchFamily="34" charset="0"/>
              </a:rPr>
              <a:t>Unique value proposition</a:t>
            </a:r>
            <a:endParaRPr lang="en-US" sz="3200" dirty="0">
              <a:solidFill>
                <a:srgbClr val="336EA8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A698C-0B18-6526-F244-7686A77959E7}"/>
              </a:ext>
            </a:extLst>
          </p:cNvPr>
          <p:cNvSpPr/>
          <p:nvPr/>
        </p:nvSpPr>
        <p:spPr>
          <a:xfrm>
            <a:off x="584462" y="1742389"/>
            <a:ext cx="10529740" cy="387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+mj-cs"/>
              </a:rPr>
              <a:t>Focuses on analyzing project performance by identifying gaps between forecasted vs. actual hours and budgets.</a:t>
            </a:r>
            <a:endParaRPr lang="ar-EG" sz="2400" dirty="0">
              <a:solidFill>
                <a:schemeClr val="tx1"/>
              </a:solidFill>
              <a:cs typeface="+mj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+mj-cs"/>
              </a:rPr>
              <a:t> Highlights regional inefficiencies through real-time dashboards and data segmentation.</a:t>
            </a:r>
            <a:endParaRPr lang="ar-EG" sz="2400" dirty="0">
              <a:solidFill>
                <a:schemeClr val="tx1"/>
              </a:solidFill>
              <a:cs typeface="+mj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+mj-cs"/>
              </a:rPr>
              <a:t>Provides data-driven solutions such as better forecasting, workload redistribution, and issue prioritization to improve efficiency and reduce delays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14E17-AC1B-8204-6754-ABD99E16044B}"/>
              </a:ext>
            </a:extLst>
          </p:cNvPr>
          <p:cNvSpPr/>
          <p:nvPr/>
        </p:nvSpPr>
        <p:spPr>
          <a:xfrm>
            <a:off x="584462" y="6476215"/>
            <a:ext cx="2190161" cy="391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25\4\2025</a:t>
            </a:r>
          </a:p>
        </p:txBody>
      </p:sp>
    </p:spTree>
    <p:extLst>
      <p:ext uri="{BB962C8B-B14F-4D97-AF65-F5344CB8AC3E}">
        <p14:creationId xmlns:p14="http://schemas.microsoft.com/office/powerpoint/2010/main" val="401591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616449-25E8-2A71-69C6-152FE2E41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3ADAFA-E7C7-FB63-5415-A191AEC30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" y="307943"/>
            <a:ext cx="1118029" cy="9835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CD6812-34E2-8FC9-79C4-71842B21C1EB}"/>
              </a:ext>
            </a:extLst>
          </p:cNvPr>
          <p:cNvSpPr/>
          <p:nvPr/>
        </p:nvSpPr>
        <p:spPr>
          <a:xfrm>
            <a:off x="10765410" y="6372520"/>
            <a:ext cx="443060" cy="485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2AB2339-37A5-3CEF-E657-EF746AFC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7943"/>
            <a:ext cx="1484722" cy="68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43;p24">
            <a:extLst>
              <a:ext uri="{FF2B5EF4-FFF2-40B4-BE49-F238E27FC236}">
                <a16:creationId xmlns:a16="http://schemas.microsoft.com/office/drawing/2014/main" id="{7EE84392-2DEF-BDDD-0F45-66FF702DC155}"/>
              </a:ext>
            </a:extLst>
          </p:cNvPr>
          <p:cNvSpPr/>
          <p:nvPr/>
        </p:nvSpPr>
        <p:spPr>
          <a:xfrm>
            <a:off x="804718" y="2011098"/>
            <a:ext cx="2995855" cy="1360898"/>
          </a:xfrm>
          <a:custGeom>
            <a:avLst/>
            <a:gdLst/>
            <a:ahLst/>
            <a:cxnLst/>
            <a:rect l="l" t="t" r="r" b="b"/>
            <a:pathLst>
              <a:path w="1211943" h="615282" extrusionOk="0">
                <a:moveTo>
                  <a:pt x="100947" y="0"/>
                </a:moveTo>
                <a:lnTo>
                  <a:pt x="1110996" y="0"/>
                </a:lnTo>
                <a:cubicBezTo>
                  <a:pt x="1137769" y="0"/>
                  <a:pt x="1163445" y="10635"/>
                  <a:pt x="1182376" y="29567"/>
                </a:cubicBezTo>
                <a:cubicBezTo>
                  <a:pt x="1201307" y="48498"/>
                  <a:pt x="1211943" y="74174"/>
                  <a:pt x="1211943" y="100947"/>
                </a:cubicBezTo>
                <a:lnTo>
                  <a:pt x="1211943" y="514335"/>
                </a:lnTo>
                <a:cubicBezTo>
                  <a:pt x="1211943" y="541108"/>
                  <a:pt x="1201307" y="566784"/>
                  <a:pt x="1182376" y="585715"/>
                </a:cubicBezTo>
                <a:cubicBezTo>
                  <a:pt x="1163445" y="604646"/>
                  <a:pt x="1137769" y="615282"/>
                  <a:pt x="1110996" y="615282"/>
                </a:cubicBezTo>
                <a:lnTo>
                  <a:pt x="100947" y="615282"/>
                </a:lnTo>
                <a:cubicBezTo>
                  <a:pt x="74174" y="615282"/>
                  <a:pt x="48498" y="604646"/>
                  <a:pt x="29567" y="585715"/>
                </a:cubicBezTo>
                <a:cubicBezTo>
                  <a:pt x="10635" y="566784"/>
                  <a:pt x="0" y="541108"/>
                  <a:pt x="0" y="514335"/>
                </a:cubicBezTo>
                <a:lnTo>
                  <a:pt x="0" y="100947"/>
                </a:lnTo>
                <a:cubicBezTo>
                  <a:pt x="0" y="74174"/>
                  <a:pt x="10635" y="48498"/>
                  <a:pt x="29567" y="29567"/>
                </a:cubicBezTo>
                <a:cubicBezTo>
                  <a:pt x="48498" y="10635"/>
                  <a:pt x="74174" y="0"/>
                  <a:pt x="100947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rnd" cmpd="sng">
            <a:solidFill>
              <a:srgbClr val="0479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3;p24">
            <a:extLst>
              <a:ext uri="{FF2B5EF4-FFF2-40B4-BE49-F238E27FC236}">
                <a16:creationId xmlns:a16="http://schemas.microsoft.com/office/drawing/2014/main" id="{376BDAC9-8D47-0ACE-E072-8AC35D54E23E}"/>
              </a:ext>
            </a:extLst>
          </p:cNvPr>
          <p:cNvSpPr/>
          <p:nvPr/>
        </p:nvSpPr>
        <p:spPr>
          <a:xfrm>
            <a:off x="804718" y="4295674"/>
            <a:ext cx="2995855" cy="1360898"/>
          </a:xfrm>
          <a:custGeom>
            <a:avLst/>
            <a:gdLst/>
            <a:ahLst/>
            <a:cxnLst/>
            <a:rect l="l" t="t" r="r" b="b"/>
            <a:pathLst>
              <a:path w="1211943" h="615282" extrusionOk="0">
                <a:moveTo>
                  <a:pt x="100947" y="0"/>
                </a:moveTo>
                <a:lnTo>
                  <a:pt x="1110996" y="0"/>
                </a:lnTo>
                <a:cubicBezTo>
                  <a:pt x="1137769" y="0"/>
                  <a:pt x="1163445" y="10635"/>
                  <a:pt x="1182376" y="29567"/>
                </a:cubicBezTo>
                <a:cubicBezTo>
                  <a:pt x="1201307" y="48498"/>
                  <a:pt x="1211943" y="74174"/>
                  <a:pt x="1211943" y="100947"/>
                </a:cubicBezTo>
                <a:lnTo>
                  <a:pt x="1211943" y="514335"/>
                </a:lnTo>
                <a:cubicBezTo>
                  <a:pt x="1211943" y="541108"/>
                  <a:pt x="1201307" y="566784"/>
                  <a:pt x="1182376" y="585715"/>
                </a:cubicBezTo>
                <a:cubicBezTo>
                  <a:pt x="1163445" y="604646"/>
                  <a:pt x="1137769" y="615282"/>
                  <a:pt x="1110996" y="615282"/>
                </a:cubicBezTo>
                <a:lnTo>
                  <a:pt x="100947" y="615282"/>
                </a:lnTo>
                <a:cubicBezTo>
                  <a:pt x="74174" y="615282"/>
                  <a:pt x="48498" y="604646"/>
                  <a:pt x="29567" y="585715"/>
                </a:cubicBezTo>
                <a:cubicBezTo>
                  <a:pt x="10635" y="566784"/>
                  <a:pt x="0" y="541108"/>
                  <a:pt x="0" y="514335"/>
                </a:cubicBezTo>
                <a:lnTo>
                  <a:pt x="0" y="100947"/>
                </a:lnTo>
                <a:cubicBezTo>
                  <a:pt x="0" y="74174"/>
                  <a:pt x="10635" y="48498"/>
                  <a:pt x="29567" y="29567"/>
                </a:cubicBezTo>
                <a:cubicBezTo>
                  <a:pt x="48498" y="10635"/>
                  <a:pt x="74174" y="0"/>
                  <a:pt x="100947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rnd" cmpd="sng">
            <a:solidFill>
              <a:srgbClr val="0479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43;p24">
            <a:extLst>
              <a:ext uri="{FF2B5EF4-FFF2-40B4-BE49-F238E27FC236}">
                <a16:creationId xmlns:a16="http://schemas.microsoft.com/office/drawing/2014/main" id="{1BB27E3C-C5B1-0E26-9CAA-1AF674883472}"/>
              </a:ext>
            </a:extLst>
          </p:cNvPr>
          <p:cNvSpPr/>
          <p:nvPr/>
        </p:nvSpPr>
        <p:spPr>
          <a:xfrm>
            <a:off x="4598071" y="4295674"/>
            <a:ext cx="2995855" cy="1360898"/>
          </a:xfrm>
          <a:custGeom>
            <a:avLst/>
            <a:gdLst/>
            <a:ahLst/>
            <a:cxnLst/>
            <a:rect l="l" t="t" r="r" b="b"/>
            <a:pathLst>
              <a:path w="1211943" h="615282" extrusionOk="0">
                <a:moveTo>
                  <a:pt x="100947" y="0"/>
                </a:moveTo>
                <a:lnTo>
                  <a:pt x="1110996" y="0"/>
                </a:lnTo>
                <a:cubicBezTo>
                  <a:pt x="1137769" y="0"/>
                  <a:pt x="1163445" y="10635"/>
                  <a:pt x="1182376" y="29567"/>
                </a:cubicBezTo>
                <a:cubicBezTo>
                  <a:pt x="1201307" y="48498"/>
                  <a:pt x="1211943" y="74174"/>
                  <a:pt x="1211943" y="100947"/>
                </a:cubicBezTo>
                <a:lnTo>
                  <a:pt x="1211943" y="514335"/>
                </a:lnTo>
                <a:cubicBezTo>
                  <a:pt x="1211943" y="541108"/>
                  <a:pt x="1201307" y="566784"/>
                  <a:pt x="1182376" y="585715"/>
                </a:cubicBezTo>
                <a:cubicBezTo>
                  <a:pt x="1163445" y="604646"/>
                  <a:pt x="1137769" y="615282"/>
                  <a:pt x="1110996" y="615282"/>
                </a:cubicBezTo>
                <a:lnTo>
                  <a:pt x="100947" y="615282"/>
                </a:lnTo>
                <a:cubicBezTo>
                  <a:pt x="74174" y="615282"/>
                  <a:pt x="48498" y="604646"/>
                  <a:pt x="29567" y="585715"/>
                </a:cubicBezTo>
                <a:cubicBezTo>
                  <a:pt x="10635" y="566784"/>
                  <a:pt x="0" y="541108"/>
                  <a:pt x="0" y="514335"/>
                </a:cubicBezTo>
                <a:lnTo>
                  <a:pt x="0" y="100947"/>
                </a:lnTo>
                <a:cubicBezTo>
                  <a:pt x="0" y="74174"/>
                  <a:pt x="10635" y="48498"/>
                  <a:pt x="29567" y="29567"/>
                </a:cubicBezTo>
                <a:cubicBezTo>
                  <a:pt x="48498" y="10635"/>
                  <a:pt x="74174" y="0"/>
                  <a:pt x="100947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rnd" cmpd="sng">
            <a:solidFill>
              <a:srgbClr val="0479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43;p24">
            <a:extLst>
              <a:ext uri="{FF2B5EF4-FFF2-40B4-BE49-F238E27FC236}">
                <a16:creationId xmlns:a16="http://schemas.microsoft.com/office/drawing/2014/main" id="{B03A1CFF-424E-ED83-0D48-CF7F2CDC0612}"/>
              </a:ext>
            </a:extLst>
          </p:cNvPr>
          <p:cNvSpPr/>
          <p:nvPr/>
        </p:nvSpPr>
        <p:spPr>
          <a:xfrm>
            <a:off x="4598072" y="1991190"/>
            <a:ext cx="2995855" cy="1360898"/>
          </a:xfrm>
          <a:custGeom>
            <a:avLst/>
            <a:gdLst/>
            <a:ahLst/>
            <a:cxnLst/>
            <a:rect l="l" t="t" r="r" b="b"/>
            <a:pathLst>
              <a:path w="1211943" h="615282" extrusionOk="0">
                <a:moveTo>
                  <a:pt x="100947" y="0"/>
                </a:moveTo>
                <a:lnTo>
                  <a:pt x="1110996" y="0"/>
                </a:lnTo>
                <a:cubicBezTo>
                  <a:pt x="1137769" y="0"/>
                  <a:pt x="1163445" y="10635"/>
                  <a:pt x="1182376" y="29567"/>
                </a:cubicBezTo>
                <a:cubicBezTo>
                  <a:pt x="1201307" y="48498"/>
                  <a:pt x="1211943" y="74174"/>
                  <a:pt x="1211943" y="100947"/>
                </a:cubicBezTo>
                <a:lnTo>
                  <a:pt x="1211943" y="514335"/>
                </a:lnTo>
                <a:cubicBezTo>
                  <a:pt x="1211943" y="541108"/>
                  <a:pt x="1201307" y="566784"/>
                  <a:pt x="1182376" y="585715"/>
                </a:cubicBezTo>
                <a:cubicBezTo>
                  <a:pt x="1163445" y="604646"/>
                  <a:pt x="1137769" y="615282"/>
                  <a:pt x="1110996" y="615282"/>
                </a:cubicBezTo>
                <a:lnTo>
                  <a:pt x="100947" y="615282"/>
                </a:lnTo>
                <a:cubicBezTo>
                  <a:pt x="74174" y="615282"/>
                  <a:pt x="48498" y="604646"/>
                  <a:pt x="29567" y="585715"/>
                </a:cubicBezTo>
                <a:cubicBezTo>
                  <a:pt x="10635" y="566784"/>
                  <a:pt x="0" y="541108"/>
                  <a:pt x="0" y="514335"/>
                </a:cubicBezTo>
                <a:lnTo>
                  <a:pt x="0" y="100947"/>
                </a:lnTo>
                <a:cubicBezTo>
                  <a:pt x="0" y="74174"/>
                  <a:pt x="10635" y="48498"/>
                  <a:pt x="29567" y="29567"/>
                </a:cubicBezTo>
                <a:cubicBezTo>
                  <a:pt x="48498" y="10635"/>
                  <a:pt x="74174" y="0"/>
                  <a:pt x="100947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rnd" cmpd="sng">
            <a:solidFill>
              <a:srgbClr val="0479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43;p24">
            <a:extLst>
              <a:ext uri="{FF2B5EF4-FFF2-40B4-BE49-F238E27FC236}">
                <a16:creationId xmlns:a16="http://schemas.microsoft.com/office/drawing/2014/main" id="{63E426C2-3AEB-0661-D65B-A65F1CEA5394}"/>
              </a:ext>
            </a:extLst>
          </p:cNvPr>
          <p:cNvSpPr/>
          <p:nvPr/>
        </p:nvSpPr>
        <p:spPr>
          <a:xfrm>
            <a:off x="8391427" y="4295674"/>
            <a:ext cx="2995855" cy="1360898"/>
          </a:xfrm>
          <a:custGeom>
            <a:avLst/>
            <a:gdLst/>
            <a:ahLst/>
            <a:cxnLst/>
            <a:rect l="l" t="t" r="r" b="b"/>
            <a:pathLst>
              <a:path w="1211943" h="615282" extrusionOk="0">
                <a:moveTo>
                  <a:pt x="100947" y="0"/>
                </a:moveTo>
                <a:lnTo>
                  <a:pt x="1110996" y="0"/>
                </a:lnTo>
                <a:cubicBezTo>
                  <a:pt x="1137769" y="0"/>
                  <a:pt x="1163445" y="10635"/>
                  <a:pt x="1182376" y="29567"/>
                </a:cubicBezTo>
                <a:cubicBezTo>
                  <a:pt x="1201307" y="48498"/>
                  <a:pt x="1211943" y="74174"/>
                  <a:pt x="1211943" y="100947"/>
                </a:cubicBezTo>
                <a:lnTo>
                  <a:pt x="1211943" y="514335"/>
                </a:lnTo>
                <a:cubicBezTo>
                  <a:pt x="1211943" y="541108"/>
                  <a:pt x="1201307" y="566784"/>
                  <a:pt x="1182376" y="585715"/>
                </a:cubicBezTo>
                <a:cubicBezTo>
                  <a:pt x="1163445" y="604646"/>
                  <a:pt x="1137769" y="615282"/>
                  <a:pt x="1110996" y="615282"/>
                </a:cubicBezTo>
                <a:lnTo>
                  <a:pt x="100947" y="615282"/>
                </a:lnTo>
                <a:cubicBezTo>
                  <a:pt x="74174" y="615282"/>
                  <a:pt x="48498" y="604646"/>
                  <a:pt x="29567" y="585715"/>
                </a:cubicBezTo>
                <a:cubicBezTo>
                  <a:pt x="10635" y="566784"/>
                  <a:pt x="0" y="541108"/>
                  <a:pt x="0" y="514335"/>
                </a:cubicBezTo>
                <a:lnTo>
                  <a:pt x="0" y="100947"/>
                </a:lnTo>
                <a:cubicBezTo>
                  <a:pt x="0" y="74174"/>
                  <a:pt x="10635" y="48498"/>
                  <a:pt x="29567" y="29567"/>
                </a:cubicBezTo>
                <a:cubicBezTo>
                  <a:pt x="48498" y="10635"/>
                  <a:pt x="74174" y="0"/>
                  <a:pt x="100947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rnd" cmpd="sng">
            <a:solidFill>
              <a:srgbClr val="0479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43;p24">
            <a:extLst>
              <a:ext uri="{FF2B5EF4-FFF2-40B4-BE49-F238E27FC236}">
                <a16:creationId xmlns:a16="http://schemas.microsoft.com/office/drawing/2014/main" id="{F372D1D0-EFA0-F893-4B96-1E896F3EF784}"/>
              </a:ext>
            </a:extLst>
          </p:cNvPr>
          <p:cNvSpPr/>
          <p:nvPr/>
        </p:nvSpPr>
        <p:spPr>
          <a:xfrm>
            <a:off x="8391427" y="1991190"/>
            <a:ext cx="2995855" cy="1360898"/>
          </a:xfrm>
          <a:custGeom>
            <a:avLst/>
            <a:gdLst/>
            <a:ahLst/>
            <a:cxnLst/>
            <a:rect l="l" t="t" r="r" b="b"/>
            <a:pathLst>
              <a:path w="1211943" h="615282" extrusionOk="0">
                <a:moveTo>
                  <a:pt x="100947" y="0"/>
                </a:moveTo>
                <a:lnTo>
                  <a:pt x="1110996" y="0"/>
                </a:lnTo>
                <a:cubicBezTo>
                  <a:pt x="1137769" y="0"/>
                  <a:pt x="1163445" y="10635"/>
                  <a:pt x="1182376" y="29567"/>
                </a:cubicBezTo>
                <a:cubicBezTo>
                  <a:pt x="1201307" y="48498"/>
                  <a:pt x="1211943" y="74174"/>
                  <a:pt x="1211943" y="100947"/>
                </a:cubicBezTo>
                <a:lnTo>
                  <a:pt x="1211943" y="514335"/>
                </a:lnTo>
                <a:cubicBezTo>
                  <a:pt x="1211943" y="541108"/>
                  <a:pt x="1201307" y="566784"/>
                  <a:pt x="1182376" y="585715"/>
                </a:cubicBezTo>
                <a:cubicBezTo>
                  <a:pt x="1163445" y="604646"/>
                  <a:pt x="1137769" y="615282"/>
                  <a:pt x="1110996" y="615282"/>
                </a:cubicBezTo>
                <a:lnTo>
                  <a:pt x="100947" y="615282"/>
                </a:lnTo>
                <a:cubicBezTo>
                  <a:pt x="74174" y="615282"/>
                  <a:pt x="48498" y="604646"/>
                  <a:pt x="29567" y="585715"/>
                </a:cubicBezTo>
                <a:cubicBezTo>
                  <a:pt x="10635" y="566784"/>
                  <a:pt x="0" y="541108"/>
                  <a:pt x="0" y="514335"/>
                </a:cubicBezTo>
                <a:lnTo>
                  <a:pt x="0" y="100947"/>
                </a:lnTo>
                <a:cubicBezTo>
                  <a:pt x="0" y="74174"/>
                  <a:pt x="10635" y="48498"/>
                  <a:pt x="29567" y="29567"/>
                </a:cubicBezTo>
                <a:cubicBezTo>
                  <a:pt x="48498" y="10635"/>
                  <a:pt x="74174" y="0"/>
                  <a:pt x="100947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rnd" cmpd="sng">
            <a:solidFill>
              <a:srgbClr val="0479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" name="Google Shape;248;p24">
            <a:extLst>
              <a:ext uri="{FF2B5EF4-FFF2-40B4-BE49-F238E27FC236}">
                <a16:creationId xmlns:a16="http://schemas.microsoft.com/office/drawing/2014/main" id="{B002D466-27A1-FF39-AAA6-F0B9C23E1A6C}"/>
              </a:ext>
            </a:extLst>
          </p:cNvPr>
          <p:cNvCxnSpPr>
            <a:cxnSpLocks/>
          </p:cNvCxnSpPr>
          <p:nvPr/>
        </p:nvCxnSpPr>
        <p:spPr>
          <a:xfrm>
            <a:off x="3800573" y="2691547"/>
            <a:ext cx="696013" cy="0"/>
          </a:xfrm>
          <a:prstGeom prst="straightConnector1">
            <a:avLst/>
          </a:prstGeom>
          <a:noFill/>
          <a:ln w="38100" cap="flat" cmpd="sng">
            <a:solidFill>
              <a:srgbClr val="047954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" name="Google Shape;248;p24">
            <a:extLst>
              <a:ext uri="{FF2B5EF4-FFF2-40B4-BE49-F238E27FC236}">
                <a16:creationId xmlns:a16="http://schemas.microsoft.com/office/drawing/2014/main" id="{E0BF19DE-F763-C3F9-86BA-897628D03191}"/>
              </a:ext>
            </a:extLst>
          </p:cNvPr>
          <p:cNvCxnSpPr>
            <a:cxnSpLocks/>
          </p:cNvCxnSpPr>
          <p:nvPr/>
        </p:nvCxnSpPr>
        <p:spPr>
          <a:xfrm>
            <a:off x="7593926" y="2717937"/>
            <a:ext cx="696013" cy="0"/>
          </a:xfrm>
          <a:prstGeom prst="straightConnector1">
            <a:avLst/>
          </a:prstGeom>
          <a:noFill/>
          <a:ln w="38100" cap="flat" cmpd="sng">
            <a:solidFill>
              <a:srgbClr val="047954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" name="Google Shape;249;p24">
            <a:extLst>
              <a:ext uri="{FF2B5EF4-FFF2-40B4-BE49-F238E27FC236}">
                <a16:creationId xmlns:a16="http://schemas.microsoft.com/office/drawing/2014/main" id="{B69EB0BC-ABFD-3C2D-A551-DC4D833A210D}"/>
              </a:ext>
            </a:extLst>
          </p:cNvPr>
          <p:cNvCxnSpPr>
            <a:cxnSpLocks/>
          </p:cNvCxnSpPr>
          <p:nvPr/>
        </p:nvCxnSpPr>
        <p:spPr>
          <a:xfrm>
            <a:off x="9850025" y="3390638"/>
            <a:ext cx="0" cy="817568"/>
          </a:xfrm>
          <a:prstGeom prst="straightConnector1">
            <a:avLst/>
          </a:prstGeom>
          <a:noFill/>
          <a:ln w="38100" cap="flat" cmpd="sng">
            <a:solidFill>
              <a:srgbClr val="047954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" name="Google Shape;253;p24">
            <a:extLst>
              <a:ext uri="{FF2B5EF4-FFF2-40B4-BE49-F238E27FC236}">
                <a16:creationId xmlns:a16="http://schemas.microsoft.com/office/drawing/2014/main" id="{A3C24A6D-C26B-0DA2-4E22-27C1783D7F6E}"/>
              </a:ext>
            </a:extLst>
          </p:cNvPr>
          <p:cNvCxnSpPr>
            <a:cxnSpLocks/>
          </p:cNvCxnSpPr>
          <p:nvPr/>
        </p:nvCxnSpPr>
        <p:spPr>
          <a:xfrm flipH="1" flipV="1">
            <a:off x="7652026" y="5033913"/>
            <a:ext cx="722263" cy="9526"/>
          </a:xfrm>
          <a:prstGeom prst="straightConnector1">
            <a:avLst/>
          </a:prstGeom>
          <a:noFill/>
          <a:ln w="38100" cap="flat" cmpd="sng">
            <a:solidFill>
              <a:srgbClr val="047954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" name="Google Shape;253;p24">
            <a:extLst>
              <a:ext uri="{FF2B5EF4-FFF2-40B4-BE49-F238E27FC236}">
                <a16:creationId xmlns:a16="http://schemas.microsoft.com/office/drawing/2014/main" id="{570DC081-11D1-66A8-F686-BB834731E15B}"/>
              </a:ext>
            </a:extLst>
          </p:cNvPr>
          <p:cNvCxnSpPr>
            <a:cxnSpLocks/>
          </p:cNvCxnSpPr>
          <p:nvPr/>
        </p:nvCxnSpPr>
        <p:spPr>
          <a:xfrm flipH="1" flipV="1">
            <a:off x="3883028" y="5024387"/>
            <a:ext cx="722263" cy="9526"/>
          </a:xfrm>
          <a:prstGeom prst="straightConnector1">
            <a:avLst/>
          </a:prstGeom>
          <a:noFill/>
          <a:ln w="38100" cap="flat" cmpd="sng">
            <a:solidFill>
              <a:srgbClr val="047954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5" name="Google Shape;255;p24">
            <a:extLst>
              <a:ext uri="{FF2B5EF4-FFF2-40B4-BE49-F238E27FC236}">
                <a16:creationId xmlns:a16="http://schemas.microsoft.com/office/drawing/2014/main" id="{3B3CFE09-0F54-4EBD-DC75-7CFB7124E535}"/>
              </a:ext>
            </a:extLst>
          </p:cNvPr>
          <p:cNvGrpSpPr/>
          <p:nvPr/>
        </p:nvGrpSpPr>
        <p:grpSpPr>
          <a:xfrm>
            <a:off x="688258" y="1689928"/>
            <a:ext cx="599894" cy="642339"/>
            <a:chOff x="0" y="0"/>
            <a:chExt cx="812800" cy="812800"/>
          </a:xfrm>
        </p:grpSpPr>
        <p:sp>
          <p:nvSpPr>
            <p:cNvPr id="26" name="Google Shape;256;p24">
              <a:extLst>
                <a:ext uri="{FF2B5EF4-FFF2-40B4-BE49-F238E27FC236}">
                  <a16:creationId xmlns:a16="http://schemas.microsoft.com/office/drawing/2014/main" id="{26C68F82-23F9-A297-9797-13B50FB91FB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FE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7;p24">
              <a:extLst>
                <a:ext uri="{FF2B5EF4-FFF2-40B4-BE49-F238E27FC236}">
                  <a16:creationId xmlns:a16="http://schemas.microsoft.com/office/drawing/2014/main" id="{4525E1E1-A23D-E1E1-BDCA-1049EE19740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475" tIns="40475" rIns="40475" bIns="4047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" name="Google Shape;270;p24">
            <a:extLst>
              <a:ext uri="{FF2B5EF4-FFF2-40B4-BE49-F238E27FC236}">
                <a16:creationId xmlns:a16="http://schemas.microsoft.com/office/drawing/2014/main" id="{7ED2B70E-E97F-6D79-5293-933172AF509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649" y="1880361"/>
            <a:ext cx="433263" cy="3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750A319-1755-9A86-E212-0C7295A22F72}"/>
              </a:ext>
            </a:extLst>
          </p:cNvPr>
          <p:cNvSpPr/>
          <p:nvPr/>
        </p:nvSpPr>
        <p:spPr>
          <a:xfrm>
            <a:off x="1097881" y="2269579"/>
            <a:ext cx="2445218" cy="10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EA8"/>
                </a:solidFill>
              </a:rPr>
              <a:t>Week 1: Data cleaning &amp; Processing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By using Python and SQL</a:t>
            </a:r>
          </a:p>
          <a:p>
            <a:pPr algn="ctr"/>
            <a:endParaRPr lang="en-US" sz="1800" b="1" dirty="0">
              <a:solidFill>
                <a:srgbClr val="336EA8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91E691-0F6E-B348-5926-66E9B1A393E8}"/>
              </a:ext>
            </a:extLst>
          </p:cNvPr>
          <p:cNvSpPr/>
          <p:nvPr/>
        </p:nvSpPr>
        <p:spPr>
          <a:xfrm>
            <a:off x="4880344" y="2272047"/>
            <a:ext cx="2445218" cy="10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EA8"/>
                </a:solidFill>
              </a:rPr>
              <a:t>Building Data Model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Data preprocessing notebook.</a:t>
            </a:r>
          </a:p>
          <a:p>
            <a:pPr algn="ctr"/>
            <a:endParaRPr lang="en-US" sz="1800" b="1" dirty="0">
              <a:solidFill>
                <a:srgbClr val="336EA8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19C960-C91C-E4CF-7701-BD4593A735C3}"/>
              </a:ext>
            </a:extLst>
          </p:cNvPr>
          <p:cNvSpPr/>
          <p:nvPr/>
        </p:nvSpPr>
        <p:spPr>
          <a:xfrm>
            <a:off x="8666745" y="4562704"/>
            <a:ext cx="2445218" cy="10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EA8"/>
                </a:solidFill>
              </a:rPr>
              <a:t>Week 3: Forecasting Questions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Visualization plots answering forecasting questions. </a:t>
            </a:r>
          </a:p>
          <a:p>
            <a:pPr algn="ctr"/>
            <a:endParaRPr lang="en-US" sz="1800" b="1" dirty="0">
              <a:solidFill>
                <a:srgbClr val="336EA8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80C828-A414-6075-2A9B-C625408AB5BD}"/>
              </a:ext>
            </a:extLst>
          </p:cNvPr>
          <p:cNvSpPr/>
          <p:nvPr/>
        </p:nvSpPr>
        <p:spPr>
          <a:xfrm>
            <a:off x="8564227" y="2164237"/>
            <a:ext cx="2773804" cy="10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EA8"/>
                </a:solidFill>
              </a:rPr>
              <a:t>Week 2: Analysis Questions Phase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Set of analysis questions that can be answered via the dataset.</a:t>
            </a:r>
            <a:endParaRPr lang="en-US" sz="1400" b="1" dirty="0">
              <a:solidFill>
                <a:srgbClr val="336EA8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0AC019-08A5-0D83-2013-544254CD7E8F}"/>
              </a:ext>
            </a:extLst>
          </p:cNvPr>
          <p:cNvSpPr/>
          <p:nvPr/>
        </p:nvSpPr>
        <p:spPr>
          <a:xfrm>
            <a:off x="4885818" y="4429189"/>
            <a:ext cx="2445218" cy="1360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EA8"/>
                </a:solidFill>
              </a:rPr>
              <a:t>Week 4: Visualization Dashboard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 Tableau dashboard that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visualizes the answers to all answered questions.</a:t>
            </a:r>
          </a:p>
          <a:p>
            <a:pPr algn="ctr"/>
            <a:endParaRPr lang="en-US" sz="1800" b="1" dirty="0">
              <a:solidFill>
                <a:srgbClr val="336EA8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5EBE9E-288E-718E-532F-A5087A2D6E0C}"/>
              </a:ext>
            </a:extLst>
          </p:cNvPr>
          <p:cNvSpPr/>
          <p:nvPr/>
        </p:nvSpPr>
        <p:spPr>
          <a:xfrm>
            <a:off x="1077728" y="4395692"/>
            <a:ext cx="2445218" cy="147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EA8"/>
                </a:solidFill>
              </a:rPr>
              <a:t>Challenges and Solutions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Tips to overcome these challenges.</a:t>
            </a:r>
          </a:p>
          <a:p>
            <a:pPr algn="ctr"/>
            <a:endParaRPr lang="en-US" sz="1800" b="1" dirty="0">
              <a:solidFill>
                <a:srgbClr val="336EA8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E47507-6C4D-9599-5B5B-C2DBEB2CF78A}"/>
              </a:ext>
            </a:extLst>
          </p:cNvPr>
          <p:cNvSpPr/>
          <p:nvPr/>
        </p:nvSpPr>
        <p:spPr>
          <a:xfrm>
            <a:off x="4007986" y="731253"/>
            <a:ext cx="4176024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36EA8"/>
                </a:solidFill>
              </a:rPr>
              <a:t>TimeLine &amp; Milestones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931B0D-A0AD-91CB-598D-CCD79F16602F}"/>
              </a:ext>
            </a:extLst>
          </p:cNvPr>
          <p:cNvSpPr/>
          <p:nvPr/>
        </p:nvSpPr>
        <p:spPr>
          <a:xfrm>
            <a:off x="584462" y="6476215"/>
            <a:ext cx="2190161" cy="391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25\4\2025</a:t>
            </a:r>
          </a:p>
        </p:txBody>
      </p:sp>
    </p:spTree>
    <p:extLst>
      <p:ext uri="{BB962C8B-B14F-4D97-AF65-F5344CB8AC3E}">
        <p14:creationId xmlns:p14="http://schemas.microsoft.com/office/powerpoint/2010/main" val="197912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970A89-3620-B6BA-B579-BC95FD60E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9FD919-917A-B82B-6E2B-C75046D95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" y="307943"/>
            <a:ext cx="1118029" cy="9835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348490-E914-230F-C431-895B9BE1F528}"/>
              </a:ext>
            </a:extLst>
          </p:cNvPr>
          <p:cNvSpPr/>
          <p:nvPr/>
        </p:nvSpPr>
        <p:spPr>
          <a:xfrm>
            <a:off x="10765410" y="6372520"/>
            <a:ext cx="443060" cy="485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56C5C7-84DF-3974-6852-373B703D8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744" y="1397169"/>
            <a:ext cx="9219414" cy="50790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9E3E76-8244-904D-BBAD-2454205C21B5}"/>
              </a:ext>
            </a:extLst>
          </p:cNvPr>
          <p:cNvSpPr/>
          <p:nvPr/>
        </p:nvSpPr>
        <p:spPr>
          <a:xfrm>
            <a:off x="4319047" y="641130"/>
            <a:ext cx="3553905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36EA8"/>
                </a:solidFill>
              </a:rPr>
              <a:t>Project ER Diagram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D23AB71-B56B-F219-1C58-3EA54ED7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7943"/>
            <a:ext cx="1484722" cy="68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813D0B-4A2C-9B3F-A547-BC3E0CB43B77}"/>
              </a:ext>
            </a:extLst>
          </p:cNvPr>
          <p:cNvSpPr/>
          <p:nvPr/>
        </p:nvSpPr>
        <p:spPr>
          <a:xfrm>
            <a:off x="584462" y="6476215"/>
            <a:ext cx="2190161" cy="391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25\4\2025</a:t>
            </a:r>
          </a:p>
        </p:txBody>
      </p:sp>
    </p:spTree>
    <p:extLst>
      <p:ext uri="{BB962C8B-B14F-4D97-AF65-F5344CB8AC3E}">
        <p14:creationId xmlns:p14="http://schemas.microsoft.com/office/powerpoint/2010/main" val="13751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ABF06-F199-AE08-4C35-AC1532343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A0CAFF-7B88-5AEA-8C16-6D14D4BE3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" y="307943"/>
            <a:ext cx="1118029" cy="9835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2D3D6B-09BF-3FCC-AA0D-052754D82A0E}"/>
              </a:ext>
            </a:extLst>
          </p:cNvPr>
          <p:cNvSpPr/>
          <p:nvPr/>
        </p:nvSpPr>
        <p:spPr>
          <a:xfrm>
            <a:off x="10765410" y="6372520"/>
            <a:ext cx="443060" cy="485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A9D11-4706-4875-F8FA-DDE07214A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53" y="1291473"/>
            <a:ext cx="10484851" cy="49368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807DC5-31FD-2A84-2E63-7D23601C5357}"/>
              </a:ext>
            </a:extLst>
          </p:cNvPr>
          <p:cNvSpPr/>
          <p:nvPr/>
        </p:nvSpPr>
        <p:spPr>
          <a:xfrm>
            <a:off x="4319046" y="791852"/>
            <a:ext cx="3553905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36EA8"/>
                </a:solidFill>
              </a:rPr>
              <a:t>Database schema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41678E5-1EA6-37D9-C6B6-108F50077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7943"/>
            <a:ext cx="1484722" cy="68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85310F-CAAA-A06A-D6AC-44FD6D6F54DF}"/>
              </a:ext>
            </a:extLst>
          </p:cNvPr>
          <p:cNvSpPr/>
          <p:nvPr/>
        </p:nvSpPr>
        <p:spPr>
          <a:xfrm>
            <a:off x="584462" y="6476215"/>
            <a:ext cx="2190161" cy="391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25\4\2025</a:t>
            </a:r>
          </a:p>
        </p:txBody>
      </p:sp>
    </p:spTree>
    <p:extLst>
      <p:ext uri="{BB962C8B-B14F-4D97-AF65-F5344CB8AC3E}">
        <p14:creationId xmlns:p14="http://schemas.microsoft.com/office/powerpoint/2010/main" val="1755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AB876-1899-4DFF-A301-66FB54302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297488-AD15-BCAF-FFC1-39B2D21E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" y="307943"/>
            <a:ext cx="1118029" cy="9835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7870B3-E961-F48F-1011-E107737443E3}"/>
              </a:ext>
            </a:extLst>
          </p:cNvPr>
          <p:cNvSpPr/>
          <p:nvPr/>
        </p:nvSpPr>
        <p:spPr>
          <a:xfrm>
            <a:off x="10765410" y="6476214"/>
            <a:ext cx="443060" cy="38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548C8-EEAD-BD68-D2FD-70380211F54D}"/>
              </a:ext>
            </a:extLst>
          </p:cNvPr>
          <p:cNvSpPr/>
          <p:nvPr/>
        </p:nvSpPr>
        <p:spPr>
          <a:xfrm>
            <a:off x="3688220" y="461913"/>
            <a:ext cx="4760536" cy="524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Workflow insight panel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0492E42-5F66-B1B0-5E26-647DC7357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7943"/>
            <a:ext cx="1484722" cy="68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D34D09-55AE-CAB7-3A30-8C4054791DF9}"/>
              </a:ext>
            </a:extLst>
          </p:cNvPr>
          <p:cNvSpPr/>
          <p:nvPr/>
        </p:nvSpPr>
        <p:spPr>
          <a:xfrm>
            <a:off x="584462" y="6476215"/>
            <a:ext cx="2190161" cy="391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25\4\2025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81B778-32AE-360E-D1CC-FF60D1E57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" y="986673"/>
            <a:ext cx="12192000" cy="54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1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66B57-C456-472B-554C-916A1A91D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FABB80-50AC-9BC1-94FC-D61CDB6EB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" y="307943"/>
            <a:ext cx="1118029" cy="9835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287321-EDFE-8B24-0D5E-1BBA32C843FF}"/>
              </a:ext>
            </a:extLst>
          </p:cNvPr>
          <p:cNvSpPr/>
          <p:nvPr/>
        </p:nvSpPr>
        <p:spPr>
          <a:xfrm>
            <a:off x="10765410" y="6476214"/>
            <a:ext cx="443060" cy="38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73D24-AF10-C0FD-E2CB-E37221EFE229}"/>
              </a:ext>
            </a:extLst>
          </p:cNvPr>
          <p:cNvSpPr/>
          <p:nvPr/>
        </p:nvSpPr>
        <p:spPr>
          <a:xfrm>
            <a:off x="3688220" y="461913"/>
            <a:ext cx="4760536" cy="524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0" u="none" strike="noStrike" dirty="0">
                <a:solidFill>
                  <a:srgbClr val="CC00CC"/>
                </a:solidFill>
                <a:effectLst/>
                <a:latin typeface="Arial" panose="020B0604020202020204" pitchFamily="34" charset="0"/>
              </a:rPr>
              <a:t>Workflow insight panel</a:t>
            </a:r>
            <a:endParaRPr lang="en-US" sz="2800" dirty="0">
              <a:solidFill>
                <a:srgbClr val="CC00CC"/>
              </a:solidFill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CFF5C0F-EFC6-6347-0C6E-F2513EE18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7943"/>
            <a:ext cx="1484722" cy="68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731744-990A-FC29-6641-4C76AC1F865C}"/>
              </a:ext>
            </a:extLst>
          </p:cNvPr>
          <p:cNvSpPr/>
          <p:nvPr/>
        </p:nvSpPr>
        <p:spPr>
          <a:xfrm>
            <a:off x="584462" y="6476215"/>
            <a:ext cx="2190161" cy="391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25\4\2025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8C94D-AA95-1A7A-5C9A-7022D8648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656"/>
            <a:ext cx="12192000" cy="539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7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643</Words>
  <Application>Microsoft Office PowerPoint</Application>
  <PresentationFormat>Widescreen</PresentationFormat>
  <Paragraphs>136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Merriweather Sans</vt:lpstr>
      <vt:lpstr>Wingdings</vt:lpstr>
      <vt:lpstr>Office Theme</vt:lpstr>
      <vt:lpstr>Workflow Insight Panel  (Project Management)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 YOUSEF</dc:creator>
  <cp:lastModifiedBy>EMAN YOUSEF</cp:lastModifiedBy>
  <cp:revision>16</cp:revision>
  <dcterms:created xsi:type="dcterms:W3CDTF">2025-03-24T13:56:54Z</dcterms:created>
  <dcterms:modified xsi:type="dcterms:W3CDTF">2025-04-25T12:18:32Z</dcterms:modified>
</cp:coreProperties>
</file>