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>
      <p:cViewPr varScale="1">
        <p:scale>
          <a:sx n="76" d="100"/>
          <a:sy n="76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smailyousif/Downloads/CIA%20Excel%20Assessment%20-%20iWISE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smailyousif/Downloads/CIA%20Excel%20Assessment%20-%20iWISE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smailyousif/Downloads/CIA%20Excel%20Assessment%20-%20iWISER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smailyousif/Downloads/CIA%20Excel%20Assessment%20-%20iWISER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smailyousif/Downloads/CIA%20Excel%20Assessment%20-%20iWISER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smailyousif/Downloads/CIA%20Excel%20Assessment%20-%20iWISER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[CIA Excel Assessment - iWISERS.xlsx]Conversation_Trend!PivotTable7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MY" sz="1400" b="0" i="0" u="none" strike="noStrike" baseline="0"/>
              <a:t>Conversation_Trend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Conversation_Trend!$B$3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Conversation_Trend!$A$4:$A$6</c:f>
              <c:strCache>
                <c:ptCount val="2"/>
                <c:pt idx="0">
                  <c:v>Nov 28, 2022</c:v>
                </c:pt>
                <c:pt idx="1">
                  <c:v>Nov 29, 2022</c:v>
                </c:pt>
              </c:strCache>
            </c:strRef>
          </c:cat>
          <c:val>
            <c:numRef>
              <c:f>Conversation_Trend!$B$4:$B$6</c:f>
              <c:numCache>
                <c:formatCode>General</c:formatCode>
                <c:ptCount val="2"/>
                <c:pt idx="0">
                  <c:v>9782</c:v>
                </c:pt>
                <c:pt idx="1">
                  <c:v>10218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EE-B846-A58C-F4D11E02E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2671264"/>
        <c:axId val="852324352"/>
      </c:barChart>
      <c:catAx>
        <c:axId val="214267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2324352"/>
        <c:crosses val="autoZero"/>
        <c:auto val="1"/>
        <c:lblAlgn val="ctr"/>
        <c:lblOffset val="100"/>
        <c:noMultiLvlLbl val="0"/>
      </c:catAx>
      <c:valAx>
        <c:axId val="85232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67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[CIA Excel Assessment - iWISERS.xlsx]Conversation_Source!PivotTable8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MY" sz="1400" b="0" i="0" u="none" strike="noStrike" baseline="0"/>
              <a:t>Conversation_Source</a:t>
            </a:r>
          </a:p>
          <a:p>
            <a:pPr>
              <a:defRPr/>
            </a:pP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Conversation_Source!$B$3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Conversation_Source!$A$4:$A$11</c:f>
              <c:strCache>
                <c:ptCount val="7"/>
                <c:pt idx="0">
                  <c:v>Twitter</c:v>
                </c:pt>
                <c:pt idx="1">
                  <c:v>News</c:v>
                </c:pt>
                <c:pt idx="2">
                  <c:v>Forums</c:v>
                </c:pt>
                <c:pt idx="3">
                  <c:v>#VALUE!</c:v>
                </c:pt>
                <c:pt idx="4">
                  <c:v>Blogs</c:v>
                </c:pt>
                <c:pt idx="5">
                  <c:v>Niche Media</c:v>
                </c:pt>
                <c:pt idx="6">
                  <c:v>Comments</c:v>
                </c:pt>
              </c:strCache>
            </c:strRef>
          </c:cat>
          <c:val>
            <c:numRef>
              <c:f>Conversation_Source!$B$4:$B$11</c:f>
              <c:numCache>
                <c:formatCode>General</c:formatCode>
                <c:ptCount val="7"/>
                <c:pt idx="0">
                  <c:v>19051</c:v>
                </c:pt>
                <c:pt idx="1">
                  <c:v>374</c:v>
                </c:pt>
                <c:pt idx="2">
                  <c:v>268</c:v>
                </c:pt>
                <c:pt idx="3">
                  <c:v>234</c:v>
                </c:pt>
                <c:pt idx="4">
                  <c:v>63</c:v>
                </c:pt>
                <c:pt idx="5">
                  <c:v>6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E7-F64C-8D69-95A09B4D5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9228591"/>
        <c:axId val="1659230303"/>
      </c:barChart>
      <c:catAx>
        <c:axId val="165922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230303"/>
        <c:crosses val="autoZero"/>
        <c:auto val="1"/>
        <c:lblAlgn val="ctr"/>
        <c:lblOffset val="100"/>
        <c:noMultiLvlLbl val="0"/>
      </c:catAx>
      <c:valAx>
        <c:axId val="165923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22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[CIA Excel Assessment - iWISERS.xlsx]Sentiment_Analysis!PivotTable9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MY" sz="1800" b="1" i="0" u="none" strike="noStrike" baseline="0"/>
              <a:t>Sentiment_Analysis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Sentiment_Analysis!$B$3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D63-AB40-8E14-6B75774ABF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D63-AB40-8E14-6B75774ABF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D63-AB40-8E14-6B75774ABF7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D63-AB40-8E14-6B75774ABF74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Sentiment_Analysis!$A$4:$A$8</c:f>
              <c:strCache>
                <c:ptCount val="4"/>
                <c:pt idx="0">
                  <c:v>Negative</c:v>
                </c:pt>
                <c:pt idx="1">
                  <c:v>Neutral</c:v>
                </c:pt>
                <c:pt idx="2">
                  <c:v>Not Rated</c:v>
                </c:pt>
                <c:pt idx="3">
                  <c:v>Positive</c:v>
                </c:pt>
              </c:strCache>
            </c:strRef>
          </c:cat>
          <c:val>
            <c:numRef>
              <c:f>Sentiment_Analysis!$B$4:$B$8</c:f>
              <c:numCache>
                <c:formatCode>General</c:formatCode>
                <c:ptCount val="4"/>
                <c:pt idx="0">
                  <c:v>5095</c:v>
                </c:pt>
                <c:pt idx="1">
                  <c:v>9417</c:v>
                </c:pt>
                <c:pt idx="2">
                  <c:v>154</c:v>
                </c:pt>
                <c:pt idx="3">
                  <c:v>5334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63-AB40-8E14-6B75774ABF7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[CIA Excel Assessment - iWISERS.xlsx]Top Users!PivotTable10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alpha val="92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alpha val="92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alpha val="92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alpha val="92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alpha val="92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alpha val="92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Users'!$B$3</c:f>
              <c:strCache>
                <c:ptCount val="1"/>
                <c:pt idx="0">
                  <c:v>Sum of Engagement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Users'!$A$4:$A$14</c:f>
              <c:strCache>
                <c:ptCount val="10"/>
                <c:pt idx="0">
                  <c:v>@adamadli</c:v>
                </c:pt>
                <c:pt idx="1">
                  <c:v>@bernamadotcom</c:v>
                </c:pt>
                <c:pt idx="2">
                  <c:v>@fmtoday</c:v>
                </c:pt>
                <c:pt idx="3">
                  <c:v>@NewsBFM</c:v>
                </c:pt>
                <c:pt idx="4">
                  <c:v>@RashidYusoff11</c:v>
                </c:pt>
                <c:pt idx="5">
                  <c:v>@RavinP_69</c:v>
                </c:pt>
                <c:pt idx="6">
                  <c:v>@redzuanNewsMPB</c:v>
                </c:pt>
                <c:pt idx="7">
                  <c:v>@syedakramin</c:v>
                </c:pt>
                <c:pt idx="8">
                  <c:v>@SyedSaddiq</c:v>
                </c:pt>
                <c:pt idx="9">
                  <c:v>@thevibesnews</c:v>
                </c:pt>
              </c:strCache>
            </c:strRef>
          </c:cat>
          <c:val>
            <c:numRef>
              <c:f>'Top Users'!$B$4:$B$14</c:f>
              <c:numCache>
                <c:formatCode>General</c:formatCode>
                <c:ptCount val="10"/>
                <c:pt idx="0">
                  <c:v>3299</c:v>
                </c:pt>
                <c:pt idx="1">
                  <c:v>1895</c:v>
                </c:pt>
                <c:pt idx="2">
                  <c:v>5533</c:v>
                </c:pt>
                <c:pt idx="3">
                  <c:v>5037</c:v>
                </c:pt>
                <c:pt idx="4">
                  <c:v>3045</c:v>
                </c:pt>
                <c:pt idx="5">
                  <c:v>5735</c:v>
                </c:pt>
                <c:pt idx="6">
                  <c:v>6058</c:v>
                </c:pt>
                <c:pt idx="7">
                  <c:v>3893</c:v>
                </c:pt>
                <c:pt idx="8">
                  <c:v>6486</c:v>
                </c:pt>
                <c:pt idx="9">
                  <c:v>2370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D2-E24D-9D5C-76E0E43EDEE7}"/>
            </c:ext>
          </c:extLst>
        </c:ser>
        <c:ser>
          <c:idx val="1"/>
          <c:order val="1"/>
          <c:tx>
            <c:strRef>
              <c:f>'Top Users'!$C$3</c:f>
              <c:strCache>
                <c:ptCount val="1"/>
                <c:pt idx="0">
                  <c:v>Sum of Reach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'Top Users'!$A$4:$A$14</c:f>
              <c:strCache>
                <c:ptCount val="10"/>
                <c:pt idx="0">
                  <c:v>@adamadli</c:v>
                </c:pt>
                <c:pt idx="1">
                  <c:v>@bernamadotcom</c:v>
                </c:pt>
                <c:pt idx="2">
                  <c:v>@fmtoday</c:v>
                </c:pt>
                <c:pt idx="3">
                  <c:v>@NewsBFM</c:v>
                </c:pt>
                <c:pt idx="4">
                  <c:v>@RashidYusoff11</c:v>
                </c:pt>
                <c:pt idx="5">
                  <c:v>@RavinP_69</c:v>
                </c:pt>
                <c:pt idx="6">
                  <c:v>@redzuanNewsMPB</c:v>
                </c:pt>
                <c:pt idx="7">
                  <c:v>@syedakramin</c:v>
                </c:pt>
                <c:pt idx="8">
                  <c:v>@SyedSaddiq</c:v>
                </c:pt>
                <c:pt idx="9">
                  <c:v>@thevibesnews</c:v>
                </c:pt>
              </c:strCache>
            </c:strRef>
          </c:cat>
          <c:val>
            <c:numRef>
              <c:f>'Top Users'!$C$4:$C$14</c:f>
              <c:numCache>
                <c:formatCode>General</c:formatCode>
                <c:ptCount val="10"/>
                <c:pt idx="0">
                  <c:v>77674</c:v>
                </c:pt>
                <c:pt idx="1">
                  <c:v>12242893</c:v>
                </c:pt>
                <c:pt idx="2">
                  <c:v>4846361</c:v>
                </c:pt>
                <c:pt idx="3">
                  <c:v>1031442</c:v>
                </c:pt>
                <c:pt idx="4">
                  <c:v>371579</c:v>
                </c:pt>
                <c:pt idx="5">
                  <c:v>1151</c:v>
                </c:pt>
                <c:pt idx="6">
                  <c:v>56363</c:v>
                </c:pt>
                <c:pt idx="7">
                  <c:v>166897</c:v>
                </c:pt>
                <c:pt idx="8">
                  <c:v>1412901</c:v>
                </c:pt>
                <c:pt idx="9">
                  <c:v>301245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D2-E24D-9D5C-76E0E43EDE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3049231"/>
        <c:axId val="697849983"/>
      </c:barChart>
      <c:catAx>
        <c:axId val="1753049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alpha val="92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849983"/>
        <c:crosses val="autoZero"/>
        <c:auto val="1"/>
        <c:lblAlgn val="ctr"/>
        <c:lblOffset val="100"/>
        <c:noMultiLvlLbl val="0"/>
      </c:catAx>
      <c:valAx>
        <c:axId val="697849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alpha val="92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049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tx1">
                  <a:alpha val="92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t" anchorCtr="0"/>
    <a:lstStyle/>
    <a:p>
      <a:pPr>
        <a:defRPr>
          <a:ln>
            <a:noFill/>
          </a:ln>
          <a:solidFill>
            <a:schemeClr val="tx1">
              <a:alpha val="92000"/>
            </a:schemeClr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[CIA Excel Assessment - iWISERS.xlsx]Unique_Users!PivotTable11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</a:t>
            </a:r>
            <a:r>
              <a:rPr lang="en-MY" sz="1400" b="0" i="0" u="none" strike="noStrike" baseline="0"/>
              <a:t>Unique_Users</a:t>
            </a:r>
            <a:endParaRPr lang="en-US" sz="1400" b="0" i="0" u="none" strike="noStrike" baseline="0"/>
          </a:p>
          <a:p>
            <a:pPr>
              <a:defRPr/>
            </a:pPr>
            <a:endParaRPr lang="en-MY" sz="1400" b="0" i="0" u="none" strike="noStrike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Unique_Users!$B$3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Unique_Users!$A$4:$A$24</c:f>
              <c:strCache>
                <c:ptCount val="20"/>
                <c:pt idx="0">
                  <c:v>@_rezarazali_</c:v>
                </c:pt>
                <c:pt idx="1">
                  <c:v>@AhmadHaF1z</c:v>
                </c:pt>
                <c:pt idx="2">
                  <c:v>@aimanjai_</c:v>
                </c:pt>
                <c:pt idx="3">
                  <c:v>@alienhantu</c:v>
                </c:pt>
                <c:pt idx="4">
                  <c:v>@dkamrl</c:v>
                </c:pt>
                <c:pt idx="5">
                  <c:v>@etherealvioletx</c:v>
                </c:pt>
                <c:pt idx="6">
                  <c:v>@fadhilabdullah1</c:v>
                </c:pt>
                <c:pt idx="7">
                  <c:v>@hafeez_77</c:v>
                </c:pt>
                <c:pt idx="8">
                  <c:v>@JujurTanpaSolat</c:v>
                </c:pt>
                <c:pt idx="9">
                  <c:v>@mohdfaiz13</c:v>
                </c:pt>
                <c:pt idx="10">
                  <c:v>@mzhzli</c:v>
                </c:pt>
                <c:pt idx="11">
                  <c:v>@nourlisaa</c:v>
                </c:pt>
                <c:pt idx="12">
                  <c:v>@qilafairytale</c:v>
                </c:pt>
                <c:pt idx="13">
                  <c:v>@roslanramli93</c:v>
                </c:pt>
                <c:pt idx="14">
                  <c:v>@rowanromano</c:v>
                </c:pt>
                <c:pt idx="15">
                  <c:v>@thepencilcactus</c:v>
                </c:pt>
                <c:pt idx="16">
                  <c:v>@tulipputih0818</c:v>
                </c:pt>
                <c:pt idx="17">
                  <c:v>@v3n0mv7</c:v>
                </c:pt>
                <c:pt idx="18">
                  <c:v>@wafikram99</c:v>
                </c:pt>
                <c:pt idx="19">
                  <c:v>@zuhairoy</c:v>
                </c:pt>
              </c:strCache>
            </c:strRef>
          </c:cat>
          <c:val>
            <c:numRef>
              <c:f>Unique_Users!$B$4:$B$24</c:f>
              <c:numCache>
                <c:formatCode>General</c:formatCode>
                <c:ptCount val="20"/>
                <c:pt idx="0">
                  <c:v>28</c:v>
                </c:pt>
                <c:pt idx="1">
                  <c:v>47</c:v>
                </c:pt>
                <c:pt idx="2">
                  <c:v>65</c:v>
                </c:pt>
                <c:pt idx="3">
                  <c:v>29</c:v>
                </c:pt>
                <c:pt idx="4">
                  <c:v>32</c:v>
                </c:pt>
                <c:pt idx="5">
                  <c:v>37</c:v>
                </c:pt>
                <c:pt idx="6">
                  <c:v>55</c:v>
                </c:pt>
                <c:pt idx="7">
                  <c:v>51</c:v>
                </c:pt>
                <c:pt idx="8">
                  <c:v>30</c:v>
                </c:pt>
                <c:pt idx="9">
                  <c:v>37</c:v>
                </c:pt>
                <c:pt idx="10">
                  <c:v>37</c:v>
                </c:pt>
                <c:pt idx="11">
                  <c:v>38</c:v>
                </c:pt>
                <c:pt idx="12">
                  <c:v>32</c:v>
                </c:pt>
                <c:pt idx="13">
                  <c:v>45</c:v>
                </c:pt>
                <c:pt idx="14">
                  <c:v>76</c:v>
                </c:pt>
                <c:pt idx="15">
                  <c:v>44</c:v>
                </c:pt>
                <c:pt idx="16">
                  <c:v>48</c:v>
                </c:pt>
                <c:pt idx="17">
                  <c:v>46</c:v>
                </c:pt>
                <c:pt idx="18">
                  <c:v>30</c:v>
                </c:pt>
                <c:pt idx="1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F-E644-B444-AB60CFEE8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1472927"/>
        <c:axId val="1761428495"/>
      </c:barChart>
      <c:catAx>
        <c:axId val="1761472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1428495"/>
        <c:crosses val="autoZero"/>
        <c:auto val="1"/>
        <c:lblAlgn val="ctr"/>
        <c:lblOffset val="100"/>
        <c:noMultiLvlLbl val="0"/>
      </c:catAx>
      <c:valAx>
        <c:axId val="1761428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1472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[CIA Excel Assessment - iWISERS.xlsx]op_Hashtags!PivotTable15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MY" sz="1400" b="0" i="0" u="none" strike="noStrike" baseline="0"/>
              <a:t>Top_Hashtags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op_Hashtags!$B$3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op_Hashtags!$A$4:$A$14</c:f>
              <c:strCache>
                <c:ptCount val="10"/>
                <c:pt idx="0">
                  <c:v>#AWANInews, #AWANInews, #AWANInews, #AWANInews, #AWANInews, #AWANInews, #AWANInews, #AWANInews, #AWANInews, #AWANInews</c:v>
                </c:pt>
                <c:pt idx="1">
                  <c:v>#DemiPertiwi, #DemiPertiwi, #DemiPertiwi, #DemiPertiwi, #DemiPertiwi, #DemiPertiwi, #DemiPertiwi, #DemiPertiwi, #DemiPertiwi, #DemiPertiwi</c:v>
                </c:pt>
                <c:pt idx="2">
                  <c:v>#FMTNews, #FMTNews, #FMTNews, #FMTNews, #FMTNews, #FMTNews, #FMTNews, #FMTNews, #FMTNews, #FMTNews</c:v>
                </c:pt>
                <c:pt idx="3">
                  <c:v>#malaysiaku, #malaysiaku, #malaysiaku, #malaysiaku, #malaysiaku, #malaysiaku, #malaysiaku, #malaysiaku, #malaysiaku, #malaysiaku</c:v>
                </c:pt>
                <c:pt idx="4">
                  <c:v>#PermatangPauh, #PermatangPauh, #PermatangPauh, #PermatangPauh, #PermatangPauh, #PermatangPauh, #PermatangPauh, #PermatangPauh, #PermatangPauh, #PermatangPauh</c:v>
                </c:pt>
                <c:pt idx="5">
                  <c:v>#Perpaduan, #Perpaduan, #Perpaduan, #Perpaduan, #Perpaduan, #Perpaduan, #Perpaduan, #Perpaduan, #Perpaduan, #Perpaduan</c:v>
                </c:pt>
                <c:pt idx="6">
                  <c:v>#PM10, #PM10, #PM10, #PM10, #PM10, #PM10, #PM10, #PM10, #PM10, #PM10</c:v>
                </c:pt>
                <c:pt idx="7">
                  <c:v>#ServingTheNation, #ServingTheNation, #ServingTheNation, #ServingTheNation, #ServingTheNation, #ServingTheNation, #ServingTheNation, #ServingTheNation, #ServingTheNation, #ServingTheNation</c:v>
                </c:pt>
                <c:pt idx="8">
                  <c:v>#Toyota, #Toyota, #Toyota, #Toyota, #Toyota, #Toyota, #Toyota, #Toyota, #Toyota, #Toyota</c:v>
                </c:pt>
                <c:pt idx="9">
                  <c:v>#VALUE!</c:v>
                </c:pt>
              </c:strCache>
            </c:strRef>
          </c:cat>
          <c:val>
            <c:numRef>
              <c:f>op_Hashtags!$B$4:$B$14</c:f>
              <c:numCache>
                <c:formatCode>General</c:formatCode>
                <c:ptCount val="10"/>
                <c:pt idx="0">
                  <c:v>150</c:v>
                </c:pt>
                <c:pt idx="1">
                  <c:v>440</c:v>
                </c:pt>
                <c:pt idx="2">
                  <c:v>1036</c:v>
                </c:pt>
                <c:pt idx="3">
                  <c:v>48</c:v>
                </c:pt>
                <c:pt idx="4">
                  <c:v>45</c:v>
                </c:pt>
                <c:pt idx="5">
                  <c:v>87</c:v>
                </c:pt>
                <c:pt idx="6">
                  <c:v>115</c:v>
                </c:pt>
                <c:pt idx="7">
                  <c:v>233</c:v>
                </c:pt>
                <c:pt idx="8">
                  <c:v>374</c:v>
                </c:pt>
                <c:pt idx="9">
                  <c:v>16908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8A-1F49-B5D1-23D194E952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3910783"/>
        <c:axId val="1753652319"/>
      </c:barChart>
      <c:catAx>
        <c:axId val="1693910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652319"/>
        <c:crosses val="autoZero"/>
        <c:auto val="1"/>
        <c:lblAlgn val="ctr"/>
        <c:lblOffset val="100"/>
        <c:noMultiLvlLbl val="0"/>
      </c:catAx>
      <c:valAx>
        <c:axId val="175365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910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DEF0-BD13-784F-8F43-D5612A92520C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94C-987E-E441-B5DE-E14B652BD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6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DEF0-BD13-784F-8F43-D5612A92520C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94C-987E-E441-B5DE-E14B652BD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3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DEF0-BD13-784F-8F43-D5612A92520C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94C-987E-E441-B5DE-E14B652BDC6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634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DEF0-BD13-784F-8F43-D5612A92520C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94C-987E-E441-B5DE-E14B652BD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53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DEF0-BD13-784F-8F43-D5612A92520C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94C-987E-E441-B5DE-E14B652BDC6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514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DEF0-BD13-784F-8F43-D5612A92520C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94C-987E-E441-B5DE-E14B652BD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5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DEF0-BD13-784F-8F43-D5612A92520C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94C-987E-E441-B5DE-E14B652BD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12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DEF0-BD13-784F-8F43-D5612A92520C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94C-987E-E441-B5DE-E14B652BD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5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DEF0-BD13-784F-8F43-D5612A92520C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94C-987E-E441-B5DE-E14B652BD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8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DEF0-BD13-784F-8F43-D5612A92520C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94C-987E-E441-B5DE-E14B652BD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8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DEF0-BD13-784F-8F43-D5612A92520C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94C-987E-E441-B5DE-E14B652BD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4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DEF0-BD13-784F-8F43-D5612A92520C}" type="datetimeFigureOut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94C-987E-E441-B5DE-E14B652BD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1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DEF0-BD13-784F-8F43-D5612A92520C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94C-987E-E441-B5DE-E14B652BD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1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DEF0-BD13-784F-8F43-D5612A92520C}" type="datetimeFigureOut">
              <a:rPr lang="en-US" smtClean="0"/>
              <a:t>2/11/25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94C-987E-E441-B5DE-E14B652BD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5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DEF0-BD13-784F-8F43-D5612A92520C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94C-987E-E441-B5DE-E14B652BD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A94C-987E-E441-B5DE-E14B652BDC6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DEF0-BD13-784F-8F43-D5612A92520C}" type="datetimeFigureOut">
              <a:rPr lang="en-US" smtClean="0"/>
              <a:t>2/11/25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DEF0-BD13-784F-8F43-D5612A92520C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62A94C-987E-E441-B5DE-E14B652BD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9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5CBD-017B-C937-7602-D03E087D7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387" y="806185"/>
            <a:ext cx="7766936" cy="621836"/>
          </a:xfrm>
        </p:spPr>
        <p:txBody>
          <a:bodyPr>
            <a:normAutofit fontScale="90000"/>
          </a:bodyPr>
          <a:lstStyle/>
          <a:p>
            <a:pPr algn="l"/>
            <a:r>
              <a:rPr lang="en-MY" sz="4400" b="1" dirty="0"/>
              <a:t>Overview of the Incident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8FE36-AA0C-887C-0080-08E0A93C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386" y="1565123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MY" sz="2000" dirty="0">
                <a:solidFill>
                  <a:schemeClr val="tx1"/>
                </a:solidFill>
              </a:rPr>
              <a:t>This report </a:t>
            </a:r>
            <a:r>
              <a:rPr lang="en-MY" sz="2000" dirty="0" err="1">
                <a:solidFill>
                  <a:schemeClr val="tx1"/>
                </a:solidFill>
              </a:rPr>
              <a:t>analyzes</a:t>
            </a:r>
            <a:r>
              <a:rPr lang="en-MY" sz="2000" dirty="0">
                <a:solidFill>
                  <a:schemeClr val="tx1"/>
                </a:solidFill>
              </a:rPr>
              <a:t> online conversations to identify trends, key sources, public sentiment, top influencers, and engagement metrics. The insights will help brands and stakeholders understand audience responses and improve their strategies.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9790C-FE06-1A5A-05BF-B4FBFC39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53" y="2662022"/>
            <a:ext cx="8369548" cy="385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4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02EAC-0456-6897-F331-234E5FDE3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6AB9-6D3F-D77B-0088-5082909F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b="1" dirty="0"/>
              <a:t>Recommendations for Brands/Stakeholders</a:t>
            </a:r>
            <a:br>
              <a:rPr lang="en-MY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43AD-6C0F-98EE-F8ED-D43870A33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5795"/>
            <a:ext cx="8596668" cy="4697411"/>
          </a:xfrm>
        </p:spPr>
        <p:txBody>
          <a:bodyPr>
            <a:noAutofit/>
          </a:bodyPr>
          <a:lstStyle/>
          <a:p>
            <a:r>
              <a:rPr lang="en-MY" b="1" dirty="0"/>
              <a:t>Enhance Crisis Management Approach</a:t>
            </a:r>
            <a:endParaRPr lang="en-MY" dirty="0"/>
          </a:p>
          <a:p>
            <a:pPr lvl="1"/>
            <a:r>
              <a:rPr lang="en-MY" sz="1800" dirty="0"/>
              <a:t>Respond swiftly to negative sentiment to prevent escalation.</a:t>
            </a:r>
          </a:p>
          <a:p>
            <a:pPr lvl="1"/>
            <a:r>
              <a:rPr lang="en-MY" sz="1800" dirty="0"/>
              <a:t>Implement a dedicated response team to manage online reputation.</a:t>
            </a:r>
          </a:p>
          <a:p>
            <a:r>
              <a:rPr lang="en-MY" b="1" dirty="0"/>
              <a:t>Expand to Other Platforms</a:t>
            </a:r>
            <a:endParaRPr lang="en-MY" dirty="0"/>
          </a:p>
          <a:p>
            <a:pPr lvl="1"/>
            <a:r>
              <a:rPr lang="en-MY" sz="1800" dirty="0"/>
              <a:t>While Twitter is dominant, explore additional platforms like Instagram, Facebook, and LinkedIn for broader reach.</a:t>
            </a:r>
          </a:p>
          <a:p>
            <a:r>
              <a:rPr lang="en-MY" b="1" dirty="0"/>
              <a:t>Improve Data Collection for Gender Analysis</a:t>
            </a:r>
            <a:endParaRPr lang="en-MY" dirty="0"/>
          </a:p>
          <a:p>
            <a:pPr lvl="1"/>
            <a:r>
              <a:rPr lang="en-MY" sz="1800" dirty="0"/>
              <a:t>Encourage platforms to collect gender-related insights to better understand audience demographics.</a:t>
            </a:r>
          </a:p>
          <a:p>
            <a:pPr lvl="1"/>
            <a:r>
              <a:rPr lang="en-MY" sz="1800" dirty="0"/>
              <a:t>Utilize survey tools or audience analytics to fill this data gap.</a:t>
            </a:r>
          </a:p>
          <a:p>
            <a:pPr lvl="1"/>
            <a:endParaRPr lang="en-MY" sz="1800" dirty="0"/>
          </a:p>
          <a:p>
            <a:pPr marL="0" indent="0" algn="r">
              <a:buNone/>
            </a:pPr>
            <a:r>
              <a:rPr lang="en-MY" b="1" dirty="0"/>
              <a:t>Prepared by:</a:t>
            </a:r>
            <a:r>
              <a:rPr lang="en-MY" dirty="0"/>
              <a:t> Ismail Ramadan</a:t>
            </a:r>
            <a:br>
              <a:rPr lang="en-MY" dirty="0"/>
            </a:br>
            <a:r>
              <a:rPr lang="en-MY" b="1" dirty="0"/>
              <a:t>Date:</a:t>
            </a:r>
            <a:r>
              <a:rPr lang="en-MY" dirty="0"/>
              <a:t> 11/02/2025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0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8F2D-5C48-7EA4-6511-D1BCA4FB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8842-91BB-94EF-C4A5-CF943EA5F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22" y="1730283"/>
            <a:ext cx="8771480" cy="1698718"/>
          </a:xfrm>
        </p:spPr>
        <p:txBody>
          <a:bodyPr/>
          <a:lstStyle/>
          <a:p>
            <a:r>
              <a:rPr lang="en-MY" b="1" dirty="0"/>
              <a:t>Conversation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The conversation started to pick up on </a:t>
            </a:r>
            <a:r>
              <a:rPr lang="en-MY" b="1" dirty="0"/>
              <a:t>November 28, 2022</a:t>
            </a:r>
            <a:r>
              <a:rPr lang="en-MY" dirty="0"/>
              <a:t>, peaking on </a:t>
            </a:r>
            <a:r>
              <a:rPr lang="en-MY" b="1" dirty="0"/>
              <a:t>November 29, 2022</a:t>
            </a:r>
            <a:r>
              <a:rPr lang="en-MY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The engagement tapered off gradually after the peak.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B40CA5D-3AF8-CF8D-6F69-FBD9192063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954375"/>
              </p:ext>
            </p:extLst>
          </p:nvPr>
        </p:nvGraphicFramePr>
        <p:xfrm>
          <a:off x="2474516" y="3429000"/>
          <a:ext cx="49482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749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010BF-395F-F855-7BE8-3D22305C8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BDE2-C306-C90E-E5A3-A7A85C58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64A3-6B6A-8E99-A81D-CFD34B3D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22" y="1730283"/>
            <a:ext cx="8771480" cy="1698718"/>
          </a:xfrm>
        </p:spPr>
        <p:txBody>
          <a:bodyPr>
            <a:normAutofit/>
          </a:bodyPr>
          <a:lstStyle/>
          <a:p>
            <a:r>
              <a:rPr lang="en-MY" b="1" dirty="0"/>
              <a:t>Sources of Discussion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The highest volume of discussions came from </a:t>
            </a:r>
            <a:r>
              <a:rPr lang="en-MY" b="1" dirty="0"/>
              <a:t>Twitter</a:t>
            </a:r>
            <a:r>
              <a:rPr lang="en-MY" dirty="0"/>
              <a:t> (19,051 mentions).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Other sources included </a:t>
            </a:r>
            <a:r>
              <a:rPr lang="en-MY" b="1" dirty="0"/>
              <a:t>News, Blogs, Forums, Niche Media, and Comments</a:t>
            </a:r>
            <a:r>
              <a:rPr lang="en-MY" dirty="0"/>
              <a:t>, but Twitter remained dominant.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8F923FC-2A77-B3A1-ADC0-42EAD86881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83613"/>
              </p:ext>
            </p:extLst>
          </p:nvPr>
        </p:nvGraphicFramePr>
        <p:xfrm>
          <a:off x="1922929" y="3429000"/>
          <a:ext cx="64680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9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81D0E-4A47-71E9-5C3F-AA3B0E745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9446-B7E7-137B-B100-3C097B2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965D-6D88-5B73-C1E6-A7B9CCB82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22" y="1931988"/>
            <a:ext cx="8771480" cy="1698718"/>
          </a:xfrm>
        </p:spPr>
        <p:txBody>
          <a:bodyPr>
            <a:normAutofit fontScale="92500" lnSpcReduction="20000"/>
          </a:bodyPr>
          <a:lstStyle/>
          <a:p>
            <a:r>
              <a:rPr lang="en-MY" b="1" dirty="0"/>
              <a:t>Sentiment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1900" dirty="0"/>
              <a:t>47% Neutral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1900" dirty="0"/>
              <a:t>27% Negative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1900" dirty="0"/>
              <a:t>25% Positive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1900" dirty="0"/>
              <a:t>1% Not Rated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48F5080-71D6-DA4A-5C8D-75CD1D689C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394855"/>
              </p:ext>
            </p:extLst>
          </p:nvPr>
        </p:nvGraphicFramePr>
        <p:xfrm>
          <a:off x="4374776" y="1930399"/>
          <a:ext cx="4572000" cy="356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447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831E6-0854-3777-D07A-704645CE4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DBE2-05A4-BCB2-5F82-2DDD8256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176B-455E-99F9-AD24-76338D29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22" y="1528578"/>
            <a:ext cx="8771480" cy="1698718"/>
          </a:xfrm>
        </p:spPr>
        <p:txBody>
          <a:bodyPr>
            <a:noAutofit/>
          </a:bodyPr>
          <a:lstStyle/>
          <a:p>
            <a:r>
              <a:rPr lang="en-MY" b="1" dirty="0"/>
              <a:t>Top Influencers &amp; Engagement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The most influential accounts were: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800" b="1" dirty="0"/>
              <a:t>@</a:t>
            </a:r>
            <a:r>
              <a:rPr lang="en-MY" sz="1800" b="1" dirty="0" err="1"/>
              <a:t>bemamadotcom</a:t>
            </a:r>
            <a:endParaRPr lang="en-MY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800" b="1" dirty="0"/>
              <a:t>@</a:t>
            </a:r>
            <a:r>
              <a:rPr lang="en-MY" sz="1800" b="1" dirty="0" err="1"/>
              <a:t>fmtoday</a:t>
            </a:r>
            <a:endParaRPr lang="en-MY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800" b="1" dirty="0"/>
              <a:t>@</a:t>
            </a:r>
            <a:r>
              <a:rPr lang="en-MY" sz="1800" b="1" dirty="0" err="1"/>
              <a:t>syedsaddiq</a:t>
            </a:r>
            <a:endParaRPr lang="en-MY" sz="1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Y" sz="1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Y" sz="1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Y" sz="1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Y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The highest engagement was driven by a few key influencers, with the top account reaching over </a:t>
            </a:r>
            <a:r>
              <a:rPr lang="en-MY" b="1" dirty="0"/>
              <a:t>12 million us</a:t>
            </a:r>
            <a:endParaRPr lang="en-MY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A2C6D61-EB0B-8097-8D0D-2F88931A0E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415901"/>
              </p:ext>
            </p:extLst>
          </p:nvPr>
        </p:nvGraphicFramePr>
        <p:xfrm>
          <a:off x="4787410" y="1983629"/>
          <a:ext cx="4927600" cy="286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365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74831-4839-0C43-24F3-7530E6A8A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6108-FECC-481B-7D88-0DA4A765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FEE4-638E-1DDA-C6DF-451E0417A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22" y="1443913"/>
            <a:ext cx="8771480" cy="1698718"/>
          </a:xfrm>
        </p:spPr>
        <p:txBody>
          <a:bodyPr>
            <a:noAutofit/>
          </a:bodyPr>
          <a:lstStyle/>
          <a:p>
            <a:r>
              <a:rPr lang="en-MY" b="1" dirty="0"/>
              <a:t>Unique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A total of </a:t>
            </a:r>
            <a:r>
              <a:rPr lang="en-MY" b="1" dirty="0"/>
              <a:t>76 unique users</a:t>
            </a:r>
            <a:r>
              <a:rPr lang="en-MY" dirty="0"/>
              <a:t> generated the most discussions and on graph we only highlight the top 20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High levels of engagement and repeated mentions from key accounts amplified the conversation.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D9BF57-A1D1-B235-1E89-F2E8EBAC1D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357563"/>
              </p:ext>
            </p:extLst>
          </p:nvPr>
        </p:nvGraphicFramePr>
        <p:xfrm>
          <a:off x="982130" y="2915705"/>
          <a:ext cx="7670799" cy="380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347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C6677-6B34-27E3-ABA3-2CC6D56D7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F68E-93A5-A204-8C67-5BB57BB2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7290-ED3B-BB20-4433-BD356B997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22" y="1240717"/>
            <a:ext cx="8771480" cy="1698718"/>
          </a:xfrm>
        </p:spPr>
        <p:txBody>
          <a:bodyPr>
            <a:noAutofit/>
          </a:bodyPr>
          <a:lstStyle/>
          <a:p>
            <a:r>
              <a:rPr lang="en-MY" b="1" dirty="0"/>
              <a:t>Hashtag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The most used hashtags were </a:t>
            </a:r>
            <a:r>
              <a:rPr lang="en-MY" b="1" dirty="0"/>
              <a:t>#</a:t>
            </a:r>
            <a:r>
              <a:rPr lang="en-MY" b="1" dirty="0" err="1"/>
              <a:t>FMTNews</a:t>
            </a:r>
            <a:r>
              <a:rPr lang="en-MY" b="1" dirty="0"/>
              <a:t>, #</a:t>
            </a:r>
            <a:r>
              <a:rPr lang="en-MY" b="1" dirty="0" err="1"/>
              <a:t>KerajaanYDPA</a:t>
            </a:r>
            <a:r>
              <a:rPr lang="en-MY" b="1" dirty="0"/>
              <a:t>, #</a:t>
            </a:r>
            <a:r>
              <a:rPr lang="en-MY" b="1" dirty="0" err="1"/>
              <a:t>MalaysiaBoleh</a:t>
            </a:r>
            <a:r>
              <a:rPr lang="en-MY" b="1" dirty="0"/>
              <a:t> meanwhile we couldn’t be able to analysis others due to it’s complexity in extracting the </a:t>
            </a:r>
            <a:r>
              <a:rPr lang="en-MY" b="1" dirty="0" err="1"/>
              <a:t>hastages</a:t>
            </a:r>
            <a:r>
              <a:rPr lang="en-MY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These hashtags were widely shared across different sources, particularly Twitter.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AA22CE-F5E0-4548-FD6B-6F06B9821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867408"/>
              </p:ext>
            </p:extLst>
          </p:nvPr>
        </p:nvGraphicFramePr>
        <p:xfrm>
          <a:off x="714201" y="3001775"/>
          <a:ext cx="8610600" cy="380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734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76CB3-3CFD-6315-2CEA-6648E611B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B815-7851-7D1C-230E-A83A174C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048CA-20B6-67AE-2EB7-D0ED637DB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22" y="1574806"/>
            <a:ext cx="8771480" cy="1698718"/>
          </a:xfrm>
        </p:spPr>
        <p:txBody>
          <a:bodyPr>
            <a:noAutofit/>
          </a:bodyPr>
          <a:lstStyle/>
          <a:p>
            <a:r>
              <a:rPr lang="en-MY" b="1" dirty="0"/>
              <a:t>Gender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Gender data was not available in the dataset so we are unable to proceed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B71A87-C51C-A7D1-FDD0-E5D1AC2C001C}"/>
              </a:ext>
            </a:extLst>
          </p:cNvPr>
          <p:cNvSpPr txBox="1">
            <a:spLocks/>
          </p:cNvSpPr>
          <p:nvPr/>
        </p:nvSpPr>
        <p:spPr>
          <a:xfrm>
            <a:off x="502520" y="3039912"/>
            <a:ext cx="9860679" cy="3513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b="1" dirty="0"/>
              <a:t>Insights &amp; Business Implications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1700" b="1" dirty="0"/>
              <a:t>Twitter dominates conversations:</a:t>
            </a:r>
            <a:r>
              <a:rPr lang="en-MY" sz="1700" dirty="0"/>
              <a:t> Brands should leverage Twitter for outreach and crisis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1700" b="1" dirty="0"/>
              <a:t>Public sentiment is divided:</a:t>
            </a:r>
            <a:r>
              <a:rPr lang="en-MY" sz="1700" dirty="0"/>
              <a:t> A nearly equal split between positive and negative sentiment suggests that brands must monitor audience responses closely.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1700" b="1" dirty="0"/>
              <a:t>Influencers drive engagement:</a:t>
            </a:r>
            <a:r>
              <a:rPr lang="en-MY" sz="1700" dirty="0"/>
              <a:t> Partnering with top influencers can amplify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1700" b="1" dirty="0"/>
              <a:t>Hashtag strategy matters:</a:t>
            </a:r>
            <a:r>
              <a:rPr lang="en-MY" sz="1700" dirty="0"/>
              <a:t> Consistently using trending hashtags can increase visibility.</a:t>
            </a:r>
          </a:p>
        </p:txBody>
      </p:sp>
    </p:spTree>
    <p:extLst>
      <p:ext uri="{BB962C8B-B14F-4D97-AF65-F5344CB8AC3E}">
        <p14:creationId xmlns:p14="http://schemas.microsoft.com/office/powerpoint/2010/main" val="63192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F7D0-1CD2-827A-9D71-14860644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b="1" dirty="0"/>
              <a:t>Recommendations for Brands/Stakeholders</a:t>
            </a:r>
            <a:br>
              <a:rPr lang="en-MY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7D6FC-2FAC-52D2-2D6F-B1198A9C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5666"/>
            <a:ext cx="8596668" cy="4697411"/>
          </a:xfrm>
        </p:spPr>
        <p:txBody>
          <a:bodyPr>
            <a:noAutofit/>
          </a:bodyPr>
          <a:lstStyle/>
          <a:p>
            <a:r>
              <a:rPr lang="en-MY" b="1" dirty="0"/>
              <a:t>Develop a Proactive Social Listening Strategy</a:t>
            </a:r>
            <a:endParaRPr lang="en-MY" dirty="0"/>
          </a:p>
          <a:p>
            <a:pPr lvl="1"/>
            <a:r>
              <a:rPr lang="en-MY" sz="1800" dirty="0"/>
              <a:t>Monitor real-time conversations to address concerns quickly.</a:t>
            </a:r>
          </a:p>
          <a:p>
            <a:pPr lvl="1"/>
            <a:r>
              <a:rPr lang="en-MY" sz="1800" dirty="0"/>
              <a:t>Use AI-powered sentiment analysis for deeper insights.</a:t>
            </a:r>
          </a:p>
          <a:p>
            <a:r>
              <a:rPr lang="en-MY" b="1" dirty="0"/>
              <a:t>Engage with Key Influencers</a:t>
            </a:r>
            <a:endParaRPr lang="en-MY" dirty="0"/>
          </a:p>
          <a:p>
            <a:pPr lvl="1"/>
            <a:r>
              <a:rPr lang="en-MY" sz="1800" dirty="0"/>
              <a:t>Identify and collaborate with top influencers to enhance positive brand perception.</a:t>
            </a:r>
          </a:p>
          <a:p>
            <a:pPr lvl="1"/>
            <a:r>
              <a:rPr lang="en-MY" sz="1800" dirty="0"/>
              <a:t>Encourage influencer advocacy to spread key messages.</a:t>
            </a:r>
          </a:p>
          <a:p>
            <a:r>
              <a:rPr lang="en-MY" b="1" dirty="0"/>
              <a:t>Optimize Hashtag Usage</a:t>
            </a:r>
            <a:endParaRPr lang="en-MY" dirty="0"/>
          </a:p>
          <a:p>
            <a:pPr lvl="1"/>
            <a:r>
              <a:rPr lang="en-MY" sz="1800" dirty="0"/>
              <a:t>Leverage trending hashtags to increase engagement.</a:t>
            </a:r>
          </a:p>
          <a:p>
            <a:pPr lvl="1"/>
            <a:r>
              <a:rPr lang="en-MY" sz="1800" dirty="0"/>
              <a:t>Create brand-specific hashtags for consistent messaging.</a:t>
            </a:r>
          </a:p>
        </p:txBody>
      </p:sp>
    </p:spTree>
    <p:extLst>
      <p:ext uri="{BB962C8B-B14F-4D97-AF65-F5344CB8AC3E}">
        <p14:creationId xmlns:p14="http://schemas.microsoft.com/office/powerpoint/2010/main" val="9176706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{BBFAE03B-18BD-1346-AAB9-F3007C2F0786}tf10001060</Template>
  <TotalTime>27</TotalTime>
  <Words>510</Words>
  <Application>Microsoft Macintosh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Overview of the Incident</vt:lpstr>
      <vt:lpstr>Key Findings</vt:lpstr>
      <vt:lpstr>Key Findings</vt:lpstr>
      <vt:lpstr>Key Findings</vt:lpstr>
      <vt:lpstr>Key Findings</vt:lpstr>
      <vt:lpstr>Key Findings</vt:lpstr>
      <vt:lpstr>Key Findings</vt:lpstr>
      <vt:lpstr>Key Findings</vt:lpstr>
      <vt:lpstr>Recommendations for Brands/Stakeholders </vt:lpstr>
      <vt:lpstr>Recommendations for Brands/Stakeholders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3</cp:revision>
  <dcterms:created xsi:type="dcterms:W3CDTF">2025-02-11T11:48:31Z</dcterms:created>
  <dcterms:modified xsi:type="dcterms:W3CDTF">2025-02-11T12:15:53Z</dcterms:modified>
</cp:coreProperties>
</file>