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8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3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53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4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2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08C5E-9A4B-4321-82CF-5094FF03DE58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181070-1699-4F5E-9FD7-85D0F6E84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11410"/>
            <a:ext cx="7766936" cy="1646302"/>
          </a:xfrm>
        </p:spPr>
        <p:txBody>
          <a:bodyPr/>
          <a:lstStyle/>
          <a:p>
            <a:r>
              <a:rPr lang="en-US" dirty="0" smtClean="0"/>
              <a:t>Security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457712"/>
            <a:ext cx="7766936" cy="23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High Level Architecture</a:t>
            </a:r>
          </a:p>
          <a:p>
            <a:r>
              <a:rPr lang="en-US" dirty="0" smtClean="0"/>
              <a:t>Permissions in Details</a:t>
            </a:r>
          </a:p>
          <a:p>
            <a:r>
              <a:rPr lang="en-US" dirty="0" smtClean="0"/>
              <a:t>Security for Dynamic Sections</a:t>
            </a:r>
          </a:p>
          <a:p>
            <a:r>
              <a:rPr lang="en-US" dirty="0" smtClean="0"/>
              <a:t>Audiences</a:t>
            </a:r>
          </a:p>
          <a:p>
            <a:r>
              <a:rPr lang="en-US" dirty="0" smtClean="0"/>
              <a:t>Authenticating Users</a:t>
            </a:r>
          </a:p>
          <a:p>
            <a:r>
              <a:rPr lang="en-US" dirty="0" smtClean="0"/>
              <a:t>Users Management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4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Permissions in Details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an example</a:t>
            </a:r>
          </a:p>
          <a:p>
            <a:r>
              <a:rPr lang="en-US" dirty="0" smtClean="0"/>
              <a:t>Add a new user with no permissions</a:t>
            </a:r>
          </a:p>
          <a:p>
            <a:r>
              <a:rPr lang="en-US" dirty="0" smtClean="0"/>
              <a:t>Open the user in a different session &gt; No pages are shown</a:t>
            </a:r>
          </a:p>
          <a:p>
            <a:r>
              <a:rPr lang="en-US" dirty="0" smtClean="0"/>
              <a:t>Give this user view permission to Groups page</a:t>
            </a:r>
          </a:p>
          <a:p>
            <a:r>
              <a:rPr lang="en-US" dirty="0" smtClean="0"/>
              <a:t>Give him Add permission</a:t>
            </a:r>
          </a:p>
          <a:p>
            <a:r>
              <a:rPr lang="en-US" dirty="0" smtClean="0"/>
              <a:t>Remove all permissions and try to navigate to the page</a:t>
            </a:r>
          </a:p>
          <a:p>
            <a:r>
              <a:rPr lang="en-US" dirty="0" smtClean="0"/>
              <a:t>Next section will discuss other parts of security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9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For Dynamic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Rules, Business Processes, Dynamic Pages and other modules are considered as dynamic sections</a:t>
            </a:r>
          </a:p>
          <a:p>
            <a:r>
              <a:rPr lang="en-US" dirty="0" smtClean="0"/>
              <a:t>A dynamic section usually generates pages or components at runtime, no need for development</a:t>
            </a:r>
          </a:p>
          <a:p>
            <a:r>
              <a:rPr lang="en-US" dirty="0" smtClean="0"/>
              <a:t>Dynamic sections needs a special kind of security</a:t>
            </a:r>
          </a:p>
        </p:txBody>
      </p:sp>
    </p:spTree>
    <p:extLst>
      <p:ext uri="{BB962C8B-B14F-4D97-AF65-F5344CB8AC3E}">
        <p14:creationId xmlns:p14="http://schemas.microsoft.com/office/powerpoint/2010/main" val="313323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Generic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a generic rule. The rule should be configured to be shown in a specific rules page. This part is done by developers.</a:t>
            </a:r>
          </a:p>
          <a:p>
            <a:pPr lvl="1"/>
            <a:r>
              <a:rPr lang="en-US" dirty="0" smtClean="0"/>
              <a:t>The configuration for the rule page is done in the database</a:t>
            </a:r>
          </a:p>
          <a:p>
            <a:pPr lvl="1"/>
            <a:r>
              <a:rPr lang="en-US" dirty="0" smtClean="0"/>
              <a:t>Mainly at settings column of View table</a:t>
            </a:r>
          </a:p>
          <a:p>
            <a:r>
              <a:rPr lang="en-US" dirty="0" smtClean="0"/>
              <a:t>At Rule Definition Page, developers will also assign each rule a system entity and a permission flag. (This is called Rule Definition Security Configuration).</a:t>
            </a:r>
          </a:p>
          <a:p>
            <a:pPr lvl="1"/>
            <a:r>
              <a:rPr lang="en-US" dirty="0" smtClean="0"/>
              <a:t>Linking View to a specific node. </a:t>
            </a:r>
            <a:r>
              <a:rPr lang="en-US" b="1" dirty="0" smtClean="0"/>
              <a:t>Example: </a:t>
            </a:r>
            <a:r>
              <a:rPr lang="en-US" b="1" dirty="0" err="1" smtClean="0"/>
              <a:t>Whs_Sales_Rules</a:t>
            </a:r>
            <a:r>
              <a:rPr lang="en-US" b="1" dirty="0" smtClean="0"/>
              <a:t>: View</a:t>
            </a:r>
          </a:p>
          <a:p>
            <a:pPr lvl="1"/>
            <a:r>
              <a:rPr lang="en-US" dirty="0"/>
              <a:t>Linking Add to a specific node. </a:t>
            </a:r>
            <a:r>
              <a:rPr lang="en-US" b="1" dirty="0"/>
              <a:t>Example: </a:t>
            </a:r>
            <a:r>
              <a:rPr lang="en-US" b="1" dirty="0" err="1"/>
              <a:t>Whs_Sales_Rules</a:t>
            </a:r>
            <a:r>
              <a:rPr lang="en-US" b="1" dirty="0"/>
              <a:t>: </a:t>
            </a:r>
            <a:r>
              <a:rPr lang="en-US" b="1" dirty="0" smtClean="0"/>
              <a:t>Add</a:t>
            </a:r>
          </a:p>
          <a:p>
            <a:pPr lvl="1"/>
            <a:r>
              <a:rPr lang="en-US" dirty="0"/>
              <a:t>Linking </a:t>
            </a:r>
            <a:r>
              <a:rPr lang="en-US" dirty="0" smtClean="0"/>
              <a:t>Edit </a:t>
            </a:r>
            <a:r>
              <a:rPr lang="en-US" dirty="0"/>
              <a:t>to a specific node. </a:t>
            </a:r>
            <a:r>
              <a:rPr lang="en-US" b="1" dirty="0"/>
              <a:t>Example: </a:t>
            </a:r>
            <a:r>
              <a:rPr lang="en-US" b="1" dirty="0" err="1"/>
              <a:t>Whs_Sales_Rules</a:t>
            </a:r>
            <a:r>
              <a:rPr lang="en-US" b="1" dirty="0"/>
              <a:t>: </a:t>
            </a:r>
            <a:r>
              <a:rPr lang="en-US" b="1" dirty="0" smtClean="0"/>
              <a:t>Edit</a:t>
            </a:r>
          </a:p>
          <a:p>
            <a:r>
              <a:rPr lang="en-US" dirty="0" smtClean="0"/>
              <a:t>Navigate to one type of Rule pages and give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usually used for public pages as an additional step for trimming</a:t>
            </a:r>
          </a:p>
          <a:p>
            <a:r>
              <a:rPr lang="en-US" dirty="0" smtClean="0"/>
              <a:t>It is not intended to secure pages (only trimming)</a:t>
            </a:r>
          </a:p>
          <a:p>
            <a:r>
              <a:rPr lang="en-US" dirty="0" smtClean="0"/>
              <a:t>An administrator can set audiences for any View in the system</a:t>
            </a:r>
          </a:p>
          <a:p>
            <a:r>
              <a:rPr lang="en-US" dirty="0" smtClean="0"/>
              <a:t>Audiences are intended to trim Dynamic Pages (BI)</a:t>
            </a:r>
          </a:p>
          <a:p>
            <a:r>
              <a:rPr lang="en-US" dirty="0" smtClean="0"/>
              <a:t>To set audiences for a specific view:</a:t>
            </a:r>
          </a:p>
          <a:p>
            <a:pPr lvl="1"/>
            <a:r>
              <a:rPr lang="en-US" dirty="0" smtClean="0"/>
              <a:t>An administrator can navigate to Configuration &gt; System &gt; Views</a:t>
            </a:r>
          </a:p>
          <a:p>
            <a:pPr lvl="1"/>
            <a:r>
              <a:rPr lang="en-US" dirty="0" smtClean="0"/>
              <a:t>Edit a view and set its audiences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462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Authenticating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logs in, a number of checks occurs to make sure he has access</a:t>
            </a:r>
          </a:p>
          <a:p>
            <a:r>
              <a:rPr lang="en-US" dirty="0" smtClean="0"/>
              <a:t>If everything is ok, a </a:t>
            </a:r>
            <a:r>
              <a:rPr lang="en-US" b="1" dirty="0" smtClean="0"/>
              <a:t>TOKEN</a:t>
            </a:r>
            <a:r>
              <a:rPr lang="en-US" dirty="0" smtClean="0"/>
              <a:t> is created for this user and saved in a cookie</a:t>
            </a:r>
          </a:p>
          <a:p>
            <a:r>
              <a:rPr lang="en-US" dirty="0" smtClean="0"/>
              <a:t>Cookies created by security module begins with </a:t>
            </a:r>
            <a:r>
              <a:rPr lang="en-US" b="1" dirty="0" smtClean="0"/>
              <a:t>“</a:t>
            </a:r>
            <a:r>
              <a:rPr lang="en-US" b="1" dirty="0" err="1" smtClean="0"/>
              <a:t>Vanrise-AccessCookie</a:t>
            </a:r>
            <a:r>
              <a:rPr lang="en-US" b="1" dirty="0" smtClean="0"/>
              <a:t>”</a:t>
            </a:r>
          </a:p>
          <a:p>
            <a:r>
              <a:rPr lang="en-US" dirty="0" smtClean="0"/>
              <a:t>The created token is encrypted with an encryption key</a:t>
            </a:r>
          </a:p>
          <a:p>
            <a:r>
              <a:rPr lang="en-US" dirty="0" smtClean="0"/>
              <a:t>The encryption </a:t>
            </a:r>
            <a:r>
              <a:rPr lang="en-US" dirty="0" smtClean="0"/>
              <a:t>key is configurable (key Name = “</a:t>
            </a:r>
            <a:r>
              <a:rPr lang="en-US" dirty="0" err="1" smtClean="0"/>
              <a:t>EncryptionSecretKey</a:t>
            </a:r>
            <a:r>
              <a:rPr lang="en-US" dirty="0" smtClean="0"/>
              <a:t>”)</a:t>
            </a:r>
            <a:endParaRPr lang="en-US" dirty="0" smtClean="0"/>
          </a:p>
          <a:p>
            <a:r>
              <a:rPr lang="en-US" dirty="0" smtClean="0"/>
              <a:t>A cookie will expire after 1 day</a:t>
            </a:r>
          </a:p>
          <a:p>
            <a:r>
              <a:rPr lang="en-US" dirty="0" smtClean="0"/>
              <a:t>A cookie will be deleted after the user logs out from the system</a:t>
            </a:r>
          </a:p>
          <a:p>
            <a:r>
              <a:rPr lang="en-US" dirty="0" smtClean="0"/>
              <a:t>Cookie’s data will be added to each request and passes through </a:t>
            </a:r>
            <a:r>
              <a:rPr lang="en-US" b="1" dirty="0" smtClean="0"/>
              <a:t>Authentication Filter</a:t>
            </a:r>
            <a:r>
              <a:rPr lang="en-US" dirty="0" smtClean="0"/>
              <a:t> for the sake of validating the user token</a:t>
            </a:r>
          </a:p>
        </p:txBody>
      </p:sp>
    </p:spTree>
    <p:extLst>
      <p:ext uri="{BB962C8B-B14F-4D97-AF65-F5344CB8AC3E}">
        <p14:creationId xmlns:p14="http://schemas.microsoft.com/office/powerpoint/2010/main" val="201927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Procedure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357598"/>
              </p:ext>
            </p:extLst>
          </p:nvPr>
        </p:nvGraphicFramePr>
        <p:xfrm>
          <a:off x="677863" y="2160588"/>
          <a:ext cx="859631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user does not exist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Not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user is inactive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Inactive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temp password and provided password </a:t>
                      </a:r>
                      <a:r>
                        <a:rPr lang="en-US" baseline="0" dirty="0" smtClean="0"/>
                        <a:t>do not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 Needed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both</a:t>
                      </a:r>
                      <a:r>
                        <a:rPr lang="en-US" baseline="0" dirty="0" smtClean="0"/>
                        <a:t> (temp, user password) and provided password do not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Wrong</a:t>
                      </a:r>
                      <a:r>
                        <a:rPr lang="en-US" baseline="0" dirty="0" smtClean="0"/>
                        <a:t> Credentials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is 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Succeeded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7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Authentication Procedure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607750"/>
              </p:ext>
            </p:extLst>
          </p:nvPr>
        </p:nvGraphicFramePr>
        <p:xfrm>
          <a:off x="677863" y="2160588"/>
          <a:ext cx="8596311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53"/>
                <a:gridCol w="1614616"/>
                <a:gridCol w="3911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Token not found in the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Unauthorized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Could not find a token to authorize this request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Token is</a:t>
                      </a:r>
                      <a:r>
                        <a:rPr lang="en-US" baseline="0" dirty="0" smtClean="0"/>
                        <a:t> not 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Unauthorized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Invalid Token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Token expired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Unauthorized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 Expired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Cloud Applications and cloud</a:t>
                      </a:r>
                      <a:r>
                        <a:rPr lang="en-US" baseline="0" dirty="0" smtClean="0"/>
                        <a:t> data not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Unauthorized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don't have access to this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 Cloud Applications and Tenant License expired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License Expired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 other</a:t>
                      </a:r>
                      <a:r>
                        <a:rPr lang="en-US" baseline="0" dirty="0" smtClean="0"/>
                        <a:t> 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Unauthorized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Invalid</a:t>
                      </a:r>
                      <a:r>
                        <a:rPr lang="en-US" baseline="0" dirty="0" smtClean="0"/>
                        <a:t> Token (You can also find details about the error in logs)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1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created, a user will be assigned a Temp Password</a:t>
            </a:r>
          </a:p>
          <a:p>
            <a:r>
              <a:rPr lang="en-US" dirty="0" smtClean="0"/>
              <a:t>This password is sent via an email to the email of that user</a:t>
            </a:r>
          </a:p>
          <a:p>
            <a:r>
              <a:rPr lang="en-US" dirty="0" smtClean="0"/>
              <a:t>When the user logs in for the first time, activation is needed</a:t>
            </a:r>
          </a:p>
          <a:p>
            <a:r>
              <a:rPr lang="en-US" dirty="0" smtClean="0"/>
              <a:t>After activating and providing a new password, temp password is deleted</a:t>
            </a:r>
          </a:p>
          <a:p>
            <a:r>
              <a:rPr lang="en-US" dirty="0" smtClean="0"/>
              <a:t>All passwords are protected with Hashing Algorithm (Salt is added to increase the level of protection)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6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4784" y="1547340"/>
            <a:ext cx="72092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Questions and Answers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1989" y="5016843"/>
            <a:ext cx="295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Mortada Issa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1989" y="4647511"/>
            <a:ext cx="280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Prepared on: 28/12/2016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7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Securing products should be smooth, robust and without any breach</a:t>
            </a:r>
          </a:p>
          <a:p>
            <a:r>
              <a:rPr lang="en-US" dirty="0" smtClean="0"/>
              <a:t>Good security modules should:</a:t>
            </a:r>
          </a:p>
          <a:p>
            <a:pPr lvl="1"/>
            <a:r>
              <a:rPr lang="en-US" dirty="0" smtClean="0"/>
              <a:t>Trim what the user is not allowed to see</a:t>
            </a:r>
          </a:p>
          <a:p>
            <a:pPr lvl="1"/>
            <a:r>
              <a:rPr lang="en-US" dirty="0" smtClean="0"/>
              <a:t>Secure calls to server</a:t>
            </a:r>
          </a:p>
          <a:p>
            <a:r>
              <a:rPr lang="en-US" dirty="0" smtClean="0"/>
              <a:t>Security modules give access for </a:t>
            </a:r>
            <a:r>
              <a:rPr lang="en-US" b="1" u="sng" dirty="0" smtClean="0"/>
              <a:t>Holders to Assets</a:t>
            </a:r>
          </a:p>
          <a:p>
            <a:r>
              <a:rPr lang="en-US" dirty="0" smtClean="0"/>
              <a:t>Our security module is common for all products</a:t>
            </a:r>
          </a:p>
          <a:p>
            <a:r>
              <a:rPr lang="en-US" dirty="0" smtClean="0"/>
              <a:t>Our Security module </a:t>
            </a:r>
            <a:r>
              <a:rPr lang="en-US" dirty="0"/>
              <a:t>puts a </a:t>
            </a:r>
            <a:r>
              <a:rPr lang="en-US" dirty="0" smtClean="0"/>
              <a:t>middleware between holders and assets</a:t>
            </a:r>
          </a:p>
        </p:txBody>
      </p:sp>
    </p:spTree>
    <p:extLst>
      <p:ext uri="{BB962C8B-B14F-4D97-AF65-F5344CB8AC3E}">
        <p14:creationId xmlns:p14="http://schemas.microsoft.com/office/powerpoint/2010/main" val="206978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891848" cy="532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5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Entities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business parts of the system in a tree form</a:t>
            </a:r>
          </a:p>
          <a:p>
            <a:r>
              <a:rPr lang="en-US" dirty="0" smtClean="0"/>
              <a:t>Differs from product to another and client to another</a:t>
            </a:r>
          </a:p>
          <a:p>
            <a:r>
              <a:rPr lang="en-US" dirty="0" smtClean="0"/>
              <a:t>Has Node name + Flags. Ex: Billing: View, Add, Edit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responsibility of Developers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7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 page, a button or a report for example</a:t>
            </a:r>
          </a:p>
          <a:p>
            <a:r>
              <a:rPr lang="en-US" dirty="0" smtClean="0"/>
              <a:t>Each asset has required permissions attribute</a:t>
            </a:r>
          </a:p>
          <a:p>
            <a:r>
              <a:rPr lang="en-US" dirty="0" smtClean="0"/>
              <a:t>Required Permissions can be: </a:t>
            </a:r>
          </a:p>
          <a:p>
            <a:pPr lvl="1"/>
            <a:r>
              <a:rPr lang="en-US" dirty="0" smtClean="0"/>
              <a:t>Billing: View</a:t>
            </a:r>
          </a:p>
          <a:p>
            <a:pPr lvl="1"/>
            <a:r>
              <a:rPr lang="en-US" dirty="0" smtClean="0"/>
              <a:t>Administration: View | Edit</a:t>
            </a:r>
          </a:p>
          <a:p>
            <a:pPr lvl="1"/>
            <a:r>
              <a:rPr lang="en-US" dirty="0" smtClean="0"/>
              <a:t>Billing: View &amp; Report: View</a:t>
            </a:r>
          </a:p>
          <a:p>
            <a:r>
              <a:rPr lang="en-US" dirty="0">
                <a:solidFill>
                  <a:srgbClr val="FF0000"/>
                </a:solidFill>
              </a:rPr>
              <a:t>The responsibility of Developers</a:t>
            </a:r>
          </a:p>
        </p:txBody>
      </p:sp>
    </p:spTree>
    <p:extLst>
      <p:ext uri="{BB962C8B-B14F-4D97-AF65-F5344CB8AC3E}">
        <p14:creationId xmlns:p14="http://schemas.microsoft.com/office/powerpoint/2010/main" val="308952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link between holders and System Entities Nodes</a:t>
            </a:r>
          </a:p>
          <a:p>
            <a:r>
              <a:rPr lang="en-US" dirty="0" smtClean="0"/>
              <a:t>The tree supports </a:t>
            </a:r>
            <a:r>
              <a:rPr lang="en-US" dirty="0"/>
              <a:t>multiple features: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Break Inheritance</a:t>
            </a:r>
          </a:p>
          <a:p>
            <a:pPr lvl="1"/>
            <a:r>
              <a:rPr lang="en-US" dirty="0"/>
              <a:t>Full Control</a:t>
            </a:r>
          </a:p>
          <a:p>
            <a:pPr lvl="1"/>
            <a:r>
              <a:rPr lang="en-US" dirty="0"/>
              <a:t>Deny</a:t>
            </a:r>
          </a:p>
          <a:p>
            <a:pPr lvl="1"/>
            <a:r>
              <a:rPr lang="en-US" dirty="0"/>
              <a:t>Users </a:t>
            </a:r>
            <a:r>
              <a:rPr lang="en-US" dirty="0" smtClean="0"/>
              <a:t>and Groups</a:t>
            </a:r>
          </a:p>
          <a:p>
            <a:r>
              <a:rPr lang="en-US" dirty="0" smtClean="0"/>
              <a:t>This link results at runtime into Effective Permissions per holder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responsibility of Admin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0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solution to make maintenance easier</a:t>
            </a:r>
          </a:p>
          <a:p>
            <a:r>
              <a:rPr lang="en-US" dirty="0" smtClean="0"/>
              <a:t>A system action can be:</a:t>
            </a:r>
          </a:p>
          <a:p>
            <a:pPr lvl="1"/>
            <a:r>
              <a:rPr lang="en-US" b="1" dirty="0" smtClean="0"/>
              <a:t>Private</a:t>
            </a:r>
            <a:r>
              <a:rPr lang="en-US" dirty="0" smtClean="0"/>
              <a:t>: with required permissions set to a specific value</a:t>
            </a:r>
          </a:p>
          <a:p>
            <a:pPr lvl="1"/>
            <a:r>
              <a:rPr lang="en-US" b="1" dirty="0" smtClean="0"/>
              <a:t>Public</a:t>
            </a:r>
            <a:r>
              <a:rPr lang="en-US" dirty="0" smtClean="0"/>
              <a:t>: with required permissions set to NULL</a:t>
            </a:r>
          </a:p>
          <a:p>
            <a:r>
              <a:rPr lang="en-US" dirty="0" smtClean="0"/>
              <a:t>The format of a system action is: </a:t>
            </a:r>
            <a:r>
              <a:rPr lang="en-US" b="1" dirty="0" smtClean="0"/>
              <a:t>module/Feature/Action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b="1" dirty="0" err="1" smtClean="0"/>
              <a:t>VR_Sec</a:t>
            </a:r>
            <a:r>
              <a:rPr lang="en-US" b="1" dirty="0" smtClean="0"/>
              <a:t>/Group/</a:t>
            </a:r>
            <a:r>
              <a:rPr lang="en-US" b="1" dirty="0" err="1" smtClean="0"/>
              <a:t>AddGroup</a:t>
            </a:r>
            <a:endParaRPr lang="en-US" b="1" dirty="0" smtClean="0"/>
          </a:p>
          <a:p>
            <a:pPr lvl="1"/>
            <a:r>
              <a:rPr lang="en-US" b="1" dirty="0" err="1" smtClean="0"/>
              <a:t>VR_Sec</a:t>
            </a:r>
            <a:r>
              <a:rPr lang="en-US" b="1" dirty="0" smtClean="0"/>
              <a:t>/Permission/</a:t>
            </a:r>
            <a:r>
              <a:rPr lang="en-US" b="1" dirty="0" err="1" smtClean="0"/>
              <a:t>UpdatePermissions</a:t>
            </a:r>
            <a:endParaRPr lang="en-US" b="1" dirty="0" smtClean="0"/>
          </a:p>
          <a:p>
            <a:pPr lvl="1"/>
            <a:r>
              <a:rPr lang="en-US" b="1" dirty="0" err="1"/>
              <a:t>VRCommon</a:t>
            </a:r>
            <a:r>
              <a:rPr lang="en-US" b="1" dirty="0"/>
              <a:t>/City/</a:t>
            </a:r>
            <a:r>
              <a:rPr lang="en-US" b="1" dirty="0" err="1"/>
              <a:t>GetCitiesInfo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307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the user from seeing what he is not allowed to see</a:t>
            </a:r>
          </a:p>
          <a:p>
            <a:r>
              <a:rPr lang="en-US" dirty="0" smtClean="0"/>
              <a:t>Applied on Menu Items:</a:t>
            </a:r>
          </a:p>
          <a:p>
            <a:pPr lvl="1"/>
            <a:r>
              <a:rPr lang="en-US" dirty="0" smtClean="0"/>
              <a:t>Configuration is done by developers in database</a:t>
            </a:r>
          </a:p>
          <a:p>
            <a:pPr lvl="1"/>
            <a:r>
              <a:rPr lang="en-US" dirty="0" smtClean="0"/>
              <a:t>Each view in the database is assigned an action name</a:t>
            </a:r>
          </a:p>
          <a:p>
            <a:pPr lvl="1"/>
            <a:r>
              <a:rPr lang="en-US" dirty="0" smtClean="0"/>
              <a:t>Usually action names for this asset ends with “Get Filtered”</a:t>
            </a:r>
          </a:p>
          <a:p>
            <a:r>
              <a:rPr lang="en-US" dirty="0" smtClean="0"/>
              <a:t>Applied on Buttons, Grid Actions and Popup actions:</a:t>
            </a:r>
          </a:p>
          <a:p>
            <a:pPr lvl="1"/>
            <a:r>
              <a:rPr lang="en-US" dirty="0" smtClean="0"/>
              <a:t>Configuration is done by developers in JavaScript files</a:t>
            </a:r>
          </a:p>
          <a:p>
            <a:pPr lvl="1"/>
            <a:r>
              <a:rPr lang="en-US" dirty="0" smtClean="0"/>
              <a:t>Each action is assigned an action name in the JavaScript file</a:t>
            </a:r>
          </a:p>
          <a:p>
            <a:pPr lvl="1"/>
            <a:r>
              <a:rPr lang="en-US" dirty="0" smtClean="0"/>
              <a:t>Usually action names for this asset ends with “Add Entity”, “Update Entity”…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Security Server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intercept each request between a client and the server</a:t>
            </a:r>
          </a:p>
          <a:p>
            <a:r>
              <a:rPr lang="en-US" dirty="0" smtClean="0"/>
              <a:t>Filters can be like:</a:t>
            </a:r>
          </a:p>
          <a:p>
            <a:pPr lvl="1"/>
            <a:r>
              <a:rPr lang="en-US" dirty="0" smtClean="0"/>
              <a:t>Authentication Filter</a:t>
            </a:r>
          </a:p>
          <a:p>
            <a:pPr lvl="1"/>
            <a:r>
              <a:rPr lang="en-US" dirty="0" smtClean="0"/>
              <a:t>Authorization Filter</a:t>
            </a:r>
          </a:p>
          <a:p>
            <a:pPr lvl="1"/>
            <a:r>
              <a:rPr lang="en-US" dirty="0" smtClean="0"/>
              <a:t>License Filter</a:t>
            </a:r>
          </a:p>
          <a:p>
            <a:r>
              <a:rPr lang="en-US" dirty="0" smtClean="0"/>
              <a:t>The authorization filter will construct the action name dynamically from HTTP data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ModuleName</a:t>
            </a:r>
            <a:r>
              <a:rPr lang="en-US" dirty="0" smtClean="0"/>
              <a:t>/</a:t>
            </a:r>
            <a:r>
              <a:rPr lang="en-US" dirty="0" err="1" smtClean="0"/>
              <a:t>ControllerName</a:t>
            </a:r>
            <a:r>
              <a:rPr lang="en-US" dirty="0" smtClean="0"/>
              <a:t>/</a:t>
            </a:r>
            <a:r>
              <a:rPr lang="en-US" dirty="0" err="1" smtClean="0"/>
              <a:t>ActionName</a:t>
            </a:r>
            <a:endParaRPr lang="en-US" dirty="0" smtClean="0"/>
          </a:p>
          <a:p>
            <a:r>
              <a:rPr lang="en-US" dirty="0" smtClean="0"/>
              <a:t>Then it checks if the logged in user is allowed to pass or no</a:t>
            </a:r>
          </a:p>
          <a:p>
            <a:r>
              <a:rPr lang="en-US" dirty="0" smtClean="0"/>
              <a:t>In case user is not allowed, it returns a 403 response (Forbidden)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20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736</TotalTime>
  <Words>1026</Words>
  <Application>Microsoft Office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Security Module</vt:lpstr>
      <vt:lpstr>Introduction</vt:lpstr>
      <vt:lpstr>High Level Architecture</vt:lpstr>
      <vt:lpstr>System Entities Tree</vt:lpstr>
      <vt:lpstr>Assets</vt:lpstr>
      <vt:lpstr>Permissions</vt:lpstr>
      <vt:lpstr>System Actions</vt:lpstr>
      <vt:lpstr>Security Trimming</vt:lpstr>
      <vt:lpstr>Filters &amp; Security Server Calls</vt:lpstr>
      <vt:lpstr>End of Permissions in Details Section</vt:lpstr>
      <vt:lpstr>Security For Dynamic Sections</vt:lpstr>
      <vt:lpstr>Securing Generic Rules</vt:lpstr>
      <vt:lpstr>Audiences</vt:lpstr>
      <vt:lpstr>Authenticating Users</vt:lpstr>
      <vt:lpstr>Login Procedure</vt:lpstr>
      <vt:lpstr>Request Authentication Procedure</vt:lpstr>
      <vt:lpstr>Users Management</vt:lpstr>
      <vt:lpstr>Questions and Answers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Mortada Issa</dc:creator>
  <cp:lastModifiedBy>Mortada Issa</cp:lastModifiedBy>
  <cp:revision>42</cp:revision>
  <dcterms:created xsi:type="dcterms:W3CDTF">2016-12-26T12:29:22Z</dcterms:created>
  <dcterms:modified xsi:type="dcterms:W3CDTF">2016-12-28T12:26:43Z</dcterms:modified>
</cp:coreProperties>
</file>