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metadata/core-properties" Target="docProps/core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7"/>
  </p:notesMasterIdLst>
  <p:sldIdLst>
    <p:sldId id="256" r:id="rId3"/>
    <p:sldId id="265" r:id="rId4"/>
    <p:sldId id="266" r:id="rId5"/>
    <p:sldId id="267" r:id="rId6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1573C-3F5B-4F7A-A07B-1A2828580E80}" type="datetimeFigureOut">
              <a:rPr lang="en-IN" smtClean="0"/>
              <a:t>18-10-2025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0E2040-127C-4B9E-9E63-C800383C73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518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sterSlide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ster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3"/>
          <a:stretch/>
        </p:blipFill>
        <p:spPr>
          <a:xfrm>
            <a:off x="5639040" y="324360"/>
            <a:ext cx="6240960" cy="6221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Picture 7"/>
          <p:cNvPicPr/>
          <p:nvPr/>
        </p:nvPicPr>
        <p:blipFill>
          <a:blip r:embed="rId4"/>
          <a:stretch/>
        </p:blipFill>
        <p:spPr>
          <a:xfrm>
            <a:off x="406080" y="855000"/>
            <a:ext cx="11379600" cy="36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Picture 1"/>
          <p:cNvPicPr/>
          <p:nvPr/>
        </p:nvPicPr>
        <p:blipFill>
          <a:blip r:embed="rId5"/>
          <a:stretch/>
        </p:blipFill>
        <p:spPr>
          <a:xfrm>
            <a:off x="366840" y="324360"/>
            <a:ext cx="2233080" cy="583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Freeform 2"/>
          <p:cNvSpPr/>
          <p:nvPr/>
        </p:nvSpPr>
        <p:spPr>
          <a:xfrm>
            <a:off x="406080" y="3644280"/>
            <a:ext cx="4860720" cy="1612080"/>
          </a:xfrm>
          <a:custGeom>
            <a:avLst/>
            <a:gdLst/>
            <a:ahLst/>
            <a:cxnLst/>
            <a:rect l="0" t="0" r="r" b="b"/>
            <a:pathLst>
              <a:path w="13502" h="4478">
                <a:moveTo>
                  <a:pt x="0" y="0"/>
                </a:moveTo>
                <a:lnTo>
                  <a:pt x="13502" y="0"/>
                </a:lnTo>
                <a:lnTo>
                  <a:pt x="13502" y="4478"/>
                </a:lnTo>
                <a:lnTo>
                  <a:pt x="0" y="4478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366840" y="1668960"/>
            <a:ext cx="2663640" cy="344160"/>
          </a:xfrm>
          <a:custGeom>
            <a:avLst/>
            <a:gdLst/>
            <a:ahLst/>
            <a:cxnLst/>
            <a:rect l="0" t="0" r="r" b="b"/>
            <a:pathLst>
              <a:path w="7399" h="956">
                <a:moveTo>
                  <a:pt x="0" y="0"/>
                </a:moveTo>
                <a:lnTo>
                  <a:pt x="7399" y="0"/>
                </a:lnTo>
                <a:lnTo>
                  <a:pt x="7399" y="956"/>
                </a:lnTo>
                <a:lnTo>
                  <a:pt x="0" y="95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1332000" y="6589800"/>
            <a:ext cx="2384280" cy="176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spAutoFit/>
          </a:bodyPr>
          <a:lstStyle/>
          <a:p>
            <a:r>
              <a:rPr lang="en-US" sz="600" b="0" u="none" strike="noStrike">
                <a:solidFill>
                  <a:srgbClr val="000000"/>
                </a:solidFill>
                <a:effectLst/>
                <a:uFillTx/>
                <a:latin typeface="Calibri"/>
                <a:ea typeface="Calibri"/>
              </a:rPr>
              <a:t>© 2025 Straive. All rights reserved</a:t>
            </a:r>
            <a:endParaRPr lang="en-US" sz="6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" name="Picture 13"/>
          <p:cNvPicPr/>
          <p:nvPr/>
        </p:nvPicPr>
        <p:blipFill>
          <a:blip r:embed="rId3"/>
          <a:stretch/>
        </p:blipFill>
        <p:spPr>
          <a:xfrm>
            <a:off x="415080" y="6574320"/>
            <a:ext cx="884520" cy="231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480694" y="2516320"/>
            <a:ext cx="4860360" cy="1838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 rtl="1">
              <a:lnSpc>
                <a:spcPct val="50000"/>
              </a:lnSpc>
            </a:pPr>
            <a:r>
              <a:rPr lang="en-US" sz="2800" b="1" u="none" strike="noStrike" dirty="0">
                <a:solidFill>
                  <a:srgbClr val="000000"/>
                </a:solidFill>
                <a:effectLst/>
                <a:uFillTx/>
                <a:latin typeface="Calibri-Bold"/>
                <a:ea typeface="Calibri-Bold"/>
              </a:rPr>
              <a:t>Dealio 2.0: MVP Architecture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5639040" y="324360"/>
            <a:ext cx="6241320" cy="6222240"/>
            <a:chOff x="5639040" y="324360"/>
            <a:chExt cx="6241320" cy="6222240"/>
          </a:xfrm>
        </p:grpSpPr>
        <p:sp>
          <p:nvSpPr>
            <p:cNvPr id="23" name="Freeform 22"/>
            <p:cNvSpPr/>
            <p:nvPr/>
          </p:nvSpPr>
          <p:spPr>
            <a:xfrm>
              <a:off x="5639040" y="324360"/>
              <a:ext cx="6241320" cy="6222240"/>
            </a:xfrm>
            <a:custGeom>
              <a:avLst/>
              <a:gdLst/>
              <a:ahLst/>
              <a:cxnLst/>
              <a:rect l="0" t="0" r="r" b="b"/>
              <a:pathLst>
                <a:path w="17337" h="17284">
                  <a:moveTo>
                    <a:pt x="0" y="1049"/>
                  </a:moveTo>
                  <a:cubicBezTo>
                    <a:pt x="0" y="469"/>
                    <a:pt x="469" y="0"/>
                    <a:pt x="1048" y="0"/>
                  </a:cubicBezTo>
                  <a:lnTo>
                    <a:pt x="16288" y="0"/>
                  </a:lnTo>
                  <a:cubicBezTo>
                    <a:pt x="16868" y="0"/>
                    <a:pt x="17337" y="469"/>
                    <a:pt x="17337" y="1049"/>
                  </a:cubicBezTo>
                  <a:lnTo>
                    <a:pt x="17337" y="16235"/>
                  </a:lnTo>
                  <a:cubicBezTo>
                    <a:pt x="17337" y="16814"/>
                    <a:pt x="16868" y="17284"/>
                    <a:pt x="16288" y="17284"/>
                  </a:cubicBezTo>
                  <a:lnTo>
                    <a:pt x="1048" y="17284"/>
                  </a:lnTo>
                  <a:cubicBezTo>
                    <a:pt x="469" y="17284"/>
                    <a:pt x="0" y="16814"/>
                    <a:pt x="0" y="16235"/>
                  </a:cubicBezTo>
                  <a:lnTo>
                    <a:pt x="0" y="1049"/>
                  </a:lnTo>
                  <a:close/>
                </a:path>
              </a:pathLst>
            </a:custGeom>
            <a:solidFill>
              <a:srgbClr val="F2F2F2"/>
            </a:solidFill>
            <a:ln w="0">
              <a:noFill/>
            </a:ln>
          </p:spPr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pic>
          <p:nvPicPr>
            <p:cNvPr id="24" name="Picture 23"/>
            <p:cNvPicPr/>
            <p:nvPr/>
          </p:nvPicPr>
          <p:blipFill>
            <a:blip r:embed="rId2"/>
            <a:stretch/>
          </p:blipFill>
          <p:spPr>
            <a:xfrm>
              <a:off x="5639040" y="324360"/>
              <a:ext cx="6240960" cy="622188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25" name="Picture 24"/>
          <p:cNvPicPr/>
          <p:nvPr/>
        </p:nvPicPr>
        <p:blipFill>
          <a:blip r:embed="rId3"/>
          <a:stretch/>
        </p:blipFill>
        <p:spPr>
          <a:xfrm>
            <a:off x="406080" y="4885560"/>
            <a:ext cx="2179440" cy="6206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08000" y="274320"/>
            <a:ext cx="1052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Dealio MVP – The current architecture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0" y="572532"/>
            <a:ext cx="8281451" cy="5763917"/>
          </a:xfrm>
          <a:prstGeom prst="rect">
            <a:avLst/>
          </a:prstGeom>
        </p:spPr>
      </p:pic>
      <p:sp>
        <p:nvSpPr>
          <p:cNvPr id="2" name="Google Shape;2215;g38e305f66db_0_500">
            <a:extLst>
              <a:ext uri="{FF2B5EF4-FFF2-40B4-BE49-F238E27FC236}">
                <a16:creationId xmlns:a16="http://schemas.microsoft.com/office/drawing/2014/main" id="{81F3573F-03AF-DDDD-25AA-96931806764A}"/>
              </a:ext>
            </a:extLst>
          </p:cNvPr>
          <p:cNvSpPr/>
          <p:nvPr/>
        </p:nvSpPr>
        <p:spPr>
          <a:xfrm>
            <a:off x="8454126" y="941864"/>
            <a:ext cx="3565200" cy="5246400"/>
          </a:xfrm>
          <a:prstGeom prst="roundRect">
            <a:avLst>
              <a:gd name="adj" fmla="val 3707"/>
            </a:avLst>
          </a:prstGeom>
          <a:noFill/>
          <a:ln w="14300" cap="flat" cmpd="sng">
            <a:solidFill>
              <a:srgbClr val="FF5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2476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00"/>
              <a:buChar char="⮚"/>
            </a:pPr>
            <a:r>
              <a:rPr lang="en-US" sz="1500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Summary Section</a:t>
            </a:r>
            <a:endParaRPr sz="300" b="1" dirty="0">
              <a:solidFill>
                <a:srgbClr val="FF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5128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60400" y="152400"/>
            <a:ext cx="9997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Dealio Architecture – Future Adoption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480" y="709785"/>
            <a:ext cx="8081799" cy="5577840"/>
          </a:xfrm>
          <a:prstGeom prst="rect">
            <a:avLst/>
          </a:prstGeom>
        </p:spPr>
      </p:pic>
      <p:sp>
        <p:nvSpPr>
          <p:cNvPr id="6" name="Google Shape;2215;g38e305f66db_0_500">
            <a:extLst>
              <a:ext uri="{FF2B5EF4-FFF2-40B4-BE49-F238E27FC236}">
                <a16:creationId xmlns:a16="http://schemas.microsoft.com/office/drawing/2014/main" id="{0432231F-8B59-DAB6-9686-DE67111F764C}"/>
              </a:ext>
            </a:extLst>
          </p:cNvPr>
          <p:cNvSpPr/>
          <p:nvPr/>
        </p:nvSpPr>
        <p:spPr>
          <a:xfrm>
            <a:off x="8315575" y="1041225"/>
            <a:ext cx="3565200" cy="5246400"/>
          </a:xfrm>
          <a:prstGeom prst="roundRect">
            <a:avLst>
              <a:gd name="adj" fmla="val 3707"/>
            </a:avLst>
          </a:prstGeom>
          <a:noFill/>
          <a:ln w="14300" cap="flat" cmpd="sng">
            <a:solidFill>
              <a:srgbClr val="FF5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342900" lvl="0" indent="-247650">
              <a:lnSpc>
                <a:spcPct val="115000"/>
              </a:lnSpc>
              <a:spcBef>
                <a:spcPts val="1000"/>
              </a:spcBef>
              <a:buClr>
                <a:srgbClr val="222222"/>
              </a:buClr>
              <a:buSzPts val="1300"/>
              <a:buChar char="⮚"/>
            </a:pPr>
            <a:r>
              <a:rPr lang="en-US" sz="1500" b="1" dirty="0">
                <a:solidFill>
                  <a:srgbClr val="222222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Summary Section</a:t>
            </a:r>
            <a:endParaRPr lang="en-US" sz="300" b="1" dirty="0">
              <a:solidFill>
                <a:srgbClr val="FF5000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3429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" b="1" dirty="0">
              <a:solidFill>
                <a:srgbClr val="FF5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343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80" y="1159827"/>
            <a:ext cx="8686800" cy="51382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005840" y="193040"/>
            <a:ext cx="8371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Multi Agent Orchestrator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923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</TotalTime>
  <Words>23</Words>
  <Application>Microsoft Office PowerPoint</Application>
  <PresentationFormat>Widescreen</PresentationFormat>
  <Paragraphs>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Calibri-Bold</vt:lpstr>
      <vt:lpstr>DejaVu Sans</vt:lpstr>
      <vt:lpstr>Symbol</vt:lpstr>
      <vt:lpstr>Wingdings</vt:lpstr>
      <vt:lpstr>Office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Susanta De</dc:creator>
  <cp:lastModifiedBy>Susanta De</cp:lastModifiedBy>
  <cp:revision>14</cp:revision>
  <dcterms:modified xsi:type="dcterms:W3CDTF">2025-10-18T03:28:23Z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