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71"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0814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0382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8203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8499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3235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5071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1662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1820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0061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1536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02-Mar-21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302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02-Mar-21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09326850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tmp"/><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E48E0A86-5A14-4713-8656-0720C92C0E17}"/>
              </a:ext>
            </a:extLst>
          </p:cNvPr>
          <p:cNvPicPr>
            <a:picLocks noChangeAspect="1"/>
          </p:cNvPicPr>
          <p:nvPr/>
        </p:nvPicPr>
        <p:blipFill rotWithShape="1">
          <a:blip r:embed="rId2"/>
          <a:srcRect l="49377" r="2179"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3D41A40-85D3-4244-8C09-FC5355EB5F39}"/>
              </a:ext>
            </a:extLst>
          </p:cNvPr>
          <p:cNvSpPr>
            <a:spLocks noGrp="1"/>
          </p:cNvSpPr>
          <p:nvPr>
            <p:ph type="ctrTitle"/>
          </p:nvPr>
        </p:nvSpPr>
        <p:spPr>
          <a:xfrm>
            <a:off x="6858000" y="1524000"/>
            <a:ext cx="4572000" cy="2286000"/>
          </a:xfrm>
        </p:spPr>
        <p:txBody>
          <a:bodyPr>
            <a:normAutofit/>
          </a:bodyPr>
          <a:lstStyle/>
          <a:p>
            <a:pPr algn="l"/>
            <a:r>
              <a:rPr lang="en-US" sz="4400"/>
              <a:t>Induksi Magnet</a:t>
            </a:r>
            <a:endParaRPr lang="en-ID" sz="4400"/>
          </a:p>
        </p:txBody>
      </p:sp>
      <p:sp>
        <p:nvSpPr>
          <p:cNvPr id="3" name="Subtitle 2">
            <a:extLst>
              <a:ext uri="{FF2B5EF4-FFF2-40B4-BE49-F238E27FC236}">
                <a16:creationId xmlns:a16="http://schemas.microsoft.com/office/drawing/2014/main" id="{74F4E9A2-98D1-4315-87C7-8100562053AB}"/>
              </a:ext>
            </a:extLst>
          </p:cNvPr>
          <p:cNvSpPr>
            <a:spLocks noGrp="1"/>
          </p:cNvSpPr>
          <p:nvPr>
            <p:ph type="subTitle" idx="1"/>
          </p:nvPr>
        </p:nvSpPr>
        <p:spPr>
          <a:xfrm>
            <a:off x="6858000" y="4571999"/>
            <a:ext cx="4572000" cy="1524000"/>
          </a:xfrm>
        </p:spPr>
        <p:txBody>
          <a:bodyPr>
            <a:normAutofit/>
          </a:bodyPr>
          <a:lstStyle/>
          <a:p>
            <a:pPr algn="l"/>
            <a:r>
              <a:rPr lang="en-US" dirty="0" err="1"/>
              <a:t>Pertemuan</a:t>
            </a:r>
            <a:r>
              <a:rPr lang="en-US" dirty="0"/>
              <a:t> </a:t>
            </a:r>
            <a:r>
              <a:rPr lang="en-US" dirty="0" err="1"/>
              <a:t>ke</a:t>
            </a:r>
            <a:r>
              <a:rPr lang="en-US" dirty="0"/>
              <a:t> 11</a:t>
            </a:r>
            <a:endParaRPr lang="en-ID" dirty="0"/>
          </a:p>
        </p:txBody>
      </p:sp>
    </p:spTree>
    <p:extLst>
      <p:ext uri="{BB962C8B-B14F-4D97-AF65-F5344CB8AC3E}">
        <p14:creationId xmlns:p14="http://schemas.microsoft.com/office/powerpoint/2010/main" val="149911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DBB033-EC3D-4860-990C-D332AB7C9DC7}"/>
              </a:ext>
            </a:extLst>
          </p:cNvPr>
          <p:cNvSpPr txBox="1"/>
          <p:nvPr/>
        </p:nvSpPr>
        <p:spPr>
          <a:xfrm>
            <a:off x="1192695" y="384313"/>
            <a:ext cx="2492285" cy="369332"/>
          </a:xfrm>
          <a:prstGeom prst="rect">
            <a:avLst/>
          </a:prstGeom>
          <a:noFill/>
        </p:spPr>
        <p:txBody>
          <a:bodyPr wrap="none" rtlCol="0">
            <a:spAutoFit/>
          </a:bodyPr>
          <a:lstStyle/>
          <a:p>
            <a:r>
              <a:rPr lang="id-ID" dirty="0"/>
              <a:t>HASIL PERHITUNGAN</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0F5E44-A436-4ACE-96DA-EDB632BA591C}"/>
                  </a:ext>
                </a:extLst>
              </p:cNvPr>
              <p:cNvSpPr txBox="1"/>
              <p:nvPr/>
            </p:nvSpPr>
            <p:spPr>
              <a:xfrm>
                <a:off x="788504" y="940905"/>
                <a:ext cx="10614991" cy="1200329"/>
              </a:xfrm>
              <a:prstGeom prst="rect">
                <a:avLst/>
              </a:prstGeom>
              <a:noFill/>
            </p:spPr>
            <p:txBody>
              <a:bodyPr wrap="square" rtlCol="0">
                <a:spAutoFit/>
              </a:bodyPr>
              <a:lstStyle/>
              <a:p>
                <a:r>
                  <a:rPr lang="id-ID" dirty="0"/>
                  <a:t>Penghantar AB memiliki panjang </a:t>
                </a:r>
                <a14:m>
                  <m:oMath xmlns:m="http://schemas.openxmlformats.org/officeDocument/2006/math">
                    <m:r>
                      <a:rPr lang="id-ID" b="0" i="1" smtClean="0">
                        <a:latin typeface="Cambria Math" panose="02040503050406030204" pitchFamily="18" charset="0"/>
                      </a:rPr>
                      <m:t>25 </m:t>
                    </m:r>
                    <m:r>
                      <a:rPr lang="id-ID" b="0" i="1" smtClean="0">
                        <a:latin typeface="Cambria Math" panose="02040503050406030204" pitchFamily="18" charset="0"/>
                      </a:rPr>
                      <m:t>𝑐𝑚</m:t>
                    </m:r>
                  </m:oMath>
                </a14:m>
                <a:r>
                  <a:rPr lang="id-ID" dirty="0"/>
                  <a:t> bergerak dengan kecepatan </a:t>
                </a:r>
                <a14:m>
                  <m:oMath xmlns:m="http://schemas.openxmlformats.org/officeDocument/2006/math">
                    <m:r>
                      <a:rPr lang="id-ID" b="0" i="1" smtClean="0">
                        <a:latin typeface="Cambria Math" panose="02040503050406030204" pitchFamily="18" charset="0"/>
                      </a:rPr>
                      <m:t>5 </m:t>
                    </m:r>
                    <m:r>
                      <a:rPr lang="id-ID" b="0" i="1" smtClean="0">
                        <a:latin typeface="Cambria Math" panose="02040503050406030204" pitchFamily="18" charset="0"/>
                      </a:rPr>
                      <m:t>𝑚</m:t>
                    </m:r>
                    <m:r>
                      <a:rPr lang="id-ID" b="0" i="1" smtClean="0">
                        <a:latin typeface="Cambria Math" panose="02040503050406030204" pitchFamily="18" charset="0"/>
                      </a:rPr>
                      <m:t>/</m:t>
                    </m:r>
                    <m:r>
                      <a:rPr lang="id-ID" b="0" i="1" smtClean="0">
                        <a:latin typeface="Cambria Math" panose="02040503050406030204" pitchFamily="18" charset="0"/>
                      </a:rPr>
                      <m:t>𝑠</m:t>
                    </m:r>
                  </m:oMath>
                </a14:m>
                <a:r>
                  <a:rPr lang="id-ID" dirty="0"/>
                  <a:t> dalam medan magnet homogen </a:t>
                </a:r>
                <a14:m>
                  <m:oMath xmlns:m="http://schemas.openxmlformats.org/officeDocument/2006/math">
                    <m:r>
                      <a:rPr lang="id-ID" b="0" i="1" smtClean="0">
                        <a:latin typeface="Cambria Math" panose="02040503050406030204" pitchFamily="18" charset="0"/>
                      </a:rPr>
                      <m:t>40 </m:t>
                    </m:r>
                    <m:r>
                      <a:rPr lang="id-ID" b="0" i="1" smtClean="0">
                        <a:latin typeface="Cambria Math" panose="02040503050406030204" pitchFamily="18" charset="0"/>
                      </a:rPr>
                      <m:t>𝑚𝑇</m:t>
                    </m:r>
                  </m:oMath>
                </a14:m>
                <a:r>
                  <a:rPr lang="id-ID" dirty="0"/>
                  <a:t>. Jika penghantar dihubungkan hambatan </a:t>
                </a:r>
                <a14:m>
                  <m:oMath xmlns:m="http://schemas.openxmlformats.org/officeDocument/2006/math">
                    <m:r>
                      <a:rPr lang="id-ID" i="1">
                        <a:latin typeface="Cambria Math" panose="02040503050406030204" pitchFamily="18" charset="0"/>
                      </a:rPr>
                      <m:t>2</m:t>
                    </m:r>
                    <m:r>
                      <a:rPr lang="id-ID" b="0" i="1" smtClean="0">
                        <a:latin typeface="Cambria Math" panose="02040503050406030204" pitchFamily="18" charset="0"/>
                      </a:rPr>
                      <m:t>0 </m:t>
                    </m:r>
                    <m:r>
                      <m:rPr>
                        <m:sty m:val="p"/>
                      </m:rPr>
                      <a:rPr lang="id-ID" b="0" i="0" smtClean="0">
                        <a:latin typeface="Cambria Math" panose="02040503050406030204" pitchFamily="18" charset="0"/>
                      </a:rPr>
                      <m:t>Ω</m:t>
                    </m:r>
                  </m:oMath>
                </a14:m>
                <a:r>
                  <a:rPr lang="id-ID" dirty="0"/>
                  <a:t> maka tentukan:</a:t>
                </a:r>
              </a:p>
              <a:p>
                <a:pPr marL="342900" indent="-342900">
                  <a:buFont typeface="+mj-lt"/>
                  <a:buAutoNum type="alphaLcPeriod"/>
                </a:pPr>
                <a:r>
                  <a:rPr lang="id-ID" dirty="0"/>
                  <a:t>Besar kuat arus listrik yang melewati hambatan</a:t>
                </a:r>
              </a:p>
              <a:p>
                <a:pPr marL="342900" indent="-342900">
                  <a:buFont typeface="+mj-lt"/>
                  <a:buAutoNum type="alphaLcPeriod"/>
                </a:pPr>
                <a:r>
                  <a:rPr lang="id-ID" dirty="0"/>
                  <a:t>Gaya Lorentz yang ditimbulkan kawat</a:t>
                </a:r>
                <a:endParaRPr lang="en-US" dirty="0"/>
              </a:p>
            </p:txBody>
          </p:sp>
        </mc:Choice>
        <mc:Fallback>
          <p:sp>
            <p:nvSpPr>
              <p:cNvPr id="3" name="TextBox 2">
                <a:extLst>
                  <a:ext uri="{FF2B5EF4-FFF2-40B4-BE49-F238E27FC236}">
                    <a16:creationId xmlns:a16="http://schemas.microsoft.com/office/drawing/2014/main" id="{EB0F5E44-A436-4ACE-96DA-EDB632BA591C}"/>
                  </a:ext>
                </a:extLst>
              </p:cNvPr>
              <p:cNvSpPr txBox="1">
                <a:spLocks noRot="1" noChangeAspect="1" noMove="1" noResize="1" noEditPoints="1" noAdjustHandles="1" noChangeArrowheads="1" noChangeShapeType="1" noTextEdit="1"/>
              </p:cNvSpPr>
              <p:nvPr/>
            </p:nvSpPr>
            <p:spPr>
              <a:xfrm>
                <a:off x="788504" y="940905"/>
                <a:ext cx="10614991" cy="1200329"/>
              </a:xfrm>
              <a:prstGeom prst="rect">
                <a:avLst/>
              </a:prstGeom>
              <a:blipFill>
                <a:blip r:embed="rId2"/>
                <a:stretch>
                  <a:fillRect l="-517" t="-2030" b="-812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3EB209A-7C7E-46D3-8DBD-DDE690A7DAEF}"/>
              </a:ext>
            </a:extLst>
          </p:cNvPr>
          <p:cNvPicPr>
            <a:picLocks noChangeAspect="1"/>
          </p:cNvPicPr>
          <p:nvPr/>
        </p:nvPicPr>
        <p:blipFill>
          <a:blip r:embed="rId3"/>
          <a:stretch>
            <a:fillRect/>
          </a:stretch>
        </p:blipFill>
        <p:spPr>
          <a:xfrm>
            <a:off x="398440" y="2275485"/>
            <a:ext cx="5778840" cy="4324097"/>
          </a:xfrm>
          <a:prstGeom prst="rect">
            <a:avLst/>
          </a:prstGeom>
        </p:spPr>
      </p:pic>
      <p:pic>
        <p:nvPicPr>
          <p:cNvPr id="5" name="Picture 4">
            <a:extLst>
              <a:ext uri="{FF2B5EF4-FFF2-40B4-BE49-F238E27FC236}">
                <a16:creationId xmlns:a16="http://schemas.microsoft.com/office/drawing/2014/main" id="{2E0F9801-D798-40B7-AF87-A8BBD00FA9A6}"/>
              </a:ext>
            </a:extLst>
          </p:cNvPr>
          <p:cNvPicPr>
            <a:picLocks noChangeAspect="1"/>
          </p:cNvPicPr>
          <p:nvPr/>
        </p:nvPicPr>
        <p:blipFill>
          <a:blip r:embed="rId4"/>
          <a:stretch>
            <a:fillRect/>
          </a:stretch>
        </p:blipFill>
        <p:spPr>
          <a:xfrm>
            <a:off x="6697315" y="2288737"/>
            <a:ext cx="4756235" cy="3588601"/>
          </a:xfrm>
          <a:prstGeom prst="rect">
            <a:avLst/>
          </a:prstGeom>
        </p:spPr>
      </p:pic>
    </p:spTree>
    <p:extLst>
      <p:ext uri="{BB962C8B-B14F-4D97-AF65-F5344CB8AC3E}">
        <p14:creationId xmlns:p14="http://schemas.microsoft.com/office/powerpoint/2010/main" val="212135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7E83F4-191B-48B9-987A-D3B6FDA8FF41}"/>
              </a:ext>
            </a:extLst>
          </p:cNvPr>
          <p:cNvSpPr/>
          <p:nvPr/>
        </p:nvSpPr>
        <p:spPr>
          <a:xfrm>
            <a:off x="363253" y="501042"/>
            <a:ext cx="11198269" cy="1709892"/>
          </a:xfrm>
          <a:prstGeom prst="rect">
            <a:avLst/>
          </a:prstGeom>
        </p:spPr>
        <p:txBody>
          <a:bodyPr wrap="square">
            <a:spAutoFit/>
          </a:bodyPr>
          <a:lstStyle/>
          <a:p>
            <a:pPr marL="450215" indent="-179705" algn="just">
              <a:lnSpc>
                <a:spcPct val="150000"/>
              </a:lnSpc>
              <a:spcAft>
                <a:spcPts val="0"/>
              </a:spcAft>
            </a:pPr>
            <a:r>
              <a:rPr lang="id-ID" b="1" dirty="0">
                <a:latin typeface="Times New Roman" panose="02020603050405020304" pitchFamily="18" charset="0"/>
                <a:ea typeface="Times New Roman" panose="02020603050405020304" pitchFamily="18" charset="0"/>
                <a:cs typeface="Times New Roman" panose="02020603050405020304" pitchFamily="18" charset="0"/>
              </a:rPr>
              <a:t>3. Hukum Lenz</a:t>
            </a:r>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Hukum Lenz menjelaskan tentang tanda negatif pada hukum Faraday, dimana berhubungan dengan arah dari ggl induksinya. Bunyi hukum lenz adalah sebagai berikut “GGL Induksi dan arus induksi memiliki arah sedemikian rupa, sehingga melawan muatan yang menghasilakan ggl dan arus induksi tersebut.”</a:t>
            </a:r>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AEB4DB7-1908-416D-AAA0-66AA37DD124A}"/>
                  </a:ext>
                </a:extLst>
              </p:cNvPr>
              <p:cNvSpPr/>
              <p:nvPr/>
            </p:nvSpPr>
            <p:spPr>
              <a:xfrm>
                <a:off x="363254" y="2563801"/>
                <a:ext cx="11198268" cy="3363165"/>
              </a:xfrm>
              <a:prstGeom prst="rect">
                <a:avLst/>
              </a:prstGeom>
            </p:spPr>
            <p:txBody>
              <a:bodyPr wrap="square">
                <a:spAutoFit/>
              </a:bodyPr>
              <a:lstStyle/>
              <a:p>
                <a:pPr marL="450215" indent="-179705" algn="just">
                  <a:lnSpc>
                    <a:spcPct val="150000"/>
                  </a:lnSpc>
                  <a:spcAft>
                    <a:spcPts val="0"/>
                  </a:spcAft>
                </a:pPr>
                <a:r>
                  <a:rPr lang="id-ID" b="1" dirty="0">
                    <a:latin typeface="Times New Roman" panose="02020603050405020304" pitchFamily="18" charset="0"/>
                    <a:ea typeface="Times New Roman" panose="02020603050405020304" pitchFamily="18" charset="0"/>
                    <a:cs typeface="Times New Roman" panose="02020603050405020304" pitchFamily="18" charset="0"/>
                  </a:rPr>
                  <a:t>4. GGL Induksi Diri</a:t>
                </a:r>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Suatu kumparan yang mempunyai arus sebesar I, sehingga besarnya fluks magnetik yang melalui kumparan dapat dihitung dengan :</a:t>
                </a:r>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b="1" i="1">
                          <a:latin typeface="Cambria Math" panose="02040503050406030204" pitchFamily="18" charset="0"/>
                          <a:ea typeface="Times New Roman" panose="02020603050405020304" pitchFamily="18" charset="0"/>
                          <a:cs typeface="Times New Roman" panose="02020603050405020304" pitchFamily="18" charset="0"/>
                        </a:rPr>
                        <m:t>Փ=</m:t>
                      </m:r>
                      <m:r>
                        <a:rPr lang="id-ID" b="1" i="1">
                          <a:latin typeface="Cambria Math" panose="02040503050406030204" pitchFamily="18" charset="0"/>
                          <a:ea typeface="Times New Roman" panose="02020603050405020304" pitchFamily="18" charset="0"/>
                          <a:cs typeface="Times New Roman" panose="02020603050405020304" pitchFamily="18" charset="0"/>
                        </a:rPr>
                        <m:t>𝑳</m:t>
                      </m:r>
                      <m:r>
                        <a:rPr lang="id-ID" b="1" i="1">
                          <a:latin typeface="Cambria Math" panose="02040503050406030204" pitchFamily="18" charset="0"/>
                          <a:ea typeface="Times New Roman" panose="02020603050405020304" pitchFamily="18" charset="0"/>
                          <a:cs typeface="Times New Roman" panose="02020603050405020304" pitchFamily="18" charset="0"/>
                        </a:rPr>
                        <m:t> </m:t>
                      </m:r>
                      <m:r>
                        <a:rPr lang="id-ID" b="1" i="1">
                          <a:latin typeface="Cambria Math" panose="02040503050406030204" pitchFamily="18" charset="0"/>
                          <a:ea typeface="Times New Roman" panose="02020603050405020304" pitchFamily="18" charset="0"/>
                          <a:cs typeface="Times New Roman" panose="02020603050405020304" pitchFamily="18" charset="0"/>
                        </a:rPr>
                        <m:t>𝑰</m:t>
                      </m:r>
                    </m:oMath>
                  </m:oMathPara>
                </a14:m>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Dengan L adalah induktansi diri pada kumparan tersebut. Satuan induktansi diri adalah henry (H). Solenoida dengan panjang </a:t>
                </a:r>
                <a:r>
                  <a:rPr lang="id-ID" dirty="0">
                    <a:latin typeface="Gigi" panose="04040504061007020D02" pitchFamily="82" charset="0"/>
                    <a:ea typeface="Times New Roman" panose="02020603050405020304" pitchFamily="18" charset="0"/>
                    <a:cs typeface="Times New Roman" panose="02020603050405020304" pitchFamily="18" charset="0"/>
                  </a:rPr>
                  <a:t>l</a:t>
                </a:r>
                <a:r>
                  <a:rPr lang="id-ID" dirty="0">
                    <a:latin typeface="Times New Roman" panose="02020603050405020304" pitchFamily="18" charset="0"/>
                    <a:ea typeface="Times New Roman" panose="02020603050405020304" pitchFamily="18" charset="0"/>
                    <a:cs typeface="Times New Roman" panose="02020603050405020304" pitchFamily="18" charset="0"/>
                  </a:rPr>
                  <a:t> dan arus I, maka besar medan magnetik dapat dicari dengan menggunakan persamaan :</a:t>
                </a:r>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b="1" i="1">
                          <a:latin typeface="Cambria Math" panose="02040503050406030204" pitchFamily="18" charset="0"/>
                          <a:ea typeface="Times New Roman" panose="02020603050405020304" pitchFamily="18" charset="0"/>
                          <a:cs typeface="Times New Roman" panose="02020603050405020304" pitchFamily="18" charset="0"/>
                        </a:rPr>
                        <m:t>𝑩</m:t>
                      </m:r>
                      <m:r>
                        <a:rPr lang="id-ID" b="1" i="1">
                          <a:latin typeface="Cambria Math" panose="02040503050406030204" pitchFamily="18" charset="0"/>
                          <a:ea typeface="Times New Roman" panose="02020603050405020304" pitchFamily="18" charset="0"/>
                          <a:cs typeface="Times New Roman" panose="02020603050405020304" pitchFamily="18" charset="0"/>
                        </a:rPr>
                        <m:t>=</m:t>
                      </m:r>
                      <m:f>
                        <m:fPr>
                          <m:ctrlPr>
                            <a:rPr lang="en-ID" b="1"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D" b="1" i="1">
                                  <a:latin typeface="Cambria Math" panose="02040503050406030204" pitchFamily="18" charset="0"/>
                                  <a:ea typeface="Times New Roman" panose="02020603050405020304" pitchFamily="18" charset="0"/>
                                  <a:cs typeface="Times New Roman" panose="02020603050405020304" pitchFamily="18" charset="0"/>
                                </a:rPr>
                              </m:ctrlPr>
                            </m:sSubPr>
                            <m:e>
                              <m:r>
                                <a:rPr lang="id-ID" b="1" i="1">
                                  <a:latin typeface="Cambria Math" panose="02040503050406030204" pitchFamily="18" charset="0"/>
                                  <a:ea typeface="Times New Roman" panose="02020603050405020304" pitchFamily="18" charset="0"/>
                                  <a:cs typeface="Times New Roman" panose="02020603050405020304" pitchFamily="18" charset="0"/>
                                </a:rPr>
                                <m:t>𝝁</m:t>
                              </m:r>
                            </m:e>
                            <m:sub>
                              <m:r>
                                <a:rPr lang="id-ID" b="1" i="1">
                                  <a:latin typeface="Cambria Math" panose="02040503050406030204" pitchFamily="18" charset="0"/>
                                  <a:ea typeface="Times New Roman" panose="02020603050405020304" pitchFamily="18" charset="0"/>
                                  <a:cs typeface="Times New Roman" panose="02020603050405020304" pitchFamily="18" charset="0"/>
                                </a:rPr>
                                <m:t>𝟎</m:t>
                              </m:r>
                            </m:sub>
                          </m:sSub>
                          <m:r>
                            <a:rPr lang="id-ID" b="1" i="1">
                              <a:latin typeface="Cambria Math" panose="02040503050406030204" pitchFamily="18" charset="0"/>
                              <a:ea typeface="Times New Roman" panose="02020603050405020304" pitchFamily="18" charset="0"/>
                              <a:cs typeface="Times New Roman" panose="02020603050405020304" pitchFamily="18" charset="0"/>
                            </a:rPr>
                            <m:t> </m:t>
                          </m:r>
                          <m:r>
                            <a:rPr lang="id-ID" b="1" i="1">
                              <a:latin typeface="Cambria Math" panose="02040503050406030204" pitchFamily="18" charset="0"/>
                              <a:ea typeface="Times New Roman" panose="02020603050405020304" pitchFamily="18" charset="0"/>
                              <a:cs typeface="Times New Roman" panose="02020603050405020304" pitchFamily="18" charset="0"/>
                            </a:rPr>
                            <m:t>𝑵</m:t>
                          </m:r>
                          <m:r>
                            <a:rPr lang="id-ID" b="1" i="1">
                              <a:latin typeface="Cambria Math" panose="02040503050406030204" pitchFamily="18" charset="0"/>
                              <a:ea typeface="Times New Roman" panose="02020603050405020304" pitchFamily="18" charset="0"/>
                              <a:cs typeface="Times New Roman" panose="02020603050405020304" pitchFamily="18" charset="0"/>
                            </a:rPr>
                            <m:t> </m:t>
                          </m:r>
                          <m:r>
                            <a:rPr lang="id-ID" b="1" i="1">
                              <a:latin typeface="Cambria Math" panose="02040503050406030204" pitchFamily="18" charset="0"/>
                              <a:ea typeface="Times New Roman" panose="02020603050405020304" pitchFamily="18" charset="0"/>
                              <a:cs typeface="Times New Roman" panose="02020603050405020304" pitchFamily="18" charset="0"/>
                            </a:rPr>
                            <m:t>𝑰</m:t>
                          </m:r>
                        </m:num>
                        <m:den>
                          <m:r>
                            <a:rPr lang="id-ID" b="1" i="1">
                              <a:latin typeface="Cambria Math" panose="02040503050406030204" pitchFamily="18" charset="0"/>
                              <a:ea typeface="Times New Roman" panose="02020603050405020304" pitchFamily="18" charset="0"/>
                              <a:cs typeface="Times New Roman" panose="02020603050405020304" pitchFamily="18" charset="0"/>
                            </a:rPr>
                            <m:t>𝒍</m:t>
                          </m:r>
                        </m:den>
                      </m:f>
                    </m:oMath>
                  </m:oMathPara>
                </a14:m>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1AEB4DB7-1908-416D-AAA0-66AA37DD124A}"/>
                  </a:ext>
                </a:extLst>
              </p:cNvPr>
              <p:cNvSpPr>
                <a:spLocks noRot="1" noChangeAspect="1" noMove="1" noResize="1" noEditPoints="1" noAdjustHandles="1" noChangeArrowheads="1" noChangeShapeType="1" noTextEdit="1"/>
              </p:cNvSpPr>
              <p:nvPr/>
            </p:nvSpPr>
            <p:spPr>
              <a:xfrm>
                <a:off x="363254" y="2563801"/>
                <a:ext cx="11198268" cy="3363165"/>
              </a:xfrm>
              <a:prstGeom prst="rect">
                <a:avLst/>
              </a:prstGeom>
              <a:blipFill>
                <a:blip r:embed="rId2"/>
                <a:stretch>
                  <a:fillRect r="-435"/>
                </a:stretch>
              </a:blipFill>
            </p:spPr>
            <p:txBody>
              <a:bodyPr/>
              <a:lstStyle/>
              <a:p>
                <a:r>
                  <a:rPr lang="en-ID">
                    <a:noFill/>
                  </a:rPr>
                  <a:t> </a:t>
                </a:r>
              </a:p>
            </p:txBody>
          </p:sp>
        </mc:Fallback>
      </mc:AlternateContent>
    </p:spTree>
    <p:extLst>
      <p:ext uri="{BB962C8B-B14F-4D97-AF65-F5344CB8AC3E}">
        <p14:creationId xmlns:p14="http://schemas.microsoft.com/office/powerpoint/2010/main" val="276083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074EFFD-CF6A-4BE3-BAA4-20C1FBBB3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764" y="-30941"/>
            <a:ext cx="9995769" cy="6908339"/>
          </a:xfrm>
          <a:prstGeom prst="rect">
            <a:avLst/>
          </a:prstGeom>
        </p:spPr>
      </p:pic>
    </p:spTree>
    <p:extLst>
      <p:ext uri="{BB962C8B-B14F-4D97-AF65-F5344CB8AC3E}">
        <p14:creationId xmlns:p14="http://schemas.microsoft.com/office/powerpoint/2010/main" val="219375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89163347-4614-4E2E-A089-A24821D6C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696" y="12527"/>
            <a:ext cx="8653072" cy="6843394"/>
          </a:xfrm>
          <a:prstGeom prst="rect">
            <a:avLst/>
          </a:prstGeom>
        </p:spPr>
      </p:pic>
    </p:spTree>
    <p:extLst>
      <p:ext uri="{BB962C8B-B14F-4D97-AF65-F5344CB8AC3E}">
        <p14:creationId xmlns:p14="http://schemas.microsoft.com/office/powerpoint/2010/main" val="428340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3BA2E71-8E5C-44AF-80E2-34A649FA5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C0368F0-DEE4-42C8-A456-3D935D44E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5639"/>
            <a:ext cx="5210175" cy="5022362"/>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5" name="Picture 4" descr="Text, letter&#10;&#10;Description automatically generated">
            <a:extLst>
              <a:ext uri="{FF2B5EF4-FFF2-40B4-BE49-F238E27FC236}">
                <a16:creationId xmlns:a16="http://schemas.microsoft.com/office/drawing/2014/main" id="{F47ED988-4DC4-4E36-9CFC-2BD28A09AE06}"/>
              </a:ext>
            </a:extLst>
          </p:cNvPr>
          <p:cNvPicPr>
            <a:picLocks noChangeAspect="1"/>
          </p:cNvPicPr>
          <p:nvPr/>
        </p:nvPicPr>
        <p:blipFill rotWithShape="1">
          <a:blip r:embed="rId2">
            <a:extLst>
              <a:ext uri="{28A0092B-C50C-407E-A947-70E740481C1C}">
                <a14:useLocalDpi xmlns:a14="http://schemas.microsoft.com/office/drawing/2010/main" val="0"/>
              </a:ext>
            </a:extLst>
          </a:blip>
          <a:srcRect b="2439"/>
          <a:stretch/>
        </p:blipFill>
        <p:spPr>
          <a:xfrm>
            <a:off x="762001" y="762000"/>
            <a:ext cx="10667999" cy="5333999"/>
          </a:xfrm>
          <a:prstGeom prst="rect">
            <a:avLst/>
          </a:prstGeom>
        </p:spPr>
      </p:pic>
      <p:sp>
        <p:nvSpPr>
          <p:cNvPr id="14" name="Freeform: Shape 13">
            <a:extLst>
              <a:ext uri="{FF2B5EF4-FFF2-40B4-BE49-F238E27FC236}">
                <a16:creationId xmlns:a16="http://schemas.microsoft.com/office/drawing/2014/main" id="{740291AF-A97E-4C43-A763-5023B143C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236" y="-614912"/>
            <a:ext cx="1085853"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sp>
        <p:nvSpPr>
          <p:cNvPr id="16" name="Freeform: Shape 15">
            <a:extLst>
              <a:ext uri="{FF2B5EF4-FFF2-40B4-BE49-F238E27FC236}">
                <a16:creationId xmlns:a16="http://schemas.microsoft.com/office/drawing/2014/main" id="{EB48800F-1911-4388-AEF0-087CD49D1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19349"/>
            <a:ext cx="1028700" cy="44386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Tree>
    <p:extLst>
      <p:ext uri="{BB962C8B-B14F-4D97-AF65-F5344CB8AC3E}">
        <p14:creationId xmlns:p14="http://schemas.microsoft.com/office/powerpoint/2010/main" val="28496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75811E00-1179-463A-B5F5-2B4991725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letter&#10;&#10;Description automatically generated">
            <a:extLst>
              <a:ext uri="{FF2B5EF4-FFF2-40B4-BE49-F238E27FC236}">
                <a16:creationId xmlns:a16="http://schemas.microsoft.com/office/drawing/2014/main" id="{1E58C40A-D3EF-4F1E-B735-9021F58C81F6}"/>
              </a:ext>
            </a:extLst>
          </p:cNvPr>
          <p:cNvPicPr>
            <a:picLocks noChangeAspect="1"/>
          </p:cNvPicPr>
          <p:nvPr/>
        </p:nvPicPr>
        <p:blipFill rotWithShape="1">
          <a:blip r:embed="rId2">
            <a:extLst>
              <a:ext uri="{28A0092B-C50C-407E-A947-70E740481C1C}">
                <a14:useLocalDpi xmlns:a14="http://schemas.microsoft.com/office/drawing/2010/main" val="0"/>
              </a:ext>
            </a:extLst>
          </a:blip>
          <a:srcRect l="663" r="225" b="-1"/>
          <a:stretch/>
        </p:blipFill>
        <p:spPr>
          <a:xfrm>
            <a:off x="665357" y="0"/>
            <a:ext cx="10144605" cy="5706341"/>
          </a:xfrm>
          <a:prstGeom prst="rect">
            <a:avLst/>
          </a:prstGeom>
        </p:spPr>
      </p:pic>
      <p:sp>
        <p:nvSpPr>
          <p:cNvPr id="20" name="Freeform: Shape 11">
            <a:extLst>
              <a:ext uri="{FF2B5EF4-FFF2-40B4-BE49-F238E27FC236}">
                <a16:creationId xmlns:a16="http://schemas.microsoft.com/office/drawing/2014/main" id="{80537892-72B1-4711-BF29-9D855D27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6836"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1" name="Freeform: Shape 13">
            <a:extLst>
              <a:ext uri="{FF2B5EF4-FFF2-40B4-BE49-F238E27FC236}">
                <a16:creationId xmlns:a16="http://schemas.microsoft.com/office/drawing/2014/main" id="{5A60B39E-73E4-40A5-A14B-886ACCE13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402049" y="-285591"/>
            <a:ext cx="1028642" cy="1599825"/>
          </a:xfrm>
          <a:custGeom>
            <a:avLst/>
            <a:gdLst>
              <a:gd name="connsiteX0" fmla="*/ 0 w 1028642"/>
              <a:gd name="connsiteY0" fmla="*/ 1070372 h 1070372"/>
              <a:gd name="connsiteX1" fmla="*/ 0 w 1028642"/>
              <a:gd name="connsiteY1" fmla="*/ 28809 h 1070372"/>
              <a:gd name="connsiteX2" fmla="*/ 59341 w 1028642"/>
              <a:gd name="connsiteY2" fmla="*/ 13949 h 1070372"/>
              <a:gd name="connsiteX3" fmla="*/ 198192 w 1028642"/>
              <a:gd name="connsiteY3" fmla="*/ 25 h 1070372"/>
              <a:gd name="connsiteX4" fmla="*/ 634260 w 1028642"/>
              <a:gd name="connsiteY4" fmla="*/ 109941 h 1070372"/>
              <a:gd name="connsiteX5" fmla="*/ 1022700 w 1028642"/>
              <a:gd name="connsiteY5" fmla="*/ 533149 h 1070372"/>
              <a:gd name="connsiteX6" fmla="*/ 759054 w 1028642"/>
              <a:gd name="connsiteY6" fmla="*/ 763009 h 1070372"/>
              <a:gd name="connsiteX7" fmla="*/ 422111 w 1028642"/>
              <a:gd name="connsiteY7" fmla="*/ 913469 h 1070372"/>
              <a:gd name="connsiteX8" fmla="*/ 48112 w 1028642"/>
              <a:gd name="connsiteY8" fmla="*/ 1060279 h 1070372"/>
              <a:gd name="connsiteX9" fmla="*/ 0 w 1028642"/>
              <a:gd name="connsiteY9" fmla="*/ 1070372 h 1070372"/>
              <a:gd name="connsiteX0" fmla="*/ 12700 w 1041342"/>
              <a:gd name="connsiteY0" fmla="*/ 1070372 h 1070372"/>
              <a:gd name="connsiteX1" fmla="*/ 0 w 1041342"/>
              <a:gd name="connsiteY1" fmla="*/ 800632 h 1070372"/>
              <a:gd name="connsiteX2" fmla="*/ 12700 w 1041342"/>
              <a:gd name="connsiteY2" fmla="*/ 28809 h 1070372"/>
              <a:gd name="connsiteX3" fmla="*/ 72041 w 1041342"/>
              <a:gd name="connsiteY3" fmla="*/ 13949 h 1070372"/>
              <a:gd name="connsiteX4" fmla="*/ 210892 w 1041342"/>
              <a:gd name="connsiteY4" fmla="*/ 25 h 1070372"/>
              <a:gd name="connsiteX5" fmla="*/ 646960 w 1041342"/>
              <a:gd name="connsiteY5" fmla="*/ 109941 h 1070372"/>
              <a:gd name="connsiteX6" fmla="*/ 1035400 w 1041342"/>
              <a:gd name="connsiteY6" fmla="*/ 533149 h 1070372"/>
              <a:gd name="connsiteX7" fmla="*/ 771754 w 1041342"/>
              <a:gd name="connsiteY7" fmla="*/ 763009 h 1070372"/>
              <a:gd name="connsiteX8" fmla="*/ 434811 w 1041342"/>
              <a:gd name="connsiteY8" fmla="*/ 913469 h 1070372"/>
              <a:gd name="connsiteX9" fmla="*/ 60812 w 1041342"/>
              <a:gd name="connsiteY9" fmla="*/ 1060279 h 1070372"/>
              <a:gd name="connsiteX10" fmla="*/ 12700 w 1041342"/>
              <a:gd name="connsiteY10" fmla="*/ 1070372 h 1070372"/>
              <a:gd name="connsiteX0" fmla="*/ 157 w 1028799"/>
              <a:gd name="connsiteY0" fmla="*/ 28809 h 1070372"/>
              <a:gd name="connsiteX1" fmla="*/ 59498 w 1028799"/>
              <a:gd name="connsiteY1" fmla="*/ 13949 h 1070372"/>
              <a:gd name="connsiteX2" fmla="*/ 198349 w 1028799"/>
              <a:gd name="connsiteY2" fmla="*/ 25 h 1070372"/>
              <a:gd name="connsiteX3" fmla="*/ 634417 w 1028799"/>
              <a:gd name="connsiteY3" fmla="*/ 109941 h 1070372"/>
              <a:gd name="connsiteX4" fmla="*/ 1022857 w 1028799"/>
              <a:gd name="connsiteY4" fmla="*/ 533149 h 1070372"/>
              <a:gd name="connsiteX5" fmla="*/ 759211 w 1028799"/>
              <a:gd name="connsiteY5" fmla="*/ 763009 h 1070372"/>
              <a:gd name="connsiteX6" fmla="*/ 422268 w 1028799"/>
              <a:gd name="connsiteY6" fmla="*/ 913469 h 1070372"/>
              <a:gd name="connsiteX7" fmla="*/ 48269 w 1028799"/>
              <a:gd name="connsiteY7" fmla="*/ 1060279 h 1070372"/>
              <a:gd name="connsiteX8" fmla="*/ 157 w 1028799"/>
              <a:gd name="connsiteY8" fmla="*/ 1070372 h 1070372"/>
              <a:gd name="connsiteX9" fmla="*/ 78897 w 1028799"/>
              <a:gd name="connsiteY9" fmla="*/ 892072 h 1070372"/>
              <a:gd name="connsiteX0" fmla="*/ 0 w 1028642"/>
              <a:gd name="connsiteY0" fmla="*/ 28809 h 1070372"/>
              <a:gd name="connsiteX1" fmla="*/ 59341 w 1028642"/>
              <a:gd name="connsiteY1" fmla="*/ 13949 h 1070372"/>
              <a:gd name="connsiteX2" fmla="*/ 198192 w 1028642"/>
              <a:gd name="connsiteY2" fmla="*/ 25 h 1070372"/>
              <a:gd name="connsiteX3" fmla="*/ 634260 w 1028642"/>
              <a:gd name="connsiteY3" fmla="*/ 109941 h 1070372"/>
              <a:gd name="connsiteX4" fmla="*/ 1022700 w 1028642"/>
              <a:gd name="connsiteY4" fmla="*/ 533149 h 1070372"/>
              <a:gd name="connsiteX5" fmla="*/ 759054 w 1028642"/>
              <a:gd name="connsiteY5" fmla="*/ 763009 h 1070372"/>
              <a:gd name="connsiteX6" fmla="*/ 422111 w 1028642"/>
              <a:gd name="connsiteY6" fmla="*/ 913469 h 1070372"/>
              <a:gd name="connsiteX7" fmla="*/ 48112 w 1028642"/>
              <a:gd name="connsiteY7" fmla="*/ 1060279 h 1070372"/>
              <a:gd name="connsiteX8" fmla="*/ 0 w 1028642"/>
              <a:gd name="connsiteY8" fmla="*/ 1070372 h 107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642" h="1070372">
                <a:moveTo>
                  <a:pt x="0" y="28809"/>
                </a:moveTo>
                <a:lnTo>
                  <a:pt x="59341" y="13949"/>
                </a:lnTo>
                <a:cubicBezTo>
                  <a:pt x="108160" y="4225"/>
                  <a:pt x="155782" y="-384"/>
                  <a:pt x="198192" y="25"/>
                </a:cubicBezTo>
                <a:cubicBezTo>
                  <a:pt x="348871" y="1551"/>
                  <a:pt x="500421" y="41223"/>
                  <a:pt x="634260" y="109941"/>
                </a:cubicBezTo>
                <a:cubicBezTo>
                  <a:pt x="779926" y="184763"/>
                  <a:pt x="1074035" y="329556"/>
                  <a:pt x="1022700" y="533149"/>
                </a:cubicBezTo>
                <a:cubicBezTo>
                  <a:pt x="988696" y="667915"/>
                  <a:pt x="871750" y="710748"/>
                  <a:pt x="759054" y="763009"/>
                </a:cubicBezTo>
                <a:cubicBezTo>
                  <a:pt x="648484" y="814288"/>
                  <a:pt x="533718" y="861753"/>
                  <a:pt x="422111" y="913469"/>
                </a:cubicBezTo>
                <a:cubicBezTo>
                  <a:pt x="300479" y="969872"/>
                  <a:pt x="177593" y="1024421"/>
                  <a:pt x="48112" y="1060279"/>
                </a:cubicBezTo>
                <a:lnTo>
                  <a:pt x="0" y="1070372"/>
                </a:lnTo>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2" name="Freeform: Shape 15">
            <a:extLst>
              <a:ext uri="{FF2B5EF4-FFF2-40B4-BE49-F238E27FC236}">
                <a16:creationId xmlns:a16="http://schemas.microsoft.com/office/drawing/2014/main" id="{2BA9C992-00CB-4356-BAC0-DF5DAF722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8" name="Freeform: Shape 17">
            <a:extLst>
              <a:ext uri="{FF2B5EF4-FFF2-40B4-BE49-F238E27FC236}">
                <a16:creationId xmlns:a16="http://schemas.microsoft.com/office/drawing/2014/main" id="{E5D03542-B73A-4437-A781-FDA37BA42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62908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604537BF-D87D-4359-8F41-1A6C0AD31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53" y="1002051"/>
            <a:ext cx="11917493" cy="4853897"/>
          </a:xfrm>
          <a:prstGeom prst="rect">
            <a:avLst/>
          </a:prstGeom>
        </p:spPr>
      </p:pic>
    </p:spTree>
    <p:extLst>
      <p:ext uri="{BB962C8B-B14F-4D97-AF65-F5344CB8AC3E}">
        <p14:creationId xmlns:p14="http://schemas.microsoft.com/office/powerpoint/2010/main" val="28109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527F-FAA1-403C-B9BA-156D29EAB558}"/>
              </a:ext>
            </a:extLst>
          </p:cNvPr>
          <p:cNvSpPr>
            <a:spLocks noGrp="1"/>
          </p:cNvSpPr>
          <p:nvPr>
            <p:ph type="title"/>
          </p:nvPr>
        </p:nvSpPr>
        <p:spPr>
          <a:xfrm>
            <a:off x="762000" y="87297"/>
            <a:ext cx="10668000" cy="1279864"/>
          </a:xfrm>
        </p:spPr>
        <p:txBody>
          <a:bodyPr>
            <a:normAutofit fontScale="90000"/>
          </a:bodyPr>
          <a:lstStyle/>
          <a:p>
            <a:pPr algn="ctr"/>
            <a:r>
              <a:rPr lang="id-ID" b="1" dirty="0"/>
              <a:t>GGL Induksi</a:t>
            </a:r>
            <a:br>
              <a:rPr lang="en-ID" dirty="0"/>
            </a:br>
            <a:endParaRPr lang="en-ID"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247734E-ACA7-4B89-AE05-6EB1BCD39590}"/>
                  </a:ext>
                </a:extLst>
              </p:cNvPr>
              <p:cNvSpPr/>
              <p:nvPr/>
            </p:nvSpPr>
            <p:spPr>
              <a:xfrm>
                <a:off x="198268" y="1118885"/>
                <a:ext cx="6096000" cy="2585323"/>
              </a:xfrm>
              <a:prstGeom prst="rect">
                <a:avLst/>
              </a:prstGeom>
            </p:spPr>
            <p:txBody>
              <a:bodyPr>
                <a:spAutoFit/>
              </a:bodyPr>
              <a:lstStyle/>
              <a:p>
                <a:pPr marL="450215" indent="-179705" algn="just">
                  <a:lnSpc>
                    <a:spcPct val="150000"/>
                  </a:lnSpc>
                  <a:spcAft>
                    <a:spcPts val="0"/>
                  </a:spcAft>
                </a:pPr>
                <a:r>
                  <a:rPr lang="id-ID" b="1" dirty="0">
                    <a:latin typeface="Times New Roman" panose="02020603050405020304" pitchFamily="18" charset="0"/>
                    <a:ea typeface="Times New Roman" panose="02020603050405020304" pitchFamily="18" charset="0"/>
                    <a:cs typeface="Times New Roman" panose="02020603050405020304" pitchFamily="18" charset="0"/>
                  </a:rPr>
                  <a:t>1. Fluks Magnetik</a:t>
                </a:r>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Fluks magnetik merupakan jumlah garis medan magnet yang melewati suatu luasan. Fluks magnetik disimbolkan dengan ɸ yang merupakan perkalian antara medan magnetik (B) dengan  luasan suatu daerah (A).</a:t>
                </a:r>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b="1" i="1">
                          <a:latin typeface="Cambria Math" panose="02040503050406030204" pitchFamily="18" charset="0"/>
                          <a:ea typeface="Times New Roman" panose="02020603050405020304" pitchFamily="18" charset="0"/>
                          <a:cs typeface="Times New Roman" panose="02020603050405020304" pitchFamily="18" charset="0"/>
                        </a:rPr>
                        <m:t>ɸ=</m:t>
                      </m:r>
                      <m:r>
                        <a:rPr lang="id-ID" b="1" i="1">
                          <a:latin typeface="Cambria Math" panose="02040503050406030204" pitchFamily="18" charset="0"/>
                          <a:ea typeface="Times New Roman" panose="02020603050405020304" pitchFamily="18" charset="0"/>
                          <a:cs typeface="Times New Roman" panose="02020603050405020304" pitchFamily="18" charset="0"/>
                        </a:rPr>
                        <m:t>𝑩</m:t>
                      </m:r>
                      <m:r>
                        <a:rPr lang="id-ID" b="1" i="1">
                          <a:latin typeface="Cambria Math" panose="02040503050406030204" pitchFamily="18" charset="0"/>
                          <a:ea typeface="Times New Roman" panose="02020603050405020304" pitchFamily="18" charset="0"/>
                          <a:cs typeface="Times New Roman" panose="02020603050405020304" pitchFamily="18" charset="0"/>
                        </a:rPr>
                        <m:t>∙</m:t>
                      </m:r>
                      <m:r>
                        <a:rPr lang="id-ID" b="1" i="1">
                          <a:latin typeface="Cambria Math" panose="02040503050406030204" pitchFamily="18" charset="0"/>
                          <a:ea typeface="Times New Roman" panose="02020603050405020304" pitchFamily="18" charset="0"/>
                          <a:cs typeface="Times New Roman" panose="02020603050405020304" pitchFamily="18" charset="0"/>
                        </a:rPr>
                        <m:t>𝑨</m:t>
                      </m:r>
                    </m:oMath>
                  </m:oMathPara>
                </a14:m>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8247734E-ACA7-4B89-AE05-6EB1BCD39590}"/>
                  </a:ext>
                </a:extLst>
              </p:cNvPr>
              <p:cNvSpPr>
                <a:spLocks noRot="1" noChangeAspect="1" noMove="1" noResize="1" noEditPoints="1" noAdjustHandles="1" noChangeArrowheads="1" noChangeShapeType="1" noTextEdit="1"/>
              </p:cNvSpPr>
              <p:nvPr/>
            </p:nvSpPr>
            <p:spPr>
              <a:xfrm>
                <a:off x="198268" y="1118885"/>
                <a:ext cx="6096000" cy="2585323"/>
              </a:xfrm>
              <a:prstGeom prst="rect">
                <a:avLst/>
              </a:prstGeom>
              <a:blipFill>
                <a:blip r:embed="rId2"/>
                <a:stretch>
                  <a:fillRect r="-800"/>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BBC4AE6-F296-4FAF-B40B-21174A61FEEC}"/>
                  </a:ext>
                </a:extLst>
              </p:cNvPr>
              <p:cNvSpPr/>
              <p:nvPr/>
            </p:nvSpPr>
            <p:spPr>
              <a:xfrm>
                <a:off x="2053700" y="3769882"/>
                <a:ext cx="6096000" cy="3000821"/>
              </a:xfrm>
              <a:prstGeom prst="rect">
                <a:avLst/>
              </a:prstGeom>
            </p:spPr>
            <p:txBody>
              <a:bodyPr>
                <a:spAutoFit/>
              </a:bodyPr>
              <a:lstStyle/>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Satuan dari fluks magnetik adalah weber atau disingkat Wb. Apabila arah dari garis medan magnetik tidak tegak lurus dengan permukaan luasan bidang, maka persamaan fluks magnetik menjadi :</a:t>
                </a:r>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ɸ=</m:t>
                      </m:r>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𝑛𝐴</m:t>
                      </m:r>
                    </m:oMath>
                  </m:oMathPara>
                </a14:m>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ɸ=</m:t>
                      </m:r>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𝐴</m:t>
                      </m:r>
                      <m:r>
                        <a:rPr lang="id-ID"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D"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latin typeface="Cambria Math" panose="02040503050406030204" pitchFamily="18" charset="0"/>
                              <a:ea typeface="Times New Roman" panose="02020603050405020304" pitchFamily="18" charset="0"/>
                              <a:cs typeface="Times New Roman" panose="02020603050405020304" pitchFamily="18" charset="0"/>
                            </a:rPr>
                            <m:t>cos</m:t>
                          </m:r>
                        </m:fName>
                        <m:e>
                          <m:r>
                            <a:rPr lang="id-ID" i="1">
                              <a:latin typeface="Cambria Math" panose="02040503050406030204" pitchFamily="18" charset="0"/>
                              <a:ea typeface="Times New Roman" panose="02020603050405020304" pitchFamily="18" charset="0"/>
                              <a:cs typeface="Times New Roman" panose="02020603050405020304" pitchFamily="18" charset="0"/>
                            </a:rPr>
                            <m:t>𝜃</m:t>
                          </m:r>
                        </m:e>
                      </m:func>
                    </m:oMath>
                  </m:oMathPara>
                </a14:m>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ɸ=</m:t>
                      </m:r>
                      <m:sSub>
                        <m:sSubPr>
                          <m:ctrlPr>
                            <a:rPr lang="en-ID"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𝐵</m:t>
                          </m:r>
                        </m:e>
                        <m:sub>
                          <m:r>
                            <a:rPr lang="id-ID" i="1">
                              <a:latin typeface="Cambria Math" panose="02040503050406030204" pitchFamily="18" charset="0"/>
                              <a:ea typeface="Times New Roman" panose="02020603050405020304" pitchFamily="18" charset="0"/>
                              <a:cs typeface="Times New Roman" panose="02020603050405020304" pitchFamily="18" charset="0"/>
                            </a:rPr>
                            <m:t>𝑛</m:t>
                          </m:r>
                        </m:sub>
                      </m:sSub>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𝐴</m:t>
                      </m:r>
                    </m:oMath>
                  </m:oMathPara>
                </a14:m>
                <a:endParaRPr lang="en-ID"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3BBC4AE6-F296-4FAF-B40B-21174A61FEEC}"/>
                  </a:ext>
                </a:extLst>
              </p:cNvPr>
              <p:cNvSpPr>
                <a:spLocks noRot="1" noChangeAspect="1" noMove="1" noResize="1" noEditPoints="1" noAdjustHandles="1" noChangeArrowheads="1" noChangeShapeType="1" noTextEdit="1"/>
              </p:cNvSpPr>
              <p:nvPr/>
            </p:nvSpPr>
            <p:spPr>
              <a:xfrm>
                <a:off x="2053700" y="3769882"/>
                <a:ext cx="6096000" cy="3000821"/>
              </a:xfrm>
              <a:prstGeom prst="rect">
                <a:avLst/>
              </a:prstGeom>
              <a:blipFill>
                <a:blip r:embed="rId3"/>
                <a:stretch>
                  <a:fillRect r="-800"/>
                </a:stretch>
              </a:blipFill>
            </p:spPr>
            <p:txBody>
              <a:bodyPr/>
              <a:lstStyle/>
              <a:p>
                <a:r>
                  <a:rPr lang="en-ID">
                    <a:noFill/>
                  </a:rPr>
                  <a:t> </a:t>
                </a:r>
              </a:p>
            </p:txBody>
          </p:sp>
        </mc:Fallback>
      </mc:AlternateContent>
    </p:spTree>
    <p:extLst>
      <p:ext uri="{BB962C8B-B14F-4D97-AF65-F5344CB8AC3E}">
        <p14:creationId xmlns:p14="http://schemas.microsoft.com/office/powerpoint/2010/main" val="217858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E02F3D-2DB1-46C7-86B8-5049DC212E75}"/>
              </a:ext>
            </a:extLst>
          </p:cNvPr>
          <p:cNvSpPr>
            <a:spLocks noChangeArrowheads="1"/>
          </p:cNvSpPr>
          <p:nvPr/>
        </p:nvSpPr>
        <p:spPr bwMode="auto">
          <a:xfrm flipV="1">
            <a:off x="497150" y="-427459"/>
            <a:ext cx="108130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D"/>
          </a:p>
        </p:txBody>
      </p:sp>
      <p:graphicFrame>
        <p:nvGraphicFramePr>
          <p:cNvPr id="8" name="Object 7">
            <a:extLst>
              <a:ext uri="{FF2B5EF4-FFF2-40B4-BE49-F238E27FC236}">
                <a16:creationId xmlns:a16="http://schemas.microsoft.com/office/drawing/2014/main" id="{EAC5EAC0-9301-4AA3-8990-4B43571ABB1F}"/>
              </a:ext>
            </a:extLst>
          </p:cNvPr>
          <p:cNvGraphicFramePr>
            <a:graphicFrameLocks noChangeAspect="1"/>
          </p:cNvGraphicFramePr>
          <p:nvPr>
            <p:extLst>
              <p:ext uri="{D42A27DB-BD31-4B8C-83A1-F6EECF244321}">
                <p14:modId xmlns:p14="http://schemas.microsoft.com/office/powerpoint/2010/main" val="3409988891"/>
              </p:ext>
            </p:extLst>
          </p:nvPr>
        </p:nvGraphicFramePr>
        <p:xfrm>
          <a:off x="497150" y="-427459"/>
          <a:ext cx="523755" cy="45719"/>
        </p:xfrm>
        <a:graphic>
          <a:graphicData uri="http://schemas.openxmlformats.org/presentationml/2006/ole">
            <mc:AlternateContent xmlns:mc="http://schemas.openxmlformats.org/markup-compatibility/2006">
              <mc:Choice xmlns:v="urn:schemas-microsoft-com:vml" Requires="v">
                <p:oleObj spid="_x0000_s2066" r:id="rId3" imgW="583693" imgH="266469" progId="Equation.DSMT4">
                  <p:embed/>
                </p:oleObj>
              </mc:Choice>
              <mc:Fallback>
                <p:oleObj r:id="rId3" imgW="583693" imgH="26646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150" y="-427459"/>
                        <a:ext cx="523755" cy="45719"/>
                      </a:xfrm>
                      <a:prstGeom prst="rect">
                        <a:avLst/>
                      </a:prstGeom>
                      <a:noFill/>
                    </p:spPr>
                  </p:pic>
                </p:oleObj>
              </mc:Fallback>
            </mc:AlternateContent>
          </a:graphicData>
        </a:graphic>
      </p:graphicFrame>
      <p:pic>
        <p:nvPicPr>
          <p:cNvPr id="11" name="Picture 10" descr="Graphical user interface, text, letter, email&#10;&#10;Description automatically generated">
            <a:extLst>
              <a:ext uri="{FF2B5EF4-FFF2-40B4-BE49-F238E27FC236}">
                <a16:creationId xmlns:a16="http://schemas.microsoft.com/office/drawing/2014/main" id="{F9053E38-7DDD-4E06-8828-3E9B83859D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76" y="346229"/>
            <a:ext cx="11161660" cy="6162566"/>
          </a:xfrm>
          <a:prstGeom prst="rect">
            <a:avLst/>
          </a:prstGeom>
        </p:spPr>
      </p:pic>
    </p:spTree>
    <p:extLst>
      <p:ext uri="{BB962C8B-B14F-4D97-AF65-F5344CB8AC3E}">
        <p14:creationId xmlns:p14="http://schemas.microsoft.com/office/powerpoint/2010/main" val="330748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858A2A-F154-4B1B-B550-750FB6EBFC5D}"/>
              </a:ext>
            </a:extLst>
          </p:cNvPr>
          <p:cNvSpPr/>
          <p:nvPr/>
        </p:nvSpPr>
        <p:spPr>
          <a:xfrm>
            <a:off x="200417" y="154391"/>
            <a:ext cx="11085534" cy="1709892"/>
          </a:xfrm>
          <a:prstGeom prst="rect">
            <a:avLst/>
          </a:prstGeom>
        </p:spPr>
        <p:txBody>
          <a:bodyPr wrap="square">
            <a:spAutoFit/>
          </a:bodyPr>
          <a:lstStyle/>
          <a:p>
            <a:pPr marL="450215" algn="just">
              <a:lnSpc>
                <a:spcPct val="150000"/>
              </a:lnSpc>
              <a:spcAft>
                <a:spcPts val="0"/>
              </a:spcAft>
            </a:pPr>
            <a:r>
              <a:rPr lang="id-ID" b="1">
                <a:latin typeface="Arial Black" panose="020B0A04020102020204" pitchFamily="34" charset="0"/>
                <a:ea typeface="Times New Roman" panose="02020603050405020304" pitchFamily="18" charset="0"/>
                <a:cs typeface="Times New Roman" panose="02020603050405020304" pitchFamily="18" charset="0"/>
              </a:rPr>
              <a:t>Contoh </a:t>
            </a:r>
            <a:endParaRPr lang="en-ID" sz="1600">
              <a:effectLst/>
              <a:latin typeface="Arial Black" panose="020B0A0402010202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a:latin typeface="Arial Black" panose="020B0A04020102020204" pitchFamily="34" charset="0"/>
                <a:ea typeface="Times New Roman" panose="02020603050405020304" pitchFamily="18" charset="0"/>
                <a:cs typeface="Times New Roman" panose="02020603050405020304" pitchFamily="18" charset="0"/>
              </a:rPr>
              <a:t>Sebuah bidang persegi dengan luas 400 cm</a:t>
            </a:r>
            <a:r>
              <a:rPr lang="id-ID" baseline="30000">
                <a:latin typeface="Arial Black" panose="020B0A04020102020204" pitchFamily="34" charset="0"/>
                <a:ea typeface="Times New Roman" panose="02020603050405020304" pitchFamily="18" charset="0"/>
                <a:cs typeface="Times New Roman" panose="02020603050405020304" pitchFamily="18" charset="0"/>
              </a:rPr>
              <a:t>2</a:t>
            </a:r>
            <a:r>
              <a:rPr lang="id-ID">
                <a:latin typeface="Arial Black" panose="020B0A04020102020204" pitchFamily="34" charset="0"/>
                <a:ea typeface="Times New Roman" panose="02020603050405020304" pitchFamily="18" charset="0"/>
                <a:cs typeface="Times New Roman" panose="02020603050405020304" pitchFamily="18" charset="0"/>
              </a:rPr>
              <a:t> diletakkan pada suatu daerah bermedan magnet 1,5 x 10</a:t>
            </a:r>
            <a:r>
              <a:rPr lang="id-ID" baseline="30000">
                <a:latin typeface="Arial Black" panose="020B0A04020102020204" pitchFamily="34" charset="0"/>
                <a:ea typeface="Times New Roman" panose="02020603050405020304" pitchFamily="18" charset="0"/>
                <a:cs typeface="Times New Roman" panose="02020603050405020304" pitchFamily="18" charset="0"/>
              </a:rPr>
              <a:t>-2</a:t>
            </a:r>
            <a:r>
              <a:rPr lang="id-ID">
                <a:latin typeface="Arial Black" panose="020B0A04020102020204" pitchFamily="34" charset="0"/>
                <a:ea typeface="Times New Roman" panose="02020603050405020304" pitchFamily="18" charset="0"/>
                <a:cs typeface="Times New Roman" panose="02020603050405020304" pitchFamily="18" charset="0"/>
              </a:rPr>
              <a:t> T. Arah normal bidang persegi membentuk sudut 60</a:t>
            </a:r>
            <a:r>
              <a:rPr lang="id-ID" baseline="30000">
                <a:latin typeface="Arial Black" panose="020B0A04020102020204" pitchFamily="34" charset="0"/>
                <a:ea typeface="Times New Roman" panose="02020603050405020304" pitchFamily="18" charset="0"/>
                <a:cs typeface="Times New Roman" panose="02020603050405020304" pitchFamily="18" charset="0"/>
              </a:rPr>
              <a:t>o</a:t>
            </a:r>
            <a:r>
              <a:rPr lang="id-ID">
                <a:latin typeface="Arial Black" panose="020B0A04020102020204" pitchFamily="34" charset="0"/>
                <a:ea typeface="Times New Roman" panose="02020603050405020304" pitchFamily="18" charset="0"/>
                <a:cs typeface="Times New Roman" panose="02020603050405020304" pitchFamily="18" charset="0"/>
              </a:rPr>
              <a:t> terhadap medan magnet. Hitunglah besarnya fluks magnetik pada bidang tersebut?</a:t>
            </a:r>
            <a:endParaRPr lang="en-ID" sz="1600" dirty="0">
              <a:effectLst/>
              <a:latin typeface="Arial Black" panose="020B0A04020102020204" pitchFamily="34" charset="0"/>
              <a:ea typeface="Times New Roman" panose="02020603050405020304" pitchFamily="18"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20D5397B-20C8-4F8B-8103-6EEA3D78E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80" y="1958283"/>
            <a:ext cx="6856819" cy="4338498"/>
          </a:xfrm>
          <a:prstGeom prst="rect">
            <a:avLst/>
          </a:prstGeom>
        </p:spPr>
      </p:pic>
    </p:spTree>
    <p:extLst>
      <p:ext uri="{BB962C8B-B14F-4D97-AF65-F5344CB8AC3E}">
        <p14:creationId xmlns:p14="http://schemas.microsoft.com/office/powerpoint/2010/main" val="342087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3209AD-B6C8-4784-8FA3-369ABFF6F9DE}"/>
              </a:ext>
            </a:extLst>
          </p:cNvPr>
          <p:cNvSpPr/>
          <p:nvPr/>
        </p:nvSpPr>
        <p:spPr>
          <a:xfrm>
            <a:off x="490604" y="400633"/>
            <a:ext cx="9880948" cy="3742563"/>
          </a:xfrm>
          <a:prstGeom prst="rect">
            <a:avLst/>
          </a:prstGeom>
        </p:spPr>
        <p:txBody>
          <a:bodyPr wrap="square">
            <a:spAutoFit/>
          </a:bodyPr>
          <a:lstStyle/>
          <a:p>
            <a:pPr marL="450215" indent="-179705" algn="just">
              <a:lnSpc>
                <a:spcPct val="150000"/>
              </a:lnSpc>
              <a:spcAft>
                <a:spcPts val="0"/>
              </a:spcAft>
            </a:pPr>
            <a:r>
              <a:rPr lang="id-ID" b="1" dirty="0">
                <a:latin typeface="Arial Black" panose="020B0A04020102020204" pitchFamily="34" charset="0"/>
                <a:ea typeface="Times New Roman" panose="02020603050405020304" pitchFamily="18" charset="0"/>
                <a:cs typeface="Times New Roman" panose="02020603050405020304" pitchFamily="18" charset="0"/>
              </a:rPr>
              <a:t>2. Hukum Faraday</a:t>
            </a:r>
            <a:endParaRPr lang="en-ID" sz="16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Arial Black" panose="020B0A04020102020204" pitchFamily="34" charset="0"/>
                <a:ea typeface="Times New Roman" panose="02020603050405020304" pitchFamily="18" charset="0"/>
                <a:cs typeface="Times New Roman" panose="02020603050405020304" pitchFamily="18" charset="0"/>
              </a:rPr>
              <a:t>Secara eksperimen Faraday menemukan bahwa beda potensial dapat dihasilkan pada ujung-ujung penghantar atau kumparan dengan memberikan perubahan ﬂuks magnetik. Hasil eksperimennya dirumuskan sebagai berikut. </a:t>
            </a:r>
            <a:endParaRPr lang="en-US" dirty="0">
              <a:latin typeface="Arial Black" panose="020B0A0402010202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endParaRPr lang="en-ID" sz="16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Arial Black" panose="020B0A04020102020204" pitchFamily="34" charset="0"/>
                <a:ea typeface="Times New Roman" panose="02020603050405020304" pitchFamily="18" charset="0"/>
                <a:cs typeface="Times New Roman" panose="02020603050405020304" pitchFamily="18" charset="0"/>
              </a:rPr>
              <a:t>“</a:t>
            </a:r>
            <a:r>
              <a:rPr lang="id-ID" i="1" dirty="0">
                <a:latin typeface="Arial Black" panose="020B0A04020102020204" pitchFamily="34" charset="0"/>
                <a:ea typeface="Times New Roman" panose="02020603050405020304" pitchFamily="18" charset="0"/>
                <a:cs typeface="Times New Roman" panose="02020603050405020304" pitchFamily="18" charset="0"/>
              </a:rPr>
              <a:t>Ggl induksi yang timbul pada ujung-ujung suatu penghantar atau kumparan sebanding dengan laju perubahan ﬂuks magnetik yang dilingkupi oleh loop penghantar atau kumparan tersebut</a:t>
            </a:r>
            <a:r>
              <a:rPr lang="id-ID" dirty="0">
                <a:latin typeface="Arial Black" panose="020B0A04020102020204" pitchFamily="34" charset="0"/>
                <a:ea typeface="Times New Roman" panose="02020603050405020304" pitchFamily="18" charset="0"/>
                <a:cs typeface="Times New Roman" panose="02020603050405020304" pitchFamily="18" charset="0"/>
              </a:rPr>
              <a:t>.” </a:t>
            </a:r>
            <a:endParaRPr lang="en-ID" sz="1600" dirty="0">
              <a:effectLst/>
              <a:latin typeface="Arial Black" panose="020B0A040201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F0C165B-BA81-41D3-87C9-906F03C31134}"/>
                  </a:ext>
                </a:extLst>
              </p:cNvPr>
              <p:cNvSpPr/>
              <p:nvPr/>
            </p:nvSpPr>
            <p:spPr>
              <a:xfrm>
                <a:off x="490604" y="4389110"/>
                <a:ext cx="10294306" cy="2150717"/>
              </a:xfrm>
              <a:prstGeom prst="rect">
                <a:avLst/>
              </a:prstGeom>
            </p:spPr>
            <p:txBody>
              <a:bodyPr wrap="square">
                <a:spAutoFit/>
              </a:bodyPr>
              <a:lstStyle/>
              <a:p>
                <a:pPr marL="450215" algn="just">
                  <a:lnSpc>
                    <a:spcPct val="150000"/>
                  </a:lnSpc>
                  <a:spcAft>
                    <a:spcPts val="0"/>
                  </a:spcAft>
                </a:pPr>
                <a:r>
                  <a:rPr lang="id-ID" dirty="0">
                    <a:latin typeface="Arial Black" panose="020B0A04020102020204" pitchFamily="34" charset="0"/>
                    <a:ea typeface="Times New Roman" panose="02020603050405020304" pitchFamily="18" charset="0"/>
                    <a:cs typeface="Times New Roman" panose="02020603050405020304" pitchFamily="18" charset="0"/>
                  </a:rPr>
                  <a:t>Dari rumusan di atas dapat dituliskan menjadi persamaan seperti di bawah. Pembandingnya adalah jumlah lilitannya.</a:t>
                </a:r>
                <a:endParaRPr lang="en-ID" sz="16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sz="2800" b="1"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𝜺</m:t>
                      </m:r>
                      <m:r>
                        <a:rPr lang="id-ID" sz="2800" b="1"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ID" sz="28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id-ID" sz="28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𝑵</m:t>
                          </m:r>
                          <m:r>
                            <a:rPr lang="id-ID" sz="28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∆ɸ</m:t>
                          </m:r>
                        </m:num>
                        <m:den>
                          <m:r>
                            <a:rPr lang="id-ID" sz="28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id-ID" sz="2800" b="1"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𝒕</m:t>
                          </m:r>
                        </m:den>
                      </m:f>
                    </m:oMath>
                  </m:oMathPara>
                </a14:m>
                <a:endParaRPr lang="en-ID" sz="2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5F0C165B-BA81-41D3-87C9-906F03C31134}"/>
                  </a:ext>
                </a:extLst>
              </p:cNvPr>
              <p:cNvSpPr>
                <a:spLocks noRot="1" noChangeAspect="1" noMove="1" noResize="1" noEditPoints="1" noAdjustHandles="1" noChangeArrowheads="1" noChangeShapeType="1" noTextEdit="1"/>
              </p:cNvSpPr>
              <p:nvPr/>
            </p:nvSpPr>
            <p:spPr>
              <a:xfrm>
                <a:off x="490604" y="4389110"/>
                <a:ext cx="10294306" cy="2150717"/>
              </a:xfrm>
              <a:prstGeom prst="rect">
                <a:avLst/>
              </a:prstGeom>
              <a:blipFill>
                <a:blip r:embed="rId2"/>
                <a:stretch>
                  <a:fillRect r="-533"/>
                </a:stretch>
              </a:blipFill>
            </p:spPr>
            <p:txBody>
              <a:bodyPr/>
              <a:lstStyle/>
              <a:p>
                <a:r>
                  <a:rPr lang="en-ID">
                    <a:noFill/>
                  </a:rPr>
                  <a:t> </a:t>
                </a:r>
              </a:p>
            </p:txBody>
          </p:sp>
        </mc:Fallback>
      </mc:AlternateContent>
      <p:sp>
        <p:nvSpPr>
          <p:cNvPr id="4" name="TextBox 3">
            <a:extLst>
              <a:ext uri="{FF2B5EF4-FFF2-40B4-BE49-F238E27FC236}">
                <a16:creationId xmlns:a16="http://schemas.microsoft.com/office/drawing/2014/main" id="{32E4568D-3278-4985-B76B-D5BADB2E03DB}"/>
              </a:ext>
            </a:extLst>
          </p:cNvPr>
          <p:cNvSpPr txBox="1"/>
          <p:nvPr/>
        </p:nvSpPr>
        <p:spPr>
          <a:xfrm>
            <a:off x="1407090" y="5348614"/>
            <a:ext cx="4146115" cy="1754326"/>
          </a:xfrm>
          <a:prstGeom prst="rect">
            <a:avLst/>
          </a:prstGeom>
          <a:noFill/>
        </p:spPr>
        <p:txBody>
          <a:bodyPr wrap="square" rtlCol="0">
            <a:spAutoFit/>
          </a:bodyPr>
          <a:lstStyle/>
          <a:p>
            <a:r>
              <a:rPr lang="id-ID" dirty="0"/>
              <a:t>Keterangan :</a:t>
            </a:r>
            <a:endParaRPr lang="en-ID" dirty="0"/>
          </a:p>
          <a:p>
            <a:r>
              <a:rPr lang="id-ID" dirty="0"/>
              <a:t>ε  = GGL Induksi (V)</a:t>
            </a:r>
            <a:endParaRPr lang="en-ID" dirty="0"/>
          </a:p>
          <a:p>
            <a:r>
              <a:rPr lang="id-ID" dirty="0"/>
              <a:t>N = Jumalah kumparan </a:t>
            </a:r>
            <a:endParaRPr lang="en-ID" dirty="0"/>
          </a:p>
          <a:p>
            <a:r>
              <a:rPr lang="id-ID" dirty="0"/>
              <a:t>Փ = Fluks magnet (Wb)</a:t>
            </a:r>
            <a:endParaRPr lang="en-ID" dirty="0"/>
          </a:p>
          <a:p>
            <a:r>
              <a:rPr lang="id-ID" dirty="0"/>
              <a:t>∆t = Perubahan waktu (s)</a:t>
            </a:r>
            <a:endParaRPr lang="en-ID" dirty="0"/>
          </a:p>
          <a:p>
            <a:endParaRPr lang="en-ID" dirty="0"/>
          </a:p>
        </p:txBody>
      </p:sp>
    </p:spTree>
    <p:extLst>
      <p:ext uri="{BB962C8B-B14F-4D97-AF65-F5344CB8AC3E}">
        <p14:creationId xmlns:p14="http://schemas.microsoft.com/office/powerpoint/2010/main" val="187234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0C1098B-67EB-4B96-8E51-BF42337C96BD}"/>
                  </a:ext>
                </a:extLst>
              </p:cNvPr>
              <p:cNvSpPr/>
              <p:nvPr/>
            </p:nvSpPr>
            <p:spPr>
              <a:xfrm>
                <a:off x="1528175" y="693853"/>
                <a:ext cx="7553195" cy="5011115"/>
              </a:xfrm>
              <a:prstGeom prst="rect">
                <a:avLst/>
              </a:prstGeom>
            </p:spPr>
            <p:txBody>
              <a:bodyPr wrap="square">
                <a:spAutoFit/>
              </a:bodyPr>
              <a:lstStyle/>
              <a:p>
                <a:pPr marL="450215" algn="just">
                  <a:lnSpc>
                    <a:spcPct val="150000"/>
                  </a:lnSpc>
                  <a:spcAft>
                    <a:spcPts val="0"/>
                  </a:spcAft>
                </a:pPr>
                <a:r>
                  <a:rPr lang="id-ID" sz="2400" dirty="0">
                    <a:latin typeface="Arial Black" panose="020B0A04020102020204" pitchFamily="34" charset="0"/>
                    <a:ea typeface="Times New Roman" panose="02020603050405020304" pitchFamily="18" charset="0"/>
                    <a:cs typeface="Times New Roman" panose="02020603050405020304" pitchFamily="18" charset="0"/>
                  </a:rPr>
                  <a:t>Kemungkinan perubahan fluks magnetik</a:t>
                </a:r>
                <a:endParaRPr lang="en-US" sz="2400" dirty="0">
                  <a:latin typeface="Arial Black" panose="020B0A0402010202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endParaRPr lang="en-ID" sz="24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lphaLcPeriod"/>
                </a:pPr>
                <a:r>
                  <a:rPr lang="id-ID" sz="2400" dirty="0">
                    <a:latin typeface="Arial Black" panose="020B0A04020102020204" pitchFamily="34" charset="0"/>
                    <a:ea typeface="Times New Roman" panose="02020603050405020304" pitchFamily="18" charset="0"/>
                    <a:cs typeface="Times New Roman" panose="02020603050405020304" pitchFamily="18" charset="0"/>
                  </a:rPr>
                  <a:t>Karena perubahan luas </a:t>
                </a:r>
                <a:endParaRPr lang="en-ID" sz="24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14:m>
                  <m:oMathPara xmlns:m="http://schemas.openxmlformats.org/officeDocument/2006/math">
                    <m:oMathParaPr>
                      <m:jc m:val="centerGroup"/>
                    </m:oMathParaPr>
                    <m:oMath xmlns:m="http://schemas.openxmlformats.org/officeDocument/2006/math">
                      <m:r>
                        <a:rPr lang="id-ID" sz="2400" b="1" i="1">
                          <a:latin typeface="Cambria Math" panose="02040503050406030204" pitchFamily="18" charset="0"/>
                          <a:ea typeface="Times New Roman" panose="02020603050405020304" pitchFamily="18" charset="0"/>
                          <a:cs typeface="Times New Roman" panose="02020603050405020304" pitchFamily="18" charset="0"/>
                        </a:rPr>
                        <m:t>𝜺</m:t>
                      </m:r>
                      <m:r>
                        <a:rPr lang="id-ID" sz="2400" b="1" i="1">
                          <a:latin typeface="Cambria Math" panose="02040503050406030204" pitchFamily="18" charset="0"/>
                          <a:ea typeface="Times New Roman" panose="02020603050405020304" pitchFamily="18" charset="0"/>
                          <a:cs typeface="Times New Roman" panose="02020603050405020304" pitchFamily="18" charset="0"/>
                        </a:rPr>
                        <m:t>=</m:t>
                      </m:r>
                      <m:r>
                        <a:rPr lang="id-ID" sz="2400" b="1" i="1">
                          <a:latin typeface="Cambria Math" panose="02040503050406030204" pitchFamily="18" charset="0"/>
                          <a:ea typeface="Times New Roman" panose="02020603050405020304" pitchFamily="18" charset="0"/>
                          <a:cs typeface="Times New Roman" panose="02020603050405020304" pitchFamily="18" charset="0"/>
                        </a:rPr>
                        <m:t>𝑩</m:t>
                      </m:r>
                      <m:r>
                        <a:rPr lang="id-ID" sz="2400" b="1" i="1">
                          <a:latin typeface="Cambria Math" panose="02040503050406030204" pitchFamily="18" charset="0"/>
                          <a:ea typeface="Times New Roman" panose="02020603050405020304" pitchFamily="18" charset="0"/>
                          <a:cs typeface="Times New Roman" panose="02020603050405020304" pitchFamily="18" charset="0"/>
                        </a:rPr>
                        <m:t> </m:t>
                      </m:r>
                      <m:r>
                        <a:rPr lang="id-ID" sz="2400" b="1" i="1">
                          <a:latin typeface="Cambria Math" panose="02040503050406030204" pitchFamily="18" charset="0"/>
                          <a:ea typeface="Times New Roman" panose="02020603050405020304" pitchFamily="18" charset="0"/>
                          <a:cs typeface="Times New Roman" panose="02020603050405020304" pitchFamily="18" charset="0"/>
                        </a:rPr>
                        <m:t>𝑳</m:t>
                      </m:r>
                      <m:r>
                        <a:rPr lang="id-ID" sz="2400" b="1" i="1">
                          <a:latin typeface="Cambria Math" panose="02040503050406030204" pitchFamily="18" charset="0"/>
                          <a:ea typeface="Times New Roman" panose="02020603050405020304" pitchFamily="18" charset="0"/>
                          <a:cs typeface="Times New Roman" panose="02020603050405020304" pitchFamily="18" charset="0"/>
                        </a:rPr>
                        <m:t> </m:t>
                      </m:r>
                      <m:r>
                        <a:rPr lang="id-ID" sz="2400" b="1" i="1">
                          <a:latin typeface="Cambria Math" panose="02040503050406030204" pitchFamily="18" charset="0"/>
                          <a:ea typeface="Times New Roman" panose="02020603050405020304" pitchFamily="18" charset="0"/>
                          <a:cs typeface="Times New Roman" panose="02020603050405020304" pitchFamily="18" charset="0"/>
                        </a:rPr>
                        <m:t>𝑽</m:t>
                      </m:r>
                      <m:func>
                        <m:funcPr>
                          <m:ctrlPr>
                            <a:rPr lang="en-ID" sz="2400" b="1" i="1">
                              <a:latin typeface="Cambria Math" panose="02040503050406030204" pitchFamily="18" charset="0"/>
                              <a:ea typeface="Times New Roman" panose="02020603050405020304" pitchFamily="18" charset="0"/>
                              <a:cs typeface="Times New Roman" panose="02020603050405020304" pitchFamily="18" charset="0"/>
                            </a:rPr>
                          </m:ctrlPr>
                        </m:funcPr>
                        <m:fName>
                          <m:r>
                            <a:rPr lang="id-ID" sz="2400" b="1" i="1">
                              <a:latin typeface="Cambria Math" panose="02040503050406030204" pitchFamily="18" charset="0"/>
                              <a:ea typeface="Times New Roman" panose="02020603050405020304" pitchFamily="18" charset="0"/>
                              <a:cs typeface="Times New Roman" panose="02020603050405020304" pitchFamily="18" charset="0"/>
                            </a:rPr>
                            <m:t>𝐬𝐢𝐧</m:t>
                          </m:r>
                        </m:fName>
                        <m:e>
                          <m:r>
                            <a:rPr lang="id-ID" sz="2400" b="1" i="1">
                              <a:latin typeface="Cambria Math" panose="02040503050406030204" pitchFamily="18" charset="0"/>
                              <a:ea typeface="Times New Roman" panose="02020603050405020304" pitchFamily="18" charset="0"/>
                              <a:cs typeface="Times New Roman" panose="02020603050405020304" pitchFamily="18" charset="0"/>
                            </a:rPr>
                            <m:t>𝜽</m:t>
                          </m:r>
                        </m:e>
                      </m:func>
                    </m:oMath>
                  </m:oMathPara>
                </a14:m>
                <a:endParaRPr lang="en-ID" sz="24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lphaLcPeriod" startAt="2"/>
                </a:pPr>
                <a:r>
                  <a:rPr lang="id-ID" sz="2400" dirty="0">
                    <a:latin typeface="Arial Black" panose="020B0A04020102020204" pitchFamily="34" charset="0"/>
                    <a:ea typeface="Times New Roman" panose="02020603050405020304" pitchFamily="18" charset="0"/>
                    <a:cs typeface="Times New Roman" panose="02020603050405020304" pitchFamily="18" charset="0"/>
                  </a:rPr>
                  <a:t>Karena perubahan medan magnet</a:t>
                </a:r>
                <a:endParaRPr lang="en-ID" sz="24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14:m>
                  <m:oMathPara xmlns:m="http://schemas.openxmlformats.org/officeDocument/2006/math">
                    <m:oMathParaPr>
                      <m:jc m:val="centerGroup"/>
                    </m:oMathParaPr>
                    <m:oMath xmlns:m="http://schemas.openxmlformats.org/officeDocument/2006/math">
                      <m:r>
                        <a:rPr lang="id-ID" sz="2400" b="1" i="1">
                          <a:latin typeface="Cambria Math" panose="02040503050406030204" pitchFamily="18" charset="0"/>
                          <a:ea typeface="Times New Roman" panose="02020603050405020304" pitchFamily="18" charset="0"/>
                          <a:cs typeface="Times New Roman" panose="02020603050405020304" pitchFamily="18" charset="0"/>
                        </a:rPr>
                        <m:t>𝜺</m:t>
                      </m:r>
                      <m:r>
                        <a:rPr lang="id-ID" sz="2400" b="1" i="1">
                          <a:latin typeface="Cambria Math" panose="02040503050406030204" pitchFamily="18" charset="0"/>
                          <a:ea typeface="Times New Roman" panose="02020603050405020304" pitchFamily="18" charset="0"/>
                          <a:cs typeface="Times New Roman" panose="02020603050405020304" pitchFamily="18" charset="0"/>
                        </a:rPr>
                        <m:t>=−</m:t>
                      </m:r>
                      <m:r>
                        <a:rPr lang="id-ID" sz="2400" b="1" i="1">
                          <a:latin typeface="Cambria Math" panose="02040503050406030204" pitchFamily="18" charset="0"/>
                          <a:ea typeface="Times New Roman" panose="02020603050405020304" pitchFamily="18" charset="0"/>
                          <a:cs typeface="Times New Roman" panose="02020603050405020304" pitchFamily="18" charset="0"/>
                        </a:rPr>
                        <m:t>𝑵</m:t>
                      </m:r>
                      <m:r>
                        <a:rPr lang="id-ID" sz="2400" b="1" i="1">
                          <a:latin typeface="Cambria Math" panose="02040503050406030204" pitchFamily="18" charset="0"/>
                          <a:ea typeface="Times New Roman" panose="02020603050405020304" pitchFamily="18" charset="0"/>
                          <a:cs typeface="Times New Roman" panose="02020603050405020304" pitchFamily="18" charset="0"/>
                        </a:rPr>
                        <m:t> </m:t>
                      </m:r>
                      <m:r>
                        <a:rPr lang="id-ID" sz="2400" b="1" i="1">
                          <a:latin typeface="Cambria Math" panose="02040503050406030204" pitchFamily="18" charset="0"/>
                          <a:ea typeface="Times New Roman" panose="02020603050405020304" pitchFamily="18" charset="0"/>
                          <a:cs typeface="Times New Roman" panose="02020603050405020304" pitchFamily="18" charset="0"/>
                        </a:rPr>
                        <m:t>𝑨</m:t>
                      </m:r>
                      <m:f>
                        <m:fPr>
                          <m:ctrlPr>
                            <a:rPr lang="en-ID" sz="2400" b="1" i="1">
                              <a:latin typeface="Cambria Math" panose="02040503050406030204" pitchFamily="18" charset="0"/>
                              <a:ea typeface="Times New Roman" panose="02020603050405020304" pitchFamily="18" charset="0"/>
                              <a:cs typeface="Times New Roman" panose="02020603050405020304" pitchFamily="18" charset="0"/>
                            </a:rPr>
                          </m:ctrlPr>
                        </m:fPr>
                        <m:num>
                          <m:r>
                            <a:rPr lang="id-ID" sz="2400" b="1" i="1">
                              <a:latin typeface="Cambria Math" panose="02040503050406030204" pitchFamily="18" charset="0"/>
                              <a:ea typeface="Times New Roman" panose="02020603050405020304" pitchFamily="18" charset="0"/>
                              <a:cs typeface="Times New Roman" panose="02020603050405020304" pitchFamily="18" charset="0"/>
                            </a:rPr>
                            <m:t> ∆</m:t>
                          </m:r>
                          <m:r>
                            <a:rPr lang="id-ID" sz="2400" b="1" i="1">
                              <a:latin typeface="Cambria Math" panose="02040503050406030204" pitchFamily="18" charset="0"/>
                              <a:ea typeface="Times New Roman" panose="02020603050405020304" pitchFamily="18" charset="0"/>
                              <a:cs typeface="Times New Roman" panose="02020603050405020304" pitchFamily="18" charset="0"/>
                            </a:rPr>
                            <m:t>𝑩</m:t>
                          </m:r>
                        </m:num>
                        <m:den>
                          <m:r>
                            <a:rPr lang="id-ID" sz="2400" b="1" i="1">
                              <a:latin typeface="Cambria Math" panose="02040503050406030204" pitchFamily="18" charset="0"/>
                              <a:ea typeface="Times New Roman" panose="02020603050405020304" pitchFamily="18" charset="0"/>
                              <a:cs typeface="Times New Roman" panose="02020603050405020304" pitchFamily="18" charset="0"/>
                            </a:rPr>
                            <m:t>∆</m:t>
                          </m:r>
                          <m:r>
                            <a:rPr lang="id-ID" sz="2400" b="1" i="1">
                              <a:latin typeface="Cambria Math" panose="02040503050406030204" pitchFamily="18" charset="0"/>
                              <a:ea typeface="Times New Roman" panose="02020603050405020304" pitchFamily="18" charset="0"/>
                              <a:cs typeface="Times New Roman" panose="02020603050405020304" pitchFamily="18" charset="0"/>
                            </a:rPr>
                            <m:t>𝒕</m:t>
                          </m:r>
                        </m:den>
                      </m:f>
                    </m:oMath>
                  </m:oMathPara>
                </a14:m>
                <a:endParaRPr lang="en-ID" sz="24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mj-lt"/>
                  <a:buAutoNum type="alphaLcPeriod" startAt="3"/>
                </a:pPr>
                <a:r>
                  <a:rPr lang="id-ID" sz="2400" dirty="0">
                    <a:latin typeface="Arial Black" panose="020B0A04020102020204" pitchFamily="34" charset="0"/>
                    <a:ea typeface="Times New Roman" panose="02020603050405020304" pitchFamily="18" charset="0"/>
                    <a:cs typeface="Times New Roman" panose="02020603050405020304" pitchFamily="18" charset="0"/>
                  </a:rPr>
                  <a:t>Karena perubahan sudut</a:t>
                </a:r>
                <a:endParaRPr lang="en-ID" sz="2400" dirty="0">
                  <a:effectLst/>
                  <a:latin typeface="Arial Black" panose="020B0A0402010202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14:m>
                  <m:oMathPara xmlns:m="http://schemas.openxmlformats.org/officeDocument/2006/math">
                    <m:oMathParaPr>
                      <m:jc m:val="centerGroup"/>
                    </m:oMathParaPr>
                    <m:oMath xmlns:m="http://schemas.openxmlformats.org/officeDocument/2006/math">
                      <m:r>
                        <a:rPr lang="id-ID" sz="2400" b="1" i="1">
                          <a:latin typeface="Cambria Math" panose="02040503050406030204" pitchFamily="18" charset="0"/>
                          <a:ea typeface="Times New Roman" panose="02020603050405020304" pitchFamily="18" charset="0"/>
                          <a:cs typeface="Times New Roman" panose="02020603050405020304" pitchFamily="18" charset="0"/>
                        </a:rPr>
                        <m:t>𝜺</m:t>
                      </m:r>
                      <m:r>
                        <a:rPr lang="id-ID" sz="2400" b="1" i="1">
                          <a:latin typeface="Cambria Math" panose="02040503050406030204" pitchFamily="18" charset="0"/>
                          <a:ea typeface="Times New Roman" panose="02020603050405020304" pitchFamily="18" charset="0"/>
                          <a:cs typeface="Times New Roman" panose="02020603050405020304" pitchFamily="18" charset="0"/>
                        </a:rPr>
                        <m:t>=</m:t>
                      </m:r>
                      <m:r>
                        <a:rPr lang="id-ID" sz="2400" b="1" i="1">
                          <a:latin typeface="Cambria Math" panose="02040503050406030204" pitchFamily="18" charset="0"/>
                          <a:ea typeface="Times New Roman" panose="02020603050405020304" pitchFamily="18" charset="0"/>
                          <a:cs typeface="Times New Roman" panose="02020603050405020304" pitchFamily="18" charset="0"/>
                        </a:rPr>
                        <m:t>𝑵</m:t>
                      </m:r>
                      <m:r>
                        <a:rPr lang="id-ID" sz="2400" b="1" i="1">
                          <a:latin typeface="Cambria Math" panose="02040503050406030204" pitchFamily="18" charset="0"/>
                          <a:ea typeface="Times New Roman" panose="02020603050405020304" pitchFamily="18" charset="0"/>
                          <a:cs typeface="Times New Roman" panose="02020603050405020304" pitchFamily="18" charset="0"/>
                        </a:rPr>
                        <m:t> </m:t>
                      </m:r>
                      <m:r>
                        <a:rPr lang="id-ID" sz="2400" b="1" i="1">
                          <a:latin typeface="Cambria Math" panose="02040503050406030204" pitchFamily="18" charset="0"/>
                          <a:ea typeface="Times New Roman" panose="02020603050405020304" pitchFamily="18" charset="0"/>
                          <a:cs typeface="Times New Roman" panose="02020603050405020304" pitchFamily="18" charset="0"/>
                        </a:rPr>
                        <m:t>𝑩</m:t>
                      </m:r>
                      <m:r>
                        <a:rPr lang="id-ID" sz="2400" b="1" i="1">
                          <a:latin typeface="Cambria Math" panose="02040503050406030204" pitchFamily="18" charset="0"/>
                          <a:ea typeface="Times New Roman" panose="02020603050405020304" pitchFamily="18" charset="0"/>
                          <a:cs typeface="Times New Roman" panose="02020603050405020304" pitchFamily="18" charset="0"/>
                        </a:rPr>
                        <m:t> </m:t>
                      </m:r>
                      <m:r>
                        <a:rPr lang="id-ID" sz="2400" b="1" i="1">
                          <a:latin typeface="Cambria Math" panose="02040503050406030204" pitchFamily="18" charset="0"/>
                          <a:ea typeface="Times New Roman" panose="02020603050405020304" pitchFamily="18" charset="0"/>
                          <a:cs typeface="Times New Roman" panose="02020603050405020304" pitchFamily="18" charset="0"/>
                        </a:rPr>
                        <m:t>𝑨</m:t>
                      </m:r>
                      <m:r>
                        <a:rPr lang="id-ID" sz="2400" b="1" i="1">
                          <a:latin typeface="Cambria Math" panose="02040503050406030204" pitchFamily="18" charset="0"/>
                          <a:ea typeface="Times New Roman" panose="02020603050405020304" pitchFamily="18" charset="0"/>
                          <a:cs typeface="Times New Roman" panose="02020603050405020304" pitchFamily="18" charset="0"/>
                        </a:rPr>
                        <m:t> </m:t>
                      </m:r>
                      <m:r>
                        <a:rPr lang="id-ID" sz="2400" b="1" i="1">
                          <a:latin typeface="Cambria Math" panose="02040503050406030204" pitchFamily="18" charset="0"/>
                          <a:ea typeface="Times New Roman" panose="02020603050405020304" pitchFamily="18" charset="0"/>
                          <a:cs typeface="Times New Roman" panose="02020603050405020304" pitchFamily="18" charset="0"/>
                        </a:rPr>
                        <m:t>𝝎</m:t>
                      </m:r>
                    </m:oMath>
                  </m:oMathPara>
                </a14:m>
                <a:endParaRPr lang="en-ID" sz="2400" dirty="0">
                  <a:effectLst/>
                  <a:latin typeface="Arial Black" panose="020B0A04020102020204" pitchFamily="34" charset="0"/>
                  <a:ea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A0C1098B-67EB-4B96-8E51-BF42337C96BD}"/>
                  </a:ext>
                </a:extLst>
              </p:cNvPr>
              <p:cNvSpPr>
                <a:spLocks noRot="1" noChangeAspect="1" noMove="1" noResize="1" noEditPoints="1" noAdjustHandles="1" noChangeArrowheads="1" noChangeShapeType="1" noTextEdit="1"/>
              </p:cNvSpPr>
              <p:nvPr/>
            </p:nvSpPr>
            <p:spPr>
              <a:xfrm>
                <a:off x="1528175" y="693853"/>
                <a:ext cx="7553195" cy="5011115"/>
              </a:xfrm>
              <a:prstGeom prst="rect">
                <a:avLst/>
              </a:prstGeom>
              <a:blipFill>
                <a:blip r:embed="rId2"/>
                <a:stretch>
                  <a:fillRect l="-1695"/>
                </a:stretch>
              </a:blipFill>
            </p:spPr>
            <p:txBody>
              <a:bodyPr/>
              <a:lstStyle/>
              <a:p>
                <a:r>
                  <a:rPr lang="en-ID">
                    <a:noFill/>
                  </a:rPr>
                  <a:t> </a:t>
                </a:r>
              </a:p>
            </p:txBody>
          </p:sp>
        </mc:Fallback>
      </mc:AlternateContent>
    </p:spTree>
    <p:extLst>
      <p:ext uri="{BB962C8B-B14F-4D97-AF65-F5344CB8AC3E}">
        <p14:creationId xmlns:p14="http://schemas.microsoft.com/office/powerpoint/2010/main" val="538085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747E8670-0E6F-4279-A6FA-F60FEC474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765" y="5759"/>
            <a:ext cx="10133555" cy="6854702"/>
          </a:xfrm>
          <a:prstGeom prst="rect">
            <a:avLst/>
          </a:prstGeom>
        </p:spPr>
      </p:pic>
    </p:spTree>
    <p:extLst>
      <p:ext uri="{BB962C8B-B14F-4D97-AF65-F5344CB8AC3E}">
        <p14:creationId xmlns:p14="http://schemas.microsoft.com/office/powerpoint/2010/main" val="82804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7780224B-78F5-40AE-87EF-1E1B786E4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373" y="26835"/>
            <a:ext cx="8054235" cy="6864830"/>
          </a:xfrm>
          <a:prstGeom prst="rect">
            <a:avLst/>
          </a:prstGeom>
        </p:spPr>
      </p:pic>
    </p:spTree>
    <p:extLst>
      <p:ext uri="{BB962C8B-B14F-4D97-AF65-F5344CB8AC3E}">
        <p14:creationId xmlns:p14="http://schemas.microsoft.com/office/powerpoint/2010/main" val="59343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6552E-3865-4436-B10A-8A65C320A514}"/>
              </a:ext>
            </a:extLst>
          </p:cNvPr>
          <p:cNvSpPr txBox="1"/>
          <p:nvPr/>
        </p:nvSpPr>
        <p:spPr>
          <a:xfrm>
            <a:off x="1577010" y="357811"/>
            <a:ext cx="6710876" cy="369332"/>
          </a:xfrm>
          <a:prstGeom prst="rect">
            <a:avLst/>
          </a:prstGeom>
          <a:noFill/>
        </p:spPr>
        <p:txBody>
          <a:bodyPr wrap="none" rtlCol="0">
            <a:spAutoFit/>
          </a:bodyPr>
          <a:lstStyle/>
          <a:p>
            <a:r>
              <a:rPr lang="id-ID" dirty="0"/>
              <a:t>Penggunaan MATLAB untuk pembuatan kalkulator soal di atas</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8FCB896-B3CF-467F-850B-252C683106FF}"/>
                  </a:ext>
                </a:extLst>
              </p:cNvPr>
              <p:cNvSpPr txBox="1"/>
              <p:nvPr/>
            </p:nvSpPr>
            <p:spPr>
              <a:xfrm>
                <a:off x="788504" y="940905"/>
                <a:ext cx="10614991" cy="1200329"/>
              </a:xfrm>
              <a:prstGeom prst="rect">
                <a:avLst/>
              </a:prstGeom>
              <a:noFill/>
            </p:spPr>
            <p:txBody>
              <a:bodyPr wrap="square" rtlCol="0">
                <a:spAutoFit/>
              </a:bodyPr>
              <a:lstStyle/>
              <a:p>
                <a:r>
                  <a:rPr lang="id-ID" dirty="0"/>
                  <a:t>Penghantar AB memiliki panjang </a:t>
                </a:r>
                <a14:m>
                  <m:oMath xmlns:m="http://schemas.openxmlformats.org/officeDocument/2006/math">
                    <m:r>
                      <a:rPr lang="id-ID" b="0" i="1" smtClean="0">
                        <a:latin typeface="Cambria Math" panose="02040503050406030204" pitchFamily="18" charset="0"/>
                      </a:rPr>
                      <m:t>25 </m:t>
                    </m:r>
                    <m:r>
                      <a:rPr lang="id-ID" b="0" i="1" smtClean="0">
                        <a:latin typeface="Cambria Math" panose="02040503050406030204" pitchFamily="18" charset="0"/>
                      </a:rPr>
                      <m:t>𝑐𝑚</m:t>
                    </m:r>
                  </m:oMath>
                </a14:m>
                <a:r>
                  <a:rPr lang="id-ID" dirty="0"/>
                  <a:t> bergerak dengan kecepatan </a:t>
                </a:r>
                <a14:m>
                  <m:oMath xmlns:m="http://schemas.openxmlformats.org/officeDocument/2006/math">
                    <m:r>
                      <a:rPr lang="id-ID" b="0" i="1" smtClean="0">
                        <a:latin typeface="Cambria Math" panose="02040503050406030204" pitchFamily="18" charset="0"/>
                      </a:rPr>
                      <m:t>5 </m:t>
                    </m:r>
                    <m:r>
                      <a:rPr lang="id-ID" b="0" i="1" smtClean="0">
                        <a:latin typeface="Cambria Math" panose="02040503050406030204" pitchFamily="18" charset="0"/>
                      </a:rPr>
                      <m:t>𝑚</m:t>
                    </m:r>
                    <m:r>
                      <a:rPr lang="id-ID" b="0" i="1" smtClean="0">
                        <a:latin typeface="Cambria Math" panose="02040503050406030204" pitchFamily="18" charset="0"/>
                      </a:rPr>
                      <m:t>/</m:t>
                    </m:r>
                    <m:r>
                      <a:rPr lang="id-ID" b="0" i="1" smtClean="0">
                        <a:latin typeface="Cambria Math" panose="02040503050406030204" pitchFamily="18" charset="0"/>
                      </a:rPr>
                      <m:t>𝑠</m:t>
                    </m:r>
                  </m:oMath>
                </a14:m>
                <a:r>
                  <a:rPr lang="id-ID" dirty="0"/>
                  <a:t> dalam medan magnet homogen </a:t>
                </a:r>
                <a14:m>
                  <m:oMath xmlns:m="http://schemas.openxmlformats.org/officeDocument/2006/math">
                    <m:r>
                      <a:rPr lang="id-ID" b="0" i="1" smtClean="0">
                        <a:latin typeface="Cambria Math" panose="02040503050406030204" pitchFamily="18" charset="0"/>
                      </a:rPr>
                      <m:t>40 </m:t>
                    </m:r>
                    <m:r>
                      <a:rPr lang="id-ID" b="0" i="1" smtClean="0">
                        <a:latin typeface="Cambria Math" panose="02040503050406030204" pitchFamily="18" charset="0"/>
                      </a:rPr>
                      <m:t>𝑚𝑇</m:t>
                    </m:r>
                  </m:oMath>
                </a14:m>
                <a:r>
                  <a:rPr lang="id-ID" dirty="0"/>
                  <a:t>. Jika penghantar dihubungkan hambatan </a:t>
                </a:r>
                <a14:m>
                  <m:oMath xmlns:m="http://schemas.openxmlformats.org/officeDocument/2006/math">
                    <m:r>
                      <a:rPr lang="id-ID" i="1">
                        <a:latin typeface="Cambria Math" panose="02040503050406030204" pitchFamily="18" charset="0"/>
                      </a:rPr>
                      <m:t>2</m:t>
                    </m:r>
                    <m:r>
                      <a:rPr lang="id-ID" b="0" i="1" smtClean="0">
                        <a:latin typeface="Cambria Math" panose="02040503050406030204" pitchFamily="18" charset="0"/>
                      </a:rPr>
                      <m:t>0 </m:t>
                    </m:r>
                    <m:r>
                      <m:rPr>
                        <m:sty m:val="p"/>
                      </m:rPr>
                      <a:rPr lang="id-ID" b="0" i="0" smtClean="0">
                        <a:latin typeface="Cambria Math" panose="02040503050406030204" pitchFamily="18" charset="0"/>
                      </a:rPr>
                      <m:t>Ω</m:t>
                    </m:r>
                  </m:oMath>
                </a14:m>
                <a:r>
                  <a:rPr lang="id-ID" dirty="0"/>
                  <a:t> maka tentukan:</a:t>
                </a:r>
              </a:p>
              <a:p>
                <a:pPr marL="342900" indent="-342900">
                  <a:buFont typeface="+mj-lt"/>
                  <a:buAutoNum type="alphaLcPeriod"/>
                </a:pPr>
                <a:r>
                  <a:rPr lang="id-ID" dirty="0"/>
                  <a:t>Besar kuat arus listrik yang melewati hambatan</a:t>
                </a:r>
              </a:p>
              <a:p>
                <a:pPr marL="342900" indent="-342900">
                  <a:buFont typeface="+mj-lt"/>
                  <a:buAutoNum type="alphaLcPeriod"/>
                </a:pPr>
                <a:r>
                  <a:rPr lang="id-ID" dirty="0"/>
                  <a:t>Gaya Lorentz yang ditimbulkan kawat</a:t>
                </a:r>
                <a:endParaRPr lang="en-US" dirty="0"/>
              </a:p>
            </p:txBody>
          </p:sp>
        </mc:Choice>
        <mc:Fallback>
          <p:sp>
            <p:nvSpPr>
              <p:cNvPr id="3" name="TextBox 2">
                <a:extLst>
                  <a:ext uri="{FF2B5EF4-FFF2-40B4-BE49-F238E27FC236}">
                    <a16:creationId xmlns:a16="http://schemas.microsoft.com/office/drawing/2014/main" id="{08FCB896-B3CF-467F-850B-252C683106FF}"/>
                  </a:ext>
                </a:extLst>
              </p:cNvPr>
              <p:cNvSpPr txBox="1">
                <a:spLocks noRot="1" noChangeAspect="1" noMove="1" noResize="1" noEditPoints="1" noAdjustHandles="1" noChangeArrowheads="1" noChangeShapeType="1" noTextEdit="1"/>
              </p:cNvSpPr>
              <p:nvPr/>
            </p:nvSpPr>
            <p:spPr>
              <a:xfrm>
                <a:off x="788504" y="940905"/>
                <a:ext cx="10614991" cy="1200329"/>
              </a:xfrm>
              <a:prstGeom prst="rect">
                <a:avLst/>
              </a:prstGeom>
              <a:blipFill>
                <a:blip r:embed="rId2"/>
                <a:stretch>
                  <a:fillRect l="-517" t="-2030" b="-8122"/>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DA9BFBC7-9AC2-46E9-825C-F4ECA4B4F22A}"/>
              </a:ext>
            </a:extLst>
          </p:cNvPr>
          <p:cNvGrpSpPr/>
          <p:nvPr/>
        </p:nvGrpSpPr>
        <p:grpSpPr>
          <a:xfrm>
            <a:off x="788504" y="2354996"/>
            <a:ext cx="4680942" cy="3674743"/>
            <a:chOff x="788503" y="2354996"/>
            <a:chExt cx="5723479" cy="4297595"/>
          </a:xfrm>
        </p:grpSpPr>
        <p:pic>
          <p:nvPicPr>
            <p:cNvPr id="4" name="Picture 3">
              <a:extLst>
                <a:ext uri="{FF2B5EF4-FFF2-40B4-BE49-F238E27FC236}">
                  <a16:creationId xmlns:a16="http://schemas.microsoft.com/office/drawing/2014/main" id="{318C8A48-2C93-4802-87BB-57822AA7309F}"/>
                </a:ext>
              </a:extLst>
            </p:cNvPr>
            <p:cNvPicPr>
              <a:picLocks noChangeAspect="1"/>
            </p:cNvPicPr>
            <p:nvPr/>
          </p:nvPicPr>
          <p:blipFill>
            <a:blip r:embed="rId3"/>
            <a:stretch>
              <a:fillRect/>
            </a:stretch>
          </p:blipFill>
          <p:spPr>
            <a:xfrm>
              <a:off x="788503" y="2354996"/>
              <a:ext cx="5723479" cy="4297595"/>
            </a:xfrm>
            <a:prstGeom prst="rect">
              <a:avLst/>
            </a:prstGeom>
          </p:spPr>
        </p:pic>
        <p:sp>
          <p:nvSpPr>
            <p:cNvPr id="5" name="TextBox 4">
              <a:extLst>
                <a:ext uri="{FF2B5EF4-FFF2-40B4-BE49-F238E27FC236}">
                  <a16:creationId xmlns:a16="http://schemas.microsoft.com/office/drawing/2014/main" id="{459EBAC9-6BC6-4AC6-BB38-107DE345C104}"/>
                </a:ext>
              </a:extLst>
            </p:cNvPr>
            <p:cNvSpPr txBox="1"/>
            <p:nvPr/>
          </p:nvSpPr>
          <p:spPr>
            <a:xfrm>
              <a:off x="4081671" y="3021495"/>
              <a:ext cx="1681407" cy="398179"/>
            </a:xfrm>
            <a:prstGeom prst="rect">
              <a:avLst/>
            </a:prstGeom>
            <a:noFill/>
          </p:spPr>
          <p:txBody>
            <a:bodyPr wrap="square" rtlCol="0">
              <a:spAutoFit/>
            </a:bodyPr>
            <a:lstStyle/>
            <a:p>
              <a:r>
                <a:rPr lang="id-ID" sz="1600" dirty="0">
                  <a:solidFill>
                    <a:srgbClr val="0070C0"/>
                  </a:solidFill>
                </a:rPr>
                <a:t>tag: panjang</a:t>
              </a:r>
              <a:endParaRPr lang="en-US" sz="1600" dirty="0">
                <a:solidFill>
                  <a:srgbClr val="0070C0"/>
                </a:solidFill>
              </a:endParaRPr>
            </a:p>
          </p:txBody>
        </p:sp>
        <p:sp>
          <p:nvSpPr>
            <p:cNvPr id="6" name="TextBox 5">
              <a:extLst>
                <a:ext uri="{FF2B5EF4-FFF2-40B4-BE49-F238E27FC236}">
                  <a16:creationId xmlns:a16="http://schemas.microsoft.com/office/drawing/2014/main" id="{C1C6C42C-6FBD-4D9F-9F36-C79112A1643B}"/>
                </a:ext>
              </a:extLst>
            </p:cNvPr>
            <p:cNvSpPr txBox="1"/>
            <p:nvPr/>
          </p:nvSpPr>
          <p:spPr>
            <a:xfrm>
              <a:off x="4075045" y="3425689"/>
              <a:ext cx="2149798" cy="395937"/>
            </a:xfrm>
            <a:prstGeom prst="rect">
              <a:avLst/>
            </a:prstGeom>
            <a:noFill/>
          </p:spPr>
          <p:txBody>
            <a:bodyPr wrap="square" rtlCol="0">
              <a:spAutoFit/>
            </a:bodyPr>
            <a:lstStyle/>
            <a:p>
              <a:r>
                <a:rPr lang="id-ID" sz="1600" dirty="0">
                  <a:solidFill>
                    <a:srgbClr val="0070C0"/>
                  </a:solidFill>
                </a:rPr>
                <a:t>tag: kecepatan</a:t>
              </a:r>
              <a:endParaRPr lang="en-US" sz="1600" dirty="0">
                <a:solidFill>
                  <a:srgbClr val="0070C0"/>
                </a:solidFill>
              </a:endParaRPr>
            </a:p>
          </p:txBody>
        </p:sp>
        <p:sp>
          <p:nvSpPr>
            <p:cNvPr id="7" name="TextBox 6">
              <a:extLst>
                <a:ext uri="{FF2B5EF4-FFF2-40B4-BE49-F238E27FC236}">
                  <a16:creationId xmlns:a16="http://schemas.microsoft.com/office/drawing/2014/main" id="{4A896F11-31C2-4635-BC36-B1872A3B9E01}"/>
                </a:ext>
              </a:extLst>
            </p:cNvPr>
            <p:cNvSpPr txBox="1"/>
            <p:nvPr/>
          </p:nvSpPr>
          <p:spPr>
            <a:xfrm>
              <a:off x="4094924" y="3896137"/>
              <a:ext cx="1426185" cy="395937"/>
            </a:xfrm>
            <a:prstGeom prst="rect">
              <a:avLst/>
            </a:prstGeom>
            <a:noFill/>
          </p:spPr>
          <p:txBody>
            <a:bodyPr wrap="square" rtlCol="0">
              <a:spAutoFit/>
            </a:bodyPr>
            <a:lstStyle/>
            <a:p>
              <a:r>
                <a:rPr lang="id-ID" sz="1600" dirty="0">
                  <a:solidFill>
                    <a:srgbClr val="0070C0"/>
                  </a:solidFill>
                </a:rPr>
                <a:t>tag: B</a:t>
              </a:r>
              <a:endParaRPr lang="en-US" sz="1600" dirty="0">
                <a:solidFill>
                  <a:srgbClr val="0070C0"/>
                </a:solidFill>
              </a:endParaRPr>
            </a:p>
          </p:txBody>
        </p:sp>
        <p:sp>
          <p:nvSpPr>
            <p:cNvPr id="8" name="TextBox 7">
              <a:extLst>
                <a:ext uri="{FF2B5EF4-FFF2-40B4-BE49-F238E27FC236}">
                  <a16:creationId xmlns:a16="http://schemas.microsoft.com/office/drawing/2014/main" id="{7340F74D-2FF5-41B3-84CA-F4AC1CD5F275}"/>
                </a:ext>
              </a:extLst>
            </p:cNvPr>
            <p:cNvSpPr txBox="1"/>
            <p:nvPr/>
          </p:nvSpPr>
          <p:spPr>
            <a:xfrm>
              <a:off x="4114803" y="4300326"/>
              <a:ext cx="1008188" cy="395937"/>
            </a:xfrm>
            <a:prstGeom prst="rect">
              <a:avLst/>
            </a:prstGeom>
            <a:noFill/>
          </p:spPr>
          <p:txBody>
            <a:bodyPr wrap="square" rtlCol="0">
              <a:spAutoFit/>
            </a:bodyPr>
            <a:lstStyle/>
            <a:p>
              <a:r>
                <a:rPr lang="id-ID" sz="1600" dirty="0">
                  <a:solidFill>
                    <a:srgbClr val="0070C0"/>
                  </a:solidFill>
                </a:rPr>
                <a:t>tag: R</a:t>
              </a:r>
              <a:endParaRPr lang="en-US" sz="1600" dirty="0">
                <a:solidFill>
                  <a:srgbClr val="0070C0"/>
                </a:solidFill>
              </a:endParaRPr>
            </a:p>
          </p:txBody>
        </p:sp>
        <p:sp>
          <p:nvSpPr>
            <p:cNvPr id="9" name="TextBox 8">
              <a:extLst>
                <a:ext uri="{FF2B5EF4-FFF2-40B4-BE49-F238E27FC236}">
                  <a16:creationId xmlns:a16="http://schemas.microsoft.com/office/drawing/2014/main" id="{0EE3A100-BB37-4AFF-998C-BAEABFF12243}"/>
                </a:ext>
              </a:extLst>
            </p:cNvPr>
            <p:cNvSpPr txBox="1"/>
            <p:nvPr/>
          </p:nvSpPr>
          <p:spPr>
            <a:xfrm>
              <a:off x="4200941" y="5406885"/>
              <a:ext cx="1008187" cy="395710"/>
            </a:xfrm>
            <a:prstGeom prst="rect">
              <a:avLst/>
            </a:prstGeom>
            <a:noFill/>
          </p:spPr>
          <p:txBody>
            <a:bodyPr wrap="square" rtlCol="0">
              <a:spAutoFit/>
            </a:bodyPr>
            <a:lstStyle/>
            <a:p>
              <a:r>
                <a:rPr lang="id-ID" sz="1600" dirty="0">
                  <a:solidFill>
                    <a:srgbClr val="0070C0"/>
                  </a:solidFill>
                </a:rPr>
                <a:t>tag: I</a:t>
              </a:r>
              <a:endParaRPr lang="en-US" sz="1600" dirty="0">
                <a:solidFill>
                  <a:srgbClr val="0070C0"/>
                </a:solidFill>
              </a:endParaRPr>
            </a:p>
          </p:txBody>
        </p:sp>
        <p:sp>
          <p:nvSpPr>
            <p:cNvPr id="10" name="TextBox 9">
              <a:extLst>
                <a:ext uri="{FF2B5EF4-FFF2-40B4-BE49-F238E27FC236}">
                  <a16:creationId xmlns:a16="http://schemas.microsoft.com/office/drawing/2014/main" id="{1157102D-BC8F-4417-8710-337284C2326C}"/>
                </a:ext>
              </a:extLst>
            </p:cNvPr>
            <p:cNvSpPr txBox="1"/>
            <p:nvPr/>
          </p:nvSpPr>
          <p:spPr>
            <a:xfrm>
              <a:off x="4207569" y="5837580"/>
              <a:ext cx="1001559" cy="395937"/>
            </a:xfrm>
            <a:prstGeom prst="rect">
              <a:avLst/>
            </a:prstGeom>
            <a:noFill/>
          </p:spPr>
          <p:txBody>
            <a:bodyPr wrap="square" rtlCol="0">
              <a:spAutoFit/>
            </a:bodyPr>
            <a:lstStyle/>
            <a:p>
              <a:r>
                <a:rPr lang="id-ID" sz="1600" dirty="0">
                  <a:solidFill>
                    <a:srgbClr val="0070C0"/>
                  </a:solidFill>
                </a:rPr>
                <a:t>tag: F</a:t>
              </a:r>
              <a:endParaRPr lang="en-US" sz="1600" dirty="0">
                <a:solidFill>
                  <a:srgbClr val="0070C0"/>
                </a:solidFill>
              </a:endParaRPr>
            </a:p>
          </p:txBody>
        </p:sp>
        <p:cxnSp>
          <p:nvCxnSpPr>
            <p:cNvPr id="12" name="Straight Arrow Connector 11">
              <a:extLst>
                <a:ext uri="{FF2B5EF4-FFF2-40B4-BE49-F238E27FC236}">
                  <a16:creationId xmlns:a16="http://schemas.microsoft.com/office/drawing/2014/main" id="{A4E7CECD-2050-4F51-8DCC-70AD37C13F01}"/>
                </a:ext>
              </a:extLst>
            </p:cNvPr>
            <p:cNvCxnSpPr>
              <a:cxnSpLocks/>
            </p:cNvCxnSpPr>
            <p:nvPr/>
          </p:nvCxnSpPr>
          <p:spPr>
            <a:xfrm>
              <a:off x="2769704" y="3200785"/>
              <a:ext cx="116619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F302AEA-65AA-481C-9E58-E0E0F64BBD92}"/>
                </a:ext>
              </a:extLst>
            </p:cNvPr>
            <p:cNvCxnSpPr>
              <a:cxnSpLocks/>
            </p:cNvCxnSpPr>
            <p:nvPr/>
          </p:nvCxnSpPr>
          <p:spPr>
            <a:xfrm>
              <a:off x="2789583" y="3631482"/>
              <a:ext cx="116619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1F93261-BB78-4E52-BBC6-29295DEE884E}"/>
                </a:ext>
              </a:extLst>
            </p:cNvPr>
            <p:cNvCxnSpPr>
              <a:cxnSpLocks/>
            </p:cNvCxnSpPr>
            <p:nvPr/>
          </p:nvCxnSpPr>
          <p:spPr>
            <a:xfrm>
              <a:off x="2822714" y="4075431"/>
              <a:ext cx="116619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E41AE2-7010-475A-A5CC-ADA9EE4E6EBA}"/>
                </a:ext>
              </a:extLst>
            </p:cNvPr>
            <p:cNvCxnSpPr>
              <a:cxnSpLocks/>
            </p:cNvCxnSpPr>
            <p:nvPr/>
          </p:nvCxnSpPr>
          <p:spPr>
            <a:xfrm>
              <a:off x="2816089" y="4532632"/>
              <a:ext cx="116619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8CE9B0-4CC0-4CED-946D-F29D39EC4855}"/>
                </a:ext>
              </a:extLst>
            </p:cNvPr>
            <p:cNvCxnSpPr>
              <a:cxnSpLocks/>
            </p:cNvCxnSpPr>
            <p:nvPr/>
          </p:nvCxnSpPr>
          <p:spPr>
            <a:xfrm>
              <a:off x="2862472" y="5572928"/>
              <a:ext cx="116619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6DC8D8-00DA-4DB5-ADAD-6CAE09402A72}"/>
                </a:ext>
              </a:extLst>
            </p:cNvPr>
            <p:cNvCxnSpPr>
              <a:cxnSpLocks/>
            </p:cNvCxnSpPr>
            <p:nvPr/>
          </p:nvCxnSpPr>
          <p:spPr>
            <a:xfrm>
              <a:off x="2922108" y="6030126"/>
              <a:ext cx="116619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721F15D-A448-4414-B227-8FD285BB2E34}"/>
                </a:ext>
              </a:extLst>
            </p:cNvPr>
            <p:cNvSpPr txBox="1"/>
            <p:nvPr/>
          </p:nvSpPr>
          <p:spPr>
            <a:xfrm>
              <a:off x="2544167" y="4930200"/>
              <a:ext cx="2311121" cy="395937"/>
            </a:xfrm>
            <a:prstGeom prst="rect">
              <a:avLst/>
            </a:prstGeom>
            <a:noFill/>
          </p:spPr>
          <p:txBody>
            <a:bodyPr wrap="square" rtlCol="0">
              <a:spAutoFit/>
            </a:bodyPr>
            <a:lstStyle/>
            <a:p>
              <a:r>
                <a:rPr lang="id-ID" sz="1600" dirty="0">
                  <a:solidFill>
                    <a:srgbClr val="0070C0"/>
                  </a:solidFill>
                </a:rPr>
                <a:t>tag: pushbutton1</a:t>
              </a:r>
              <a:endParaRPr lang="en-US" sz="1600" dirty="0">
                <a:solidFill>
                  <a:srgbClr val="0070C0"/>
                </a:solidFill>
              </a:endParaRPr>
            </a:p>
          </p:txBody>
        </p:sp>
        <p:cxnSp>
          <p:nvCxnSpPr>
            <p:cNvPr id="20" name="Straight Arrow Connector 19">
              <a:extLst>
                <a:ext uri="{FF2B5EF4-FFF2-40B4-BE49-F238E27FC236}">
                  <a16:creationId xmlns:a16="http://schemas.microsoft.com/office/drawing/2014/main" id="{21867B1C-17B7-40A2-AEC6-3116DE5D5AF4}"/>
                </a:ext>
              </a:extLst>
            </p:cNvPr>
            <p:cNvCxnSpPr>
              <a:cxnSpLocks/>
            </p:cNvCxnSpPr>
            <p:nvPr/>
          </p:nvCxnSpPr>
          <p:spPr>
            <a:xfrm>
              <a:off x="1802294" y="5122355"/>
              <a:ext cx="741873"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1E8D04A-F59A-4405-876D-2ADAB2DDDEE8}"/>
              </a:ext>
            </a:extLst>
          </p:cNvPr>
          <p:cNvSpPr txBox="1"/>
          <p:nvPr/>
        </p:nvSpPr>
        <p:spPr>
          <a:xfrm>
            <a:off x="5859488" y="2009919"/>
            <a:ext cx="6040964" cy="5078313"/>
          </a:xfrm>
          <a:prstGeom prst="rect">
            <a:avLst/>
          </a:prstGeom>
          <a:noFill/>
        </p:spPr>
        <p:txBody>
          <a:bodyPr wrap="square" rtlCol="0">
            <a:spAutoFit/>
          </a:bodyPr>
          <a:lstStyle/>
          <a:p>
            <a:r>
              <a:rPr lang="id-ID" dirty="0">
                <a:solidFill>
                  <a:srgbClr val="FF0000"/>
                </a:solidFill>
              </a:rPr>
              <a:t>Algoritma pada pushbutton1: </a:t>
            </a:r>
          </a:p>
          <a:p>
            <a:r>
              <a:rPr lang="en-US" dirty="0">
                <a:latin typeface="Courier New" panose="02070309020205020404" pitchFamily="49" charset="0"/>
              </a:rPr>
              <a:t>L = str2double(get(handles.</a:t>
            </a:r>
            <a:r>
              <a:rPr lang="en-US" dirty="0" err="1">
                <a:latin typeface="Courier New" panose="02070309020205020404" pitchFamily="49" charset="0"/>
              </a:rPr>
              <a:t>panjang</a:t>
            </a:r>
            <a:r>
              <a:rPr lang="en-US" dirty="0">
                <a:latin typeface="Courier New" panose="02070309020205020404" pitchFamily="49" charset="0"/>
              </a:rPr>
              <a:t>,</a:t>
            </a:r>
            <a:r>
              <a:rPr lang="en-US" dirty="0">
                <a:solidFill>
                  <a:srgbClr val="A020F0"/>
                </a:solidFill>
                <a:latin typeface="Courier New" panose="02070309020205020404" pitchFamily="49" charset="0"/>
              </a:rPr>
              <a:t>'string</a:t>
            </a:r>
            <a:r>
              <a:rPr lang="en-US" dirty="0">
                <a:latin typeface="Courier New" panose="02070309020205020404" pitchFamily="49" charset="0"/>
              </a:rPr>
              <a:t>'));</a:t>
            </a:r>
          </a:p>
          <a:p>
            <a:r>
              <a:rPr lang="en-US" dirty="0">
                <a:latin typeface="Courier New" panose="02070309020205020404" pitchFamily="49" charset="0"/>
              </a:rPr>
              <a:t>v = str2double(get(handles.</a:t>
            </a:r>
            <a:r>
              <a:rPr lang="en-US" dirty="0" err="1">
                <a:latin typeface="Courier New" panose="02070309020205020404" pitchFamily="49" charset="0"/>
              </a:rPr>
              <a:t>kecepatan</a:t>
            </a:r>
            <a:r>
              <a:rPr lang="en-US" dirty="0">
                <a:latin typeface="Courier New" panose="02070309020205020404" pitchFamily="49" charset="0"/>
              </a:rPr>
              <a:t>,</a:t>
            </a:r>
            <a:r>
              <a:rPr lang="en-US" dirty="0">
                <a:solidFill>
                  <a:srgbClr val="A020F0"/>
                </a:solidFill>
                <a:latin typeface="Courier New" panose="02070309020205020404" pitchFamily="49" charset="0"/>
              </a:rPr>
              <a:t>'string</a:t>
            </a:r>
            <a:r>
              <a:rPr lang="en-US" dirty="0">
                <a:latin typeface="Courier New" panose="02070309020205020404" pitchFamily="49" charset="0"/>
              </a:rPr>
              <a:t>'));</a:t>
            </a:r>
          </a:p>
          <a:p>
            <a:r>
              <a:rPr lang="en-US" dirty="0">
                <a:latin typeface="Courier New" panose="02070309020205020404" pitchFamily="49" charset="0"/>
              </a:rPr>
              <a:t>B = str2double(get(</a:t>
            </a:r>
            <a:r>
              <a:rPr lang="en-US" dirty="0" err="1">
                <a:latin typeface="Courier New" panose="02070309020205020404" pitchFamily="49" charset="0"/>
              </a:rPr>
              <a:t>handles.B,</a:t>
            </a:r>
            <a:r>
              <a:rPr lang="en-US" dirty="0" err="1">
                <a:solidFill>
                  <a:srgbClr val="A020F0"/>
                </a:solidFill>
                <a:latin typeface="Courier New" panose="02070309020205020404" pitchFamily="49" charset="0"/>
              </a:rPr>
              <a:t>'string</a:t>
            </a:r>
            <a:r>
              <a:rPr lang="en-US" dirty="0">
                <a:latin typeface="Courier New" panose="02070309020205020404" pitchFamily="49" charset="0"/>
              </a:rPr>
              <a:t>'));</a:t>
            </a:r>
          </a:p>
          <a:p>
            <a:r>
              <a:rPr lang="en-US" dirty="0">
                <a:latin typeface="Courier New" panose="02070309020205020404" pitchFamily="49" charset="0"/>
              </a:rPr>
              <a:t>R = str2double(get(</a:t>
            </a:r>
            <a:r>
              <a:rPr lang="en-US" dirty="0" err="1">
                <a:latin typeface="Courier New" panose="02070309020205020404" pitchFamily="49" charset="0"/>
              </a:rPr>
              <a:t>handles.R,</a:t>
            </a:r>
            <a:r>
              <a:rPr lang="en-US" dirty="0" err="1">
                <a:solidFill>
                  <a:srgbClr val="A020F0"/>
                </a:solidFill>
                <a:latin typeface="Courier New" panose="02070309020205020404" pitchFamily="49" charset="0"/>
              </a:rPr>
              <a:t>'string</a:t>
            </a:r>
            <a:r>
              <a:rPr lang="en-US" dirty="0">
                <a:latin typeface="Courier New" panose="02070309020205020404" pitchFamily="49" charset="0"/>
              </a:rPr>
              <a:t>'));</a:t>
            </a:r>
          </a:p>
          <a:p>
            <a:r>
              <a:rPr lang="en-US" dirty="0">
                <a:solidFill>
                  <a:srgbClr val="228B22"/>
                </a:solidFill>
                <a:latin typeface="Courier New" panose="02070309020205020404" pitchFamily="49" charset="0"/>
              </a:rPr>
              <a:t>%GGL </a:t>
            </a:r>
            <a:r>
              <a:rPr lang="en-US" dirty="0" err="1">
                <a:solidFill>
                  <a:srgbClr val="228B22"/>
                </a:solidFill>
                <a:latin typeface="Courier New" panose="02070309020205020404" pitchFamily="49" charset="0"/>
              </a:rPr>
              <a:t>Induksi</a:t>
            </a:r>
            <a:endParaRPr lang="en-US" dirty="0">
              <a:solidFill>
                <a:srgbClr val="228B22"/>
              </a:solidFill>
              <a:latin typeface="Courier New" panose="02070309020205020404" pitchFamily="49" charset="0"/>
            </a:endParaRPr>
          </a:p>
          <a:p>
            <a:r>
              <a:rPr lang="en-US" dirty="0" err="1">
                <a:latin typeface="Courier New" panose="02070309020205020404" pitchFamily="49" charset="0"/>
              </a:rPr>
              <a:t>ggl</a:t>
            </a:r>
            <a:r>
              <a:rPr lang="en-US" dirty="0">
                <a:latin typeface="Courier New" panose="02070309020205020404" pitchFamily="49" charset="0"/>
              </a:rPr>
              <a:t> = B*L*v</a:t>
            </a:r>
          </a:p>
          <a:p>
            <a:r>
              <a:rPr lang="en-US" dirty="0">
                <a:solidFill>
                  <a:srgbClr val="228B22"/>
                </a:solidFill>
                <a:latin typeface="Courier New" panose="02070309020205020404" pitchFamily="49" charset="0"/>
              </a:rPr>
              <a:t>%</a:t>
            </a:r>
            <a:r>
              <a:rPr lang="en-US" dirty="0" err="1">
                <a:solidFill>
                  <a:srgbClr val="228B22"/>
                </a:solidFill>
                <a:latin typeface="Courier New" panose="02070309020205020404" pitchFamily="49" charset="0"/>
              </a:rPr>
              <a:t>Kuat</a:t>
            </a:r>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Arus</a:t>
            </a:r>
            <a:r>
              <a:rPr lang="en-US" dirty="0">
                <a:solidFill>
                  <a:srgbClr val="228B22"/>
                </a:solidFill>
                <a:latin typeface="Courier New" panose="02070309020205020404" pitchFamily="49" charset="0"/>
              </a:rPr>
              <a:t> Listrik</a:t>
            </a:r>
          </a:p>
          <a:p>
            <a:r>
              <a:rPr lang="en-US" dirty="0">
                <a:latin typeface="Courier New" panose="02070309020205020404" pitchFamily="49" charset="0"/>
              </a:rPr>
              <a:t>I = </a:t>
            </a:r>
            <a:r>
              <a:rPr lang="en-US" dirty="0" err="1">
                <a:latin typeface="Courier New" panose="02070309020205020404" pitchFamily="49" charset="0"/>
              </a:rPr>
              <a:t>ggl</a:t>
            </a:r>
            <a:r>
              <a:rPr lang="en-US" dirty="0">
                <a:latin typeface="Courier New" panose="02070309020205020404" pitchFamily="49" charset="0"/>
              </a:rPr>
              <a:t>/R</a:t>
            </a:r>
          </a:p>
          <a:p>
            <a:r>
              <a:rPr lang="en-US" dirty="0">
                <a:solidFill>
                  <a:srgbClr val="228B22"/>
                </a:solidFill>
                <a:latin typeface="Courier New" panose="02070309020205020404" pitchFamily="49" charset="0"/>
              </a:rPr>
              <a:t>%Gaya Lorentz</a:t>
            </a:r>
          </a:p>
          <a:p>
            <a:r>
              <a:rPr lang="en-US" dirty="0">
                <a:latin typeface="Courier New" panose="02070309020205020404" pitchFamily="49" charset="0"/>
              </a:rPr>
              <a:t>F = B*I*L</a:t>
            </a:r>
          </a:p>
          <a:p>
            <a:r>
              <a:rPr lang="en-US" dirty="0">
                <a:solidFill>
                  <a:srgbClr val="000000"/>
                </a:solidFill>
                <a:latin typeface="Courier New" panose="02070309020205020404" pitchFamily="49" charset="0"/>
              </a:rPr>
              <a:t> </a:t>
            </a:r>
          </a:p>
          <a:p>
            <a:r>
              <a:rPr lang="en-US" dirty="0">
                <a:latin typeface="Courier New" panose="02070309020205020404" pitchFamily="49" charset="0"/>
              </a:rPr>
              <a:t>set(</a:t>
            </a:r>
            <a:r>
              <a:rPr lang="en-US" dirty="0" err="1">
                <a:latin typeface="Courier New" panose="02070309020205020404" pitchFamily="49" charset="0"/>
              </a:rPr>
              <a:t>handles.I,</a:t>
            </a:r>
            <a:r>
              <a:rPr lang="en-US" dirty="0" err="1">
                <a:solidFill>
                  <a:srgbClr val="A020F0"/>
                </a:solidFill>
                <a:latin typeface="Courier New" panose="02070309020205020404" pitchFamily="49" charset="0"/>
              </a:rPr>
              <a:t>'string'</a:t>
            </a:r>
            <a:r>
              <a:rPr lang="en-US" dirty="0" err="1">
                <a:latin typeface="Courier New" panose="02070309020205020404" pitchFamily="49" charset="0"/>
              </a:rPr>
              <a:t>,I</a:t>
            </a:r>
            <a:r>
              <a:rPr lang="en-US" dirty="0">
                <a:latin typeface="Courier New" panose="02070309020205020404" pitchFamily="49" charset="0"/>
              </a:rPr>
              <a:t>);</a:t>
            </a:r>
          </a:p>
          <a:p>
            <a:r>
              <a:rPr lang="da-DK" dirty="0">
                <a:latin typeface="Courier New" panose="02070309020205020404" pitchFamily="49" charset="0"/>
              </a:rPr>
              <a:t>set(handles.F,</a:t>
            </a:r>
            <a:r>
              <a:rPr lang="da-DK" dirty="0">
                <a:solidFill>
                  <a:srgbClr val="A020F0"/>
                </a:solidFill>
                <a:latin typeface="Courier New" panose="02070309020205020404" pitchFamily="49" charset="0"/>
              </a:rPr>
              <a:t>'string'</a:t>
            </a:r>
            <a:r>
              <a:rPr lang="da-DK" dirty="0">
                <a:latin typeface="Courier New" panose="02070309020205020404" pitchFamily="49" charset="0"/>
              </a:rPr>
              <a:t>,F);</a:t>
            </a:r>
          </a:p>
          <a:p>
            <a:endParaRPr lang="en-US" dirty="0"/>
          </a:p>
        </p:txBody>
      </p:sp>
    </p:spTree>
    <p:extLst>
      <p:ext uri="{BB962C8B-B14F-4D97-AF65-F5344CB8AC3E}">
        <p14:creationId xmlns:p14="http://schemas.microsoft.com/office/powerpoint/2010/main" val="970518644"/>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1C2B32"/>
      </a:dk2>
      <a:lt2>
        <a:srgbClr val="E3E2E8"/>
      </a:lt2>
      <a:accent1>
        <a:srgbClr val="9EA47C"/>
      </a:accent1>
      <a:accent2>
        <a:srgbClr val="89A873"/>
      </a:accent2>
      <a:accent3>
        <a:srgbClr val="7FAA7F"/>
      </a:accent3>
      <a:accent4>
        <a:srgbClr val="75AB8B"/>
      </a:accent4>
      <a:accent5>
        <a:srgbClr val="7EA7A0"/>
      </a:accent5>
      <a:accent6>
        <a:srgbClr val="77A7B6"/>
      </a:accent6>
      <a:hlink>
        <a:srgbClr val="7469AE"/>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111</TotalTime>
  <Words>604</Words>
  <Application>Microsoft Office PowerPoint</Application>
  <PresentationFormat>Widescreen</PresentationFormat>
  <Paragraphs>67</Paragraphs>
  <Slides>16</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8" baseType="lpstr">
      <vt:lpstr>Arial</vt:lpstr>
      <vt:lpstr>Arial Black</vt:lpstr>
      <vt:lpstr>Avenir Next LT Pro</vt:lpstr>
      <vt:lpstr>Avenir Next LT Pro Light</vt:lpstr>
      <vt:lpstr>Calibri</vt:lpstr>
      <vt:lpstr>Cambria Math</vt:lpstr>
      <vt:lpstr>Courier New</vt:lpstr>
      <vt:lpstr>Gigi</vt:lpstr>
      <vt:lpstr>Sitka Subheading</vt:lpstr>
      <vt:lpstr>Times New Roman</vt:lpstr>
      <vt:lpstr>PebbleVTI</vt:lpstr>
      <vt:lpstr>Equation.DSMT4</vt:lpstr>
      <vt:lpstr>Induksi Magnet</vt:lpstr>
      <vt:lpstr>GGL Induksi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Induksi Magnet</dc:title>
  <dc:creator>Siwi Puji Astuti</dc:creator>
  <cp:lastModifiedBy>samsung</cp:lastModifiedBy>
  <cp:revision>7</cp:revision>
  <dcterms:created xsi:type="dcterms:W3CDTF">2021-01-27T07:23:42Z</dcterms:created>
  <dcterms:modified xsi:type="dcterms:W3CDTF">2021-03-02T13:47:14Z</dcterms:modified>
</cp:coreProperties>
</file>