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1" r:id="rId4"/>
    <p:sldId id="262" r:id="rId5"/>
    <p:sldId id="263" r:id="rId6"/>
    <p:sldId id="526" r:id="rId7"/>
    <p:sldId id="264" r:id="rId8"/>
    <p:sldId id="260" r:id="rId9"/>
    <p:sldId id="265" r:id="rId10"/>
    <p:sldId id="268" r:id="rId11"/>
    <p:sldId id="266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522" r:id="rId23"/>
    <p:sldId id="523" r:id="rId24"/>
    <p:sldId id="524" r:id="rId25"/>
    <p:sldId id="525" r:id="rId26"/>
    <p:sldId id="527" r:id="rId27"/>
    <p:sldId id="258" r:id="rId28"/>
    <p:sldId id="26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DCFEB-B906-A742-8BED-7CF5F508F59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05F78-DFBD-0548-847A-26CB9C5B5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05F78-DFBD-0548-847A-26CB9C5B53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17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Added</a:t>
            </a:r>
            <a:r>
              <a:rPr lang="zh-CN" altLang="en-US" dirty="0"/>
              <a:t> </a:t>
            </a:r>
            <a:r>
              <a:rPr lang="en-US" altLang="zh-CN" dirty="0"/>
              <a:t>earlier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E5884-232A-5C4C-A95B-72C4215E73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9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05F78-DFBD-0548-847A-26CB9C5B537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4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CB52-C707-2849-AD59-73B803946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78308-BF21-D94B-A0D7-A04F5649A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EF146-DC24-B945-9233-837D2537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093C-4C05-6D46-B56F-6C459F1F114F}" type="datetime1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D7A56-60CA-4640-8ADF-6394F369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A824D-C9FF-8C4F-AD54-0C266263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8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A502-A635-B347-868B-72A624EC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80832-ACF4-1C44-B74D-AEB5E3074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A5F65-4193-F347-BD13-2EDB0311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7F92-1564-DC4A-81E1-A3E2639BA564}" type="datetime1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3FF59-434E-B845-A630-CE15323D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5E6E6-2BD4-C044-A13D-509B32FF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1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8ED68-3B22-A04C-B2B2-27985D12A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CD427-D5FE-A04C-98F5-9C0E56F3F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BC42E-6B85-DA4C-B745-9FF1099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39C5-3229-1047-9CE0-7D4A76653AA4}" type="datetime1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CF555-4FCD-8B4C-B2F1-96F66311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FD0A-C9AF-2B4E-8048-45C6E3B5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5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62AC-D757-B641-A643-DA714FCE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CACBC-9467-4945-9FFB-B16A064C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2DEE-F5F3-6944-BC1E-F80DA8FC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1EB9-AD1E-194B-A85A-99E13AFD868F}" type="datetime1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764B3-5813-A543-85CD-66C9C3D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5071-2A68-384F-8CE6-3B15AE7F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8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45FA-E1C4-804F-B3B5-ECBAC3F8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67E9-43C6-7049-93D0-13F21C535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87647-F429-8C45-818F-2C8856C6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F3F7-EF12-EA4F-971E-4D81909A2894}" type="datetime1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A9382-FDBB-D044-904D-0BA52202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39388-C6DA-2345-8AF1-65F91042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00B5-F437-2142-B12C-6DA30F86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4CD9A-9FD1-4F4B-BB24-2D7E186CA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A30D2-98FC-D246-BF96-B9DB5A7FC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AC142-CB70-9F49-AEFB-30CD9B42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9037-30E8-6242-81A8-8B8D47A407FA}" type="datetime1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C88DD-62F5-E046-8ACD-2F807DC4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33CCA-7473-EC46-8B05-7C3CF95A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A6BB-535F-1045-95E6-12F22466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8F0CD-937D-8C44-9E92-8C0F72BB1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D10E3-B7C2-8B44-8638-E62273C7B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B042E-BCF1-784F-ADB9-3FFCC37A3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F50EB-9757-2049-89CC-3F6C739FE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34324-96FA-2C4B-B2D8-1BDFDFD3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785EF-B3E7-3D4B-B3D5-9A9F09535260}" type="datetime1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8BE91-9813-ED40-85F8-88341CA8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31E7E-1E93-C34B-A899-DD79FA02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9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6BC7-05B4-BF48-B0FC-B9DB2D44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09D63-6ECF-704C-85A8-6C591E73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69E7-4DB8-6F44-8F22-F30C8F6F645B}" type="datetime1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A5B69-B45A-4D40-B44C-CB97073D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ADFFC-A6ED-BF4B-9B55-84BF1FC3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0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7A05E-5892-114D-8F06-6B5E1E37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6E6-0A71-FE4F-BF97-C251E13D5731}" type="datetime1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305D9-6313-3949-9574-A8CAAAA9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70FB4-5F91-594E-AFA0-38C1D401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3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2194-2776-7D47-8765-ABCE6A2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6ABFA-569C-ED49-964E-64EB774C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A49E8-7D04-AC4E-983F-1C7966107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3C884-9B4F-5E4D-9349-F8539A7D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C7C9-FCFA-3B4C-B599-900B0B0705F4}" type="datetime1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CE28D-CE60-8D40-B4DA-21E3DF03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88B55-0F32-ED43-B2BF-FB7B341C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EACF-EFA2-0342-A088-A0D228D7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36CC3-E335-5349-9D16-A7F2AEE67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14A7-F08D-C64A-A171-077B8D1B7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7A5F5-3677-904B-B933-27309864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C7F0-F0B4-ED40-961B-A1FCC49C4D9C}" type="datetime1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43079-9F50-3D4F-83B1-331BF04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6F1D9-BCB9-9D42-A3DB-1B248954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1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0F725-5C04-9C4D-B299-FC7F5B40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473DC-4B02-5E4E-B7D4-8CB002992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FA3EB-14E2-EA4D-BE4C-58FA2AB5C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0F985-739A-0C4B-8B53-60B6FABB811D}" type="datetime1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3949F-A0A9-6D46-8F37-3E8D0144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518CD-6C47-0140-945E-098A1C63A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BE59A-7D2F-1641-903F-86EDC7E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4414-300F-1A43-9C98-4A0EB6845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375" y="1122363"/>
            <a:ext cx="10843590" cy="2387600"/>
          </a:xfrm>
        </p:spPr>
        <p:txBody>
          <a:bodyPr>
            <a:noAutofit/>
          </a:bodyPr>
          <a:lstStyle/>
          <a:p>
            <a:r>
              <a:rPr lang="en-US" sz="4400" dirty="0"/>
              <a:t>Looking for the Maximum Independent Set:</a:t>
            </a:r>
            <a:br>
              <a:rPr lang="en-US" sz="4400" dirty="0"/>
            </a:br>
            <a:r>
              <a:rPr lang="en-US" sz="4400" dirty="0"/>
              <a:t>A New Perspective on the Stable Path Problem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FCF99-F5DD-BA45-BFB2-9AA605485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183" y="3182728"/>
            <a:ext cx="9144000" cy="165576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/>
              <a:t>Yichao</a:t>
            </a:r>
            <a:r>
              <a:rPr lang="en-US" sz="2000" dirty="0"/>
              <a:t> Cheng</a:t>
            </a:r>
            <a:r>
              <a:rPr lang="en-US" altLang="zh-CN" sz="2000" baseline="30000" dirty="0"/>
              <a:t>1</a:t>
            </a:r>
            <a:r>
              <a:rPr lang="en-US" sz="2000" dirty="0"/>
              <a:t>, Ning Luo</a:t>
            </a:r>
            <a:r>
              <a:rPr lang="en-US" altLang="zh-CN" sz="2000" baseline="30000" dirty="0"/>
              <a:t>1</a:t>
            </a:r>
            <a:r>
              <a:rPr lang="en-US" sz="2000" dirty="0"/>
              <a:t>, </a:t>
            </a:r>
            <a:r>
              <a:rPr lang="en-US" sz="2000" dirty="0" err="1"/>
              <a:t>Jingxuan</a:t>
            </a:r>
            <a:r>
              <a:rPr lang="en-US" sz="2000" dirty="0"/>
              <a:t> Zhang</a:t>
            </a:r>
            <a:r>
              <a:rPr lang="en-US" altLang="zh-CN" sz="2000" baseline="30000" dirty="0"/>
              <a:t>1,</a:t>
            </a:r>
            <a:r>
              <a:rPr lang="zh-CN" altLang="en-US" sz="2000" baseline="30000" dirty="0"/>
              <a:t> </a:t>
            </a:r>
            <a:r>
              <a:rPr lang="en-US" altLang="zh-CN" sz="2000" baseline="30000" dirty="0"/>
              <a:t>2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 err="1"/>
              <a:t>Timos</a:t>
            </a:r>
            <a:r>
              <a:rPr lang="en-US" sz="2000" dirty="0"/>
              <a:t> Antonopoulos</a:t>
            </a:r>
            <a:r>
              <a:rPr lang="en-US" altLang="zh-CN" sz="2000" baseline="30000" dirty="0"/>
              <a:t>1</a:t>
            </a:r>
            <a:r>
              <a:rPr lang="en-US" sz="2000" dirty="0"/>
              <a:t>, </a:t>
            </a:r>
            <a:r>
              <a:rPr lang="en-US" sz="2000" dirty="0" err="1"/>
              <a:t>Ruzica</a:t>
            </a:r>
            <a:r>
              <a:rPr lang="en-US" sz="2000" dirty="0"/>
              <a:t> Piskac</a:t>
            </a:r>
            <a:r>
              <a:rPr lang="en-US" altLang="zh-CN" sz="2000" baseline="30000" dirty="0"/>
              <a:t>1</a:t>
            </a:r>
            <a:r>
              <a:rPr lang="en-US" sz="2000" dirty="0"/>
              <a:t>, Qiao Xiang</a:t>
            </a:r>
            <a:r>
              <a:rPr lang="en-US" altLang="zh-CN" sz="2000" baseline="30000" dirty="0"/>
              <a:t>3,</a:t>
            </a:r>
            <a:r>
              <a:rPr lang="zh-CN" altLang="en-US" sz="2000" baseline="30000" dirty="0"/>
              <a:t> </a:t>
            </a:r>
            <a:r>
              <a:rPr lang="en-US" altLang="zh-CN" sz="2000" baseline="30000" dirty="0"/>
              <a:t>1</a:t>
            </a:r>
            <a:r>
              <a:rPr lang="en-US" sz="2000" dirty="0"/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2000" baseline="30000" dirty="0"/>
              <a:t>1</a:t>
            </a:r>
            <a:r>
              <a:rPr lang="en-US" sz="2000" dirty="0"/>
              <a:t>Yale University, </a:t>
            </a:r>
            <a:r>
              <a:rPr lang="en-US" altLang="zh-CN" sz="2000" baseline="30000" dirty="0"/>
              <a:t>2</a:t>
            </a:r>
            <a:r>
              <a:rPr lang="en-US" sz="2000" dirty="0"/>
              <a:t>Tongji University,</a:t>
            </a:r>
            <a:r>
              <a:rPr lang="en-US" altLang="zh-CN" sz="2000" baseline="30000" dirty="0"/>
              <a:t> 3</a:t>
            </a:r>
            <a:r>
              <a:rPr lang="en-US" sz="2000" dirty="0"/>
              <a:t>Xiamen University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05</a:t>
            </a:r>
            <a:r>
              <a:rPr lang="en-US" sz="2000" dirty="0"/>
              <a:t>/</a:t>
            </a:r>
            <a:r>
              <a:rPr lang="en-US" altLang="zh-CN" sz="2000" dirty="0"/>
              <a:t>12</a:t>
            </a:r>
            <a:r>
              <a:rPr lang="en-US" sz="2000" dirty="0"/>
              <a:t>/20</a:t>
            </a:r>
            <a:r>
              <a:rPr lang="en-US" altLang="zh-CN" sz="2000" dirty="0"/>
              <a:t>21,</a:t>
            </a:r>
            <a:r>
              <a:rPr lang="zh-CN" altLang="en-US" sz="2000" dirty="0"/>
              <a:t> </a:t>
            </a:r>
            <a:r>
              <a:rPr lang="en-US" altLang="zh-CN" sz="2000" dirty="0"/>
              <a:t>IEEE</a:t>
            </a:r>
            <a:r>
              <a:rPr lang="zh-CN" altLang="en-US" sz="2000" dirty="0"/>
              <a:t> </a:t>
            </a:r>
            <a:r>
              <a:rPr lang="en-US" altLang="zh-CN" sz="2000" dirty="0"/>
              <a:t>INFOCOM’21</a:t>
            </a:r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81CD16-0204-8043-B935-E486DF933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4" y="164921"/>
            <a:ext cx="3175000" cy="88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EF94F4-5573-4042-AE41-5683E1D4C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32" y="5567539"/>
            <a:ext cx="2317543" cy="633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A6A9D7-1830-8D40-A943-6EA111DB4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399" y="5461344"/>
            <a:ext cx="2143125" cy="8352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C0E549-C3D7-214D-A759-1B4FEEEFC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474" y="5634560"/>
            <a:ext cx="2478433" cy="5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4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EDCF-8795-D54D-910B-473F04DD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6349" cy="1325563"/>
          </a:xfrm>
        </p:spPr>
        <p:txBody>
          <a:bodyPr/>
          <a:lstStyle/>
          <a:p>
            <a:r>
              <a:rPr lang="en-US" altLang="zh-CN" dirty="0"/>
              <a:t>Properties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Stable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AE600-2673-0349-B8F4-F2B13703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457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stable</a:t>
            </a:r>
            <a:r>
              <a:rPr lang="zh-CN" altLang="en-US" sz="2400" dirty="0"/>
              <a:t> </a:t>
            </a:r>
            <a:r>
              <a:rPr lang="en-US" altLang="zh-CN" sz="2400" dirty="0"/>
              <a:t>path</a:t>
            </a:r>
            <a:r>
              <a:rPr lang="zh-CN" altLang="en-US" sz="2400" dirty="0"/>
              <a:t> </a:t>
            </a:r>
            <a:r>
              <a:rPr lang="en-US" altLang="zh-CN" sz="2400" dirty="0"/>
              <a:t>assignment: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node</a:t>
            </a:r>
            <a:r>
              <a:rPr lang="zh-CN" altLang="en-US" sz="2400" dirty="0"/>
              <a:t> </a:t>
            </a:r>
            <a:r>
              <a:rPr lang="en-US" altLang="zh-CN" sz="2400" dirty="0"/>
              <a:t>only</a:t>
            </a:r>
            <a:r>
              <a:rPr lang="zh-CN" altLang="en-US" sz="2400" dirty="0"/>
              <a:t> </a:t>
            </a:r>
            <a:r>
              <a:rPr lang="en-US" altLang="zh-CN" sz="2400" dirty="0"/>
              <a:t>has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path's</a:t>
            </a:r>
            <a:r>
              <a:rPr lang="zh-CN" altLang="en-US" sz="2400" dirty="0"/>
              <a:t> </a:t>
            </a:r>
            <a:r>
              <a:rPr lang="en-US" altLang="zh-CN" sz="2400" dirty="0"/>
              <a:t>suffix</a:t>
            </a:r>
            <a:r>
              <a:rPr lang="zh-CN" altLang="en-US" sz="2400" dirty="0"/>
              <a:t> </a:t>
            </a:r>
            <a:r>
              <a:rPr lang="en-US" altLang="zh-CN" sz="2400" dirty="0"/>
              <a:t>must</a:t>
            </a:r>
            <a:r>
              <a:rPr lang="zh-CN" altLang="en-US" sz="2400" dirty="0"/>
              <a:t> </a:t>
            </a:r>
            <a:r>
              <a:rPr lang="en-US" altLang="zh-CN" sz="2400" dirty="0"/>
              <a:t>also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assignment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stable</a:t>
            </a:r>
            <a:r>
              <a:rPr lang="zh-CN" altLang="en-US" sz="2400" dirty="0"/>
              <a:t> </a:t>
            </a:r>
            <a:r>
              <a:rPr lang="en-US" altLang="zh-CN" sz="2400" dirty="0"/>
              <a:t>path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node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its</a:t>
            </a:r>
            <a:r>
              <a:rPr lang="zh-CN" altLang="en-US" sz="2400" dirty="0"/>
              <a:t> </a:t>
            </a:r>
            <a:r>
              <a:rPr lang="en-US" altLang="zh-CN" sz="2400" dirty="0"/>
              <a:t>most</a:t>
            </a:r>
            <a:r>
              <a:rPr lang="zh-CN" altLang="en-US" sz="2400" dirty="0"/>
              <a:t> </a:t>
            </a:r>
            <a:r>
              <a:rPr lang="en-US" altLang="zh-CN" sz="2400" dirty="0"/>
              <a:t>preferred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among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concatenation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stable</a:t>
            </a:r>
            <a:r>
              <a:rPr lang="zh-CN" altLang="en-US" sz="2400" dirty="0"/>
              <a:t> </a:t>
            </a:r>
            <a:r>
              <a:rPr lang="en-US" altLang="zh-CN" sz="2400" dirty="0"/>
              <a:t>paths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its</a:t>
            </a:r>
            <a:r>
              <a:rPr lang="zh-CN" altLang="en-US" sz="2400" dirty="0"/>
              <a:t> </a:t>
            </a:r>
            <a:r>
              <a:rPr lang="en-US" altLang="zh-CN" sz="2400" dirty="0"/>
              <a:t>neighbors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6A2F8-B483-C34E-A1F8-6116B63E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7C5F7-7BA9-7744-847F-C758F05CE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803" y="4090299"/>
            <a:ext cx="2970745" cy="2221601"/>
          </a:xfrm>
          <a:prstGeom prst="rect">
            <a:avLst/>
          </a:prstGeom>
        </p:spPr>
      </p:pic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20951E1F-6D4E-DC40-99F4-6E0924201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869" y="4038583"/>
            <a:ext cx="2979400" cy="22280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187B96-DA94-DE42-B9F6-6171D7E23522}"/>
              </a:ext>
            </a:extLst>
          </p:cNvPr>
          <p:cNvSpPr txBox="1"/>
          <p:nvPr/>
        </p:nvSpPr>
        <p:spPr>
          <a:xfrm>
            <a:off x="1845635" y="6323421"/>
            <a:ext cx="301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gadget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5743B4-578F-4943-97F3-3E877DC80455}"/>
              </a:ext>
            </a:extLst>
          </p:cNvPr>
          <p:cNvSpPr txBox="1"/>
          <p:nvPr/>
        </p:nvSpPr>
        <p:spPr>
          <a:xfrm>
            <a:off x="6672151" y="6215746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Stable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gadget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FB406C-EBA7-F748-B5D2-07396C7A5DAC}"/>
              </a:ext>
            </a:extLst>
          </p:cNvPr>
          <p:cNvSpPr/>
          <p:nvPr/>
        </p:nvSpPr>
        <p:spPr>
          <a:xfrm>
            <a:off x="4696986" y="4428609"/>
            <a:ext cx="422779" cy="3442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AB452E-822C-5A4A-8DD4-44D32A77DB41}"/>
              </a:ext>
            </a:extLst>
          </p:cNvPr>
          <p:cNvSpPr/>
          <p:nvPr/>
        </p:nvSpPr>
        <p:spPr>
          <a:xfrm>
            <a:off x="4696986" y="5015210"/>
            <a:ext cx="422779" cy="3442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7DA984-46AD-C845-82D3-F3330C8D6CDC}"/>
              </a:ext>
            </a:extLst>
          </p:cNvPr>
          <p:cNvSpPr/>
          <p:nvPr/>
        </p:nvSpPr>
        <p:spPr>
          <a:xfrm>
            <a:off x="2687256" y="5728031"/>
            <a:ext cx="422779" cy="3442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AA3D74-19A6-CC4E-86DB-C4FC79B861A8}"/>
              </a:ext>
            </a:extLst>
          </p:cNvPr>
          <p:cNvSpPr/>
          <p:nvPr/>
        </p:nvSpPr>
        <p:spPr>
          <a:xfrm>
            <a:off x="2166078" y="4125024"/>
            <a:ext cx="422779" cy="3442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1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6ECD-8EFA-6143-ABE5-F0525089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Solvability</a:t>
            </a:r>
            <a:r>
              <a:rPr lang="zh-CN" altLang="en-US" dirty="0"/>
              <a:t> </a:t>
            </a:r>
            <a:r>
              <a:rPr lang="en-US" altLang="zh-CN" dirty="0"/>
              <a:t>Digraph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E7A1-23AA-F04A-90A5-EA38CB331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508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  <a:r>
              <a:rPr lang="zh-CN" altLang="en-US" dirty="0"/>
              <a:t> </a:t>
            </a:r>
            <a:r>
              <a:rPr lang="en-US" altLang="zh-CN" dirty="0"/>
              <a:t>instance,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solvability</a:t>
            </a:r>
            <a:r>
              <a:rPr lang="zh-CN" altLang="en-US" dirty="0"/>
              <a:t> </a:t>
            </a:r>
            <a:r>
              <a:rPr lang="en-US" altLang="zh-CN" dirty="0"/>
              <a:t>digraph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as:</a:t>
            </a:r>
          </a:p>
          <a:p>
            <a:r>
              <a:rPr lang="en-US" altLang="zh-CN" sz="2400" b="1" dirty="0"/>
              <a:t>Vertices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vertex</a:t>
            </a:r>
            <a:r>
              <a:rPr lang="zh-CN" altLang="en-US" sz="2400" dirty="0"/>
              <a:t> </a:t>
            </a:r>
            <a:r>
              <a:rPr lang="en-US" altLang="zh-CN" sz="2400" dirty="0"/>
              <a:t>corresponds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permitted</a:t>
            </a:r>
            <a:r>
              <a:rPr lang="zh-CN" altLang="en-US" sz="2400" dirty="0"/>
              <a:t> </a:t>
            </a:r>
            <a:r>
              <a:rPr lang="en-US" altLang="zh-CN" sz="2400" dirty="0"/>
              <a:t>path</a:t>
            </a:r>
          </a:p>
          <a:p>
            <a:r>
              <a:rPr lang="en-US" altLang="zh-CN" sz="2400" b="1" dirty="0"/>
              <a:t>Edges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  <a:r>
              <a:rPr lang="en-US" altLang="zh-CN" sz="2400" dirty="0"/>
              <a:t>types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edges</a:t>
            </a:r>
            <a:r>
              <a:rPr lang="zh-CN" altLang="en-US" sz="2400" dirty="0"/>
              <a:t> </a:t>
            </a:r>
            <a:r>
              <a:rPr lang="en-US" altLang="zh-CN" sz="2400" dirty="0"/>
              <a:t>correspond</a:t>
            </a:r>
            <a:r>
              <a:rPr lang="zh-CN" altLang="en-US" sz="2400" dirty="0"/>
              <a:t> </a:t>
            </a:r>
            <a:r>
              <a:rPr lang="en-US" altLang="zh-CN" sz="2400" dirty="0"/>
              <a:t>to the</a:t>
            </a:r>
            <a:r>
              <a:rPr lang="zh-CN" altLang="en-US" sz="2400" dirty="0"/>
              <a:t> </a:t>
            </a:r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  <a:r>
              <a:rPr lang="en-US" altLang="zh-CN" sz="2400" dirty="0"/>
              <a:t>properties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SPP.</a:t>
            </a:r>
            <a:r>
              <a:rPr lang="zh-CN" altLang="en-US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BB41C-4A59-5C4D-AE76-A84DD4C1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EE324-1B62-414E-A43D-0A950286F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351" y="3843997"/>
            <a:ext cx="3847789" cy="287747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A281F-7DDB-564B-9D3B-AB7127D24A7F}"/>
              </a:ext>
            </a:extLst>
          </p:cNvPr>
          <p:cNvGrpSpPr/>
          <p:nvPr/>
        </p:nvGrpSpPr>
        <p:grpSpPr>
          <a:xfrm>
            <a:off x="6013848" y="4269993"/>
            <a:ext cx="4995452" cy="1802188"/>
            <a:chOff x="5455429" y="3856950"/>
            <a:chExt cx="4995452" cy="180218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D22B62-91C4-104D-9C80-DBF01CDD998D}"/>
                </a:ext>
              </a:extLst>
            </p:cNvPr>
            <p:cNvSpPr/>
            <p:nvPr/>
          </p:nvSpPr>
          <p:spPr>
            <a:xfrm>
              <a:off x="5455429" y="4454263"/>
              <a:ext cx="494335" cy="5145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3DBB44D-AFDB-8445-B5CF-282AFF36270F}"/>
                </a:ext>
              </a:extLst>
            </p:cNvPr>
            <p:cNvSpPr/>
            <p:nvPr/>
          </p:nvSpPr>
          <p:spPr>
            <a:xfrm>
              <a:off x="6469067" y="3856950"/>
              <a:ext cx="494335" cy="5145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130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9DCC772-C21D-FD4B-84B7-7F675EE438F2}"/>
                </a:ext>
              </a:extLst>
            </p:cNvPr>
            <p:cNvSpPr/>
            <p:nvPr/>
          </p:nvSpPr>
          <p:spPr>
            <a:xfrm>
              <a:off x="6469067" y="5144547"/>
              <a:ext cx="494335" cy="5145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10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097849-D05E-8945-AB1A-9E398BD1D6DB}"/>
                </a:ext>
              </a:extLst>
            </p:cNvPr>
            <p:cNvSpPr/>
            <p:nvPr/>
          </p:nvSpPr>
          <p:spPr>
            <a:xfrm>
              <a:off x="7631560" y="3856950"/>
              <a:ext cx="494335" cy="5145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210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973844-75B5-B649-B923-F5E74678CDAE}"/>
                </a:ext>
              </a:extLst>
            </p:cNvPr>
            <p:cNvSpPr/>
            <p:nvPr/>
          </p:nvSpPr>
          <p:spPr>
            <a:xfrm>
              <a:off x="7631560" y="5144547"/>
              <a:ext cx="494335" cy="5145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20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11D94E2-A24C-8F41-B124-ADE0485D7BCE}"/>
                </a:ext>
              </a:extLst>
            </p:cNvPr>
            <p:cNvSpPr/>
            <p:nvPr/>
          </p:nvSpPr>
          <p:spPr>
            <a:xfrm>
              <a:off x="8794053" y="3856950"/>
              <a:ext cx="494335" cy="5145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430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56D610F-50D2-8F47-B93C-C49E5B7ED401}"/>
                </a:ext>
              </a:extLst>
            </p:cNvPr>
            <p:cNvSpPr/>
            <p:nvPr/>
          </p:nvSpPr>
          <p:spPr>
            <a:xfrm>
              <a:off x="8794052" y="5144546"/>
              <a:ext cx="494335" cy="5145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420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CE8134-1F66-0947-B224-9210E7D17093}"/>
                </a:ext>
              </a:extLst>
            </p:cNvPr>
            <p:cNvSpPr/>
            <p:nvPr/>
          </p:nvSpPr>
          <p:spPr>
            <a:xfrm>
              <a:off x="9956546" y="3856950"/>
              <a:ext cx="494335" cy="5145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30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1E7567-87D8-F542-A625-02B852E5BC11}"/>
              </a:ext>
            </a:extLst>
          </p:cNvPr>
          <p:cNvGrpSpPr/>
          <p:nvPr/>
        </p:nvGrpSpPr>
        <p:grpSpPr>
          <a:xfrm>
            <a:off x="7274654" y="4784584"/>
            <a:ext cx="2324986" cy="773006"/>
            <a:chOff x="7178961" y="4958721"/>
            <a:chExt cx="2324986" cy="77300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989856B-6C65-DF41-AB77-42C5A930BAC6}"/>
                </a:ext>
              </a:extLst>
            </p:cNvPr>
            <p:cNvCxnSpPr>
              <a:cxnSpLocks/>
              <a:stCxn id="14" idx="0"/>
              <a:endCxn id="13" idx="4"/>
            </p:cNvCxnSpPr>
            <p:nvPr/>
          </p:nvCxnSpPr>
          <p:spPr>
            <a:xfrm flipV="1">
              <a:off x="7178961" y="4958721"/>
              <a:ext cx="0" cy="773006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72E2FF3-0718-6A4E-B63C-362B47EB0B24}"/>
                </a:ext>
              </a:extLst>
            </p:cNvPr>
            <p:cNvCxnSpPr>
              <a:cxnSpLocks/>
              <a:stCxn id="16" idx="0"/>
              <a:endCxn id="15" idx="4"/>
            </p:cNvCxnSpPr>
            <p:nvPr/>
          </p:nvCxnSpPr>
          <p:spPr>
            <a:xfrm flipV="1">
              <a:off x="8341454" y="4958721"/>
              <a:ext cx="0" cy="773006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1D7D5BB-C832-5C40-B5E0-51F4CA58EEF5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V="1">
              <a:off x="9503946" y="4958721"/>
              <a:ext cx="1" cy="773005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5D9DB9-2631-E84E-AC50-DDBA9460E30B}"/>
              </a:ext>
            </a:extLst>
          </p:cNvPr>
          <p:cNvCxnSpPr>
            <a:cxnSpLocks/>
            <a:stCxn id="18" idx="1"/>
            <a:endCxn id="15" idx="5"/>
          </p:cNvCxnSpPr>
          <p:nvPr/>
        </p:nvCxnSpPr>
        <p:spPr>
          <a:xfrm flipH="1" flipV="1">
            <a:off x="8611920" y="4709224"/>
            <a:ext cx="812945" cy="923725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0B0831-B27F-FD47-A461-70B51BFFCE09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7521821" y="5814886"/>
            <a:ext cx="668158" cy="0"/>
          </a:xfrm>
          <a:prstGeom prst="line">
            <a:avLst/>
          </a:prstGeom>
          <a:ln w="25400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>
            <a:extLst>
              <a:ext uri="{FF2B5EF4-FFF2-40B4-BE49-F238E27FC236}">
                <a16:creationId xmlns:a16="http://schemas.microsoft.com/office/drawing/2014/main" id="{6C16F7FE-AF4A-F444-AD9A-9CDF9DA9A690}"/>
              </a:ext>
            </a:extLst>
          </p:cNvPr>
          <p:cNvSpPr/>
          <p:nvPr/>
        </p:nvSpPr>
        <p:spPr>
          <a:xfrm>
            <a:off x="7239101" y="3991709"/>
            <a:ext cx="1143958" cy="854331"/>
          </a:xfrm>
          <a:prstGeom prst="arc">
            <a:avLst>
              <a:gd name="adj1" fmla="val 11706069"/>
              <a:gd name="adj2" fmla="val 20962815"/>
            </a:avLst>
          </a:prstGeom>
          <a:ln w="25400">
            <a:solidFill>
              <a:srgbClr val="FF0000"/>
            </a:solidFill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D478B07-78D4-F54D-A3CD-55D3C600A2C3}"/>
              </a:ext>
            </a:extLst>
          </p:cNvPr>
          <p:cNvGrpSpPr/>
          <p:nvPr/>
        </p:nvGrpSpPr>
        <p:grpSpPr>
          <a:xfrm>
            <a:off x="7521821" y="4719857"/>
            <a:ext cx="3297017" cy="1877134"/>
            <a:chOff x="7484397" y="4334068"/>
            <a:chExt cx="3297017" cy="187713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99F5DE-7FEB-9D40-9550-75AFCA6E3C1D}"/>
                </a:ext>
              </a:extLst>
            </p:cNvPr>
            <p:cNvCxnSpPr>
              <a:cxnSpLocks/>
              <a:stCxn id="18" idx="7"/>
              <a:endCxn id="19" idx="3"/>
            </p:cNvCxnSpPr>
            <p:nvPr/>
          </p:nvCxnSpPr>
          <p:spPr>
            <a:xfrm flipV="1">
              <a:off x="9736988" y="4334068"/>
              <a:ext cx="812947" cy="923725"/>
            </a:xfrm>
            <a:prstGeom prst="line">
              <a:avLst/>
            </a:prstGeom>
            <a:ln w="25400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22C0CB9-4FF7-9E4C-A975-86DAE27BF410}"/>
                </a:ext>
              </a:extLst>
            </p:cNvPr>
            <p:cNvSpPr/>
            <p:nvPr/>
          </p:nvSpPr>
          <p:spPr>
            <a:xfrm>
              <a:off x="7484397" y="4429764"/>
              <a:ext cx="3297017" cy="1781438"/>
            </a:xfrm>
            <a:custGeom>
              <a:avLst/>
              <a:gdLst>
                <a:gd name="connsiteX0" fmla="*/ 0 w 3444949"/>
                <a:gd name="connsiteY0" fmla="*/ 1254642 h 2032915"/>
                <a:gd name="connsiteX1" fmla="*/ 1339702 w 3444949"/>
                <a:gd name="connsiteY1" fmla="*/ 1998921 h 2032915"/>
                <a:gd name="connsiteX2" fmla="*/ 2562447 w 3444949"/>
                <a:gd name="connsiteY2" fmla="*/ 1796902 h 2032915"/>
                <a:gd name="connsiteX3" fmla="*/ 3253563 w 3444949"/>
                <a:gd name="connsiteY3" fmla="*/ 829340 h 2032915"/>
                <a:gd name="connsiteX4" fmla="*/ 3444949 w 3444949"/>
                <a:gd name="connsiteY4" fmla="*/ 0 h 203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4949" h="2032915">
                  <a:moveTo>
                    <a:pt x="0" y="1254642"/>
                  </a:moveTo>
                  <a:cubicBezTo>
                    <a:pt x="456314" y="1581593"/>
                    <a:pt x="912628" y="1908544"/>
                    <a:pt x="1339702" y="1998921"/>
                  </a:cubicBezTo>
                  <a:cubicBezTo>
                    <a:pt x="1766776" y="2089298"/>
                    <a:pt x="2243470" y="1991832"/>
                    <a:pt x="2562447" y="1796902"/>
                  </a:cubicBezTo>
                  <a:cubicBezTo>
                    <a:pt x="2881424" y="1601972"/>
                    <a:pt x="3106479" y="1128824"/>
                    <a:pt x="3253563" y="829340"/>
                  </a:cubicBezTo>
                  <a:cubicBezTo>
                    <a:pt x="3400647" y="529856"/>
                    <a:pt x="3422798" y="264928"/>
                    <a:pt x="3444949" y="0"/>
                  </a:cubicBezTo>
                </a:path>
              </a:pathLst>
            </a:custGeom>
            <a:noFill/>
            <a:ln w="25400">
              <a:solidFill>
                <a:srgbClr val="0432FF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05867CC-1251-554E-865E-FF536ED2F957}"/>
              </a:ext>
            </a:extLst>
          </p:cNvPr>
          <p:cNvSpPr/>
          <p:nvPr/>
        </p:nvSpPr>
        <p:spPr>
          <a:xfrm>
            <a:off x="1356022" y="3180210"/>
            <a:ext cx="9462816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200" b="1" dirty="0"/>
              <a:t>Type-1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edge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(p1,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p2)</a:t>
            </a:r>
            <a:r>
              <a:rPr lang="en-US" altLang="zh-CN" sz="2200" dirty="0"/>
              <a:t>:</a:t>
            </a:r>
            <a:r>
              <a:rPr lang="zh-CN" altLang="en-US" sz="2200" dirty="0"/>
              <a:t> </a:t>
            </a:r>
            <a:r>
              <a:rPr lang="en-US" altLang="zh-CN" sz="2200" dirty="0"/>
              <a:t>p1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p2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same</a:t>
            </a:r>
            <a:r>
              <a:rPr lang="zh-CN" altLang="en-US" sz="2200" dirty="0"/>
              <a:t> </a:t>
            </a:r>
            <a:r>
              <a:rPr lang="en-US" altLang="zh-CN" sz="2200" dirty="0"/>
              <a:t>node's</a:t>
            </a:r>
            <a:r>
              <a:rPr lang="zh-CN" altLang="en-US" sz="2200" dirty="0"/>
              <a:t> </a:t>
            </a:r>
            <a:r>
              <a:rPr lang="en-US" altLang="zh-CN" sz="2200" dirty="0"/>
              <a:t>permitted</a:t>
            </a:r>
            <a:r>
              <a:rPr lang="zh-CN" altLang="en-US" sz="2200" dirty="0"/>
              <a:t> </a:t>
            </a:r>
            <a:r>
              <a:rPr lang="en-US" altLang="zh-CN" sz="2200" dirty="0"/>
              <a:t>paths,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p2</a:t>
            </a:r>
            <a:r>
              <a:rPr lang="zh-CN" altLang="en-US" sz="2200" dirty="0"/>
              <a:t> </a:t>
            </a:r>
            <a:r>
              <a:rPr lang="en-US" altLang="zh-CN" sz="2200" dirty="0"/>
              <a:t>is</a:t>
            </a:r>
            <a:r>
              <a:rPr lang="zh-CN" altLang="en-US" sz="2200" dirty="0"/>
              <a:t> </a:t>
            </a:r>
            <a:r>
              <a:rPr lang="en-US" altLang="zh-CN" sz="2200" dirty="0"/>
              <a:t>more</a:t>
            </a:r>
            <a:r>
              <a:rPr lang="zh-CN" altLang="en-US" sz="2200" dirty="0"/>
              <a:t> </a:t>
            </a:r>
            <a:r>
              <a:rPr lang="en-US" altLang="zh-CN" sz="2200" dirty="0"/>
              <a:t>preferred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482DB9-A2C1-7549-94EC-6C19F1C716C5}"/>
              </a:ext>
            </a:extLst>
          </p:cNvPr>
          <p:cNvSpPr/>
          <p:nvPr/>
        </p:nvSpPr>
        <p:spPr>
          <a:xfrm>
            <a:off x="1364591" y="3168765"/>
            <a:ext cx="9462817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200" b="1" dirty="0"/>
              <a:t>Type-2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edge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(p1,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p2)</a:t>
            </a:r>
            <a:r>
              <a:rPr lang="en-US" altLang="zh-CN" sz="2200" dirty="0"/>
              <a:t>:</a:t>
            </a:r>
            <a:r>
              <a:rPr lang="zh-CN" altLang="en-US" sz="2200" dirty="0"/>
              <a:t> </a:t>
            </a:r>
            <a:r>
              <a:rPr lang="en-US" altLang="zh-CN" sz="2200" dirty="0" err="1"/>
              <a:t>iff</a:t>
            </a:r>
            <a:r>
              <a:rPr lang="zh-CN" altLang="en-US" sz="2200" dirty="0"/>
              <a:t> </a:t>
            </a:r>
            <a:r>
              <a:rPr lang="en-US" altLang="zh-CN" sz="2200" dirty="0"/>
              <a:t>there</a:t>
            </a:r>
            <a:r>
              <a:rPr lang="zh-CN" altLang="en-US" sz="2200" dirty="0"/>
              <a:t> </a:t>
            </a:r>
            <a:r>
              <a:rPr lang="en-US" altLang="zh-CN" sz="2200" dirty="0"/>
              <a:t>exists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p3</a:t>
            </a:r>
            <a:r>
              <a:rPr lang="zh-CN" altLang="en-US" sz="2200" dirty="0"/>
              <a:t> </a:t>
            </a:r>
            <a:r>
              <a:rPr lang="en-US" altLang="zh-CN" sz="2200" dirty="0"/>
              <a:t>such</a:t>
            </a:r>
            <a:r>
              <a:rPr lang="zh-CN" altLang="en-US" sz="2200" dirty="0"/>
              <a:t> </a:t>
            </a:r>
            <a:r>
              <a:rPr lang="en-US" altLang="zh-CN" sz="2200" dirty="0"/>
              <a:t>that</a:t>
            </a:r>
            <a:r>
              <a:rPr lang="zh-CN" altLang="en-US" sz="2200" dirty="0"/>
              <a:t> </a:t>
            </a:r>
            <a:r>
              <a:rPr lang="en-US" altLang="zh-CN" sz="2200" dirty="0"/>
              <a:t>(1)</a:t>
            </a:r>
            <a:r>
              <a:rPr lang="zh-CN" altLang="en-US" sz="2200" dirty="0"/>
              <a:t> </a:t>
            </a:r>
            <a:r>
              <a:rPr lang="en-US" altLang="zh-CN" sz="2200" dirty="0"/>
              <a:t>p2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p3</a:t>
            </a:r>
            <a:r>
              <a:rPr lang="zh-CN" altLang="en-US" sz="2200" dirty="0"/>
              <a:t> </a:t>
            </a:r>
            <a:r>
              <a:rPr lang="en-US" altLang="zh-CN" sz="2200" dirty="0"/>
              <a:t>are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same</a:t>
            </a:r>
            <a:r>
              <a:rPr lang="zh-CN" altLang="en-US" sz="2200" dirty="0"/>
              <a:t> </a:t>
            </a:r>
            <a:r>
              <a:rPr lang="en-US" altLang="zh-CN" sz="2200" dirty="0"/>
              <a:t>node,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(2)</a:t>
            </a:r>
            <a:r>
              <a:rPr lang="zh-CN" altLang="en-US" sz="2200" dirty="0"/>
              <a:t> </a:t>
            </a:r>
            <a:r>
              <a:rPr lang="en-US" altLang="zh-CN" sz="2200" dirty="0"/>
              <a:t>p3</a:t>
            </a:r>
            <a:r>
              <a:rPr lang="zh-CN" altLang="en-US" sz="2200" dirty="0"/>
              <a:t> </a:t>
            </a:r>
            <a:r>
              <a:rPr lang="en-US" altLang="zh-CN" sz="2200" dirty="0"/>
              <a:t>is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suffix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/>
              <a:t>p1</a:t>
            </a:r>
            <a:r>
              <a:rPr lang="zh-CN" altLang="en-US" sz="2200" dirty="0"/>
              <a:t> </a:t>
            </a:r>
            <a:endParaRPr lang="en-US" altLang="zh-CN" sz="2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C48C9B-7C2A-B445-9C98-1355E1677D99}"/>
              </a:ext>
            </a:extLst>
          </p:cNvPr>
          <p:cNvSpPr/>
          <p:nvPr/>
        </p:nvSpPr>
        <p:spPr>
          <a:xfrm>
            <a:off x="1383106" y="3186853"/>
            <a:ext cx="9462818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200" b="1" dirty="0"/>
              <a:t>Type-3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edge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(p1,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p2)</a:t>
            </a:r>
            <a:r>
              <a:rPr lang="en-US" altLang="zh-CN" sz="2200" dirty="0"/>
              <a:t>:</a:t>
            </a:r>
            <a:r>
              <a:rPr lang="zh-CN" altLang="en-US" sz="2200" dirty="0"/>
              <a:t> </a:t>
            </a:r>
            <a:r>
              <a:rPr lang="en-US" altLang="zh-CN" sz="2200" dirty="0" err="1"/>
              <a:t>iff</a:t>
            </a:r>
            <a:r>
              <a:rPr lang="zh-CN" altLang="en-US" sz="2200" dirty="0"/>
              <a:t> </a:t>
            </a:r>
            <a:r>
              <a:rPr lang="en-US" altLang="zh-CN" sz="2200" dirty="0"/>
              <a:t>there</a:t>
            </a:r>
            <a:r>
              <a:rPr lang="zh-CN" altLang="en-US" sz="2200" dirty="0"/>
              <a:t> </a:t>
            </a:r>
            <a:r>
              <a:rPr lang="en-US" altLang="zh-CN" sz="2200" dirty="0"/>
              <a:t>exists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p3</a:t>
            </a:r>
            <a:r>
              <a:rPr lang="zh-CN" altLang="en-US" sz="2200" dirty="0"/>
              <a:t> </a:t>
            </a:r>
            <a:r>
              <a:rPr lang="en-US" altLang="zh-CN" sz="2200" dirty="0"/>
              <a:t>such</a:t>
            </a:r>
            <a:r>
              <a:rPr lang="zh-CN" altLang="en-US" sz="2200" dirty="0"/>
              <a:t> </a:t>
            </a:r>
            <a:r>
              <a:rPr lang="en-US" altLang="zh-CN" sz="2200" dirty="0"/>
              <a:t>that</a:t>
            </a:r>
            <a:r>
              <a:rPr lang="zh-CN" altLang="en-US" sz="2200" dirty="0"/>
              <a:t> </a:t>
            </a:r>
            <a:r>
              <a:rPr lang="en-US" altLang="zh-CN" sz="2200" dirty="0"/>
              <a:t>(1)</a:t>
            </a:r>
            <a:r>
              <a:rPr lang="zh-CN" altLang="en-US" sz="2200" dirty="0"/>
              <a:t> </a:t>
            </a:r>
            <a:r>
              <a:rPr lang="en-US" altLang="zh-CN" sz="2200" dirty="0"/>
              <a:t>p3</a:t>
            </a:r>
            <a:r>
              <a:rPr lang="zh-CN" altLang="en-US" sz="2200" dirty="0"/>
              <a:t> </a:t>
            </a:r>
            <a:r>
              <a:rPr lang="en-US" altLang="zh-CN" sz="2200" dirty="0"/>
              <a:t>is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same</a:t>
            </a:r>
            <a:r>
              <a:rPr lang="zh-CN" altLang="en-US" sz="2200" dirty="0"/>
              <a:t> </a:t>
            </a:r>
            <a:r>
              <a:rPr lang="en-US" altLang="zh-CN" sz="2200" dirty="0"/>
              <a:t>node</a:t>
            </a:r>
            <a:r>
              <a:rPr lang="zh-CN" altLang="en-US" sz="2200" dirty="0"/>
              <a:t> </a:t>
            </a:r>
            <a:r>
              <a:rPr lang="en-US" altLang="zh-CN" sz="2200" dirty="0"/>
              <a:t>as</a:t>
            </a:r>
            <a:r>
              <a:rPr lang="zh-CN" altLang="en-US" sz="2200" dirty="0"/>
              <a:t> </a:t>
            </a:r>
            <a:r>
              <a:rPr lang="en-US" altLang="zh-CN" sz="2200" dirty="0"/>
              <a:t>p1,</a:t>
            </a:r>
            <a:r>
              <a:rPr lang="zh-CN" altLang="en-US" sz="2200" dirty="0"/>
              <a:t> </a:t>
            </a:r>
            <a:r>
              <a:rPr lang="en-US" altLang="zh-CN" sz="2200" dirty="0"/>
              <a:t>but</a:t>
            </a:r>
            <a:r>
              <a:rPr lang="zh-CN" altLang="en-US" sz="2200" dirty="0"/>
              <a:t> </a:t>
            </a:r>
            <a:r>
              <a:rPr lang="en-US" altLang="zh-CN" sz="2200" dirty="0"/>
              <a:t>more</a:t>
            </a:r>
            <a:r>
              <a:rPr lang="zh-CN" altLang="en-US" sz="2200" dirty="0"/>
              <a:t> </a:t>
            </a:r>
            <a:r>
              <a:rPr lang="en-US" altLang="zh-CN" sz="2200" dirty="0"/>
              <a:t>preferred,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(2)</a:t>
            </a:r>
            <a:r>
              <a:rPr lang="zh-CN" altLang="en-US" sz="2200" dirty="0"/>
              <a:t> </a:t>
            </a:r>
            <a:r>
              <a:rPr lang="en-US" altLang="zh-CN" sz="2200" dirty="0"/>
              <a:t>p2</a:t>
            </a:r>
            <a:r>
              <a:rPr lang="zh-CN" altLang="en-US" sz="2200" dirty="0"/>
              <a:t> </a:t>
            </a:r>
            <a:r>
              <a:rPr lang="en-US" altLang="zh-CN" sz="2200" dirty="0"/>
              <a:t>is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suffix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/>
              <a:t>p3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is</a:t>
            </a:r>
            <a:r>
              <a:rPr lang="zh-CN" altLang="en-US" sz="2200" dirty="0"/>
              <a:t> </a:t>
            </a:r>
            <a:r>
              <a:rPr lang="en-US" altLang="zh-CN" sz="2200" dirty="0"/>
              <a:t>1-hop</a:t>
            </a:r>
            <a:r>
              <a:rPr lang="zh-CN" altLang="en-US" sz="2200" dirty="0"/>
              <a:t> </a:t>
            </a:r>
            <a:r>
              <a:rPr lang="en-US" altLang="zh-CN" sz="2200" dirty="0"/>
              <a:t>shorter.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7200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51E1-C823-8344-B843-E2FBB8D2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</a:t>
            </a:r>
            <a:r>
              <a:rPr lang="en-US" altLang="zh-CN" dirty="0"/>
              <a:t>ability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Examples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573708-EE68-E04F-A0AB-AF1D940E8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6645" y="4000500"/>
            <a:ext cx="5092700" cy="25273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1D92B-DDE3-B748-B0D4-E0D39DAE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404E60-C480-3A41-A7FE-48F44B080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331" y="4171950"/>
            <a:ext cx="2921000" cy="218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28AE05-D3B8-B542-A62C-3EBA72176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645" y="1473200"/>
            <a:ext cx="5092700" cy="252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CBB64A-5DEF-A84E-9993-D3ED13675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331" y="1606476"/>
            <a:ext cx="2921000" cy="218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21F237-761D-A542-BACC-91C9478FA7BF}"/>
              </a:ext>
            </a:extLst>
          </p:cNvPr>
          <p:cNvSpPr txBox="1"/>
          <p:nvPr/>
        </p:nvSpPr>
        <p:spPr>
          <a:xfrm>
            <a:off x="552894" y="2531209"/>
            <a:ext cx="1905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Naughty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Gadget</a:t>
            </a:r>
            <a:endParaRPr 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1222B8-F814-3546-B88E-7166C434AA48}"/>
              </a:ext>
            </a:extLst>
          </p:cNvPr>
          <p:cNvSpPr txBox="1"/>
          <p:nvPr/>
        </p:nvSpPr>
        <p:spPr>
          <a:xfrm>
            <a:off x="798570" y="5064095"/>
            <a:ext cx="1414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Bad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Gadget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1124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3BA3-8C7D-324A-B80F-C7298B4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</a:t>
            </a:r>
            <a:r>
              <a:rPr lang="en-US" altLang="zh-CN" dirty="0"/>
              <a:t>ability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  <a:r>
              <a:rPr lang="zh-CN" altLang="en-US" dirty="0"/>
              <a:t> </a:t>
            </a:r>
            <a:r>
              <a:rPr lang="en-US" altLang="zh-CN" dirty="0"/>
              <a:t>Solvability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61787-5AE1-D645-8976-554664156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Theorem</a:t>
            </a:r>
            <a:r>
              <a:rPr lang="zh-CN" altLang="en-US" b="1" dirty="0"/>
              <a:t> </a:t>
            </a:r>
            <a:r>
              <a:rPr lang="en-US" altLang="zh-CN" b="1" dirty="0"/>
              <a:t>1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  <a:r>
              <a:rPr lang="zh-CN" altLang="en-US" dirty="0"/>
              <a:t> </a:t>
            </a:r>
            <a:r>
              <a:rPr lang="en-US" altLang="zh-CN" dirty="0"/>
              <a:t>instance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n+1</a:t>
            </a:r>
            <a:r>
              <a:rPr lang="zh-CN" altLang="en-US" dirty="0"/>
              <a:t> </a:t>
            </a:r>
            <a:r>
              <a:rPr lang="en-US" altLang="zh-CN" dirty="0"/>
              <a:t>nodes,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solvable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solvability</a:t>
            </a:r>
            <a:r>
              <a:rPr lang="zh-CN" altLang="en-US" dirty="0"/>
              <a:t> </a:t>
            </a:r>
            <a:r>
              <a:rPr lang="en-US" altLang="zh-CN" dirty="0"/>
              <a:t>digraph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maximum</a:t>
            </a:r>
            <a:r>
              <a:rPr lang="zh-CN" altLang="en-US" dirty="0"/>
              <a:t> </a:t>
            </a:r>
            <a:r>
              <a:rPr lang="en-US" altLang="zh-CN" dirty="0"/>
              <a:t>independent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n+1.</a:t>
            </a:r>
            <a:r>
              <a:rPr lang="zh-CN" altLang="en-US" dirty="0"/>
              <a:t> </a:t>
            </a:r>
            <a:r>
              <a:rPr lang="en-US" altLang="zh-CN" dirty="0"/>
              <a:t>(proof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paper)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E9C5C-2BA3-0945-8FCB-0836FB5B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C5338-B31D-8244-A86F-755F53B41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3" y="3634450"/>
            <a:ext cx="3906524" cy="1938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9EF3DF-86D8-CE49-ACC1-2364059FD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710" y="3647462"/>
            <a:ext cx="3906524" cy="1938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6A8097-9737-0C4B-B1B1-0A2F7C5FA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234" y="3634451"/>
            <a:ext cx="3906524" cy="19386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9BA2EE-8968-1D4A-83E5-0C6703114C0D}"/>
              </a:ext>
            </a:extLst>
          </p:cNvPr>
          <p:cNvSpPr txBox="1"/>
          <p:nvPr/>
        </p:nvSpPr>
        <p:spPr>
          <a:xfrm>
            <a:off x="1184878" y="5836838"/>
            <a:ext cx="1536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Good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gadget</a:t>
            </a:r>
            <a:endParaRPr lang="en-US" sz="20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73BB96-1E0A-864F-B559-3343B0CA3555}"/>
              </a:ext>
            </a:extLst>
          </p:cNvPr>
          <p:cNvGrpSpPr/>
          <p:nvPr/>
        </p:nvGrpSpPr>
        <p:grpSpPr>
          <a:xfrm>
            <a:off x="74428" y="3901893"/>
            <a:ext cx="3577237" cy="1323943"/>
            <a:chOff x="85061" y="3657342"/>
            <a:chExt cx="3577237" cy="132394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9E27959-3664-E246-B891-148FBE06E35B}"/>
                </a:ext>
              </a:extLst>
            </p:cNvPr>
            <p:cNvSpPr/>
            <p:nvPr/>
          </p:nvSpPr>
          <p:spPr>
            <a:xfrm>
              <a:off x="85061" y="4104039"/>
              <a:ext cx="413999" cy="4147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0</a:t>
              </a:r>
              <a:endParaRPr lang="en-US" sz="1400" b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8F601C4-4452-8C4F-B114-791EA3C7D86B}"/>
                </a:ext>
              </a:extLst>
            </p:cNvPr>
            <p:cNvSpPr/>
            <p:nvPr/>
          </p:nvSpPr>
          <p:spPr>
            <a:xfrm>
              <a:off x="641833" y="3657343"/>
              <a:ext cx="413999" cy="4147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/>
                <a:t>130</a:t>
              </a:r>
              <a:endParaRPr lang="en-US" sz="1400" b="1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87D6BBC-CF00-BA48-85BD-E559BE6C85B6}"/>
                </a:ext>
              </a:extLst>
            </p:cNvPr>
            <p:cNvSpPr/>
            <p:nvPr/>
          </p:nvSpPr>
          <p:spPr>
            <a:xfrm>
              <a:off x="1571902" y="4566488"/>
              <a:ext cx="413999" cy="4147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/>
                <a:t>20</a:t>
              </a:r>
              <a:endParaRPr lang="en-US" sz="1400" b="1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FBE6816-8990-A344-B0BF-9149D84F11BE}"/>
                </a:ext>
              </a:extLst>
            </p:cNvPr>
            <p:cNvSpPr/>
            <p:nvPr/>
          </p:nvSpPr>
          <p:spPr>
            <a:xfrm>
              <a:off x="2460054" y="3657342"/>
              <a:ext cx="413999" cy="4147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/>
                <a:t>430</a:t>
              </a:r>
              <a:endParaRPr lang="en-US" sz="1400" b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7FF271-CEF4-184A-84B2-AB424077703E}"/>
                </a:ext>
              </a:extLst>
            </p:cNvPr>
            <p:cNvSpPr/>
            <p:nvPr/>
          </p:nvSpPr>
          <p:spPr>
            <a:xfrm>
              <a:off x="3248299" y="3657342"/>
              <a:ext cx="413999" cy="4147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/>
                <a:t>30</a:t>
              </a:r>
              <a:endParaRPr lang="en-US" sz="14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136516-19DB-A545-AEC3-6196D294E851}"/>
              </a:ext>
            </a:extLst>
          </p:cNvPr>
          <p:cNvGrpSpPr/>
          <p:nvPr/>
        </p:nvGrpSpPr>
        <p:grpSpPr>
          <a:xfrm>
            <a:off x="3742768" y="3912673"/>
            <a:ext cx="3588623" cy="1323943"/>
            <a:chOff x="3742768" y="3668122"/>
            <a:chExt cx="3588623" cy="132394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186DE14-E719-AA46-B6FA-B520CACC69D9}"/>
                </a:ext>
              </a:extLst>
            </p:cNvPr>
            <p:cNvSpPr/>
            <p:nvPr/>
          </p:nvSpPr>
          <p:spPr>
            <a:xfrm>
              <a:off x="3742768" y="4114819"/>
              <a:ext cx="413999" cy="4147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0</a:t>
              </a:r>
              <a:endParaRPr lang="en-US" sz="1400" b="1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A2CDD1B-A507-9343-BE44-A8811E546852}"/>
                </a:ext>
              </a:extLst>
            </p:cNvPr>
            <p:cNvSpPr/>
            <p:nvPr/>
          </p:nvSpPr>
          <p:spPr>
            <a:xfrm>
              <a:off x="4299540" y="3668123"/>
              <a:ext cx="413999" cy="4147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/>
                <a:t>130</a:t>
              </a:r>
              <a:endParaRPr lang="en-US" sz="1400" b="1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9DAEC83-E037-B149-B4C0-369CB5E7D0A0}"/>
                </a:ext>
              </a:extLst>
            </p:cNvPr>
            <p:cNvSpPr/>
            <p:nvPr/>
          </p:nvSpPr>
          <p:spPr>
            <a:xfrm>
              <a:off x="5229609" y="4577268"/>
              <a:ext cx="413999" cy="4147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/>
                <a:t>20</a:t>
              </a:r>
              <a:endParaRPr lang="en-US" sz="1400" b="1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5E1A9DD-8957-A944-B359-3F38520130D4}"/>
                </a:ext>
              </a:extLst>
            </p:cNvPr>
            <p:cNvSpPr/>
            <p:nvPr/>
          </p:nvSpPr>
          <p:spPr>
            <a:xfrm>
              <a:off x="6117761" y="3668122"/>
              <a:ext cx="413999" cy="4147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/>
                <a:t>430</a:t>
              </a:r>
              <a:endParaRPr lang="en-US" sz="1400" b="1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AC69729-1421-9B47-8787-81BDCC9D3B98}"/>
                </a:ext>
              </a:extLst>
            </p:cNvPr>
            <p:cNvSpPr/>
            <p:nvPr/>
          </p:nvSpPr>
          <p:spPr>
            <a:xfrm>
              <a:off x="6917392" y="4577158"/>
              <a:ext cx="413999" cy="4147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/>
                <a:t>30</a:t>
              </a:r>
              <a:endParaRPr lang="en-US" sz="1400" b="1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BC0F071-2583-7446-BAB6-37F3A524B529}"/>
              </a:ext>
            </a:extLst>
          </p:cNvPr>
          <p:cNvSpPr txBox="1"/>
          <p:nvPr/>
        </p:nvSpPr>
        <p:spPr>
          <a:xfrm>
            <a:off x="4994993" y="5836838"/>
            <a:ext cx="1859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Naughty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gadget</a:t>
            </a:r>
            <a:endParaRPr lang="en-US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6FC32C-A45F-4440-8ABC-0750F097E2D6}"/>
              </a:ext>
            </a:extLst>
          </p:cNvPr>
          <p:cNvSpPr txBox="1"/>
          <p:nvPr/>
        </p:nvSpPr>
        <p:spPr>
          <a:xfrm>
            <a:off x="8911319" y="5836838"/>
            <a:ext cx="1368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Bad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gadget</a:t>
            </a:r>
            <a:endParaRPr lang="en-US" sz="20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58216E-FD75-0C45-A820-0D640119018F}"/>
              </a:ext>
            </a:extLst>
          </p:cNvPr>
          <p:cNvSpPr/>
          <p:nvPr/>
        </p:nvSpPr>
        <p:spPr>
          <a:xfrm>
            <a:off x="8911319" y="5487012"/>
            <a:ext cx="1537428" cy="456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No</a:t>
            </a:r>
            <a:r>
              <a:rPr lang="zh-CN" altLang="en-US" b="1" dirty="0"/>
              <a:t> </a:t>
            </a:r>
            <a:r>
              <a:rPr lang="en-US" altLang="zh-CN" b="1" dirty="0"/>
              <a:t>size-5</a:t>
            </a:r>
            <a:r>
              <a:rPr lang="zh-CN" altLang="en-US" b="1" dirty="0"/>
              <a:t> </a:t>
            </a:r>
            <a:r>
              <a:rPr lang="en-US" altLang="zh-CN" b="1" dirty="0"/>
              <a:t>MIS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411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0" grpId="0"/>
      <p:bldP spid="31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1727-CA80-F442-BAF7-8BF6EA20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A397A-7D6A-B741-AF5C-73D553C8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</a:p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Contribution</a:t>
            </a:r>
          </a:p>
          <a:p>
            <a:r>
              <a:rPr lang="en-US" altLang="zh-CN" dirty="0"/>
              <a:t>Solvability</a:t>
            </a:r>
            <a:r>
              <a:rPr lang="zh-CN" altLang="en-US" dirty="0"/>
              <a:t> </a:t>
            </a:r>
            <a:r>
              <a:rPr lang="en-US" altLang="zh-CN" dirty="0"/>
              <a:t>Digraph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GreedyMIS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Polynomial-Time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Heuristic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SPP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6DE55-469D-6941-BEA9-F58DE4AE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38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7D9F-292C-4C49-AD8E-BEC33036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GreedyMIS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EB5B-AA20-3D4A-B631-AE25A359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5595" cy="4351338"/>
          </a:xfrm>
        </p:spPr>
        <p:txBody>
          <a:bodyPr/>
          <a:lstStyle/>
          <a:p>
            <a:r>
              <a:rPr lang="en-US" altLang="zh-CN" dirty="0"/>
              <a:t>Iteratively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independent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solvability</a:t>
            </a:r>
            <a:r>
              <a:rPr lang="zh-CN" altLang="en-US" dirty="0"/>
              <a:t> </a:t>
            </a:r>
            <a:r>
              <a:rPr lang="en-US" altLang="zh-CN" dirty="0"/>
              <a:t>digraph</a:t>
            </a:r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iteration: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path-vertices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edge,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path-vertex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SPP,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randomly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path-vertex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lowest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degree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added</a:t>
            </a:r>
            <a:r>
              <a:rPr lang="zh-CN" altLang="en-US" dirty="0"/>
              <a:t> </a:t>
            </a:r>
            <a:r>
              <a:rPr lang="en-US" altLang="zh-CN" dirty="0"/>
              <a:t>path-vertices,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neighbors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edges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digraph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Terminates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en-US" altLang="zh-CN" b="1" dirty="0"/>
              <a:t>solvable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n+1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found,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en-US" altLang="zh-CN" b="1" dirty="0"/>
              <a:t>non-solvable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added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11EE6-F241-C240-9510-13454A17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9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36E0C-8655-4840-A0EE-770650CB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GreedyMIS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5A435-9E4C-844F-8147-E0D23EA8A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2757"/>
            <a:ext cx="10515600" cy="1882211"/>
          </a:xfrm>
        </p:spPr>
        <p:txBody>
          <a:bodyPr>
            <a:noAutofit/>
          </a:bodyPr>
          <a:lstStyle/>
          <a:p>
            <a:r>
              <a:rPr lang="en-US" sz="2400" dirty="0"/>
              <a:t>Iter</a:t>
            </a:r>
            <a:r>
              <a:rPr lang="en-US" altLang="zh-CN" sz="2400" dirty="0"/>
              <a:t>ation</a:t>
            </a:r>
            <a:r>
              <a:rPr lang="zh-CN" altLang="en-US" sz="2400" dirty="0"/>
              <a:t> </a:t>
            </a:r>
            <a:r>
              <a:rPr lang="en-US" altLang="zh-CN" sz="2400" dirty="0"/>
              <a:t>1:</a:t>
            </a:r>
            <a:r>
              <a:rPr lang="zh-CN" altLang="en-US" sz="2400" dirty="0"/>
              <a:t> </a:t>
            </a:r>
            <a:r>
              <a:rPr lang="en-US" altLang="zh-CN" sz="2400" dirty="0"/>
              <a:t>0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added</a:t>
            </a:r>
            <a:r>
              <a:rPr lang="zh-CN" altLang="en-US" sz="2400" dirty="0"/>
              <a:t> </a:t>
            </a:r>
            <a:r>
              <a:rPr lang="en-US" altLang="zh-CN" sz="2400" dirty="0"/>
              <a:t>(zero</a:t>
            </a:r>
            <a:r>
              <a:rPr lang="zh-CN" altLang="en-US" sz="2400" dirty="0"/>
              <a:t> </a:t>
            </a:r>
            <a:r>
              <a:rPr lang="en-US" altLang="zh-CN" sz="2400" dirty="0"/>
              <a:t>out</a:t>
            </a:r>
            <a:r>
              <a:rPr lang="zh-CN" altLang="en-US" sz="2400" dirty="0"/>
              <a:t> </a:t>
            </a:r>
            <a:r>
              <a:rPr lang="en-US" altLang="zh-CN" sz="2400" dirty="0"/>
              <a:t>edges)</a:t>
            </a:r>
          </a:p>
          <a:p>
            <a:r>
              <a:rPr lang="en-US" altLang="zh-CN" sz="2400" dirty="0"/>
              <a:t>Iteration</a:t>
            </a:r>
            <a:r>
              <a:rPr lang="zh-CN" altLang="en-US" sz="2400" dirty="0"/>
              <a:t> </a:t>
            </a:r>
            <a:r>
              <a:rPr lang="en-US" altLang="zh-CN" sz="2400" dirty="0"/>
              <a:t>2:</a:t>
            </a:r>
            <a:r>
              <a:rPr lang="zh-CN" altLang="en-US" sz="2400" dirty="0"/>
              <a:t> </a:t>
            </a:r>
            <a:r>
              <a:rPr lang="en-US" altLang="zh-CN" sz="2400" dirty="0"/>
              <a:t>{120,</a:t>
            </a:r>
            <a:r>
              <a:rPr lang="zh-CN" altLang="en-US" sz="2400" dirty="0"/>
              <a:t> </a:t>
            </a:r>
            <a:r>
              <a:rPr lang="en-US" altLang="zh-CN" sz="2400" dirty="0"/>
              <a:t>230,</a:t>
            </a:r>
            <a:r>
              <a:rPr lang="zh-CN" altLang="en-US" sz="2400" dirty="0"/>
              <a:t> </a:t>
            </a:r>
            <a:r>
              <a:rPr lang="en-US" altLang="zh-CN" sz="2400" dirty="0"/>
              <a:t>340,</a:t>
            </a:r>
            <a:r>
              <a:rPr lang="zh-CN" altLang="en-US" sz="2400" dirty="0"/>
              <a:t> </a:t>
            </a:r>
            <a:r>
              <a:rPr lang="en-US" altLang="zh-CN" sz="2400" dirty="0"/>
              <a:t>410}</a:t>
            </a:r>
            <a:r>
              <a:rPr lang="zh-CN" altLang="en-US" sz="2400" dirty="0"/>
              <a:t>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out</a:t>
            </a:r>
            <a:r>
              <a:rPr lang="zh-CN" altLang="en-US" sz="2400" dirty="0"/>
              <a:t> </a:t>
            </a:r>
            <a:r>
              <a:rPr lang="en-US" altLang="zh-CN" sz="2400" dirty="0"/>
              <a:t>degree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1,</a:t>
            </a:r>
            <a:r>
              <a:rPr lang="zh-CN" altLang="en-US" sz="2400" dirty="0"/>
              <a:t> </a:t>
            </a:r>
            <a:r>
              <a:rPr lang="en-US" altLang="zh-CN" sz="2400" dirty="0"/>
              <a:t>randomly</a:t>
            </a:r>
            <a:r>
              <a:rPr lang="zh-CN" altLang="en-US" sz="2400" dirty="0"/>
              <a:t> </a:t>
            </a:r>
            <a:r>
              <a:rPr lang="en-US" altLang="zh-CN" sz="2400" dirty="0"/>
              <a:t>add</a:t>
            </a:r>
            <a:r>
              <a:rPr lang="zh-CN" altLang="en-US" sz="2400" dirty="0"/>
              <a:t> </a:t>
            </a:r>
            <a:r>
              <a:rPr lang="en-US" altLang="zh-CN" sz="2400" dirty="0"/>
              <a:t>120</a:t>
            </a:r>
            <a:r>
              <a:rPr lang="zh-CN" altLang="en-US" sz="2400" dirty="0"/>
              <a:t> </a:t>
            </a:r>
            <a:r>
              <a:rPr lang="en-US" altLang="zh-CN" sz="2400" dirty="0"/>
              <a:t>(one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lowest</a:t>
            </a:r>
            <a:r>
              <a:rPr lang="zh-CN" altLang="en-US" sz="2400" dirty="0"/>
              <a:t> </a:t>
            </a:r>
            <a:r>
              <a:rPr lang="en-US" altLang="zh-CN" sz="2400" dirty="0"/>
              <a:t>out</a:t>
            </a:r>
            <a:r>
              <a:rPr lang="zh-CN" altLang="en-US" sz="2400" dirty="0"/>
              <a:t> </a:t>
            </a:r>
            <a:r>
              <a:rPr lang="en-US" altLang="zh-CN" sz="2400" dirty="0"/>
              <a:t>degree)</a:t>
            </a:r>
          </a:p>
          <a:p>
            <a:r>
              <a:rPr lang="en-US" sz="2400" dirty="0"/>
              <a:t>Iter</a:t>
            </a:r>
            <a:r>
              <a:rPr lang="en-US" altLang="zh-CN" sz="2400" dirty="0"/>
              <a:t>ation</a:t>
            </a:r>
            <a:r>
              <a:rPr lang="zh-CN" altLang="en-US" sz="2400" dirty="0"/>
              <a:t> </a:t>
            </a:r>
            <a:r>
              <a:rPr lang="en-US" altLang="zh-CN" sz="2400" dirty="0"/>
              <a:t>3:</a:t>
            </a:r>
            <a:r>
              <a:rPr lang="zh-CN" altLang="en-US" sz="2400" dirty="0"/>
              <a:t> </a:t>
            </a:r>
            <a:r>
              <a:rPr lang="en-US" altLang="zh-CN" sz="2400" dirty="0"/>
              <a:t>340,</a:t>
            </a:r>
            <a:r>
              <a:rPr lang="zh-CN" altLang="en-US" sz="2400" dirty="0"/>
              <a:t> </a:t>
            </a:r>
            <a:r>
              <a:rPr lang="en-US" altLang="zh-CN" sz="2400" dirty="0"/>
              <a:t>40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added</a:t>
            </a:r>
            <a:r>
              <a:rPr lang="zh-CN" altLang="en-US" sz="2400" dirty="0"/>
              <a:t> </a:t>
            </a:r>
            <a:r>
              <a:rPr lang="en-US" altLang="zh-CN" sz="2400" dirty="0"/>
              <a:t>(zero</a:t>
            </a:r>
            <a:r>
              <a:rPr lang="zh-CN" altLang="en-US" sz="2400" dirty="0"/>
              <a:t> </a:t>
            </a:r>
            <a:r>
              <a:rPr lang="en-US" altLang="zh-CN" sz="2400" dirty="0"/>
              <a:t>out</a:t>
            </a:r>
            <a:r>
              <a:rPr lang="zh-CN" altLang="en-US" sz="2400" dirty="0"/>
              <a:t> </a:t>
            </a:r>
            <a:r>
              <a:rPr lang="en-US" altLang="zh-CN" sz="2400" dirty="0"/>
              <a:t>edges)</a:t>
            </a:r>
          </a:p>
          <a:p>
            <a:r>
              <a:rPr lang="en-US" altLang="zh-CN" sz="2400" dirty="0"/>
              <a:t>Iteration</a:t>
            </a:r>
            <a:r>
              <a:rPr lang="zh-CN" altLang="en-US" sz="2400" dirty="0"/>
              <a:t> </a:t>
            </a:r>
            <a:r>
              <a:rPr lang="en-US" altLang="zh-CN" sz="2400" dirty="0"/>
              <a:t>4:</a:t>
            </a:r>
            <a:r>
              <a:rPr lang="zh-CN" altLang="en-US" sz="2400" dirty="0"/>
              <a:t> </a:t>
            </a:r>
            <a:r>
              <a:rPr lang="en-US" altLang="zh-CN" sz="2400" dirty="0"/>
              <a:t>20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added</a:t>
            </a:r>
            <a:r>
              <a:rPr lang="zh-CN" altLang="en-US" sz="2400" dirty="0"/>
              <a:t> </a:t>
            </a:r>
            <a:r>
              <a:rPr lang="en-US" altLang="zh-CN" sz="2400" dirty="0"/>
              <a:t>(zero</a:t>
            </a:r>
            <a:r>
              <a:rPr lang="zh-CN" altLang="en-US" sz="2400" dirty="0"/>
              <a:t> </a:t>
            </a:r>
            <a:r>
              <a:rPr lang="en-US" altLang="zh-CN" sz="2400" dirty="0"/>
              <a:t>out</a:t>
            </a:r>
            <a:r>
              <a:rPr lang="zh-CN" altLang="en-US" sz="2400" dirty="0"/>
              <a:t> </a:t>
            </a:r>
            <a:r>
              <a:rPr lang="en-US" altLang="zh-CN" sz="2400" dirty="0"/>
              <a:t>edges)</a:t>
            </a:r>
          </a:p>
          <a:p>
            <a:r>
              <a:rPr lang="en-US" altLang="zh-CN" sz="2400" b="1" dirty="0"/>
              <a:t>Final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result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{0,</a:t>
            </a:r>
            <a:r>
              <a:rPr lang="zh-CN" altLang="en-US" sz="2400" dirty="0"/>
              <a:t> </a:t>
            </a:r>
            <a:r>
              <a:rPr lang="en-US" altLang="zh-CN" sz="2400" dirty="0"/>
              <a:t>120,</a:t>
            </a:r>
            <a:r>
              <a:rPr lang="zh-CN" altLang="en-US" sz="2400" dirty="0"/>
              <a:t> </a:t>
            </a:r>
            <a:r>
              <a:rPr lang="en-US" altLang="zh-CN" sz="2400" dirty="0"/>
              <a:t>340,</a:t>
            </a:r>
            <a:r>
              <a:rPr lang="zh-CN" altLang="en-US" sz="2400" dirty="0"/>
              <a:t> </a:t>
            </a:r>
            <a:r>
              <a:rPr lang="en-US" altLang="zh-CN" sz="2400" dirty="0"/>
              <a:t>40,</a:t>
            </a:r>
            <a:r>
              <a:rPr lang="zh-CN" altLang="en-US" sz="2400" dirty="0"/>
              <a:t> </a:t>
            </a:r>
            <a:r>
              <a:rPr lang="en-US" altLang="zh-CN" sz="2400" dirty="0"/>
              <a:t>20}</a:t>
            </a:r>
          </a:p>
          <a:p>
            <a:endParaRPr lang="en-US" altLang="zh-CN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D330B-23E7-8444-8354-338BFA34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FBE59A-7D2F-1641-903F-86EDC7E06611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AE2E1A-D466-9649-A058-2207FAF54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83" y="1608574"/>
            <a:ext cx="3035300" cy="25273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1795D51-3B62-CA45-88D3-441C8073A3B8}"/>
              </a:ext>
            </a:extLst>
          </p:cNvPr>
          <p:cNvSpPr/>
          <p:nvPr/>
        </p:nvSpPr>
        <p:spPr>
          <a:xfrm>
            <a:off x="5056962" y="2408058"/>
            <a:ext cx="494335" cy="51459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2CC556-A0A7-1E4C-A5F1-FBA6D02D5CEF}"/>
              </a:ext>
            </a:extLst>
          </p:cNvPr>
          <p:cNvSpPr/>
          <p:nvPr/>
        </p:nvSpPr>
        <p:spPr>
          <a:xfrm>
            <a:off x="6070600" y="1810745"/>
            <a:ext cx="494335" cy="51459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120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0BF6BD-14AD-344D-BCCD-717099BA093A}"/>
              </a:ext>
            </a:extLst>
          </p:cNvPr>
          <p:cNvSpPr/>
          <p:nvPr/>
        </p:nvSpPr>
        <p:spPr>
          <a:xfrm>
            <a:off x="6070600" y="3098342"/>
            <a:ext cx="494335" cy="51459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BA8444-6D3D-CA42-944D-78B65F6B97E3}"/>
              </a:ext>
            </a:extLst>
          </p:cNvPr>
          <p:cNvSpPr/>
          <p:nvPr/>
        </p:nvSpPr>
        <p:spPr>
          <a:xfrm>
            <a:off x="7233093" y="1810745"/>
            <a:ext cx="494335" cy="51459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230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82C357-5F61-3243-8A17-8B0B7E600088}"/>
              </a:ext>
            </a:extLst>
          </p:cNvPr>
          <p:cNvSpPr/>
          <p:nvPr/>
        </p:nvSpPr>
        <p:spPr>
          <a:xfrm>
            <a:off x="7233093" y="3098342"/>
            <a:ext cx="494335" cy="51459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E77A60-9627-4445-B1E9-824196F4C6E0}"/>
              </a:ext>
            </a:extLst>
          </p:cNvPr>
          <p:cNvSpPr/>
          <p:nvPr/>
        </p:nvSpPr>
        <p:spPr>
          <a:xfrm>
            <a:off x="8395586" y="1810745"/>
            <a:ext cx="494335" cy="51459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340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9AB191-741B-D44D-BF56-FBF87E86919E}"/>
              </a:ext>
            </a:extLst>
          </p:cNvPr>
          <p:cNvSpPr/>
          <p:nvPr/>
        </p:nvSpPr>
        <p:spPr>
          <a:xfrm>
            <a:off x="8395585" y="3098341"/>
            <a:ext cx="494335" cy="51459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30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DF5D6B-93AA-804B-9BA2-C321EF9AAD5D}"/>
              </a:ext>
            </a:extLst>
          </p:cNvPr>
          <p:cNvSpPr/>
          <p:nvPr/>
        </p:nvSpPr>
        <p:spPr>
          <a:xfrm>
            <a:off x="9558079" y="1810745"/>
            <a:ext cx="494335" cy="51459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410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3C2B18-80BF-1940-8C8D-941EED119D60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6317768" y="2325336"/>
            <a:ext cx="0" cy="773006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3A6744-0348-6E42-ACD8-70C3761A18E2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7480261" y="2325336"/>
            <a:ext cx="0" cy="773006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263470-042D-EE48-B282-3E8FD64CA39C}"/>
              </a:ext>
            </a:extLst>
          </p:cNvPr>
          <p:cNvCxnSpPr>
            <a:cxnSpLocks/>
            <a:stCxn id="17" idx="0"/>
            <a:endCxn id="16" idx="4"/>
          </p:cNvCxnSpPr>
          <p:nvPr/>
        </p:nvCxnSpPr>
        <p:spPr>
          <a:xfrm flipV="1">
            <a:off x="8642753" y="2325336"/>
            <a:ext cx="1" cy="773005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6F6E72-CCE0-9245-85E4-30D5F9B4288E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6564935" y="3355638"/>
            <a:ext cx="668158" cy="0"/>
          </a:xfrm>
          <a:prstGeom prst="line">
            <a:avLst/>
          </a:prstGeom>
          <a:ln w="25400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09E35E7-1FCE-1C4F-B9A1-B19CF3553DA8}"/>
              </a:ext>
            </a:extLst>
          </p:cNvPr>
          <p:cNvSpPr/>
          <p:nvPr/>
        </p:nvSpPr>
        <p:spPr>
          <a:xfrm>
            <a:off x="9561726" y="3098341"/>
            <a:ext cx="494335" cy="51459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40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84C88CD-0460-E546-814B-48302F6BEA91}"/>
              </a:ext>
            </a:extLst>
          </p:cNvPr>
          <p:cNvCxnSpPr>
            <a:cxnSpLocks/>
            <a:stCxn id="29" idx="0"/>
            <a:endCxn id="18" idx="4"/>
          </p:cNvCxnSpPr>
          <p:nvPr/>
        </p:nvCxnSpPr>
        <p:spPr>
          <a:xfrm flipH="1" flipV="1">
            <a:off x="9805247" y="2325336"/>
            <a:ext cx="3647" cy="773005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95CA06-35D4-E04C-AB95-75F691EF4A82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6564935" y="2068041"/>
            <a:ext cx="668158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579288-5028-D543-A2BA-4AFF9E95EB60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7727428" y="2068041"/>
            <a:ext cx="668158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49590C-E28E-8C47-8761-128316F8893A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8889921" y="2068041"/>
            <a:ext cx="668158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8914485-410A-3B4C-B573-D5FE993C1C5D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7727428" y="3355637"/>
            <a:ext cx="668157" cy="1"/>
          </a:xfrm>
          <a:prstGeom prst="line">
            <a:avLst/>
          </a:prstGeom>
          <a:ln w="25400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D554C50-68EF-CB45-91D6-FA3E2FA0950F}"/>
              </a:ext>
            </a:extLst>
          </p:cNvPr>
          <p:cNvCxnSpPr>
            <a:cxnSpLocks/>
            <a:stCxn id="17" idx="6"/>
            <a:endCxn id="29" idx="2"/>
          </p:cNvCxnSpPr>
          <p:nvPr/>
        </p:nvCxnSpPr>
        <p:spPr>
          <a:xfrm>
            <a:off x="8889920" y="3355637"/>
            <a:ext cx="671806" cy="0"/>
          </a:xfrm>
          <a:prstGeom prst="line">
            <a:avLst/>
          </a:prstGeom>
          <a:ln w="25400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>
            <a:extLst>
              <a:ext uri="{FF2B5EF4-FFF2-40B4-BE49-F238E27FC236}">
                <a16:creationId xmlns:a16="http://schemas.microsoft.com/office/drawing/2014/main" id="{A300D356-0E39-4040-A08B-92C2CB4E97AB}"/>
              </a:ext>
            </a:extLst>
          </p:cNvPr>
          <p:cNvSpPr/>
          <p:nvPr/>
        </p:nvSpPr>
        <p:spPr>
          <a:xfrm>
            <a:off x="6368946" y="1254175"/>
            <a:ext cx="3434317" cy="555285"/>
          </a:xfrm>
          <a:custGeom>
            <a:avLst/>
            <a:gdLst>
              <a:gd name="connsiteX0" fmla="*/ 3434317 w 3434317"/>
              <a:gd name="connsiteY0" fmla="*/ 555285 h 555285"/>
              <a:gd name="connsiteX1" fmla="*/ 2711303 w 3434317"/>
              <a:gd name="connsiteY1" fmla="*/ 129983 h 555285"/>
              <a:gd name="connsiteX2" fmla="*/ 1637414 w 3434317"/>
              <a:gd name="connsiteY2" fmla="*/ 2392 h 555285"/>
              <a:gd name="connsiteX3" fmla="*/ 425303 w 3434317"/>
              <a:gd name="connsiteY3" fmla="*/ 215043 h 555285"/>
              <a:gd name="connsiteX4" fmla="*/ 0 w 3434317"/>
              <a:gd name="connsiteY4" fmla="*/ 555285 h 55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4317" h="555285">
                <a:moveTo>
                  <a:pt x="3434317" y="555285"/>
                </a:moveTo>
                <a:cubicBezTo>
                  <a:pt x="3222552" y="388708"/>
                  <a:pt x="3010787" y="222132"/>
                  <a:pt x="2711303" y="129983"/>
                </a:cubicBezTo>
                <a:cubicBezTo>
                  <a:pt x="2411819" y="37834"/>
                  <a:pt x="2018414" y="-11785"/>
                  <a:pt x="1637414" y="2392"/>
                </a:cubicBezTo>
                <a:cubicBezTo>
                  <a:pt x="1256414" y="16569"/>
                  <a:pt x="698205" y="122894"/>
                  <a:pt x="425303" y="215043"/>
                </a:cubicBezTo>
                <a:cubicBezTo>
                  <a:pt x="152401" y="307192"/>
                  <a:pt x="76200" y="431238"/>
                  <a:pt x="0" y="555285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7F7F363E-C6FC-2149-BE76-BF5138095B24}"/>
              </a:ext>
            </a:extLst>
          </p:cNvPr>
          <p:cNvSpPr/>
          <p:nvPr/>
        </p:nvSpPr>
        <p:spPr>
          <a:xfrm rot="10800000">
            <a:off x="6317767" y="3633379"/>
            <a:ext cx="3434317" cy="555285"/>
          </a:xfrm>
          <a:custGeom>
            <a:avLst/>
            <a:gdLst>
              <a:gd name="connsiteX0" fmla="*/ 3434317 w 3434317"/>
              <a:gd name="connsiteY0" fmla="*/ 555285 h 555285"/>
              <a:gd name="connsiteX1" fmla="*/ 2711303 w 3434317"/>
              <a:gd name="connsiteY1" fmla="*/ 129983 h 555285"/>
              <a:gd name="connsiteX2" fmla="*/ 1637414 w 3434317"/>
              <a:gd name="connsiteY2" fmla="*/ 2392 h 555285"/>
              <a:gd name="connsiteX3" fmla="*/ 425303 w 3434317"/>
              <a:gd name="connsiteY3" fmla="*/ 215043 h 555285"/>
              <a:gd name="connsiteX4" fmla="*/ 0 w 3434317"/>
              <a:gd name="connsiteY4" fmla="*/ 555285 h 55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4317" h="555285">
                <a:moveTo>
                  <a:pt x="3434317" y="555285"/>
                </a:moveTo>
                <a:cubicBezTo>
                  <a:pt x="3222552" y="388708"/>
                  <a:pt x="3010787" y="222132"/>
                  <a:pt x="2711303" y="129983"/>
                </a:cubicBezTo>
                <a:cubicBezTo>
                  <a:pt x="2411819" y="37834"/>
                  <a:pt x="2018414" y="-11785"/>
                  <a:pt x="1637414" y="2392"/>
                </a:cubicBezTo>
                <a:cubicBezTo>
                  <a:pt x="1256414" y="16569"/>
                  <a:pt x="698205" y="122894"/>
                  <a:pt x="425303" y="215043"/>
                </a:cubicBezTo>
                <a:cubicBezTo>
                  <a:pt x="152401" y="307192"/>
                  <a:pt x="76200" y="431238"/>
                  <a:pt x="0" y="555285"/>
                </a:cubicBezTo>
              </a:path>
            </a:pathLst>
          </a:custGeom>
          <a:noFill/>
          <a:ln w="25400">
            <a:solidFill>
              <a:srgbClr val="0432FF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7858DB3-5DD4-0641-9F9F-E882BAEBB975}"/>
              </a:ext>
            </a:extLst>
          </p:cNvPr>
          <p:cNvSpPr/>
          <p:nvPr/>
        </p:nvSpPr>
        <p:spPr>
          <a:xfrm>
            <a:off x="5856921" y="1647770"/>
            <a:ext cx="914400" cy="91440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B573B32-25E1-0746-BD07-1CA9731DC482}"/>
              </a:ext>
            </a:extLst>
          </p:cNvPr>
          <p:cNvSpPr/>
          <p:nvPr/>
        </p:nvSpPr>
        <p:spPr>
          <a:xfrm>
            <a:off x="7019414" y="1652527"/>
            <a:ext cx="914400" cy="91440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2C19865-58BC-C741-B369-9E376ECC56C8}"/>
              </a:ext>
            </a:extLst>
          </p:cNvPr>
          <p:cNvSpPr/>
          <p:nvPr/>
        </p:nvSpPr>
        <p:spPr>
          <a:xfrm>
            <a:off x="8178259" y="1651277"/>
            <a:ext cx="914400" cy="91440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DB38A8-F5B9-9848-B374-51B89062011F}"/>
              </a:ext>
            </a:extLst>
          </p:cNvPr>
          <p:cNvSpPr/>
          <p:nvPr/>
        </p:nvSpPr>
        <p:spPr>
          <a:xfrm>
            <a:off x="9348047" y="1661089"/>
            <a:ext cx="914400" cy="91440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D28A1D-70B2-F145-A665-387607076C58}"/>
              </a:ext>
            </a:extLst>
          </p:cNvPr>
          <p:cNvSpPr/>
          <p:nvPr/>
        </p:nvSpPr>
        <p:spPr>
          <a:xfrm>
            <a:off x="4846929" y="2208153"/>
            <a:ext cx="914400" cy="91440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26EDB78-CF2D-7848-86C3-2EDCF1E3700F}"/>
              </a:ext>
            </a:extLst>
          </p:cNvPr>
          <p:cNvSpPr/>
          <p:nvPr/>
        </p:nvSpPr>
        <p:spPr>
          <a:xfrm>
            <a:off x="8173995" y="1650456"/>
            <a:ext cx="914400" cy="91440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7B4E2C6-0ED8-2D49-B4FA-55E8E824E497}"/>
              </a:ext>
            </a:extLst>
          </p:cNvPr>
          <p:cNvSpPr/>
          <p:nvPr/>
        </p:nvSpPr>
        <p:spPr>
          <a:xfrm>
            <a:off x="9332019" y="2929658"/>
            <a:ext cx="914400" cy="91440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0D988E3-B7C2-2141-A7B7-112A6215B47E}"/>
              </a:ext>
            </a:extLst>
          </p:cNvPr>
          <p:cNvSpPr/>
          <p:nvPr/>
        </p:nvSpPr>
        <p:spPr>
          <a:xfrm>
            <a:off x="7027632" y="2922649"/>
            <a:ext cx="914400" cy="91440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1FAC991-50B6-FC49-9EF7-30612DEC74E0}"/>
              </a:ext>
            </a:extLst>
          </p:cNvPr>
          <p:cNvGrpSpPr/>
          <p:nvPr/>
        </p:nvGrpSpPr>
        <p:grpSpPr>
          <a:xfrm>
            <a:off x="5056962" y="1491691"/>
            <a:ext cx="5092700" cy="2527300"/>
            <a:chOff x="6036104" y="4234188"/>
            <a:chExt cx="5092700" cy="2527300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AC18496-6973-8544-8CE5-771B77EF1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6104" y="4234188"/>
              <a:ext cx="5092700" cy="2527300"/>
            </a:xfrm>
            <a:prstGeom prst="rect">
              <a:avLst/>
            </a:prstGeom>
          </p:spPr>
        </p:pic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C4AAAB4-BF7C-BB41-805A-FEB74373EC60}"/>
                </a:ext>
              </a:extLst>
            </p:cNvPr>
            <p:cNvSpPr/>
            <p:nvPr/>
          </p:nvSpPr>
          <p:spPr>
            <a:xfrm>
              <a:off x="6142413" y="5145910"/>
              <a:ext cx="553069" cy="553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0</a:t>
              </a:r>
              <a:endParaRPr lang="en-US" sz="1400" b="1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73D0840-35D9-CD46-A472-B8CA4A6AA113}"/>
                </a:ext>
              </a:extLst>
            </p:cNvPr>
            <p:cNvSpPr/>
            <p:nvPr/>
          </p:nvSpPr>
          <p:spPr>
            <a:xfrm>
              <a:off x="6844323" y="4587300"/>
              <a:ext cx="553069" cy="553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400" b="1" dirty="0"/>
                <a:t>120</a:t>
              </a:r>
              <a:endParaRPr lang="en-US" sz="1400" b="1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158A326-3D47-B643-85EC-B5EC0F9C65B6}"/>
                </a:ext>
              </a:extLst>
            </p:cNvPr>
            <p:cNvSpPr/>
            <p:nvPr/>
          </p:nvSpPr>
          <p:spPr>
            <a:xfrm>
              <a:off x="9240192" y="4563357"/>
              <a:ext cx="553069" cy="553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400" b="1" dirty="0"/>
                <a:t>340</a:t>
              </a:r>
              <a:endParaRPr lang="en-US" sz="1400" b="1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23B87BC-70B7-214F-8F4B-41BD76F14087}"/>
                </a:ext>
              </a:extLst>
            </p:cNvPr>
            <p:cNvSpPr/>
            <p:nvPr/>
          </p:nvSpPr>
          <p:spPr>
            <a:xfrm>
              <a:off x="8080650" y="5752562"/>
              <a:ext cx="553069" cy="553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400" b="1" dirty="0"/>
                <a:t>20</a:t>
              </a:r>
              <a:endParaRPr lang="en-US" sz="1400" b="1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E092DF8-F70F-BE44-BEB6-E527E15B4606}"/>
                </a:ext>
              </a:extLst>
            </p:cNvPr>
            <p:cNvSpPr/>
            <p:nvPr/>
          </p:nvSpPr>
          <p:spPr>
            <a:xfrm>
              <a:off x="10422332" y="5756619"/>
              <a:ext cx="553069" cy="553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400" b="1" dirty="0"/>
                <a:t>40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4645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9" grpId="0" animBg="1"/>
      <p:bldP spid="52" grpId="0" animBg="1"/>
      <p:bldP spid="53" grpId="0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24DB-3D00-FE46-A690-712A2655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GreedyMIS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9D98-C240-7E49-BBF5-43E7066B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Theorem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  <a:r>
              <a:rPr lang="zh-CN" altLang="en-US" dirty="0"/>
              <a:t> </a:t>
            </a:r>
            <a:r>
              <a:rPr lang="en-US" altLang="zh-CN" dirty="0"/>
              <a:t>instance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solvable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Greedy+</a:t>
            </a:r>
            <a:r>
              <a:rPr lang="zh-CN" altLang="en-US" dirty="0"/>
              <a:t> </a:t>
            </a:r>
            <a:r>
              <a:rPr lang="en-US" altLang="zh-CN" dirty="0"/>
              <a:t>[3],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known</a:t>
            </a:r>
            <a:r>
              <a:rPr lang="zh-CN" altLang="en-US" dirty="0"/>
              <a:t> </a:t>
            </a:r>
            <a:r>
              <a:rPr lang="en-US" altLang="zh-CN" dirty="0"/>
              <a:t>polynomial-time</a:t>
            </a:r>
            <a:r>
              <a:rPr lang="zh-CN" altLang="en-US" dirty="0"/>
              <a:t> </a:t>
            </a:r>
            <a:r>
              <a:rPr lang="en-US" altLang="zh-CN" dirty="0"/>
              <a:t>heuristic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SPP,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solvable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err="1"/>
              <a:t>GreedyMIS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(proof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paper)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Theorem</a:t>
            </a:r>
            <a:r>
              <a:rPr lang="zh-CN" altLang="en-US" b="1" dirty="0"/>
              <a:t> </a:t>
            </a:r>
            <a:r>
              <a:rPr lang="en-US" altLang="zh-CN" b="1" dirty="0"/>
              <a:t>3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GreedyMIS</a:t>
            </a:r>
            <a:r>
              <a:rPr lang="zh-CN" altLang="en-US" dirty="0"/>
              <a:t> </a:t>
            </a:r>
            <a:r>
              <a:rPr lang="en-US" altLang="zh-CN" dirty="0"/>
              <a:t>solves</a:t>
            </a:r>
            <a:r>
              <a:rPr lang="zh-CN" altLang="en-US" dirty="0"/>
              <a:t> </a:t>
            </a:r>
            <a:r>
              <a:rPr lang="en-US" altLang="zh-CN" dirty="0"/>
              <a:t>strictly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  <a:r>
              <a:rPr lang="zh-CN" altLang="en-US" dirty="0"/>
              <a:t> </a:t>
            </a:r>
            <a:r>
              <a:rPr lang="en-US" altLang="zh-CN" dirty="0"/>
              <a:t>instances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Greedy+.</a:t>
            </a:r>
          </a:p>
          <a:p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direct</a:t>
            </a:r>
            <a:r>
              <a:rPr lang="zh-CN" altLang="en-US" sz="2400" dirty="0"/>
              <a:t> </a:t>
            </a:r>
            <a:r>
              <a:rPr lang="en-US" altLang="zh-CN" sz="2400" dirty="0"/>
              <a:t>result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Theorem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example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last</a:t>
            </a:r>
            <a:r>
              <a:rPr lang="zh-CN" altLang="en-US" sz="2400" dirty="0"/>
              <a:t> </a:t>
            </a:r>
            <a:r>
              <a:rPr lang="en-US" altLang="zh-CN" sz="2400" dirty="0"/>
              <a:t>slide.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FA460-749B-6448-8099-BE0C73DF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6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1727-CA80-F442-BAF7-8BF6EA20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A397A-7D6A-B741-AF5C-73D553C8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</a:p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Contribution</a:t>
            </a:r>
          </a:p>
          <a:p>
            <a:r>
              <a:rPr lang="en-US" altLang="zh-CN" dirty="0"/>
              <a:t>Solvability</a:t>
            </a:r>
            <a:r>
              <a:rPr lang="zh-CN" altLang="en-US" dirty="0"/>
              <a:t> </a:t>
            </a:r>
            <a:r>
              <a:rPr lang="en-US" altLang="zh-CN" dirty="0"/>
              <a:t>Digraph</a:t>
            </a:r>
          </a:p>
          <a:p>
            <a:r>
              <a:rPr lang="en-US" altLang="zh-CN" dirty="0" err="1"/>
              <a:t>GreedyMIS</a:t>
            </a:r>
            <a:r>
              <a:rPr lang="en-US" altLang="zh-CN" dirty="0"/>
              <a:t>: </a:t>
            </a:r>
            <a:r>
              <a:rPr lang="en-US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Polynomial-Time</a:t>
            </a:r>
            <a:r>
              <a:rPr lang="zh-CN" altLang="en-US" dirty="0"/>
              <a:t> </a:t>
            </a:r>
            <a:r>
              <a:rPr lang="en-US" altLang="zh-CN" dirty="0"/>
              <a:t>Heuristic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Cases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6DE55-469D-6941-BEA9-F58DE4AE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5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7025-DD29-4040-AE97-E1C4C46F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674" cy="1325563"/>
          </a:xfrm>
        </p:spPr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Collaborative</a:t>
            </a:r>
            <a:r>
              <a:rPr lang="zh-CN" altLang="en-US" dirty="0"/>
              <a:t> </a:t>
            </a:r>
            <a:r>
              <a:rPr lang="en-US" altLang="zh-CN" dirty="0"/>
              <a:t>Interdomain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879B4-D769-8948-B769-712D2513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19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E988A0-8E8E-B64A-BA46-14EADDEDA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5084" cy="4351338"/>
          </a:xfrm>
        </p:spPr>
        <p:txBody>
          <a:bodyPr/>
          <a:lstStyle/>
          <a:p>
            <a:r>
              <a:rPr lang="en-US" altLang="zh-CN" b="1" dirty="0"/>
              <a:t>Advantage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allow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flexible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  <a:r>
              <a:rPr lang="zh-CN" altLang="en-US" dirty="0"/>
              <a:t> </a:t>
            </a:r>
            <a:r>
              <a:rPr lang="en-US" altLang="zh-CN" dirty="0"/>
              <a:t>policies,</a:t>
            </a:r>
            <a:r>
              <a:rPr lang="zh-CN" altLang="en-US" dirty="0"/>
              <a:t>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altLang="zh-CN" dirty="0"/>
              <a:t>doesn't</a:t>
            </a:r>
            <a:r>
              <a:rPr lang="zh-CN" altLang="en-US" dirty="0"/>
              <a:t> </a:t>
            </a:r>
            <a:r>
              <a:rPr lang="en-US" altLang="zh-CN" dirty="0"/>
              <a:t>haven't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"safe"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  <a:endParaRPr lang="en-US" altLang="zh-CN" b="1" dirty="0"/>
          </a:p>
          <a:p>
            <a:r>
              <a:rPr lang="en-US" altLang="zh-CN" b="1" dirty="0"/>
              <a:t>Scenario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collaborative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Hadron</a:t>
            </a:r>
            <a:r>
              <a:rPr lang="zh-CN" altLang="en-US" dirty="0"/>
              <a:t> </a:t>
            </a:r>
            <a:r>
              <a:rPr lang="en-US" altLang="zh-CN" dirty="0"/>
              <a:t>Collider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FC38C42-F6F1-E648-A1F4-39D3172BC2EF}"/>
              </a:ext>
            </a:extLst>
          </p:cNvPr>
          <p:cNvGrpSpPr/>
          <p:nvPr/>
        </p:nvGrpSpPr>
        <p:grpSpPr>
          <a:xfrm>
            <a:off x="2391736" y="3159650"/>
            <a:ext cx="7796798" cy="3561825"/>
            <a:chOff x="1711251" y="2203728"/>
            <a:chExt cx="9396886" cy="451774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E714E4-CC98-1A4B-ABE3-A10D81FB8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3856" y="2622150"/>
              <a:ext cx="1222214" cy="107316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BC39CC-C027-4049-9611-71A0FC10FA20}"/>
                </a:ext>
              </a:extLst>
            </p:cNvPr>
            <p:cNvSpPr/>
            <p:nvPr/>
          </p:nvSpPr>
          <p:spPr>
            <a:xfrm>
              <a:off x="2586962" y="5110668"/>
              <a:ext cx="1185523" cy="76166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AS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 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547F1A2-10CD-B14D-8F04-B682B881E513}"/>
                </a:ext>
              </a:extLst>
            </p:cNvPr>
            <p:cNvSpPr/>
            <p:nvPr/>
          </p:nvSpPr>
          <p:spPr>
            <a:xfrm>
              <a:off x="3580214" y="5959810"/>
              <a:ext cx="1185523" cy="76166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AS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 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71EF0F-4E30-564E-BDC0-4160F6A9DDAA}"/>
                </a:ext>
              </a:extLst>
            </p:cNvPr>
            <p:cNvSpPr/>
            <p:nvPr/>
          </p:nvSpPr>
          <p:spPr>
            <a:xfrm>
              <a:off x="7198295" y="5110668"/>
              <a:ext cx="1185523" cy="76166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AS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 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A6BBB63-C4C0-5140-BE4C-30767F3646A4}"/>
                </a:ext>
              </a:extLst>
            </p:cNvPr>
            <p:cNvSpPr/>
            <p:nvPr/>
          </p:nvSpPr>
          <p:spPr>
            <a:xfrm>
              <a:off x="5071569" y="4421363"/>
              <a:ext cx="1185523" cy="76166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AS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 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2B24AD-12F0-984F-8387-1F4948D66943}"/>
                </a:ext>
              </a:extLst>
            </p:cNvPr>
            <p:cNvSpPr/>
            <p:nvPr/>
          </p:nvSpPr>
          <p:spPr>
            <a:xfrm>
              <a:off x="6020220" y="5953878"/>
              <a:ext cx="1185523" cy="76166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AS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 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0FC4EAB-C8D3-6C49-B75D-5DF4BB3AEDCE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3598869" y="5760790"/>
              <a:ext cx="154961" cy="3105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A19B8B-75DC-B34A-B3C8-94D44F88DBD1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4765737" y="6334711"/>
              <a:ext cx="1254483" cy="59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BDA0A4-11D2-6B47-AFE0-BF362D7D5D57}"/>
                </a:ext>
              </a:extLst>
            </p:cNvPr>
            <p:cNvCxnSpPr>
              <a:cxnSpLocks/>
              <a:stCxn id="12" idx="4"/>
              <a:endCxn id="14" idx="6"/>
            </p:cNvCxnSpPr>
            <p:nvPr/>
          </p:nvCxnSpPr>
          <p:spPr>
            <a:xfrm flipH="1">
              <a:off x="7205743" y="5872333"/>
              <a:ext cx="585314" cy="4623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EEA1969-2019-C348-AAFC-4E7EC2B26462}"/>
                </a:ext>
              </a:extLst>
            </p:cNvPr>
            <p:cNvCxnSpPr>
              <a:cxnSpLocks/>
              <a:stCxn id="13" idx="6"/>
              <a:endCxn id="12" idx="1"/>
            </p:cNvCxnSpPr>
            <p:nvPr/>
          </p:nvCxnSpPr>
          <p:spPr>
            <a:xfrm>
              <a:off x="6257092" y="4802196"/>
              <a:ext cx="1114819" cy="4200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C52F38C-01D3-5E4D-A0DA-CFC250F3FD9D}"/>
                </a:ext>
              </a:extLst>
            </p:cNvPr>
            <p:cNvCxnSpPr>
              <a:cxnSpLocks/>
              <a:stCxn id="11" idx="7"/>
              <a:endCxn id="12" idx="2"/>
            </p:cNvCxnSpPr>
            <p:nvPr/>
          </p:nvCxnSpPr>
          <p:spPr>
            <a:xfrm flipV="1">
              <a:off x="4592121" y="5491501"/>
              <a:ext cx="2606174" cy="5798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7664BA4-60C6-0948-A946-ADF4CDF11346}"/>
                </a:ext>
              </a:extLst>
            </p:cNvPr>
            <p:cNvCxnSpPr>
              <a:cxnSpLocks/>
              <a:stCxn id="10" idx="7"/>
              <a:endCxn id="13" idx="2"/>
            </p:cNvCxnSpPr>
            <p:nvPr/>
          </p:nvCxnSpPr>
          <p:spPr>
            <a:xfrm flipV="1">
              <a:off x="3598869" y="4802196"/>
              <a:ext cx="1472700" cy="4200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E9843D7-E436-E14B-8B5C-960E082A1616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5664331" y="5183028"/>
              <a:ext cx="948651" cy="770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DAC521-9949-6340-B10C-ED275B9697AB}"/>
                </a:ext>
              </a:extLst>
            </p:cNvPr>
            <p:cNvSpPr txBox="1"/>
            <p:nvPr/>
          </p:nvSpPr>
          <p:spPr>
            <a:xfrm>
              <a:off x="3724318" y="2203728"/>
              <a:ext cx="4066738" cy="546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b="1" dirty="0"/>
                <a:t>Route</a:t>
              </a:r>
              <a:r>
                <a:rPr lang="zh-CN" altLang="en-US" sz="2200" b="1" dirty="0"/>
                <a:t> </a:t>
              </a:r>
              <a:r>
                <a:rPr lang="en-US" altLang="zh-CN" sz="2200" b="1" dirty="0"/>
                <a:t>Control</a:t>
              </a:r>
              <a:r>
                <a:rPr lang="zh-CN" altLang="en-US" sz="2200" b="1" dirty="0"/>
                <a:t> </a:t>
              </a:r>
              <a:r>
                <a:rPr lang="en-US" altLang="zh-CN" sz="2200" b="1" dirty="0"/>
                <a:t>Server</a:t>
              </a:r>
              <a:endParaRPr lang="en-US" sz="22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8E6A571-59B6-E045-BF62-93B53F00D4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6235" y="3336930"/>
              <a:ext cx="1697621" cy="177373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66A572B-FA44-E243-9671-14FC2553B1D4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5644593" y="3521683"/>
              <a:ext cx="19738" cy="89968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DD73C56-0A0D-B043-BE07-9805918E6F4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6111417" y="3496308"/>
              <a:ext cx="1679640" cy="161436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02A5DB2-00A3-224A-892E-E6E24B17752D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172976" y="3325784"/>
              <a:ext cx="976555" cy="263402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C47B0E3-E1C0-044E-9AC9-1C68D3C2C3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12773" y="3496306"/>
              <a:ext cx="844528" cy="265940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3E3DCD-0FCF-1F4F-9EA8-993EEC59A3B9}"/>
                </a:ext>
              </a:extLst>
            </p:cNvPr>
            <p:cNvSpPr txBox="1"/>
            <p:nvPr/>
          </p:nvSpPr>
          <p:spPr>
            <a:xfrm>
              <a:off x="1711251" y="3863507"/>
              <a:ext cx="24529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(1)</a:t>
              </a:r>
              <a:r>
                <a:rPr lang="zh-CN" altLang="en-US" sz="2000" b="1" dirty="0"/>
                <a:t> </a:t>
              </a:r>
              <a:r>
                <a:rPr lang="en-US" altLang="zh-CN" sz="2000" b="1" dirty="0"/>
                <a:t>Collect</a:t>
              </a:r>
              <a:r>
                <a:rPr lang="zh-CN" altLang="en-US" sz="2000" b="1" dirty="0"/>
                <a:t> </a:t>
              </a:r>
              <a:r>
                <a:rPr lang="en-US" altLang="zh-CN" sz="2000" b="1" dirty="0"/>
                <a:t>AS</a:t>
              </a:r>
              <a:r>
                <a:rPr lang="zh-CN" altLang="en-US" sz="2000" b="1" dirty="0"/>
                <a:t> </a:t>
              </a:r>
              <a:r>
                <a:rPr lang="en-US" altLang="zh-CN" sz="2000" b="1" dirty="0"/>
                <a:t>policies</a:t>
              </a:r>
              <a:endParaRPr lang="en-US" sz="20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E54994-7A1E-E345-A9F6-8B8E37C4617D}"/>
                </a:ext>
              </a:extLst>
            </p:cNvPr>
            <p:cNvSpPr txBox="1"/>
            <p:nvPr/>
          </p:nvSpPr>
          <p:spPr>
            <a:xfrm>
              <a:off x="7177670" y="3842949"/>
              <a:ext cx="26463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(3)</a:t>
              </a:r>
              <a:r>
                <a:rPr lang="zh-CN" altLang="en-US" sz="2000" b="1" dirty="0"/>
                <a:t> </a:t>
              </a:r>
              <a:r>
                <a:rPr lang="en-US" altLang="zh-CN" sz="2000" b="1" dirty="0"/>
                <a:t>Send</a:t>
              </a:r>
              <a:r>
                <a:rPr lang="zh-CN" altLang="en-US" sz="2000" b="1" dirty="0"/>
                <a:t> </a:t>
              </a:r>
              <a:r>
                <a:rPr lang="en-US" altLang="zh-CN" sz="2000" b="1" dirty="0"/>
                <a:t>back</a:t>
              </a:r>
            </a:p>
            <a:p>
              <a:r>
                <a:rPr lang="en-US" altLang="zh-CN" sz="2000" b="1" dirty="0"/>
                <a:t>stable</a:t>
              </a:r>
              <a:r>
                <a:rPr lang="zh-CN" altLang="en-US" sz="2000" b="1" dirty="0"/>
                <a:t> </a:t>
              </a:r>
              <a:r>
                <a:rPr lang="en-US" altLang="zh-CN" sz="2000" b="1" dirty="0"/>
                <a:t>path</a:t>
              </a:r>
              <a:r>
                <a:rPr lang="zh-CN" altLang="en-US" sz="2000" b="1" dirty="0"/>
                <a:t> </a:t>
              </a:r>
              <a:r>
                <a:rPr lang="en-US" altLang="zh-CN" sz="2000" b="1" dirty="0"/>
                <a:t>assignment</a:t>
              </a:r>
              <a:endParaRPr lang="en-US" sz="20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66B0A7-D6A0-054E-8923-8B4C9630D012}"/>
                </a:ext>
              </a:extLst>
            </p:cNvPr>
            <p:cNvSpPr txBox="1"/>
            <p:nvPr/>
          </p:nvSpPr>
          <p:spPr>
            <a:xfrm>
              <a:off x="6438717" y="2750403"/>
              <a:ext cx="4669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(2)</a:t>
              </a:r>
              <a:r>
                <a:rPr lang="zh-CN" altLang="en-US" sz="2000" b="1" dirty="0"/>
                <a:t> </a:t>
              </a:r>
              <a:r>
                <a:rPr lang="en-US" altLang="zh-CN" sz="2000" b="1" dirty="0"/>
                <a:t>Model</a:t>
              </a:r>
              <a:r>
                <a:rPr lang="zh-CN" altLang="en-US" sz="2000" b="1" dirty="0"/>
                <a:t> </a:t>
              </a:r>
              <a:r>
                <a:rPr lang="en-US" altLang="zh-CN" sz="2000" b="1" dirty="0"/>
                <a:t>and</a:t>
              </a:r>
              <a:r>
                <a:rPr lang="zh-CN" altLang="en-US" sz="2000" b="1" dirty="0"/>
                <a:t> </a:t>
              </a:r>
              <a:r>
                <a:rPr lang="en-US" altLang="zh-CN" sz="2000" b="1" dirty="0"/>
                <a:t>solve</a:t>
              </a:r>
              <a:r>
                <a:rPr lang="zh-CN" altLang="en-US" sz="2000" b="1" dirty="0"/>
                <a:t> </a:t>
              </a:r>
              <a:r>
                <a:rPr lang="en-US" altLang="zh-CN" sz="2000" b="1" dirty="0"/>
                <a:t>SPP</a:t>
              </a:r>
              <a:r>
                <a:rPr lang="zh-CN" altLang="en-US" sz="2000" b="1" dirty="0"/>
                <a:t> </a:t>
              </a:r>
              <a:r>
                <a:rPr lang="en-US" altLang="zh-CN" sz="2000" b="1" dirty="0"/>
                <a:t>using</a:t>
              </a:r>
              <a:r>
                <a:rPr lang="zh-CN" altLang="en-US" sz="2000" b="1" dirty="0"/>
                <a:t> </a:t>
              </a:r>
              <a:r>
                <a:rPr lang="en-US" altLang="zh-CN" sz="2000" b="1" dirty="0" err="1"/>
                <a:t>GreedyMIS</a:t>
              </a:r>
              <a:r>
                <a:rPr lang="zh-CN" altLang="en-US" sz="2000" b="1" dirty="0"/>
                <a:t> 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1585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C73C-160A-3B4D-8981-F908E5BD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Stable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Problem?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1C350-FD61-894A-AF69-4886D6796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1677"/>
          </a:xfrm>
        </p:spPr>
        <p:txBody>
          <a:bodyPr lIns="90000"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Powerful</a:t>
            </a:r>
            <a:r>
              <a:rPr lang="zh-CN" altLang="en-US" dirty="0"/>
              <a:t> </a:t>
            </a:r>
            <a:r>
              <a:rPr lang="en-US" altLang="zh-CN" dirty="0"/>
              <a:t>tool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BGP</a:t>
            </a:r>
            <a:r>
              <a:rPr lang="zh-CN" altLang="en-US" dirty="0"/>
              <a:t> </a:t>
            </a:r>
            <a:r>
              <a:rPr lang="en-US" altLang="zh-CN" dirty="0"/>
              <a:t>convergence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[1]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undirected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G=(V,</a:t>
            </a:r>
            <a:r>
              <a:rPr lang="zh-CN" altLang="en-US" dirty="0"/>
              <a:t> </a:t>
            </a:r>
            <a:r>
              <a:rPr lang="en-US" altLang="zh-CN" dirty="0"/>
              <a:t>E)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n+1</a:t>
            </a:r>
            <a:r>
              <a:rPr lang="zh-CN" altLang="en-US" dirty="0"/>
              <a:t> </a:t>
            </a:r>
            <a:r>
              <a:rPr lang="en-US" altLang="zh-CN" dirty="0"/>
              <a:t>nodes,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represents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destination;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represents</a:t>
            </a:r>
            <a:r>
              <a:rPr lang="zh-CN" altLang="en-US" dirty="0"/>
              <a:t> </a:t>
            </a:r>
            <a:r>
              <a:rPr lang="en-US" altLang="zh-CN" dirty="0" err="1"/>
              <a:t>neighborship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en-US" altLang="zh-CN" dirty="0"/>
              <a:t>runs</a:t>
            </a:r>
            <a:r>
              <a:rPr lang="zh-CN" altLang="en-US" dirty="0"/>
              <a:t> </a:t>
            </a:r>
            <a:r>
              <a:rPr lang="en-US" altLang="zh-CN" dirty="0"/>
              <a:t>SPVP,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abstract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BGP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permitted</a:t>
            </a:r>
            <a:r>
              <a:rPr lang="zh-CN" altLang="en-US" dirty="0"/>
              <a:t> </a:t>
            </a:r>
            <a:r>
              <a:rPr lang="en-US" altLang="zh-CN" dirty="0"/>
              <a:t>paths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ranking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rank</a:t>
            </a:r>
            <a:r>
              <a:rPr lang="zh-CN" altLang="en-US" dirty="0"/>
              <a:t> </a:t>
            </a:r>
            <a:r>
              <a:rPr lang="en-US" altLang="zh-CN" dirty="0"/>
              <a:t>permitted</a:t>
            </a:r>
            <a:r>
              <a:rPr lang="zh-CN" altLang="en-US" dirty="0"/>
              <a:t> </a:t>
            </a:r>
            <a:r>
              <a:rPr lang="en-US" altLang="zh-CN" dirty="0"/>
              <a:t>paths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Stable</a:t>
            </a:r>
            <a:r>
              <a:rPr lang="zh-CN" altLang="en-US" b="1" dirty="0"/>
              <a:t> </a:t>
            </a:r>
            <a:r>
              <a:rPr lang="en-US" altLang="zh-CN" b="1" dirty="0"/>
              <a:t>path</a:t>
            </a:r>
            <a:r>
              <a:rPr lang="zh-CN" altLang="en-US" b="1" dirty="0"/>
              <a:t> </a:t>
            </a:r>
            <a:r>
              <a:rPr lang="en-US" altLang="zh-CN" b="1" dirty="0"/>
              <a:t>assignment</a:t>
            </a:r>
            <a:r>
              <a:rPr lang="en-US" altLang="zh-CN" dirty="0"/>
              <a:t>: each</a:t>
            </a:r>
            <a:r>
              <a:rPr lang="zh-CN" altLang="en-US" dirty="0"/>
              <a:t> </a:t>
            </a:r>
            <a:r>
              <a:rPr lang="en-US" altLang="zh-CN" dirty="0"/>
              <a:t>node's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belongs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permitted</a:t>
            </a:r>
            <a:r>
              <a:rPr lang="zh-CN" altLang="en-US" dirty="0"/>
              <a:t> </a:t>
            </a:r>
            <a:r>
              <a:rPr lang="en-US" altLang="zh-CN" dirty="0"/>
              <a:t>paths,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concatenation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neighbors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Stable</a:t>
            </a:r>
            <a:r>
              <a:rPr lang="zh-CN" altLang="en-US" b="1" dirty="0"/>
              <a:t> </a:t>
            </a:r>
            <a:r>
              <a:rPr lang="en-US" altLang="zh-CN" b="1" dirty="0"/>
              <a:t>path</a:t>
            </a:r>
            <a:r>
              <a:rPr lang="zh-CN" altLang="en-US" b="1" dirty="0"/>
              <a:t> </a:t>
            </a:r>
            <a:r>
              <a:rPr lang="en-US" altLang="zh-CN" b="1" dirty="0"/>
              <a:t>problem</a:t>
            </a:r>
            <a:r>
              <a:rPr lang="zh-CN" altLang="en-US" b="1" dirty="0"/>
              <a:t> </a:t>
            </a:r>
            <a:r>
              <a:rPr lang="en-US" altLang="zh-CN" b="1" dirty="0"/>
              <a:t>(SPP)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stable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exists?</a:t>
            </a:r>
          </a:p>
          <a:p>
            <a:pPr lvl="1">
              <a:lnSpc>
                <a:spcPct val="80000"/>
              </a:lnSpc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4A216-307C-0D40-A86A-CA23CAF3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C513AB-5CFD-144C-9527-AFD744A1D820}"/>
              </a:ext>
            </a:extLst>
          </p:cNvPr>
          <p:cNvSpPr/>
          <p:nvPr/>
        </p:nvSpPr>
        <p:spPr>
          <a:xfrm>
            <a:off x="838200" y="6277302"/>
            <a:ext cx="10120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[1]</a:t>
            </a: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Griffin, Timothy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et</a:t>
            </a: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al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 "The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S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table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P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aths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P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roblem and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nterdomain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R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outing."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IEEE/ACM Transactions On Networking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 10, no. 2 (2002): 232-243.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1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7025-DD29-4040-AE97-E1C4C46F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674" cy="1325563"/>
          </a:xfrm>
        </p:spPr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Privacy-Preserving,</a:t>
            </a:r>
            <a:r>
              <a:rPr lang="zh-CN" altLang="en-US" dirty="0"/>
              <a:t> </a:t>
            </a:r>
            <a:r>
              <a:rPr lang="en-US" altLang="zh-CN" dirty="0"/>
              <a:t>Collaborative</a:t>
            </a:r>
            <a:r>
              <a:rPr lang="zh-CN" altLang="en-US" dirty="0"/>
              <a:t> </a:t>
            </a:r>
            <a:r>
              <a:rPr lang="en-US" altLang="zh-CN" dirty="0"/>
              <a:t>Interdomain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879B4-D769-8948-B769-712D2513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20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E988A0-8E8E-B64A-BA46-14EADDEDA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5084" cy="4351338"/>
          </a:xfrm>
        </p:spPr>
        <p:txBody>
          <a:bodyPr/>
          <a:lstStyle/>
          <a:p>
            <a:r>
              <a:rPr lang="en-US" altLang="zh-CN" b="1" dirty="0"/>
              <a:t>Scenario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multi-domain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r>
              <a:rPr lang="zh-CN" altLang="en-US" dirty="0"/>
              <a:t> </a:t>
            </a:r>
            <a:r>
              <a:rPr lang="en-US" altLang="zh-CN" dirty="0"/>
              <a:t>desire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flexible</a:t>
            </a:r>
            <a:r>
              <a:rPr lang="zh-CN" altLang="en-US" dirty="0"/>
              <a:t> </a:t>
            </a:r>
            <a:r>
              <a:rPr lang="en-US" altLang="zh-CN" dirty="0"/>
              <a:t>policies,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policies</a:t>
            </a:r>
            <a:r>
              <a:rPr lang="zh-CN" altLang="en-US" dirty="0"/>
              <a:t> </a:t>
            </a:r>
            <a:r>
              <a:rPr lang="en-US" altLang="zh-CN" dirty="0"/>
              <a:t>private</a:t>
            </a:r>
          </a:p>
          <a:p>
            <a:r>
              <a:rPr lang="en-US" altLang="zh-CN" b="1" dirty="0"/>
              <a:t>Design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exposes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export</a:t>
            </a:r>
            <a:r>
              <a:rPr lang="zh-CN" altLang="en-US" dirty="0"/>
              <a:t> </a:t>
            </a:r>
            <a:r>
              <a:rPr lang="en-US" altLang="zh-CN" dirty="0"/>
              <a:t>policies</a:t>
            </a:r>
            <a:r>
              <a:rPr lang="zh-CN" altLang="en-US" dirty="0"/>
              <a:t> </a:t>
            </a:r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inferred,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private</a:t>
            </a:r>
          </a:p>
          <a:p>
            <a:r>
              <a:rPr lang="en-US" altLang="zh-CN" b="1" dirty="0"/>
              <a:t>Protocol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privacy-preserving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GreedyMIS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employs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secret</a:t>
            </a:r>
            <a:r>
              <a:rPr lang="zh-CN" altLang="en-US" dirty="0"/>
              <a:t> </a:t>
            </a:r>
            <a:r>
              <a:rPr lang="en-US" altLang="zh-CN" dirty="0"/>
              <a:t>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9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1727-CA80-F442-BAF7-8BF6EA20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A397A-7D6A-B741-AF5C-73D553C8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</a:p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Contribution</a:t>
            </a:r>
          </a:p>
          <a:p>
            <a:r>
              <a:rPr lang="en-US" altLang="zh-CN" dirty="0"/>
              <a:t>Solvability</a:t>
            </a:r>
            <a:r>
              <a:rPr lang="zh-CN" altLang="en-US" dirty="0"/>
              <a:t> </a:t>
            </a:r>
            <a:r>
              <a:rPr lang="en-US" altLang="zh-CN" dirty="0"/>
              <a:t>Digraph</a:t>
            </a:r>
          </a:p>
          <a:p>
            <a:r>
              <a:rPr lang="en-US" altLang="zh-CN" dirty="0" err="1"/>
              <a:t>GreedyMIS</a:t>
            </a:r>
            <a:r>
              <a:rPr lang="en-US" altLang="zh-CN" dirty="0"/>
              <a:t>: </a:t>
            </a:r>
            <a:r>
              <a:rPr lang="en-US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Polynomial-Time</a:t>
            </a:r>
            <a:r>
              <a:rPr lang="zh-CN" altLang="en-US" dirty="0"/>
              <a:t> </a:t>
            </a:r>
            <a:r>
              <a:rPr lang="en-US" altLang="zh-CN" dirty="0"/>
              <a:t>Heuristic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Performance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Evaluation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6DE55-469D-6941-BEA9-F58DE4AE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01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82C9-8E73-2B44-8451-DA2C7D0E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Evaluation:</a:t>
            </a:r>
            <a:r>
              <a:rPr lang="zh-CN" altLang="en-US"/>
              <a:t> </a:t>
            </a:r>
            <a:r>
              <a:rPr lang="en-US" altLang="zh-CN"/>
              <a:t>Settings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8D62-85B1-0E4A-B355-4611C951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Topology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AS-level</a:t>
            </a:r>
            <a:r>
              <a:rPr lang="zh-CN" altLang="en-US" dirty="0"/>
              <a:t> </a:t>
            </a:r>
            <a:r>
              <a:rPr lang="en-US" altLang="zh-CN" dirty="0"/>
              <a:t>topologies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CAIDA</a:t>
            </a:r>
            <a:r>
              <a:rPr lang="zh-CN" altLang="en-US" dirty="0"/>
              <a:t> </a:t>
            </a:r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topology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</a:p>
          <a:p>
            <a:r>
              <a:rPr lang="en-US" altLang="zh-CN" b="1" dirty="0"/>
              <a:t>AS</a:t>
            </a:r>
            <a:r>
              <a:rPr lang="zh-CN" altLang="en-US" b="1" dirty="0"/>
              <a:t> </a:t>
            </a:r>
            <a:r>
              <a:rPr lang="en-US" altLang="zh-CN" b="1" dirty="0"/>
              <a:t>export</a:t>
            </a:r>
            <a:r>
              <a:rPr lang="zh-CN" altLang="en-US" b="1" dirty="0"/>
              <a:t> </a:t>
            </a:r>
            <a:r>
              <a:rPr lang="en-US" altLang="zh-CN" b="1" dirty="0"/>
              <a:t>policies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(1)</a:t>
            </a:r>
            <a:r>
              <a:rPr lang="zh-CN" altLang="en-US" dirty="0"/>
              <a:t> </a:t>
            </a:r>
            <a:r>
              <a:rPr lang="en-US" altLang="zh-CN" dirty="0"/>
              <a:t>C/P</a:t>
            </a:r>
            <a:r>
              <a:rPr lang="zh-CN" altLang="en-US" dirty="0"/>
              <a:t> </a:t>
            </a:r>
            <a:r>
              <a:rPr lang="en-US" altLang="zh-CN" dirty="0"/>
              <a:t>relationship,</a:t>
            </a:r>
            <a:r>
              <a:rPr lang="zh-CN" altLang="en-US" dirty="0"/>
              <a:t> </a:t>
            </a:r>
            <a:r>
              <a:rPr lang="en-US" altLang="zh-CN" dirty="0"/>
              <a:t>(2)</a:t>
            </a:r>
            <a:r>
              <a:rPr lang="zh-CN" altLang="en-US" dirty="0"/>
              <a:t> </a:t>
            </a:r>
            <a:r>
              <a:rPr lang="en-US" altLang="zh-CN" dirty="0"/>
              <a:t>blacklist</a:t>
            </a:r>
            <a:r>
              <a:rPr lang="zh-CN" altLang="en-US" dirty="0"/>
              <a:t> </a:t>
            </a:r>
            <a:r>
              <a:rPr lang="en-US" altLang="zh-CN" dirty="0" err="1"/>
              <a:t>ASes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(3)</a:t>
            </a:r>
            <a:r>
              <a:rPr lang="zh-CN" altLang="en-US" dirty="0"/>
              <a:t> </a:t>
            </a:r>
            <a:r>
              <a:rPr lang="en-US" altLang="zh-CN" dirty="0"/>
              <a:t>forbidden</a:t>
            </a:r>
            <a:r>
              <a:rPr lang="zh-CN" altLang="en-US" dirty="0"/>
              <a:t> </a:t>
            </a:r>
            <a:r>
              <a:rPr lang="en-US" altLang="zh-CN" dirty="0"/>
              <a:t>segments.</a:t>
            </a:r>
          </a:p>
          <a:p>
            <a:r>
              <a:rPr lang="en-US" altLang="zh-CN" b="1" dirty="0"/>
              <a:t>SPP</a:t>
            </a:r>
            <a:r>
              <a:rPr lang="zh-CN" altLang="en-US" b="1" dirty="0"/>
              <a:t> </a:t>
            </a:r>
            <a:r>
              <a:rPr lang="en-US" altLang="zh-CN" b="1" dirty="0"/>
              <a:t>instances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11-50</a:t>
            </a:r>
            <a:r>
              <a:rPr lang="zh-CN" altLang="en-US" dirty="0"/>
              <a:t> </a:t>
            </a:r>
            <a:r>
              <a:rPr lang="en-US" altLang="zh-CN" dirty="0" err="1"/>
              <a:t>ASes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8-12k</a:t>
            </a:r>
            <a:r>
              <a:rPr lang="zh-CN" altLang="en-US" dirty="0"/>
              <a:t> </a:t>
            </a:r>
            <a:r>
              <a:rPr lang="en-US" altLang="zh-CN" dirty="0"/>
              <a:t>permitted</a:t>
            </a:r>
            <a:r>
              <a:rPr lang="zh-CN" altLang="en-US" dirty="0"/>
              <a:t> </a:t>
            </a:r>
            <a:r>
              <a:rPr lang="en-US" altLang="zh-CN" dirty="0"/>
              <a:t>paths</a:t>
            </a:r>
          </a:p>
          <a:p>
            <a:r>
              <a:rPr lang="en-US" altLang="zh-CN" b="1" dirty="0"/>
              <a:t>Comparison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GreedyMIS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Greedy</a:t>
            </a:r>
            <a:r>
              <a:rPr lang="zh-CN" altLang="en-US" dirty="0"/>
              <a:t> </a:t>
            </a:r>
            <a:r>
              <a:rPr lang="en-US" altLang="zh-CN" dirty="0"/>
              <a:t>[1]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Greedy+</a:t>
            </a:r>
            <a:r>
              <a:rPr lang="zh-CN" altLang="en-US" dirty="0"/>
              <a:t> </a:t>
            </a:r>
            <a:r>
              <a:rPr lang="en-US" altLang="zh-CN" dirty="0"/>
              <a:t>[3]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58EB8-5D47-F546-B03A-A9FA5E01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4885-6E8B-E346-A9F5-7CD5849373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9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1E5B-8278-A24E-AA43-A3CEC06D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Results:</a:t>
            </a:r>
            <a:r>
              <a:rPr lang="zh-CN" altLang="en-US" dirty="0"/>
              <a:t> </a:t>
            </a:r>
            <a:r>
              <a:rPr lang="en-US" altLang="zh-CN" dirty="0"/>
              <a:t>Solvability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GreedyMIS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2B9B-ED1B-0041-A8BD-E72AD2832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GreedyMIS</a:t>
            </a:r>
            <a:r>
              <a:rPr lang="zh-CN" altLang="en-US" dirty="0"/>
              <a:t> </a:t>
            </a:r>
            <a:r>
              <a:rPr lang="en-US" altLang="zh-CN" dirty="0"/>
              <a:t>solves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  <a:r>
              <a:rPr lang="zh-CN" altLang="en-US" dirty="0"/>
              <a:t> </a:t>
            </a:r>
            <a:r>
              <a:rPr lang="en-US" altLang="zh-CN" dirty="0"/>
              <a:t>instances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experiment,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  <a:r>
              <a:rPr lang="zh-CN" altLang="en-US" dirty="0"/>
              <a:t> </a:t>
            </a:r>
            <a:r>
              <a:rPr lang="en-US" altLang="zh-CN" dirty="0"/>
              <a:t>solves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50%.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6F79-0F92-5949-BCD5-1F2B7B47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B21C28-2AE5-6946-BB84-6E8B294BC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64" y="2817517"/>
            <a:ext cx="6085367" cy="380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07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247A-7599-3D49-9A82-9A14AF93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Results:</a:t>
            </a:r>
            <a:r>
              <a:rPr lang="zh-CN" altLang="en-US" dirty="0"/>
              <a:t> </a:t>
            </a:r>
            <a:r>
              <a:rPr lang="en-US" altLang="zh-CN" dirty="0"/>
              <a:t>Efficiency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GreedyMIS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41902-E16E-A14E-8531-B4A8B67F8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5716" cy="4351338"/>
          </a:xfrm>
        </p:spPr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80%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experiments,</a:t>
            </a:r>
            <a:r>
              <a:rPr lang="zh-CN" altLang="en-US" dirty="0"/>
              <a:t> </a:t>
            </a:r>
            <a:r>
              <a:rPr lang="en-US" altLang="zh-CN" dirty="0" err="1"/>
              <a:t>GreedyMIS</a:t>
            </a:r>
            <a:r>
              <a:rPr lang="zh-CN" altLang="en-US" dirty="0"/>
              <a:t> </a:t>
            </a:r>
            <a:r>
              <a:rPr lang="en-US" altLang="zh-CN" dirty="0"/>
              <a:t>solves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0.01s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AFA56-0307-BE42-8106-44D98727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223E46-40A5-374E-9710-44188BBF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996" y="2922273"/>
            <a:ext cx="5786623" cy="36166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477829-20AF-AF4A-B48B-85A06F4C8DE4}"/>
              </a:ext>
            </a:extLst>
          </p:cNvPr>
          <p:cNvSpPr txBox="1"/>
          <p:nvPr/>
        </p:nvSpPr>
        <p:spPr>
          <a:xfrm>
            <a:off x="2020186" y="6538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AE5A31-9F70-1242-82F9-95E7C6A385DD}"/>
              </a:ext>
            </a:extLst>
          </p:cNvPr>
          <p:cNvCxnSpPr>
            <a:cxnSpLocks/>
          </p:cNvCxnSpPr>
          <p:nvPr/>
        </p:nvCxnSpPr>
        <p:spPr>
          <a:xfrm>
            <a:off x="3211032" y="3604439"/>
            <a:ext cx="27857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8A04BA-FD58-1F4F-A928-0AB1BCC46F7F}"/>
              </a:ext>
            </a:extLst>
          </p:cNvPr>
          <p:cNvCxnSpPr>
            <a:cxnSpLocks/>
          </p:cNvCxnSpPr>
          <p:nvPr/>
        </p:nvCxnSpPr>
        <p:spPr>
          <a:xfrm flipV="1">
            <a:off x="5996763" y="3604439"/>
            <a:ext cx="0" cy="24313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289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251D-AF9C-D546-AA4A-D043962D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5C8C-796B-7649-B905-00D82A760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0898" cy="4351338"/>
          </a:xfrm>
        </p:spPr>
        <p:txBody>
          <a:bodyPr lIns="90000">
            <a:noAutofit/>
          </a:bodyPr>
          <a:lstStyle/>
          <a:p>
            <a:r>
              <a:rPr lang="en-US" altLang="zh-CN" dirty="0"/>
              <a:t>Propose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solvability</a:t>
            </a:r>
            <a:r>
              <a:rPr lang="zh-CN" altLang="en-US" dirty="0"/>
              <a:t> </a:t>
            </a:r>
            <a:r>
              <a:rPr lang="en-US" altLang="zh-CN" dirty="0"/>
              <a:t>digraph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reason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  <a:r>
              <a:rPr lang="zh-CN" altLang="en-US" dirty="0"/>
              <a:t> </a:t>
            </a:r>
            <a:r>
              <a:rPr lang="en-US" altLang="zh-CN" dirty="0"/>
              <a:t>solvability</a:t>
            </a:r>
          </a:p>
          <a:p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 err="1"/>
              <a:t>GreedyMIS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polynomial-time</a:t>
            </a:r>
            <a:r>
              <a:rPr lang="zh-CN" altLang="en-US" dirty="0"/>
              <a:t> </a:t>
            </a:r>
            <a:r>
              <a:rPr lang="en-US" altLang="zh-CN" dirty="0"/>
              <a:t>heuristic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solves</a:t>
            </a:r>
            <a:r>
              <a:rPr lang="zh-CN" altLang="en-US" dirty="0"/>
              <a:t> </a:t>
            </a:r>
            <a:r>
              <a:rPr lang="en-US" altLang="zh-CN" dirty="0"/>
              <a:t>strictly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  <a:r>
              <a:rPr lang="zh-CN" altLang="en-US" dirty="0"/>
              <a:t> </a:t>
            </a:r>
            <a:r>
              <a:rPr lang="en-US" altLang="zh-CN" dirty="0"/>
              <a:t>instances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known</a:t>
            </a:r>
            <a:r>
              <a:rPr lang="zh-CN" altLang="en-US" dirty="0"/>
              <a:t> </a:t>
            </a:r>
            <a:r>
              <a:rPr lang="en-US" altLang="zh-CN" dirty="0"/>
              <a:t>state-of-the-art</a:t>
            </a:r>
          </a:p>
          <a:p>
            <a:r>
              <a:rPr lang="en-US" altLang="zh-CN" dirty="0"/>
              <a:t>Tailor</a:t>
            </a:r>
            <a:r>
              <a:rPr lang="zh-CN" altLang="en-US" dirty="0"/>
              <a:t> </a:t>
            </a:r>
            <a:r>
              <a:rPr lang="en-US" altLang="zh-CN" dirty="0" err="1"/>
              <a:t>GreedyMIS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interdomain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</a:p>
          <a:p>
            <a:r>
              <a:rPr lang="en-US" altLang="zh-CN" dirty="0"/>
              <a:t>Demonstrate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efficiency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potentials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GreedyMIS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topologies</a:t>
            </a:r>
          </a:p>
          <a:p>
            <a:endParaRPr lang="en-US" sz="1050" dirty="0"/>
          </a:p>
          <a:p>
            <a:pPr marL="0" indent="0">
              <a:buNone/>
            </a:pPr>
            <a:r>
              <a:rPr lang="en-US" altLang="zh-CN" b="1" dirty="0"/>
              <a:t>Future</a:t>
            </a:r>
            <a:r>
              <a:rPr lang="zh-CN" altLang="en-US" b="1" dirty="0"/>
              <a:t> </a:t>
            </a:r>
            <a:r>
              <a:rPr lang="en-US" altLang="zh-CN" b="1" dirty="0"/>
              <a:t>Work</a:t>
            </a:r>
          </a:p>
          <a:p>
            <a:r>
              <a:rPr lang="en-US" altLang="zh-CN" dirty="0"/>
              <a:t>Generic</a:t>
            </a:r>
            <a:r>
              <a:rPr lang="zh-CN" altLang="en-US" dirty="0"/>
              <a:t> </a:t>
            </a:r>
            <a:r>
              <a:rPr lang="en-US" altLang="zh-CN" dirty="0"/>
              <a:t>exact/approximated</a:t>
            </a:r>
            <a:r>
              <a:rPr lang="zh-CN" altLang="en-US" dirty="0"/>
              <a:t> </a:t>
            </a:r>
            <a:r>
              <a:rPr lang="en-US" altLang="zh-CN" dirty="0"/>
              <a:t>MIS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solving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</a:p>
          <a:p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SPP-MIS</a:t>
            </a:r>
            <a:r>
              <a:rPr lang="zh-CN" altLang="en-US" dirty="0"/>
              <a:t> </a:t>
            </a:r>
            <a:r>
              <a:rPr lang="en-US" altLang="zh-CN" dirty="0"/>
              <a:t>theorem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configuration</a:t>
            </a:r>
            <a:r>
              <a:rPr lang="zh-CN" altLang="en-US" dirty="0"/>
              <a:t> </a:t>
            </a:r>
            <a:r>
              <a:rPr lang="en-US" altLang="zh-CN" dirty="0"/>
              <a:t>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73FC4-6245-514A-97CA-C8ED344F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3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D4AC-5AE6-C84B-B5EF-80B2AA7E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Backup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BE16-AFD2-2149-822C-227C601AA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4A6D9-59D5-3E4F-96CD-E9645698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0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D18D-172C-A646-9D1E-36966F09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B26C-1248-8942-9A6F-4D62CDAF1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path-digraph</a:t>
            </a:r>
            <a:r>
              <a:rPr lang="zh-CN" altLang="en-US" dirty="0"/>
              <a:t> </a:t>
            </a:r>
            <a:r>
              <a:rPr lang="en-US" altLang="zh-CN" dirty="0"/>
              <a:t>[3]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p-graph</a:t>
            </a:r>
            <a:r>
              <a:rPr lang="zh-CN" altLang="en-US" dirty="0"/>
              <a:t> </a:t>
            </a:r>
            <a:r>
              <a:rPr lang="en-US" altLang="zh-CN" dirty="0"/>
              <a:t>[4]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45225-28DA-8D49-B471-514970E3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DA916-3F89-7542-9F71-46F6BAB9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6829"/>
            <a:ext cx="5092700" cy="2527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D66920-7964-0449-84EC-49E42488A9EA}"/>
              </a:ext>
            </a:extLst>
          </p:cNvPr>
          <p:cNvSpPr txBox="1"/>
          <p:nvPr/>
        </p:nvSpPr>
        <p:spPr>
          <a:xfrm>
            <a:off x="6900530" y="2530549"/>
            <a:ext cx="445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98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6ECD-8EFA-6143-ABE5-F0525089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Solvability</a:t>
            </a:r>
            <a:r>
              <a:rPr lang="zh-CN" altLang="en-US" dirty="0"/>
              <a:t> </a:t>
            </a:r>
            <a:r>
              <a:rPr lang="en-US" altLang="zh-CN" dirty="0"/>
              <a:t>Digraph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E7A1-23AA-F04A-90A5-EA38CB331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508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  <a:r>
              <a:rPr lang="zh-CN" altLang="en-US" dirty="0"/>
              <a:t> </a:t>
            </a:r>
            <a:r>
              <a:rPr lang="en-US" altLang="zh-CN" dirty="0"/>
              <a:t>instance,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solvability</a:t>
            </a:r>
            <a:r>
              <a:rPr lang="zh-CN" altLang="en-US" dirty="0"/>
              <a:t> </a:t>
            </a:r>
            <a:r>
              <a:rPr lang="en-US" altLang="zh-CN" dirty="0"/>
              <a:t>digraph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as:</a:t>
            </a:r>
          </a:p>
          <a:p>
            <a:r>
              <a:rPr lang="en-US" altLang="zh-CN" sz="2400" b="1" dirty="0"/>
              <a:t>Path-vertices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vertex</a:t>
            </a:r>
            <a:r>
              <a:rPr lang="zh-CN" altLang="en-US" sz="2400" dirty="0"/>
              <a:t> </a:t>
            </a:r>
            <a:r>
              <a:rPr lang="en-US" altLang="zh-CN" sz="2400" dirty="0"/>
              <a:t>corresponds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permitted</a:t>
            </a:r>
            <a:r>
              <a:rPr lang="zh-CN" altLang="en-US" sz="2400" dirty="0"/>
              <a:t> </a:t>
            </a:r>
            <a:r>
              <a:rPr lang="en-US" altLang="zh-CN" sz="2400" dirty="0"/>
              <a:t>path</a:t>
            </a:r>
          </a:p>
          <a:p>
            <a:r>
              <a:rPr lang="en-US" altLang="zh-CN" sz="2400" b="1" dirty="0"/>
              <a:t>Type-1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edge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(p1,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p2)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p1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p2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same</a:t>
            </a:r>
            <a:r>
              <a:rPr lang="zh-CN" altLang="en-US" sz="2400" dirty="0"/>
              <a:t> </a:t>
            </a:r>
            <a:r>
              <a:rPr lang="en-US" altLang="zh-CN" sz="2400" dirty="0"/>
              <a:t>node's</a:t>
            </a:r>
            <a:r>
              <a:rPr lang="zh-CN" altLang="en-US" sz="2400" dirty="0"/>
              <a:t> </a:t>
            </a:r>
            <a:r>
              <a:rPr lang="en-US" altLang="zh-CN" sz="2400" dirty="0"/>
              <a:t>permitted</a:t>
            </a:r>
            <a:r>
              <a:rPr lang="zh-CN" altLang="en-US" sz="2400" dirty="0"/>
              <a:t> </a:t>
            </a:r>
            <a:r>
              <a:rPr lang="en-US" altLang="zh-CN" sz="2400" dirty="0"/>
              <a:t>paths,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p2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preferred;</a:t>
            </a:r>
          </a:p>
          <a:p>
            <a:r>
              <a:rPr lang="en-US" altLang="zh-CN" sz="2400" b="1" dirty="0"/>
              <a:t>Type-2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edge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(p1,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p2)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 err="1"/>
              <a:t>iff</a:t>
            </a:r>
            <a:r>
              <a:rPr lang="zh-CN" altLang="en-US" sz="2400" dirty="0"/>
              <a:t> </a:t>
            </a:r>
            <a:r>
              <a:rPr lang="en-US" altLang="zh-CN" sz="2400" dirty="0"/>
              <a:t>there</a:t>
            </a:r>
            <a:r>
              <a:rPr lang="zh-CN" altLang="en-US" sz="2400" dirty="0"/>
              <a:t> </a:t>
            </a:r>
            <a:r>
              <a:rPr lang="en-US" altLang="zh-CN" sz="2400" dirty="0"/>
              <a:t>exists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p3</a:t>
            </a:r>
            <a:r>
              <a:rPr lang="zh-CN" altLang="en-US" sz="2400" dirty="0"/>
              <a:t> </a:t>
            </a:r>
            <a:r>
              <a:rPr lang="en-US" altLang="zh-CN" sz="2400" dirty="0"/>
              <a:t>such</a:t>
            </a:r>
            <a:r>
              <a:rPr lang="zh-CN" altLang="en-US" sz="2400" dirty="0"/>
              <a:t> </a:t>
            </a:r>
            <a:r>
              <a:rPr lang="en-US" altLang="zh-CN" sz="2400" dirty="0"/>
              <a:t>that</a:t>
            </a:r>
            <a:r>
              <a:rPr lang="zh-CN" altLang="en-US" sz="2400" dirty="0"/>
              <a:t> </a:t>
            </a:r>
            <a:r>
              <a:rPr lang="en-US" altLang="zh-CN" sz="2400" dirty="0"/>
              <a:t>(1)</a:t>
            </a:r>
            <a:r>
              <a:rPr lang="zh-CN" altLang="en-US" sz="2400" dirty="0"/>
              <a:t> </a:t>
            </a:r>
            <a:r>
              <a:rPr lang="en-US" altLang="zh-CN" sz="2400" dirty="0"/>
              <a:t>p2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p3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same</a:t>
            </a:r>
            <a:r>
              <a:rPr lang="zh-CN" altLang="en-US" sz="2400" dirty="0"/>
              <a:t> </a:t>
            </a:r>
            <a:r>
              <a:rPr lang="en-US" altLang="zh-CN" sz="2400" dirty="0"/>
              <a:t>node,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(2)</a:t>
            </a:r>
            <a:r>
              <a:rPr lang="zh-CN" altLang="en-US" sz="2400" dirty="0"/>
              <a:t> </a:t>
            </a:r>
            <a:r>
              <a:rPr lang="en-US" altLang="zh-CN" sz="2400" dirty="0"/>
              <a:t>p3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suffix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p1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b="1" dirty="0"/>
              <a:t>Type-3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edge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(p1,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p2)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 err="1"/>
              <a:t>iff</a:t>
            </a:r>
            <a:r>
              <a:rPr lang="zh-CN" altLang="en-US" sz="2400" dirty="0"/>
              <a:t> </a:t>
            </a:r>
            <a:r>
              <a:rPr lang="en-US" altLang="zh-CN" sz="2400" dirty="0"/>
              <a:t>there</a:t>
            </a:r>
            <a:r>
              <a:rPr lang="zh-CN" altLang="en-US" sz="2400" dirty="0"/>
              <a:t> </a:t>
            </a:r>
            <a:r>
              <a:rPr lang="en-US" altLang="zh-CN" sz="2400" dirty="0"/>
              <a:t>exists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p3</a:t>
            </a:r>
            <a:r>
              <a:rPr lang="zh-CN" altLang="en-US" sz="2400" dirty="0"/>
              <a:t> </a:t>
            </a:r>
            <a:r>
              <a:rPr lang="en-US" altLang="zh-CN" sz="2400" dirty="0"/>
              <a:t>such</a:t>
            </a:r>
            <a:r>
              <a:rPr lang="zh-CN" altLang="en-US" sz="2400" dirty="0"/>
              <a:t> </a:t>
            </a:r>
            <a:r>
              <a:rPr lang="en-US" altLang="zh-CN" sz="2400" dirty="0"/>
              <a:t>that</a:t>
            </a:r>
            <a:r>
              <a:rPr lang="zh-CN" altLang="en-US" sz="2400" dirty="0"/>
              <a:t> </a:t>
            </a:r>
            <a:r>
              <a:rPr lang="en-US" altLang="zh-CN" sz="2400" dirty="0"/>
              <a:t>(1)</a:t>
            </a:r>
            <a:r>
              <a:rPr lang="zh-CN" altLang="en-US" sz="2400" dirty="0"/>
              <a:t> </a:t>
            </a:r>
            <a:r>
              <a:rPr lang="en-US" altLang="zh-CN" sz="2400" dirty="0"/>
              <a:t>p3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same</a:t>
            </a:r>
            <a:r>
              <a:rPr lang="zh-CN" altLang="en-US" sz="2400" dirty="0"/>
              <a:t> </a:t>
            </a:r>
            <a:r>
              <a:rPr lang="en-US" altLang="zh-CN" sz="2400" dirty="0"/>
              <a:t>node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p1,</a:t>
            </a:r>
            <a:r>
              <a:rPr lang="zh-CN" altLang="en-US" sz="2400" dirty="0"/>
              <a:t> </a:t>
            </a:r>
            <a:r>
              <a:rPr lang="en-US" altLang="zh-CN" sz="2400" dirty="0"/>
              <a:t>but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preferred,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(2)</a:t>
            </a:r>
            <a:r>
              <a:rPr lang="zh-CN" altLang="en-US" sz="2400" dirty="0"/>
              <a:t> </a:t>
            </a:r>
            <a:r>
              <a:rPr lang="en-US" altLang="zh-CN" sz="2400" dirty="0"/>
              <a:t>p2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suffix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p3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1-hop</a:t>
            </a:r>
            <a:r>
              <a:rPr lang="zh-CN" altLang="en-US" sz="2400" dirty="0"/>
              <a:t> </a:t>
            </a:r>
            <a:r>
              <a:rPr lang="en-US" altLang="zh-CN" sz="2400" dirty="0"/>
              <a:t>shorter.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BB41C-4A59-5C4D-AE76-A84DD4C1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EE324-1B62-414E-A43D-0A950286F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216" y="207499"/>
            <a:ext cx="3847789" cy="2877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B3E3BF-0B58-2046-861A-AF6A8EA6F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265" y="5594350"/>
            <a:ext cx="50927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5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B67B-96DD-8F49-A599-0299CBAB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Gadget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D6BD7-5A6F-634F-B911-D99E5AEC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stable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defines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rooted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3D47A-8757-BD4C-99EB-C77664D7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FEC50-79DC-614E-9E99-E7265E37D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52" y="2587657"/>
            <a:ext cx="4513072" cy="3374994"/>
          </a:xfrm>
          <a:prstGeom prst="rect">
            <a:avLst/>
          </a:prstGeom>
        </p:spPr>
      </p:pic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9D9A367B-FED2-7C44-8F51-DEDCB16B0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912" y="2572082"/>
            <a:ext cx="4533900" cy="33905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813033-9C8C-F345-8902-D5A9C7F1EFE1}"/>
              </a:ext>
            </a:extLst>
          </p:cNvPr>
          <p:cNvSpPr txBox="1"/>
          <p:nvPr/>
        </p:nvSpPr>
        <p:spPr>
          <a:xfrm>
            <a:off x="1714500" y="5992297"/>
            <a:ext cx="301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gadget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8E462-7E26-454A-A343-9768D4F7460A}"/>
              </a:ext>
            </a:extLst>
          </p:cNvPr>
          <p:cNvSpPr txBox="1"/>
          <p:nvPr/>
        </p:nvSpPr>
        <p:spPr>
          <a:xfrm>
            <a:off x="6810375" y="5987018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Stable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gadget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0792A7-3174-C94D-8D8E-F6BC3BA25671}"/>
              </a:ext>
            </a:extLst>
          </p:cNvPr>
          <p:cNvGrpSpPr/>
          <p:nvPr/>
        </p:nvGrpSpPr>
        <p:grpSpPr>
          <a:xfrm>
            <a:off x="1105786" y="2743201"/>
            <a:ext cx="4561061" cy="2813976"/>
            <a:chOff x="1105786" y="2743201"/>
            <a:chExt cx="4561061" cy="28139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4BC5AD-04E4-9843-92BF-51DC112E64FA}"/>
                </a:ext>
              </a:extLst>
            </p:cNvPr>
            <p:cNvSpPr/>
            <p:nvPr/>
          </p:nvSpPr>
          <p:spPr>
            <a:xfrm>
              <a:off x="1105786" y="2743201"/>
              <a:ext cx="683142" cy="43593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9ABDF6-6FEC-AE46-B143-8CA5B6B5EEB8}"/>
                </a:ext>
              </a:extLst>
            </p:cNvPr>
            <p:cNvSpPr/>
            <p:nvPr/>
          </p:nvSpPr>
          <p:spPr>
            <a:xfrm>
              <a:off x="1970567" y="5121243"/>
              <a:ext cx="683142" cy="43593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4896B6-84BE-134C-8B42-2977CE377B44}"/>
                </a:ext>
              </a:extLst>
            </p:cNvPr>
            <p:cNvSpPr/>
            <p:nvPr/>
          </p:nvSpPr>
          <p:spPr>
            <a:xfrm>
              <a:off x="4983705" y="4057187"/>
              <a:ext cx="683142" cy="43593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A13B11-BDE3-294A-A4BB-7817B08EE554}"/>
                </a:ext>
              </a:extLst>
            </p:cNvPr>
            <p:cNvSpPr/>
            <p:nvPr/>
          </p:nvSpPr>
          <p:spPr>
            <a:xfrm>
              <a:off x="4983705" y="3140926"/>
              <a:ext cx="683142" cy="43593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066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8FF1-6206-1C4F-8D28-9348E9B1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Categories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  <a:r>
              <a:rPr lang="zh-CN" altLang="en-US" dirty="0"/>
              <a:t> </a:t>
            </a:r>
            <a:r>
              <a:rPr lang="en-US" altLang="zh-CN" dirty="0"/>
              <a:t>Instances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F023-59E3-0347-A5F2-1A6076F54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0000">
            <a:noAutofit/>
          </a:bodyPr>
          <a:lstStyle/>
          <a:p>
            <a:r>
              <a:rPr lang="en-US" altLang="zh-CN" b="1" dirty="0"/>
              <a:t>Safe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SPVP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converges,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gadget</a:t>
            </a:r>
          </a:p>
          <a:p>
            <a:r>
              <a:rPr lang="en-US" altLang="zh-CN" b="1" dirty="0"/>
              <a:t>Unique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stable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assignment,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gadget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naughty</a:t>
            </a:r>
            <a:r>
              <a:rPr lang="zh-CN" altLang="en-US" dirty="0"/>
              <a:t> </a:t>
            </a:r>
            <a:r>
              <a:rPr lang="en-US" altLang="zh-CN" dirty="0"/>
              <a:t>gadget</a:t>
            </a:r>
            <a:endParaRPr lang="en-US" altLang="zh-CN" sz="2400" b="1" dirty="0"/>
          </a:p>
          <a:p>
            <a:r>
              <a:rPr lang="en-US" altLang="zh-CN" b="1" dirty="0"/>
              <a:t>Solvable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stable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assignment,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disagree</a:t>
            </a:r>
          </a:p>
          <a:p>
            <a:r>
              <a:rPr lang="en-US" altLang="zh-CN" b="1" dirty="0"/>
              <a:t>Unsolvable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stable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assignment,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bad</a:t>
            </a:r>
            <a:r>
              <a:rPr lang="zh-CN" altLang="en-US" dirty="0"/>
              <a:t> </a:t>
            </a:r>
            <a:r>
              <a:rPr lang="en-US" altLang="zh-CN" dirty="0"/>
              <a:t>gadget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07CDD-868B-7840-9E56-93D22F35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20E20-E0DD-CE4E-86CA-D949BB43E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942" y="4267111"/>
            <a:ext cx="2980531" cy="2228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BC98AB-090A-2244-B299-675BB37B6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4267111"/>
            <a:ext cx="2901987" cy="21701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C18FC9-6DA5-1047-83B9-86E75A91BA6F}"/>
              </a:ext>
            </a:extLst>
          </p:cNvPr>
          <p:cNvSpPr txBox="1"/>
          <p:nvPr/>
        </p:nvSpPr>
        <p:spPr>
          <a:xfrm>
            <a:off x="1381125" y="6393051"/>
            <a:ext cx="166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naughty</a:t>
            </a:r>
            <a:r>
              <a:rPr lang="zh-CN" altLang="en-US" b="1" dirty="0"/>
              <a:t> </a:t>
            </a:r>
            <a:r>
              <a:rPr lang="en-US" altLang="zh-CN" b="1" dirty="0"/>
              <a:t>gadget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D2FF2-BD79-7F4D-B95A-0106E30FB4EC}"/>
              </a:ext>
            </a:extLst>
          </p:cNvPr>
          <p:cNvSpPr txBox="1"/>
          <p:nvPr/>
        </p:nvSpPr>
        <p:spPr>
          <a:xfrm>
            <a:off x="8328716" y="6393051"/>
            <a:ext cx="12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bad</a:t>
            </a:r>
            <a:r>
              <a:rPr lang="zh-CN" altLang="en-US" b="1" dirty="0"/>
              <a:t> </a:t>
            </a:r>
            <a:r>
              <a:rPr lang="en-US" altLang="zh-CN" b="1" dirty="0"/>
              <a:t>gadget</a:t>
            </a:r>
            <a:endParaRPr lang="en-US" b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BACB04-8401-9541-B13F-4DDF66C33331}"/>
              </a:ext>
            </a:extLst>
          </p:cNvPr>
          <p:cNvGrpSpPr/>
          <p:nvPr/>
        </p:nvGrpSpPr>
        <p:grpSpPr>
          <a:xfrm>
            <a:off x="4121695" y="4464403"/>
            <a:ext cx="3060512" cy="1585661"/>
            <a:chOff x="3996203" y="4360632"/>
            <a:chExt cx="3060512" cy="158566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CD2C73-BBA7-4546-A409-BC209D91413B}"/>
                </a:ext>
              </a:extLst>
            </p:cNvPr>
            <p:cNvSpPr/>
            <p:nvPr/>
          </p:nvSpPr>
          <p:spPr>
            <a:xfrm>
              <a:off x="4605177" y="4395725"/>
              <a:ext cx="494335" cy="5145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83EA68-75D8-2A47-80E3-C2F5045EB0B2}"/>
                </a:ext>
              </a:extLst>
            </p:cNvPr>
            <p:cNvSpPr/>
            <p:nvPr/>
          </p:nvSpPr>
          <p:spPr>
            <a:xfrm>
              <a:off x="5988222" y="4395726"/>
              <a:ext cx="494335" cy="5145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81DA2DD-F770-E74D-9BAB-EEAB398509E4}"/>
                </a:ext>
              </a:extLst>
            </p:cNvPr>
            <p:cNvSpPr/>
            <p:nvPr/>
          </p:nvSpPr>
          <p:spPr>
            <a:xfrm>
              <a:off x="5271786" y="5431702"/>
              <a:ext cx="494335" cy="5145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9A8FA5-50C1-524C-96F4-C82401648E45}"/>
                </a:ext>
              </a:extLst>
            </p:cNvPr>
            <p:cNvSpPr txBox="1"/>
            <p:nvPr/>
          </p:nvSpPr>
          <p:spPr>
            <a:xfrm>
              <a:off x="3996203" y="4392332"/>
              <a:ext cx="4972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600" b="1" dirty="0"/>
                <a:t>120</a:t>
              </a:r>
            </a:p>
            <a:p>
              <a:pPr algn="r"/>
              <a:r>
                <a:rPr lang="en-US" altLang="zh-CN" sz="1600" b="1" dirty="0"/>
                <a:t>10</a:t>
              </a:r>
              <a:endParaRPr lang="en-US" sz="1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D1AF7D-8307-1848-A6B5-8D2E295C52FC}"/>
                </a:ext>
              </a:extLst>
            </p:cNvPr>
            <p:cNvSpPr txBox="1"/>
            <p:nvPr/>
          </p:nvSpPr>
          <p:spPr>
            <a:xfrm>
              <a:off x="6559463" y="4360632"/>
              <a:ext cx="4972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600" b="1" dirty="0"/>
                <a:t>210</a:t>
              </a:r>
            </a:p>
            <a:p>
              <a:pPr algn="r"/>
              <a:r>
                <a:rPr lang="en-US" altLang="zh-CN" sz="1600" b="1" dirty="0"/>
                <a:t>10</a:t>
              </a:r>
              <a:endParaRPr lang="en-US" sz="1600" b="1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BE40F2-06EB-0E47-A2D2-5927A219F2CC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5027118" y="4834956"/>
              <a:ext cx="317062" cy="6721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B71089-CF91-2847-9FD0-9F03ACE2CBD1}"/>
                </a:ext>
              </a:extLst>
            </p:cNvPr>
            <p:cNvCxnSpPr>
              <a:cxnSpLocks/>
              <a:stCxn id="12" idx="3"/>
              <a:endCxn id="13" idx="7"/>
            </p:cNvCxnSpPr>
            <p:nvPr/>
          </p:nvCxnSpPr>
          <p:spPr>
            <a:xfrm flipH="1">
              <a:off x="5693727" y="4834957"/>
              <a:ext cx="366889" cy="6721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2F15F04-EA69-1A4C-8C45-62CB8708CCBC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5099512" y="4653021"/>
              <a:ext cx="88871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011F961-6773-F24A-87DD-8B7ECA6994D1}"/>
              </a:ext>
            </a:extLst>
          </p:cNvPr>
          <p:cNvSpPr txBox="1"/>
          <p:nvPr/>
        </p:nvSpPr>
        <p:spPr>
          <a:xfrm>
            <a:off x="5107588" y="6389513"/>
            <a:ext cx="98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disagree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64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EE9DD40-A8AF-BA41-8528-2A4B33E0541A}"/>
              </a:ext>
            </a:extLst>
          </p:cNvPr>
          <p:cNvSpPr/>
          <p:nvPr/>
        </p:nvSpPr>
        <p:spPr>
          <a:xfrm>
            <a:off x="1329069" y="1424762"/>
            <a:ext cx="9579935" cy="40452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B8FF1-6206-1C4F-8D28-9348E9B1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07CDD-868B-7840-9E56-93D22F35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5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79E851-41EB-7642-9CB9-D3FD1464A736}"/>
              </a:ext>
            </a:extLst>
          </p:cNvPr>
          <p:cNvSpPr/>
          <p:nvPr/>
        </p:nvSpPr>
        <p:spPr>
          <a:xfrm>
            <a:off x="981069" y="5704294"/>
            <a:ext cx="1022985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[2]</a:t>
            </a: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Cittadini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Luca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et</a:t>
            </a: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al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 "On the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S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tability of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nterdomain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R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outing."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ACM Computing Surveys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 44, no. 4 (2012): 1-40.</a:t>
            </a:r>
          </a:p>
          <a:p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[3]</a:t>
            </a: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Cittadini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Luca,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et</a:t>
            </a: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al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 "From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T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heory to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P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ractice: Efficiently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C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hecking BGP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C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onfigurations for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G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uaranteed</a:t>
            </a: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C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onvergence."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IEEE Transactions on Network and Service Management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 8, no. 4 (2011): 387-400.</a:t>
            </a:r>
          </a:p>
          <a:p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[4]</a:t>
            </a: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Gao,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Lixin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"Stable Internet routing without global coordination." 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IEEE/ACM Transactions on networking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9, no. 6 (2001): 681-692.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8CBAD6-F780-344E-B84E-79DDDCB7178A}"/>
              </a:ext>
            </a:extLst>
          </p:cNvPr>
          <p:cNvSpPr/>
          <p:nvPr/>
        </p:nvSpPr>
        <p:spPr>
          <a:xfrm>
            <a:off x="1692834" y="1602906"/>
            <a:ext cx="9032391" cy="37717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9F04DB-03AE-C44F-BE9A-B6ECE6A891EB}"/>
              </a:ext>
            </a:extLst>
          </p:cNvPr>
          <p:cNvSpPr/>
          <p:nvPr/>
        </p:nvSpPr>
        <p:spPr>
          <a:xfrm>
            <a:off x="2360079" y="2176737"/>
            <a:ext cx="7731051" cy="29392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362A4F-08CC-B24B-9D2F-FD631D06BFAF}"/>
              </a:ext>
            </a:extLst>
          </p:cNvPr>
          <p:cNvSpPr/>
          <p:nvPr/>
        </p:nvSpPr>
        <p:spPr>
          <a:xfrm>
            <a:off x="3091725" y="2696242"/>
            <a:ext cx="6279955" cy="21397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617A7-7B02-0845-AD81-C04FA64CF149}"/>
              </a:ext>
            </a:extLst>
          </p:cNvPr>
          <p:cNvSpPr txBox="1"/>
          <p:nvPr/>
        </p:nvSpPr>
        <p:spPr>
          <a:xfrm>
            <a:off x="5699793" y="1657233"/>
            <a:ext cx="1040427" cy="375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Solvable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8EA7AC-B2E2-2449-B7D2-97517F7657CB}"/>
              </a:ext>
            </a:extLst>
          </p:cNvPr>
          <p:cNvSpPr txBox="1"/>
          <p:nvPr/>
        </p:nvSpPr>
        <p:spPr>
          <a:xfrm>
            <a:off x="5699793" y="2176737"/>
            <a:ext cx="924103" cy="375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Unique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F33EAC-0517-4F4A-ABB0-4BF5C92A9339}"/>
              </a:ext>
            </a:extLst>
          </p:cNvPr>
          <p:cNvSpPr txBox="1"/>
          <p:nvPr/>
        </p:nvSpPr>
        <p:spPr>
          <a:xfrm>
            <a:off x="5746977" y="2761763"/>
            <a:ext cx="924103" cy="375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Safe</a:t>
            </a:r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29C4CA-116B-7745-86C5-5CC4BA50E596}"/>
              </a:ext>
            </a:extLst>
          </p:cNvPr>
          <p:cNvSpPr/>
          <p:nvPr/>
        </p:nvSpPr>
        <p:spPr>
          <a:xfrm>
            <a:off x="3579490" y="3158474"/>
            <a:ext cx="5231263" cy="1438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A2C77-4716-D945-B002-F8F0BDA332B7}"/>
              </a:ext>
            </a:extLst>
          </p:cNvPr>
          <p:cNvSpPr txBox="1"/>
          <p:nvPr/>
        </p:nvSpPr>
        <p:spPr>
          <a:xfrm>
            <a:off x="5081266" y="3220597"/>
            <a:ext cx="238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Greedy+-solvable</a:t>
            </a:r>
            <a:r>
              <a:rPr lang="zh-CN" altLang="en-US" b="1" dirty="0"/>
              <a:t> </a:t>
            </a:r>
            <a:r>
              <a:rPr lang="en-US" altLang="zh-CN" b="1" dirty="0"/>
              <a:t>[2,</a:t>
            </a:r>
            <a:r>
              <a:rPr lang="zh-CN" altLang="en-US" b="1" dirty="0"/>
              <a:t> </a:t>
            </a:r>
            <a:r>
              <a:rPr lang="en-US" altLang="zh-CN" b="1" dirty="0"/>
              <a:t>3]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85B27A-2219-3A45-BA9B-871E0EB845FD}"/>
              </a:ext>
            </a:extLst>
          </p:cNvPr>
          <p:cNvSpPr txBox="1"/>
          <p:nvPr/>
        </p:nvSpPr>
        <p:spPr>
          <a:xfrm>
            <a:off x="4875886" y="3552528"/>
            <a:ext cx="2688239" cy="375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Dispute-wheel-free</a:t>
            </a:r>
            <a:r>
              <a:rPr lang="zh-CN" altLang="en-US" b="1" dirty="0"/>
              <a:t> </a:t>
            </a:r>
            <a:r>
              <a:rPr lang="en-US" altLang="zh-CN" b="1" dirty="0"/>
              <a:t>[1]</a:t>
            </a:r>
            <a:endParaRPr lang="en-US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5D2E26-5FBF-E94F-9D36-4C73862C6DF7}"/>
              </a:ext>
            </a:extLst>
          </p:cNvPr>
          <p:cNvSpPr/>
          <p:nvPr/>
        </p:nvSpPr>
        <p:spPr>
          <a:xfrm>
            <a:off x="4245778" y="3542119"/>
            <a:ext cx="3926498" cy="872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ABED55-E6C0-9945-A098-E3336E3C5340}"/>
              </a:ext>
            </a:extLst>
          </p:cNvPr>
          <p:cNvSpPr txBox="1"/>
          <p:nvPr/>
        </p:nvSpPr>
        <p:spPr>
          <a:xfrm>
            <a:off x="4851001" y="3922210"/>
            <a:ext cx="2688239" cy="375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Gao-Rexford[4]</a:t>
            </a:r>
            <a:endParaRPr lang="en-US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74981F-741C-F841-A2B5-25142E360AF5}"/>
              </a:ext>
            </a:extLst>
          </p:cNvPr>
          <p:cNvSpPr/>
          <p:nvPr/>
        </p:nvSpPr>
        <p:spPr>
          <a:xfrm>
            <a:off x="4887582" y="3917265"/>
            <a:ext cx="2688239" cy="3319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3F83A-0FDE-FF4E-A5D5-ED309526BF87}"/>
              </a:ext>
            </a:extLst>
          </p:cNvPr>
          <p:cNvSpPr txBox="1"/>
          <p:nvPr/>
        </p:nvSpPr>
        <p:spPr>
          <a:xfrm>
            <a:off x="1466767" y="1862325"/>
            <a:ext cx="1205976" cy="336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Unsolvable</a:t>
            </a:r>
            <a:endParaRPr lang="en-US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E5FDC2-5CEB-EF44-870E-8F996BEFA6B6}"/>
              </a:ext>
            </a:extLst>
          </p:cNvPr>
          <p:cNvSpPr/>
          <p:nvPr/>
        </p:nvSpPr>
        <p:spPr>
          <a:xfrm>
            <a:off x="1700190" y="1604941"/>
            <a:ext cx="9025035" cy="377170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>
            <a:extLst>
              <a:ext uri="{FF2B5EF4-FFF2-40B4-BE49-F238E27FC236}">
                <a16:creationId xmlns:a16="http://schemas.microsoft.com/office/drawing/2014/main" id="{CB7A5B47-521C-FC45-AD1C-4B88286E5ADB}"/>
              </a:ext>
            </a:extLst>
          </p:cNvPr>
          <p:cNvSpPr/>
          <p:nvPr/>
        </p:nvSpPr>
        <p:spPr>
          <a:xfrm>
            <a:off x="6740219" y="365125"/>
            <a:ext cx="2882245" cy="612648"/>
          </a:xfrm>
          <a:prstGeom prst="wedgeRectCallout">
            <a:avLst>
              <a:gd name="adj1" fmla="val -31530"/>
              <a:gd name="adj2" fmla="val 1562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Focus</a:t>
            </a: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of</a:t>
            </a: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this</a:t>
            </a: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paper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23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0" grpId="0"/>
      <p:bldP spid="5" grpId="0" animBg="1"/>
      <p:bldP spid="5" grpId="1" animBg="1"/>
      <p:bldP spid="9" grpId="0" animBg="1"/>
      <p:bldP spid="10" grpId="0" animBg="1"/>
      <p:bldP spid="7" grpId="0"/>
      <p:bldP spid="11" grpId="0"/>
      <p:bldP spid="12" grpId="0"/>
      <p:bldP spid="13" grpId="0" animBg="1"/>
      <p:bldP spid="14" grpId="0"/>
      <p:bldP spid="15" grpId="0"/>
      <p:bldP spid="16" grpId="0" animBg="1"/>
      <p:bldP spid="17" grpId="0"/>
      <p:bldP spid="18" grpId="0" animBg="1"/>
      <p:bldP spid="21" grpId="0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2D46-A7DD-234A-BDE7-9E18FEE2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  <a:r>
              <a:rPr lang="zh-CN" altLang="en-US" dirty="0"/>
              <a:t> </a:t>
            </a:r>
            <a:r>
              <a:rPr lang="en-US" altLang="zh-CN" dirty="0"/>
              <a:t>Solvability?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33AE-FBFC-2647-AEEB-FA7F7BC0D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Enable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interdomain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flexible</a:t>
            </a:r>
            <a:r>
              <a:rPr lang="zh-CN" altLang="en-US" dirty="0"/>
              <a:t> </a:t>
            </a:r>
            <a:r>
              <a:rPr lang="en-US" altLang="zh-CN" dirty="0"/>
              <a:t>policies</a:t>
            </a:r>
          </a:p>
          <a:p>
            <a:pPr lvl="1"/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collaborative</a:t>
            </a:r>
            <a:r>
              <a:rPr lang="zh-CN" altLang="en-US" dirty="0"/>
              <a:t> </a:t>
            </a:r>
            <a:r>
              <a:rPr lang="en-US" altLang="zh-CN" dirty="0"/>
              <a:t>interdomain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  <a:r>
              <a:rPr lang="zh-CN" altLang="en-US" dirty="0"/>
              <a:t> </a:t>
            </a:r>
            <a:r>
              <a:rPr lang="en-US" altLang="zh-CN" dirty="0"/>
              <a:t>[4],</a:t>
            </a:r>
            <a:r>
              <a:rPr lang="zh-CN" altLang="en-US" dirty="0"/>
              <a:t> </a:t>
            </a:r>
            <a:r>
              <a:rPr lang="en-US" altLang="zh-CN" dirty="0"/>
              <a:t>software-defined-interdomain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  <a:r>
              <a:rPr lang="zh-CN" altLang="en-US" dirty="0"/>
              <a:t> </a:t>
            </a:r>
            <a:r>
              <a:rPr lang="en-US" altLang="zh-CN" dirty="0"/>
              <a:t>[5]</a:t>
            </a:r>
          </a:p>
          <a:p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solvable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safe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</a:p>
          <a:p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efficiency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configuration</a:t>
            </a:r>
            <a:r>
              <a:rPr lang="zh-CN" altLang="en-US" dirty="0"/>
              <a:t> </a:t>
            </a:r>
            <a:r>
              <a:rPr lang="en-US" altLang="zh-CN" dirty="0"/>
              <a:t>verification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2A71A-A08C-DB42-8134-37EAE063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8F87D4-F77A-9246-8A0C-49698C5F162E}"/>
              </a:ext>
            </a:extLst>
          </p:cNvPr>
          <p:cNvSpPr/>
          <p:nvPr/>
        </p:nvSpPr>
        <p:spPr>
          <a:xfrm>
            <a:off x="838200" y="5789603"/>
            <a:ext cx="98811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[4]</a:t>
            </a: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Pouryousef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Shahrooz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et</a:t>
            </a: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al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 "Towards Logically Centralized Interdomain Routing." In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17th USENIX Symposium on Networked Systems Design and Implementation (NSDI</a:t>
            </a:r>
            <a:r>
              <a:rPr lang="en-US" altLang="zh-CN" sz="1400" i="1" dirty="0">
                <a:solidFill>
                  <a:srgbClr val="222222"/>
                </a:solidFill>
                <a:latin typeface="Arial" panose="020B0604020202020204" pitchFamily="34" charset="0"/>
              </a:rPr>
              <a:t>'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20)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pp. 739-757. 2020.</a:t>
            </a:r>
          </a:p>
          <a:p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[5]</a:t>
            </a: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Xiang, Qiao, et</a:t>
            </a: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al. "Toward Optimal Software-Defined Interdomain Routing." In </a:t>
            </a:r>
            <a:r>
              <a:rPr lang="en-US" altLang="zh-CN" sz="1400" i="1" dirty="0">
                <a:solidFill>
                  <a:srgbClr val="222222"/>
                </a:solidFill>
                <a:latin typeface="Arial" panose="020B0604020202020204" pitchFamily="34" charset="0"/>
              </a:rPr>
              <a:t>IEEE INFOCOM 2020-IEEE Conference on Computer Communications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, pp. 1529-1538. IEEE, 2020.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354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1727-CA80-F442-BAF7-8BF6EA20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A397A-7D6A-B741-AF5C-73D553C8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Our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Contribution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6DE55-469D-6941-BEA9-F58DE4AE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C73C-160A-3B4D-8981-F908E5BD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Contribution: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  <a:r>
              <a:rPr lang="zh-CN" altLang="en-US" dirty="0"/>
              <a:t> </a:t>
            </a:r>
            <a:r>
              <a:rPr lang="en-US" altLang="zh-CN" dirty="0"/>
              <a:t>Solvability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Interdomain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4A216-307C-0D40-A86A-CA23CAF3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8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DBF1C46-4F1B-A24B-B3A9-852A60B2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Theorem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novel</a:t>
            </a:r>
            <a:r>
              <a:rPr lang="zh-CN" altLang="en-US" dirty="0"/>
              <a:t> </a:t>
            </a:r>
            <a:r>
              <a:rPr lang="en-US" altLang="zh-CN" dirty="0"/>
              <a:t>solvability</a:t>
            </a:r>
            <a:r>
              <a:rPr lang="zh-CN" altLang="en-US" dirty="0"/>
              <a:t> </a:t>
            </a:r>
            <a:r>
              <a:rPr lang="en-US" altLang="zh-CN" dirty="0"/>
              <a:t>digraph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reasoning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  <a:r>
              <a:rPr lang="zh-CN" altLang="en-US" dirty="0"/>
              <a:t> </a:t>
            </a:r>
            <a:r>
              <a:rPr lang="en-US" altLang="zh-CN" dirty="0"/>
              <a:t>solvability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Algorithm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polynomial-time</a:t>
            </a:r>
            <a:r>
              <a:rPr lang="zh-CN" altLang="en-US" dirty="0"/>
              <a:t> </a:t>
            </a:r>
            <a:r>
              <a:rPr lang="en-US" altLang="zh-CN" dirty="0"/>
              <a:t>heuristic</a:t>
            </a:r>
            <a:r>
              <a:rPr lang="zh-CN" altLang="en-US" dirty="0"/>
              <a:t> </a:t>
            </a:r>
            <a:r>
              <a:rPr lang="en-US" altLang="zh-CN" dirty="0"/>
              <a:t>solves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state-of-the-art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Use</a:t>
            </a:r>
            <a:r>
              <a:rPr lang="zh-CN" altLang="en-US" b="1" dirty="0"/>
              <a:t> </a:t>
            </a:r>
            <a:r>
              <a:rPr lang="en-US" altLang="zh-CN" b="1" dirty="0"/>
              <a:t>case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collaborative</a:t>
            </a:r>
            <a:r>
              <a:rPr lang="zh-CN" altLang="en-US" dirty="0"/>
              <a:t> </a:t>
            </a:r>
            <a:r>
              <a:rPr lang="en-US" altLang="zh-CN" dirty="0"/>
              <a:t>interdomain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Use</a:t>
            </a:r>
            <a:r>
              <a:rPr lang="zh-CN" altLang="en-US" b="1" dirty="0"/>
              <a:t> </a:t>
            </a:r>
            <a:r>
              <a:rPr lang="en-US" altLang="zh-CN" b="1" dirty="0"/>
              <a:t>case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privacy-preserving</a:t>
            </a:r>
            <a:r>
              <a:rPr lang="zh-CN" altLang="en-US" dirty="0"/>
              <a:t> </a:t>
            </a:r>
            <a:r>
              <a:rPr lang="en-US" altLang="zh-CN" dirty="0"/>
              <a:t>collaborative</a:t>
            </a:r>
            <a:r>
              <a:rPr lang="zh-CN" altLang="en-US" dirty="0"/>
              <a:t> </a:t>
            </a:r>
            <a:r>
              <a:rPr lang="en-US" altLang="zh-CN" dirty="0"/>
              <a:t>interdomain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8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1727-CA80-F442-BAF7-8BF6EA20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A397A-7D6A-B741-AF5C-73D553C8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SPP</a:t>
            </a:r>
          </a:p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Contribution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Solvability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Digraph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6DE55-469D-6941-BEA9-F58DE4AE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0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1671</Words>
  <Application>Microsoft Macintosh PowerPoint</Application>
  <PresentationFormat>Widescreen</PresentationFormat>
  <Paragraphs>237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Arial</vt:lpstr>
      <vt:lpstr>Calibri</vt:lpstr>
      <vt:lpstr>Calibri Light</vt:lpstr>
      <vt:lpstr>Office Theme</vt:lpstr>
      <vt:lpstr>Looking for the Maximum Independent Set: A New Perspective on the Stable Path Problem </vt:lpstr>
      <vt:lpstr>What is the Stable Path Problem?</vt:lpstr>
      <vt:lpstr>Example: Good Gadget</vt:lpstr>
      <vt:lpstr>Categories on SPP Instances</vt:lpstr>
      <vt:lpstr>Related Work on SPP</vt:lpstr>
      <vt:lpstr>Why Focus on SPP Solvability? </vt:lpstr>
      <vt:lpstr>Outline</vt:lpstr>
      <vt:lpstr>Contribution: New SPP Solvability Results and Interdomain Use Cases </vt:lpstr>
      <vt:lpstr>Outline</vt:lpstr>
      <vt:lpstr>Properties of Stable Path Assignment</vt:lpstr>
      <vt:lpstr>Solvability Digraph</vt:lpstr>
      <vt:lpstr>Solvability Graph - More Examples</vt:lpstr>
      <vt:lpstr>Solvability Graph and SPP Solvability</vt:lpstr>
      <vt:lpstr>Outline</vt:lpstr>
      <vt:lpstr>GreedyMIS: Basic Idea</vt:lpstr>
      <vt:lpstr>GreedyMIS: Example</vt:lpstr>
      <vt:lpstr>GreedyMIS: Analysis</vt:lpstr>
      <vt:lpstr>Outline</vt:lpstr>
      <vt:lpstr>Use Case 1: Collaborative Interdomain Routing </vt:lpstr>
      <vt:lpstr>Use Case 2: Privacy-Preserving, Collaborative Interdomain Routing </vt:lpstr>
      <vt:lpstr>Outline</vt:lpstr>
      <vt:lpstr>Performance Evaluation: Settings</vt:lpstr>
      <vt:lpstr>Results: Solvability of GreedyMIS</vt:lpstr>
      <vt:lpstr>Results: Efficiency of GreedyMIS</vt:lpstr>
      <vt:lpstr>Conclusion and Future Work</vt:lpstr>
      <vt:lpstr>Backup Slides</vt:lpstr>
      <vt:lpstr>PowerPoint Presentation</vt:lpstr>
      <vt:lpstr>Solvability Digraph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for the Maximum Independent Set: A New Perspective on the Stable Path Problem </dc:title>
  <dc:creator>Qiao Xiang</dc:creator>
  <cp:lastModifiedBy>Qiao Xiang</cp:lastModifiedBy>
  <cp:revision>344</cp:revision>
  <dcterms:created xsi:type="dcterms:W3CDTF">2021-03-09T13:51:33Z</dcterms:created>
  <dcterms:modified xsi:type="dcterms:W3CDTF">2021-03-15T12:48:41Z</dcterms:modified>
</cp:coreProperties>
</file>