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550" r:id="rId3"/>
    <p:sldId id="551" r:id="rId4"/>
    <p:sldId id="553" r:id="rId5"/>
    <p:sldId id="552" r:id="rId6"/>
    <p:sldId id="528" r:id="rId7"/>
    <p:sldId id="531" r:id="rId8"/>
    <p:sldId id="533" r:id="rId9"/>
    <p:sldId id="534" r:id="rId10"/>
    <p:sldId id="535" r:id="rId11"/>
    <p:sldId id="536" r:id="rId12"/>
    <p:sldId id="538" r:id="rId13"/>
    <p:sldId id="540" r:id="rId14"/>
    <p:sldId id="547" r:id="rId15"/>
    <p:sldId id="537" r:id="rId16"/>
    <p:sldId id="541" r:id="rId17"/>
    <p:sldId id="542" r:id="rId18"/>
    <p:sldId id="543" r:id="rId19"/>
    <p:sldId id="544" r:id="rId20"/>
    <p:sldId id="539" r:id="rId21"/>
    <p:sldId id="548" r:id="rId22"/>
    <p:sldId id="545" r:id="rId23"/>
    <p:sldId id="546" r:id="rId24"/>
    <p:sldId id="549" r:id="rId25"/>
    <p:sldId id="5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FA41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6638"/>
  </p:normalViewPr>
  <p:slideViewPr>
    <p:cSldViewPr snapToGrid="0" snapToObjects="1">
      <p:cViewPr varScale="1">
        <p:scale>
          <a:sx n="141" d="100"/>
          <a:sy n="14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DCFEB-B906-A742-8BED-7CF5F508F59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05F78-DFBD-0548-847A-26CB9C5B5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CB52-C707-2849-AD59-73B803946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78308-BF21-D94B-A0D7-A04F5649A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F146-DC24-B945-9233-837D2537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949-2CF9-7549-8F47-878C69669639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7A56-60CA-4640-8ADF-6394F369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824D-C9FF-8C4F-AD54-0C266263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8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502-A635-B347-868B-72A624E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80832-ACF4-1C44-B74D-AEB5E307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5F65-4193-F347-BD13-2EDB0311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7313-5968-1845-A4BF-5DA40840C214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FF59-434E-B845-A630-CE15323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E6E6-2BD4-C044-A13D-509B32F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1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8ED68-3B22-A04C-B2B2-27985D12A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CD427-D5FE-A04C-98F5-9C0E56F3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C42E-6B85-DA4C-B745-9FF1099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21B-8CC8-504B-8920-0144E2040F5A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F555-4FCD-8B4C-B2F1-96F6631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FD0A-C9AF-2B4E-8048-45C6E3B5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5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62AC-D757-B641-A643-DA714FCE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ACBC-9467-4945-9FFB-B16A064C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2DEE-F5F3-6944-BC1E-F80DA8FC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0F6D-D3ED-6F4D-900C-72A52C7946B5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64B3-5813-A543-85CD-66C9C3D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5071-2A68-384F-8CE6-3B15AE7F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45FA-E1C4-804F-B3B5-ECBAC3F8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67E9-43C6-7049-93D0-13F21C53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7647-F429-8C45-818F-2C8856C6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EB66-B7C6-0046-8D18-7DF54CC6AB20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9382-FDBB-D044-904D-0BA52202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9388-C6DA-2345-8AF1-65F91042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00B5-F437-2142-B12C-6DA30F86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CD9A-9FD1-4F4B-BB24-2D7E186CA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A30D2-98FC-D246-BF96-B9DB5A7F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AC142-CB70-9F49-AEFB-30CD9B4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CF-AB21-124E-96BC-90784707F666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C88DD-62F5-E046-8ACD-2F807DC4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33CCA-7473-EC46-8B05-7C3CF95A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A6BB-535F-1045-95E6-12F22466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F0CD-937D-8C44-9E92-8C0F72BB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10E3-B7C2-8B44-8638-E62273C7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B042E-BCF1-784F-ADB9-3FFCC37A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F50EB-9757-2049-89CC-3F6C739FE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34324-96FA-2C4B-B2D8-1BDFDFD3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C835-F603-DE4D-804D-1E3083ACAB7A}" type="datetime1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8BE91-9813-ED40-85F8-88341CA8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1E7E-1E93-C34B-A899-DD79FA02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6BC7-05B4-BF48-B0FC-B9DB2D44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09D63-6ECF-704C-85A8-6C591E7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5D4F-1AD6-AF45-BD47-645CE7D829BA}" type="datetime1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A5B69-B45A-4D40-B44C-CB97073D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DFFC-A6ED-BF4B-9B55-84BF1FC3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0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7A05E-5892-114D-8F06-6B5E1E37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15E98-ADA0-DE49-951A-0CD281677D3E}" type="datetime1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305D9-6313-3949-9574-A8CAAAA9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0FB4-5F91-594E-AFA0-38C1D401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2194-2776-7D47-8765-ABCE6A2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ABFA-569C-ED49-964E-64EB774C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A49E8-7D04-AC4E-983F-1C7966107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3C884-9B4F-5E4D-9349-F8539A7D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8F56-BF36-5D47-9DC7-25CA5FF5C6D5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E28D-CE60-8D40-B4DA-21E3DF03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88B55-0F32-ED43-B2BF-FB7B341C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EACF-EFA2-0342-A088-A0D228D7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36CC3-E335-5349-9D16-A7F2AEE67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14A7-F08D-C64A-A171-077B8D1B7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7A5F5-3677-904B-B933-27309864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0C10-F7ED-6C4F-BD5C-E45D922E3FA7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43079-9F50-3D4F-83B1-331BF04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F1D9-BCB9-9D42-A3DB-1B24895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0F725-5C04-9C4D-B299-FC7F5B40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473DC-4B02-5E4E-B7D4-8CB00299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FA3EB-14E2-EA4D-BE4C-58FA2AB5C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253D-FC8E-674B-8B7D-729635855284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949F-A0A9-6D46-8F37-3E8D0144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18CD-6C47-0140-945E-098A1C63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E59A-7D2F-1641-903F-86EDC7E06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414-300F-1A43-9C98-4A0EB6845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5" y="1122363"/>
            <a:ext cx="10843590" cy="2387600"/>
          </a:xfrm>
        </p:spPr>
        <p:txBody>
          <a:bodyPr>
            <a:noAutofit/>
          </a:bodyPr>
          <a:lstStyle/>
          <a:p>
            <a:r>
              <a:rPr lang="en-US" sz="4800" dirty="0"/>
              <a:t>Toward Stable Interdomain </a:t>
            </a:r>
            <a:br>
              <a:rPr lang="en-US" sz="4800" dirty="0"/>
            </a:br>
            <a:r>
              <a:rPr lang="en-US" sz="4800" dirty="0"/>
              <a:t>Network-Application Integration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FCF99-F5DD-BA45-BFB2-9AA605485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183" y="3182728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Qiao Xiang</a:t>
            </a:r>
            <a:r>
              <a:rPr lang="en-US" altLang="zh-CN" sz="2000" baseline="30000" dirty="0"/>
              <a:t>1</a:t>
            </a:r>
            <a:r>
              <a:rPr lang="en-US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Franck</a:t>
            </a:r>
            <a:r>
              <a:rPr lang="zh-CN" altLang="en-US" sz="2000" dirty="0"/>
              <a:t> </a:t>
            </a:r>
            <a:r>
              <a:rPr lang="en-US" altLang="zh-CN" sz="2000" dirty="0"/>
              <a:t>Le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Jingxuan</a:t>
            </a:r>
            <a:r>
              <a:rPr lang="zh-CN" altLang="en-US" sz="2000" dirty="0"/>
              <a:t> </a:t>
            </a:r>
            <a:r>
              <a:rPr lang="en-US" altLang="zh-CN" sz="2000" dirty="0"/>
              <a:t>Zhang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Y.</a:t>
            </a:r>
            <a:r>
              <a:rPr lang="zh-CN" altLang="en-US" sz="2000" dirty="0"/>
              <a:t> </a:t>
            </a:r>
            <a:r>
              <a:rPr lang="en-US" altLang="zh-CN" sz="2000" dirty="0"/>
              <a:t>Richard</a:t>
            </a:r>
            <a:r>
              <a:rPr lang="zh-CN" altLang="en-US" sz="2000" dirty="0"/>
              <a:t> </a:t>
            </a:r>
            <a:r>
              <a:rPr lang="en-US" altLang="zh-CN" sz="2000" dirty="0"/>
              <a:t>Yang</a:t>
            </a:r>
            <a:r>
              <a:rPr lang="en-US" altLang="zh-CN" sz="2000" baseline="30000" dirty="0"/>
              <a:t>4</a:t>
            </a:r>
            <a:endParaRPr lang="en-US" sz="2000" baseline="30000" dirty="0"/>
          </a:p>
          <a:p>
            <a:pPr>
              <a:lnSpc>
                <a:spcPct val="120000"/>
              </a:lnSpc>
            </a:pPr>
            <a:r>
              <a:rPr lang="en-US" altLang="zh-CN" sz="2000" baseline="30000" dirty="0"/>
              <a:t>1</a:t>
            </a:r>
            <a:r>
              <a:rPr lang="en-US" sz="2000" dirty="0"/>
              <a:t>Xiamen University</a:t>
            </a:r>
            <a:r>
              <a:rPr lang="en-US" altLang="zh-CN" sz="2000" dirty="0"/>
              <a:t>,</a:t>
            </a:r>
            <a:r>
              <a:rPr lang="en-US" sz="2000" dirty="0"/>
              <a:t> 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IBM</a:t>
            </a:r>
            <a:r>
              <a:rPr lang="zh-CN" altLang="en-US" sz="2000" dirty="0"/>
              <a:t> </a:t>
            </a:r>
            <a:r>
              <a:rPr lang="en-US" altLang="zh-CN" sz="2000" dirty="0"/>
              <a:t>T.</a:t>
            </a:r>
            <a:r>
              <a:rPr lang="zh-CN" altLang="en-US" sz="2000" dirty="0"/>
              <a:t> </a:t>
            </a:r>
            <a:r>
              <a:rPr lang="en-US" altLang="zh-CN" sz="2000" dirty="0"/>
              <a:t>J.</a:t>
            </a:r>
            <a:r>
              <a:rPr lang="zh-CN" altLang="en-US" sz="2000" dirty="0"/>
              <a:t> </a:t>
            </a:r>
            <a:r>
              <a:rPr lang="en-US" altLang="zh-CN" sz="2000" dirty="0"/>
              <a:t>Watson</a:t>
            </a:r>
            <a:r>
              <a:rPr lang="zh-CN" altLang="en-US" sz="2000" dirty="0"/>
              <a:t> </a:t>
            </a:r>
            <a:r>
              <a:rPr lang="en-US" altLang="zh-CN" sz="2000" dirty="0"/>
              <a:t>Center</a:t>
            </a:r>
            <a:r>
              <a:rPr lang="en-US" sz="2000" dirty="0"/>
              <a:t>,</a:t>
            </a:r>
            <a:r>
              <a:rPr lang="en-US" altLang="zh-CN" sz="2000" baseline="30000" dirty="0"/>
              <a:t> 3</a:t>
            </a:r>
            <a:r>
              <a:rPr lang="en-US" sz="2000" dirty="0"/>
              <a:t>Tongji University,</a:t>
            </a:r>
            <a:r>
              <a:rPr lang="en-US" altLang="zh-CN" sz="2000" baseline="30000" dirty="0"/>
              <a:t> 4</a:t>
            </a:r>
            <a:r>
              <a:rPr lang="en-US" sz="2000" dirty="0"/>
              <a:t>Yale University, 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08</a:t>
            </a:r>
            <a:r>
              <a:rPr lang="en-US" sz="2000" dirty="0"/>
              <a:t>/</a:t>
            </a:r>
            <a:r>
              <a:rPr lang="en-US" altLang="zh-CN" sz="2000" dirty="0"/>
              <a:t>23</a:t>
            </a:r>
            <a:r>
              <a:rPr lang="en-US" sz="2000" dirty="0"/>
              <a:t>/20</a:t>
            </a:r>
            <a:r>
              <a:rPr lang="en-US" altLang="zh-CN" sz="2000" dirty="0"/>
              <a:t>21,</a:t>
            </a:r>
            <a:r>
              <a:rPr lang="zh-CN" altLang="en-US" sz="2000" dirty="0"/>
              <a:t> </a:t>
            </a:r>
            <a:r>
              <a:rPr lang="en-US" altLang="zh-CN" sz="2000" dirty="0"/>
              <a:t>SIGCOMM-NAI</a:t>
            </a:r>
            <a:r>
              <a:rPr lang="zh-CN" altLang="en-US" sz="2000" dirty="0"/>
              <a:t> </a:t>
            </a:r>
            <a:r>
              <a:rPr lang="en-US" altLang="zh-CN" sz="2000" dirty="0"/>
              <a:t>Workshop</a:t>
            </a:r>
            <a:r>
              <a:rPr lang="zh-CN" altLang="en-US" sz="2000" dirty="0"/>
              <a:t> </a:t>
            </a:r>
            <a:r>
              <a:rPr lang="en-US" altLang="zh-CN" sz="2000" dirty="0"/>
              <a:t>2021</a:t>
            </a:r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65F13-568B-3F4B-8C8E-2A8DE234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7" y="326293"/>
            <a:ext cx="4330701" cy="4898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6E72A79-C711-8745-91E8-17850D9CB9ED}"/>
              </a:ext>
            </a:extLst>
          </p:cNvPr>
          <p:cNvGrpSpPr/>
          <p:nvPr/>
        </p:nvGrpSpPr>
        <p:grpSpPr>
          <a:xfrm>
            <a:off x="1405288" y="5450145"/>
            <a:ext cx="8888816" cy="803753"/>
            <a:chOff x="904775" y="5498271"/>
            <a:chExt cx="8888816" cy="8037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EF94F4-5573-4042-AE41-5683E1D4C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998" y="5632873"/>
              <a:ext cx="1948204" cy="5327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A6A9D7-1830-8D40-A943-6EA111DB4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775" y="5498271"/>
              <a:ext cx="2062261" cy="8037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C0E549-C3D7-214D-A759-1B4FEEEF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682" y="5598074"/>
              <a:ext cx="2362909" cy="5675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12EE5F-B095-E146-BF60-AFDF9A79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16" y="5509253"/>
              <a:ext cx="1281002" cy="720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234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1383D-7664-AF4E-AE0A-FD0A9489F4CD}"/>
              </a:ext>
            </a:extLst>
          </p:cNvPr>
          <p:cNvGrpSpPr/>
          <p:nvPr/>
        </p:nvGrpSpPr>
        <p:grpSpPr>
          <a:xfrm>
            <a:off x="5037098" y="1690688"/>
            <a:ext cx="5795214" cy="5007520"/>
            <a:chOff x="2930506" y="1690688"/>
            <a:chExt cx="5795214" cy="5007520"/>
          </a:xfrm>
        </p:grpSpPr>
        <p:grpSp>
          <p:nvGrpSpPr>
            <p:cNvPr id="33" name="Group 32"/>
            <p:cNvGrpSpPr/>
            <p:nvPr/>
          </p:nvGrpSpPr>
          <p:grpSpPr>
            <a:xfrm>
              <a:off x="4007185" y="1784408"/>
              <a:ext cx="4332751" cy="4913800"/>
              <a:chOff x="1798410" y="484322"/>
              <a:chExt cx="4332751" cy="4913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15532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B</a:t>
                </a:r>
                <a:endParaRPr lang="en-US" sz="400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48139" y="4062006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C</a:t>
                </a:r>
                <a:endParaRPr lang="en-US" sz="40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8410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A</a:t>
                </a:r>
                <a:endParaRPr lang="en-US" sz="4000" dirty="0"/>
              </a:p>
            </p:txBody>
          </p:sp>
          <p:cxnSp>
            <p:nvCxnSpPr>
              <p:cNvPr id="8" name="Straight Connector 7"/>
              <p:cNvCxnSpPr>
                <a:stCxn id="6" idx="4"/>
                <a:endCxn id="5" idx="1"/>
              </p:cNvCxnSpPr>
              <p:nvPr/>
            </p:nvCxnSpPr>
            <p:spPr>
              <a:xfrm>
                <a:off x="2406225" y="2530901"/>
                <a:ext cx="1219939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4" idx="4"/>
                <a:endCxn id="5" idx="7"/>
              </p:cNvCxnSpPr>
              <p:nvPr/>
            </p:nvCxnSpPr>
            <p:spPr>
              <a:xfrm flipH="1">
                <a:off x="4485743" y="2530901"/>
                <a:ext cx="1037604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  <a:endCxn id="4" idx="2"/>
              </p:cNvCxnSpPr>
              <p:nvPr/>
            </p:nvCxnSpPr>
            <p:spPr>
              <a:xfrm>
                <a:off x="3014039" y="1890946"/>
                <a:ext cx="19014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  <a:stCxn id="6" idx="0"/>
              </p:cNvCxnSpPr>
              <p:nvPr/>
            </p:nvCxnSpPr>
            <p:spPr>
              <a:xfrm flipV="1">
                <a:off x="2406225" y="484322"/>
                <a:ext cx="0" cy="76666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 flipV="1">
                <a:off x="5525029" y="484322"/>
                <a:ext cx="0" cy="8074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588660" y="4936457"/>
                <a:ext cx="1240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Prefix: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</a:t>
                </a:r>
                <a:endParaRPr 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BB89F3-43E8-F644-AA9B-76973CF54A99}"/>
                </a:ext>
              </a:extLst>
            </p:cNvPr>
            <p:cNvSpPr txBox="1"/>
            <p:nvPr/>
          </p:nvSpPr>
          <p:spPr>
            <a:xfrm>
              <a:off x="2930506" y="1690688"/>
              <a:ext cx="699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A-C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907FD8-B743-4743-A46B-CC192E91B188}"/>
                </a:ext>
              </a:extLst>
            </p:cNvPr>
            <p:cNvSpPr txBox="1"/>
            <p:nvPr/>
          </p:nvSpPr>
          <p:spPr>
            <a:xfrm>
              <a:off x="8037711" y="1690688"/>
              <a:ext cx="6880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B-C</a:t>
              </a: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71963672-FCCD-C440-A2B2-CC1D25F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CF09E8-E457-054B-864A-AA8CDD36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72820" cy="5032375"/>
          </a:xfrm>
        </p:spPr>
        <p:txBody>
          <a:bodyPr>
            <a:no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Application: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Non-HTTP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forwarding</a:t>
            </a:r>
            <a:r>
              <a:rPr lang="zh-CN" altLang="en-US" dirty="0"/>
              <a:t> </a:t>
            </a:r>
            <a:r>
              <a:rPr lang="en-US" altLang="zh-CN" dirty="0"/>
              <a:t>loop,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withdraw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</a:p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announce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5EBE7-9CAF-C64C-9CF0-7AD905C9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0A09E-970E-C44D-BA92-30B45402DDCB}"/>
              </a:ext>
            </a:extLst>
          </p:cNvPr>
          <p:cNvSpPr/>
          <p:nvPr/>
        </p:nvSpPr>
        <p:spPr>
          <a:xfrm>
            <a:off x="4692449" y="2780601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AE42F-3162-704F-ADF2-26735CF52CE0}"/>
              </a:ext>
            </a:extLst>
          </p:cNvPr>
          <p:cNvSpPr/>
          <p:nvPr/>
        </p:nvSpPr>
        <p:spPr>
          <a:xfrm>
            <a:off x="10524477" y="2725605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84B33C-7671-F34F-8FB3-F9C0D3C6372B}"/>
              </a:ext>
            </a:extLst>
          </p:cNvPr>
          <p:cNvSpPr/>
          <p:nvPr/>
        </p:nvSpPr>
        <p:spPr>
          <a:xfrm>
            <a:off x="5424707" y="5978379"/>
            <a:ext cx="2192086" cy="377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Application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6DCE40A-716D-CB4B-9CB1-EAED0E8E2A4D}"/>
              </a:ext>
            </a:extLst>
          </p:cNvPr>
          <p:cNvSpPr/>
          <p:nvPr/>
        </p:nvSpPr>
        <p:spPr>
          <a:xfrm rot="8703406">
            <a:off x="6254274" y="3674006"/>
            <a:ext cx="484632" cy="220200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B72E29E-7FF0-5A45-8B30-96C6B79EA86D}"/>
              </a:ext>
            </a:extLst>
          </p:cNvPr>
          <p:cNvSpPr/>
          <p:nvPr/>
        </p:nvSpPr>
        <p:spPr>
          <a:xfrm rot="12811361">
            <a:off x="9544325" y="3661144"/>
            <a:ext cx="484632" cy="19530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ED24CBB-A452-7943-A341-4A0579C38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39336"/>
              </p:ext>
            </p:extLst>
          </p:nvPr>
        </p:nvGraphicFramePr>
        <p:xfrm>
          <a:off x="8647384" y="4189032"/>
          <a:ext cx="3376403" cy="104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80,</a:t>
                      </a:r>
                      <a:r>
                        <a:rPr lang="zh-CN" altLang="en-US" sz="1600" b="1" dirty="0"/>
                        <a:t> </a:t>
                      </a:r>
                      <a:endParaRPr lang="en-US" altLang="zh-CN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(B-A-</a:t>
                      </a:r>
                      <a:r>
                        <a:rPr lang="en-US" altLang="zh-CN" sz="1600" b="1" baseline="0" dirty="0"/>
                        <a:t>C</a:t>
                      </a:r>
                      <a:r>
                        <a:rPr lang="en-US" altLang="zh-CN" sz="1600" b="1" dirty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en-US" altLang="zh-CN" sz="1600" b="1" dirty="0"/>
                        <a:t>!=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(B-C)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0C19883-BD53-B94C-84B9-7D00416A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87436"/>
              </p:ext>
            </p:extLst>
          </p:nvPr>
        </p:nvGraphicFramePr>
        <p:xfrm>
          <a:off x="4692449" y="4383361"/>
          <a:ext cx="3376403" cy="104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80,</a:t>
                      </a:r>
                      <a:r>
                        <a:rPr lang="zh-CN" altLang="en-US" sz="1600" b="1" dirty="0"/>
                        <a:t> </a:t>
                      </a:r>
                      <a:endParaRPr lang="en-US" altLang="zh-CN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(A-</a:t>
                      </a:r>
                      <a:r>
                        <a:rPr lang="en-US" altLang="zh-CN" sz="1600" b="1" baseline="0" dirty="0"/>
                        <a:t>C</a:t>
                      </a:r>
                      <a:r>
                        <a:rPr lang="en-US" altLang="zh-CN" sz="1600" b="1" dirty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en-US" altLang="zh-CN" sz="1600" b="1" dirty="0"/>
                        <a:t>!=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(A-B-C)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8E7EF43-1E77-C449-8853-90518BB63116}"/>
              </a:ext>
            </a:extLst>
          </p:cNvPr>
          <p:cNvSpPr txBox="1"/>
          <p:nvPr/>
        </p:nvSpPr>
        <p:spPr>
          <a:xfrm>
            <a:off x="7334423" y="2504019"/>
            <a:ext cx="1918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ANNOUNCE</a:t>
            </a:r>
            <a:r>
              <a:rPr lang="zh-CN" altLang="en-US" b="1" dirty="0"/>
              <a:t> </a:t>
            </a:r>
            <a:r>
              <a:rPr lang="en-US" altLang="zh-CN" b="1" dirty="0"/>
              <a:t>B-C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8601B8-29A5-6E48-B3DD-BF184AE119F5}"/>
              </a:ext>
            </a:extLst>
          </p:cNvPr>
          <p:cNvCxnSpPr>
            <a:cxnSpLocks/>
          </p:cNvCxnSpPr>
          <p:nvPr/>
        </p:nvCxnSpPr>
        <p:spPr>
          <a:xfrm flipH="1">
            <a:off x="7397550" y="3032968"/>
            <a:ext cx="175192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ADE35F-2262-DE41-B25F-157760C939F2}"/>
              </a:ext>
            </a:extLst>
          </p:cNvPr>
          <p:cNvCxnSpPr>
            <a:cxnSpLocks/>
          </p:cNvCxnSpPr>
          <p:nvPr/>
        </p:nvCxnSpPr>
        <p:spPr>
          <a:xfrm flipH="1">
            <a:off x="7397550" y="3370563"/>
            <a:ext cx="175192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8CA4C1-DE7F-5743-8C33-0DC686A1FE6F}"/>
              </a:ext>
            </a:extLst>
          </p:cNvPr>
          <p:cNvSpPr txBox="1"/>
          <p:nvPr/>
        </p:nvSpPr>
        <p:spPr>
          <a:xfrm>
            <a:off x="7346224" y="3431897"/>
            <a:ext cx="1918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ANNOUNCE</a:t>
            </a:r>
            <a:r>
              <a:rPr lang="zh-CN" altLang="en-US" b="1" dirty="0"/>
              <a:t> </a:t>
            </a:r>
            <a:r>
              <a:rPr lang="en-US" altLang="zh-CN" b="1" dirty="0"/>
              <a:t>A-C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15A8B2-10B0-B140-A22C-1394C6801FC6}"/>
              </a:ext>
            </a:extLst>
          </p:cNvPr>
          <p:cNvSpPr/>
          <p:nvPr/>
        </p:nvSpPr>
        <p:spPr>
          <a:xfrm>
            <a:off x="5042398" y="2095312"/>
            <a:ext cx="1012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</a:rPr>
              <a:t>A-B-C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5194C0-9076-E54C-A7E2-8D252944CF27}"/>
              </a:ext>
            </a:extLst>
          </p:cNvPr>
          <p:cNvSpPr/>
          <p:nvPr/>
        </p:nvSpPr>
        <p:spPr>
          <a:xfrm>
            <a:off x="10146241" y="2121575"/>
            <a:ext cx="1012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B-A-C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  <p:bldP spid="32" grpId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1383D-7664-AF4E-AE0A-FD0A9489F4CD}"/>
              </a:ext>
            </a:extLst>
          </p:cNvPr>
          <p:cNvGrpSpPr/>
          <p:nvPr/>
        </p:nvGrpSpPr>
        <p:grpSpPr>
          <a:xfrm>
            <a:off x="5037098" y="1690688"/>
            <a:ext cx="5795214" cy="5007520"/>
            <a:chOff x="2930506" y="1690688"/>
            <a:chExt cx="5795214" cy="5007520"/>
          </a:xfrm>
        </p:grpSpPr>
        <p:grpSp>
          <p:nvGrpSpPr>
            <p:cNvPr id="33" name="Group 32"/>
            <p:cNvGrpSpPr/>
            <p:nvPr/>
          </p:nvGrpSpPr>
          <p:grpSpPr>
            <a:xfrm>
              <a:off x="4007185" y="1784408"/>
              <a:ext cx="4332751" cy="4913800"/>
              <a:chOff x="1798410" y="484322"/>
              <a:chExt cx="4332751" cy="4913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15532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B</a:t>
                </a:r>
                <a:endParaRPr lang="en-US" sz="400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48139" y="4062006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C</a:t>
                </a:r>
                <a:endParaRPr lang="en-US" sz="40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8410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A</a:t>
                </a:r>
                <a:endParaRPr lang="en-US" sz="4000" dirty="0"/>
              </a:p>
            </p:txBody>
          </p:sp>
          <p:cxnSp>
            <p:nvCxnSpPr>
              <p:cNvPr id="8" name="Straight Connector 7"/>
              <p:cNvCxnSpPr>
                <a:stCxn id="6" idx="4"/>
                <a:endCxn id="5" idx="1"/>
              </p:cNvCxnSpPr>
              <p:nvPr/>
            </p:nvCxnSpPr>
            <p:spPr>
              <a:xfrm>
                <a:off x="2406225" y="2530901"/>
                <a:ext cx="1219939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4" idx="4"/>
                <a:endCxn id="5" idx="7"/>
              </p:cNvCxnSpPr>
              <p:nvPr/>
            </p:nvCxnSpPr>
            <p:spPr>
              <a:xfrm flipH="1">
                <a:off x="4485743" y="2530901"/>
                <a:ext cx="1037604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  <a:endCxn id="4" idx="2"/>
              </p:cNvCxnSpPr>
              <p:nvPr/>
            </p:nvCxnSpPr>
            <p:spPr>
              <a:xfrm>
                <a:off x="3014039" y="1890946"/>
                <a:ext cx="19014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  <a:stCxn id="6" idx="0"/>
              </p:cNvCxnSpPr>
              <p:nvPr/>
            </p:nvCxnSpPr>
            <p:spPr>
              <a:xfrm flipV="1">
                <a:off x="2406225" y="484322"/>
                <a:ext cx="0" cy="76666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 flipV="1">
                <a:off x="5525029" y="484322"/>
                <a:ext cx="0" cy="8074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588660" y="4936457"/>
                <a:ext cx="1240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Prefix: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</a:t>
                </a:r>
                <a:endParaRPr 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BB89F3-43E8-F644-AA9B-76973CF54A99}"/>
                </a:ext>
              </a:extLst>
            </p:cNvPr>
            <p:cNvSpPr txBox="1"/>
            <p:nvPr/>
          </p:nvSpPr>
          <p:spPr>
            <a:xfrm>
              <a:off x="2930506" y="1690688"/>
              <a:ext cx="699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A-C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907FD8-B743-4743-A46B-CC192E91B188}"/>
                </a:ext>
              </a:extLst>
            </p:cNvPr>
            <p:cNvSpPr txBox="1"/>
            <p:nvPr/>
          </p:nvSpPr>
          <p:spPr>
            <a:xfrm>
              <a:off x="8037711" y="1690688"/>
              <a:ext cx="6880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B-C</a:t>
              </a:r>
            </a:p>
            <a:p>
              <a:endParaRPr lang="en-US" sz="2800" b="1" dirty="0"/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71963672-FCCD-C440-A2B2-CC1D25F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CF09E8-E457-054B-864A-AA8CDD36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72820" cy="5032375"/>
          </a:xfrm>
        </p:spPr>
        <p:txBody>
          <a:bodyPr>
            <a:no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Application: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Non-HTTP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forwarding</a:t>
            </a:r>
            <a:r>
              <a:rPr lang="zh-CN" altLang="en-US" dirty="0"/>
              <a:t> </a:t>
            </a:r>
            <a:r>
              <a:rPr lang="en-US" altLang="zh-CN" dirty="0"/>
              <a:t>loop,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withdraw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</a:p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announce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5EBE7-9CAF-C64C-9CF0-7AD905C9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11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0A09E-970E-C44D-BA92-30B45402DDCB}"/>
              </a:ext>
            </a:extLst>
          </p:cNvPr>
          <p:cNvSpPr/>
          <p:nvPr/>
        </p:nvSpPr>
        <p:spPr>
          <a:xfrm>
            <a:off x="4692449" y="2780601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AE42F-3162-704F-ADF2-26735CF52CE0}"/>
              </a:ext>
            </a:extLst>
          </p:cNvPr>
          <p:cNvSpPr/>
          <p:nvPr/>
        </p:nvSpPr>
        <p:spPr>
          <a:xfrm>
            <a:off x="10524477" y="2725605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84B33C-7671-F34F-8FB3-F9C0D3C6372B}"/>
              </a:ext>
            </a:extLst>
          </p:cNvPr>
          <p:cNvSpPr/>
          <p:nvPr/>
        </p:nvSpPr>
        <p:spPr>
          <a:xfrm>
            <a:off x="5424707" y="5978379"/>
            <a:ext cx="2192086" cy="377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Application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6DCE40A-716D-CB4B-9CB1-EAED0E8E2A4D}"/>
              </a:ext>
            </a:extLst>
          </p:cNvPr>
          <p:cNvSpPr/>
          <p:nvPr/>
        </p:nvSpPr>
        <p:spPr>
          <a:xfrm rot="8703406">
            <a:off x="6254274" y="3674006"/>
            <a:ext cx="484632" cy="220200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B72E29E-7FF0-5A45-8B30-96C6B79EA86D}"/>
              </a:ext>
            </a:extLst>
          </p:cNvPr>
          <p:cNvSpPr/>
          <p:nvPr/>
        </p:nvSpPr>
        <p:spPr>
          <a:xfrm rot="12811361">
            <a:off x="9544325" y="3661144"/>
            <a:ext cx="484632" cy="19530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ED24CBB-A452-7943-A341-4A0579C38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43412"/>
              </p:ext>
            </p:extLst>
          </p:nvPr>
        </p:nvGraphicFramePr>
        <p:xfrm>
          <a:off x="8647384" y="4189032"/>
          <a:ext cx="3376403" cy="104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80,</a:t>
                      </a:r>
                      <a:r>
                        <a:rPr lang="zh-CN" altLang="en-US" sz="1600" b="1" dirty="0"/>
                        <a:t> </a:t>
                      </a:r>
                      <a:endParaRPr lang="en-US" altLang="zh-CN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(B-A-</a:t>
                      </a:r>
                      <a:r>
                        <a:rPr lang="en-US" altLang="zh-CN" sz="1600" b="1" baseline="0" dirty="0"/>
                        <a:t>C</a:t>
                      </a:r>
                      <a:r>
                        <a:rPr lang="en-US" altLang="zh-CN" sz="1600" b="1" dirty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en-US" altLang="zh-CN" sz="1600" b="1" dirty="0"/>
                        <a:t>!=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(B-C)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0C19883-BD53-B94C-84B9-7D00416A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51122"/>
              </p:ext>
            </p:extLst>
          </p:nvPr>
        </p:nvGraphicFramePr>
        <p:xfrm>
          <a:off x="4692449" y="4383361"/>
          <a:ext cx="3376403" cy="104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80,</a:t>
                      </a:r>
                      <a:r>
                        <a:rPr lang="zh-CN" altLang="en-US" sz="1600" b="1" dirty="0"/>
                        <a:t> </a:t>
                      </a:r>
                      <a:endParaRPr lang="en-US" altLang="zh-CN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(A-</a:t>
                      </a:r>
                      <a:r>
                        <a:rPr lang="en-US" altLang="zh-CN" sz="1600" b="1" baseline="0" dirty="0"/>
                        <a:t>C</a:t>
                      </a:r>
                      <a:r>
                        <a:rPr lang="en-US" altLang="zh-CN" sz="1600" b="1" dirty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en-US" altLang="zh-CN" sz="1600" b="1" dirty="0"/>
                        <a:t>!=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(A-B-C)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8601B8-29A5-6E48-B3DD-BF184AE119F5}"/>
              </a:ext>
            </a:extLst>
          </p:cNvPr>
          <p:cNvCxnSpPr>
            <a:cxnSpLocks/>
          </p:cNvCxnSpPr>
          <p:nvPr/>
        </p:nvCxnSpPr>
        <p:spPr>
          <a:xfrm flipH="1">
            <a:off x="7397550" y="3032968"/>
            <a:ext cx="175192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ADE35F-2262-DE41-B25F-157760C939F2}"/>
              </a:ext>
            </a:extLst>
          </p:cNvPr>
          <p:cNvCxnSpPr>
            <a:cxnSpLocks/>
          </p:cNvCxnSpPr>
          <p:nvPr/>
        </p:nvCxnSpPr>
        <p:spPr>
          <a:xfrm flipH="1">
            <a:off x="7397550" y="3370563"/>
            <a:ext cx="175192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C1E630-5B18-F240-8166-7EE746D41E85}"/>
              </a:ext>
            </a:extLst>
          </p:cNvPr>
          <p:cNvGrpSpPr/>
          <p:nvPr/>
        </p:nvGrpSpPr>
        <p:grpSpPr>
          <a:xfrm>
            <a:off x="7334423" y="2504019"/>
            <a:ext cx="1929813" cy="1297210"/>
            <a:chOff x="7334423" y="2504019"/>
            <a:chExt cx="1929813" cy="12972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E7EF43-1E77-C449-8853-90518BB63116}"/>
                </a:ext>
              </a:extLst>
            </p:cNvPr>
            <p:cNvSpPr txBox="1"/>
            <p:nvPr/>
          </p:nvSpPr>
          <p:spPr>
            <a:xfrm>
              <a:off x="7334423" y="2504019"/>
              <a:ext cx="1918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ANNOUNCE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B-C</a:t>
              </a:r>
              <a:endParaRPr lang="en-US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8CA4C1-DE7F-5743-8C33-0DC686A1FE6F}"/>
                </a:ext>
              </a:extLst>
            </p:cNvPr>
            <p:cNvSpPr txBox="1"/>
            <p:nvPr/>
          </p:nvSpPr>
          <p:spPr>
            <a:xfrm>
              <a:off x="7346224" y="3431897"/>
              <a:ext cx="1918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ANNOUNCE</a:t>
              </a:r>
              <a:r>
                <a:rPr lang="zh-CN" altLang="en-US" b="1" dirty="0"/>
                <a:t> </a:t>
              </a:r>
              <a:r>
                <a:rPr lang="en-US" altLang="zh-CN" b="1" dirty="0"/>
                <a:t>A-C</a:t>
              </a:r>
              <a:endParaRPr lang="en-US" b="1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15A8B2-10B0-B140-A22C-1394C6801FC6}"/>
              </a:ext>
            </a:extLst>
          </p:cNvPr>
          <p:cNvSpPr/>
          <p:nvPr/>
        </p:nvSpPr>
        <p:spPr>
          <a:xfrm>
            <a:off x="5042398" y="2095312"/>
            <a:ext cx="1012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</a:rPr>
              <a:t>A-B-C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5194C0-9076-E54C-A7E2-8D252944CF27}"/>
              </a:ext>
            </a:extLst>
          </p:cNvPr>
          <p:cNvSpPr/>
          <p:nvPr/>
        </p:nvSpPr>
        <p:spPr>
          <a:xfrm>
            <a:off x="10146241" y="2121575"/>
            <a:ext cx="1012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B-A-C</a:t>
            </a:r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D8E446D-02BB-EE4A-83B3-BDCF0EDDE851}"/>
              </a:ext>
            </a:extLst>
          </p:cNvPr>
          <p:cNvSpPr/>
          <p:nvPr/>
        </p:nvSpPr>
        <p:spPr>
          <a:xfrm>
            <a:off x="161113" y="2777924"/>
            <a:ext cx="903758" cy="3761772"/>
          </a:xfrm>
          <a:custGeom>
            <a:avLst/>
            <a:gdLst>
              <a:gd name="connsiteX0" fmla="*/ 660690 w 903758"/>
              <a:gd name="connsiteY0" fmla="*/ 3761772 h 3761772"/>
              <a:gd name="connsiteX1" fmla="*/ 47231 w 903758"/>
              <a:gd name="connsiteY1" fmla="*/ 2824223 h 3761772"/>
              <a:gd name="connsiteX2" fmla="*/ 58806 w 903758"/>
              <a:gd name="connsiteY2" fmla="*/ 1817225 h 3761772"/>
              <a:gd name="connsiteX3" fmla="*/ 197702 w 903758"/>
              <a:gd name="connsiteY3" fmla="*/ 902825 h 3761772"/>
              <a:gd name="connsiteX4" fmla="*/ 394472 w 903758"/>
              <a:gd name="connsiteY4" fmla="*/ 335666 h 3761772"/>
              <a:gd name="connsiteX5" fmla="*/ 903758 w 903758"/>
              <a:gd name="connsiteY5" fmla="*/ 0 h 376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758" h="3761772">
                <a:moveTo>
                  <a:pt x="660690" y="3761772"/>
                </a:moveTo>
                <a:cubicBezTo>
                  <a:pt x="404117" y="3455043"/>
                  <a:pt x="147545" y="3148314"/>
                  <a:pt x="47231" y="2824223"/>
                </a:cubicBezTo>
                <a:cubicBezTo>
                  <a:pt x="-53083" y="2500132"/>
                  <a:pt x="33727" y="2137458"/>
                  <a:pt x="58806" y="1817225"/>
                </a:cubicBezTo>
                <a:cubicBezTo>
                  <a:pt x="83884" y="1496992"/>
                  <a:pt x="141758" y="1149751"/>
                  <a:pt x="197702" y="902825"/>
                </a:cubicBezTo>
                <a:cubicBezTo>
                  <a:pt x="253646" y="655899"/>
                  <a:pt x="276796" y="486137"/>
                  <a:pt x="394472" y="335666"/>
                </a:cubicBezTo>
                <a:cubicBezTo>
                  <a:pt x="512148" y="185195"/>
                  <a:pt x="707953" y="92597"/>
                  <a:pt x="903758" y="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FEEE764-82B3-494A-95AA-354D1DF0E1E4}"/>
              </a:ext>
            </a:extLst>
          </p:cNvPr>
          <p:cNvSpPr/>
          <p:nvPr/>
        </p:nvSpPr>
        <p:spPr>
          <a:xfrm rot="681632">
            <a:off x="3970116" y="4039565"/>
            <a:ext cx="410108" cy="891250"/>
          </a:xfrm>
          <a:custGeom>
            <a:avLst/>
            <a:gdLst>
              <a:gd name="connsiteX0" fmla="*/ 0 w 410108"/>
              <a:gd name="connsiteY0" fmla="*/ 0 h 891250"/>
              <a:gd name="connsiteX1" fmla="*/ 405114 w 410108"/>
              <a:gd name="connsiteY1" fmla="*/ 300941 h 891250"/>
              <a:gd name="connsiteX2" fmla="*/ 219919 w 410108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108" h="891250">
                <a:moveTo>
                  <a:pt x="0" y="0"/>
                </a:moveTo>
                <a:cubicBezTo>
                  <a:pt x="184230" y="76199"/>
                  <a:pt x="368461" y="152399"/>
                  <a:pt x="405114" y="300941"/>
                </a:cubicBezTo>
                <a:cubicBezTo>
                  <a:pt x="441767" y="449483"/>
                  <a:pt x="266218" y="789007"/>
                  <a:pt x="219919" y="89125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C3DFAE0-78E1-6547-80D5-2C732FA4BBAE}"/>
              </a:ext>
            </a:extLst>
          </p:cNvPr>
          <p:cNvSpPr/>
          <p:nvPr/>
        </p:nvSpPr>
        <p:spPr>
          <a:xfrm rot="1374696">
            <a:off x="4393775" y="5518774"/>
            <a:ext cx="410108" cy="891250"/>
          </a:xfrm>
          <a:custGeom>
            <a:avLst/>
            <a:gdLst>
              <a:gd name="connsiteX0" fmla="*/ 0 w 410108"/>
              <a:gd name="connsiteY0" fmla="*/ 0 h 891250"/>
              <a:gd name="connsiteX1" fmla="*/ 405114 w 410108"/>
              <a:gd name="connsiteY1" fmla="*/ 300941 h 891250"/>
              <a:gd name="connsiteX2" fmla="*/ 219919 w 410108"/>
              <a:gd name="connsiteY2" fmla="*/ 891250 h 8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108" h="891250">
                <a:moveTo>
                  <a:pt x="0" y="0"/>
                </a:moveTo>
                <a:cubicBezTo>
                  <a:pt x="184230" y="76199"/>
                  <a:pt x="368461" y="152399"/>
                  <a:pt x="405114" y="300941"/>
                </a:cubicBezTo>
                <a:cubicBezTo>
                  <a:pt x="441767" y="449483"/>
                  <a:pt x="266218" y="789007"/>
                  <a:pt x="219919" y="89125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DE09A9-79D2-704F-AF8E-517A77C364C5}"/>
              </a:ext>
            </a:extLst>
          </p:cNvPr>
          <p:cNvGrpSpPr/>
          <p:nvPr/>
        </p:nvGrpSpPr>
        <p:grpSpPr>
          <a:xfrm>
            <a:off x="7322622" y="2504646"/>
            <a:ext cx="1929813" cy="1297210"/>
            <a:chOff x="7688378" y="-136245"/>
            <a:chExt cx="1929813" cy="12972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3A18D9-6432-6249-B261-5F050ED88BD0}"/>
                </a:ext>
              </a:extLst>
            </p:cNvPr>
            <p:cNvSpPr txBox="1"/>
            <p:nvPr/>
          </p:nvSpPr>
          <p:spPr>
            <a:xfrm>
              <a:off x="7688378" y="-136245"/>
              <a:ext cx="1918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WITHDRAW</a:t>
              </a:r>
              <a:r>
                <a:rPr lang="zh-CN" altLang="en-US" b="1" dirty="0"/>
                <a:t> </a:t>
              </a:r>
              <a:r>
                <a:rPr lang="en-US" altLang="zh-CN" b="1" dirty="0"/>
                <a:t>B-C</a:t>
              </a:r>
              <a:endParaRPr 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C0F2BF-83AD-3248-B7C2-BF12AE420B81}"/>
                </a:ext>
              </a:extLst>
            </p:cNvPr>
            <p:cNvSpPr txBox="1"/>
            <p:nvPr/>
          </p:nvSpPr>
          <p:spPr>
            <a:xfrm>
              <a:off x="7700179" y="791633"/>
              <a:ext cx="19180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WITHDRAW</a:t>
              </a:r>
              <a:r>
                <a:rPr lang="zh-CN" altLang="en-US" b="1" dirty="0"/>
                <a:t> </a:t>
              </a:r>
              <a:r>
                <a:rPr lang="en-US" altLang="zh-CN" b="1" dirty="0"/>
                <a:t>A-C</a:t>
              </a:r>
              <a:endParaRPr lang="en-US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22363B4-4A9F-F04A-B174-1D834C0A8A04}"/>
              </a:ext>
            </a:extLst>
          </p:cNvPr>
          <p:cNvSpPr txBox="1"/>
          <p:nvPr/>
        </p:nvSpPr>
        <p:spPr>
          <a:xfrm>
            <a:off x="834630" y="3864757"/>
            <a:ext cx="3242124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persistent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route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oscillation!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6C39D9-16F8-B543-AB4A-AB0A99C82CCC}"/>
              </a:ext>
            </a:extLst>
          </p:cNvPr>
          <p:cNvSpPr txBox="1"/>
          <p:nvPr/>
        </p:nvSpPr>
        <p:spPr>
          <a:xfrm>
            <a:off x="5052982" y="3245195"/>
            <a:ext cx="6441055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Root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Cause:</a:t>
            </a:r>
          </a:p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Fine-grained FIRC policy </a:t>
            </a:r>
          </a:p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vs. coarse-grained BGP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exchange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6" grpId="0"/>
      <p:bldP spid="36" grpId="1"/>
      <p:bldP spid="28" grpId="0" animBg="1"/>
      <p:bldP spid="37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EC0A-5D90-AA44-9F67-130EAD73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Strawman</a:t>
            </a:r>
            <a:r>
              <a:rPr lang="zh-CN" altLang="en-US" dirty="0"/>
              <a:t> </a:t>
            </a:r>
            <a:r>
              <a:rPr lang="en-US" altLang="zh-CN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596B-6954-684F-B71E-2AEDD057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Centralized</a:t>
            </a:r>
            <a:r>
              <a:rPr lang="zh-CN" altLang="en-US" b="1" dirty="0"/>
              <a:t> </a:t>
            </a:r>
            <a:r>
              <a:rPr lang="en-US" altLang="zh-CN" b="1" dirty="0"/>
              <a:t>FIRC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overwrite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use-announcement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BGP,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/>
              <a:t>Issue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black</a:t>
            </a:r>
            <a:r>
              <a:rPr lang="zh-CN" altLang="en-US" dirty="0"/>
              <a:t> </a:t>
            </a:r>
            <a:r>
              <a:rPr lang="en-US" altLang="zh-CN" dirty="0"/>
              <a:t>holes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forwarding</a:t>
            </a:r>
            <a:r>
              <a:rPr lang="zh-CN" altLang="en-US" dirty="0"/>
              <a:t> </a:t>
            </a:r>
            <a:r>
              <a:rPr lang="en-US" altLang="zh-CN" dirty="0"/>
              <a:t>loops</a:t>
            </a:r>
          </a:p>
          <a:p>
            <a:r>
              <a:rPr lang="en-US" altLang="zh-CN" b="1" dirty="0"/>
              <a:t>Single-route</a:t>
            </a:r>
            <a:r>
              <a:rPr lang="zh-CN" altLang="en-US" b="1" dirty="0"/>
              <a:t> </a:t>
            </a:r>
            <a:r>
              <a:rPr lang="en-US" altLang="zh-CN" b="1" dirty="0"/>
              <a:t>guideline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destination,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 err="1"/>
              <a:t>ASes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AC,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BC,</a:t>
            </a:r>
          </a:p>
          <a:p>
            <a:pPr lvl="1"/>
            <a:r>
              <a:rPr lang="en-US" altLang="zh-CN" b="1" dirty="0"/>
              <a:t>Issue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restrictive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CBE44-1A91-4A45-A2F0-0B333265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1963672-FCCD-C440-A2B2-CC1D25F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CF09E8-E457-054B-864A-AA8CDD36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altLang="zh-CN" b="1" dirty="0"/>
              <a:t>olicy</a:t>
            </a:r>
            <a:r>
              <a:rPr lang="zh-CN" altLang="en-US" b="1" dirty="0"/>
              <a:t> </a:t>
            </a:r>
            <a:r>
              <a:rPr lang="en-US" altLang="zh-CN" b="1" dirty="0"/>
              <a:t>self-induced</a:t>
            </a:r>
            <a:r>
              <a:rPr lang="zh-CN" altLang="en-US" b="1" dirty="0"/>
              <a:t> </a:t>
            </a:r>
            <a:r>
              <a:rPr lang="en-US" altLang="zh-CN" b="1" dirty="0"/>
              <a:t>graph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composed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application's</a:t>
            </a:r>
            <a:r>
              <a:rPr lang="zh-CN" altLang="en-US" dirty="0"/>
              <a:t> </a:t>
            </a:r>
            <a:r>
              <a:rPr lang="en-US" altLang="zh-CN" dirty="0"/>
              <a:t>intent</a:t>
            </a:r>
          </a:p>
          <a:p>
            <a:r>
              <a:rPr lang="en-US" altLang="zh-CN" b="1" dirty="0"/>
              <a:t>Proposition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5EBE7-9CAF-C64C-9CF0-7AD905C9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6B704EF-DF3D-7943-B0BC-76B47861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57394"/>
              </p:ext>
            </p:extLst>
          </p:nvPr>
        </p:nvGraphicFramePr>
        <p:xfrm>
          <a:off x="1860289" y="4739932"/>
          <a:ext cx="306223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(B-C)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8F6F8C2-1F7D-0D43-9C78-B66877342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68886"/>
              </p:ext>
            </p:extLst>
          </p:nvPr>
        </p:nvGraphicFramePr>
        <p:xfrm>
          <a:off x="1854692" y="3655617"/>
          <a:ext cx="3062236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 err="1"/>
                        <a:t>dstPort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80,</a:t>
                      </a:r>
                      <a:r>
                        <a:rPr lang="zh-CN" altLang="en-US" sz="1400" b="1" dirty="0"/>
                        <a:t> </a:t>
                      </a:r>
                      <a:endParaRPr lang="en-US" altLang="zh-CN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(A-</a:t>
                      </a:r>
                      <a:r>
                        <a:rPr lang="en-US" altLang="zh-CN" sz="1400" b="1" baseline="0" dirty="0"/>
                        <a:t>C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 err="1"/>
                        <a:t>dstPort</a:t>
                      </a:r>
                      <a:r>
                        <a:rPr lang="en-US" altLang="zh-CN" sz="1400" b="1" dirty="0"/>
                        <a:t>!=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80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(A-B-C)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4DDE0738-63B6-E840-9CE1-18F6FFC9C542}"/>
              </a:ext>
            </a:extLst>
          </p:cNvPr>
          <p:cNvGrpSpPr/>
          <p:nvPr/>
        </p:nvGrpSpPr>
        <p:grpSpPr>
          <a:xfrm>
            <a:off x="2635044" y="5488078"/>
            <a:ext cx="1531372" cy="1231544"/>
            <a:chOff x="7963077" y="4340506"/>
            <a:chExt cx="2293980" cy="175240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998A77-07F4-484A-9485-2AD1570B071F}"/>
                </a:ext>
              </a:extLst>
            </p:cNvPr>
            <p:cNvSpPr/>
            <p:nvPr/>
          </p:nvSpPr>
          <p:spPr>
            <a:xfrm>
              <a:off x="7963077" y="4340506"/>
              <a:ext cx="567159" cy="5208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en-US" sz="28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8FEB9D-6B4A-9041-831D-B769AB520A20}"/>
                </a:ext>
              </a:extLst>
            </p:cNvPr>
            <p:cNvSpPr/>
            <p:nvPr/>
          </p:nvSpPr>
          <p:spPr>
            <a:xfrm>
              <a:off x="9689898" y="4340506"/>
              <a:ext cx="567159" cy="5208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A7093E-D711-4141-ACC6-CC916F9EE6B6}"/>
                </a:ext>
              </a:extLst>
            </p:cNvPr>
            <p:cNvSpPr/>
            <p:nvPr/>
          </p:nvSpPr>
          <p:spPr>
            <a:xfrm>
              <a:off x="8836000" y="5572050"/>
              <a:ext cx="567159" cy="5208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en-US" sz="24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0EC36CB-5F20-3749-9C91-834BB8297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0236" y="4497344"/>
              <a:ext cx="1159662" cy="578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66C38DE-5CA3-2B4B-A545-CAE7343E7DBE}"/>
                </a:ext>
              </a:extLst>
            </p:cNvPr>
            <p:cNvCxnSpPr>
              <a:cxnSpLocks/>
              <a:stCxn id="44" idx="4"/>
              <a:endCxn id="46" idx="1"/>
            </p:cNvCxnSpPr>
            <p:nvPr/>
          </p:nvCxnSpPr>
          <p:spPr>
            <a:xfrm>
              <a:off x="8246657" y="4861367"/>
              <a:ext cx="672402" cy="78696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C83C9B4-0E9F-D844-818C-C58746DD8C79}"/>
                </a:ext>
              </a:extLst>
            </p:cNvPr>
            <p:cNvCxnSpPr>
              <a:cxnSpLocks/>
              <a:stCxn id="45" idx="4"/>
              <a:endCxn id="46" idx="7"/>
            </p:cNvCxnSpPr>
            <p:nvPr/>
          </p:nvCxnSpPr>
          <p:spPr>
            <a:xfrm flipH="1">
              <a:off x="9320100" y="4861367"/>
              <a:ext cx="653378" cy="78696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FF67FFA-5740-274F-BBC1-AECB763A1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54567"/>
              </p:ext>
            </p:extLst>
          </p:nvPr>
        </p:nvGraphicFramePr>
        <p:xfrm>
          <a:off x="6279855" y="4531650"/>
          <a:ext cx="3062237" cy="869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 err="1"/>
                        <a:t>dstPort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80,</a:t>
                      </a:r>
                      <a:r>
                        <a:rPr lang="zh-CN" altLang="en-US" sz="1400" b="1" dirty="0"/>
                        <a:t> </a:t>
                      </a:r>
                      <a:endParaRPr lang="en-US" altLang="zh-CN" sz="14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(B-A-C)</a:t>
                      </a:r>
                      <a:endParaRPr lang="en-US" sz="14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66635"/>
                  </a:ext>
                </a:extLst>
              </a:tr>
              <a:tr h="280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 err="1"/>
                        <a:t>dstPort</a:t>
                      </a:r>
                      <a:r>
                        <a:rPr lang="en-US" altLang="zh-CN" sz="1400" b="1" dirty="0"/>
                        <a:t>!=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80</a:t>
                      </a:r>
                      <a:endParaRPr lang="en-US" sz="14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(B-C)</a:t>
                      </a:r>
                      <a:endParaRPr lang="en-US" sz="14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FB3DC5A-A10E-4A47-B7E5-4C8F7B6BA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84964"/>
              </p:ext>
            </p:extLst>
          </p:nvPr>
        </p:nvGraphicFramePr>
        <p:xfrm>
          <a:off x="6279855" y="3653634"/>
          <a:ext cx="3062236" cy="876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6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6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 err="1"/>
                        <a:t>dstPort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80,</a:t>
                      </a:r>
                      <a:r>
                        <a:rPr lang="zh-CN" altLang="en-US" sz="1400" b="1" dirty="0"/>
                        <a:t> </a:t>
                      </a:r>
                      <a:endParaRPr lang="en-US" altLang="zh-CN" sz="14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(A-</a:t>
                      </a:r>
                      <a:r>
                        <a:rPr lang="en-US" altLang="zh-CN" sz="1400" b="1" baseline="0" dirty="0"/>
                        <a:t>C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 err="1"/>
                        <a:t>dstPort</a:t>
                      </a:r>
                      <a:r>
                        <a:rPr lang="en-US" altLang="zh-CN" sz="1400" b="1" dirty="0"/>
                        <a:t>!=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80</a:t>
                      </a:r>
                      <a:endParaRPr lang="en-US" sz="14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(A-B-C)</a:t>
                      </a:r>
                      <a:endParaRPr lang="en-US" sz="1400" b="1" dirty="0"/>
                    </a:p>
                  </a:txBody>
                  <a:tcPr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AC36BCBA-735E-9A47-9BB0-A6A2B9DD5EB4}"/>
              </a:ext>
            </a:extLst>
          </p:cNvPr>
          <p:cNvGrpSpPr/>
          <p:nvPr/>
        </p:nvGrpSpPr>
        <p:grpSpPr>
          <a:xfrm>
            <a:off x="7045287" y="5527752"/>
            <a:ext cx="1531372" cy="1231544"/>
            <a:chOff x="7045287" y="5527752"/>
            <a:chExt cx="1531372" cy="123154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A8DEE66-126E-5C46-AABF-9DB143A23F38}"/>
                </a:ext>
              </a:extLst>
            </p:cNvPr>
            <p:cNvGrpSpPr/>
            <p:nvPr/>
          </p:nvGrpSpPr>
          <p:grpSpPr>
            <a:xfrm>
              <a:off x="7045287" y="5527752"/>
              <a:ext cx="1531372" cy="1231544"/>
              <a:chOff x="7963077" y="4340506"/>
              <a:chExt cx="2293980" cy="1752405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376B2A-2AA1-994F-8AA5-8F4ED85C055E}"/>
                  </a:ext>
                </a:extLst>
              </p:cNvPr>
              <p:cNvSpPr/>
              <p:nvPr/>
            </p:nvSpPr>
            <p:spPr>
              <a:xfrm>
                <a:off x="7963077" y="4340506"/>
                <a:ext cx="567159" cy="5208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en-US" sz="28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E88FE80-A480-9B4F-8754-5C66CF876037}"/>
                  </a:ext>
                </a:extLst>
              </p:cNvPr>
              <p:cNvSpPr/>
              <p:nvPr/>
            </p:nvSpPr>
            <p:spPr>
              <a:xfrm>
                <a:off x="9689898" y="4340506"/>
                <a:ext cx="567159" cy="5208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800" dirty="0"/>
                  <a:t>B</a:t>
                </a:r>
                <a:endParaRPr lang="en-US" sz="2400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7CE8D4E-EC89-F540-8736-9F85FBE7891D}"/>
                  </a:ext>
                </a:extLst>
              </p:cNvPr>
              <p:cNvSpPr/>
              <p:nvPr/>
            </p:nvSpPr>
            <p:spPr>
              <a:xfrm>
                <a:off x="8836000" y="5572050"/>
                <a:ext cx="567159" cy="5208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800" dirty="0"/>
                  <a:t>C</a:t>
                </a:r>
                <a:endParaRPr lang="en-US" sz="2400" dirty="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33FF25D-1152-6E4B-B19D-850995661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0236" y="4497344"/>
                <a:ext cx="1159662" cy="5788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6F7027C-3D1D-F64E-9A31-F357C2AB5F04}"/>
                  </a:ext>
                </a:extLst>
              </p:cNvPr>
              <p:cNvCxnSpPr>
                <a:cxnSpLocks/>
                <a:stCxn id="54" idx="4"/>
                <a:endCxn id="56" idx="1"/>
              </p:cNvCxnSpPr>
              <p:nvPr/>
            </p:nvCxnSpPr>
            <p:spPr>
              <a:xfrm>
                <a:off x="8246657" y="4861367"/>
                <a:ext cx="672402" cy="786961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266743D-891A-EE4D-852F-469E915EE9BE}"/>
                  </a:ext>
                </a:extLst>
              </p:cNvPr>
              <p:cNvCxnSpPr>
                <a:cxnSpLocks/>
                <a:stCxn id="55" idx="4"/>
                <a:endCxn id="56" idx="7"/>
              </p:cNvCxnSpPr>
              <p:nvPr/>
            </p:nvCxnSpPr>
            <p:spPr>
              <a:xfrm flipH="1">
                <a:off x="9320100" y="4861367"/>
                <a:ext cx="653378" cy="786961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F920265-3209-6B4A-A390-E772B4DBE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33" y="5776979"/>
              <a:ext cx="774145" cy="4068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CD26ED8-9FC7-EC45-A9E9-22863625E1C9}"/>
              </a:ext>
            </a:extLst>
          </p:cNvPr>
          <p:cNvSpPr txBox="1"/>
          <p:nvPr/>
        </p:nvSpPr>
        <p:spPr>
          <a:xfrm>
            <a:off x="4009324" y="5922740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No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loop.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Safe!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36CA-C7EE-AD4A-9DF5-54BDD275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ED73-DD85-B049-9362-3DCDADC2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(FIRC)</a:t>
            </a:r>
          </a:p>
          <a:p>
            <a:r>
              <a:rPr lang="en-US" altLang="zh-CN" dirty="0"/>
              <a:t>FIRC</a:t>
            </a:r>
            <a:r>
              <a:rPr lang="zh-CN" altLang="en-US" dirty="0"/>
              <a:t> </a:t>
            </a:r>
            <a:r>
              <a:rPr lang="en-US" altLang="zh-CN" dirty="0"/>
              <a:t>Stability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</a:p>
          <a:p>
            <a:pPr lvl="1"/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Policy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Overwriting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Instability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9864-3FC8-0F44-A69F-E2C20865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3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EC0A-5D90-AA44-9F67-130EAD73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Overwriting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596B-6954-684F-B71E-2AEDD057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355" cy="4351338"/>
          </a:xfrm>
        </p:spPr>
        <p:txBody>
          <a:bodyPr rIns="0">
            <a:noAutofit/>
          </a:bodyPr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BGP</a:t>
            </a:r>
            <a:r>
              <a:rPr lang="zh-CN" altLang="en-US" sz="2000" dirty="0"/>
              <a:t> </a:t>
            </a:r>
            <a:r>
              <a:rPr lang="en-US" altLang="zh-CN" sz="2000" dirty="0"/>
              <a:t>network,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r>
              <a:rPr lang="zh-CN" altLang="en-US" sz="2000" dirty="0"/>
              <a:t> </a:t>
            </a:r>
            <a:r>
              <a:rPr lang="en-US" altLang="zh-CN" sz="2000" dirty="0"/>
              <a:t>A-B</a:t>
            </a:r>
            <a:r>
              <a:rPr lang="zh-CN" altLang="en-US" sz="2000" dirty="0"/>
              <a:t> </a:t>
            </a:r>
            <a:r>
              <a:rPr lang="en-US" altLang="zh-CN" sz="2000" dirty="0"/>
              <a:t>broken</a:t>
            </a:r>
            <a:endParaRPr lang="en-US" sz="2000" dirty="0"/>
          </a:p>
          <a:p>
            <a:pPr marL="457200" lvl="1" indent="0">
              <a:buNone/>
            </a:pPr>
            <a:r>
              <a:rPr lang="zh-CN" altLang="en-US" sz="1800" dirty="0"/>
              <a:t>  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CBE44-1A91-4A45-A2F0-0B333265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F92FB2-689E-B043-B938-1B8E3E92AE39}"/>
              </a:ext>
            </a:extLst>
          </p:cNvPr>
          <p:cNvSpPr/>
          <p:nvPr/>
        </p:nvSpPr>
        <p:spPr>
          <a:xfrm>
            <a:off x="6227456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en-US" sz="4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BBB5D1-97B1-7748-8412-96F12B39FFE1}"/>
              </a:ext>
            </a:extLst>
          </p:cNvPr>
          <p:cNvSpPr/>
          <p:nvPr/>
        </p:nvSpPr>
        <p:spPr>
          <a:xfrm>
            <a:off x="10382159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endParaRPr lang="en-US" sz="4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A44B60-2AE1-604C-A1A5-E51FEF54FEE6}"/>
              </a:ext>
            </a:extLst>
          </p:cNvPr>
          <p:cNvSpPr/>
          <p:nvPr/>
        </p:nvSpPr>
        <p:spPr>
          <a:xfrm>
            <a:off x="8289359" y="562483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C</a:t>
            </a:r>
            <a:endParaRPr lang="en-US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1C4D0-A0A4-6749-86C1-676044220882}"/>
              </a:ext>
            </a:extLst>
          </p:cNvPr>
          <p:cNvSpPr/>
          <p:nvPr/>
        </p:nvSpPr>
        <p:spPr>
          <a:xfrm>
            <a:off x="8289359" y="352246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D</a:t>
            </a:r>
            <a:endParaRPr lang="en-US" sz="4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CA1F-2D08-304A-A892-849ACA6E4D9E}"/>
              </a:ext>
            </a:extLst>
          </p:cNvPr>
          <p:cNvCxnSpPr>
            <a:stCxn id="5" idx="4"/>
            <a:endCxn id="7" idx="2"/>
          </p:cNvCxnSpPr>
          <p:nvPr/>
        </p:nvCxnSpPr>
        <p:spPr>
          <a:xfrm>
            <a:off x="6593216" y="2283459"/>
            <a:ext cx="1696143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FD177-BC4A-A048-A196-0551F782F062}"/>
              </a:ext>
            </a:extLst>
          </p:cNvPr>
          <p:cNvCxnSpPr>
            <a:stCxn id="6" idx="4"/>
            <a:endCxn id="7" idx="6"/>
          </p:cNvCxnSpPr>
          <p:nvPr/>
        </p:nvCxnSpPr>
        <p:spPr>
          <a:xfrm flipH="1">
            <a:off x="9020879" y="2283459"/>
            <a:ext cx="1727040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F18105-63F2-2745-A6AF-BBCB0C62818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958976" y="1917699"/>
            <a:ext cx="34231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6C9CE-74D6-DC4F-AB1D-42F301EB2249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6851847" y="2176330"/>
            <a:ext cx="1544641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05D901-5844-B846-A9CD-327458F3FACF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13750" y="2176330"/>
            <a:ext cx="1575538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E7F79-A06A-E24F-88A4-A9C2193561B0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8655119" y="4253984"/>
            <a:ext cx="0" cy="13708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D9C443-FF9B-3941-A2B2-AFB67A221D0C}"/>
              </a:ext>
            </a:extLst>
          </p:cNvPr>
          <p:cNvSpPr txBox="1"/>
          <p:nvPr/>
        </p:nvSpPr>
        <p:spPr>
          <a:xfrm>
            <a:off x="5098893" y="1846375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A-B-D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AF107-9CF7-E54F-92C0-D65969A268C2}"/>
              </a:ext>
            </a:extLst>
          </p:cNvPr>
          <p:cNvSpPr txBox="1"/>
          <p:nvPr/>
        </p:nvSpPr>
        <p:spPr>
          <a:xfrm>
            <a:off x="6516770" y="5420702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C-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20EE06-6CFC-E94D-BBA2-80C2810E738A}"/>
              </a:ext>
            </a:extLst>
          </p:cNvPr>
          <p:cNvSpPr txBox="1"/>
          <p:nvPr/>
        </p:nvSpPr>
        <p:spPr>
          <a:xfrm>
            <a:off x="11067815" y="1560182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B-D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D64303-5454-5146-8586-903F242D678D}"/>
              </a:ext>
            </a:extLst>
          </p:cNvPr>
          <p:cNvSpPr/>
          <p:nvPr/>
        </p:nvSpPr>
        <p:spPr>
          <a:xfrm>
            <a:off x="7000616" y="2256755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E</a:t>
            </a: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F35B3D-50F9-D34C-83F6-718909973640}"/>
              </a:ext>
            </a:extLst>
          </p:cNvPr>
          <p:cNvSpPr/>
          <p:nvPr/>
        </p:nvSpPr>
        <p:spPr>
          <a:xfrm>
            <a:off x="7631676" y="286424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F</a:t>
            </a:r>
            <a:endParaRPr lang="en-US" sz="4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B4128A-47CF-F24E-8AE7-3819D02FA31A}"/>
              </a:ext>
            </a:extLst>
          </p:cNvPr>
          <p:cNvGrpSpPr/>
          <p:nvPr/>
        </p:nvGrpSpPr>
        <p:grpSpPr>
          <a:xfrm>
            <a:off x="8351281" y="1551939"/>
            <a:ext cx="550721" cy="646172"/>
            <a:chOff x="5992583" y="1521355"/>
            <a:chExt cx="550721" cy="6461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D4FD69-21D7-8740-A4ED-A101FD8A1EE8}"/>
                </a:ext>
              </a:extLst>
            </p:cNvPr>
            <p:cNvCxnSpPr/>
            <p:nvPr/>
          </p:nvCxnSpPr>
          <p:spPr>
            <a:xfrm>
              <a:off x="5992583" y="1541985"/>
              <a:ext cx="550721" cy="62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4B2865-2B95-A047-85A9-832313AB593B}"/>
                </a:ext>
              </a:extLst>
            </p:cNvPr>
            <p:cNvCxnSpPr/>
            <p:nvPr/>
          </p:nvCxnSpPr>
          <p:spPr>
            <a:xfrm flipH="1">
              <a:off x="6119337" y="1521355"/>
              <a:ext cx="302542" cy="6461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74189FE-8D60-4548-97BD-98FC66A61612}"/>
              </a:ext>
            </a:extLst>
          </p:cNvPr>
          <p:cNvSpPr/>
          <p:nvPr/>
        </p:nvSpPr>
        <p:spPr>
          <a:xfrm>
            <a:off x="5087145" y="2196528"/>
            <a:ext cx="113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A-E-F-D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BF0F8-076F-5E48-A72A-E98C349CA6FE}"/>
              </a:ext>
            </a:extLst>
          </p:cNvPr>
          <p:cNvSpPr/>
          <p:nvPr/>
        </p:nvSpPr>
        <p:spPr>
          <a:xfrm>
            <a:off x="11067815" y="1891340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</a:rPr>
              <a:t>B-C-D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08CA1A-C4EF-714C-A919-AD184B70CF76}"/>
              </a:ext>
            </a:extLst>
          </p:cNvPr>
          <p:cNvSpPr/>
          <p:nvPr/>
        </p:nvSpPr>
        <p:spPr>
          <a:xfrm>
            <a:off x="6516770" y="5795436"/>
            <a:ext cx="1388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</a:rPr>
              <a:t>C-A-E-F-D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24E1E-5F62-AF4A-BBEC-C159637B7CEE}"/>
              </a:ext>
            </a:extLst>
          </p:cNvPr>
          <p:cNvSpPr txBox="1"/>
          <p:nvPr/>
        </p:nvSpPr>
        <p:spPr>
          <a:xfrm>
            <a:off x="7882193" y="4222364"/>
            <a:ext cx="1240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Prefix: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528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wn Arrow 36">
            <a:extLst>
              <a:ext uri="{FF2B5EF4-FFF2-40B4-BE49-F238E27FC236}">
                <a16:creationId xmlns:a16="http://schemas.microsoft.com/office/drawing/2014/main" id="{40116C09-BABA-F543-97DB-00CC164146B8}"/>
              </a:ext>
            </a:extLst>
          </p:cNvPr>
          <p:cNvSpPr/>
          <p:nvPr/>
        </p:nvSpPr>
        <p:spPr>
          <a:xfrm rot="12865954">
            <a:off x="10104972" y="2789072"/>
            <a:ext cx="484632" cy="106947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EEC0A-5D90-AA44-9F67-130EAD73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Overwriting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596B-6954-684F-B71E-2AEDD057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8925" cy="4351338"/>
          </a:xfrm>
        </p:spPr>
        <p:txBody>
          <a:bodyPr rIns="0">
            <a:noAutofit/>
          </a:bodyPr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BGP</a:t>
            </a:r>
            <a:r>
              <a:rPr lang="zh-CN" altLang="en-US" sz="2000" dirty="0"/>
              <a:t> </a:t>
            </a:r>
            <a:r>
              <a:rPr lang="en-US" altLang="zh-CN" sz="2000" dirty="0"/>
              <a:t>network,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r>
              <a:rPr lang="zh-CN" altLang="en-US" sz="2000" dirty="0"/>
              <a:t> </a:t>
            </a:r>
            <a:r>
              <a:rPr lang="en-US" altLang="zh-CN" sz="2000" dirty="0"/>
              <a:t>A-B</a:t>
            </a:r>
            <a:r>
              <a:rPr lang="zh-CN" altLang="en-US" sz="2000" dirty="0"/>
              <a:t> </a:t>
            </a:r>
            <a:r>
              <a:rPr lang="en-US" altLang="zh-CN" sz="2000" dirty="0"/>
              <a:t>broken</a:t>
            </a:r>
          </a:p>
          <a:p>
            <a:r>
              <a:rPr lang="en-US" altLang="zh-CN" sz="2000" dirty="0"/>
              <a:t>A-B</a:t>
            </a:r>
            <a:r>
              <a:rPr lang="zh-CN" altLang="en-US" sz="2000" dirty="0"/>
              <a:t> </a:t>
            </a:r>
            <a:r>
              <a:rPr lang="en-US" altLang="zh-CN" sz="2000" dirty="0"/>
              <a:t>resumes,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altLang="zh-CN" sz="2000" dirty="0"/>
              <a:t>announces</a:t>
            </a:r>
            <a:r>
              <a:rPr lang="zh-CN" altLang="en-US" sz="2000" dirty="0"/>
              <a:t> </a:t>
            </a:r>
            <a:r>
              <a:rPr lang="en-US" altLang="zh-CN" sz="2000" dirty="0"/>
              <a:t>B-D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r>
              <a:rPr lang="en-US" altLang="zh-CN" sz="2000" dirty="0"/>
              <a:t>Application:</a:t>
            </a:r>
          </a:p>
          <a:p>
            <a:pPr lvl="1"/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zh-CN" sz="1600" dirty="0"/>
              <a:t>prefers</a:t>
            </a:r>
            <a:r>
              <a:rPr lang="zh-CN" altLang="en-US" sz="1600" dirty="0"/>
              <a:t> </a:t>
            </a:r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next</a:t>
            </a:r>
            <a:r>
              <a:rPr lang="zh-CN" altLang="en-US" sz="1600" dirty="0"/>
              <a:t> </a:t>
            </a:r>
            <a:r>
              <a:rPr lang="en-US" altLang="zh-CN" sz="1600" dirty="0"/>
              <a:t>hop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prefers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next</a:t>
            </a:r>
            <a:r>
              <a:rPr lang="zh-CN" altLang="en-US" sz="1600" dirty="0"/>
              <a:t> </a:t>
            </a:r>
            <a:r>
              <a:rPr lang="en-US" altLang="zh-CN" sz="1600" dirty="0"/>
              <a:t>hop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zh-CN" altLang="en-US" sz="1800" dirty="0"/>
              <a:t>  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CBE44-1A91-4A45-A2F0-0B333265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F92FB2-689E-B043-B938-1B8E3E92AE39}"/>
              </a:ext>
            </a:extLst>
          </p:cNvPr>
          <p:cNvSpPr/>
          <p:nvPr/>
        </p:nvSpPr>
        <p:spPr>
          <a:xfrm>
            <a:off x="6227456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en-US" sz="4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BBB5D1-97B1-7748-8412-96F12B39FFE1}"/>
              </a:ext>
            </a:extLst>
          </p:cNvPr>
          <p:cNvSpPr/>
          <p:nvPr/>
        </p:nvSpPr>
        <p:spPr>
          <a:xfrm>
            <a:off x="10382159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endParaRPr lang="en-US" sz="4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A44B60-2AE1-604C-A1A5-E51FEF54FEE6}"/>
              </a:ext>
            </a:extLst>
          </p:cNvPr>
          <p:cNvSpPr/>
          <p:nvPr/>
        </p:nvSpPr>
        <p:spPr>
          <a:xfrm>
            <a:off x="8289359" y="562483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C</a:t>
            </a:r>
            <a:endParaRPr lang="en-US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1C4D0-A0A4-6749-86C1-676044220882}"/>
              </a:ext>
            </a:extLst>
          </p:cNvPr>
          <p:cNvSpPr/>
          <p:nvPr/>
        </p:nvSpPr>
        <p:spPr>
          <a:xfrm>
            <a:off x="8289359" y="352246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D</a:t>
            </a:r>
            <a:endParaRPr lang="en-US" sz="4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CA1F-2D08-304A-A892-849ACA6E4D9E}"/>
              </a:ext>
            </a:extLst>
          </p:cNvPr>
          <p:cNvCxnSpPr>
            <a:stCxn id="5" idx="4"/>
            <a:endCxn id="7" idx="2"/>
          </p:cNvCxnSpPr>
          <p:nvPr/>
        </p:nvCxnSpPr>
        <p:spPr>
          <a:xfrm>
            <a:off x="6593216" y="2283459"/>
            <a:ext cx="1696143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FD177-BC4A-A048-A196-0551F782F062}"/>
              </a:ext>
            </a:extLst>
          </p:cNvPr>
          <p:cNvCxnSpPr>
            <a:stCxn id="6" idx="4"/>
            <a:endCxn id="7" idx="6"/>
          </p:cNvCxnSpPr>
          <p:nvPr/>
        </p:nvCxnSpPr>
        <p:spPr>
          <a:xfrm flipH="1">
            <a:off x="9020879" y="2283459"/>
            <a:ext cx="1727040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F18105-63F2-2745-A6AF-BBCB0C62818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958976" y="1917699"/>
            <a:ext cx="34231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6C9CE-74D6-DC4F-AB1D-42F301EB2249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6851847" y="2176330"/>
            <a:ext cx="1544641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05D901-5844-B846-A9CD-327458F3FACF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13750" y="2176330"/>
            <a:ext cx="1575538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E7F79-A06A-E24F-88A4-A9C2193561B0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8655119" y="4253984"/>
            <a:ext cx="0" cy="13708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D9C443-FF9B-3941-A2B2-AFB67A221D0C}"/>
              </a:ext>
            </a:extLst>
          </p:cNvPr>
          <p:cNvSpPr txBox="1"/>
          <p:nvPr/>
        </p:nvSpPr>
        <p:spPr>
          <a:xfrm>
            <a:off x="5098893" y="1846375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A-B-D]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AF107-9CF7-E54F-92C0-D65969A268C2}"/>
              </a:ext>
            </a:extLst>
          </p:cNvPr>
          <p:cNvSpPr txBox="1"/>
          <p:nvPr/>
        </p:nvSpPr>
        <p:spPr>
          <a:xfrm>
            <a:off x="6516770" y="5420702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C-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20EE06-6CFC-E94D-BBA2-80C2810E738A}"/>
              </a:ext>
            </a:extLst>
          </p:cNvPr>
          <p:cNvSpPr txBox="1"/>
          <p:nvPr/>
        </p:nvSpPr>
        <p:spPr>
          <a:xfrm>
            <a:off x="11067815" y="1560182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B-D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D64303-5454-5146-8586-903F242D678D}"/>
              </a:ext>
            </a:extLst>
          </p:cNvPr>
          <p:cNvSpPr/>
          <p:nvPr/>
        </p:nvSpPr>
        <p:spPr>
          <a:xfrm>
            <a:off x="7000616" y="2256755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E</a:t>
            </a: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F35B3D-50F9-D34C-83F6-718909973640}"/>
              </a:ext>
            </a:extLst>
          </p:cNvPr>
          <p:cNvSpPr/>
          <p:nvPr/>
        </p:nvSpPr>
        <p:spPr>
          <a:xfrm>
            <a:off x="7631676" y="286424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F</a:t>
            </a:r>
            <a:endParaRPr lang="en-US" sz="4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B4128A-47CF-F24E-8AE7-3819D02FA31A}"/>
              </a:ext>
            </a:extLst>
          </p:cNvPr>
          <p:cNvGrpSpPr/>
          <p:nvPr/>
        </p:nvGrpSpPr>
        <p:grpSpPr>
          <a:xfrm>
            <a:off x="8351281" y="1551939"/>
            <a:ext cx="550721" cy="646172"/>
            <a:chOff x="5992583" y="1521355"/>
            <a:chExt cx="550721" cy="6461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D4FD69-21D7-8740-A4ED-A101FD8A1EE8}"/>
                </a:ext>
              </a:extLst>
            </p:cNvPr>
            <p:cNvCxnSpPr/>
            <p:nvPr/>
          </p:nvCxnSpPr>
          <p:spPr>
            <a:xfrm>
              <a:off x="5992583" y="1541985"/>
              <a:ext cx="550721" cy="6255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4B2865-2B95-A047-85A9-832313AB593B}"/>
                </a:ext>
              </a:extLst>
            </p:cNvPr>
            <p:cNvCxnSpPr/>
            <p:nvPr/>
          </p:nvCxnSpPr>
          <p:spPr>
            <a:xfrm flipH="1">
              <a:off x="6119337" y="1521355"/>
              <a:ext cx="302542" cy="6461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74189FE-8D60-4548-97BD-98FC66A61612}"/>
              </a:ext>
            </a:extLst>
          </p:cNvPr>
          <p:cNvSpPr/>
          <p:nvPr/>
        </p:nvSpPr>
        <p:spPr>
          <a:xfrm>
            <a:off x="5087145" y="2196528"/>
            <a:ext cx="113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A-E-F-D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BF0F8-076F-5E48-A72A-E98C349CA6FE}"/>
              </a:ext>
            </a:extLst>
          </p:cNvPr>
          <p:cNvSpPr/>
          <p:nvPr/>
        </p:nvSpPr>
        <p:spPr>
          <a:xfrm>
            <a:off x="11067815" y="1891340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</a:rPr>
              <a:t>B-C-D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08CA1A-C4EF-714C-A919-AD184B70CF76}"/>
              </a:ext>
            </a:extLst>
          </p:cNvPr>
          <p:cNvSpPr/>
          <p:nvPr/>
        </p:nvSpPr>
        <p:spPr>
          <a:xfrm>
            <a:off x="6516770" y="5795436"/>
            <a:ext cx="1388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</a:rPr>
              <a:t>C-A-E-F-D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24E1E-5F62-AF4A-BBEC-C159637B7CEE}"/>
              </a:ext>
            </a:extLst>
          </p:cNvPr>
          <p:cNvSpPr txBox="1"/>
          <p:nvPr/>
        </p:nvSpPr>
        <p:spPr>
          <a:xfrm>
            <a:off x="7882193" y="4222364"/>
            <a:ext cx="1240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Prefix: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</a:t>
            </a:r>
            <a:endParaRPr lang="en-US" sz="2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BFA79-0103-0244-82D1-AE3DE6F7BC0B}"/>
              </a:ext>
            </a:extLst>
          </p:cNvPr>
          <p:cNvSpPr/>
          <p:nvPr/>
        </p:nvSpPr>
        <p:spPr>
          <a:xfrm>
            <a:off x="9122469" y="3876013"/>
            <a:ext cx="2192086" cy="377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Application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4FF53F-1CBC-224C-8F25-5B38CBDA9A04}"/>
              </a:ext>
            </a:extLst>
          </p:cNvPr>
          <p:cNvSpPr/>
          <p:nvPr/>
        </p:nvSpPr>
        <p:spPr>
          <a:xfrm>
            <a:off x="10747919" y="2387640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8DFB50-6C0A-3443-983D-27DEEA9757B4}"/>
              </a:ext>
            </a:extLst>
          </p:cNvPr>
          <p:cNvSpPr/>
          <p:nvPr/>
        </p:nvSpPr>
        <p:spPr>
          <a:xfrm>
            <a:off x="9218904" y="5882367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480505C-F1FA-B546-8CB3-59099B6D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50688"/>
              </p:ext>
            </p:extLst>
          </p:nvPr>
        </p:nvGraphicFramePr>
        <p:xfrm>
          <a:off x="9107752" y="3179992"/>
          <a:ext cx="306223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C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available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(C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.</a:t>
                      </a:r>
                      <a:r>
                        <a:rPr lang="zh-CN" altLang="en-US" sz="1400" b="1" dirty="0"/>
                        <a:t>*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Down Arrow 35">
            <a:extLst>
              <a:ext uri="{FF2B5EF4-FFF2-40B4-BE49-F238E27FC236}">
                <a16:creationId xmlns:a16="http://schemas.microsoft.com/office/drawing/2014/main" id="{E9230AD7-A51E-424C-92E5-C1F82B049B3C}"/>
              </a:ext>
            </a:extLst>
          </p:cNvPr>
          <p:cNvSpPr/>
          <p:nvPr/>
        </p:nvSpPr>
        <p:spPr>
          <a:xfrm rot="2266650">
            <a:off x="9466025" y="4092214"/>
            <a:ext cx="484632" cy="199077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089179D-7498-6647-9C1B-313F281F3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61609"/>
              </p:ext>
            </p:extLst>
          </p:nvPr>
        </p:nvGraphicFramePr>
        <p:xfrm>
          <a:off x="8958169" y="4670785"/>
          <a:ext cx="306223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available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(A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.</a:t>
                      </a:r>
                      <a:r>
                        <a:rPr lang="zh-CN" altLang="en-US" sz="1400" b="1" dirty="0"/>
                        <a:t>*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B88E94D-85EE-2240-8DE1-374101AC3633}"/>
              </a:ext>
            </a:extLst>
          </p:cNvPr>
          <p:cNvSpPr txBox="1"/>
          <p:nvPr/>
        </p:nvSpPr>
        <p:spPr>
          <a:xfrm>
            <a:off x="7739599" y="2137006"/>
            <a:ext cx="1918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ANNOUNCE</a:t>
            </a:r>
            <a:r>
              <a:rPr lang="zh-CN" altLang="en-US" b="1" dirty="0"/>
              <a:t> </a:t>
            </a:r>
            <a:r>
              <a:rPr lang="en-US" altLang="zh-CN" b="1" dirty="0"/>
              <a:t>B-D</a:t>
            </a:r>
            <a:endParaRPr lang="en-US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B60C74-F8FB-D148-B33F-4DE86681B6C9}"/>
              </a:ext>
            </a:extLst>
          </p:cNvPr>
          <p:cNvCxnSpPr>
            <a:cxnSpLocks/>
          </p:cNvCxnSpPr>
          <p:nvPr/>
        </p:nvCxnSpPr>
        <p:spPr>
          <a:xfrm flipH="1">
            <a:off x="7728608" y="2044806"/>
            <a:ext cx="175192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E8E12A-07DA-9D48-9346-CB21AE1A4ED9}"/>
              </a:ext>
            </a:extLst>
          </p:cNvPr>
          <p:cNvGrpSpPr/>
          <p:nvPr/>
        </p:nvGrpSpPr>
        <p:grpSpPr>
          <a:xfrm>
            <a:off x="1305884" y="3651160"/>
            <a:ext cx="2697267" cy="2422034"/>
            <a:chOff x="3796769" y="1387038"/>
            <a:chExt cx="4886223" cy="4804411"/>
          </a:xfrm>
          <a:solidFill>
            <a:schemeClr val="accent6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4F4577-EB9A-124F-B5E6-EF0CCC57DE8D}"/>
                </a:ext>
              </a:extLst>
            </p:cNvPr>
            <p:cNvSpPr/>
            <p:nvPr/>
          </p:nvSpPr>
          <p:spPr>
            <a:xfrm>
              <a:off x="3796769" y="1387038"/>
              <a:ext cx="731520" cy="73152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A</a:t>
              </a:r>
              <a:endParaRPr lang="en-US" sz="28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0D8530-E070-E64A-9A20-3721342B9E3E}"/>
                </a:ext>
              </a:extLst>
            </p:cNvPr>
            <p:cNvSpPr/>
            <p:nvPr/>
          </p:nvSpPr>
          <p:spPr>
            <a:xfrm>
              <a:off x="7951472" y="1387038"/>
              <a:ext cx="731520" cy="73152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B</a:t>
              </a:r>
              <a:endParaRPr lang="en-US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0306E5-2D28-914E-A30D-030B9D710ED4}"/>
                </a:ext>
              </a:extLst>
            </p:cNvPr>
            <p:cNvSpPr/>
            <p:nvPr/>
          </p:nvSpPr>
          <p:spPr>
            <a:xfrm>
              <a:off x="5858672" y="5459929"/>
              <a:ext cx="731520" cy="73152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</a:t>
              </a:r>
              <a:endParaRPr lang="en-US" sz="28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ACE83D-EB1D-2A43-BF4E-F0411DBD1FD7}"/>
                </a:ext>
              </a:extLst>
            </p:cNvPr>
            <p:cNvSpPr/>
            <p:nvPr/>
          </p:nvSpPr>
          <p:spPr>
            <a:xfrm>
              <a:off x="5858672" y="3583701"/>
              <a:ext cx="731520" cy="73152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D</a:t>
              </a:r>
              <a:endParaRPr lang="en-US" sz="2800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689C07-5958-C442-BFEC-B2FF06B83158}"/>
                </a:ext>
              </a:extLst>
            </p:cNvPr>
            <p:cNvCxnSpPr>
              <a:stCxn id="47" idx="4"/>
              <a:endCxn id="49" idx="2"/>
            </p:cNvCxnSpPr>
            <p:nvPr/>
          </p:nvCxnSpPr>
          <p:spPr>
            <a:xfrm>
              <a:off x="4162529" y="2118558"/>
              <a:ext cx="1696143" cy="3707131"/>
            </a:xfrm>
            <a:prstGeom prst="line">
              <a:avLst/>
            </a:prstGeom>
            <a:grp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FDCF16E-6241-6348-B6CC-5B05006BFBCA}"/>
                </a:ext>
              </a:extLst>
            </p:cNvPr>
            <p:cNvCxnSpPr>
              <a:stCxn id="48" idx="4"/>
              <a:endCxn id="49" idx="6"/>
            </p:cNvCxnSpPr>
            <p:nvPr/>
          </p:nvCxnSpPr>
          <p:spPr>
            <a:xfrm flipH="1">
              <a:off x="6590192" y="2118558"/>
              <a:ext cx="1727040" cy="3707131"/>
            </a:xfrm>
            <a:prstGeom prst="line">
              <a:avLst/>
            </a:prstGeom>
            <a:grp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9C70AC-80D7-0845-9E37-FF707FB954A2}"/>
                </a:ext>
              </a:extLst>
            </p:cNvPr>
            <p:cNvCxnSpPr>
              <a:stCxn id="50" idx="4"/>
              <a:endCxn id="49" idx="0"/>
            </p:cNvCxnSpPr>
            <p:nvPr/>
          </p:nvCxnSpPr>
          <p:spPr>
            <a:xfrm>
              <a:off x="6224432" y="4315221"/>
              <a:ext cx="0" cy="1144708"/>
            </a:xfrm>
            <a:prstGeom prst="line">
              <a:avLst/>
            </a:prstGeom>
            <a:grpFill/>
            <a:ln w="25400">
              <a:solidFill>
                <a:schemeClr val="accent6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81D4E6E-5F95-6945-8D2B-E3601964EDF0}"/>
                </a:ext>
              </a:extLst>
            </p:cNvPr>
            <p:cNvSpPr/>
            <p:nvPr/>
          </p:nvSpPr>
          <p:spPr>
            <a:xfrm>
              <a:off x="5347953" y="1391946"/>
              <a:ext cx="731520" cy="73152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E</a:t>
              </a:r>
              <a:endParaRPr lang="en-US" sz="28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E9E9636-A82B-5340-8BC0-609FB0E17B15}"/>
                </a:ext>
              </a:extLst>
            </p:cNvPr>
            <p:cNvSpPr/>
            <p:nvPr/>
          </p:nvSpPr>
          <p:spPr>
            <a:xfrm>
              <a:off x="6649712" y="1387038"/>
              <a:ext cx="731520" cy="731520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F</a:t>
              </a:r>
              <a:endParaRPr lang="en-US" sz="2800" dirty="0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EC74BE-143E-CA4B-AD18-244A6B935645}"/>
                </a:ext>
              </a:extLst>
            </p:cNvPr>
            <p:cNvCxnSpPr>
              <a:stCxn id="54" idx="2"/>
              <a:endCxn id="47" idx="6"/>
            </p:cNvCxnSpPr>
            <p:nvPr/>
          </p:nvCxnSpPr>
          <p:spPr>
            <a:xfrm flipH="1" flipV="1">
              <a:off x="4528289" y="1752798"/>
              <a:ext cx="819664" cy="4908"/>
            </a:xfrm>
            <a:prstGeom prst="line">
              <a:avLst/>
            </a:prstGeom>
            <a:grp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3FCCB12-74DE-EE4E-8784-321A7F6FF119}"/>
                </a:ext>
              </a:extLst>
            </p:cNvPr>
            <p:cNvCxnSpPr>
              <a:stCxn id="50" idx="0"/>
              <a:endCxn id="55" idx="4"/>
            </p:cNvCxnSpPr>
            <p:nvPr/>
          </p:nvCxnSpPr>
          <p:spPr>
            <a:xfrm flipV="1">
              <a:off x="6224432" y="2118558"/>
              <a:ext cx="791040" cy="1465143"/>
            </a:xfrm>
            <a:prstGeom prst="line">
              <a:avLst/>
            </a:prstGeom>
            <a:grp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11C3EFF-7FAB-5045-8367-481555D38039}"/>
                </a:ext>
              </a:extLst>
            </p:cNvPr>
            <p:cNvCxnSpPr>
              <a:stCxn id="55" idx="2"/>
              <a:endCxn id="54" idx="6"/>
            </p:cNvCxnSpPr>
            <p:nvPr/>
          </p:nvCxnSpPr>
          <p:spPr>
            <a:xfrm flipH="1">
              <a:off x="6079473" y="1752798"/>
              <a:ext cx="570239" cy="4908"/>
            </a:xfrm>
            <a:prstGeom prst="line">
              <a:avLst/>
            </a:prstGeom>
            <a:grp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58C0AFC-FC02-9347-B443-7C9D094F1341}"/>
              </a:ext>
            </a:extLst>
          </p:cNvPr>
          <p:cNvSpPr txBox="1"/>
          <p:nvPr/>
        </p:nvSpPr>
        <p:spPr>
          <a:xfrm>
            <a:off x="898814" y="6130762"/>
            <a:ext cx="3334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No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loop,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i="1" dirty="0">
                <a:solidFill>
                  <a:srgbClr val="FF0000"/>
                </a:solidFill>
              </a:rPr>
              <a:t>no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policy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self-induced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instability!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EC0A-5D90-AA44-9F67-130EAD73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Overwriting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596B-6954-684F-B71E-2AEDD057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8925" cy="4351338"/>
          </a:xfrm>
        </p:spPr>
        <p:txBody>
          <a:bodyPr rIns="0">
            <a:noAutofit/>
          </a:bodyPr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BGP</a:t>
            </a:r>
            <a:r>
              <a:rPr lang="zh-CN" altLang="en-US" sz="2000" dirty="0"/>
              <a:t> </a:t>
            </a:r>
            <a:r>
              <a:rPr lang="en-US" altLang="zh-CN" sz="2000" dirty="0"/>
              <a:t>network,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r>
              <a:rPr lang="zh-CN" altLang="en-US" sz="2000" dirty="0"/>
              <a:t> </a:t>
            </a:r>
            <a:r>
              <a:rPr lang="en-US" altLang="zh-CN" sz="2000" dirty="0"/>
              <a:t>A-B</a:t>
            </a:r>
            <a:r>
              <a:rPr lang="zh-CN" altLang="en-US" sz="2000" dirty="0"/>
              <a:t> </a:t>
            </a:r>
            <a:r>
              <a:rPr lang="en-US" altLang="zh-CN" sz="2000" dirty="0"/>
              <a:t>broken</a:t>
            </a:r>
          </a:p>
          <a:p>
            <a:r>
              <a:rPr lang="en-US" altLang="zh-CN" sz="2000" dirty="0"/>
              <a:t>A-B</a:t>
            </a:r>
            <a:r>
              <a:rPr lang="zh-CN" altLang="en-US" sz="2000" dirty="0"/>
              <a:t> </a:t>
            </a:r>
            <a:r>
              <a:rPr lang="en-US" altLang="zh-CN" sz="2000" dirty="0"/>
              <a:t>resumes,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altLang="zh-CN" sz="2000" dirty="0"/>
              <a:t>announces</a:t>
            </a:r>
            <a:r>
              <a:rPr lang="zh-CN" altLang="en-US" sz="2000" dirty="0"/>
              <a:t> </a:t>
            </a:r>
            <a:r>
              <a:rPr lang="en-US" altLang="zh-CN" sz="2000" dirty="0"/>
              <a:t>B-D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r>
              <a:rPr lang="en-US" altLang="zh-CN" sz="2000" dirty="0"/>
              <a:t>Application:</a:t>
            </a:r>
          </a:p>
          <a:p>
            <a:pPr lvl="1"/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zh-CN" sz="1600" dirty="0"/>
              <a:t>prefers</a:t>
            </a:r>
            <a:r>
              <a:rPr lang="zh-CN" altLang="en-US" sz="1600" dirty="0"/>
              <a:t> </a:t>
            </a:r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next</a:t>
            </a:r>
            <a:r>
              <a:rPr lang="zh-CN" altLang="en-US" sz="1600" dirty="0"/>
              <a:t> </a:t>
            </a:r>
            <a:r>
              <a:rPr lang="en-US" altLang="zh-CN" sz="1600" dirty="0"/>
              <a:t>hop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prefers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next</a:t>
            </a:r>
            <a:r>
              <a:rPr lang="zh-CN" altLang="en-US" sz="1600" dirty="0"/>
              <a:t> </a:t>
            </a:r>
            <a:r>
              <a:rPr lang="en-US" altLang="zh-CN" sz="1600" dirty="0"/>
              <a:t>hop</a:t>
            </a:r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selects</a:t>
            </a:r>
            <a:r>
              <a:rPr lang="zh-CN" altLang="en-US" sz="2000" dirty="0"/>
              <a:t> </a:t>
            </a:r>
            <a:r>
              <a:rPr lang="en-US" altLang="zh-CN" sz="2000" dirty="0"/>
              <a:t>A-B-D,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altLang="zh-CN" sz="2000" dirty="0"/>
              <a:t>selects</a:t>
            </a:r>
            <a:r>
              <a:rPr lang="zh-CN" altLang="en-US" sz="2000" dirty="0"/>
              <a:t> </a:t>
            </a:r>
            <a:r>
              <a:rPr lang="en-US" altLang="zh-CN" sz="2000" dirty="0"/>
              <a:t>B-C-D,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selects</a:t>
            </a:r>
            <a:r>
              <a:rPr lang="zh-CN" altLang="en-US" sz="2000" dirty="0"/>
              <a:t> </a:t>
            </a:r>
            <a:r>
              <a:rPr lang="en-US" altLang="zh-CN" sz="2000" dirty="0"/>
              <a:t>C-A-E-F-D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announce</a:t>
            </a:r>
            <a:r>
              <a:rPr lang="zh-CN" altLang="en-US" sz="2000" dirty="0"/>
              <a:t> </a:t>
            </a:r>
            <a:r>
              <a:rPr lang="en-US" altLang="zh-CN" sz="2000" dirty="0"/>
              <a:t>counterclockwise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their</a:t>
            </a:r>
            <a:r>
              <a:rPr lang="zh-CN" altLang="en-US" sz="2000" dirty="0"/>
              <a:t> </a:t>
            </a:r>
            <a:r>
              <a:rPr lang="en-US" altLang="zh-CN" sz="2000" dirty="0"/>
              <a:t>routes</a:t>
            </a:r>
            <a:endParaRPr lang="en-US" sz="2000" dirty="0"/>
          </a:p>
          <a:p>
            <a:pPr marL="457200" lvl="1" indent="0">
              <a:buNone/>
            </a:pPr>
            <a:r>
              <a:rPr lang="zh-CN" altLang="en-US" sz="1800" dirty="0"/>
              <a:t>  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CBE44-1A91-4A45-A2F0-0B333265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F92FB2-689E-B043-B938-1B8E3E92AE39}"/>
              </a:ext>
            </a:extLst>
          </p:cNvPr>
          <p:cNvSpPr/>
          <p:nvPr/>
        </p:nvSpPr>
        <p:spPr>
          <a:xfrm>
            <a:off x="6227456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en-US" sz="4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BBB5D1-97B1-7748-8412-96F12B39FFE1}"/>
              </a:ext>
            </a:extLst>
          </p:cNvPr>
          <p:cNvSpPr/>
          <p:nvPr/>
        </p:nvSpPr>
        <p:spPr>
          <a:xfrm>
            <a:off x="10382159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endParaRPr lang="en-US" sz="4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A44B60-2AE1-604C-A1A5-E51FEF54FEE6}"/>
              </a:ext>
            </a:extLst>
          </p:cNvPr>
          <p:cNvSpPr/>
          <p:nvPr/>
        </p:nvSpPr>
        <p:spPr>
          <a:xfrm>
            <a:off x="8289359" y="562483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C</a:t>
            </a:r>
            <a:endParaRPr lang="en-US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1C4D0-A0A4-6749-86C1-676044220882}"/>
              </a:ext>
            </a:extLst>
          </p:cNvPr>
          <p:cNvSpPr/>
          <p:nvPr/>
        </p:nvSpPr>
        <p:spPr>
          <a:xfrm>
            <a:off x="8289359" y="352246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D</a:t>
            </a:r>
            <a:endParaRPr lang="en-US" sz="4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CA1F-2D08-304A-A892-849ACA6E4D9E}"/>
              </a:ext>
            </a:extLst>
          </p:cNvPr>
          <p:cNvCxnSpPr>
            <a:stCxn id="5" idx="4"/>
            <a:endCxn id="7" idx="2"/>
          </p:cNvCxnSpPr>
          <p:nvPr/>
        </p:nvCxnSpPr>
        <p:spPr>
          <a:xfrm>
            <a:off x="6593216" y="2283459"/>
            <a:ext cx="1696143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FD177-BC4A-A048-A196-0551F782F062}"/>
              </a:ext>
            </a:extLst>
          </p:cNvPr>
          <p:cNvCxnSpPr>
            <a:stCxn id="6" idx="4"/>
            <a:endCxn id="7" idx="6"/>
          </p:cNvCxnSpPr>
          <p:nvPr/>
        </p:nvCxnSpPr>
        <p:spPr>
          <a:xfrm flipH="1">
            <a:off x="9020879" y="2283459"/>
            <a:ext cx="1727040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F18105-63F2-2745-A6AF-BBCB0C62818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958976" y="1917699"/>
            <a:ext cx="34231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6C9CE-74D6-DC4F-AB1D-42F301EB2249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6851847" y="2176330"/>
            <a:ext cx="1544641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05D901-5844-B846-A9CD-327458F3FACF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13750" y="2176330"/>
            <a:ext cx="1575538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E7F79-A06A-E24F-88A4-A9C2193561B0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8655119" y="4253984"/>
            <a:ext cx="0" cy="13708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D9C443-FF9B-3941-A2B2-AFB67A221D0C}"/>
              </a:ext>
            </a:extLst>
          </p:cNvPr>
          <p:cNvSpPr txBox="1"/>
          <p:nvPr/>
        </p:nvSpPr>
        <p:spPr>
          <a:xfrm>
            <a:off x="5098893" y="1846375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A-B-D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AF107-9CF7-E54F-92C0-D65969A268C2}"/>
              </a:ext>
            </a:extLst>
          </p:cNvPr>
          <p:cNvSpPr txBox="1"/>
          <p:nvPr/>
        </p:nvSpPr>
        <p:spPr>
          <a:xfrm>
            <a:off x="6516770" y="5420702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C-</a:t>
            </a:r>
            <a:r>
              <a:rPr lang="en-US" sz="2400" b="1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20EE06-6CFC-E94D-BBA2-80C2810E738A}"/>
              </a:ext>
            </a:extLst>
          </p:cNvPr>
          <p:cNvSpPr txBox="1"/>
          <p:nvPr/>
        </p:nvSpPr>
        <p:spPr>
          <a:xfrm>
            <a:off x="11067815" y="1560182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B-D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D64303-5454-5146-8586-903F242D678D}"/>
              </a:ext>
            </a:extLst>
          </p:cNvPr>
          <p:cNvSpPr/>
          <p:nvPr/>
        </p:nvSpPr>
        <p:spPr>
          <a:xfrm>
            <a:off x="7000616" y="2256755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E</a:t>
            </a: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F35B3D-50F9-D34C-83F6-718909973640}"/>
              </a:ext>
            </a:extLst>
          </p:cNvPr>
          <p:cNvSpPr/>
          <p:nvPr/>
        </p:nvSpPr>
        <p:spPr>
          <a:xfrm>
            <a:off x="7631676" y="286424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F</a:t>
            </a:r>
            <a:endParaRPr lang="en-US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4189FE-8D60-4548-97BD-98FC66A61612}"/>
              </a:ext>
            </a:extLst>
          </p:cNvPr>
          <p:cNvSpPr/>
          <p:nvPr/>
        </p:nvSpPr>
        <p:spPr>
          <a:xfrm>
            <a:off x="5087145" y="2196528"/>
            <a:ext cx="113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A-E-F-D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BF0F8-076F-5E48-A72A-E98C349CA6FE}"/>
              </a:ext>
            </a:extLst>
          </p:cNvPr>
          <p:cNvSpPr/>
          <p:nvPr/>
        </p:nvSpPr>
        <p:spPr>
          <a:xfrm>
            <a:off x="11067815" y="1891340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B-C-D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08CA1A-C4EF-714C-A919-AD184B70CF76}"/>
              </a:ext>
            </a:extLst>
          </p:cNvPr>
          <p:cNvSpPr/>
          <p:nvPr/>
        </p:nvSpPr>
        <p:spPr>
          <a:xfrm>
            <a:off x="6516770" y="5795436"/>
            <a:ext cx="1388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C-A-E-F-D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24E1E-5F62-AF4A-BBEC-C159637B7CEE}"/>
              </a:ext>
            </a:extLst>
          </p:cNvPr>
          <p:cNvSpPr txBox="1"/>
          <p:nvPr/>
        </p:nvSpPr>
        <p:spPr>
          <a:xfrm>
            <a:off x="7882193" y="4222364"/>
            <a:ext cx="1240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Prefix: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</a:t>
            </a:r>
            <a:endParaRPr lang="en-US" sz="2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BFA79-0103-0244-82D1-AE3DE6F7BC0B}"/>
              </a:ext>
            </a:extLst>
          </p:cNvPr>
          <p:cNvSpPr/>
          <p:nvPr/>
        </p:nvSpPr>
        <p:spPr>
          <a:xfrm>
            <a:off x="9122469" y="3876013"/>
            <a:ext cx="2192086" cy="377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Application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4FF53F-1CBC-224C-8F25-5B38CBDA9A04}"/>
              </a:ext>
            </a:extLst>
          </p:cNvPr>
          <p:cNvSpPr/>
          <p:nvPr/>
        </p:nvSpPr>
        <p:spPr>
          <a:xfrm>
            <a:off x="10747919" y="2387640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8DFB50-6C0A-3443-983D-27DEEA9757B4}"/>
              </a:ext>
            </a:extLst>
          </p:cNvPr>
          <p:cNvSpPr/>
          <p:nvPr/>
        </p:nvSpPr>
        <p:spPr>
          <a:xfrm>
            <a:off x="9218904" y="5882367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480505C-F1FA-B546-8CB3-59099B6D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48924"/>
              </p:ext>
            </p:extLst>
          </p:nvPr>
        </p:nvGraphicFramePr>
        <p:xfrm>
          <a:off x="9107752" y="3179992"/>
          <a:ext cx="306223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C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available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(C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.</a:t>
                      </a:r>
                      <a:r>
                        <a:rPr lang="zh-CN" altLang="en-US" sz="1400" b="1" dirty="0"/>
                        <a:t>*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089179D-7498-6647-9C1B-313F281F32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58169" y="4670785"/>
          <a:ext cx="306223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available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(A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.</a:t>
                      </a:r>
                      <a:r>
                        <a:rPr lang="zh-CN" altLang="en-US" sz="1400" b="1" dirty="0"/>
                        <a:t>*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7B1BE24-A13D-0F4A-B0F7-106EC9D3AA4E}"/>
              </a:ext>
            </a:extLst>
          </p:cNvPr>
          <p:cNvSpPr txBox="1"/>
          <p:nvPr/>
        </p:nvSpPr>
        <p:spPr>
          <a:xfrm>
            <a:off x="5095588" y="1864501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A-B-C-D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DB0AD4-5181-894D-A0F3-09C2CDDADDD1}"/>
              </a:ext>
            </a:extLst>
          </p:cNvPr>
          <p:cNvSpPr txBox="1"/>
          <p:nvPr/>
        </p:nvSpPr>
        <p:spPr>
          <a:xfrm>
            <a:off x="10265358" y="1887347"/>
            <a:ext cx="237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B-C-A-E-F-D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C2F3C6-5D98-B34E-A4BB-77AE6FE3897A}"/>
              </a:ext>
            </a:extLst>
          </p:cNvPr>
          <p:cNvSpPr txBox="1"/>
          <p:nvPr/>
        </p:nvSpPr>
        <p:spPr>
          <a:xfrm>
            <a:off x="6516770" y="5787664"/>
            <a:ext cx="237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C-A-B-D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-0.03657 L 0.25235 -0.53055 " pathEditMode="relative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8 0.0081 L -0.35924 0.0081 " pathEditMode="relative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3009 L 0.14713 0.5423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9" grpId="0"/>
      <p:bldP spid="29" grpId="1"/>
      <p:bldP spid="31" grpId="0"/>
      <p:bldP spid="31" grpId="1"/>
      <p:bldP spid="40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74189FE-8D60-4548-97BD-98FC66A61612}"/>
              </a:ext>
            </a:extLst>
          </p:cNvPr>
          <p:cNvSpPr/>
          <p:nvPr/>
        </p:nvSpPr>
        <p:spPr>
          <a:xfrm>
            <a:off x="5087145" y="2196528"/>
            <a:ext cx="113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A-E-F-D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EEC0A-5D90-AA44-9F67-130EAD73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Overwriting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596B-6954-684F-B71E-2AEDD057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8925" cy="4351338"/>
          </a:xfrm>
        </p:spPr>
        <p:txBody>
          <a:bodyPr rIns="0">
            <a:noAutofit/>
          </a:bodyPr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BGP</a:t>
            </a:r>
            <a:r>
              <a:rPr lang="zh-CN" altLang="en-US" sz="2000" dirty="0"/>
              <a:t> </a:t>
            </a:r>
            <a:r>
              <a:rPr lang="en-US" altLang="zh-CN" sz="2000" dirty="0"/>
              <a:t>network,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r>
              <a:rPr lang="zh-CN" altLang="en-US" sz="2000" dirty="0"/>
              <a:t> </a:t>
            </a:r>
            <a:r>
              <a:rPr lang="en-US" altLang="zh-CN" sz="2000" dirty="0"/>
              <a:t>A-B</a:t>
            </a:r>
            <a:r>
              <a:rPr lang="zh-CN" altLang="en-US" sz="2000" dirty="0"/>
              <a:t> </a:t>
            </a:r>
            <a:r>
              <a:rPr lang="en-US" altLang="zh-CN" sz="2000" dirty="0"/>
              <a:t>broken</a:t>
            </a:r>
          </a:p>
          <a:p>
            <a:r>
              <a:rPr lang="en-US" altLang="zh-CN" sz="2000" dirty="0"/>
              <a:t>A-B</a:t>
            </a:r>
            <a:r>
              <a:rPr lang="zh-CN" altLang="en-US" sz="2000" dirty="0"/>
              <a:t> </a:t>
            </a:r>
            <a:r>
              <a:rPr lang="en-US" altLang="zh-CN" sz="2000" dirty="0"/>
              <a:t>resumes,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altLang="zh-CN" sz="2000" dirty="0"/>
              <a:t>announces</a:t>
            </a:r>
            <a:r>
              <a:rPr lang="zh-CN" altLang="en-US" sz="2000" dirty="0"/>
              <a:t> </a:t>
            </a:r>
            <a:r>
              <a:rPr lang="en-US" altLang="zh-CN" sz="2000" dirty="0"/>
              <a:t>B-D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r>
              <a:rPr lang="en-US" altLang="zh-CN" sz="2000" dirty="0"/>
              <a:t>Application:</a:t>
            </a:r>
          </a:p>
          <a:p>
            <a:pPr lvl="1"/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zh-CN" sz="1600" dirty="0"/>
              <a:t>prefers</a:t>
            </a:r>
            <a:r>
              <a:rPr lang="zh-CN" altLang="en-US" sz="1600" dirty="0"/>
              <a:t> </a:t>
            </a:r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next</a:t>
            </a:r>
            <a:r>
              <a:rPr lang="zh-CN" altLang="en-US" sz="1600" dirty="0"/>
              <a:t> </a:t>
            </a:r>
            <a:r>
              <a:rPr lang="en-US" altLang="zh-CN" sz="1600" dirty="0"/>
              <a:t>hop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prefers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next</a:t>
            </a:r>
            <a:r>
              <a:rPr lang="zh-CN" altLang="en-US" sz="1600" dirty="0"/>
              <a:t> </a:t>
            </a:r>
            <a:r>
              <a:rPr lang="en-US" altLang="zh-CN" sz="1600" dirty="0"/>
              <a:t>hop</a:t>
            </a:r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selects</a:t>
            </a:r>
            <a:r>
              <a:rPr lang="zh-CN" altLang="en-US" sz="2000" dirty="0"/>
              <a:t> </a:t>
            </a:r>
            <a:r>
              <a:rPr lang="en-US" altLang="zh-CN" sz="2000" dirty="0"/>
              <a:t>A-B-D,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altLang="zh-CN" sz="2000" dirty="0"/>
              <a:t>selects</a:t>
            </a:r>
            <a:r>
              <a:rPr lang="zh-CN" altLang="en-US" sz="2000" dirty="0"/>
              <a:t> </a:t>
            </a:r>
            <a:r>
              <a:rPr lang="en-US" altLang="zh-CN" sz="2000" dirty="0"/>
              <a:t>B-C-D,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selects</a:t>
            </a:r>
            <a:r>
              <a:rPr lang="zh-CN" altLang="en-US" sz="2000" dirty="0"/>
              <a:t> </a:t>
            </a:r>
            <a:r>
              <a:rPr lang="en-US" altLang="zh-CN" sz="2000" dirty="0"/>
              <a:t>C-A-E-F-D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announce</a:t>
            </a:r>
            <a:r>
              <a:rPr lang="zh-CN" altLang="en-US" sz="2000" dirty="0"/>
              <a:t> </a:t>
            </a:r>
            <a:r>
              <a:rPr lang="en-US" altLang="zh-CN" sz="2000" dirty="0"/>
              <a:t>counterclockwise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their</a:t>
            </a:r>
            <a:r>
              <a:rPr lang="zh-CN" altLang="en-US" sz="2000" dirty="0"/>
              <a:t> </a:t>
            </a:r>
            <a:r>
              <a:rPr lang="en-US" altLang="zh-CN" sz="2000" dirty="0"/>
              <a:t>routes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announce</a:t>
            </a:r>
            <a:r>
              <a:rPr lang="zh-CN" altLang="en-US" sz="2000" dirty="0"/>
              <a:t> </a:t>
            </a:r>
            <a:r>
              <a:rPr lang="en-US" altLang="zh-CN" sz="2000" dirty="0"/>
              <a:t>counterclockwise</a:t>
            </a:r>
          </a:p>
          <a:p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announced</a:t>
            </a:r>
            <a:r>
              <a:rPr lang="zh-CN" altLang="en-US" sz="2000" dirty="0"/>
              <a:t> </a:t>
            </a:r>
            <a:r>
              <a:rPr lang="en-US" altLang="zh-CN" sz="2000" dirty="0"/>
              <a:t>routes</a:t>
            </a:r>
            <a:r>
              <a:rPr lang="zh-CN" altLang="en-US" sz="2000" dirty="0"/>
              <a:t> </a:t>
            </a:r>
            <a:r>
              <a:rPr lang="en-US" altLang="zh-CN" sz="2000" dirty="0"/>
              <a:t>discarded</a:t>
            </a:r>
            <a:r>
              <a:rPr lang="zh-CN" altLang="en-US" sz="2000" dirty="0"/>
              <a:t> </a:t>
            </a:r>
            <a:r>
              <a:rPr lang="en-US" altLang="zh-CN" sz="2000" dirty="0"/>
              <a:t>due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AS-PATH</a:t>
            </a:r>
            <a:r>
              <a:rPr lang="zh-CN" altLang="en-US" sz="2000" dirty="0"/>
              <a:t> </a:t>
            </a:r>
            <a:r>
              <a:rPr lang="en-US" altLang="zh-CN" sz="2000" dirty="0"/>
              <a:t>loop</a:t>
            </a:r>
            <a:r>
              <a:rPr lang="zh-CN" altLang="en-US" sz="2000" dirty="0"/>
              <a:t> </a:t>
            </a:r>
            <a:r>
              <a:rPr lang="en-US" altLang="zh-CN" sz="2000" dirty="0"/>
              <a:t>detection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route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RIB</a:t>
            </a:r>
            <a:endParaRPr lang="en-US" sz="2000" dirty="0"/>
          </a:p>
          <a:p>
            <a:pPr marL="457200" lvl="1" indent="0">
              <a:buNone/>
            </a:pPr>
            <a:r>
              <a:rPr lang="zh-CN" altLang="en-US" sz="1800" dirty="0"/>
              <a:t>  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CBE44-1A91-4A45-A2F0-0B333265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F92FB2-689E-B043-B938-1B8E3E92AE39}"/>
              </a:ext>
            </a:extLst>
          </p:cNvPr>
          <p:cNvSpPr/>
          <p:nvPr/>
        </p:nvSpPr>
        <p:spPr>
          <a:xfrm>
            <a:off x="6227456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en-US" sz="4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BBB5D1-97B1-7748-8412-96F12B39FFE1}"/>
              </a:ext>
            </a:extLst>
          </p:cNvPr>
          <p:cNvSpPr/>
          <p:nvPr/>
        </p:nvSpPr>
        <p:spPr>
          <a:xfrm>
            <a:off x="10382159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endParaRPr lang="en-US" sz="4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A44B60-2AE1-604C-A1A5-E51FEF54FEE6}"/>
              </a:ext>
            </a:extLst>
          </p:cNvPr>
          <p:cNvSpPr/>
          <p:nvPr/>
        </p:nvSpPr>
        <p:spPr>
          <a:xfrm>
            <a:off x="8289359" y="562483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C</a:t>
            </a:r>
            <a:endParaRPr lang="en-US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1C4D0-A0A4-6749-86C1-676044220882}"/>
              </a:ext>
            </a:extLst>
          </p:cNvPr>
          <p:cNvSpPr/>
          <p:nvPr/>
        </p:nvSpPr>
        <p:spPr>
          <a:xfrm>
            <a:off x="8289359" y="352246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D</a:t>
            </a:r>
            <a:endParaRPr lang="en-US" sz="4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CA1F-2D08-304A-A892-849ACA6E4D9E}"/>
              </a:ext>
            </a:extLst>
          </p:cNvPr>
          <p:cNvCxnSpPr>
            <a:stCxn id="5" idx="4"/>
            <a:endCxn id="7" idx="2"/>
          </p:cNvCxnSpPr>
          <p:nvPr/>
        </p:nvCxnSpPr>
        <p:spPr>
          <a:xfrm>
            <a:off x="6593216" y="2283459"/>
            <a:ext cx="1696143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FD177-BC4A-A048-A196-0551F782F062}"/>
              </a:ext>
            </a:extLst>
          </p:cNvPr>
          <p:cNvCxnSpPr>
            <a:stCxn id="6" idx="4"/>
            <a:endCxn id="7" idx="6"/>
          </p:cNvCxnSpPr>
          <p:nvPr/>
        </p:nvCxnSpPr>
        <p:spPr>
          <a:xfrm flipH="1">
            <a:off x="9020879" y="2283459"/>
            <a:ext cx="1727040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F18105-63F2-2745-A6AF-BBCB0C62818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958976" y="1917699"/>
            <a:ext cx="34231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6C9CE-74D6-DC4F-AB1D-42F301EB2249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6851847" y="2176330"/>
            <a:ext cx="1544641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05D901-5844-B846-A9CD-327458F3FACF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13750" y="2176330"/>
            <a:ext cx="1575538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E7F79-A06A-E24F-88A4-A9C2193561B0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8655119" y="4253984"/>
            <a:ext cx="0" cy="13708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9AF107-9CF7-E54F-92C0-D65969A268C2}"/>
              </a:ext>
            </a:extLst>
          </p:cNvPr>
          <p:cNvSpPr txBox="1"/>
          <p:nvPr/>
        </p:nvSpPr>
        <p:spPr>
          <a:xfrm>
            <a:off x="6516770" y="5420702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C-</a:t>
            </a:r>
            <a:r>
              <a:rPr lang="en-US" sz="2400" b="1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20EE06-6CFC-E94D-BBA2-80C2810E738A}"/>
              </a:ext>
            </a:extLst>
          </p:cNvPr>
          <p:cNvSpPr txBox="1"/>
          <p:nvPr/>
        </p:nvSpPr>
        <p:spPr>
          <a:xfrm>
            <a:off x="11067815" y="1560182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B-D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D64303-5454-5146-8586-903F242D678D}"/>
              </a:ext>
            </a:extLst>
          </p:cNvPr>
          <p:cNvSpPr/>
          <p:nvPr/>
        </p:nvSpPr>
        <p:spPr>
          <a:xfrm>
            <a:off x="7000616" y="2256755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E</a:t>
            </a: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F35B3D-50F9-D34C-83F6-718909973640}"/>
              </a:ext>
            </a:extLst>
          </p:cNvPr>
          <p:cNvSpPr/>
          <p:nvPr/>
        </p:nvSpPr>
        <p:spPr>
          <a:xfrm>
            <a:off x="7631676" y="286424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F</a:t>
            </a:r>
            <a:endParaRPr lang="en-US" sz="4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76EB48-4D36-D74A-BB77-482F3F4C067D}"/>
              </a:ext>
            </a:extLst>
          </p:cNvPr>
          <p:cNvSpPr/>
          <p:nvPr/>
        </p:nvSpPr>
        <p:spPr>
          <a:xfrm>
            <a:off x="5087145" y="2193342"/>
            <a:ext cx="113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A-E-F-D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24E1E-5F62-AF4A-BBEC-C159637B7CEE}"/>
              </a:ext>
            </a:extLst>
          </p:cNvPr>
          <p:cNvSpPr txBox="1"/>
          <p:nvPr/>
        </p:nvSpPr>
        <p:spPr>
          <a:xfrm>
            <a:off x="7882193" y="4222364"/>
            <a:ext cx="1240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Prefix: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</a:t>
            </a:r>
            <a:endParaRPr 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3A9B37-4343-AF48-BC6F-5080487E3A1B}"/>
              </a:ext>
            </a:extLst>
          </p:cNvPr>
          <p:cNvSpPr txBox="1"/>
          <p:nvPr/>
        </p:nvSpPr>
        <p:spPr>
          <a:xfrm>
            <a:off x="11067815" y="1551939"/>
            <a:ext cx="95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B-D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BFA79-0103-0244-82D1-AE3DE6F7BC0B}"/>
              </a:ext>
            </a:extLst>
          </p:cNvPr>
          <p:cNvSpPr/>
          <p:nvPr/>
        </p:nvSpPr>
        <p:spPr>
          <a:xfrm>
            <a:off x="9122469" y="3876013"/>
            <a:ext cx="2192086" cy="377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Application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4FF53F-1CBC-224C-8F25-5B38CBDA9A04}"/>
              </a:ext>
            </a:extLst>
          </p:cNvPr>
          <p:cNvSpPr/>
          <p:nvPr/>
        </p:nvSpPr>
        <p:spPr>
          <a:xfrm>
            <a:off x="10747919" y="2387640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8DFB50-6C0A-3443-983D-27DEEA9757B4}"/>
              </a:ext>
            </a:extLst>
          </p:cNvPr>
          <p:cNvSpPr/>
          <p:nvPr/>
        </p:nvSpPr>
        <p:spPr>
          <a:xfrm>
            <a:off x="9218904" y="5882367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480505C-F1FA-B546-8CB3-59099B6D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56824"/>
              </p:ext>
            </p:extLst>
          </p:nvPr>
        </p:nvGraphicFramePr>
        <p:xfrm>
          <a:off x="9107752" y="3179992"/>
          <a:ext cx="306223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C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available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(C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.</a:t>
                      </a:r>
                      <a:r>
                        <a:rPr lang="zh-CN" altLang="en-US" sz="1400" b="1" dirty="0"/>
                        <a:t>*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D1CDBDB-BBBC-AF41-8006-C6FDC1AFE1CA}"/>
              </a:ext>
            </a:extLst>
          </p:cNvPr>
          <p:cNvSpPr txBox="1"/>
          <p:nvPr/>
        </p:nvSpPr>
        <p:spPr>
          <a:xfrm>
            <a:off x="6516770" y="5423888"/>
            <a:ext cx="64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C-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089179D-7498-6647-9C1B-313F281F32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58169" y="4670785"/>
          <a:ext cx="306223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available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(A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.</a:t>
                      </a:r>
                      <a:r>
                        <a:rPr lang="zh-CN" altLang="en-US" sz="1400" b="1" dirty="0"/>
                        <a:t>*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7B1BE24-A13D-0F4A-B0F7-106EC9D3AA4E}"/>
              </a:ext>
            </a:extLst>
          </p:cNvPr>
          <p:cNvSpPr txBox="1"/>
          <p:nvPr/>
        </p:nvSpPr>
        <p:spPr>
          <a:xfrm>
            <a:off x="5089553" y="1835686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A-B-C-D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DB0AD4-5181-894D-A0F3-09C2CDDADDD1}"/>
              </a:ext>
            </a:extLst>
          </p:cNvPr>
          <p:cNvSpPr txBox="1"/>
          <p:nvPr/>
        </p:nvSpPr>
        <p:spPr>
          <a:xfrm>
            <a:off x="10501990" y="1898004"/>
            <a:ext cx="174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B-C-A-E-F-D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C2F3C6-5D98-B34E-A4BB-77AE6FE3897A}"/>
              </a:ext>
            </a:extLst>
          </p:cNvPr>
          <p:cNvSpPr txBox="1"/>
          <p:nvPr/>
        </p:nvSpPr>
        <p:spPr>
          <a:xfrm>
            <a:off x="6504571" y="5809270"/>
            <a:ext cx="237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C-A-B-D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4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89 0.47593 " pathEditMode="relative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112 -0.51343 " pathEditMode="relative" ptsTypes="AA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463 0 " pathEditMode="relative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  <p:bldP spid="36" grpId="0"/>
      <p:bldP spid="37" grpId="0"/>
      <p:bldP spid="38" grpId="0"/>
      <p:bldP spid="40" grpId="0"/>
      <p:bldP spid="40" grpId="1"/>
      <p:bldP spid="41" grpId="0"/>
      <p:bldP spid="41" grpId="1"/>
      <p:bldP spid="42" grpId="0"/>
      <p:bldP spid="4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E23A9B37-4343-AF48-BC6F-5080487E3A1B}"/>
              </a:ext>
            </a:extLst>
          </p:cNvPr>
          <p:cNvSpPr txBox="1"/>
          <p:nvPr/>
        </p:nvSpPr>
        <p:spPr>
          <a:xfrm>
            <a:off x="11067815" y="1551939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B-D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76EB48-4D36-D74A-BB77-482F3F4C067D}"/>
              </a:ext>
            </a:extLst>
          </p:cNvPr>
          <p:cNvSpPr/>
          <p:nvPr/>
        </p:nvSpPr>
        <p:spPr>
          <a:xfrm>
            <a:off x="5087145" y="2154842"/>
            <a:ext cx="1130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A-E-F-D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1CDBDB-BBBC-AF41-8006-C6FDC1AFE1CA}"/>
              </a:ext>
            </a:extLst>
          </p:cNvPr>
          <p:cNvSpPr txBox="1"/>
          <p:nvPr/>
        </p:nvSpPr>
        <p:spPr>
          <a:xfrm>
            <a:off x="6691903" y="5520072"/>
            <a:ext cx="168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C-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EEC0A-5D90-AA44-9F67-130EAD73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Overwriting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596B-6954-684F-B71E-2AEDD057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8925" cy="4351338"/>
          </a:xfrm>
        </p:spPr>
        <p:txBody>
          <a:bodyPr rIns="0">
            <a:noAutofit/>
          </a:bodyPr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BGP</a:t>
            </a:r>
            <a:r>
              <a:rPr lang="zh-CN" altLang="en-US" sz="2000" dirty="0"/>
              <a:t> </a:t>
            </a:r>
            <a:r>
              <a:rPr lang="en-US" altLang="zh-CN" sz="2000" dirty="0"/>
              <a:t>network,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r>
              <a:rPr lang="zh-CN" altLang="en-US" sz="2000" dirty="0"/>
              <a:t> </a:t>
            </a:r>
            <a:r>
              <a:rPr lang="en-US" altLang="zh-CN" sz="2000" dirty="0"/>
              <a:t>A-B</a:t>
            </a:r>
            <a:r>
              <a:rPr lang="zh-CN" altLang="en-US" sz="2000" dirty="0"/>
              <a:t> </a:t>
            </a:r>
            <a:r>
              <a:rPr lang="en-US" altLang="zh-CN" sz="2000" dirty="0"/>
              <a:t>broken</a:t>
            </a:r>
          </a:p>
          <a:p>
            <a:r>
              <a:rPr lang="en-US" altLang="zh-CN" sz="2000" dirty="0"/>
              <a:t>A-B</a:t>
            </a:r>
            <a:r>
              <a:rPr lang="zh-CN" altLang="en-US" sz="2000" dirty="0"/>
              <a:t> </a:t>
            </a:r>
            <a:r>
              <a:rPr lang="en-US" altLang="zh-CN" sz="2000" dirty="0"/>
              <a:t>resumes,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altLang="zh-CN" sz="2000" dirty="0"/>
              <a:t>announces</a:t>
            </a:r>
            <a:r>
              <a:rPr lang="zh-CN" altLang="en-US" sz="2000" dirty="0"/>
              <a:t> </a:t>
            </a:r>
            <a:r>
              <a:rPr lang="en-US" altLang="zh-CN" sz="2000" dirty="0"/>
              <a:t>B-D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r>
              <a:rPr lang="en-US" altLang="zh-CN" sz="2000" dirty="0"/>
              <a:t>Application:</a:t>
            </a:r>
          </a:p>
          <a:p>
            <a:pPr lvl="1"/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zh-CN" sz="1600" dirty="0"/>
              <a:t>prefers</a:t>
            </a:r>
            <a:r>
              <a:rPr lang="zh-CN" altLang="en-US" sz="1600" dirty="0"/>
              <a:t> </a:t>
            </a:r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next</a:t>
            </a:r>
            <a:r>
              <a:rPr lang="zh-CN" altLang="en-US" sz="1600" dirty="0"/>
              <a:t> </a:t>
            </a:r>
            <a:r>
              <a:rPr lang="en-US" altLang="zh-CN" sz="1600" dirty="0"/>
              <a:t>hop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prefers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as</a:t>
            </a:r>
            <a:r>
              <a:rPr lang="zh-CN" altLang="en-US" sz="1600" dirty="0"/>
              <a:t> </a:t>
            </a:r>
            <a:r>
              <a:rPr lang="en-US" altLang="zh-CN" sz="1600" dirty="0"/>
              <a:t>next</a:t>
            </a:r>
            <a:r>
              <a:rPr lang="zh-CN" altLang="en-US" sz="1600" dirty="0"/>
              <a:t> </a:t>
            </a:r>
            <a:r>
              <a:rPr lang="en-US" altLang="zh-CN" sz="1600" dirty="0"/>
              <a:t>hop</a:t>
            </a:r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selects</a:t>
            </a:r>
            <a:r>
              <a:rPr lang="zh-CN" altLang="en-US" sz="2000" dirty="0"/>
              <a:t> </a:t>
            </a:r>
            <a:r>
              <a:rPr lang="en-US" altLang="zh-CN" sz="2000" dirty="0"/>
              <a:t>A-B-D,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 </a:t>
            </a:r>
            <a:r>
              <a:rPr lang="en-US" altLang="zh-CN" sz="2000" dirty="0"/>
              <a:t>selects</a:t>
            </a:r>
            <a:r>
              <a:rPr lang="zh-CN" altLang="en-US" sz="2000" dirty="0"/>
              <a:t> </a:t>
            </a:r>
            <a:r>
              <a:rPr lang="en-US" altLang="zh-CN" sz="2000" dirty="0"/>
              <a:t>B-C-D,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selects</a:t>
            </a:r>
            <a:r>
              <a:rPr lang="zh-CN" altLang="en-US" sz="2000" dirty="0"/>
              <a:t> </a:t>
            </a:r>
            <a:r>
              <a:rPr lang="en-US" altLang="zh-CN" sz="2000" dirty="0"/>
              <a:t>C-A-E-F-D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announce</a:t>
            </a:r>
            <a:r>
              <a:rPr lang="zh-CN" altLang="en-US" sz="2000" dirty="0"/>
              <a:t> </a:t>
            </a:r>
            <a:r>
              <a:rPr lang="en-US" altLang="zh-CN" sz="2000" dirty="0"/>
              <a:t>counterclockwise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their</a:t>
            </a:r>
            <a:r>
              <a:rPr lang="zh-CN" altLang="en-US" sz="2000" dirty="0"/>
              <a:t> </a:t>
            </a:r>
            <a:r>
              <a:rPr lang="en-US" altLang="zh-CN" sz="2000" dirty="0"/>
              <a:t>routes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announce</a:t>
            </a:r>
            <a:r>
              <a:rPr lang="zh-CN" altLang="en-US" sz="2000" dirty="0"/>
              <a:t> </a:t>
            </a:r>
            <a:r>
              <a:rPr lang="en-US" altLang="zh-CN" sz="2000" dirty="0"/>
              <a:t>counterclockwise</a:t>
            </a:r>
          </a:p>
          <a:p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announced</a:t>
            </a:r>
            <a:r>
              <a:rPr lang="zh-CN" altLang="en-US" sz="2000" dirty="0"/>
              <a:t> </a:t>
            </a:r>
            <a:r>
              <a:rPr lang="en-US" altLang="zh-CN" sz="2000" dirty="0"/>
              <a:t>routes</a:t>
            </a:r>
            <a:r>
              <a:rPr lang="zh-CN" altLang="en-US" sz="2000" dirty="0"/>
              <a:t> </a:t>
            </a:r>
            <a:r>
              <a:rPr lang="en-US" altLang="zh-CN" sz="2000" dirty="0"/>
              <a:t>discarded</a:t>
            </a:r>
            <a:r>
              <a:rPr lang="zh-CN" altLang="en-US" sz="2000" dirty="0"/>
              <a:t> </a:t>
            </a:r>
            <a:r>
              <a:rPr lang="en-US" altLang="zh-CN" sz="2000" dirty="0"/>
              <a:t>due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AS-PATH</a:t>
            </a:r>
            <a:r>
              <a:rPr lang="zh-CN" altLang="en-US" sz="2000" dirty="0"/>
              <a:t> </a:t>
            </a:r>
            <a:r>
              <a:rPr lang="en-US" altLang="zh-CN" sz="2000" dirty="0"/>
              <a:t>loop</a:t>
            </a:r>
            <a:r>
              <a:rPr lang="zh-CN" altLang="en-US" sz="2000" dirty="0"/>
              <a:t> </a:t>
            </a:r>
            <a:r>
              <a:rPr lang="en-US" altLang="zh-CN" sz="2000" dirty="0"/>
              <a:t>detection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route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RIB</a:t>
            </a:r>
          </a:p>
          <a:p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announce</a:t>
            </a:r>
            <a:r>
              <a:rPr lang="zh-CN" altLang="en-US" sz="2000" dirty="0"/>
              <a:t> </a:t>
            </a:r>
            <a:r>
              <a:rPr lang="en-US" altLang="zh-CN" sz="2000" dirty="0"/>
              <a:t>counterclockwise</a:t>
            </a:r>
            <a:endParaRPr lang="en-US" sz="2000" dirty="0"/>
          </a:p>
          <a:p>
            <a:pPr marL="457200" lvl="1" indent="0">
              <a:buNone/>
            </a:pPr>
            <a:r>
              <a:rPr lang="zh-CN" altLang="en-US" sz="1800" dirty="0"/>
              <a:t>  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CBE44-1A91-4A45-A2F0-0B333265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F92FB2-689E-B043-B938-1B8E3E92AE39}"/>
              </a:ext>
            </a:extLst>
          </p:cNvPr>
          <p:cNvSpPr/>
          <p:nvPr/>
        </p:nvSpPr>
        <p:spPr>
          <a:xfrm>
            <a:off x="6227456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en-US" sz="4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BBB5D1-97B1-7748-8412-96F12B39FFE1}"/>
              </a:ext>
            </a:extLst>
          </p:cNvPr>
          <p:cNvSpPr/>
          <p:nvPr/>
        </p:nvSpPr>
        <p:spPr>
          <a:xfrm>
            <a:off x="10382159" y="155193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B</a:t>
            </a:r>
            <a:endParaRPr lang="en-US" sz="4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A44B60-2AE1-604C-A1A5-E51FEF54FEE6}"/>
              </a:ext>
            </a:extLst>
          </p:cNvPr>
          <p:cNvSpPr/>
          <p:nvPr/>
        </p:nvSpPr>
        <p:spPr>
          <a:xfrm>
            <a:off x="8289359" y="562483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C</a:t>
            </a:r>
            <a:endParaRPr lang="en-US" sz="4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1C4D0-A0A4-6749-86C1-676044220882}"/>
              </a:ext>
            </a:extLst>
          </p:cNvPr>
          <p:cNvSpPr/>
          <p:nvPr/>
        </p:nvSpPr>
        <p:spPr>
          <a:xfrm>
            <a:off x="8289359" y="352246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D</a:t>
            </a:r>
            <a:endParaRPr lang="en-US" sz="4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CA1F-2D08-304A-A892-849ACA6E4D9E}"/>
              </a:ext>
            </a:extLst>
          </p:cNvPr>
          <p:cNvCxnSpPr>
            <a:stCxn id="5" idx="4"/>
            <a:endCxn id="7" idx="2"/>
          </p:cNvCxnSpPr>
          <p:nvPr/>
        </p:nvCxnSpPr>
        <p:spPr>
          <a:xfrm>
            <a:off x="6593216" y="2283459"/>
            <a:ext cx="1696143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FD177-BC4A-A048-A196-0551F782F062}"/>
              </a:ext>
            </a:extLst>
          </p:cNvPr>
          <p:cNvCxnSpPr>
            <a:stCxn id="6" idx="4"/>
            <a:endCxn id="7" idx="6"/>
          </p:cNvCxnSpPr>
          <p:nvPr/>
        </p:nvCxnSpPr>
        <p:spPr>
          <a:xfrm flipH="1">
            <a:off x="9020879" y="2283459"/>
            <a:ext cx="1727040" cy="3707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F18105-63F2-2745-A6AF-BBCB0C62818D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958976" y="1917699"/>
            <a:ext cx="34231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6C9CE-74D6-DC4F-AB1D-42F301EB2249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6851847" y="2176330"/>
            <a:ext cx="1544641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05D901-5844-B846-A9CD-327458F3FACF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13750" y="2176330"/>
            <a:ext cx="1575538" cy="1453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6E7F79-A06A-E24F-88A4-A9C2193561B0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8655119" y="4253984"/>
            <a:ext cx="0" cy="13708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7D64303-5454-5146-8586-903F242D678D}"/>
              </a:ext>
            </a:extLst>
          </p:cNvPr>
          <p:cNvSpPr/>
          <p:nvPr/>
        </p:nvSpPr>
        <p:spPr>
          <a:xfrm>
            <a:off x="7000616" y="2256755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E</a:t>
            </a:r>
            <a:endParaRPr lang="en-US" sz="4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F35B3D-50F9-D34C-83F6-718909973640}"/>
              </a:ext>
            </a:extLst>
          </p:cNvPr>
          <p:cNvSpPr/>
          <p:nvPr/>
        </p:nvSpPr>
        <p:spPr>
          <a:xfrm>
            <a:off x="7631676" y="2864249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F</a:t>
            </a:r>
            <a:endParaRPr lang="en-US" sz="4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24E1E-5F62-AF4A-BBEC-C159637B7CEE}"/>
              </a:ext>
            </a:extLst>
          </p:cNvPr>
          <p:cNvSpPr txBox="1"/>
          <p:nvPr/>
        </p:nvSpPr>
        <p:spPr>
          <a:xfrm>
            <a:off x="7882193" y="4222364"/>
            <a:ext cx="1240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Prefix: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</a:t>
            </a:r>
            <a:endParaRPr lang="en-US" sz="2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BFA79-0103-0244-82D1-AE3DE6F7BC0B}"/>
              </a:ext>
            </a:extLst>
          </p:cNvPr>
          <p:cNvSpPr/>
          <p:nvPr/>
        </p:nvSpPr>
        <p:spPr>
          <a:xfrm>
            <a:off x="9122469" y="3876013"/>
            <a:ext cx="2192086" cy="377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Application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4FF53F-1CBC-224C-8F25-5B38CBDA9A04}"/>
              </a:ext>
            </a:extLst>
          </p:cNvPr>
          <p:cNvSpPr/>
          <p:nvPr/>
        </p:nvSpPr>
        <p:spPr>
          <a:xfrm>
            <a:off x="10747919" y="2387640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8DFB50-6C0A-3443-983D-27DEEA9757B4}"/>
              </a:ext>
            </a:extLst>
          </p:cNvPr>
          <p:cNvSpPr/>
          <p:nvPr/>
        </p:nvSpPr>
        <p:spPr>
          <a:xfrm>
            <a:off x="9218904" y="5882367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480505C-F1FA-B546-8CB3-59099B6D2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69879"/>
              </p:ext>
            </p:extLst>
          </p:nvPr>
        </p:nvGraphicFramePr>
        <p:xfrm>
          <a:off x="9107752" y="3179992"/>
          <a:ext cx="306223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C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available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(C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.</a:t>
                      </a:r>
                      <a:r>
                        <a:rPr lang="zh-CN" altLang="en-US" sz="1400" b="1" dirty="0"/>
                        <a:t>*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089179D-7498-6647-9C1B-313F281F32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58169" y="4670785"/>
          <a:ext cx="3062237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/>
                        <a:t>dstIP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p,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=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available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/>
                        <a:t>fwd</a:t>
                      </a:r>
                      <a:r>
                        <a:rPr lang="en-US" altLang="zh-CN" sz="1400" b="1" dirty="0"/>
                        <a:t>(A</a:t>
                      </a:r>
                      <a:r>
                        <a:rPr lang="zh-CN" altLang="en-US" sz="1400" b="1" dirty="0"/>
                        <a:t> </a:t>
                      </a:r>
                      <a:r>
                        <a:rPr lang="en-US" altLang="zh-CN" sz="1400" b="1" dirty="0"/>
                        <a:t>.</a:t>
                      </a:r>
                      <a:r>
                        <a:rPr lang="zh-CN" altLang="en-US" sz="1400" b="1" dirty="0"/>
                        <a:t>*</a:t>
                      </a:r>
                      <a:r>
                        <a:rPr lang="en-US" altLang="zh-CN" sz="1400" b="1" dirty="0"/>
                        <a:t>)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C09DE7-7CAE-BB42-AF2E-D8C0FA5E51C1}"/>
              </a:ext>
            </a:extLst>
          </p:cNvPr>
          <p:cNvSpPr txBox="1"/>
          <p:nvPr/>
        </p:nvSpPr>
        <p:spPr>
          <a:xfrm>
            <a:off x="5091413" y="1730557"/>
            <a:ext cx="9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A-B-D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7EEE04-8F38-F844-BB43-2B91569D5948}"/>
              </a:ext>
            </a:extLst>
          </p:cNvPr>
          <p:cNvSpPr txBox="1"/>
          <p:nvPr/>
        </p:nvSpPr>
        <p:spPr>
          <a:xfrm>
            <a:off x="11073430" y="1898004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B-C-D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3B4847-00A1-394C-88CF-8A4EE307E02F}"/>
              </a:ext>
            </a:extLst>
          </p:cNvPr>
          <p:cNvSpPr txBox="1"/>
          <p:nvPr/>
        </p:nvSpPr>
        <p:spPr>
          <a:xfrm>
            <a:off x="6687949" y="5854056"/>
            <a:ext cx="138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C-A-E-F-D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75A7BF0-BBF0-8F40-8BE3-322B5111EBB7}"/>
              </a:ext>
            </a:extLst>
          </p:cNvPr>
          <p:cNvSpPr/>
          <p:nvPr/>
        </p:nvSpPr>
        <p:spPr>
          <a:xfrm>
            <a:off x="293685" y="3819646"/>
            <a:ext cx="574416" cy="2916820"/>
          </a:xfrm>
          <a:custGeom>
            <a:avLst/>
            <a:gdLst>
              <a:gd name="connsiteX0" fmla="*/ 574416 w 574416"/>
              <a:gd name="connsiteY0" fmla="*/ 2916820 h 2916820"/>
              <a:gd name="connsiteX1" fmla="*/ 123004 w 574416"/>
              <a:gd name="connsiteY1" fmla="*/ 2419108 h 2916820"/>
              <a:gd name="connsiteX2" fmla="*/ 30406 w 574416"/>
              <a:gd name="connsiteY2" fmla="*/ 497711 h 2916820"/>
              <a:gd name="connsiteX3" fmla="*/ 574416 w 574416"/>
              <a:gd name="connsiteY3" fmla="*/ 0 h 291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16" h="2916820">
                <a:moveTo>
                  <a:pt x="574416" y="2916820"/>
                </a:moveTo>
                <a:cubicBezTo>
                  <a:pt x="394044" y="2869556"/>
                  <a:pt x="213672" y="2822293"/>
                  <a:pt x="123004" y="2419108"/>
                </a:cubicBezTo>
                <a:cubicBezTo>
                  <a:pt x="32336" y="2015923"/>
                  <a:pt x="-44829" y="900896"/>
                  <a:pt x="30406" y="497711"/>
                </a:cubicBezTo>
                <a:cubicBezTo>
                  <a:pt x="105641" y="94526"/>
                  <a:pt x="340028" y="47263"/>
                  <a:pt x="574416" y="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6826357-FFE7-404F-9380-FFC32ECC52D0}"/>
              </a:ext>
            </a:extLst>
          </p:cNvPr>
          <p:cNvSpPr/>
          <p:nvPr/>
        </p:nvSpPr>
        <p:spPr>
          <a:xfrm rot="10800000">
            <a:off x="5147874" y="3810730"/>
            <a:ext cx="574416" cy="2916820"/>
          </a:xfrm>
          <a:custGeom>
            <a:avLst/>
            <a:gdLst>
              <a:gd name="connsiteX0" fmla="*/ 574416 w 574416"/>
              <a:gd name="connsiteY0" fmla="*/ 2916820 h 2916820"/>
              <a:gd name="connsiteX1" fmla="*/ 123004 w 574416"/>
              <a:gd name="connsiteY1" fmla="*/ 2419108 h 2916820"/>
              <a:gd name="connsiteX2" fmla="*/ 30406 w 574416"/>
              <a:gd name="connsiteY2" fmla="*/ 497711 h 2916820"/>
              <a:gd name="connsiteX3" fmla="*/ 574416 w 574416"/>
              <a:gd name="connsiteY3" fmla="*/ 0 h 291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16" h="2916820">
                <a:moveTo>
                  <a:pt x="574416" y="2916820"/>
                </a:moveTo>
                <a:cubicBezTo>
                  <a:pt x="394044" y="2869556"/>
                  <a:pt x="213672" y="2822293"/>
                  <a:pt x="123004" y="2419108"/>
                </a:cubicBezTo>
                <a:cubicBezTo>
                  <a:pt x="32336" y="2015923"/>
                  <a:pt x="-44829" y="900896"/>
                  <a:pt x="30406" y="497711"/>
                </a:cubicBezTo>
                <a:cubicBezTo>
                  <a:pt x="105641" y="94526"/>
                  <a:pt x="340028" y="47263"/>
                  <a:pt x="574416" y="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AFBA21-D7F5-DE48-98A1-1C5B7113D674}"/>
              </a:ext>
            </a:extLst>
          </p:cNvPr>
          <p:cNvSpPr txBox="1"/>
          <p:nvPr/>
        </p:nvSpPr>
        <p:spPr>
          <a:xfrm>
            <a:off x="1495348" y="4513771"/>
            <a:ext cx="3242124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persistent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route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oscillation!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F82F8B-678B-1E48-8826-8153B2C356C9}"/>
              </a:ext>
            </a:extLst>
          </p:cNvPr>
          <p:cNvSpPr txBox="1"/>
          <p:nvPr/>
        </p:nvSpPr>
        <p:spPr>
          <a:xfrm>
            <a:off x="5980921" y="2907387"/>
            <a:ext cx="5813682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Root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Cause:</a:t>
            </a:r>
          </a:p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PSI-Graph does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not capture the dynamics of BGP route selection and export,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hence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fails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to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capture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the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dispute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wheel.</a:t>
            </a:r>
          </a:p>
        </p:txBody>
      </p:sp>
    </p:spTree>
    <p:extLst>
      <p:ext uri="{BB962C8B-B14F-4D97-AF65-F5344CB8AC3E}">
        <p14:creationId xmlns:p14="http://schemas.microsoft.com/office/powerpoint/2010/main" val="70427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557 0.42847 " pathEditMode="relative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34 -0.44514 " pathEditMode="relative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578 0 " pathEditMode="relative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6" grpId="0"/>
      <p:bldP spid="36" grpId="1"/>
      <p:bldP spid="38" grpId="0"/>
      <p:bldP spid="38" grpId="1"/>
      <p:bldP spid="15" grpId="0"/>
      <p:bldP spid="39" grpId="0"/>
      <p:bldP spid="43" grpId="0"/>
      <p:bldP spid="16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451-F53B-444F-87C1-D356E727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725" cy="1325563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lexible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(FIRC)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F69E-AE80-C147-9C48-3B988EDC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878"/>
            <a:ext cx="519221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</a:t>
            </a:r>
            <a:r>
              <a:rPr lang="zh-CN" altLang="en-US" sz="2400" dirty="0"/>
              <a:t> </a:t>
            </a:r>
            <a:r>
              <a:rPr lang="en-US" altLang="zh-CN" sz="2400" dirty="0"/>
              <a:t>paradigm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supporting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network-aware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applications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(NAA)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interdomain</a:t>
            </a:r>
            <a:r>
              <a:rPr lang="zh-CN" altLang="en-US" sz="2400" dirty="0"/>
              <a:t> </a:t>
            </a:r>
            <a:r>
              <a:rPr lang="en-US" altLang="zh-CN" sz="2400" dirty="0"/>
              <a:t>level</a:t>
            </a:r>
            <a:endParaRPr lang="en-US" altLang="zh-CN" sz="2000" dirty="0"/>
          </a:p>
          <a:p>
            <a:r>
              <a:rPr lang="en-US" altLang="zh-CN" sz="2400" dirty="0"/>
              <a:t>Provides</a:t>
            </a:r>
            <a:r>
              <a:rPr lang="zh-CN" altLang="en-US" sz="2400" dirty="0"/>
              <a:t> </a:t>
            </a:r>
            <a:r>
              <a:rPr lang="en-US" altLang="zh-CN" sz="2400" dirty="0"/>
              <a:t>programmable</a:t>
            </a:r>
            <a:r>
              <a:rPr lang="zh-CN" altLang="en-US" sz="2400" dirty="0"/>
              <a:t> </a:t>
            </a:r>
            <a:r>
              <a:rPr lang="en-US" altLang="zh-CN" sz="2400" dirty="0"/>
              <a:t>interfaces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specify</a:t>
            </a:r>
            <a:r>
              <a:rPr lang="zh-CN" altLang="en-US" sz="2400" dirty="0"/>
              <a:t> </a:t>
            </a:r>
            <a:r>
              <a:rPr lang="en-US" altLang="zh-CN" sz="2400" dirty="0"/>
              <a:t>end-to-end</a:t>
            </a:r>
            <a:r>
              <a:rPr lang="zh-CN" altLang="en-US" sz="2400" dirty="0"/>
              <a:t> </a:t>
            </a:r>
            <a:r>
              <a:rPr lang="en-US" altLang="zh-CN" sz="2400" dirty="0"/>
              <a:t>interdomain</a:t>
            </a:r>
            <a:r>
              <a:rPr lang="zh-CN" altLang="en-US" sz="2400" dirty="0"/>
              <a:t> </a:t>
            </a:r>
            <a:r>
              <a:rPr lang="en-US" altLang="zh-CN" sz="2400" dirty="0"/>
              <a:t>routes</a:t>
            </a:r>
          </a:p>
          <a:p>
            <a:r>
              <a:rPr lang="en-US" altLang="zh-CN" sz="2400" b="1" dirty="0"/>
              <a:t>Programing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abstraction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a virtual switch abstraction with a pipeline of match-action tables</a:t>
            </a:r>
          </a:p>
          <a:p>
            <a:endParaRPr lang="en-US" altLang="zh-CN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5FD1-EDFC-D345-914E-609BBCD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C0A9C-66BA-F440-BD4A-1525D863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479" y="1918239"/>
            <a:ext cx="5431259" cy="31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1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DB64-301B-8C4C-AC64-AA27729C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Overwriting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BA3E-D3D2-0046-AE07-E29F3498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Full RIB exposure with self-stabilizing filter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FIRC</a:t>
            </a:r>
            <a:r>
              <a:rPr lang="zh-CN" altLang="en-US" dirty="0"/>
              <a:t> </a:t>
            </a:r>
            <a:r>
              <a:rPr lang="en-US" altLang="zh-CN" dirty="0" err="1"/>
              <a:t>ASes</a:t>
            </a:r>
            <a:r>
              <a:rPr lang="zh-CN" altLang="en-US" dirty="0"/>
              <a:t> </a:t>
            </a:r>
            <a:r>
              <a:rPr lang="en-US" altLang="zh-CN" dirty="0"/>
              <a:t>expose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treat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customer)</a:t>
            </a:r>
          </a:p>
          <a:p>
            <a:pPr lvl="1"/>
            <a:r>
              <a:rPr lang="en-US" altLang="zh-CN" b="1" dirty="0"/>
              <a:t>Self-stabilizing</a:t>
            </a:r>
            <a:r>
              <a:rPr lang="zh-CN" altLang="en-US" b="1" dirty="0"/>
              <a:t> </a:t>
            </a:r>
            <a:r>
              <a:rPr lang="en-US" altLang="zh-CN" b="1" dirty="0"/>
              <a:t>filter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AS,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receiving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preferred</a:t>
            </a:r>
            <a:r>
              <a:rPr lang="zh-CN" altLang="en-US" dirty="0"/>
              <a:t> </a:t>
            </a:r>
            <a:r>
              <a:rPr lang="en-US" altLang="zh-CN" dirty="0"/>
              <a:t>neighbor,</a:t>
            </a:r>
            <a:r>
              <a:rPr lang="zh-CN" altLang="en-US" dirty="0"/>
              <a:t> </a:t>
            </a:r>
            <a:r>
              <a:rPr lang="en-US" altLang="zh-CN" dirty="0"/>
              <a:t>discard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announcements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neighbor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[5]</a:t>
            </a:r>
          </a:p>
          <a:p>
            <a:r>
              <a:rPr lang="en-US" altLang="zh-CN" b="1" dirty="0"/>
              <a:t>Proposition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  <a:r>
              <a:rPr lang="zh-CN" altLang="en-US" dirty="0"/>
              <a:t> </a:t>
            </a:r>
            <a:r>
              <a:rPr lang="en-US" altLang="zh-CN" dirty="0"/>
              <a:t>policies,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RIB</a:t>
            </a:r>
            <a:r>
              <a:rPr lang="zh-CN" altLang="en-US" dirty="0"/>
              <a:t> </a:t>
            </a:r>
            <a:r>
              <a:rPr lang="en-US" altLang="zh-CN" dirty="0"/>
              <a:t>exposure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SS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protects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overwriting</a:t>
            </a:r>
            <a:r>
              <a:rPr lang="zh-CN" altLang="en-US" dirty="0"/>
              <a:t> </a:t>
            </a:r>
            <a:r>
              <a:rPr lang="en-US" altLang="zh-CN" dirty="0"/>
              <a:t>instability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01CBC-BA08-D74B-A2DF-07CB0742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9A59D-FAD7-9E4B-B474-591C9E4079B3}"/>
              </a:ext>
            </a:extLst>
          </p:cNvPr>
          <p:cNvSpPr/>
          <p:nvPr/>
        </p:nvSpPr>
        <p:spPr>
          <a:xfrm>
            <a:off x="838200" y="6094740"/>
            <a:ext cx="10146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[5]</a:t>
            </a:r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Sobrinho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J.L.,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Fialho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D. and Mateus, P., 2017, October. Stabilizing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bgp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through distributed elimination of recurrent routing </a:t>
            </a:r>
          </a:p>
          <a:p>
            <a:r>
              <a:rPr lang="zh-CN" alt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loops. In 2017 IEEE 25th International Conference on Network Protocols (ICNP) (pp. 1-10). IEEE.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67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36CA-C7EE-AD4A-9DF5-54BDD275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ED73-DD85-B049-9362-3DCDADC2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(FIRC)</a:t>
            </a:r>
          </a:p>
          <a:p>
            <a:r>
              <a:rPr lang="en-US" altLang="zh-CN" dirty="0"/>
              <a:t>FIRC</a:t>
            </a:r>
            <a:r>
              <a:rPr lang="zh-CN" altLang="en-US" dirty="0"/>
              <a:t> </a:t>
            </a:r>
            <a:r>
              <a:rPr lang="en-US" altLang="zh-CN" dirty="0"/>
              <a:t>Stability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</a:p>
          <a:p>
            <a:pPr lvl="1"/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</a:t>
            </a:r>
          </a:p>
          <a:p>
            <a:pPr lvl="1"/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Overwriting</a:t>
            </a:r>
            <a:r>
              <a:rPr lang="zh-CN" altLang="en-US" dirty="0"/>
              <a:t> </a:t>
            </a:r>
            <a:r>
              <a:rPr lang="en-US" altLang="zh-CN" dirty="0"/>
              <a:t>Instability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Evaluation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9864-3FC8-0F44-A69F-E2C20865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4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06CC-004C-7243-968E-20FBC624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D7B6-6FE7-6A46-8E14-114525D3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Topology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AS-level</a:t>
            </a:r>
            <a:r>
              <a:rPr lang="zh-CN" altLang="en-US" dirty="0"/>
              <a:t> </a:t>
            </a:r>
            <a:r>
              <a:rPr lang="en-US" altLang="zh-CN" dirty="0"/>
              <a:t>topologies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CAIDA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Policies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C/P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</a:p>
          <a:p>
            <a:r>
              <a:rPr lang="en-US" altLang="zh-CN" b="1" dirty="0"/>
              <a:t>Scenario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inbound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multi-homed</a:t>
            </a:r>
            <a:r>
              <a:rPr lang="zh-CN" altLang="en-US" dirty="0"/>
              <a:t> </a:t>
            </a:r>
            <a:r>
              <a:rPr lang="en-US" altLang="zh-CN" dirty="0"/>
              <a:t>stub</a:t>
            </a:r>
            <a:r>
              <a:rPr lang="zh-CN" altLang="en-US" dirty="0"/>
              <a:t> </a:t>
            </a:r>
            <a:r>
              <a:rPr lang="en-US" altLang="zh-CN" dirty="0"/>
              <a:t>AS,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FIRC</a:t>
            </a:r>
            <a:r>
              <a:rPr lang="zh-CN" altLang="en-US" dirty="0"/>
              <a:t> </a:t>
            </a:r>
            <a:r>
              <a:rPr lang="en-US" altLang="zh-CN" dirty="0" err="1"/>
              <a:t>ASes</a:t>
            </a:r>
            <a:r>
              <a:rPr lang="zh-CN" altLang="en-US" dirty="0"/>
              <a:t> </a:t>
            </a:r>
            <a:r>
              <a:rPr lang="en-US" altLang="zh-CN" dirty="0"/>
              <a:t>deployed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Tier-1</a:t>
            </a:r>
            <a:r>
              <a:rPr lang="zh-CN" altLang="en-US" dirty="0"/>
              <a:t> </a:t>
            </a:r>
            <a:r>
              <a:rPr lang="en-US" altLang="zh-CN" dirty="0" err="1"/>
              <a:t>ASes</a:t>
            </a:r>
            <a:endParaRPr lang="en-US" altLang="zh-CN" dirty="0"/>
          </a:p>
          <a:p>
            <a:pPr lvl="1"/>
            <a:r>
              <a:rPr lang="en-US" altLang="zh-CN" dirty="0"/>
              <a:t>Randomly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stub</a:t>
            </a:r>
            <a:r>
              <a:rPr lang="zh-CN" altLang="en-US" dirty="0"/>
              <a:t> </a:t>
            </a:r>
            <a:r>
              <a:rPr lang="en-US" altLang="zh-CN" dirty="0" err="1"/>
              <a:t>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56200-EDF7-934C-A7C4-3E57FF1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06CC-004C-7243-968E-20FBC624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Evaluation: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BA4FA2-4624-1F4C-87D7-BABBF8418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564" y="1293301"/>
            <a:ext cx="5505036" cy="37001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56200-EDF7-934C-A7C4-3E57FF1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962CD-3181-4D42-A955-422946A8B96F}"/>
              </a:ext>
            </a:extLst>
          </p:cNvPr>
          <p:cNvSpPr/>
          <p:nvPr/>
        </p:nvSpPr>
        <p:spPr>
          <a:xfrm>
            <a:off x="1000640" y="5136753"/>
            <a:ext cx="99725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Following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proposed</a:t>
            </a:r>
            <a:r>
              <a:rPr lang="zh-CN" altLang="en-US" sz="2400" dirty="0"/>
              <a:t> </a:t>
            </a:r>
            <a:r>
              <a:rPr lang="en-US" altLang="zh-CN" sz="2400" dirty="0"/>
              <a:t>stability</a:t>
            </a:r>
            <a:r>
              <a:rPr lang="zh-CN" altLang="en-US" sz="2400" dirty="0"/>
              <a:t> </a:t>
            </a:r>
            <a:r>
              <a:rPr lang="en-US" altLang="zh-CN" sz="2400" dirty="0"/>
              <a:t>guidelines,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realizes</a:t>
            </a:r>
            <a:r>
              <a:rPr lang="zh-CN" altLang="en-US" sz="2400" dirty="0"/>
              <a:t> </a:t>
            </a:r>
            <a:r>
              <a:rPr lang="en-US" altLang="zh-CN" sz="2400" dirty="0"/>
              <a:t>its</a:t>
            </a:r>
            <a:r>
              <a:rPr lang="zh-CN" altLang="en-US" sz="2400" dirty="0"/>
              <a:t> </a:t>
            </a:r>
            <a:r>
              <a:rPr lang="en-US" altLang="zh-CN" sz="2400" dirty="0"/>
              <a:t>intent</a:t>
            </a:r>
            <a:r>
              <a:rPr lang="zh-CN" altLang="en-US" sz="2400" dirty="0"/>
              <a:t> </a:t>
            </a:r>
            <a:r>
              <a:rPr lang="en-US" altLang="zh-CN" sz="2400" dirty="0"/>
              <a:t>w/o</a:t>
            </a:r>
            <a:r>
              <a:rPr lang="zh-CN" altLang="en-US" sz="2400" dirty="0"/>
              <a:t> </a:t>
            </a:r>
            <a:r>
              <a:rPr lang="en-US" altLang="zh-CN" sz="2400" dirty="0"/>
              <a:t>affecting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convergence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</a:t>
            </a:r>
            <a:r>
              <a:rPr lang="en-US" sz="2400" dirty="0"/>
              <a:t>f only requesting fine-grained routing control on a single FIRC</a:t>
            </a:r>
            <a:r>
              <a:rPr lang="zh-CN" altLang="en-US" sz="2400" dirty="0"/>
              <a:t> </a:t>
            </a:r>
            <a:r>
              <a:rPr lang="en-US" sz="2400" dirty="0"/>
              <a:t>AS, </a:t>
            </a:r>
            <a:r>
              <a:rPr lang="en-US" altLang="zh-CN" sz="2400" dirty="0"/>
              <a:t>in</a:t>
            </a:r>
            <a:r>
              <a:rPr lang="en-US" sz="2400" dirty="0"/>
              <a:t> 90% of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experiments</a:t>
            </a:r>
            <a:r>
              <a:rPr lang="en-US" sz="2400" dirty="0"/>
              <a:t>, less than 10% of </a:t>
            </a:r>
            <a:r>
              <a:rPr lang="en-US" sz="2400" dirty="0" err="1"/>
              <a:t>ASes</a:t>
            </a:r>
            <a:r>
              <a:rPr lang="en-US" sz="2400" dirty="0"/>
              <a:t> are</a:t>
            </a:r>
            <a:r>
              <a:rPr lang="zh-CN" altLang="en-US" sz="2400" dirty="0"/>
              <a:t> </a:t>
            </a:r>
            <a:r>
              <a:rPr lang="en-US" sz="2400" dirty="0"/>
              <a:t>affected.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4185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AAB1-7E2B-594E-859D-B5130CA0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965E-5F37-624A-8403-5FEB56FD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Summary</a:t>
            </a:r>
          </a:p>
          <a:p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</a:t>
            </a:r>
            <a:r>
              <a:rPr lang="zh-CN" altLang="en-US" sz="2400" dirty="0"/>
              <a:t> </a:t>
            </a:r>
            <a:r>
              <a:rPr lang="en-US" altLang="zh-CN" sz="2400" dirty="0"/>
              <a:t>interdomain</a:t>
            </a:r>
            <a:r>
              <a:rPr lang="zh-CN" altLang="en-US" sz="2400" dirty="0"/>
              <a:t> </a:t>
            </a:r>
            <a:r>
              <a:rPr lang="en-US" altLang="zh-CN" sz="2400" dirty="0"/>
              <a:t>NAI</a:t>
            </a:r>
            <a:r>
              <a:rPr lang="zh-CN" altLang="en-US" sz="2400" dirty="0"/>
              <a:t> </a:t>
            </a:r>
            <a:r>
              <a:rPr lang="en-US" altLang="zh-CN" sz="2400" dirty="0"/>
              <a:t>paradigm,</a:t>
            </a:r>
            <a:r>
              <a:rPr lang="zh-CN" altLang="en-US" sz="2400" dirty="0"/>
              <a:t> </a:t>
            </a:r>
            <a:r>
              <a:rPr lang="en-US" altLang="zh-CN" sz="2400" dirty="0"/>
              <a:t>FIRC</a:t>
            </a:r>
            <a:r>
              <a:rPr lang="zh-CN" altLang="en-US" sz="2400" dirty="0"/>
              <a:t> </a:t>
            </a:r>
            <a:r>
              <a:rPr lang="en-US" altLang="zh-CN" sz="2400" dirty="0"/>
              <a:t>provides</a:t>
            </a:r>
            <a:r>
              <a:rPr lang="zh-CN" altLang="en-US" sz="2400" dirty="0"/>
              <a:t> </a:t>
            </a:r>
            <a:r>
              <a:rPr lang="en-US" altLang="zh-CN" sz="2400" dirty="0"/>
              <a:t>opportunities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benefits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both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providers</a:t>
            </a:r>
          </a:p>
          <a:p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stability</a:t>
            </a:r>
            <a:r>
              <a:rPr lang="zh-CN" altLang="en-US" sz="2400" dirty="0"/>
              <a:t> </a:t>
            </a:r>
            <a:r>
              <a:rPr lang="en-US" altLang="zh-CN" sz="2400" dirty="0"/>
              <a:t>issues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FIRC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identified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first</a:t>
            </a:r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</a:p>
          <a:p>
            <a:r>
              <a:rPr lang="en-US" altLang="zh-CN" sz="2400" dirty="0"/>
              <a:t>Preliminary</a:t>
            </a:r>
            <a:r>
              <a:rPr lang="zh-CN" altLang="en-US" sz="2400" dirty="0"/>
              <a:t> </a:t>
            </a:r>
            <a:r>
              <a:rPr lang="en-US" altLang="zh-CN" sz="2400" dirty="0"/>
              <a:t>solutions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address</a:t>
            </a:r>
            <a:r>
              <a:rPr lang="zh-CN" altLang="en-US" sz="2400" dirty="0"/>
              <a:t> </a:t>
            </a:r>
            <a:r>
              <a:rPr lang="en-US" altLang="zh-CN" sz="2400" dirty="0"/>
              <a:t>these</a:t>
            </a:r>
            <a:r>
              <a:rPr lang="zh-CN" altLang="en-US" sz="2400" dirty="0"/>
              <a:t> </a:t>
            </a:r>
            <a:r>
              <a:rPr lang="en-US" altLang="zh-CN" sz="2400" dirty="0"/>
              <a:t>instabilities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proposed,</a:t>
            </a:r>
            <a:r>
              <a:rPr lang="zh-CN" altLang="en-US" sz="2400" dirty="0"/>
              <a:t> </a:t>
            </a:r>
            <a:r>
              <a:rPr lang="en-US" altLang="zh-CN" sz="2400" dirty="0"/>
              <a:t>analyzed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validated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real-world</a:t>
            </a:r>
            <a:r>
              <a:rPr lang="zh-CN" altLang="en-US" sz="2400" dirty="0"/>
              <a:t> </a:t>
            </a:r>
            <a:r>
              <a:rPr lang="en-US" altLang="zh-CN" sz="2400" dirty="0"/>
              <a:t>topologies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Future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work</a:t>
            </a:r>
          </a:p>
          <a:p>
            <a:r>
              <a:rPr lang="en-US" altLang="zh-CN" sz="2400" b="1" dirty="0"/>
              <a:t>P</a:t>
            </a:r>
            <a:r>
              <a:rPr lang="en-US" sz="2400" b="1" dirty="0"/>
              <a:t>olicy self-conflicting graph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practice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secure</a:t>
            </a:r>
            <a:r>
              <a:rPr lang="zh-CN" altLang="en-US" sz="2400" dirty="0"/>
              <a:t> </a:t>
            </a:r>
            <a:r>
              <a:rPr lang="en-US" altLang="zh-CN" sz="2400" dirty="0"/>
              <a:t>multi-party</a:t>
            </a:r>
            <a:r>
              <a:rPr lang="zh-CN" altLang="en-US" sz="2400" dirty="0"/>
              <a:t> </a:t>
            </a:r>
            <a:r>
              <a:rPr lang="en-US" altLang="zh-CN" sz="2400" dirty="0"/>
              <a:t>computation</a:t>
            </a:r>
          </a:p>
          <a:p>
            <a:r>
              <a:rPr lang="en-US" altLang="zh-CN" sz="2400" b="1" dirty="0"/>
              <a:t>Interdomain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NAI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new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interdomain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protocol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e.g.,</a:t>
            </a:r>
            <a:r>
              <a:rPr lang="zh-CN" altLang="en-US" sz="2400" dirty="0"/>
              <a:t> </a:t>
            </a:r>
            <a:r>
              <a:rPr lang="en-US" altLang="zh-CN" sz="2400" dirty="0"/>
              <a:t>SFP</a:t>
            </a:r>
            <a:r>
              <a:rPr lang="zh-CN" altLang="en-US" sz="2400" dirty="0"/>
              <a:t> </a:t>
            </a:r>
            <a:r>
              <a:rPr lang="en-US" altLang="zh-CN" sz="2400" dirty="0"/>
              <a:t>(a</a:t>
            </a:r>
            <a:r>
              <a:rPr lang="zh-CN" altLang="en-US" sz="2400" dirty="0"/>
              <a:t> </a:t>
            </a:r>
            <a:r>
              <a:rPr lang="en-US" altLang="zh-CN" sz="2400" dirty="0"/>
              <a:t>BGP-compatible,</a:t>
            </a:r>
            <a:r>
              <a:rPr lang="zh-CN" altLang="en-US" sz="2400" dirty="0"/>
              <a:t> </a:t>
            </a:r>
            <a:r>
              <a:rPr lang="en-US" altLang="zh-CN" sz="2400" dirty="0"/>
              <a:t>fine-grained</a:t>
            </a:r>
            <a:r>
              <a:rPr lang="zh-CN" altLang="en-US" sz="2400" dirty="0"/>
              <a:t> </a:t>
            </a:r>
            <a:r>
              <a:rPr lang="en-US" altLang="zh-CN" sz="2400" dirty="0"/>
              <a:t>interdomain</a:t>
            </a:r>
            <a:r>
              <a:rPr lang="zh-CN" altLang="en-US" sz="2400" dirty="0"/>
              <a:t> </a:t>
            </a:r>
            <a:r>
              <a:rPr lang="en-US" altLang="zh-CN" sz="2400" dirty="0"/>
              <a:t>routing</a:t>
            </a:r>
            <a:r>
              <a:rPr lang="zh-CN" altLang="en-US" sz="2400" dirty="0"/>
              <a:t> </a:t>
            </a:r>
            <a:r>
              <a:rPr lang="en-US" altLang="zh-CN" sz="2400" dirty="0"/>
              <a:t>protocol)</a:t>
            </a:r>
            <a:r>
              <a:rPr lang="zh-CN" altLang="en-US" sz="2400" dirty="0"/>
              <a:t> </a:t>
            </a:r>
            <a:r>
              <a:rPr lang="en-US" altLang="zh-CN" sz="2400" dirty="0"/>
              <a:t>eliminates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PSC</a:t>
            </a:r>
            <a:r>
              <a:rPr lang="zh-CN" altLang="en-US" sz="2400" dirty="0"/>
              <a:t> </a:t>
            </a:r>
            <a:r>
              <a:rPr lang="en-US" altLang="zh-CN" sz="2400" dirty="0"/>
              <a:t>instability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35F08-8890-1E44-81D4-5086B27F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D4AC-5AE6-C84B-B5EF-80B2AA7E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BE16-AFD2-2149-822C-227C601A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A6D9-59D5-3E4F-96CD-E9645698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9387-13AC-8248-9EC9-498FE67B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altLang="zh-CN" dirty="0"/>
              <a:t>lexible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Control: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E487F2-5442-CA46-8937-DFE6E4937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386" y="2666248"/>
            <a:ext cx="7386889" cy="33487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5B210-0643-1D40-ACA6-0926E28B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3</a:t>
            </a:fld>
            <a:endParaRPr lang="en-US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311240D5-3A98-D84A-A723-5857700FF82F}"/>
              </a:ext>
            </a:extLst>
          </p:cNvPr>
          <p:cNvSpPr/>
          <p:nvPr/>
        </p:nvSpPr>
        <p:spPr>
          <a:xfrm>
            <a:off x="3345083" y="1482161"/>
            <a:ext cx="4213185" cy="929216"/>
          </a:xfrm>
          <a:prstGeom prst="wedgeRectCallout">
            <a:avLst>
              <a:gd name="adj1" fmla="val -32737"/>
              <a:gd name="adj2" fmla="val 89904"/>
            </a:avLst>
          </a:prstGeom>
          <a:solidFill>
            <a:srgbClr val="30F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E5E1D56-541D-AE47-9B55-8B7A5FB810C8}"/>
              </a:ext>
            </a:extLst>
          </p:cNvPr>
          <p:cNvSpPr/>
          <p:nvPr/>
        </p:nvSpPr>
        <p:spPr>
          <a:xfrm rot="7105163">
            <a:off x="5853683" y="2432728"/>
            <a:ext cx="484632" cy="364975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1E2325-6301-D442-AEB3-F77E54E3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300471"/>
            <a:ext cx="3162300" cy="17145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FE0ACB-833A-F247-B079-0F32C8CC75EB}"/>
              </a:ext>
            </a:extLst>
          </p:cNvPr>
          <p:cNvSpPr/>
          <p:nvPr/>
        </p:nvSpPr>
        <p:spPr>
          <a:xfrm>
            <a:off x="3496253" y="1690688"/>
            <a:ext cx="386615" cy="6022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7D9451-F6EF-1541-A027-DE8B71695AAF}"/>
              </a:ext>
            </a:extLst>
          </p:cNvPr>
          <p:cNvCxnSpPr>
            <a:cxnSpLocks/>
          </p:cNvCxnSpPr>
          <p:nvPr/>
        </p:nvCxnSpPr>
        <p:spPr>
          <a:xfrm>
            <a:off x="3879628" y="1784394"/>
            <a:ext cx="253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A7B891-1C51-D944-AB0E-B512901019A4}"/>
              </a:ext>
            </a:extLst>
          </p:cNvPr>
          <p:cNvCxnSpPr>
            <a:cxnSpLocks/>
          </p:cNvCxnSpPr>
          <p:nvPr/>
        </p:nvCxnSpPr>
        <p:spPr>
          <a:xfrm>
            <a:off x="3879628" y="2187295"/>
            <a:ext cx="253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025005-9DF5-8A49-AB0D-20E1CB0BDE73}"/>
              </a:ext>
            </a:extLst>
          </p:cNvPr>
          <p:cNvCxnSpPr>
            <a:cxnSpLocks/>
          </p:cNvCxnSpPr>
          <p:nvPr/>
        </p:nvCxnSpPr>
        <p:spPr>
          <a:xfrm>
            <a:off x="6831080" y="1747310"/>
            <a:ext cx="253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488B32-19AC-D341-9FE1-0850069E357C}"/>
              </a:ext>
            </a:extLst>
          </p:cNvPr>
          <p:cNvCxnSpPr>
            <a:cxnSpLocks/>
          </p:cNvCxnSpPr>
          <p:nvPr/>
        </p:nvCxnSpPr>
        <p:spPr>
          <a:xfrm>
            <a:off x="6832890" y="2150211"/>
            <a:ext cx="253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7D5D94C-3D1C-5143-8449-71C8B0D320D8}"/>
              </a:ext>
            </a:extLst>
          </p:cNvPr>
          <p:cNvSpPr/>
          <p:nvPr/>
        </p:nvSpPr>
        <p:spPr>
          <a:xfrm>
            <a:off x="7059967" y="1652188"/>
            <a:ext cx="418862" cy="6022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p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06DDCC1-C67F-EF46-A8B5-4806B3B9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15476"/>
              </p:ext>
            </p:extLst>
          </p:nvPr>
        </p:nvGraphicFramePr>
        <p:xfrm>
          <a:off x="4133256" y="1603446"/>
          <a:ext cx="269214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B-D-F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selected</a:t>
                      </a:r>
                      <a:r>
                        <a:rPr lang="zh-CN" alt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route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B-E-F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69 0.00394 L -0.45052 -0.24398 " pathEditMode="relative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617C-C12E-D24C-BC3E-2972AE81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dirty="0"/>
              <a:t>FIRC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F123-0096-B74B-B6AC-0BEB6539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5461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RCS</a:t>
            </a:r>
            <a:r>
              <a:rPr lang="zh-CN" altLang="en-US" dirty="0"/>
              <a:t> </a:t>
            </a:r>
            <a:r>
              <a:rPr lang="en-US" altLang="zh-CN" dirty="0"/>
              <a:t>[1],</a:t>
            </a:r>
            <a:r>
              <a:rPr lang="zh-CN" altLang="en-US" dirty="0"/>
              <a:t> </a:t>
            </a:r>
            <a:r>
              <a:rPr lang="en-US" altLang="zh-CN" dirty="0"/>
              <a:t>SDX</a:t>
            </a:r>
            <a:r>
              <a:rPr lang="zh-CN" altLang="en-US" dirty="0"/>
              <a:t> </a:t>
            </a:r>
            <a:r>
              <a:rPr lang="en-US" altLang="zh-CN" dirty="0"/>
              <a:t>[2],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[3],</a:t>
            </a:r>
            <a:r>
              <a:rPr lang="zh-CN" altLang="en-US" dirty="0"/>
              <a:t> </a:t>
            </a:r>
            <a:r>
              <a:rPr lang="en-US" altLang="zh-CN" dirty="0"/>
              <a:t>SDI</a:t>
            </a:r>
            <a:r>
              <a:rPr lang="zh-CN" altLang="en-US" dirty="0"/>
              <a:t> </a:t>
            </a:r>
            <a:r>
              <a:rPr lang="en-US" altLang="zh-CN" dirty="0"/>
              <a:t>[4],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Supporting</a:t>
            </a:r>
            <a:r>
              <a:rPr lang="en-US" dirty="0"/>
              <a:t> flexible, </a:t>
            </a:r>
            <a:r>
              <a:rPr lang="en-US" altLang="zh-CN" dirty="0"/>
              <a:t>e2e</a:t>
            </a:r>
            <a:r>
              <a:rPr 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dirty="0"/>
              <a:t>route control provide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dirty="0"/>
              <a:t>substantial benefits to both networks and </a:t>
            </a:r>
            <a:r>
              <a:rPr lang="en-US" altLang="zh-CN" dirty="0"/>
              <a:t>applications</a:t>
            </a:r>
            <a:endParaRPr lang="en-US" dirty="0"/>
          </a:p>
          <a:p>
            <a:r>
              <a:rPr lang="en-US" altLang="zh-CN" b="1" dirty="0"/>
              <a:t>Challenge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Co-existence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FIRC</a:t>
            </a:r>
            <a:r>
              <a:rPr lang="zh-CN" altLang="en-US" dirty="0"/>
              <a:t> </a:t>
            </a:r>
            <a:r>
              <a:rPr lang="en-US" altLang="zh-CN" dirty="0"/>
              <a:t>(NAA</a:t>
            </a:r>
            <a:r>
              <a:rPr lang="zh-CN" altLang="en-US" dirty="0"/>
              <a:t> </a:t>
            </a:r>
            <a:r>
              <a:rPr lang="en-US" altLang="zh-CN" dirty="0"/>
              <a:t>control)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  <a:r>
              <a:rPr lang="zh-CN" altLang="en-US" dirty="0"/>
              <a:t> </a:t>
            </a:r>
            <a:r>
              <a:rPr lang="en-US" altLang="zh-CN" dirty="0"/>
              <a:t>(interdomain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control)</a:t>
            </a:r>
          </a:p>
          <a:p>
            <a:pPr lvl="1"/>
            <a:r>
              <a:rPr lang="en-US" altLang="zh-CN" dirty="0"/>
              <a:t>Security:</a:t>
            </a:r>
            <a:r>
              <a:rPr lang="zh-CN" altLang="en-US" dirty="0"/>
              <a:t> </a:t>
            </a:r>
            <a:r>
              <a:rPr lang="en-US" altLang="zh-CN" dirty="0"/>
              <a:t>certification,</a:t>
            </a:r>
            <a:r>
              <a:rPr lang="zh-CN" altLang="en-US" dirty="0"/>
              <a:t> </a:t>
            </a:r>
            <a:r>
              <a:rPr lang="en-US" altLang="zh-CN" dirty="0"/>
              <a:t>overlay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[5]</a:t>
            </a:r>
          </a:p>
          <a:p>
            <a:pPr lvl="1"/>
            <a:r>
              <a:rPr lang="en-US" altLang="zh-CN" dirty="0"/>
              <a:t>Data-plane</a:t>
            </a:r>
            <a:r>
              <a:rPr lang="zh-CN" altLang="en-US" dirty="0"/>
              <a:t> </a:t>
            </a:r>
            <a:r>
              <a:rPr lang="en-US" altLang="zh-CN" dirty="0"/>
              <a:t>forwarding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blackhole:</a:t>
            </a:r>
            <a:r>
              <a:rPr lang="zh-CN" altLang="en-US" dirty="0"/>
              <a:t> </a:t>
            </a:r>
            <a:r>
              <a:rPr lang="en-US" altLang="zh-CN" dirty="0"/>
              <a:t>secure</a:t>
            </a:r>
            <a:r>
              <a:rPr lang="zh-CN" altLang="en-US" dirty="0"/>
              <a:t> </a:t>
            </a:r>
            <a:r>
              <a:rPr lang="en-US" altLang="zh-CN" dirty="0"/>
              <a:t>multi-party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F579F-7DD4-D347-AD1B-9E29D17C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C1EA8-ED4E-BC48-B3CF-FF2A8DCDC6F0}"/>
              </a:ext>
            </a:extLst>
          </p:cNvPr>
          <p:cNvSpPr/>
          <p:nvPr/>
        </p:nvSpPr>
        <p:spPr>
          <a:xfrm>
            <a:off x="838198" y="5430916"/>
            <a:ext cx="110971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[1]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Lakshminarayanan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Karthik, Ion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Stoica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Scott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Shenker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and Jennifer Rexford. Routing as a Service. Berkeley: Computer Science 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Division, University of California, 2004.</a:t>
            </a:r>
          </a:p>
          <a:p>
            <a:pPr algn="just"/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[2]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Gupta, Arpit, Laurent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Vanbever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, Muhammad Shahbaz, Sean P. Donovan, Brandon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Schlinker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, Nick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Feamster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, Jennifer Rexford, Scott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Shenker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, Russ Clark, and Ethan Katz-</a:t>
            </a:r>
          </a:p>
          <a:p>
            <a:pPr algn="just"/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Bassett.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Sdx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: A software defined internet exchange. ACM SIGCOMM 2014, pp.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551-562,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2014.</a:t>
            </a:r>
          </a:p>
          <a:p>
            <a:pPr algn="just"/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[3]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Peter, Simon, Umar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Javed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, Qiao Zhang, Doug Woos, Thomas Anderson, and Arvind Krishnamurthy. "One tunnel is (often) enough." ACM SIGCOMM 2014,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pp. 99-110,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2014.</a:t>
            </a:r>
          </a:p>
          <a:p>
            <a:pPr algn="just"/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[4]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Xiang, Qiao,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Jingxuan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 Zhang, Kai Gao, Yeon-sup Lim, Franck Le,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Geng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 Li, and Y. Richard Yang. Toward optimal software-defined interdomain routing. In IEEE INFOCOM 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altLang="zh-CN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2020, pp. 1529-1538. 2020.</a:t>
            </a:r>
          </a:p>
          <a:p>
            <a:pPr algn="just"/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[5]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Sun,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Yixin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, Maria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Apostolaki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, Henry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Birge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-Lee, Laurent </a:t>
            </a:r>
            <a:r>
              <a:rPr lang="en-US" altLang="zh-CN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Vanbever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, Jennifer Rexford, Mung Chiang, and Prateek Mittal. "Securing internet applications from routing</a:t>
            </a:r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  </a:t>
            </a:r>
            <a:endParaRPr lang="en-US" altLang="zh-CN" sz="11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zh-CN" alt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100" dirty="0">
                <a:solidFill>
                  <a:srgbClr val="222222"/>
                </a:solidFill>
                <a:latin typeface="Arial" panose="020B0604020202020204" pitchFamily="34" charset="0"/>
              </a:rPr>
              <a:t>attacks." Communications of the ACM 64, no. 6 (2021): 86-96.</a:t>
            </a:r>
            <a:endParaRPr lang="en-US" sz="11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5B8A41-C453-AE4A-BAE8-1F453565B1C8}"/>
              </a:ext>
            </a:extLst>
          </p:cNvPr>
          <p:cNvSpPr/>
          <p:nvPr/>
        </p:nvSpPr>
        <p:spPr>
          <a:xfrm>
            <a:off x="838198" y="4703842"/>
            <a:ext cx="10354521" cy="59213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Open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question: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what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about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FIRC/BGP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control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plane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dynamics?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7B31-3D96-F349-8894-319AEBD4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C3EF-2E3E-3F48-9C0E-223D8D96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stability issues in interdomain networks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FIRC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  <a:r>
              <a:rPr lang="zh-CN" altLang="en-US" dirty="0"/>
              <a:t> </a:t>
            </a:r>
            <a:r>
              <a:rPr lang="en-US" altLang="zh-CN" dirty="0"/>
              <a:t>co-exist</a:t>
            </a:r>
          </a:p>
          <a:p>
            <a:pPr lvl="1"/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guidelines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NAA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safely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FIRC</a:t>
            </a:r>
            <a:r>
              <a:rPr lang="zh-CN" altLang="en-US" dirty="0"/>
              <a:t> </a:t>
            </a:r>
            <a:r>
              <a:rPr lang="en-US" altLang="zh-CN" dirty="0" err="1"/>
              <a:t>ASes</a:t>
            </a:r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71524-ADFB-9248-9F72-B0E39BE7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36CA-C7EE-AD4A-9DF5-54BDD275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ED73-DD85-B049-9362-3DCDADC2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Interdomain</a:t>
            </a:r>
            <a:r>
              <a:rPr lang="zh-CN" altLang="en-US" dirty="0"/>
              <a:t> </a:t>
            </a:r>
            <a:r>
              <a:rPr lang="en-US" altLang="zh-CN" dirty="0"/>
              <a:t>Route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(FIRC)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FIRC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Stability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Issues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Policy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Self-Induced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Instability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9864-3FC8-0F44-A69F-E2C20865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1383D-7664-AF4E-AE0A-FD0A9489F4CD}"/>
              </a:ext>
            </a:extLst>
          </p:cNvPr>
          <p:cNvGrpSpPr/>
          <p:nvPr/>
        </p:nvGrpSpPr>
        <p:grpSpPr>
          <a:xfrm>
            <a:off x="5037098" y="1690688"/>
            <a:ext cx="6119470" cy="5007520"/>
            <a:chOff x="2930506" y="1690688"/>
            <a:chExt cx="6119470" cy="5007520"/>
          </a:xfrm>
        </p:grpSpPr>
        <p:grpSp>
          <p:nvGrpSpPr>
            <p:cNvPr id="33" name="Group 32"/>
            <p:cNvGrpSpPr/>
            <p:nvPr/>
          </p:nvGrpSpPr>
          <p:grpSpPr>
            <a:xfrm>
              <a:off x="4007185" y="1784408"/>
              <a:ext cx="4332751" cy="4913800"/>
              <a:chOff x="1798410" y="484322"/>
              <a:chExt cx="4332751" cy="4913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15532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B</a:t>
                </a:r>
                <a:endParaRPr lang="en-US" sz="400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48139" y="4062006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C</a:t>
                </a:r>
                <a:endParaRPr lang="en-US" sz="40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8410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A</a:t>
                </a:r>
                <a:endParaRPr lang="en-US" sz="4000" dirty="0"/>
              </a:p>
            </p:txBody>
          </p:sp>
          <p:cxnSp>
            <p:nvCxnSpPr>
              <p:cNvPr id="8" name="Straight Connector 7"/>
              <p:cNvCxnSpPr>
                <a:stCxn id="6" idx="4"/>
                <a:endCxn id="5" idx="1"/>
              </p:cNvCxnSpPr>
              <p:nvPr/>
            </p:nvCxnSpPr>
            <p:spPr>
              <a:xfrm>
                <a:off x="2406225" y="2530901"/>
                <a:ext cx="1219939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4" idx="4"/>
                <a:endCxn id="5" idx="7"/>
              </p:cNvCxnSpPr>
              <p:nvPr/>
            </p:nvCxnSpPr>
            <p:spPr>
              <a:xfrm flipH="1">
                <a:off x="4485743" y="2530901"/>
                <a:ext cx="1037604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  <a:endCxn id="4" idx="2"/>
              </p:cNvCxnSpPr>
              <p:nvPr/>
            </p:nvCxnSpPr>
            <p:spPr>
              <a:xfrm>
                <a:off x="3014039" y="1890946"/>
                <a:ext cx="19014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  <a:stCxn id="6" idx="0"/>
              </p:cNvCxnSpPr>
              <p:nvPr/>
            </p:nvCxnSpPr>
            <p:spPr>
              <a:xfrm flipV="1">
                <a:off x="2406225" y="484322"/>
                <a:ext cx="0" cy="76666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 flipV="1">
                <a:off x="5525029" y="484322"/>
                <a:ext cx="0" cy="8074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588660" y="4936457"/>
                <a:ext cx="1240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Prefix: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</a:t>
                </a:r>
                <a:endParaRPr 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BB89F3-43E8-F644-AA9B-76973CF54A99}"/>
                </a:ext>
              </a:extLst>
            </p:cNvPr>
            <p:cNvSpPr txBox="1"/>
            <p:nvPr/>
          </p:nvSpPr>
          <p:spPr>
            <a:xfrm>
              <a:off x="2930506" y="1690688"/>
              <a:ext cx="10122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A-C</a:t>
              </a:r>
            </a:p>
            <a:p>
              <a:r>
                <a:rPr lang="en-US" altLang="zh-CN" sz="2800" b="1" dirty="0"/>
                <a:t>A-B-C</a:t>
              </a:r>
              <a:endParaRPr lang="en-US" sz="28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907FD8-B743-4743-A46B-CC192E91B188}"/>
                </a:ext>
              </a:extLst>
            </p:cNvPr>
            <p:cNvSpPr txBox="1"/>
            <p:nvPr/>
          </p:nvSpPr>
          <p:spPr>
            <a:xfrm>
              <a:off x="8037711" y="1690688"/>
              <a:ext cx="10122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B-C</a:t>
              </a:r>
            </a:p>
            <a:p>
              <a:r>
                <a:rPr lang="en-US" altLang="zh-CN" sz="2800" b="1" dirty="0"/>
                <a:t>B-A-C</a:t>
              </a:r>
              <a:endParaRPr lang="en-US" sz="2800" b="1" dirty="0"/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71963672-FCCD-C440-A2B2-CC1D25F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CF09E8-E457-054B-864A-AA8CDD36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3873" cy="4351338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5EBE7-9CAF-C64C-9CF0-7AD905C9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1383D-7664-AF4E-AE0A-FD0A9489F4CD}"/>
              </a:ext>
            </a:extLst>
          </p:cNvPr>
          <p:cNvGrpSpPr/>
          <p:nvPr/>
        </p:nvGrpSpPr>
        <p:grpSpPr>
          <a:xfrm>
            <a:off x="5037098" y="1690688"/>
            <a:ext cx="6119470" cy="5007520"/>
            <a:chOff x="2930506" y="1690688"/>
            <a:chExt cx="6119470" cy="5007520"/>
          </a:xfrm>
        </p:grpSpPr>
        <p:grpSp>
          <p:nvGrpSpPr>
            <p:cNvPr id="33" name="Group 32"/>
            <p:cNvGrpSpPr/>
            <p:nvPr/>
          </p:nvGrpSpPr>
          <p:grpSpPr>
            <a:xfrm>
              <a:off x="4007185" y="1784408"/>
              <a:ext cx="4332751" cy="4913800"/>
              <a:chOff x="1798410" y="484322"/>
              <a:chExt cx="4332751" cy="4913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15532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B</a:t>
                </a:r>
                <a:endParaRPr lang="en-US" sz="400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48139" y="4062006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C</a:t>
                </a:r>
                <a:endParaRPr lang="en-US" sz="40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8410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A</a:t>
                </a:r>
                <a:endParaRPr lang="en-US" sz="4000" dirty="0"/>
              </a:p>
            </p:txBody>
          </p:sp>
          <p:cxnSp>
            <p:nvCxnSpPr>
              <p:cNvPr id="8" name="Straight Connector 7"/>
              <p:cNvCxnSpPr>
                <a:stCxn id="6" idx="4"/>
                <a:endCxn id="5" idx="1"/>
              </p:cNvCxnSpPr>
              <p:nvPr/>
            </p:nvCxnSpPr>
            <p:spPr>
              <a:xfrm>
                <a:off x="2406225" y="2530901"/>
                <a:ext cx="1219939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4" idx="4"/>
                <a:endCxn id="5" idx="7"/>
              </p:cNvCxnSpPr>
              <p:nvPr/>
            </p:nvCxnSpPr>
            <p:spPr>
              <a:xfrm flipH="1">
                <a:off x="4485743" y="2530901"/>
                <a:ext cx="1037604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  <a:endCxn id="4" idx="2"/>
              </p:cNvCxnSpPr>
              <p:nvPr/>
            </p:nvCxnSpPr>
            <p:spPr>
              <a:xfrm>
                <a:off x="3014039" y="1890946"/>
                <a:ext cx="19014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  <a:stCxn id="6" idx="0"/>
              </p:cNvCxnSpPr>
              <p:nvPr/>
            </p:nvCxnSpPr>
            <p:spPr>
              <a:xfrm flipV="1">
                <a:off x="2406225" y="484322"/>
                <a:ext cx="0" cy="76666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 flipV="1">
                <a:off x="5525029" y="484322"/>
                <a:ext cx="0" cy="8074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588660" y="4936457"/>
                <a:ext cx="1240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Prefix: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</a:t>
                </a:r>
                <a:endParaRPr 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BB89F3-43E8-F644-AA9B-76973CF54A99}"/>
                </a:ext>
              </a:extLst>
            </p:cNvPr>
            <p:cNvSpPr txBox="1"/>
            <p:nvPr/>
          </p:nvSpPr>
          <p:spPr>
            <a:xfrm>
              <a:off x="2930506" y="1690688"/>
              <a:ext cx="10122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A-C</a:t>
              </a:r>
            </a:p>
            <a:p>
              <a:r>
                <a:rPr lang="en-US" altLang="zh-CN" sz="2800" b="1" dirty="0"/>
                <a:t>A-B-C</a:t>
              </a:r>
              <a:endParaRPr lang="en-US" sz="28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907FD8-B743-4743-A46B-CC192E91B188}"/>
                </a:ext>
              </a:extLst>
            </p:cNvPr>
            <p:cNvSpPr txBox="1"/>
            <p:nvPr/>
          </p:nvSpPr>
          <p:spPr>
            <a:xfrm>
              <a:off x="8037711" y="1690688"/>
              <a:ext cx="10122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B-C</a:t>
              </a:r>
            </a:p>
            <a:p>
              <a:r>
                <a:rPr lang="en-US" altLang="zh-CN" sz="2800" b="1" dirty="0"/>
                <a:t>B-A-C</a:t>
              </a:r>
              <a:endParaRPr lang="en-US" sz="2800" b="1" dirty="0"/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71963672-FCCD-C440-A2B2-CC1D25F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CF09E8-E457-054B-864A-AA8CDD36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6928" cy="4351338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Application: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Non-HTTP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FTP) traffic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5EBE7-9CAF-C64C-9CF0-7AD905C9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8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0A09E-970E-C44D-BA92-30B45402DDCB}"/>
              </a:ext>
            </a:extLst>
          </p:cNvPr>
          <p:cNvSpPr/>
          <p:nvPr/>
        </p:nvSpPr>
        <p:spPr>
          <a:xfrm>
            <a:off x="4692449" y="2780601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AE42F-3162-704F-ADF2-26735CF52CE0}"/>
              </a:ext>
            </a:extLst>
          </p:cNvPr>
          <p:cNvSpPr/>
          <p:nvPr/>
        </p:nvSpPr>
        <p:spPr>
          <a:xfrm>
            <a:off x="10524477" y="2725605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84B33C-7671-F34F-8FB3-F9C0D3C6372B}"/>
              </a:ext>
            </a:extLst>
          </p:cNvPr>
          <p:cNvSpPr/>
          <p:nvPr/>
        </p:nvSpPr>
        <p:spPr>
          <a:xfrm>
            <a:off x="5424707" y="5978379"/>
            <a:ext cx="2192086" cy="377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Application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6DCE40A-716D-CB4B-9CB1-EAED0E8E2A4D}"/>
              </a:ext>
            </a:extLst>
          </p:cNvPr>
          <p:cNvSpPr/>
          <p:nvPr/>
        </p:nvSpPr>
        <p:spPr>
          <a:xfrm rot="8703406">
            <a:off x="6254274" y="3674006"/>
            <a:ext cx="484632" cy="220200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B72E29E-7FF0-5A45-8B30-96C6B79EA86D}"/>
              </a:ext>
            </a:extLst>
          </p:cNvPr>
          <p:cNvSpPr/>
          <p:nvPr/>
        </p:nvSpPr>
        <p:spPr>
          <a:xfrm rot="12811361">
            <a:off x="9544325" y="3661144"/>
            <a:ext cx="484632" cy="19530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ED24CBB-A452-7943-A341-4A0579C38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58349"/>
              </p:ext>
            </p:extLst>
          </p:nvPr>
        </p:nvGraphicFramePr>
        <p:xfrm>
          <a:off x="8647384" y="4189032"/>
          <a:ext cx="3376403" cy="104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80,</a:t>
                      </a:r>
                      <a:r>
                        <a:rPr lang="zh-CN" altLang="en-US" sz="1600" b="1" dirty="0"/>
                        <a:t> </a:t>
                      </a:r>
                      <a:endParaRPr lang="en-US" altLang="zh-CN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(B-A-</a:t>
                      </a:r>
                      <a:r>
                        <a:rPr lang="en-US" altLang="zh-CN" sz="1600" b="1" baseline="0" dirty="0"/>
                        <a:t>C</a:t>
                      </a:r>
                      <a:r>
                        <a:rPr lang="en-US" altLang="zh-CN" sz="1600" b="1" dirty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en-US" altLang="zh-CN" sz="1600" b="1" dirty="0"/>
                        <a:t>!=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(B-C)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0C19883-BD53-B94C-84B9-7D00416A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44701"/>
              </p:ext>
            </p:extLst>
          </p:nvPr>
        </p:nvGraphicFramePr>
        <p:xfrm>
          <a:off x="4692449" y="4347623"/>
          <a:ext cx="3376403" cy="104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80,</a:t>
                      </a:r>
                      <a:r>
                        <a:rPr lang="zh-CN" altLang="en-US" sz="1600" b="1" dirty="0"/>
                        <a:t> </a:t>
                      </a:r>
                      <a:endParaRPr lang="en-US" altLang="zh-CN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(A-</a:t>
                      </a:r>
                      <a:r>
                        <a:rPr lang="en-US" altLang="zh-CN" sz="1600" b="1" baseline="0" dirty="0"/>
                        <a:t>C</a:t>
                      </a:r>
                      <a:r>
                        <a:rPr lang="en-US" altLang="zh-CN" sz="1600" b="1" dirty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en-US" altLang="zh-CN" sz="1600" b="1" dirty="0"/>
                        <a:t>!=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(A-B-C)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F22153-7F65-1042-83E5-1BF814273DEF}"/>
              </a:ext>
            </a:extLst>
          </p:cNvPr>
          <p:cNvSpPr txBox="1"/>
          <p:nvPr/>
        </p:nvSpPr>
        <p:spPr>
          <a:xfrm>
            <a:off x="6858256" y="3620547"/>
            <a:ext cx="302612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FF0000"/>
                </a:solidFill>
              </a:rPr>
              <a:t>Will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this</a:t>
            </a:r>
            <a:r>
              <a:rPr lang="zh-CN" altLang="en-US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work?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1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1383D-7664-AF4E-AE0A-FD0A9489F4CD}"/>
              </a:ext>
            </a:extLst>
          </p:cNvPr>
          <p:cNvGrpSpPr/>
          <p:nvPr/>
        </p:nvGrpSpPr>
        <p:grpSpPr>
          <a:xfrm>
            <a:off x="5037098" y="1690688"/>
            <a:ext cx="5795214" cy="5007520"/>
            <a:chOff x="2930506" y="1690688"/>
            <a:chExt cx="5795214" cy="5007520"/>
          </a:xfrm>
        </p:grpSpPr>
        <p:grpSp>
          <p:nvGrpSpPr>
            <p:cNvPr id="33" name="Group 32"/>
            <p:cNvGrpSpPr/>
            <p:nvPr/>
          </p:nvGrpSpPr>
          <p:grpSpPr>
            <a:xfrm>
              <a:off x="4007185" y="1784408"/>
              <a:ext cx="4332751" cy="4913800"/>
              <a:chOff x="1798410" y="484322"/>
              <a:chExt cx="4332751" cy="4913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915532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B</a:t>
                </a:r>
                <a:endParaRPr lang="en-US" sz="4000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448139" y="4062006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C</a:t>
                </a:r>
                <a:endParaRPr lang="en-US" sz="40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8410" y="1250991"/>
                <a:ext cx="1215629" cy="12799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dirty="0"/>
                  <a:t>A</a:t>
                </a:r>
                <a:endParaRPr lang="en-US" sz="4000" dirty="0"/>
              </a:p>
            </p:txBody>
          </p:sp>
          <p:cxnSp>
            <p:nvCxnSpPr>
              <p:cNvPr id="8" name="Straight Connector 7"/>
              <p:cNvCxnSpPr>
                <a:stCxn id="6" idx="4"/>
                <a:endCxn id="5" idx="1"/>
              </p:cNvCxnSpPr>
              <p:nvPr/>
            </p:nvCxnSpPr>
            <p:spPr>
              <a:xfrm>
                <a:off x="2406225" y="2530901"/>
                <a:ext cx="1219939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4" idx="4"/>
                <a:endCxn id="5" idx="7"/>
              </p:cNvCxnSpPr>
              <p:nvPr/>
            </p:nvCxnSpPr>
            <p:spPr>
              <a:xfrm flipH="1">
                <a:off x="4485743" y="2530901"/>
                <a:ext cx="1037604" cy="17185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  <a:endCxn id="4" idx="2"/>
              </p:cNvCxnSpPr>
              <p:nvPr/>
            </p:nvCxnSpPr>
            <p:spPr>
              <a:xfrm>
                <a:off x="3014039" y="1890946"/>
                <a:ext cx="19014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  <a:stCxn id="6" idx="0"/>
              </p:cNvCxnSpPr>
              <p:nvPr/>
            </p:nvCxnSpPr>
            <p:spPr>
              <a:xfrm flipV="1">
                <a:off x="2406225" y="484322"/>
                <a:ext cx="0" cy="76666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 flipV="1">
                <a:off x="5525029" y="484322"/>
                <a:ext cx="0" cy="80741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588660" y="4936457"/>
                <a:ext cx="1240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Prefix: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p</a:t>
                </a:r>
                <a:endParaRPr 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BB89F3-43E8-F644-AA9B-76973CF54A99}"/>
                </a:ext>
              </a:extLst>
            </p:cNvPr>
            <p:cNvSpPr txBox="1"/>
            <p:nvPr/>
          </p:nvSpPr>
          <p:spPr>
            <a:xfrm>
              <a:off x="2930506" y="1690688"/>
              <a:ext cx="699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A-C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907FD8-B743-4743-A46B-CC192E91B188}"/>
                </a:ext>
              </a:extLst>
            </p:cNvPr>
            <p:cNvSpPr txBox="1"/>
            <p:nvPr/>
          </p:nvSpPr>
          <p:spPr>
            <a:xfrm>
              <a:off x="8037711" y="1690688"/>
              <a:ext cx="6880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B-C</a:t>
              </a:r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71963672-FCCD-C440-A2B2-CC1D25F3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olicy</a:t>
            </a:r>
            <a:r>
              <a:rPr lang="zh-CN" altLang="en-US" dirty="0"/>
              <a:t> </a:t>
            </a:r>
            <a:r>
              <a:rPr lang="en-US" altLang="zh-CN" dirty="0"/>
              <a:t>Self-Induced</a:t>
            </a:r>
            <a:r>
              <a:rPr lang="zh-CN" altLang="en-US" dirty="0"/>
              <a:t> </a:t>
            </a:r>
            <a:r>
              <a:rPr lang="en-US" altLang="zh-CN" dirty="0"/>
              <a:t>Instability:</a:t>
            </a:r>
            <a:r>
              <a:rPr lang="zh-CN" altLang="en-US" dirty="0"/>
              <a:t> </a:t>
            </a:r>
            <a:r>
              <a:rPr lang="en-US" altLang="zh-CN" dirty="0"/>
              <a:t>Illustration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CF09E8-E457-054B-864A-AA8CDD36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6928" cy="4351338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BGP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Application: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pPr lvl="1"/>
            <a:r>
              <a:rPr lang="en-US" altLang="zh-CN" dirty="0"/>
              <a:t>Non-HTTP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enters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forwarding</a:t>
            </a:r>
            <a:r>
              <a:rPr lang="zh-CN" altLang="en-US" dirty="0"/>
              <a:t> </a:t>
            </a:r>
            <a:r>
              <a:rPr lang="en-US" altLang="zh-CN" dirty="0"/>
              <a:t>loop,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withdraw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5EBE7-9CAF-C64C-9CF0-7AD905C9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E59A-7D2F-1641-903F-86EDC7E06611}" type="slidenum">
              <a:rPr lang="en-US" smtClean="0"/>
              <a:t>9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0A09E-970E-C44D-BA92-30B45402DDCB}"/>
              </a:ext>
            </a:extLst>
          </p:cNvPr>
          <p:cNvSpPr/>
          <p:nvPr/>
        </p:nvSpPr>
        <p:spPr>
          <a:xfrm>
            <a:off x="4692449" y="2780601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EAE42F-3162-704F-ADF2-26735CF52CE0}"/>
              </a:ext>
            </a:extLst>
          </p:cNvPr>
          <p:cNvSpPr/>
          <p:nvPr/>
        </p:nvSpPr>
        <p:spPr>
          <a:xfrm>
            <a:off x="10524477" y="2725605"/>
            <a:ext cx="1330989" cy="82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FIRC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84B33C-7671-F34F-8FB3-F9C0D3C6372B}"/>
              </a:ext>
            </a:extLst>
          </p:cNvPr>
          <p:cNvSpPr/>
          <p:nvPr/>
        </p:nvSpPr>
        <p:spPr>
          <a:xfrm>
            <a:off x="5424707" y="5978379"/>
            <a:ext cx="2192086" cy="377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Application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6DCE40A-716D-CB4B-9CB1-EAED0E8E2A4D}"/>
              </a:ext>
            </a:extLst>
          </p:cNvPr>
          <p:cNvSpPr/>
          <p:nvPr/>
        </p:nvSpPr>
        <p:spPr>
          <a:xfrm rot="8703406">
            <a:off x="6254274" y="3674006"/>
            <a:ext cx="484632" cy="220200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B72E29E-7FF0-5A45-8B30-96C6B79EA86D}"/>
              </a:ext>
            </a:extLst>
          </p:cNvPr>
          <p:cNvSpPr/>
          <p:nvPr/>
        </p:nvSpPr>
        <p:spPr>
          <a:xfrm rot="12811361">
            <a:off x="9544325" y="3661144"/>
            <a:ext cx="484632" cy="195305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ED24CBB-A452-7943-A341-4A0579C38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91364"/>
              </p:ext>
            </p:extLst>
          </p:nvPr>
        </p:nvGraphicFramePr>
        <p:xfrm>
          <a:off x="8647384" y="4189032"/>
          <a:ext cx="3376403" cy="104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80,</a:t>
                      </a:r>
                      <a:r>
                        <a:rPr lang="zh-CN" altLang="en-US" sz="1600" b="1" dirty="0"/>
                        <a:t> </a:t>
                      </a:r>
                      <a:endParaRPr lang="en-US" altLang="zh-CN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(B-A-</a:t>
                      </a:r>
                      <a:r>
                        <a:rPr lang="en-US" altLang="zh-CN" sz="1600" b="1" baseline="0" dirty="0"/>
                        <a:t>C</a:t>
                      </a:r>
                      <a:r>
                        <a:rPr lang="en-US" altLang="zh-CN" sz="1600" b="1" dirty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en-US" altLang="zh-CN" sz="1600" b="1" dirty="0"/>
                        <a:t>!=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(B-C)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0C19883-BD53-B94C-84B9-7D00416A1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17634"/>
              </p:ext>
            </p:extLst>
          </p:nvPr>
        </p:nvGraphicFramePr>
        <p:xfrm>
          <a:off x="4692449" y="4373658"/>
          <a:ext cx="3376403" cy="1044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Match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Action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80,</a:t>
                      </a:r>
                      <a:r>
                        <a:rPr lang="zh-CN" altLang="en-US" sz="1600" b="1" dirty="0"/>
                        <a:t> </a:t>
                      </a:r>
                      <a:endParaRPr lang="en-US" altLang="zh-CN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(A-</a:t>
                      </a:r>
                      <a:r>
                        <a:rPr lang="en-US" altLang="zh-CN" sz="1600" b="1" baseline="0" dirty="0"/>
                        <a:t>C</a:t>
                      </a:r>
                      <a:r>
                        <a:rPr lang="en-US" altLang="zh-CN" sz="1600" b="1" dirty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dstIP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p,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 err="1"/>
                        <a:t>dstPort</a:t>
                      </a:r>
                      <a:r>
                        <a:rPr lang="en-US" altLang="zh-CN" sz="1600" b="1" dirty="0"/>
                        <a:t>!=</a:t>
                      </a:r>
                      <a:r>
                        <a:rPr lang="zh-CN" altLang="en-US" sz="1600" b="1" dirty="0"/>
                        <a:t> </a:t>
                      </a:r>
                      <a:r>
                        <a:rPr lang="en-US" altLang="zh-CN" sz="1600" b="1" dirty="0"/>
                        <a:t>80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/>
                        <a:t>fwd</a:t>
                      </a:r>
                      <a:r>
                        <a:rPr lang="en-US" altLang="zh-CN" sz="1600" b="1" dirty="0"/>
                        <a:t>(A-B-C)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8E7EF43-1E77-C449-8853-90518BB63116}"/>
              </a:ext>
            </a:extLst>
          </p:cNvPr>
          <p:cNvSpPr txBox="1"/>
          <p:nvPr/>
        </p:nvSpPr>
        <p:spPr>
          <a:xfrm>
            <a:off x="7334423" y="2504019"/>
            <a:ext cx="1918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WITHDRAW</a:t>
            </a:r>
            <a:r>
              <a:rPr lang="zh-CN" altLang="en-US" b="1" dirty="0"/>
              <a:t> </a:t>
            </a:r>
            <a:r>
              <a:rPr lang="en-US" altLang="zh-CN" b="1" dirty="0"/>
              <a:t>B-C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8601B8-29A5-6E48-B3DD-BF184AE119F5}"/>
              </a:ext>
            </a:extLst>
          </p:cNvPr>
          <p:cNvCxnSpPr>
            <a:cxnSpLocks/>
          </p:cNvCxnSpPr>
          <p:nvPr/>
        </p:nvCxnSpPr>
        <p:spPr>
          <a:xfrm flipH="1">
            <a:off x="7397550" y="3032968"/>
            <a:ext cx="175192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ADE35F-2262-DE41-B25F-157760C939F2}"/>
              </a:ext>
            </a:extLst>
          </p:cNvPr>
          <p:cNvCxnSpPr>
            <a:cxnSpLocks/>
          </p:cNvCxnSpPr>
          <p:nvPr/>
        </p:nvCxnSpPr>
        <p:spPr>
          <a:xfrm flipH="1">
            <a:off x="7397550" y="3370563"/>
            <a:ext cx="175192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8CA4C1-DE7F-5743-8C33-0DC686A1FE6F}"/>
              </a:ext>
            </a:extLst>
          </p:cNvPr>
          <p:cNvSpPr txBox="1"/>
          <p:nvPr/>
        </p:nvSpPr>
        <p:spPr>
          <a:xfrm>
            <a:off x="7346224" y="3431897"/>
            <a:ext cx="1918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WITHDRAW</a:t>
            </a:r>
            <a:r>
              <a:rPr lang="zh-CN" altLang="en-US" b="1" dirty="0"/>
              <a:t> </a:t>
            </a:r>
            <a:r>
              <a:rPr lang="en-US" altLang="zh-CN" b="1" dirty="0"/>
              <a:t>A-C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15A8B2-10B0-B140-A22C-1394C6801FC6}"/>
              </a:ext>
            </a:extLst>
          </p:cNvPr>
          <p:cNvSpPr/>
          <p:nvPr/>
        </p:nvSpPr>
        <p:spPr>
          <a:xfrm>
            <a:off x="5042398" y="2095312"/>
            <a:ext cx="1012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</a:rPr>
              <a:t>A-B-C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5194C0-9076-E54C-A7E2-8D252944CF27}"/>
              </a:ext>
            </a:extLst>
          </p:cNvPr>
          <p:cNvSpPr/>
          <p:nvPr/>
        </p:nvSpPr>
        <p:spPr>
          <a:xfrm>
            <a:off x="10146241" y="2121575"/>
            <a:ext cx="1012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B-A-C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8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5" grpId="0" animBg="1"/>
      <p:bldP spid="32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6755</TotalTime>
  <Words>2069</Words>
  <Application>Microsoft Macintosh PowerPoint</Application>
  <PresentationFormat>Widescreen</PresentationFormat>
  <Paragraphs>466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Calibri Light</vt:lpstr>
      <vt:lpstr>Office Theme</vt:lpstr>
      <vt:lpstr>Toward Stable Interdomain  Network-Application Integration </vt:lpstr>
      <vt:lpstr>Flexible Interdomain Route Control (FIRC)</vt:lpstr>
      <vt:lpstr>Flexible Interdomain Route Control: Example</vt:lpstr>
      <vt:lpstr>Related Work on FIRC</vt:lpstr>
      <vt:lpstr>Goal of This Paper</vt:lpstr>
      <vt:lpstr>Outline</vt:lpstr>
      <vt:lpstr>Policy Self-Induced Instability: Illustration</vt:lpstr>
      <vt:lpstr>Policy Self-Induced Instability: Illustration</vt:lpstr>
      <vt:lpstr>Policy Self-Induced Instability: Illustration</vt:lpstr>
      <vt:lpstr>Policy Self-Induced Instability: Illustration</vt:lpstr>
      <vt:lpstr>Policy Self-Induced Instability: Illustration</vt:lpstr>
      <vt:lpstr>Policy Self-Induced Instability: Strawman Solutions</vt:lpstr>
      <vt:lpstr>Policy Self-Induced Instability: Solution</vt:lpstr>
      <vt:lpstr>Outline</vt:lpstr>
      <vt:lpstr>Policy Overwriting Instability: Illustration</vt:lpstr>
      <vt:lpstr>Policy Overwriting Instability: Illustration</vt:lpstr>
      <vt:lpstr>Policy Overwriting Instability: Illustration</vt:lpstr>
      <vt:lpstr>Policy Overwriting Instability: Illustration</vt:lpstr>
      <vt:lpstr>Policy Overwriting Instability: Illustration</vt:lpstr>
      <vt:lpstr>Policy Overwriting Instability: Solution</vt:lpstr>
      <vt:lpstr>Outline</vt:lpstr>
      <vt:lpstr>Evaluation: Setting</vt:lpstr>
      <vt:lpstr>Evaluation: Results</vt:lpstr>
      <vt:lpstr>Summary and Future Work</vt:lpstr>
      <vt:lpstr>Backup Slides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for the Maximum Independent Set: A New Perspective on the Stable Path Problem </dc:title>
  <dc:creator>Qiao Xiang</dc:creator>
  <cp:lastModifiedBy>Qiao Xiang</cp:lastModifiedBy>
  <cp:revision>654</cp:revision>
  <dcterms:created xsi:type="dcterms:W3CDTF">2021-03-09T13:51:33Z</dcterms:created>
  <dcterms:modified xsi:type="dcterms:W3CDTF">2021-08-20T14:52:24Z</dcterms:modified>
</cp:coreProperties>
</file>