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31" r:id="rId2"/>
    <p:sldMasterId id="2147487516" r:id="rId3"/>
  </p:sldMasterIdLst>
  <p:notesMasterIdLst>
    <p:notesMasterId r:id="rId95"/>
  </p:notesMasterIdLst>
  <p:handoutMasterIdLst>
    <p:handoutMasterId r:id="rId96"/>
  </p:handoutMasterIdLst>
  <p:sldIdLst>
    <p:sldId id="321" r:id="rId4"/>
    <p:sldId id="298" r:id="rId5"/>
    <p:sldId id="1038" r:id="rId6"/>
    <p:sldId id="883" r:id="rId7"/>
    <p:sldId id="1009" r:id="rId8"/>
    <p:sldId id="896" r:id="rId9"/>
    <p:sldId id="1040" r:id="rId10"/>
    <p:sldId id="1041" r:id="rId11"/>
    <p:sldId id="897" r:id="rId12"/>
    <p:sldId id="1042" r:id="rId13"/>
    <p:sldId id="911" r:id="rId14"/>
    <p:sldId id="773" r:id="rId15"/>
    <p:sldId id="761" r:id="rId16"/>
    <p:sldId id="762" r:id="rId17"/>
    <p:sldId id="763" r:id="rId18"/>
    <p:sldId id="765" r:id="rId19"/>
    <p:sldId id="766" r:id="rId20"/>
    <p:sldId id="767" r:id="rId21"/>
    <p:sldId id="768" r:id="rId22"/>
    <p:sldId id="775" r:id="rId23"/>
    <p:sldId id="1043" r:id="rId24"/>
    <p:sldId id="774" r:id="rId25"/>
    <p:sldId id="777" r:id="rId26"/>
    <p:sldId id="1044" r:id="rId27"/>
    <p:sldId id="779" r:id="rId28"/>
    <p:sldId id="780" r:id="rId29"/>
    <p:sldId id="1045" r:id="rId30"/>
    <p:sldId id="916" r:id="rId31"/>
    <p:sldId id="782" r:id="rId32"/>
    <p:sldId id="783" r:id="rId33"/>
    <p:sldId id="784" r:id="rId34"/>
    <p:sldId id="785" r:id="rId35"/>
    <p:sldId id="787" r:id="rId36"/>
    <p:sldId id="788" r:id="rId37"/>
    <p:sldId id="789" r:id="rId38"/>
    <p:sldId id="790" r:id="rId39"/>
    <p:sldId id="792" r:id="rId40"/>
    <p:sldId id="793" r:id="rId41"/>
    <p:sldId id="794" r:id="rId42"/>
    <p:sldId id="795" r:id="rId43"/>
    <p:sldId id="796" r:id="rId44"/>
    <p:sldId id="798" r:id="rId45"/>
    <p:sldId id="799" r:id="rId46"/>
    <p:sldId id="801" r:id="rId47"/>
    <p:sldId id="804" r:id="rId48"/>
    <p:sldId id="807" r:id="rId49"/>
    <p:sldId id="808" r:id="rId50"/>
    <p:sldId id="809" r:id="rId51"/>
    <p:sldId id="1039" r:id="rId52"/>
    <p:sldId id="810" r:id="rId53"/>
    <p:sldId id="811" r:id="rId54"/>
    <p:sldId id="912" r:id="rId55"/>
    <p:sldId id="814" r:id="rId56"/>
    <p:sldId id="815" r:id="rId57"/>
    <p:sldId id="929" r:id="rId58"/>
    <p:sldId id="917" r:id="rId59"/>
    <p:sldId id="918" r:id="rId60"/>
    <p:sldId id="919" r:id="rId61"/>
    <p:sldId id="920" r:id="rId62"/>
    <p:sldId id="921" r:id="rId63"/>
    <p:sldId id="922" r:id="rId64"/>
    <p:sldId id="923" r:id="rId65"/>
    <p:sldId id="924" r:id="rId66"/>
    <p:sldId id="925" r:id="rId67"/>
    <p:sldId id="930" r:id="rId68"/>
    <p:sldId id="931" r:id="rId69"/>
    <p:sldId id="932" r:id="rId70"/>
    <p:sldId id="955" r:id="rId71"/>
    <p:sldId id="933" r:id="rId72"/>
    <p:sldId id="934" r:id="rId73"/>
    <p:sldId id="936" r:id="rId74"/>
    <p:sldId id="937" r:id="rId75"/>
    <p:sldId id="938" r:id="rId76"/>
    <p:sldId id="1037" r:id="rId77"/>
    <p:sldId id="940" r:id="rId78"/>
    <p:sldId id="941" r:id="rId79"/>
    <p:sldId id="942" r:id="rId80"/>
    <p:sldId id="943" r:id="rId81"/>
    <p:sldId id="944" r:id="rId82"/>
    <p:sldId id="945" r:id="rId83"/>
    <p:sldId id="946" r:id="rId84"/>
    <p:sldId id="947" r:id="rId85"/>
    <p:sldId id="948" r:id="rId86"/>
    <p:sldId id="949" r:id="rId87"/>
    <p:sldId id="950" r:id="rId88"/>
    <p:sldId id="951" r:id="rId89"/>
    <p:sldId id="952" r:id="rId90"/>
    <p:sldId id="953" r:id="rId91"/>
    <p:sldId id="1010" r:id="rId92"/>
    <p:sldId id="1011" r:id="rId93"/>
    <p:sldId id="1012" r:id="rId9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7"/>
    <p:restoredTop sz="93649"/>
  </p:normalViewPr>
  <p:slideViewPr>
    <p:cSldViewPr snapToGrid="0">
      <p:cViewPr varScale="1">
        <p:scale>
          <a:sx n="131" d="100"/>
          <a:sy n="131" d="100"/>
        </p:scale>
        <p:origin x="10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4" d="100"/>
        <a:sy n="174" d="100"/>
      </p:scale>
      <p:origin x="0" y="14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6D50C93B-4706-2042-A312-4AE184ED1C2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9563EC0-908E-CB4B-B239-DA9BD7634C6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4A2A71F-E96D-6C4B-925D-BD9FB5C8F623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07E05D-EE96-084C-8EC9-76D0E4308F47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385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5FEB2BC-382E-744A-951A-446E31B9DA5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4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D36D458-ADAD-1E4F-A33D-4B369DA93A0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92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A992650-5574-CA4E-9225-229E7BDE294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35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B37E372-10AA-D441-9A6E-F022C6E2699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26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43D5996-D57C-3142-B63A-1259BA4302B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43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6C3B992-BE9A-484D-994C-FC4F4183678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96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C079573-7942-2A45-80FA-79F8CF815E4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68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175FCBF-859F-A546-84DC-8F394403A69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81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25214FA-90E1-B147-B1C6-5EF38F7C5E5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2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08F67BD-98D3-BB48-B653-89CC9F4654A8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6590E94-535E-6E45-9E38-8BB3EDD1C53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59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F8C6C7B-5876-F948-97C9-8A69B1276B9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29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CD8E283-6E8C-9C4A-B402-81B865B6CBE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171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A774F9E-54F0-8340-B6CA-0A7FE673FB13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eaLnBrk="1" hangingPunct="1"/>
              <a:t>25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Proof of Little</a:t>
            </a:r>
            <a:r>
              <a:rPr lang="ja-JP" altLang="en-US">
                <a:latin typeface="Calibri" charset="0"/>
                <a:ea typeface="ＭＳ Ｐゴシック" charset="-128"/>
              </a:rPr>
              <a:t>’</a:t>
            </a:r>
            <a:r>
              <a:rPr lang="en-US" altLang="ja-JP">
                <a:latin typeface="Calibri" charset="0"/>
                <a:ea typeface="ＭＳ Ｐゴシック" charset="-128"/>
              </a:rPr>
              <a:t>s Law:</a:t>
            </a:r>
          </a:p>
          <a:p>
            <a:endParaRPr lang="en-US" altLang="x-none">
              <a:latin typeface="Calibri" charset="0"/>
              <a:ea typeface="ＭＳ Ｐゴシック" charset="-128"/>
            </a:endParaRPr>
          </a:p>
          <a:p>
            <a:endParaRPr lang="en-US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4746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1DC470F-F1E2-4946-8589-50EABFB6BE56}" type="slidenum">
              <a:rPr lang="en-US" altLang="x-none" sz="1200">
                <a:latin typeface="Calibri" charset="0"/>
              </a:rPr>
              <a:pPr eaLnBrk="1" hangingPunct="1"/>
              <a:t>26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90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C16188A-14AD-B84E-A749-9055E3E52A7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966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7133EBC-8EC2-FB47-BDC2-AF8BC43E6BE4}" type="slidenum">
              <a:rPr lang="en-US" altLang="x-none" sz="1200"/>
              <a:pPr/>
              <a:t>28</a:t>
            </a:fld>
            <a:endParaRPr lang="en-US" altLang="x-none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D6AA95A-9799-AC41-84F6-6153E77644E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426EC78-0D7E-A249-81C8-D9EE5830878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AEF11DF-821E-9545-8600-5D9FC8F73A3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07E8CD-3CC4-384E-A9A8-4AAE579757D0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471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B98042E-21B3-B740-A1B3-E37E58805E3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05B8240-7D3E-3B47-8EDB-AEF4C15C3B7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BCFF292-0BC4-AD41-80B1-54BCAE5E73A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565D6D2-17CC-0B44-81DA-65B6C3AA3C7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4F20038-F96D-914E-8971-930F5087DD6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924DC8C-9E7C-664B-8EB2-19C44B891A2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08D1F31-12DB-0D41-B1C5-69AE061DA43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BA2AAF5-093A-9744-B880-4AC9E2FD484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A312E16-D2A9-C44E-9968-90BB2DB96D5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6A15BDA-C61E-F844-80B3-FD3522D472C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69E4C9-8C58-6B4A-B0E0-0C2EEAE7A9F7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512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CB7930B-FAEB-D64D-92D0-E61C8846B71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FFBA3D0-E4F6-4C4D-9844-4252D5B8ECD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2E69197-5B40-744B-BF82-0ECB49861F2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114DC80-6DD9-684F-8880-036AE981C04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omic Sans MS" charset="0"/>
                <a:ea typeface="ＭＳ Ｐゴシック" charset="-128"/>
              </a:rPr>
              <a:t>Add synchronization  to critical sections</a:t>
            </a:r>
          </a:p>
          <a:p>
            <a:endParaRPr lang="en-US" altLang="x-none">
              <a:latin typeface="Comic Sans MS" charset="0"/>
              <a:ea typeface="ＭＳ Ｐゴシック" charset="-128"/>
            </a:endParaRP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Use immutable objects</a:t>
            </a:r>
          </a:p>
          <a:p>
            <a:endParaRPr lang="en-US" altLang="x-none">
              <a:latin typeface="Comic Sans MS" charset="0"/>
              <a:ea typeface="ＭＳ Ｐゴシック" charset="-128"/>
            </a:endParaRPr>
          </a:p>
          <a:p>
            <a:r>
              <a:rPr lang="en-US" altLang="x-none">
                <a:latin typeface="Comic Sans MS" charset="0"/>
                <a:ea typeface="ＭＳ Ｐゴシック" charset="-128"/>
              </a:rPr>
              <a:t>Use thread safe wrapper if you want reusability</a:t>
            </a:r>
          </a:p>
          <a:p>
            <a:pPr lvl="1"/>
            <a:r>
              <a:rPr lang="en-US" altLang="x-none">
                <a:latin typeface="Comic Sans MS" charset="0"/>
                <a:ea typeface="ＭＳ Ｐゴシック" charset="-128"/>
              </a:rPr>
              <a:t>E.g., SafeServerSocket</a:t>
            </a:r>
          </a:p>
          <a:p>
            <a:endParaRPr lang="en-US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1FADB63-5E40-FB4C-BCA8-EEEF1B43EBE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CC5FCAA-EEFD-5B43-B4F9-3E21FB09FED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7CEDDB3-D1A2-CC44-83C9-51CB20967AF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7CEDDB3-D1A2-CC44-83C9-51CB20967AF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330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C6E89B1-15E2-1D40-8C37-327A206FBA4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1E95CAC-73BA-CA49-B0EA-3D330327627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C0205F-5AEA-4E4B-B63C-98F4D50A002E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4324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D83D6AC-4543-BD43-82D2-38972768E7F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D0F7813-0EEE-EB40-95C3-50A4172D765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0B21864-CD76-6549-85D3-CACC3D22C9D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0E29D74-BC0D-304A-8D7E-A28F21EA9F8E}" type="slidenum">
              <a:rPr lang="en-US" altLang="x-none" sz="1200"/>
              <a:pPr/>
              <a:t>55</a:t>
            </a:fld>
            <a:endParaRPr lang="en-US" altLang="x-none" sz="12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34BF7D7-1A03-084A-A6B2-E42335FDB84A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BB87F50-549D-1445-90B7-B81E77DEC4E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2C67C63-C69F-FA40-A126-37C79EB0409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1567991-6CF3-C543-AD52-2EF1966C4D6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5BB3285-9D67-C046-BCB4-39A3E3498CE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CA34AAE-44D1-4947-B026-E84DC19E06E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43460EB-9C2F-1548-827D-EAB93725A33A}" type="slidenum">
              <a:rPr lang="en-US" altLang="x-none" sz="1300">
                <a:latin typeface="Calibri" charset="0"/>
              </a:rPr>
              <a:pPr eaLnBrk="1" hangingPunct="1"/>
              <a:t>8</a:t>
            </a:fld>
            <a:endParaRPr lang="en-US" altLang="x-none" sz="13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4872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B040FEF-DCA8-A340-A889-268D6ECF472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8A3B3AC-F48E-E94B-B784-EDC458C2AC9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169C612-EDD0-E34A-AC14-5ACD23EEA49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C80494B-C011-CB45-BCF4-36327CD9D33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C20C836-E31F-974B-BD9B-74738128E71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4ABE771-2031-474C-B33D-AD63B535F56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EF90336-EB15-7448-B9FA-44E072B0F0D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DE494AC-0BFF-C743-A211-5C3EA1284BA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7F16267-E7BD-BA46-B504-1A2C50D1613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D6975C2-6395-814C-B76A-9107471BE2F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9249122-F212-6944-BE8E-08BDF82819EB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0285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7A0E2E1-86AC-DA43-AEC2-22FF39DECEE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87D335A-B543-7248-A987-CA248399B13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65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9F35B19-1EE8-8A42-9083-EE5C6230C0D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911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72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EBF81BA-8A41-B44F-B313-FC28D7E6588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39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AD754E4-1126-FB43-90C2-691EC0AE224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1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B71A3FA-C250-1243-8E01-8960460FF0E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3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3F96764-3562-6A4E-BA6E-7256F1ACD2A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DC91E14-92C6-9644-A1C2-011339ADD65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Introduce a bug.</a:t>
            </a:r>
          </a:p>
        </p:txBody>
      </p:sp>
      <p:sp>
        <p:nvSpPr>
          <p:cNvPr id="147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334491A-512A-4E4C-BEB6-935CDA0B9DE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F8F68FD-DB3C-354C-84A8-40200C9E4EA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5FA1FB5-D658-3249-8847-0B4A3BBC001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5426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1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4305F3B-C14B-A849-B76F-C595B8BC0B2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3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664C9CE-76BF-FA4E-83C5-D964E0A1865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5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B4C7769-F69F-EB4A-9D87-E3A6537F70E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F2D573F-2D4A-A040-A08C-86C7850E3A9C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82B7CAB-A078-8440-A477-88C3944D5F5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61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FF505CD-AFD7-374E-9385-5CB4AB8BA00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63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3CBA2FF-D302-054C-A54B-3AA56FD6DD4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14D1D74-945D-2944-A31C-2C1E7DDEA97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808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938188F-E335-2B4F-8F39-873C8564002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90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8453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6E8435-6215-B94B-B8F0-9B7F38EFA87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91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86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590956-00DF-9B4B-A880-9912A452B216}" type="slidenum">
              <a:rPr lang="en-US" altLang="x-none" sz="1200"/>
              <a:pPr/>
              <a:t>11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191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102D4-0670-9249-93F7-98E3B08BE10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238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2A993-7A2A-654C-843C-A1E24E4D1BD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413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BD5E9-6788-2D4D-85FA-D44C1257A91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350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C85934-0B9E-6042-BC91-F629845DBF9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5280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B8EADC-5E86-CD40-ACF6-94011AF4A0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402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9871B9-58C6-9440-9839-891E4217DA9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2169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0619F5-B39B-A34F-8DDC-90EED5FACE9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871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70F89-D3C5-174A-B545-92C90F9DDD5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7288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1D2D73-3A1C-B344-BDC3-755A3CC5AB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6109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F8BD12-EC5E-7941-8CD4-95DE33E210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2742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87362C-7602-2D4B-8212-FE56DCC5B84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8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B5B43-780A-DD4E-AA6B-4608E7B62A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6364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5BA624-FF53-944C-98B2-47ED0D8F21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4002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7DAA90-8C91-D540-93A7-D9F61AEA617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5018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9FB341-5110-C84E-8FDF-63B7579C198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206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8507992-2925-6749-B9C6-AF09F35A1BA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39AA822-149E-594C-946C-56A977EE488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BC0B1F7-CF4C-4743-A317-4BEF7371738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C6469FC2-8EB8-EB4B-9ED3-06205A787C1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55F7CCD-9F42-DD4C-B047-06B0BA36014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6538AA3-1729-934C-97BC-19331A1CD43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EE193306-0AE8-FA46-B0F2-B46C5DC0395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CFD8D-69F1-E349-B644-21EFFD58C90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49155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311A986-F177-D14A-9206-30851B00615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5ED7DB2E-BC45-D74C-8983-9CC5659B39B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36BF1C71-17C0-F644-B30D-756D9B70C07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3D09515C-59BF-8346-9CC0-165D5F57C06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2446EA-FDB5-6D40-AF09-3877E11D70E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268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F8DE5-85B4-0C41-8BA2-EC10125DE59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87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0A79FF-226B-5242-9552-4C5BB835B74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73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EFC13B-3BE6-6541-B907-CDEB7ECEFB9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34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A3C05-B0F0-1444-B10B-65911C70FE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41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EF651-BA96-4F48-94E8-A093F749BD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25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B00DCE-B351-7540-9ECF-B3E5B0E8A940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4" r:id="rId1"/>
    <p:sldLayoutId id="2147487495" r:id="rId2"/>
    <p:sldLayoutId id="2147487496" r:id="rId3"/>
    <p:sldLayoutId id="2147487497" r:id="rId4"/>
    <p:sldLayoutId id="2147487498" r:id="rId5"/>
    <p:sldLayoutId id="2147487499" r:id="rId6"/>
    <p:sldLayoutId id="2147487500" r:id="rId7"/>
    <p:sldLayoutId id="2147487501" r:id="rId8"/>
    <p:sldLayoutId id="2147487502" r:id="rId9"/>
    <p:sldLayoutId id="2147487503" r:id="rId10"/>
    <p:sldLayoutId id="21474875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7E178DD9-51B9-104A-85F5-02E4190CA629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05" r:id="rId1"/>
    <p:sldLayoutId id="2147487506" r:id="rId2"/>
    <p:sldLayoutId id="2147487507" r:id="rId3"/>
    <p:sldLayoutId id="2147487508" r:id="rId4"/>
    <p:sldLayoutId id="2147487509" r:id="rId5"/>
    <p:sldLayoutId id="2147487510" r:id="rId6"/>
    <p:sldLayoutId id="2147487511" r:id="rId7"/>
    <p:sldLayoutId id="2147487512" r:id="rId8"/>
    <p:sldLayoutId id="2147487513" r:id="rId9"/>
    <p:sldLayoutId id="2147487514" r:id="rId10"/>
    <p:sldLayoutId id="21474875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eaLnBrk="0" hangingPunct="0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069058AE-C5B3-2C4D-9E9F-3FF0C80336D9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0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517" r:id="rId1"/>
    <p:sldLayoutId id="2147487518" r:id="rId2"/>
    <p:sldLayoutId id="2147487519" r:id="rId3"/>
    <p:sldLayoutId id="2147487520" r:id="rId4"/>
    <p:sldLayoutId id="2147487521" r:id="rId5"/>
    <p:sldLayoutId id="2147487522" r:id="rId6"/>
    <p:sldLayoutId id="2147487523" r:id="rId7"/>
    <p:sldLayoutId id="2147487524" r:id="rId8"/>
    <p:sldLayoutId id="2147487525" r:id="rId9"/>
    <p:sldLayoutId id="2147487526" r:id="rId10"/>
    <p:sldLayoutId id="21474875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4.2/docs/api/java/net/ServerSocket.html#setSocketFactory%28java.net.SocketImplFactory%29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3179.aspx)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7772400" cy="1470025"/>
          </a:xfrm>
        </p:spPr>
        <p:txBody>
          <a:bodyPr/>
          <a:lstStyle/>
          <a:p>
            <a:pPr algn="ctr"/>
            <a:r>
              <a:rPr lang="en-US" altLang="x-none" sz="3600">
                <a:ea typeface="ＭＳ Ｐゴシック" charset="-128"/>
              </a:rPr>
              <a:t>Network Applications:</a:t>
            </a:r>
            <a:br>
              <a:rPr lang="en-US" altLang="x-none" sz="3600">
                <a:ea typeface="ＭＳ Ｐゴシック" charset="-128"/>
              </a:rPr>
            </a:br>
            <a:r>
              <a:rPr lang="en-US" altLang="x-none" sz="3600">
                <a:ea typeface="ＭＳ Ｐゴシック" charset="-128"/>
              </a:rPr>
              <a:t>High-performance Server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B8C91-D0BC-944B-A8AF-0EA86E08190F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7B1AB34-E43E-D24B-84A5-658D2012E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21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349343" cy="1143000"/>
          </a:xfrm>
        </p:spPr>
        <p:txBody>
          <a:bodyPr/>
          <a:lstStyle/>
          <a:p>
            <a:pPr eaLnBrk="1" hangingPunct="1"/>
            <a:r>
              <a:rPr lang="en-US" altLang="x-none" sz="3200" dirty="0">
                <a:ea typeface="ＭＳ Ｐゴシック" charset="-128"/>
              </a:rPr>
              <a:t>Goal: Limited Only </a:t>
            </a:r>
            <a:r>
              <a:rPr lang="en-US" altLang="x-none" sz="3200">
                <a:ea typeface="ＭＳ Ｐゴシック" charset="-128"/>
              </a:rPr>
              <a:t>by Resource Bottleneck</a:t>
            </a:r>
            <a:endParaRPr lang="en-US" altLang="x-none" sz="3200" dirty="0">
              <a:ea typeface="ＭＳ Ｐゴシック" charset="-128"/>
            </a:endParaRPr>
          </a:p>
        </p:txBody>
      </p:sp>
      <p:grpSp>
        <p:nvGrpSpPr>
          <p:cNvPr id="80898" name="Group 5"/>
          <p:cNvGrpSpPr>
            <a:grpSpLocks/>
          </p:cNvGrpSpPr>
          <p:nvPr/>
        </p:nvGrpSpPr>
        <p:grpSpPr bwMode="auto">
          <a:xfrm>
            <a:off x="6637338" y="5461000"/>
            <a:ext cx="1912937" cy="1044575"/>
            <a:chOff x="767" y="2887"/>
            <a:chExt cx="864" cy="472"/>
          </a:xfrm>
        </p:grpSpPr>
        <p:grpSp>
          <p:nvGrpSpPr>
            <p:cNvPr id="80958" name="Group 6"/>
            <p:cNvGrpSpPr>
              <a:grpSpLocks/>
            </p:cNvGrpSpPr>
            <p:nvPr/>
          </p:nvGrpSpPr>
          <p:grpSpPr bwMode="auto">
            <a:xfrm>
              <a:off x="977" y="2913"/>
              <a:ext cx="121" cy="78"/>
              <a:chOff x="3776" y="3429"/>
              <a:chExt cx="274" cy="109"/>
            </a:xfrm>
          </p:grpSpPr>
          <p:sp>
            <p:nvSpPr>
              <p:cNvPr id="80975" name="Rectangle 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6" name="Rectangle 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7" name="Rectangle 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8" name="Line 1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79" name="Line 1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0959" name="Group 12"/>
            <p:cNvGrpSpPr>
              <a:grpSpLocks/>
            </p:cNvGrpSpPr>
            <p:nvPr/>
          </p:nvGrpSpPr>
          <p:grpSpPr bwMode="auto">
            <a:xfrm flipH="1">
              <a:off x="1334" y="3256"/>
              <a:ext cx="121" cy="78"/>
              <a:chOff x="3776" y="3429"/>
              <a:chExt cx="274" cy="109"/>
            </a:xfrm>
          </p:grpSpPr>
          <p:sp>
            <p:nvSpPr>
              <p:cNvPr id="80970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1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2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3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74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960" name="Line 18"/>
            <p:cNvSpPr>
              <a:spLocks noChangeShapeType="1"/>
            </p:cNvSpPr>
            <p:nvPr/>
          </p:nvSpPr>
          <p:spPr bwMode="auto">
            <a:xfrm flipH="1">
              <a:off x="1247" y="3294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1" name="Oval 19"/>
            <p:cNvSpPr>
              <a:spLocks noChangeArrowheads="1"/>
            </p:cNvSpPr>
            <p:nvPr/>
          </p:nvSpPr>
          <p:spPr bwMode="auto">
            <a:xfrm flipH="1">
              <a:off x="1152" y="3230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cxnSp>
          <p:nvCxnSpPr>
            <p:cNvPr id="80962" name="AutoShape 20"/>
            <p:cNvCxnSpPr>
              <a:cxnSpLocks noChangeShapeType="1"/>
              <a:stCxn id="80969" idx="6"/>
            </p:cNvCxnSpPr>
            <p:nvPr/>
          </p:nvCxnSpPr>
          <p:spPr bwMode="auto">
            <a:xfrm>
              <a:off x="1280" y="2952"/>
              <a:ext cx="262" cy="1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3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403" y="3178"/>
              <a:ext cx="138" cy="116"/>
            </a:xfrm>
            <a:prstGeom prst="bentConnector3">
              <a:avLst>
                <a:gd name="adj1" fmla="val -2176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4" name="AutoShape 22"/>
            <p:cNvCxnSpPr>
              <a:cxnSpLocks noChangeShapeType="1"/>
              <a:stCxn id="80961" idx="6"/>
            </p:cNvCxnSpPr>
            <p:nvPr/>
          </p:nvCxnSpPr>
          <p:spPr bwMode="auto">
            <a:xfrm rot="10800000">
              <a:off x="864" y="3171"/>
              <a:ext cx="28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5" name="AutoShape 23"/>
            <p:cNvCxnSpPr>
              <a:cxnSpLocks noChangeShapeType="1"/>
              <a:endCxn id="80975" idx="1"/>
            </p:cNvCxnSpPr>
            <p:nvPr/>
          </p:nvCxnSpPr>
          <p:spPr bwMode="auto">
            <a:xfrm rot="-5400000">
              <a:off x="882" y="2934"/>
              <a:ext cx="130" cy="1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66" name="Rectangle 24"/>
            <p:cNvSpPr>
              <a:spLocks noChangeArrowheads="1"/>
            </p:cNvSpPr>
            <p:nvPr/>
          </p:nvSpPr>
          <p:spPr bwMode="auto">
            <a:xfrm>
              <a:off x="767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0967" name="Rectangle 25"/>
            <p:cNvSpPr>
              <a:spLocks noChangeArrowheads="1"/>
            </p:cNvSpPr>
            <p:nvPr/>
          </p:nvSpPr>
          <p:spPr bwMode="auto">
            <a:xfrm>
              <a:off x="1455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0968" name="Line 26"/>
            <p:cNvSpPr>
              <a:spLocks noChangeShapeType="1"/>
            </p:cNvSpPr>
            <p:nvPr/>
          </p:nvSpPr>
          <p:spPr bwMode="auto">
            <a:xfrm>
              <a:off x="1098" y="2952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9" name="Oval 27"/>
            <p:cNvSpPr>
              <a:spLocks noChangeArrowheads="1"/>
            </p:cNvSpPr>
            <p:nvPr/>
          </p:nvSpPr>
          <p:spPr bwMode="auto">
            <a:xfrm>
              <a:off x="1152" y="2887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80899" name="Rectangle 28"/>
          <p:cNvSpPr>
            <a:spLocks noChangeArrowheads="1"/>
          </p:cNvSpPr>
          <p:nvPr/>
        </p:nvSpPr>
        <p:spPr bwMode="auto">
          <a:xfrm>
            <a:off x="1703388" y="26241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0" name="Rectangle 29"/>
          <p:cNvSpPr>
            <a:spLocks noChangeArrowheads="1"/>
          </p:cNvSpPr>
          <p:nvPr/>
        </p:nvSpPr>
        <p:spPr bwMode="auto">
          <a:xfrm>
            <a:off x="17097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1" name="Rectangle 30"/>
          <p:cNvSpPr>
            <a:spLocks noChangeArrowheads="1"/>
          </p:cNvSpPr>
          <p:nvPr/>
        </p:nvSpPr>
        <p:spPr bwMode="auto">
          <a:xfrm>
            <a:off x="1579563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2" name="Rectangle 31"/>
          <p:cNvSpPr>
            <a:spLocks noChangeArrowheads="1"/>
          </p:cNvSpPr>
          <p:nvPr/>
        </p:nvSpPr>
        <p:spPr bwMode="auto">
          <a:xfrm>
            <a:off x="2911475" y="22352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3" name="Rectangle 32"/>
          <p:cNvSpPr>
            <a:spLocks noChangeArrowheads="1"/>
          </p:cNvSpPr>
          <p:nvPr/>
        </p:nvSpPr>
        <p:spPr bwMode="auto">
          <a:xfrm>
            <a:off x="2908300" y="22352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4" name="Rectangle 33"/>
          <p:cNvSpPr>
            <a:spLocks noChangeArrowheads="1"/>
          </p:cNvSpPr>
          <p:nvPr/>
        </p:nvSpPr>
        <p:spPr bwMode="auto">
          <a:xfrm>
            <a:off x="3043238" y="26289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5" name="Rectangle 34"/>
          <p:cNvSpPr>
            <a:spLocks noChangeArrowheads="1"/>
          </p:cNvSpPr>
          <p:nvPr/>
        </p:nvSpPr>
        <p:spPr bwMode="auto">
          <a:xfrm>
            <a:off x="4157663" y="2235200"/>
            <a:ext cx="138112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6" name="Rectangle 35"/>
          <p:cNvSpPr>
            <a:spLocks noChangeArrowheads="1"/>
          </p:cNvSpPr>
          <p:nvPr/>
        </p:nvSpPr>
        <p:spPr bwMode="auto">
          <a:xfrm>
            <a:off x="4151313" y="2235200"/>
            <a:ext cx="1112837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7" name="Rectangle 36"/>
          <p:cNvSpPr>
            <a:spLocks noChangeArrowheads="1"/>
          </p:cNvSpPr>
          <p:nvPr/>
        </p:nvSpPr>
        <p:spPr bwMode="auto">
          <a:xfrm>
            <a:off x="4279900" y="2624138"/>
            <a:ext cx="1049338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8" name="Rectangle 37"/>
          <p:cNvSpPr>
            <a:spLocks noChangeArrowheads="1"/>
          </p:cNvSpPr>
          <p:nvPr/>
        </p:nvSpPr>
        <p:spPr bwMode="auto">
          <a:xfrm>
            <a:off x="54054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9" name="Rectangle 38"/>
          <p:cNvSpPr>
            <a:spLocks noChangeArrowheads="1"/>
          </p:cNvSpPr>
          <p:nvPr/>
        </p:nvSpPr>
        <p:spPr bwMode="auto">
          <a:xfrm>
            <a:off x="4114800" y="22352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0" name="Rectangle 40"/>
          <p:cNvSpPr>
            <a:spLocks noChangeArrowheads="1"/>
          </p:cNvSpPr>
          <p:nvPr/>
        </p:nvSpPr>
        <p:spPr bwMode="auto">
          <a:xfrm>
            <a:off x="1563688" y="26241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1" name="Rectangle 41"/>
          <p:cNvSpPr>
            <a:spLocks noChangeArrowheads="1"/>
          </p:cNvSpPr>
          <p:nvPr/>
        </p:nvSpPr>
        <p:spPr bwMode="auto">
          <a:xfrm>
            <a:off x="2754313" y="2624138"/>
            <a:ext cx="19526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2" name="Rectangle 42"/>
          <p:cNvSpPr>
            <a:spLocks noChangeArrowheads="1"/>
          </p:cNvSpPr>
          <p:nvPr/>
        </p:nvSpPr>
        <p:spPr bwMode="auto">
          <a:xfrm>
            <a:off x="3946525" y="26241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3" name="Rectangle 43"/>
          <p:cNvSpPr>
            <a:spLocks noChangeArrowheads="1"/>
          </p:cNvSpPr>
          <p:nvPr/>
        </p:nvSpPr>
        <p:spPr bwMode="auto">
          <a:xfrm>
            <a:off x="5192713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4" name="Text Box 44"/>
          <p:cNvSpPr txBox="1">
            <a:spLocks noChangeArrowheads="1"/>
          </p:cNvSpPr>
          <p:nvPr/>
        </p:nvSpPr>
        <p:spPr bwMode="auto">
          <a:xfrm>
            <a:off x="830263" y="2038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15" name="Text Box 45"/>
          <p:cNvSpPr txBox="1">
            <a:spLocks noChangeArrowheads="1"/>
          </p:cNvSpPr>
          <p:nvPr/>
        </p:nvSpPr>
        <p:spPr bwMode="auto">
          <a:xfrm>
            <a:off x="869950" y="24685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16" name="Text Box 50"/>
          <p:cNvSpPr txBox="1">
            <a:spLocks noChangeArrowheads="1"/>
          </p:cNvSpPr>
          <p:nvPr/>
        </p:nvSpPr>
        <p:spPr bwMode="auto">
          <a:xfrm>
            <a:off x="7310438" y="2468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Before</a:t>
            </a:r>
          </a:p>
        </p:txBody>
      </p:sp>
      <p:sp>
        <p:nvSpPr>
          <p:cNvPr id="80917" name="Rectangle 54"/>
          <p:cNvSpPr>
            <a:spLocks noChangeArrowheads="1"/>
          </p:cNvSpPr>
          <p:nvPr/>
        </p:nvSpPr>
        <p:spPr bwMode="auto">
          <a:xfrm>
            <a:off x="2743200" y="2978150"/>
            <a:ext cx="141288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8" name="Rectangle 55"/>
          <p:cNvSpPr>
            <a:spLocks noChangeArrowheads="1"/>
          </p:cNvSpPr>
          <p:nvPr/>
        </p:nvSpPr>
        <p:spPr bwMode="auto">
          <a:xfrm>
            <a:off x="3962400" y="29781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9" name="Rectangle 56"/>
          <p:cNvSpPr>
            <a:spLocks noChangeArrowheads="1"/>
          </p:cNvSpPr>
          <p:nvPr/>
        </p:nvSpPr>
        <p:spPr bwMode="auto">
          <a:xfrm>
            <a:off x="5195888" y="2978150"/>
            <a:ext cx="138112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0" name="Line 59"/>
          <p:cNvSpPr>
            <a:spLocks noChangeShapeType="1"/>
          </p:cNvSpPr>
          <p:nvPr/>
        </p:nvSpPr>
        <p:spPr bwMode="auto">
          <a:xfrm>
            <a:off x="28956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1" name="Line 60"/>
          <p:cNvSpPr>
            <a:spLocks noChangeShapeType="1"/>
          </p:cNvSpPr>
          <p:nvPr/>
        </p:nvSpPr>
        <p:spPr bwMode="auto">
          <a:xfrm>
            <a:off x="41148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2" name="Rectangle 61"/>
          <p:cNvSpPr>
            <a:spLocks noChangeArrowheads="1"/>
          </p:cNvSpPr>
          <p:nvPr/>
        </p:nvSpPr>
        <p:spPr bwMode="auto">
          <a:xfrm>
            <a:off x="5397500" y="2235200"/>
            <a:ext cx="138113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3" name="Rectangle 62"/>
          <p:cNvSpPr>
            <a:spLocks noChangeArrowheads="1"/>
          </p:cNvSpPr>
          <p:nvPr/>
        </p:nvSpPr>
        <p:spPr bwMode="auto">
          <a:xfrm>
            <a:off x="5391150" y="2235200"/>
            <a:ext cx="1112838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4" name="Rectangle 63"/>
          <p:cNvSpPr>
            <a:spLocks noChangeArrowheads="1"/>
          </p:cNvSpPr>
          <p:nvPr/>
        </p:nvSpPr>
        <p:spPr bwMode="auto">
          <a:xfrm>
            <a:off x="5519738" y="2624138"/>
            <a:ext cx="1049337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5" name="Rectangle 64"/>
          <p:cNvSpPr>
            <a:spLocks noChangeArrowheads="1"/>
          </p:cNvSpPr>
          <p:nvPr/>
        </p:nvSpPr>
        <p:spPr bwMode="auto">
          <a:xfrm>
            <a:off x="5354638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6" name="Rectangle 65"/>
          <p:cNvSpPr>
            <a:spLocks noChangeArrowheads="1"/>
          </p:cNvSpPr>
          <p:nvPr/>
        </p:nvSpPr>
        <p:spPr bwMode="auto">
          <a:xfrm>
            <a:off x="6432550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7" name="Rectangle 66"/>
          <p:cNvSpPr>
            <a:spLocks noChangeArrowheads="1"/>
          </p:cNvSpPr>
          <p:nvPr/>
        </p:nvSpPr>
        <p:spPr bwMode="auto">
          <a:xfrm>
            <a:off x="6435725" y="2978150"/>
            <a:ext cx="138113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8" name="Line 67"/>
          <p:cNvSpPr>
            <a:spLocks noChangeShapeType="1"/>
          </p:cNvSpPr>
          <p:nvPr/>
        </p:nvSpPr>
        <p:spPr bwMode="auto">
          <a:xfrm>
            <a:off x="5354638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9" name="Text Box 68"/>
          <p:cNvSpPr txBox="1">
            <a:spLocks noChangeArrowheads="1"/>
          </p:cNvSpPr>
          <p:nvPr/>
        </p:nvSpPr>
        <p:spPr bwMode="auto">
          <a:xfrm>
            <a:off x="882650" y="2895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30" name="Rectangle 100"/>
          <p:cNvSpPr>
            <a:spLocks noChangeArrowheads="1"/>
          </p:cNvSpPr>
          <p:nvPr/>
        </p:nvSpPr>
        <p:spPr bwMode="auto">
          <a:xfrm>
            <a:off x="1711325" y="43767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1" name="Rectangle 101"/>
          <p:cNvSpPr>
            <a:spLocks noChangeArrowheads="1"/>
          </p:cNvSpPr>
          <p:nvPr/>
        </p:nvSpPr>
        <p:spPr bwMode="auto">
          <a:xfrm>
            <a:off x="1717675" y="3987800"/>
            <a:ext cx="111601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2" name="Rectangle 102"/>
          <p:cNvSpPr>
            <a:spLocks noChangeArrowheads="1"/>
          </p:cNvSpPr>
          <p:nvPr/>
        </p:nvSpPr>
        <p:spPr bwMode="auto">
          <a:xfrm>
            <a:off x="1676400" y="39878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3" name="Rectangle 103"/>
          <p:cNvSpPr>
            <a:spLocks noChangeArrowheads="1"/>
          </p:cNvSpPr>
          <p:nvPr/>
        </p:nvSpPr>
        <p:spPr bwMode="auto">
          <a:xfrm>
            <a:off x="27590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4" name="Rectangle 104"/>
          <p:cNvSpPr>
            <a:spLocks noChangeArrowheads="1"/>
          </p:cNvSpPr>
          <p:nvPr/>
        </p:nvSpPr>
        <p:spPr bwMode="auto">
          <a:xfrm>
            <a:off x="27559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5" name="Rectangle 105"/>
          <p:cNvSpPr>
            <a:spLocks noChangeArrowheads="1"/>
          </p:cNvSpPr>
          <p:nvPr/>
        </p:nvSpPr>
        <p:spPr bwMode="auto">
          <a:xfrm>
            <a:off x="27432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6" name="Rectangle 111"/>
          <p:cNvSpPr>
            <a:spLocks noChangeArrowheads="1"/>
          </p:cNvSpPr>
          <p:nvPr/>
        </p:nvSpPr>
        <p:spPr bwMode="auto">
          <a:xfrm>
            <a:off x="1571625" y="43767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7" name="Rectangle 113"/>
          <p:cNvSpPr>
            <a:spLocks noChangeArrowheads="1"/>
          </p:cNvSpPr>
          <p:nvPr/>
        </p:nvSpPr>
        <p:spPr bwMode="auto">
          <a:xfrm>
            <a:off x="37941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8" name="Text Box 115"/>
          <p:cNvSpPr txBox="1">
            <a:spLocks noChangeArrowheads="1"/>
          </p:cNvSpPr>
          <p:nvPr/>
        </p:nvSpPr>
        <p:spPr bwMode="auto">
          <a:xfrm>
            <a:off x="838200" y="37909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39" name="Text Box 116"/>
          <p:cNvSpPr txBox="1">
            <a:spLocks noChangeArrowheads="1"/>
          </p:cNvSpPr>
          <p:nvPr/>
        </p:nvSpPr>
        <p:spPr bwMode="auto">
          <a:xfrm>
            <a:off x="877888" y="42211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40" name="Rectangle 117"/>
          <p:cNvSpPr>
            <a:spLocks noChangeArrowheads="1"/>
          </p:cNvSpPr>
          <p:nvPr/>
        </p:nvSpPr>
        <p:spPr bwMode="auto">
          <a:xfrm>
            <a:off x="2601913" y="4730750"/>
            <a:ext cx="141287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1" name="Rectangle 118"/>
          <p:cNvSpPr>
            <a:spLocks noChangeArrowheads="1"/>
          </p:cNvSpPr>
          <p:nvPr/>
        </p:nvSpPr>
        <p:spPr bwMode="auto">
          <a:xfrm>
            <a:off x="36576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2" name="Line 120"/>
          <p:cNvSpPr>
            <a:spLocks noChangeShapeType="1"/>
          </p:cNvSpPr>
          <p:nvPr/>
        </p:nvSpPr>
        <p:spPr bwMode="auto">
          <a:xfrm>
            <a:off x="27432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3" name="Text Box 129"/>
          <p:cNvSpPr txBox="1">
            <a:spLocks noChangeArrowheads="1"/>
          </p:cNvSpPr>
          <p:nvPr/>
        </p:nvSpPr>
        <p:spPr bwMode="auto">
          <a:xfrm>
            <a:off x="890588" y="4648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44" name="Rectangle 131"/>
          <p:cNvSpPr>
            <a:spLocks noChangeArrowheads="1"/>
          </p:cNvSpPr>
          <p:nvPr/>
        </p:nvSpPr>
        <p:spPr bwMode="auto">
          <a:xfrm>
            <a:off x="38258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5" name="Rectangle 132"/>
          <p:cNvSpPr>
            <a:spLocks noChangeArrowheads="1"/>
          </p:cNvSpPr>
          <p:nvPr/>
        </p:nvSpPr>
        <p:spPr bwMode="auto">
          <a:xfrm>
            <a:off x="38227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6" name="Rectangle 133"/>
          <p:cNvSpPr>
            <a:spLocks noChangeArrowheads="1"/>
          </p:cNvSpPr>
          <p:nvPr/>
        </p:nvSpPr>
        <p:spPr bwMode="auto">
          <a:xfrm>
            <a:off x="38100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7" name="Rectangle 134"/>
          <p:cNvSpPr>
            <a:spLocks noChangeArrowheads="1"/>
          </p:cNvSpPr>
          <p:nvPr/>
        </p:nvSpPr>
        <p:spPr bwMode="auto">
          <a:xfrm>
            <a:off x="48609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8" name="Rectangle 135"/>
          <p:cNvSpPr>
            <a:spLocks noChangeArrowheads="1"/>
          </p:cNvSpPr>
          <p:nvPr/>
        </p:nvSpPr>
        <p:spPr bwMode="auto">
          <a:xfrm>
            <a:off x="47244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9" name="Line 136"/>
          <p:cNvSpPr>
            <a:spLocks noChangeShapeType="1"/>
          </p:cNvSpPr>
          <p:nvPr/>
        </p:nvSpPr>
        <p:spPr bwMode="auto">
          <a:xfrm>
            <a:off x="38100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0" name="Rectangle 137"/>
          <p:cNvSpPr>
            <a:spLocks noChangeArrowheads="1"/>
          </p:cNvSpPr>
          <p:nvPr/>
        </p:nvSpPr>
        <p:spPr bwMode="auto">
          <a:xfrm>
            <a:off x="4892675" y="400685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1" name="Rectangle 138"/>
          <p:cNvSpPr>
            <a:spLocks noChangeArrowheads="1"/>
          </p:cNvSpPr>
          <p:nvPr/>
        </p:nvSpPr>
        <p:spPr bwMode="auto">
          <a:xfrm>
            <a:off x="4889500" y="400685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2" name="Rectangle 139"/>
          <p:cNvSpPr>
            <a:spLocks noChangeArrowheads="1"/>
          </p:cNvSpPr>
          <p:nvPr/>
        </p:nvSpPr>
        <p:spPr bwMode="auto">
          <a:xfrm>
            <a:off x="4876800" y="440055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3" name="Rectangle 140"/>
          <p:cNvSpPr>
            <a:spLocks noChangeArrowheads="1"/>
          </p:cNvSpPr>
          <p:nvPr/>
        </p:nvSpPr>
        <p:spPr bwMode="auto">
          <a:xfrm>
            <a:off x="5927725" y="439578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4" name="Rectangle 141"/>
          <p:cNvSpPr>
            <a:spLocks noChangeArrowheads="1"/>
          </p:cNvSpPr>
          <p:nvPr/>
        </p:nvSpPr>
        <p:spPr bwMode="auto">
          <a:xfrm>
            <a:off x="5791200" y="474980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5" name="Line 142"/>
          <p:cNvSpPr>
            <a:spLocks noChangeShapeType="1"/>
          </p:cNvSpPr>
          <p:nvPr/>
        </p:nvSpPr>
        <p:spPr bwMode="auto">
          <a:xfrm>
            <a:off x="4876800" y="388620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6" name="Line 143"/>
          <p:cNvSpPr>
            <a:spLocks noChangeShapeType="1"/>
          </p:cNvSpPr>
          <p:nvPr/>
        </p:nvSpPr>
        <p:spPr bwMode="auto">
          <a:xfrm>
            <a:off x="6573838" y="2185988"/>
            <a:ext cx="0" cy="24018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7" name="Text Box 144"/>
          <p:cNvSpPr txBox="1">
            <a:spLocks noChangeArrowheads="1"/>
          </p:cNvSpPr>
          <p:nvPr/>
        </p:nvSpPr>
        <p:spPr bwMode="auto">
          <a:xfrm>
            <a:off x="7315200" y="42814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After</a:t>
            </a:r>
          </a:p>
        </p:txBody>
      </p:sp>
      <p:sp>
        <p:nvSpPr>
          <p:cNvPr id="85" name="Slide Number Placeholder 4">
            <a:extLst>
              <a:ext uri="{FF2B5EF4-FFF2-40B4-BE49-F238E27FC236}">
                <a16:creationId xmlns:a16="http://schemas.microsoft.com/office/drawing/2014/main" id="{F696BD52-CE11-1F4E-BF53-1159E5713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10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53292926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0FD52C-8099-834F-892A-323274844EF0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Multi-thread network servers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89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876425"/>
            <a:ext cx="40449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ＭＳ Ｐゴシック" charset="-128"/>
              </a:rPr>
              <a:t>Multi-Threaded Servers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63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4625"/>
            <a:ext cx="5491163" cy="5054600"/>
          </a:xfrm>
        </p:spPr>
        <p:txBody>
          <a:bodyPr/>
          <a:lstStyle/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Motivation: 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  <a:defRPr/>
            </a:pPr>
            <a:r>
              <a:rPr lang="en-US" dirty="0"/>
              <a:t>Avoid blocking the whole program </a:t>
            </a:r>
            <a:br>
              <a:rPr lang="en-US" dirty="0"/>
            </a:br>
            <a:r>
              <a:rPr lang="en-US" dirty="0"/>
              <a:t>(so that we can reach bottleneck throughput)</a:t>
            </a:r>
          </a:p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Idea: introduce threads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A thread is a sequence of instructions which may execute in parallel with other threads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When a blocking operation happens, </a:t>
            </a:r>
            <a:r>
              <a:rPr lang="en-US" altLang="zh-CN" dirty="0">
                <a:cs typeface="宋体" charset="0"/>
              </a:rPr>
              <a:t>only the flow (thread) performing the operation is blocked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7A037-7327-F44C-B6C9-ED5C9D324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12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01319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533400" y="151110"/>
            <a:ext cx="8393624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Background: Java Thread Model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Every Java application has at least one thread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</a:t>
            </a:r>
            <a:r>
              <a:rPr lang="ja-JP" altLang="en-US" sz="2000" dirty="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main</a:t>
            </a:r>
            <a:r>
              <a:rPr lang="ja-JP" altLang="en-US" sz="2000" dirty="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thread, started by the JVM to run the application’s main()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Most JVM</a:t>
            </a:r>
            <a:r>
              <a:rPr lang="en-US" altLang="ja-JP" sz="2000" dirty="0">
                <a:ea typeface="ＭＳ Ｐゴシック" charset="-128"/>
              </a:rPr>
              <a:t>s use POSIX threads to implement Java threads</a:t>
            </a:r>
          </a:p>
          <a:p>
            <a:pPr lvl="1"/>
            <a:endParaRPr lang="en-US" altLang="ja-JP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main() can create other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Explicitly, using the Thread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Implicitly, by calling libraries that create threads as a consequence (RMI, AWT/Swing, Applets, etc.)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F47E2A-60EB-5B49-99A5-F2C55A01D0E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8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Thread vs Process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A0C19E-AB1F-104B-B875-446694412EF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5704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445928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02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Background: Java </a:t>
            </a:r>
            <a:r>
              <a:rPr lang="en-US" altLang="x-none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>
                <a:ea typeface="ＭＳ Ｐゴシック" charset="-128"/>
              </a:rPr>
              <a:t> Class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Threads are organized into 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thread groups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thread group represents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a set of threads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activeGroupCount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thread group can also include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other thread groups to form a tree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Why thread group?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9F62E4-2D3B-0248-9055-A18401FB301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441325" y="6272213"/>
            <a:ext cx="762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http://java.sun.com/javase/6/docs/api/java/lang/ThreadGroup.html</a:t>
            </a:r>
          </a:p>
        </p:txBody>
      </p:sp>
      <p:pic>
        <p:nvPicPr>
          <p:cNvPr id="911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2743200"/>
            <a:ext cx="29178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03641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Creating Java Thread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ways to implement Java thread</a:t>
            </a:r>
          </a:p>
          <a:p>
            <a:pPr marL="914400" lvl="1" indent="-457200">
              <a:buFont typeface="Comic Sans MS" charset="0"/>
              <a:buAutoNum type="arabicPeriod"/>
            </a:pPr>
            <a:r>
              <a:rPr lang="en-US" altLang="x-none" dirty="0">
                <a:ea typeface="ＭＳ Ｐゴシック" charset="-128"/>
              </a:rPr>
              <a:t>Extend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class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Overwrite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run()</a:t>
            </a:r>
            <a:r>
              <a:rPr lang="en-US" altLang="x-none" dirty="0">
                <a:ea typeface="ＭＳ Ｐゴシック" charset="-128"/>
              </a:rPr>
              <a:t> method of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class</a:t>
            </a:r>
          </a:p>
          <a:p>
            <a:pPr marL="914400" lvl="1" indent="-457200">
              <a:buFont typeface="Comic Sans MS" charset="0"/>
              <a:buAutoNum type="arabicPeriod"/>
            </a:pPr>
            <a:r>
              <a:rPr lang="en-US" altLang="x-none" dirty="0">
                <a:ea typeface="ＭＳ Ｐゴシック" charset="-128"/>
              </a:rPr>
              <a:t>Create a class C implementing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Runnable</a:t>
            </a:r>
            <a:r>
              <a:rPr lang="en-US" altLang="x-none" dirty="0">
                <a:ea typeface="ＭＳ Ｐゴシック" charset="-128"/>
              </a:rPr>
              <a:t> interface, and create an object of type C, then use a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object to wrap up C</a:t>
            </a: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starts execution after its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start() </a:t>
            </a:r>
            <a:r>
              <a:rPr lang="en-US" altLang="x-none" dirty="0">
                <a:ea typeface="ＭＳ Ｐゴシック" charset="-128"/>
              </a:rPr>
              <a:t>method is called, which will start executing the thread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(or the </a:t>
            </a:r>
            <a:r>
              <a:rPr lang="en-US" altLang="ja-JP" dirty="0">
                <a:latin typeface="Courier New" charset="0"/>
                <a:ea typeface="ＭＳ Ｐゴシック" charset="-128"/>
              </a:rPr>
              <a:t>Runnable</a:t>
            </a:r>
            <a:r>
              <a:rPr lang="en-US" altLang="ja-JP" dirty="0">
                <a:ea typeface="ＭＳ Ｐゴシック" charset="-128"/>
              </a:rPr>
              <a:t> object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s) </a:t>
            </a:r>
            <a:r>
              <a:rPr lang="en-US" altLang="ja-JP" dirty="0">
                <a:latin typeface="Courier New" charset="0"/>
                <a:ea typeface="ＭＳ Ｐゴシック" charset="-128"/>
              </a:rPr>
              <a:t>run() </a:t>
            </a:r>
            <a:r>
              <a:rPr lang="en-US" altLang="ja-JP" dirty="0">
                <a:ea typeface="ＭＳ Ｐゴシック" charset="-128"/>
              </a:rPr>
              <a:t>method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terminates when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run() </a:t>
            </a:r>
            <a:r>
              <a:rPr lang="en-US" altLang="x-none" dirty="0">
                <a:ea typeface="ＭＳ Ｐゴシック" charset="-128"/>
              </a:rPr>
              <a:t>method returns</a:t>
            </a:r>
            <a:endParaRPr lang="en-US" altLang="zh-CN" dirty="0">
              <a:ea typeface="ＭＳ Ｐゴシック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773159-AD5A-B94A-86FA-9D3C5A923B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457200" y="64881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http://java.sun.com/javase/6/docs/api/java/lang/Thread.html</a:t>
            </a:r>
          </a:p>
        </p:txBody>
      </p:sp>
    </p:spTree>
    <p:extLst>
      <p:ext uri="{BB962C8B-B14F-4D97-AF65-F5344CB8AC3E}">
        <p14:creationId xmlns:p14="http://schemas.microsoft.com/office/powerpoint/2010/main" val="291380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Option 1: Extending Java Thread</a:t>
            </a:r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10019-57BA-5748-A2B6-C22FA094E2B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1219200" y="1676400"/>
            <a:ext cx="66294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class PrimeThread extends Thread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long minPrime;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PrimeThread(long minPrime)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this.minPrime = minPrime;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// compute primes larger than minPrime  . . .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PrimeThread p = new PrimeThread(143);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p.start();</a:t>
            </a:r>
            <a:endParaRPr lang="en-US" altLang="x-non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0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Option 1: Extending Java Thread</a:t>
            </a: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976E2B-388F-2247-A502-BE4F57E4CA4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3000" y="1776413"/>
            <a:ext cx="6629400" cy="3786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class RequestHandler extends Thread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RequestHandler(Socket connSocket)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// …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// process request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…</a:t>
            </a:r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Thread t =  new RequestHandler(connSocket);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t.start();  </a:t>
            </a:r>
          </a:p>
        </p:txBody>
      </p:sp>
    </p:spTree>
    <p:extLst>
      <p:ext uri="{BB962C8B-B14F-4D97-AF65-F5344CB8AC3E}">
        <p14:creationId xmlns:p14="http://schemas.microsoft.com/office/powerpoint/2010/main" val="336395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Option 2: Implement the Runnable Interface</a:t>
            </a: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E31B1A-1A55-1249-837A-E997A0CB4B6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990600" y="1676400"/>
            <a:ext cx="5726113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class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implements Runnable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long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;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(long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)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this.minPrime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;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public void run() {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// compute primes larger than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 . . .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p = new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(143); </a:t>
            </a:r>
          </a:p>
          <a:p>
            <a:pPr algn="l" eaLnBrk="1" hangingPunct="1"/>
            <a:endParaRPr lang="en-US" altLang="x-none" sz="2000" dirty="0">
              <a:solidFill>
                <a:srgbClr val="000000"/>
              </a:solidFill>
              <a:latin typeface="Arial" charset="0"/>
            </a:endParaRP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new Thread(p).start(); 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62FD513-E06E-B142-8CF4-719BF475553A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High-performance network server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Example: a Multi-threaded TCPServer</a:t>
            </a:r>
          </a:p>
        </p:txBody>
      </p:sp>
      <p:sp>
        <p:nvSpPr>
          <p:cNvPr id="1054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1F9D12-9C29-5E47-89DB-E2F7C325357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Turn </a:t>
            </a:r>
            <a:r>
              <a:rPr lang="en-US" altLang="x-none" dirty="0" err="1">
                <a:ea typeface="ＭＳ Ｐゴシック" charset="-128"/>
              </a:rPr>
              <a:t>TCPServer</a:t>
            </a:r>
            <a:r>
              <a:rPr lang="en-US" altLang="x-none" dirty="0">
                <a:ea typeface="ＭＳ Ｐゴシック" charset="-128"/>
              </a:rPr>
              <a:t> into a multithreaded server by creating a thread for each accepted request</a:t>
            </a:r>
          </a:p>
        </p:txBody>
      </p:sp>
    </p:spTree>
    <p:extLst>
      <p:ext uri="{BB962C8B-B14F-4D97-AF65-F5344CB8AC3E}">
        <p14:creationId xmlns:p14="http://schemas.microsoft.com/office/powerpoint/2010/main" val="314520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Per-Request Thread Server</a:t>
            </a:r>
          </a:p>
        </p:txBody>
      </p:sp>
      <p:sp>
        <p:nvSpPr>
          <p:cNvPr id="10752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363A46-28E7-9143-AC08-6CEE1D43EC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09600" y="1513681"/>
            <a:ext cx="5486400" cy="2862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main() {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ServerSocket s = new ServerSocket(port);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while (true) {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Socket conSocket = s.accept();     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RequestHandler rh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   =  new RequestHandler(conSocket);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Thread t = new Thread (rh);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t.start(); 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546961" y="6401597"/>
            <a:ext cx="624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Try the per-request-thread TCP server: </a:t>
            </a:r>
            <a:r>
              <a:rPr lang="en-US" altLang="x-none" sz="1800" dirty="0" err="1">
                <a:solidFill>
                  <a:srgbClr val="000000"/>
                </a:solidFill>
                <a:latin typeface="Comic Sans MS" charset="0"/>
              </a:rPr>
              <a:t>TCPServerMT.java</a:t>
            </a:r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525" name="Rectangle 7"/>
          <p:cNvSpPr>
            <a:spLocks noChangeArrowheads="1"/>
          </p:cNvSpPr>
          <p:nvPr/>
        </p:nvSpPr>
        <p:spPr bwMode="auto">
          <a:xfrm>
            <a:off x="6096000" y="22860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main thread</a:t>
            </a:r>
          </a:p>
        </p:txBody>
      </p:sp>
      <p:sp>
        <p:nvSpPr>
          <p:cNvPr id="107526" name="Rectangle 8"/>
          <p:cNvSpPr>
            <a:spLocks noChangeArrowheads="1"/>
          </p:cNvSpPr>
          <p:nvPr/>
        </p:nvSpPr>
        <p:spPr bwMode="auto">
          <a:xfrm>
            <a:off x="6705600" y="2971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starts</a:t>
            </a:r>
          </a:p>
        </p:txBody>
      </p:sp>
      <p:sp>
        <p:nvSpPr>
          <p:cNvPr id="107527" name="Rectangle 9"/>
          <p:cNvSpPr>
            <a:spLocks noChangeArrowheads="1"/>
          </p:cNvSpPr>
          <p:nvPr/>
        </p:nvSpPr>
        <p:spPr bwMode="auto">
          <a:xfrm>
            <a:off x="7639050" y="35814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starts</a:t>
            </a:r>
          </a:p>
        </p:txBody>
      </p:sp>
      <p:sp>
        <p:nvSpPr>
          <p:cNvPr id="107528" name="Rectangle 10"/>
          <p:cNvSpPr>
            <a:spLocks noChangeArrowheads="1"/>
          </p:cNvSpPr>
          <p:nvPr/>
        </p:nvSpPr>
        <p:spPr bwMode="auto">
          <a:xfrm>
            <a:off x="7924800" y="5410200"/>
            <a:ext cx="903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ends</a:t>
            </a:r>
          </a:p>
        </p:txBody>
      </p:sp>
      <p:sp>
        <p:nvSpPr>
          <p:cNvPr id="107529" name="Rectangle 11"/>
          <p:cNvSpPr>
            <a:spLocks noChangeArrowheads="1"/>
          </p:cNvSpPr>
          <p:nvPr/>
        </p:nvSpPr>
        <p:spPr bwMode="auto">
          <a:xfrm>
            <a:off x="7010400" y="5638800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ends</a:t>
            </a:r>
          </a:p>
        </p:txBody>
      </p:sp>
      <p:cxnSp>
        <p:nvCxnSpPr>
          <p:cNvPr id="107530" name="Straight Arrow Connector 12"/>
          <p:cNvCxnSpPr>
            <a:cxnSpLocks noChangeShapeType="1"/>
          </p:cNvCxnSpPr>
          <p:nvPr/>
        </p:nvCxnSpPr>
        <p:spPr bwMode="auto">
          <a:xfrm rot="5400000">
            <a:off x="4876801" y="4419600"/>
            <a:ext cx="3200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1" name="Straight Arrow Connector 13"/>
          <p:cNvCxnSpPr>
            <a:cxnSpLocks noChangeShapeType="1"/>
          </p:cNvCxnSpPr>
          <p:nvPr/>
        </p:nvCxnSpPr>
        <p:spPr bwMode="auto">
          <a:xfrm>
            <a:off x="6477000" y="31242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2" name="Straight Arrow Connector 16"/>
          <p:cNvCxnSpPr>
            <a:cxnSpLocks noChangeShapeType="1"/>
          </p:cNvCxnSpPr>
          <p:nvPr/>
        </p:nvCxnSpPr>
        <p:spPr bwMode="auto">
          <a:xfrm>
            <a:off x="6477000" y="3733800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3" name="Straight Arrow Connector 17"/>
          <p:cNvCxnSpPr>
            <a:cxnSpLocks noChangeShapeType="1"/>
          </p:cNvCxnSpPr>
          <p:nvPr/>
        </p:nvCxnSpPr>
        <p:spPr bwMode="auto">
          <a:xfrm rot="5400000">
            <a:off x="7772401" y="4646612"/>
            <a:ext cx="914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4" name="Straight Arrow Connector 21"/>
          <p:cNvCxnSpPr>
            <a:cxnSpLocks noChangeShapeType="1"/>
          </p:cNvCxnSpPr>
          <p:nvPr/>
        </p:nvCxnSpPr>
        <p:spPr bwMode="auto">
          <a:xfrm rot="5400000">
            <a:off x="6477001" y="4572000"/>
            <a:ext cx="1981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11187" y="4573587"/>
            <a:ext cx="5484813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class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RequestHandler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implements Runnable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RequestHandler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(Socket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connSocket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) { … }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public void run() {  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// 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r>
              <a:rPr lang="en-US" altLang="x-none" sz="2000" dirty="0">
                <a:solidFill>
                  <a:srgbClr val="00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78483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Implementing Threads</a:t>
            </a: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26E1BE9-A41B-7C40-B5CF-D4FF49E4827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258763" y="1760538"/>
            <a:ext cx="4451350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RequestHandler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extends Thread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RequestHandler(Socket connSocket)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…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// process request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…</a:t>
            </a:r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Thread t =  new RequestHandler(connSocket);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t.start();  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727575" y="1752600"/>
            <a:ext cx="4275138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RequestHandler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 implements Runnable 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RequestHandler(Socket connSocket)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…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void run() { 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// process request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…</a:t>
            </a:r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RequestHandler rh =  new  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             RequestHandler(connSocket);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Thread t = new Thread(rh);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t.start();  </a:t>
            </a:r>
          </a:p>
        </p:txBody>
      </p:sp>
    </p:spTree>
    <p:extLst>
      <p:ext uri="{BB962C8B-B14F-4D97-AF65-F5344CB8AC3E}">
        <p14:creationId xmlns:p14="http://schemas.microsoft.com/office/powerpoint/2010/main" val="311453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533400" y="93663"/>
            <a:ext cx="8153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Modeling Per-Request Thread Server: Theory</a:t>
            </a:r>
          </a:p>
        </p:txBody>
      </p:sp>
      <p:sp>
        <p:nvSpPr>
          <p:cNvPr id="10957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01B11-F370-484C-B090-05E2955BB5D5}" type="slidenum">
              <a:rPr lang="en-US" altLang="x-none" sz="1400">
                <a:solidFill>
                  <a:srgbClr val="000000"/>
                </a:solidFill>
              </a:rPr>
              <a:pPr/>
              <a:t>23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  <p:grpSp>
        <p:nvGrpSpPr>
          <p:cNvPr id="109571" name="Group 6"/>
          <p:cNvGrpSpPr>
            <a:grpSpLocks/>
          </p:cNvGrpSpPr>
          <p:nvPr/>
        </p:nvGrpSpPr>
        <p:grpSpPr bwMode="auto">
          <a:xfrm>
            <a:off x="533400" y="2689225"/>
            <a:ext cx="914400" cy="838200"/>
            <a:chOff x="1143000" y="2971800"/>
            <a:chExt cx="914400" cy="838200"/>
          </a:xfrm>
        </p:grpSpPr>
        <p:sp>
          <p:nvSpPr>
            <p:cNvPr id="109606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7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0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2" name="Group 7"/>
          <p:cNvGrpSpPr>
            <a:grpSpLocks/>
          </p:cNvGrpSpPr>
          <p:nvPr/>
        </p:nvGrpSpPr>
        <p:grpSpPr bwMode="auto">
          <a:xfrm>
            <a:off x="1981200" y="2689225"/>
            <a:ext cx="914400" cy="838200"/>
            <a:chOff x="1143000" y="2971800"/>
            <a:chExt cx="914400" cy="838200"/>
          </a:xfrm>
        </p:grpSpPr>
        <p:sp>
          <p:nvSpPr>
            <p:cNvPr id="109604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5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1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3" name="Group 10"/>
          <p:cNvGrpSpPr>
            <a:grpSpLocks/>
          </p:cNvGrpSpPr>
          <p:nvPr/>
        </p:nvGrpSpPr>
        <p:grpSpPr bwMode="auto">
          <a:xfrm>
            <a:off x="3962400" y="2689225"/>
            <a:ext cx="914400" cy="838200"/>
            <a:chOff x="1143000" y="2971800"/>
            <a:chExt cx="914400" cy="838200"/>
          </a:xfrm>
        </p:grpSpPr>
        <p:sp>
          <p:nvSpPr>
            <p:cNvPr id="109602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3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k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4" name="Group 13"/>
          <p:cNvGrpSpPr>
            <a:grpSpLocks/>
          </p:cNvGrpSpPr>
          <p:nvPr/>
        </p:nvGrpSpPr>
        <p:grpSpPr bwMode="auto">
          <a:xfrm>
            <a:off x="7772400" y="2689225"/>
            <a:ext cx="914400" cy="838200"/>
            <a:chOff x="1143000" y="2971800"/>
            <a:chExt cx="914400" cy="838200"/>
          </a:xfrm>
        </p:grpSpPr>
        <p:sp>
          <p:nvSpPr>
            <p:cNvPr id="109600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1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N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109575" name="Rectangle 19"/>
          <p:cNvSpPr>
            <a:spLocks noChangeArrowheads="1"/>
          </p:cNvSpPr>
          <p:nvPr/>
        </p:nvSpPr>
        <p:spPr bwMode="auto">
          <a:xfrm>
            <a:off x="609600" y="3527425"/>
            <a:ext cx="64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0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6" name="Rectangle 20"/>
          <p:cNvSpPr>
            <a:spLocks noChangeArrowheads="1"/>
          </p:cNvSpPr>
          <p:nvPr/>
        </p:nvSpPr>
        <p:spPr bwMode="auto">
          <a:xfrm>
            <a:off x="2070100" y="3527425"/>
            <a:ext cx="59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7" name="Rectangle 21"/>
          <p:cNvSpPr>
            <a:spLocks noChangeArrowheads="1"/>
          </p:cNvSpPr>
          <p:nvPr/>
        </p:nvSpPr>
        <p:spPr bwMode="auto">
          <a:xfrm>
            <a:off x="4114800" y="3603625"/>
            <a:ext cx="625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k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8" name="Oval 23"/>
          <p:cNvSpPr>
            <a:spLocks noChangeArrowheads="1"/>
          </p:cNvSpPr>
          <p:nvPr/>
        </p:nvSpPr>
        <p:spPr bwMode="auto">
          <a:xfrm>
            <a:off x="5638800" y="2667000"/>
            <a:ext cx="957263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6" rIns="91430" bIns="45716"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9" name="Rectangle 24"/>
          <p:cNvSpPr>
            <a:spLocks noChangeArrowheads="1"/>
          </p:cNvSpPr>
          <p:nvPr/>
        </p:nvSpPr>
        <p:spPr bwMode="auto">
          <a:xfrm>
            <a:off x="5661025" y="2720975"/>
            <a:ext cx="9382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k+1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80" name="Rectangle 25"/>
          <p:cNvSpPr>
            <a:spLocks noChangeArrowheads="1"/>
          </p:cNvSpPr>
          <p:nvPr/>
        </p:nvSpPr>
        <p:spPr bwMode="auto">
          <a:xfrm>
            <a:off x="5791200" y="3581400"/>
            <a:ext cx="911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k+1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81" name="Straight Connector 37"/>
          <p:cNvCxnSpPr>
            <a:cxnSpLocks noChangeShapeType="1"/>
          </p:cNvCxnSpPr>
          <p:nvPr/>
        </p:nvCxnSpPr>
        <p:spPr bwMode="auto">
          <a:xfrm>
            <a:off x="32004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2" name="Straight Connector 38"/>
          <p:cNvCxnSpPr>
            <a:cxnSpLocks noChangeShapeType="1"/>
          </p:cNvCxnSpPr>
          <p:nvPr/>
        </p:nvCxnSpPr>
        <p:spPr bwMode="auto">
          <a:xfrm>
            <a:off x="69342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3" name="Rectangle 32"/>
          <p:cNvSpPr>
            <a:spLocks noChangeArrowheads="1"/>
          </p:cNvSpPr>
          <p:nvPr/>
        </p:nvSpPr>
        <p:spPr bwMode="auto">
          <a:xfrm>
            <a:off x="7924800" y="3581400"/>
            <a:ext cx="703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84" name="Straight Connector 38"/>
          <p:cNvCxnSpPr>
            <a:cxnSpLocks noChangeShapeType="1"/>
          </p:cNvCxnSpPr>
          <p:nvPr/>
        </p:nvCxnSpPr>
        <p:spPr bwMode="auto">
          <a:xfrm>
            <a:off x="88392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5" name="Rectangle 23"/>
          <p:cNvSpPr>
            <a:spLocks noChangeArrowheads="1"/>
          </p:cNvSpPr>
          <p:nvPr/>
        </p:nvSpPr>
        <p:spPr bwMode="auto">
          <a:xfrm>
            <a:off x="3429000" y="6096000"/>
            <a:ext cx="1371600" cy="369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586" name="Oval 5"/>
          <p:cNvSpPr>
            <a:spLocks noChangeArrowheads="1"/>
          </p:cNvSpPr>
          <p:nvPr/>
        </p:nvSpPr>
        <p:spPr bwMode="auto">
          <a:xfrm>
            <a:off x="4800600" y="60198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87" name="Rectangle 6"/>
          <p:cNvSpPr>
            <a:spLocks noChangeArrowheads="1"/>
          </p:cNvSpPr>
          <p:nvPr/>
        </p:nvSpPr>
        <p:spPr bwMode="auto">
          <a:xfrm>
            <a:off x="3594100" y="5105400"/>
            <a:ext cx="1206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Welcome </a:t>
            </a:r>
            <a:br>
              <a:rPr lang="en-US" altLang="zh-CN" sz="1800">
                <a:solidFill>
                  <a:srgbClr val="000000"/>
                </a:solidFill>
                <a:latin typeface="Arial" charset="0"/>
              </a:rPr>
            </a:br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Socket </a:t>
            </a:r>
            <a:br>
              <a:rPr lang="en-US" altLang="zh-CN" sz="1800">
                <a:solidFill>
                  <a:srgbClr val="000000"/>
                </a:solidFill>
                <a:latin typeface="Arial" charset="0"/>
              </a:rPr>
            </a:br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Queue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588" name="Right Arrow 7"/>
          <p:cNvSpPr>
            <a:spLocks noChangeArrowheads="1"/>
          </p:cNvSpPr>
          <p:nvPr/>
        </p:nvSpPr>
        <p:spPr bwMode="auto">
          <a:xfrm>
            <a:off x="2667000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89" name="Right Arrow 8"/>
          <p:cNvSpPr>
            <a:spLocks noChangeArrowheads="1"/>
          </p:cNvSpPr>
          <p:nvPr/>
        </p:nvSpPr>
        <p:spPr bwMode="auto">
          <a:xfrm>
            <a:off x="5410200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0" name="Rectangle 9"/>
          <p:cNvSpPr>
            <a:spLocks noChangeArrowheads="1"/>
          </p:cNvSpPr>
          <p:nvPr/>
        </p:nvSpPr>
        <p:spPr bwMode="auto">
          <a:xfrm>
            <a:off x="34290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1" name="Rectangle 10"/>
          <p:cNvSpPr>
            <a:spLocks noChangeArrowheads="1"/>
          </p:cNvSpPr>
          <p:nvPr/>
        </p:nvSpPr>
        <p:spPr bwMode="auto">
          <a:xfrm>
            <a:off x="36576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2" name="Rectangle 11"/>
          <p:cNvSpPr>
            <a:spLocks noChangeArrowheads="1"/>
          </p:cNvSpPr>
          <p:nvPr/>
        </p:nvSpPr>
        <p:spPr bwMode="auto">
          <a:xfrm>
            <a:off x="38862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3" name="Rectangle 12"/>
          <p:cNvSpPr>
            <a:spLocks noChangeArrowheads="1"/>
          </p:cNvSpPr>
          <p:nvPr/>
        </p:nvSpPr>
        <p:spPr bwMode="auto">
          <a:xfrm>
            <a:off x="41148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4" name="Rectangle 13"/>
          <p:cNvSpPr>
            <a:spLocks noChangeArrowheads="1"/>
          </p:cNvSpPr>
          <p:nvPr/>
        </p:nvSpPr>
        <p:spPr bwMode="auto">
          <a:xfrm>
            <a:off x="43434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5" name="Rectangle 14"/>
          <p:cNvSpPr>
            <a:spLocks noChangeArrowheads="1"/>
          </p:cNvSpPr>
          <p:nvPr/>
        </p:nvSpPr>
        <p:spPr bwMode="auto">
          <a:xfrm>
            <a:off x="45720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5500" name="Rectangle 31"/>
          <p:cNvSpPr>
            <a:spLocks noChangeArrowheads="1"/>
          </p:cNvSpPr>
          <p:nvPr/>
        </p:nvSpPr>
        <p:spPr bwMode="auto">
          <a:xfrm>
            <a:off x="5002213" y="2309813"/>
            <a:ext cx="38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501" name="Rectangle 34"/>
          <p:cNvSpPr>
            <a:spLocks noChangeArrowheads="1"/>
          </p:cNvSpPr>
          <p:nvPr/>
        </p:nvSpPr>
        <p:spPr bwMode="auto">
          <a:xfrm>
            <a:off x="4383088" y="3243263"/>
            <a:ext cx="150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  <a:sym typeface="Symbol" charset="2"/>
              </a:rPr>
              <a:t>   (k+1)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98" name="Curved Connector 30"/>
          <p:cNvCxnSpPr>
            <a:cxnSpLocks noChangeShapeType="1"/>
          </p:cNvCxnSpPr>
          <p:nvPr/>
        </p:nvCxnSpPr>
        <p:spPr bwMode="auto">
          <a:xfrm>
            <a:off x="4773613" y="2862263"/>
            <a:ext cx="914400" cy="158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99" name="Straight Arrow Connector 33"/>
          <p:cNvCxnSpPr>
            <a:cxnSpLocks noChangeShapeType="1"/>
          </p:cNvCxnSpPr>
          <p:nvPr/>
        </p:nvCxnSpPr>
        <p:spPr bwMode="auto">
          <a:xfrm flipH="1" flipV="1">
            <a:off x="4881563" y="3200400"/>
            <a:ext cx="777875" cy="14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647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0" grpId="0"/>
      <p:bldP spid="1055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Problem of Per-Request Thread: Reality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98988"/>
            <a:ext cx="7772400" cy="205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High thread creation/deletion overhead</a:t>
            </a: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Too many threads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</a:t>
            </a:r>
            <a:r>
              <a:rPr lang="en-US" altLang="x-none" sz="2400" dirty="0">
                <a:ea typeface="ＭＳ Ｐゴシック" charset="-128"/>
              </a:rPr>
              <a:t> resource overuse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 </a:t>
            </a:r>
            <a:r>
              <a:rPr lang="en-US" altLang="x-none" sz="2400" dirty="0">
                <a:ea typeface="ＭＳ Ｐゴシック" charset="-128"/>
              </a:rPr>
              <a:t>throughput meltdown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</a:t>
            </a:r>
            <a:r>
              <a:rPr lang="en-US" altLang="x-none" sz="2400" dirty="0">
                <a:ea typeface="ＭＳ Ｐゴシック" charset="-128"/>
              </a:rPr>
              <a:t> response time explosion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Q: given </a:t>
            </a:r>
            <a:r>
              <a:rPr lang="en-US" altLang="x-none" sz="2000" dirty="0" err="1">
                <a:ea typeface="ＭＳ Ｐゴシック" charset="-128"/>
              </a:rPr>
              <a:t>avg</a:t>
            </a:r>
            <a:r>
              <a:rPr lang="en-US" altLang="x-none" sz="2000" dirty="0">
                <a:ea typeface="ＭＳ Ｐゴシック" charset="-128"/>
              </a:rPr>
              <a:t> response time and connection arrival rate, how many threads active on </a:t>
            </a:r>
            <a:r>
              <a:rPr lang="en-US" altLang="x-none" sz="2000" dirty="0" err="1">
                <a:ea typeface="ＭＳ Ｐゴシック" charset="-128"/>
              </a:rPr>
              <a:t>avg</a:t>
            </a:r>
            <a:r>
              <a:rPr lang="en-US" altLang="x-none" sz="2000" dirty="0">
                <a:ea typeface="ＭＳ Ｐゴシック" charset="-128"/>
              </a:rPr>
              <a:t>?</a:t>
            </a:r>
          </a:p>
        </p:txBody>
      </p:sp>
      <p:pic>
        <p:nvPicPr>
          <p:cNvPr id="1116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420813"/>
            <a:ext cx="75485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9148C1-460D-D44D-B646-53200820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01B11-F370-484C-B090-05E2955BB5D5}" type="slidenum">
              <a:rPr lang="en-US" altLang="x-none" sz="1400">
                <a:solidFill>
                  <a:srgbClr val="000000"/>
                </a:solidFill>
              </a:rPr>
              <a:pPr/>
              <a:t>24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0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A89D13-D36E-A345-908C-454FFD88A7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Background: Little’s Law (1961)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For any system with no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or (low) loss.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Assume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mean arrival rate </a:t>
            </a:r>
            <a:r>
              <a:rPr lang="en-US" altLang="zh-CN" dirty="0">
                <a:ea typeface="ＭＳ Ｐゴシック" charset="-128"/>
                <a:sym typeface="Symbol" charset="2"/>
              </a:rPr>
              <a:t></a:t>
            </a:r>
            <a:r>
              <a:rPr lang="en-US" altLang="zh-CN" dirty="0">
                <a:ea typeface="ＭＳ Ｐゴシック" charset="-128"/>
              </a:rPr>
              <a:t>, mean time R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at system, and mean number Q of requests at system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Then relationship between Q, </a:t>
            </a:r>
            <a:r>
              <a:rPr lang="en-US" altLang="x-none" dirty="0">
                <a:ea typeface="ＭＳ Ｐゴシック" charset="-128"/>
                <a:sym typeface="Symbol" charset="2"/>
              </a:rPr>
              <a:t></a:t>
            </a:r>
            <a:r>
              <a:rPr lang="en-US" altLang="x-none" dirty="0">
                <a:ea typeface="ＭＳ Ｐゴシック" charset="-128"/>
              </a:rPr>
              <a:t>, and R:</a:t>
            </a:r>
          </a:p>
        </p:txBody>
      </p:sp>
      <p:sp>
        <p:nvSpPr>
          <p:cNvPr id="448516" name="Cloud"/>
          <p:cNvSpPr>
            <a:spLocks noChangeAspect="1" noEditPoints="1" noChangeArrowheads="1"/>
          </p:cNvSpPr>
          <p:nvPr/>
        </p:nvSpPr>
        <p:spPr bwMode="auto">
          <a:xfrm>
            <a:off x="6254750" y="1711325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ＭＳ Ｐゴシック" charset="0"/>
              </a:rPr>
              <a:t>R, Q</a:t>
            </a: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/>
        </p:nvGraphicFramePr>
        <p:xfrm>
          <a:off x="2708275" y="4695825"/>
          <a:ext cx="2473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4" imgW="494870" imgH="203024" progId="Equation.3">
                  <p:embed/>
                </p:oleObj>
              </mc:Choice>
              <mc:Fallback>
                <p:oleObj name="Equation" r:id="rId4" imgW="494870" imgH="203024" progId="Equation.3">
                  <p:embed/>
                  <p:pic>
                    <p:nvPicPr>
                      <p:cNvPr id="4485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695825"/>
                        <a:ext cx="24733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754840" y="5738813"/>
            <a:ext cx="80137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Example: XMU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admits 3000 students each year, and mean time a </a:t>
            </a:r>
            <a:br>
              <a:rPr lang="en-US" altLang="zh-CN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student stays is 4 years, how many students are enrolled?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5486400" y="21717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1367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58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Little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Law</a:t>
            </a:r>
            <a:r>
              <a:rPr lang="en-US" altLang="zh-CN" dirty="0">
                <a:ea typeface="ＭＳ Ｐゴシック" charset="-128"/>
              </a:rPr>
              <a:t>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Proof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57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49C8F58-D757-E94F-986C-3AEFFD2282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15715" name="Straight Arrow Connector 5"/>
          <p:cNvCxnSpPr>
            <a:cxnSpLocks noChangeShapeType="1"/>
          </p:cNvCxnSpPr>
          <p:nvPr/>
        </p:nvCxnSpPr>
        <p:spPr bwMode="auto">
          <a:xfrm>
            <a:off x="1292225" y="5391150"/>
            <a:ext cx="652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6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-615156" y="3483769"/>
            <a:ext cx="3767137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7" name="Straight Connector 9"/>
          <p:cNvCxnSpPr>
            <a:cxnSpLocks noChangeShapeType="1"/>
          </p:cNvCxnSpPr>
          <p:nvPr/>
        </p:nvCxnSpPr>
        <p:spPr bwMode="auto">
          <a:xfrm>
            <a:off x="1276350" y="4683125"/>
            <a:ext cx="56927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8" name="Straight Connector 10"/>
          <p:cNvCxnSpPr>
            <a:cxnSpLocks noChangeShapeType="1"/>
          </p:cNvCxnSpPr>
          <p:nvPr/>
        </p:nvCxnSpPr>
        <p:spPr bwMode="auto">
          <a:xfrm>
            <a:off x="1287463" y="39512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9" name="Straight Connector 11"/>
          <p:cNvCxnSpPr>
            <a:cxnSpLocks noChangeShapeType="1"/>
          </p:cNvCxnSpPr>
          <p:nvPr/>
        </p:nvCxnSpPr>
        <p:spPr bwMode="auto">
          <a:xfrm>
            <a:off x="1271588" y="31638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20" name="Straight Connector 12"/>
          <p:cNvCxnSpPr>
            <a:cxnSpLocks noChangeShapeType="1"/>
          </p:cNvCxnSpPr>
          <p:nvPr/>
        </p:nvCxnSpPr>
        <p:spPr bwMode="auto">
          <a:xfrm>
            <a:off x="1287463" y="2359025"/>
            <a:ext cx="5691187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21" name="Rectangle 13"/>
          <p:cNvSpPr>
            <a:spLocks noChangeArrowheads="1"/>
          </p:cNvSpPr>
          <p:nvPr/>
        </p:nvSpPr>
        <p:spPr bwMode="auto">
          <a:xfrm>
            <a:off x="7607300" y="5484813"/>
            <a:ext cx="728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15722" name="Rectangle 14"/>
          <p:cNvSpPr>
            <a:spLocks noChangeArrowheads="1"/>
          </p:cNvSpPr>
          <p:nvPr/>
        </p:nvSpPr>
        <p:spPr bwMode="auto">
          <a:xfrm>
            <a:off x="333375" y="1474788"/>
            <a:ext cx="985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arrival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260475" y="4697413"/>
            <a:ext cx="1908175" cy="7096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90775" y="3921125"/>
            <a:ext cx="2586038" cy="75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60875" y="2397125"/>
            <a:ext cx="1924050" cy="771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74988" y="3184525"/>
            <a:ext cx="1654175" cy="741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7" name="Rectangle 24"/>
          <p:cNvSpPr>
            <a:spLocks noChangeArrowheads="1"/>
          </p:cNvSpPr>
          <p:nvPr/>
        </p:nvSpPr>
        <p:spPr bwMode="auto">
          <a:xfrm>
            <a:off x="439738" y="479107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728" name="Rectangle 25"/>
          <p:cNvSpPr>
            <a:spLocks noChangeArrowheads="1"/>
          </p:cNvSpPr>
          <p:nvPr/>
        </p:nvSpPr>
        <p:spPr bwMode="auto">
          <a:xfrm>
            <a:off x="449263" y="41227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5729" name="Rectangle 26"/>
          <p:cNvSpPr>
            <a:spLocks noChangeArrowheads="1"/>
          </p:cNvSpPr>
          <p:nvPr/>
        </p:nvSpPr>
        <p:spPr bwMode="auto">
          <a:xfrm>
            <a:off x="449263" y="3335338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5730" name="Rectangle 27"/>
          <p:cNvSpPr>
            <a:spLocks noChangeArrowheads="1"/>
          </p:cNvSpPr>
          <p:nvPr/>
        </p:nvSpPr>
        <p:spPr bwMode="auto">
          <a:xfrm>
            <a:off x="460375" y="2478088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5731" name="Straight Connector 30"/>
          <p:cNvCxnSpPr>
            <a:cxnSpLocks noChangeShapeType="1"/>
            <a:endCxn id="115729" idx="0"/>
          </p:cNvCxnSpPr>
          <p:nvPr/>
        </p:nvCxnSpPr>
        <p:spPr bwMode="auto">
          <a:xfrm rot="16200000" flipH="1">
            <a:off x="438944" y="3155157"/>
            <a:ext cx="339725" cy="206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32" name="Straight Connector 32"/>
          <p:cNvCxnSpPr>
            <a:cxnSpLocks noChangeShapeType="1"/>
          </p:cNvCxnSpPr>
          <p:nvPr/>
        </p:nvCxnSpPr>
        <p:spPr bwMode="auto">
          <a:xfrm rot="5400000">
            <a:off x="4052094" y="3626644"/>
            <a:ext cx="3657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33" name="Rectangle 33"/>
          <p:cNvSpPr>
            <a:spLocks noChangeArrowheads="1"/>
          </p:cNvSpPr>
          <p:nvPr/>
        </p:nvSpPr>
        <p:spPr bwMode="auto">
          <a:xfrm>
            <a:off x="5756275" y="5589588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908050" y="5651500"/>
          <a:ext cx="20145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Equation" r:id="rId4" imgW="381000" imgH="228600" progId="Equation.3">
                  <p:embed/>
                </p:oleObj>
              </mc:Choice>
              <mc:Fallback>
                <p:oleObj name="Equation" r:id="rId4" imgW="381000" imgH="228600" progId="Equation.3">
                  <p:embed/>
                  <p:pic>
                    <p:nvPicPr>
                      <p:cNvPr id="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651500"/>
                        <a:ext cx="20145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3198813" y="5700713"/>
          <a:ext cx="27543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Equation" r:id="rId6" imgW="520700" imgH="228600" progId="Equation.3">
                  <p:embed/>
                </p:oleObj>
              </mc:Choice>
              <mc:Fallback>
                <p:oleObj name="Equation" r:id="rId6" imgW="520700" imgH="228600" progId="Equation.3">
                  <p:embed/>
                  <p:pic>
                    <p:nvPicPr>
                      <p:cNvPr id="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5700713"/>
                        <a:ext cx="27543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6030913" y="5684838"/>
          <a:ext cx="27559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Equation" r:id="rId8" imgW="520700" imgH="228600" progId="Equation.3">
                  <p:embed/>
                </p:oleObj>
              </mc:Choice>
              <mc:Fallback>
                <p:oleObj name="Equation" r:id="rId8" imgW="520700" imgH="228600" progId="Equation.3">
                  <p:embed/>
                  <p:pic>
                    <p:nvPicPr>
                      <p:cNvPr id="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684838"/>
                        <a:ext cx="27559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715000" y="152400"/>
          <a:ext cx="31432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Equation" r:id="rId10" imgW="494870" imgH="203024" progId="Equation.3">
                  <p:embed/>
                </p:oleObj>
              </mc:Choice>
              <mc:Fallback>
                <p:oleObj name="Equation" r:id="rId10" imgW="494870" imgH="203024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"/>
                        <a:ext cx="31432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CC354E9-687A-5A4C-B5C5-C4C58842C352}"/>
              </a:ext>
            </a:extLst>
          </p:cNvPr>
          <p:cNvSpPr>
            <a:spLocks/>
          </p:cNvSpPr>
          <p:nvPr/>
        </p:nvSpPr>
        <p:spPr bwMode="auto">
          <a:xfrm>
            <a:off x="3086102" y="3184524"/>
            <a:ext cx="93661" cy="22717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Discussion: How to Address the Issue</a:t>
            </a:r>
          </a:p>
        </p:txBody>
      </p:sp>
      <p:pic>
        <p:nvPicPr>
          <p:cNvPr id="1177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120900"/>
            <a:ext cx="7548563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A1D96-8985-1044-BA57-67F1F1AE4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49C8F58-D757-E94F-986C-3AEFFD2282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27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0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CCB560-3437-604A-A77C-3E3E2D198F68}" type="slidenum">
              <a:rPr lang="en-US" altLang="x-none" sz="1400"/>
              <a:pPr/>
              <a:t>28</a:t>
            </a:fld>
            <a:endParaRPr lang="en-US" altLang="x-none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High-performance 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Threaded servers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Per-request thread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  <a:endParaRPr lang="en-US" altLang="zh-CN" dirty="0">
              <a:ea typeface="ＭＳ Ｐゴシック" charset="-128"/>
            </a:endParaRP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Thread pool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Using a Fixed Set of Threads (Thread Pool)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Design issue: how to distribute the requests from the welcome socket to the thread workers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4DC373-B024-6742-8630-08848FEA787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29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6084" name="Oval 5"/>
          <p:cNvSpPr>
            <a:spLocks noChangeArrowheads="1"/>
          </p:cNvSpPr>
          <p:nvPr/>
        </p:nvSpPr>
        <p:spPr bwMode="auto">
          <a:xfrm>
            <a:off x="3025775" y="3552825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333500" y="526415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81300" y="526415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00700" y="534035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46088" name="Straight Connector 23"/>
          <p:cNvCxnSpPr>
            <a:cxnSpLocks noChangeShapeType="1"/>
          </p:cNvCxnSpPr>
          <p:nvPr/>
        </p:nvCxnSpPr>
        <p:spPr bwMode="auto">
          <a:xfrm>
            <a:off x="4457700" y="556895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dirty="0"/>
              <a:t>Assignment Three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Part 1: Due </a:t>
            </a:r>
            <a:r>
              <a:rPr lang="en-US" altLang="zh-CN" dirty="0"/>
              <a:t>Nov.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Part 2: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posted</a:t>
            </a:r>
            <a:br>
              <a:rPr lang="en-US" dirty="0"/>
            </a:b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Exam 1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1B5B43-780A-DD4E-AA6B-4608E7B62AD0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8887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Design 1: Threads Share Access to the welcomeSocket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14D0BC-2B17-2645-B39F-EC9C799A1D5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838200" y="1828800"/>
            <a:ext cx="75438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welcomeSocket.accept();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3429000" y="4419600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828800" y="57912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57912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96000" y="58674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48136" name="Straight Arrow Connector 10"/>
          <p:cNvCxnSpPr>
            <a:cxnSpLocks noChangeShapeType="1"/>
            <a:stCxn id="7" idx="0"/>
            <a:endCxn id="48132" idx="3"/>
          </p:cNvCxnSpPr>
          <p:nvPr/>
        </p:nvCxnSpPr>
        <p:spPr bwMode="auto">
          <a:xfrm rot="5400000" flipH="1" flipV="1">
            <a:off x="2764632" y="4836318"/>
            <a:ext cx="590550" cy="1319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7" name="Straight Arrow Connector 12"/>
          <p:cNvCxnSpPr>
            <a:cxnSpLocks noChangeShapeType="1"/>
            <a:stCxn id="8" idx="0"/>
            <a:endCxn id="48132" idx="4"/>
          </p:cNvCxnSpPr>
          <p:nvPr/>
        </p:nvCxnSpPr>
        <p:spPr bwMode="auto">
          <a:xfrm rot="5400000" flipH="1" flipV="1">
            <a:off x="3905250" y="5276850"/>
            <a:ext cx="4572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Straight Arrow Connector 14"/>
          <p:cNvCxnSpPr>
            <a:cxnSpLocks noChangeShapeType="1"/>
            <a:stCxn id="9" idx="0"/>
            <a:endCxn id="48132" idx="5"/>
          </p:cNvCxnSpPr>
          <p:nvPr/>
        </p:nvCxnSpPr>
        <p:spPr bwMode="auto">
          <a:xfrm rot="16200000" flipV="1">
            <a:off x="5560219" y="4760119"/>
            <a:ext cx="666750" cy="1547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Straight Connector 23"/>
          <p:cNvCxnSpPr>
            <a:cxnSpLocks noChangeShapeType="1"/>
          </p:cNvCxnSpPr>
          <p:nvPr/>
        </p:nvCxnSpPr>
        <p:spPr bwMode="auto">
          <a:xfrm>
            <a:off x="4953000" y="60960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6629400" y="4114800"/>
            <a:ext cx="1733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sketch; not</a:t>
            </a:r>
            <a:br>
              <a:rPr lang="en-US" altLang="x-none" sz="2000">
                <a:solidFill>
                  <a:srgbClr val="FF0000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working code</a:t>
            </a:r>
            <a:endParaRPr lang="en-US" altLang="x-none" sz="14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Design 2: Producer/Consumer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4C99C95-185A-864D-95F9-3F2955EA40E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0179" name="Oval 4"/>
          <p:cNvSpPr>
            <a:spLocks noChangeArrowheads="1"/>
          </p:cNvSpPr>
          <p:nvPr/>
        </p:nvSpPr>
        <p:spPr bwMode="auto">
          <a:xfrm>
            <a:off x="6096000" y="1600200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477000" y="2895600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001000" y="59436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50183" name="Straight Arrow Connector 8"/>
          <p:cNvCxnSpPr>
            <a:cxnSpLocks noChangeShapeType="1"/>
            <a:endCxn id="50179" idx="4"/>
          </p:cNvCxnSpPr>
          <p:nvPr/>
        </p:nvCxnSpPr>
        <p:spPr bwMode="auto">
          <a:xfrm rot="5400000" flipH="1" flipV="1">
            <a:off x="6896101" y="2705100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4" name="Straight Arrow Connector 9"/>
          <p:cNvCxnSpPr>
            <a:cxnSpLocks noChangeShapeType="1"/>
            <a:stCxn id="7" idx="0"/>
            <a:endCxn id="50188" idx="4"/>
          </p:cNvCxnSpPr>
          <p:nvPr/>
        </p:nvCxnSpPr>
        <p:spPr bwMode="auto">
          <a:xfrm rot="5400000" flipH="1" flipV="1">
            <a:off x="6648450" y="5581650"/>
            <a:ext cx="6096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Straight Arrow Connector 10"/>
          <p:cNvCxnSpPr>
            <a:cxnSpLocks noChangeShapeType="1"/>
            <a:stCxn id="8" idx="0"/>
            <a:endCxn id="50188" idx="5"/>
          </p:cNvCxnSpPr>
          <p:nvPr/>
        </p:nvCxnSpPr>
        <p:spPr bwMode="auto">
          <a:xfrm rot="16200000" flipV="1">
            <a:off x="7817644" y="5188744"/>
            <a:ext cx="72390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Straight Connector 11"/>
          <p:cNvCxnSpPr>
            <a:cxnSpLocks noChangeShapeType="1"/>
          </p:cNvCxnSpPr>
          <p:nvPr/>
        </p:nvCxnSpPr>
        <p:spPr bwMode="auto">
          <a:xfrm>
            <a:off x="7467600" y="6248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49530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50188" name="Oval 22"/>
          <p:cNvSpPr>
            <a:spLocks noChangeArrowheads="1"/>
          </p:cNvSpPr>
          <p:nvPr/>
        </p:nvSpPr>
        <p:spPr bwMode="auto">
          <a:xfrm>
            <a:off x="6096000" y="4114800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50189" name="Straight Arrow Connector 27"/>
          <p:cNvCxnSpPr>
            <a:cxnSpLocks noChangeShapeType="1"/>
            <a:stCxn id="18" idx="0"/>
            <a:endCxn id="50188" idx="3"/>
          </p:cNvCxnSpPr>
          <p:nvPr/>
        </p:nvCxnSpPr>
        <p:spPr bwMode="auto">
          <a:xfrm rot="5400000" flipH="1" flipV="1">
            <a:off x="5555457" y="5188743"/>
            <a:ext cx="800100" cy="862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Straight Arrow Connector 31"/>
          <p:cNvCxnSpPr>
            <a:cxnSpLocks noChangeShapeType="1"/>
            <a:stCxn id="6" idx="2"/>
            <a:endCxn id="50188" idx="0"/>
          </p:cNvCxnSpPr>
          <p:nvPr/>
        </p:nvCxnSpPr>
        <p:spPr bwMode="auto">
          <a:xfrm rot="5400000">
            <a:off x="6953250" y="3943350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1" name="Rectangle 34"/>
          <p:cNvSpPr>
            <a:spLocks noChangeArrowheads="1"/>
          </p:cNvSpPr>
          <p:nvPr/>
        </p:nvSpPr>
        <p:spPr bwMode="auto">
          <a:xfrm>
            <a:off x="304800" y="1600200"/>
            <a:ext cx="54864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0192" name="Rectangle 35"/>
          <p:cNvSpPr>
            <a:spLocks noChangeArrowheads="1"/>
          </p:cNvSpPr>
          <p:nvPr/>
        </p:nvSpPr>
        <p:spPr bwMode="auto">
          <a:xfrm>
            <a:off x="304800" y="3505200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Q.remove();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50193" name="Rectangle 18"/>
          <p:cNvSpPr>
            <a:spLocks noChangeArrowheads="1"/>
          </p:cNvSpPr>
          <p:nvPr/>
        </p:nvSpPr>
        <p:spPr bwMode="auto">
          <a:xfrm>
            <a:off x="609600" y="5867400"/>
            <a:ext cx="1733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sketch; not</a:t>
            </a:r>
            <a:br>
              <a:rPr lang="en-US" altLang="x-none" sz="2000">
                <a:solidFill>
                  <a:srgbClr val="FF0000"/>
                </a:solidFill>
                <a:latin typeface="Comic Sans MS" charset="0"/>
              </a:rPr>
            </a:br>
            <a:r>
              <a:rPr lang="en-US" altLang="x-none" sz="2000">
                <a:solidFill>
                  <a:srgbClr val="FF0000"/>
                </a:solidFill>
                <a:latin typeface="Comic Sans MS" charset="0"/>
              </a:rPr>
              <a:t>working code</a:t>
            </a:r>
            <a:endParaRPr lang="en-US" altLang="x-none" sz="140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Common Issues Facing Designs 1 and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Both designs involve multiple threads modifying the same data concurrently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Design 1: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Design 2: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 our original </a:t>
            </a:r>
            <a:r>
              <a:rPr lang="en-US" altLang="x-none" dirty="0" err="1">
                <a:ea typeface="ＭＳ Ｐゴシック" charset="-128"/>
              </a:rPr>
              <a:t>TCPServerMT</a:t>
            </a:r>
            <a:r>
              <a:rPr lang="en-US" altLang="x-none" dirty="0">
                <a:ea typeface="ＭＳ Ｐゴシック" charset="-128"/>
              </a:rPr>
              <a:t>, do we have multiple threads modifying the same data concurrently?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DC448A5-2A6E-4446-A2F2-FA0946FC77A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262096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welcomeSocket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304800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Concurrency and Shared Data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Concurrency is easy if threads don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t interact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Each thread does its own thing, ignoring other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Typically, however, threads need to communicate/coordinate with each other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Communication/coordination among threads is often done by </a:t>
            </a:r>
            <a:r>
              <a:rPr lang="en-US" altLang="x-none" i="1" dirty="0">
                <a:solidFill>
                  <a:srgbClr val="FF0000"/>
                </a:solidFill>
                <a:ea typeface="ＭＳ Ｐゴシック" charset="-128"/>
              </a:rPr>
              <a:t>shared</a:t>
            </a:r>
            <a:r>
              <a:rPr lang="en-US" altLang="x-none" i="1" dirty="0">
                <a:ea typeface="ＭＳ Ｐゴシック" charset="-128"/>
              </a:rPr>
              <a:t> data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49B1D9E-7569-3E4E-9C38-ED2C2CA4FE0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Simple Example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5105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public class ShareExample extends Thread {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private static int cnt = 0; // shared state, count </a:t>
            </a:r>
            <a:br>
              <a:rPr lang="en-US" altLang="x-none" sz="18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</a:br>
            <a:r>
              <a:rPr lang="en-US" altLang="x-none" sz="1800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                             // total increases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public void run() {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int y = cnt;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cnt = y + 1;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}</a:t>
            </a:r>
            <a:br>
              <a:rPr lang="en-US" altLang="x-none" sz="1800">
                <a:latin typeface="Courier New" charset="0"/>
                <a:ea typeface="ＭＳ Ｐゴシック" charset="-128"/>
              </a:rPr>
            </a:br>
            <a:endParaRPr lang="en-US" altLang="x-none" sz="1800">
              <a:latin typeface="Courier New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public static void main(String args[]) {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Thread t1 = new ShareExample();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Thread t2 = new ShareExample();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t1.start();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    t2.start();</a:t>
            </a:r>
            <a:br>
              <a:rPr lang="en-US" altLang="x-none" sz="1800">
                <a:latin typeface="Courier New" charset="0"/>
                <a:ea typeface="ＭＳ Ｐゴシック" charset="-128"/>
              </a:rPr>
            </a:br>
            <a:r>
              <a:rPr lang="en-US" altLang="x-none" sz="1800">
                <a:latin typeface="Courier New" charset="0"/>
                <a:ea typeface="ＭＳ Ｐゴシック" charset="-128"/>
              </a:rPr>
              <a:t>     Thread.sleep(1000);</a:t>
            </a:r>
            <a:br>
              <a:rPr lang="en-US" altLang="x-none" sz="1800">
                <a:latin typeface="Courier New" charset="0"/>
                <a:ea typeface="ＭＳ Ｐゴシック" charset="-128"/>
              </a:rPr>
            </a:br>
            <a:r>
              <a:rPr lang="en-US" altLang="x-none" sz="1800">
                <a:latin typeface="Courier New" charset="0"/>
                <a:ea typeface="ＭＳ Ｐゴシック" charset="-128"/>
              </a:rPr>
              <a:t>     System.out.println(</a:t>
            </a:r>
            <a:r>
              <a:rPr lang="ja-JP" altLang="en-US" sz="1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1800">
                <a:latin typeface="Courier New" charset="0"/>
                <a:ea typeface="ＭＳ Ｐゴシック" charset="-128"/>
              </a:rPr>
              <a:t>cnt = </a:t>
            </a:r>
            <a:r>
              <a:rPr lang="ja-JP" altLang="en-US" sz="1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1800">
                <a:latin typeface="Courier New" charset="0"/>
                <a:ea typeface="ＭＳ Ｐゴシック" charset="-128"/>
              </a:rPr>
              <a:t> + cnt);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    }</a:t>
            </a:r>
          </a:p>
          <a:p>
            <a:pPr>
              <a:buFont typeface="ZapfDingbats" charset="0"/>
              <a:buNone/>
            </a:pPr>
            <a:r>
              <a:rPr lang="en-US" altLang="x-none" sz="1800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1B8FE7-A7AA-1443-A88E-E7F19109C6D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33400" y="6477000"/>
            <a:ext cx="739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Q: What is the result of the program?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Simple Example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>
                <a:ea typeface="ＭＳ Ｐゴシック" charset="-128"/>
              </a:rPr>
              <a:t>What if we add a println: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int y = cnt;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System.out.println(</a:t>
            </a:r>
            <a:r>
              <a:rPr lang="ja-JP" altLang="en-US">
                <a:latin typeface="Courier New" charset="0"/>
                <a:ea typeface="ＭＳ Ｐゴシック" charset="-128"/>
              </a:rPr>
              <a:t>“</a:t>
            </a:r>
            <a:r>
              <a:rPr lang="en-US" altLang="ja-JP">
                <a:latin typeface="Courier New" charset="0"/>
                <a:ea typeface="ＭＳ Ｐゴシック" charset="-128"/>
              </a:rPr>
              <a:t>Calculating…</a:t>
            </a:r>
            <a:r>
              <a:rPr lang="ja-JP" altLang="en-US">
                <a:latin typeface="Courier New" charset="0"/>
                <a:ea typeface="ＭＳ Ｐゴシック" charset="-128"/>
              </a:rPr>
              <a:t>”</a:t>
            </a:r>
            <a:r>
              <a:rPr lang="en-US" altLang="ja-JP">
                <a:latin typeface="Courier New" charset="0"/>
                <a:ea typeface="ＭＳ Ｐゴシック" charset="-128"/>
              </a:rPr>
              <a:t>);</a:t>
            </a:r>
          </a:p>
          <a:p>
            <a:pPr>
              <a:buFont typeface="ZapfDingbats" charset="0"/>
              <a:buNone/>
            </a:pPr>
            <a:r>
              <a:rPr lang="en-US" altLang="x-none">
                <a:latin typeface="Courier New" charset="0"/>
                <a:ea typeface="ＭＳ Ｐゴシック" charset="-128"/>
              </a:rPr>
              <a:t>   cnt = y + 1;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DFEFEFD-2E85-334F-A185-5F5E7184F49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Happened?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was preempted in the middle of an operation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operations from reading to writing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cnt</a:t>
            </a:r>
            <a:r>
              <a:rPr lang="en-US" altLang="x-none" dirty="0">
                <a:ea typeface="ＭＳ Ｐゴシック" charset="-128"/>
              </a:rPr>
              <a:t> should be </a:t>
            </a:r>
            <a:r>
              <a:rPr lang="en-US" altLang="x-none" i="1" dirty="0">
                <a:solidFill>
                  <a:srgbClr val="800000"/>
                </a:solidFill>
                <a:ea typeface="ＭＳ Ｐゴシック" charset="-128"/>
              </a:rPr>
              <a:t>atomic</a:t>
            </a:r>
            <a:r>
              <a:rPr lang="en-US" altLang="x-none" i="1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with no interference access to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cnt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from other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But the scheduler interleaves threads and caused a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race condition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Such bugs can be extremely hard to reproduce, and also hard to debug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0E19DC4-8648-CF4A-A831-D35111CCD32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Refers to mechanisms allowing a programmer to control the execution order of some operations across different threads in a concurrent program.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use Java as an example to see synchronization mechanisms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We'll look at locks first.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901C087-4427-AD42-B3AB-80BEAA05862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Lock (1.5)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733800"/>
            <a:ext cx="8153400" cy="2895600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Only one thread can hold a lock at once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Other threads that try to acquire it </a:t>
            </a:r>
            <a:r>
              <a:rPr lang="en-US" sz="2000" i="1" dirty="0">
                <a:ea typeface="+mn-ea"/>
                <a:cs typeface="+mn-cs"/>
              </a:rPr>
              <a:t>block (or become </a:t>
            </a:r>
            <a:r>
              <a:rPr lang="en-US" sz="2000" dirty="0">
                <a:ea typeface="+mn-ea"/>
                <a:cs typeface="+mn-cs"/>
              </a:rPr>
              <a:t>suspended) until the lock becomes available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000" i="1" dirty="0">
                <a:ea typeface="+mn-ea"/>
                <a:cs typeface="+mn-cs"/>
              </a:rPr>
              <a:t>Reentrant lock can be reacquired by same thread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As many times as desired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No other thread may acquire a lock until it has been released the same number of times that it has been acquired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Do not worry about the reentrant perspective, consider it a lock</a:t>
            </a:r>
            <a:endParaRPr lang="en-US" sz="1800" dirty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99350C3-2793-9646-9A75-B2266167910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828800" y="1674813"/>
            <a:ext cx="6096000" cy="1754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interface Lock {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void lock();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void unlock();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... /* Some more stuff, also */</a:t>
            </a:r>
          </a:p>
          <a:p>
            <a:pPr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}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class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ReentrantLock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implements Lock {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Lock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Fixing the </a:t>
            </a:r>
            <a:r>
              <a:rPr lang="en-US" altLang="x-none" dirty="0" err="1">
                <a:ea typeface="ＭＳ Ｐゴシック" charset="-128"/>
              </a:rPr>
              <a:t>ShareExample.java</a:t>
            </a:r>
            <a:r>
              <a:rPr lang="en-US" altLang="x-none" dirty="0">
                <a:ea typeface="ＭＳ Ｐゴシック" charset="-128"/>
              </a:rPr>
              <a:t> problem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FBB159C-25A4-244B-9549-2DF6F301E3C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667000"/>
            <a:ext cx="6781800" cy="3694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import java.util.concurrent.locks.*;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public class ShareExample extends Thread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private static int cnt = 0;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static Lock lock = new ReentrantLock();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public void run()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lock.lock();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int y = cnt;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cnt = y + 1;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lock.unlock();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…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291DA5-DB3B-534C-9772-7FA5EF8C3834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en-US" altLang="zh-CN" sz="3200" dirty="0">
                <a:ea typeface="ＭＳ Ｐゴシック" charset="-128"/>
              </a:rPr>
              <a:t>Recap: Latency of Basic HTTP/1.0</a:t>
            </a:r>
            <a:endParaRPr lang="en-US" altLang="x-none" sz="4400" dirty="0">
              <a:ea typeface="ＭＳ Ｐゴシック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76184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&gt;= 2 RTTs per object: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TCP handshake --- 1 RTT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client request and s</a:t>
            </a:r>
            <a:r>
              <a:rPr lang="en-US" altLang="x-none" dirty="0">
                <a:ea typeface="ＭＳ Ｐゴシック" charset="-128"/>
              </a:rPr>
              <a:t>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responds --- at least 1 RTT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(if object can be contained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in one packet)</a:t>
            </a:r>
          </a:p>
        </p:txBody>
      </p:sp>
      <p:sp>
        <p:nvSpPr>
          <p:cNvPr id="37892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3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894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37904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8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9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11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base page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7895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37896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7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8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9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0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1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37902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3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9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Lock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It is recommended to use the following pattern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50EC77-8CD1-2A4F-B768-0DCB1B8C1BD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743200"/>
            <a:ext cx="67818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…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lock.lock();</a:t>
            </a:r>
          </a:p>
          <a:p>
            <a:pPr algn="l" eaLnBrk="1" hangingPunct="1"/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   try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// processing body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} finally {</a:t>
            </a:r>
          </a:p>
          <a:p>
            <a:pPr algn="l" eaLnBrk="1" hangingPunct="1"/>
            <a:r>
              <a:rPr lang="en-US" altLang="x-none" sz="1800">
                <a:solidFill>
                  <a:srgbClr val="FF0000"/>
                </a:solidFill>
                <a:latin typeface="Courier New" charset="0"/>
              </a:rPr>
              <a:t>      lock.unlock();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</a:t>
            </a:r>
            <a:r>
              <a:rPr lang="en-US" altLang="x-none">
                <a:latin typeface="Courier New" charset="0"/>
                <a:ea typeface="ＭＳ Ｐゴシック" charset="-128"/>
              </a:rPr>
              <a:t>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400" dirty="0">
                <a:ea typeface="+mn-ea"/>
                <a:cs typeface="+mn-cs"/>
              </a:rPr>
              <a:t>This pattern is really common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2000" dirty="0">
                <a:ea typeface="+mn-ea"/>
                <a:cs typeface="+mn-cs"/>
              </a:rPr>
              <a:t>Acquire lock, do something, release lock after we are done, </a:t>
            </a:r>
            <a:r>
              <a:rPr lang="en-US" sz="2000" dirty="0">
                <a:solidFill>
                  <a:srgbClr val="FF0000"/>
                </a:solidFill>
                <a:ea typeface="+mn-ea"/>
                <a:cs typeface="+mn-cs"/>
              </a:rPr>
              <a:t>under any circumstances,  even if exception was raised, the method returned in the middle, etc.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sz="2400" dirty="0">
                <a:ea typeface="+mn-ea"/>
                <a:cs typeface="+mn-cs"/>
              </a:rPr>
              <a:t>Java has a language construct for this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synchronized (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obj</a:t>
            </a:r>
            <a:r>
              <a:rPr lang="en-US" sz="2000" dirty="0">
                <a:latin typeface="Courier New" pitchFamily="49" charset="0"/>
                <a:ea typeface="+mn-ea"/>
                <a:cs typeface="Courier New" pitchFamily="49" charset="0"/>
              </a:rPr>
              <a:t>) { </a:t>
            </a:r>
            <a:r>
              <a:rPr lang="en-US" sz="2000" i="1" dirty="0">
                <a:latin typeface="Courier New" pitchFamily="49" charset="0"/>
                <a:ea typeface="+mn-ea"/>
                <a:cs typeface="Courier New" pitchFamily="49" charset="0"/>
              </a:rPr>
              <a:t>body }</a:t>
            </a:r>
          </a:p>
          <a:p>
            <a:pPr lvl="2">
              <a:buFont typeface="ZapfDingbats" pitchFamily="82" charset="2"/>
              <a:buChar char="r"/>
              <a:defRPr/>
            </a:pPr>
            <a:r>
              <a:rPr lang="en-US" sz="1600" dirty="0">
                <a:ea typeface="+mn-ea"/>
                <a:cs typeface="+mn-cs"/>
              </a:rPr>
              <a:t>Utilize the design that every Java object has its own </a:t>
            </a:r>
            <a:r>
              <a:rPr lang="en-US" sz="1600" dirty="0">
                <a:solidFill>
                  <a:srgbClr val="C00000"/>
                </a:solidFill>
              </a:rPr>
              <a:t>implicitly lock</a:t>
            </a:r>
            <a:r>
              <a:rPr lang="en-US" sz="1600" dirty="0"/>
              <a:t> object, also called the </a:t>
            </a:r>
            <a:r>
              <a:rPr lang="en-US" sz="1600" dirty="0">
                <a:solidFill>
                  <a:srgbClr val="C00000"/>
                </a:solidFill>
              </a:rPr>
              <a:t>intrinsic lock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C00000"/>
                </a:solidFill>
              </a:rPr>
              <a:t>monitor lock</a:t>
            </a:r>
            <a:r>
              <a:rPr lang="en-US" sz="1600" dirty="0"/>
              <a:t> or simply </a:t>
            </a:r>
            <a:r>
              <a:rPr lang="en-US" sz="1600" dirty="0">
                <a:solidFill>
                  <a:srgbClr val="C00000"/>
                </a:solidFill>
              </a:rPr>
              <a:t>monitor</a:t>
            </a:r>
            <a:endParaRPr lang="en-US" sz="1600" dirty="0">
              <a:solidFill>
                <a:srgbClr val="C00000"/>
              </a:solidFill>
              <a:ea typeface="+mn-ea"/>
              <a:cs typeface="+mn-cs"/>
            </a:endParaRP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Obtains the lock associated with </a:t>
            </a:r>
            <a:r>
              <a:rPr lang="en-US" sz="1600" b="1" dirty="0" err="1">
                <a:ea typeface="+mn-ea"/>
                <a:cs typeface="+mn-cs"/>
              </a:rPr>
              <a:t>obj</a:t>
            </a:r>
            <a:endParaRPr lang="en-US" sz="1600" b="1" dirty="0">
              <a:ea typeface="+mn-ea"/>
              <a:cs typeface="+mn-cs"/>
            </a:endParaRP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Executes </a:t>
            </a:r>
            <a:r>
              <a:rPr lang="en-US" sz="1600" b="1" i="1" dirty="0">
                <a:ea typeface="+mn-ea"/>
                <a:cs typeface="+mn-cs"/>
              </a:rPr>
              <a:t>body</a:t>
            </a: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Release lock when scope is exited</a:t>
            </a:r>
          </a:p>
          <a:p>
            <a:pPr lvl="3">
              <a:buFont typeface="Arial" charset="0"/>
              <a:buChar char="•"/>
              <a:defRPr/>
            </a:pPr>
            <a:r>
              <a:rPr lang="en-US" sz="1600" dirty="0">
                <a:ea typeface="+mn-ea"/>
                <a:cs typeface="+mn-cs"/>
              </a:rPr>
              <a:t>Even in cases of exception or method return</a:t>
            </a:r>
            <a:endParaRPr lang="en-US" sz="1600" dirty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2183531-8E9D-F848-BD1F-314996003C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533400" y="3352800"/>
            <a:ext cx="7772400" cy="3048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An object and its associated lock are different !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Holding the lock on an object does not affect what you can do with that object in any way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latin typeface="Courier New" charset="0"/>
                <a:ea typeface="ＭＳ Ｐゴシック" charset="-128"/>
              </a:rPr>
              <a:t>synchronized(o) { ... } // acquires lock named 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o.f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 (); // someone else can call o</a:t>
            </a:r>
            <a:r>
              <a:rPr lang="ja-JP" altLang="en-US" sz="1600">
                <a:latin typeface="Courier New" charset="0"/>
                <a:ea typeface="ＭＳ Ｐゴシック" charset="-128"/>
              </a:rPr>
              <a:t>’</a:t>
            </a:r>
            <a:r>
              <a:rPr lang="en-US" altLang="ja-JP" sz="1600" dirty="0">
                <a:latin typeface="Courier New" charset="0"/>
                <a:ea typeface="ＭＳ Ｐゴシック" charset="-128"/>
              </a:rPr>
              <a:t>s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o.x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 = 3; // someone else can read and write o</a:t>
            </a:r>
            <a:r>
              <a:rPr lang="ja-JP" altLang="en-US" sz="1600">
                <a:latin typeface="Courier New" charset="0"/>
                <a:ea typeface="ＭＳ Ｐゴシック" charset="-128"/>
              </a:rPr>
              <a:t>’</a:t>
            </a:r>
            <a:r>
              <a:rPr lang="en-US" altLang="ja-JP" sz="1600" dirty="0">
                <a:latin typeface="Courier New" charset="0"/>
                <a:ea typeface="ＭＳ Ｐゴシック" charset="-128"/>
              </a:rPr>
              <a:t>s fields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9E6CD3-1E86-3F4D-88D6-BFE798DDF41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19200" y="1828800"/>
            <a:ext cx="2286000" cy="1066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object o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495800" y="1905000"/>
            <a:ext cx="2286000" cy="10668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lock</a:t>
            </a:r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on </a:t>
            </a:r>
            <a:r>
              <a:rPr lang="en-US" altLang="x-none">
                <a:latin typeface="Courier New" charset="0"/>
                <a:ea typeface="ＭＳ Ｐゴシック" charset="-128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0"/>
            <a:ext cx="7772400" cy="1676400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dirty="0">
                <a:ea typeface="+mn-ea"/>
                <a:cs typeface="+mn-cs"/>
              </a:rPr>
              <a:t>A program can often use </a:t>
            </a:r>
            <a:r>
              <a:rPr lang="en-US" dirty="0">
                <a:latin typeface="Courier New"/>
                <a:ea typeface="+mn-ea"/>
                <a:cs typeface="Courier New"/>
              </a:rPr>
              <a:t>this</a:t>
            </a:r>
            <a:r>
              <a:rPr lang="en-US" dirty="0">
                <a:ea typeface="+mn-ea"/>
                <a:cs typeface="+mn-cs"/>
              </a:rPr>
              <a:t> as the object to lock</a:t>
            </a:r>
          </a:p>
          <a:p>
            <a:pPr>
              <a:buFont typeface="ZapfDingbats" pitchFamily="82" charset="2"/>
              <a:buChar char="r"/>
              <a:defRPr/>
            </a:pPr>
            <a:r>
              <a:rPr lang="en-US" dirty="0">
                <a:ea typeface="+mn-ea"/>
                <a:cs typeface="+mn-cs"/>
              </a:rPr>
              <a:t>Does the program above have a data race?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dirty="0">
                <a:ea typeface="+mn-ea"/>
                <a:cs typeface="+mn-cs"/>
              </a:rPr>
              <a:t>No, both threads acquire locks on the same object before they access shared data</a:t>
            </a:r>
            <a:endParaRPr lang="en-US" dirty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A6FBEC0-ED14-F14C-8E75-C7F5FBA6ABF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09600" y="1676400"/>
            <a:ext cx="41910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class C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int cnt;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inc()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synchronized (this)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 cnt++;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} // end of sync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 // end of inc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791200" y="1828800"/>
            <a:ext cx="21145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 c = new C();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791200" y="25908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1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c.inc();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791200" y="36576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2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c.inc();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on </a:t>
            </a:r>
            <a:r>
              <a:rPr lang="en-US" altLang="x-none">
                <a:latin typeface="Courier New" charset="0"/>
                <a:ea typeface="ＭＳ Ｐゴシック" charset="-128"/>
              </a:rPr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91200"/>
            <a:ext cx="7772400" cy="1066800"/>
          </a:xfrm>
        </p:spPr>
        <p:txBody>
          <a:bodyPr/>
          <a:lstStyle/>
          <a:p>
            <a:pPr>
              <a:buFont typeface="ZapfDingbats" pitchFamily="82" charset="2"/>
              <a:buChar char="r"/>
              <a:defRPr/>
            </a:pPr>
            <a:r>
              <a:rPr lang="en-US" sz="2000" dirty="0">
                <a:ea typeface="+mn-ea"/>
                <a:cs typeface="+mn-cs"/>
              </a:rPr>
              <a:t>Does the program above have a data race?</a:t>
            </a:r>
          </a:p>
          <a:p>
            <a:pPr lvl="1">
              <a:buFont typeface="ZapfDingbats" pitchFamily="82" charset="2"/>
              <a:buChar char="m"/>
              <a:defRPr/>
            </a:pPr>
            <a:r>
              <a:rPr lang="en-US" sz="1800" dirty="0">
                <a:ea typeface="+mn-ea"/>
                <a:cs typeface="+mn-cs"/>
              </a:rPr>
              <a:t>No, both threads acquire locks on the same object before they access shared data</a:t>
            </a:r>
            <a:endParaRPr lang="en-US" sz="1800" dirty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BC8F4BA-84AF-864E-957F-7F1BF125C14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609600" y="1524000"/>
            <a:ext cx="41910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class C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static int cnt;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inc()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synchronized (this)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 cnt++;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} // end of sync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 // end of inc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dec()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synchronized (this)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  cnt--;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} // end of sync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} // end of dec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791200" y="1828800"/>
            <a:ext cx="21145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 c = new C();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5791200" y="25908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1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c.inc();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5791200" y="3657600"/>
            <a:ext cx="20574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Thread 2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c.dec();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ShareWelcome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ShareWelcome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06C8FB-CFEA-0647-BBDF-AFE87C3A25C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You would not need the lock for 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x-none" sz="2400" dirty="0">
                <a:ea typeface="ＭＳ Ｐゴシック" charset="-128"/>
              </a:rPr>
              <a:t> if Java were to label the call as thread safe (synchronized)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One reason Java does not specify </a:t>
            </a:r>
            <a:r>
              <a:rPr lang="en-US" altLang="x-none" sz="2400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x-none" sz="2400" dirty="0">
                <a:ea typeface="ＭＳ Ｐゴシック" charset="-128"/>
              </a:rPr>
              <a:t> as thread safe is that one could register your own socket implementation with </a:t>
            </a:r>
            <a:r>
              <a:rPr lang="en-US" altLang="x-none" sz="2400" dirty="0">
                <a:ea typeface="ＭＳ Ｐゴシック" charset="-128"/>
                <a:hlinkClick r:id="rId3"/>
              </a:rPr>
              <a:t>ServerSocket.setSocketFactory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Always consider thread safety in your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a resource is shared through concurrent read/write, write/write), consider thread-safe issues.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EF2088-8758-C243-8129-7FE76DCBC84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not Synchronization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137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Synchronized method invocations generally are going to be slower than non-synchronized method invocations </a:t>
            </a:r>
          </a:p>
          <a:p>
            <a:pPr lvl="1"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Synchronization gives rise to the possibility of deadlock, a severe performance problem in which your program appears to hang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58B5AA-04FB-644C-B2CF-8602B4DE3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Overhead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 </a:t>
            </a:r>
            <a:r>
              <a:rPr lang="en-US" altLang="x-none" dirty="0" err="1">
                <a:ea typeface="ＭＳ Ｐゴシック" charset="-128"/>
              </a:rPr>
              <a:t>SyncOverhead.java</a:t>
            </a:r>
            <a:endParaRPr lang="en-US" altLang="x-none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4435DA-7EBF-B946-B516-0F61C6B7219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Synchronization Overhead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 </a:t>
            </a:r>
            <a:r>
              <a:rPr lang="en-US" altLang="x-none" dirty="0" err="1">
                <a:ea typeface="ＭＳ Ｐゴシック" charset="-128"/>
              </a:rPr>
              <a:t>SyncOverhead.java</a:t>
            </a:r>
            <a:endParaRPr lang="en-US" altLang="x-none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14435DA-7EBF-B946-B516-0F61C6B7219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82679"/>
              </p:ext>
            </p:extLst>
          </p:nvPr>
        </p:nvGraphicFramePr>
        <p:xfrm>
          <a:off x="990600" y="2590800"/>
          <a:ext cx="73152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(ms; 5,000,000</a:t>
                      </a:r>
                      <a:r>
                        <a:rPr lang="en-US" baseline="0" dirty="0"/>
                        <a:t> exec)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no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synchronized</a:t>
                      </a:r>
                      <a:r>
                        <a:rPr lang="en-US" baseline="0" dirty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synchronized</a:t>
                      </a:r>
                      <a:r>
                        <a:rPr lang="en-US" baseline="0" dirty="0"/>
                        <a:t> on 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89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dirty="0"/>
                        <a:t>lock and 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88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0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091D4D-34C0-254F-A831-9C5B6D2B3998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74650"/>
            <a:ext cx="8529637" cy="838200"/>
          </a:xfrm>
        </p:spPr>
        <p:txBody>
          <a:bodyPr/>
          <a:lstStyle/>
          <a:p>
            <a:r>
              <a:rPr lang="en-US" altLang="zh-CN" sz="2800" dirty="0">
                <a:ea typeface="ＭＳ Ｐゴシック" charset="-128"/>
              </a:rPr>
              <a:t>Recap: Substantial Efforts to Speedup HTTP/1.0</a:t>
            </a:r>
            <a:endParaRPr lang="en-US" altLang="x-none" sz="2800" dirty="0">
              <a:ea typeface="ＭＳ Ｐゴシック" charset="-128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87475"/>
            <a:ext cx="8676120" cy="3625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the number of objects fetched [Browser cache]</a:t>
            </a: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data volume [Compression of data]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compression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Reduce the latency to the server to fetch the content [Proxy cache]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Remove the extra RTTs to fetch an object [Persistent HTTP, aka HTTP/1.1]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Increase concurrency [Multiple TCP connections]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Asynchronous fetch (multiple streams) using a single TCP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push [HTTP/2]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2" y="5666959"/>
            <a:ext cx="4497093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430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Design 2: Producer/Consumer</a:t>
            </a: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6ECD78-D262-8547-B962-4AA680C3455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7043" name="Oval 4"/>
          <p:cNvSpPr>
            <a:spLocks noChangeArrowheads="1"/>
          </p:cNvSpPr>
          <p:nvPr/>
        </p:nvSpPr>
        <p:spPr bwMode="auto">
          <a:xfrm>
            <a:off x="6096000" y="1600200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477000" y="2895600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001000" y="59436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87047" name="Straight Arrow Connector 8"/>
          <p:cNvCxnSpPr>
            <a:cxnSpLocks noChangeShapeType="1"/>
            <a:endCxn id="87043" idx="4"/>
          </p:cNvCxnSpPr>
          <p:nvPr/>
        </p:nvCxnSpPr>
        <p:spPr bwMode="auto">
          <a:xfrm rot="5400000" flipH="1" flipV="1">
            <a:off x="6896101" y="2705100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8" name="Straight Arrow Connector 9"/>
          <p:cNvCxnSpPr>
            <a:cxnSpLocks noChangeShapeType="1"/>
            <a:stCxn id="7" idx="0"/>
            <a:endCxn id="87052" idx="4"/>
          </p:cNvCxnSpPr>
          <p:nvPr/>
        </p:nvCxnSpPr>
        <p:spPr bwMode="auto">
          <a:xfrm rot="5400000" flipH="1" flipV="1">
            <a:off x="6648450" y="5581650"/>
            <a:ext cx="6096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49" name="Straight Arrow Connector 10"/>
          <p:cNvCxnSpPr>
            <a:cxnSpLocks noChangeShapeType="1"/>
            <a:stCxn id="8" idx="0"/>
            <a:endCxn id="87052" idx="5"/>
          </p:cNvCxnSpPr>
          <p:nvPr/>
        </p:nvCxnSpPr>
        <p:spPr bwMode="auto">
          <a:xfrm rot="16200000" flipV="1">
            <a:off x="7817644" y="5188744"/>
            <a:ext cx="72390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0" name="Straight Connector 11"/>
          <p:cNvCxnSpPr>
            <a:cxnSpLocks noChangeShapeType="1"/>
          </p:cNvCxnSpPr>
          <p:nvPr/>
        </p:nvCxnSpPr>
        <p:spPr bwMode="auto">
          <a:xfrm>
            <a:off x="7467600" y="6248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4953000" y="60198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87052" name="Oval 22"/>
          <p:cNvSpPr>
            <a:spLocks noChangeArrowheads="1"/>
          </p:cNvSpPr>
          <p:nvPr/>
        </p:nvSpPr>
        <p:spPr bwMode="auto">
          <a:xfrm>
            <a:off x="6096000" y="4114800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87053" name="Straight Arrow Connector 27"/>
          <p:cNvCxnSpPr>
            <a:cxnSpLocks noChangeShapeType="1"/>
            <a:stCxn id="18" idx="0"/>
            <a:endCxn id="87052" idx="3"/>
          </p:cNvCxnSpPr>
          <p:nvPr/>
        </p:nvCxnSpPr>
        <p:spPr bwMode="auto">
          <a:xfrm rot="5400000" flipH="1" flipV="1">
            <a:off x="5555457" y="5188743"/>
            <a:ext cx="800100" cy="862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4" name="Straight Arrow Connector 31"/>
          <p:cNvCxnSpPr>
            <a:cxnSpLocks noChangeShapeType="1"/>
            <a:stCxn id="6" idx="2"/>
            <a:endCxn id="87052" idx="0"/>
          </p:cNvCxnSpPr>
          <p:nvPr/>
        </p:nvCxnSpPr>
        <p:spPr bwMode="auto">
          <a:xfrm rot="5400000">
            <a:off x="6953250" y="3943350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5" name="Rectangle 34"/>
          <p:cNvSpPr>
            <a:spLocks noChangeArrowheads="1"/>
          </p:cNvSpPr>
          <p:nvPr/>
        </p:nvSpPr>
        <p:spPr bwMode="auto">
          <a:xfrm>
            <a:off x="304800" y="1600200"/>
            <a:ext cx="54864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87056" name="Rectangle 35"/>
          <p:cNvSpPr>
            <a:spLocks noChangeArrowheads="1"/>
          </p:cNvSpPr>
          <p:nvPr/>
        </p:nvSpPr>
        <p:spPr bwMode="auto">
          <a:xfrm>
            <a:off x="304800" y="3505200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Q.remove();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" y="5903913"/>
            <a:ext cx="3425825" cy="954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en-US" sz="28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How to turn it into</a:t>
            </a:r>
            <a:br>
              <a:rPr lang="en-US" sz="28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</a:br>
            <a:r>
              <a:rPr lang="en-US" sz="28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working code?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Main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93CCFF2-2117-8647-986E-49495A43981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8916" name="Rectangle 34"/>
          <p:cNvSpPr>
            <a:spLocks noChangeArrowheads="1"/>
          </p:cNvSpPr>
          <p:nvPr/>
        </p:nvSpPr>
        <p:spPr bwMode="auto">
          <a:xfrm>
            <a:off x="1524000" y="4343400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synchronized(Q)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}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89092" name="Rectangle 34"/>
          <p:cNvSpPr>
            <a:spLocks noChangeArrowheads="1"/>
          </p:cNvSpPr>
          <p:nvPr/>
        </p:nvSpPr>
        <p:spPr bwMode="auto">
          <a:xfrm>
            <a:off x="1447800" y="1676400"/>
            <a:ext cx="54864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3733800" y="3657600"/>
            <a:ext cx="533400" cy="6096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Worker</a:t>
            </a:r>
          </a:p>
        </p:txBody>
      </p:sp>
      <p:sp>
        <p:nvSpPr>
          <p:cNvPr id="9113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D98A9FA-B020-AE47-84F6-63E94DE3B19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066925" y="2895600"/>
            <a:ext cx="6742113" cy="3478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2000">
                <a:solidFill>
                  <a:srgbClr val="FF0000"/>
                </a:solidFill>
                <a:latin typeface="Courier New" charset="0"/>
              </a:rPr>
              <a:t>while (myConn==null) {</a:t>
            </a:r>
            <a:br>
              <a:rPr lang="en-US" altLang="x-none" sz="2000">
                <a:solidFill>
                  <a:srgbClr val="FF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FF0000"/>
                </a:solidFill>
                <a:latin typeface="Courier New" charset="0"/>
              </a:rPr>
              <a:t>     synchronize(Q) {</a:t>
            </a:r>
            <a:br>
              <a:rPr lang="en-US" altLang="x-none" sz="2000">
                <a:solidFill>
                  <a:srgbClr val="FF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if (!Q.isEmpty())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   myConn = (Socket) Q.remove();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  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process myConn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91140" name="Rectangle 35"/>
          <p:cNvSpPr>
            <a:spLocks noChangeArrowheads="1"/>
          </p:cNvSpPr>
          <p:nvPr/>
        </p:nvSpPr>
        <p:spPr bwMode="auto">
          <a:xfrm>
            <a:off x="2514600" y="228600"/>
            <a:ext cx="59436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WorkerThread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Socket myConnSock = Q.remove();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// process myConnSock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 myConnSock.close();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4876800" y="2590800"/>
            <a:ext cx="304800" cy="3048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ShareQ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ShareQ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769F122-C617-CD49-A43D-CD25BF8CE6F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 of ShareQ Design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8938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Worker thread continually spins (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busy wait</a:t>
            </a:r>
            <a:r>
              <a:rPr lang="en-US" altLang="x-none" sz="2400" dirty="0">
                <a:ea typeface="ＭＳ Ｐゴシック" charset="-128"/>
              </a:rPr>
              <a:t>) until a condition holds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ZapfDingbats" charset="0"/>
              <a:buNone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Can lead to high utilization and slow response time</a:t>
            </a: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Q: Does the shared </a:t>
            </a:r>
            <a:r>
              <a:rPr lang="en-US" altLang="x-none" sz="2400" dirty="0" err="1">
                <a:ea typeface="ＭＳ Ｐゴシック" charset="-128"/>
              </a:rPr>
              <a:t>welcomeSock</a:t>
            </a:r>
            <a:r>
              <a:rPr lang="en-US" altLang="x-none" sz="2400" dirty="0">
                <a:ea typeface="ＭＳ Ｐゴシック" charset="-128"/>
              </a:rPr>
              <a:t> have busy-wait?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CD4BF8A-499F-8742-A08F-3C62008BC3A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971800" y="2209800"/>
            <a:ext cx="6172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>
              <a:buFont typeface="ZapfDingbats" charset="0"/>
              <a:buNone/>
            </a:pP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while (true) { // spin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lock;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Q.condition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) // {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// do something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} else {</a:t>
            </a:r>
          </a:p>
          <a:p>
            <a:pPr lvl="1" algn="l" eaLnBrk="1" hangingPunct="1"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// do nothing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}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unlock </a:t>
            </a:r>
          </a:p>
          <a:p>
            <a:pPr lvl="1" algn="l" eaLnBrk="1" hangingPunct="1">
              <a:buFont typeface="ZapfDingbats" charset="0"/>
              <a:buNone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} //end while</a:t>
            </a:r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758AB9B-52BF-E745-B7A7-C489A50D836E}" type="slidenum">
              <a:rPr lang="en-US" altLang="x-none" sz="1400"/>
              <a:pPr/>
              <a:t>55</a:t>
            </a:fld>
            <a:endParaRPr lang="en-US" altLang="x-none" sz="140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High-performance 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Threaded servers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Per-request thread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  <a:endParaRPr lang="en-US" altLang="zh-CN" dirty="0">
              <a:ea typeface="ＭＳ Ｐゴシック" charset="-128"/>
            </a:endParaRPr>
          </a:p>
          <a:p>
            <a:pPr lvl="2"/>
            <a:r>
              <a:rPr lang="en-US" altLang="zh-CN" dirty="0">
                <a:ea typeface="ＭＳ Ｐゴシック" charset="-128"/>
              </a:rPr>
              <a:t>Thread pool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Design 1: Service threads compete on the welcome socket</a:t>
            </a:r>
          </a:p>
          <a:p>
            <a:pPr lvl="3"/>
            <a:r>
              <a:rPr lang="en-US" altLang="x-none" dirty="0">
                <a:ea typeface="ＭＳ Ｐゴシック" charset="-128"/>
              </a:rPr>
              <a:t>Design 2: Service threads and the main thread coordinate on the shared queue</a:t>
            </a:r>
          </a:p>
          <a:p>
            <a:pPr lvl="4"/>
            <a:r>
              <a:rPr lang="en-US" altLang="x-none" dirty="0">
                <a:latin typeface="Times New Roman" charset="0"/>
                <a:ea typeface="Times New Roman" charset="0"/>
                <a:cs typeface="Times New Roman" charset="0"/>
              </a:rPr>
              <a:t>polling (busy wait)</a:t>
            </a:r>
          </a:p>
          <a:p>
            <a:pPr lvl="4"/>
            <a:r>
              <a:rPr lang="en-US" altLang="x-none" dirty="0">
                <a:latin typeface="Times New Roman" charset="0"/>
                <a:ea typeface="Times New Roman" charset="0"/>
                <a:cs typeface="Times New Roman" charset="0"/>
              </a:rPr>
              <a:t>suspension: wait/notify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Solution: Suspension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Put thread to sleep to avoid busy spin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Thread life cycle: while a thread executes, it goes through a number of different phases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New: created but not yet started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Runnable: is running, or can run on a free CPU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Blocked: waiting for socket/I/O, a lock, or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suspend</a:t>
            </a:r>
            <a:r>
              <a:rPr lang="en-US" altLang="x-none" dirty="0">
                <a:ea typeface="ＭＳ Ｐゴシック" charset="-128"/>
              </a:rPr>
              <a:t> (wait)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Sleeping: paused for a user-specified interval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Terminated: completed</a:t>
            </a: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21CF6EA-888C-1640-9104-BBC15F9B4C1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Solution: Suspension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B221DF3-F952-694B-9101-E064B9A434A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762000" y="2095490"/>
            <a:ext cx="76962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while (myConn==null)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lock Q;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if (Q.isEmpty()) // {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</a:t>
            </a:r>
            <a:r>
              <a:rPr lang="en-US" altLang="x-none" sz="2000">
                <a:solidFill>
                  <a:srgbClr val="FF0000"/>
                </a:solidFill>
                <a:latin typeface="Courier New" charset="0"/>
              </a:rPr>
              <a:t>stop and wait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 else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get myConn from Q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unlock Q;  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the next request; process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53000" y="3981440"/>
            <a:ext cx="3014663" cy="369888"/>
            <a:chOff x="2971846" y="4648544"/>
            <a:chExt cx="3014353" cy="369332"/>
          </a:xfrm>
        </p:grpSpPr>
        <p:cxnSp>
          <p:nvCxnSpPr>
            <p:cNvPr id="101382" name="Straight Arrow Connector 7"/>
            <p:cNvCxnSpPr>
              <a:cxnSpLocks noChangeShapeType="1"/>
              <a:stCxn id="101383" idx="1"/>
            </p:cNvCxnSpPr>
            <p:nvPr/>
          </p:nvCxnSpPr>
          <p:spPr bwMode="auto">
            <a:xfrm rot="10800000">
              <a:off x="2971846" y="4800715"/>
              <a:ext cx="1752470" cy="324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83" name="TextBox 8"/>
            <p:cNvSpPr txBox="1">
              <a:spLocks noChangeArrowheads="1"/>
            </p:cNvSpPr>
            <p:nvPr/>
          </p:nvSpPr>
          <p:spPr bwMode="auto">
            <a:xfrm>
              <a:off x="4724315" y="4648544"/>
              <a:ext cx="1261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Hold lock?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Solution: Suspension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472231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68A9B1B-1DF6-D643-AF1D-C388D99EB0F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58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762000" y="2095490"/>
            <a:ext cx="76962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while (myConn==null)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lock Q;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if (Q.isEmpty()) // {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stop and wait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 else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  // get myConn from Q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unlock Q;   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// get the next request; process</a:t>
            </a:r>
          </a:p>
          <a:p>
            <a:pPr lvl="1" algn="l" eaLnBrk="1" hangingPunct="1"/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76800" y="2836853"/>
            <a:ext cx="4273550" cy="1754187"/>
            <a:chOff x="3581396" y="4648550"/>
            <a:chExt cx="4272757" cy="1751691"/>
          </a:xfrm>
        </p:grpSpPr>
        <p:cxnSp>
          <p:nvCxnSpPr>
            <p:cNvPr id="103430" name="Straight Arrow Connector 7"/>
            <p:cNvCxnSpPr>
              <a:cxnSpLocks noChangeShapeType="1"/>
              <a:stCxn id="103431" idx="1"/>
            </p:cNvCxnSpPr>
            <p:nvPr/>
          </p:nvCxnSpPr>
          <p:spPr bwMode="auto">
            <a:xfrm rot="10800000" flipV="1">
              <a:off x="3581396" y="5524395"/>
              <a:ext cx="1142911" cy="417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431" name="TextBox 8"/>
            <p:cNvSpPr txBox="1">
              <a:spLocks noChangeArrowheads="1"/>
            </p:cNvSpPr>
            <p:nvPr/>
          </p:nvSpPr>
          <p:spPr bwMode="auto">
            <a:xfrm>
              <a:off x="4724307" y="4648550"/>
              <a:ext cx="3129846" cy="1751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Design pattern:</a:t>
              </a:r>
            </a:p>
            <a:p>
              <a:pPr algn="l" eaLnBrk="1" hangingPunct="1"/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 - Need to release lock to</a:t>
              </a:r>
              <a:br>
                <a:rPr lang="en-US" altLang="x-none" sz="1800">
                  <a:solidFill>
                    <a:srgbClr val="00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avoid deadlock (to allow</a:t>
              </a:r>
              <a:br>
                <a:rPr lang="en-US" altLang="x-none" sz="1800">
                  <a:solidFill>
                    <a:srgbClr val="00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main thread write into Q)</a:t>
              </a:r>
            </a:p>
            <a:p>
              <a:pPr algn="l" eaLnBrk="1" hangingPunct="1"/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- Typically need to reacquire </a:t>
              </a:r>
              <a:br>
                <a:rPr lang="en-US" altLang="x-none" sz="1800">
                  <a:solidFill>
                    <a:srgbClr val="00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000000"/>
                  </a:solidFill>
                  <a:latin typeface="Arial" charset="0"/>
                </a:rPr>
                <a:t>lock after waking up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Wait-sets and Notification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Every Java Object has an associated wait-set (called wait list) in addition to a lock object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F7179D-B3DF-C848-86C7-B41C63B0D8F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95400" y="32004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object o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572000" y="32766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lock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0" y="47244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wait list</a:t>
            </a:r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WebServer Implementation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74754" name="Group 19"/>
          <p:cNvGrpSpPr>
            <a:grpSpLocks/>
          </p:cNvGrpSpPr>
          <p:nvPr/>
        </p:nvGrpSpPr>
        <p:grpSpPr bwMode="auto">
          <a:xfrm>
            <a:off x="4803775" y="1501775"/>
            <a:ext cx="3375025" cy="4386263"/>
            <a:chOff x="427" y="1018"/>
            <a:chExt cx="2126" cy="2763"/>
          </a:xfrm>
        </p:grpSpPr>
        <p:sp>
          <p:nvSpPr>
            <p:cNvPr id="74768" name="Rectangle 7"/>
            <p:cNvSpPr>
              <a:spLocks noChangeArrowheads="1"/>
            </p:cNvSpPr>
            <p:nvPr/>
          </p:nvSpPr>
          <p:spPr bwMode="auto">
            <a:xfrm>
              <a:off x="500" y="1334"/>
              <a:ext cx="2053" cy="24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74769" name="Text Box 8"/>
            <p:cNvSpPr txBox="1">
              <a:spLocks noChangeArrowheads="1"/>
            </p:cNvSpPr>
            <p:nvPr/>
          </p:nvSpPr>
          <p:spPr bwMode="auto">
            <a:xfrm>
              <a:off x="427" y="1215"/>
              <a:ext cx="7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TCP socket space</a:t>
              </a:r>
            </a:p>
          </p:txBody>
        </p:sp>
        <p:grpSp>
          <p:nvGrpSpPr>
            <p:cNvPr id="74770" name="Group 9"/>
            <p:cNvGrpSpPr>
              <a:grpSpLocks/>
            </p:cNvGrpSpPr>
            <p:nvPr/>
          </p:nvGrpSpPr>
          <p:grpSpPr bwMode="auto">
            <a:xfrm>
              <a:off x="558" y="1436"/>
              <a:ext cx="1928" cy="605"/>
              <a:chOff x="625" y="1436"/>
              <a:chExt cx="1786" cy="576"/>
            </a:xfrm>
          </p:grpSpPr>
          <p:sp>
            <p:nvSpPr>
              <p:cNvPr id="74778" name="Rectangle 10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9" name="Text Box 11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116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 </a:t>
                </a:r>
                <a:b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</a:b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sp>
          <p:nvSpPr>
            <p:cNvPr id="74771" name="Text Box 12"/>
            <p:cNvSpPr txBox="1">
              <a:spLocks noChangeArrowheads="1"/>
            </p:cNvSpPr>
            <p:nvPr/>
          </p:nvSpPr>
          <p:spPr bwMode="auto">
            <a:xfrm>
              <a:off x="1151" y="101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5</a:t>
              </a:r>
              <a:b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30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.2</a:t>
              </a:r>
            </a:p>
          </p:txBody>
        </p:sp>
        <p:grpSp>
          <p:nvGrpSpPr>
            <p:cNvPr id="74772" name="Group 13"/>
            <p:cNvGrpSpPr>
              <a:grpSpLocks/>
            </p:cNvGrpSpPr>
            <p:nvPr/>
          </p:nvGrpSpPr>
          <p:grpSpPr bwMode="auto">
            <a:xfrm>
              <a:off x="568" y="3017"/>
              <a:ext cx="1926" cy="617"/>
              <a:chOff x="670" y="2989"/>
              <a:chExt cx="1783" cy="617"/>
            </a:xfrm>
          </p:grpSpPr>
          <p:sp>
            <p:nvSpPr>
              <p:cNvPr id="74776" name="Rectangle 14"/>
              <p:cNvSpPr>
                <a:spLocks noChangeArrowheads="1"/>
              </p:cNvSpPr>
              <p:nvPr/>
            </p:nvSpPr>
            <p:spPr bwMode="auto">
              <a:xfrm>
                <a:off x="670" y="2989"/>
                <a:ext cx="1783" cy="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7" name="Text Box 15"/>
              <p:cNvSpPr txBox="1">
                <a:spLocks noChangeArrowheads="1"/>
              </p:cNvSpPr>
              <p:nvPr/>
            </p:nvSpPr>
            <p:spPr bwMode="auto">
              <a:xfrm>
                <a:off x="714" y="3032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5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grpSp>
          <p:nvGrpSpPr>
            <p:cNvPr id="74773" name="Group 16"/>
            <p:cNvGrpSpPr>
              <a:grpSpLocks/>
            </p:cNvGrpSpPr>
            <p:nvPr/>
          </p:nvGrpSpPr>
          <p:grpSpPr bwMode="auto">
            <a:xfrm>
              <a:off x="570" y="2134"/>
              <a:ext cx="1972" cy="605"/>
              <a:chOff x="625" y="1436"/>
              <a:chExt cx="1827" cy="576"/>
            </a:xfrm>
          </p:grpSpPr>
          <p:sp>
            <p:nvSpPr>
              <p:cNvPr id="74774" name="Rectangle 17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5" name="Text Box 18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827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established</a:t>
                </a:r>
                <a:endParaRPr lang="en-US" altLang="x-none" sz="1000">
                  <a:solidFill>
                    <a:srgbClr val="000000"/>
                  </a:solidFill>
                  <a:latin typeface="Comic Sans MS" charset="0"/>
                </a:endParaRP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{128.36.2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3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2.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5: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, 198.69.10.10.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1500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</p:grpSp>
      <p:sp>
        <p:nvSpPr>
          <p:cNvPr id="74755" name="Rectangle 20"/>
          <p:cNvSpPr>
            <a:spLocks noChangeArrowheads="1"/>
          </p:cNvSpPr>
          <p:nvPr/>
        </p:nvSpPr>
        <p:spPr bwMode="auto">
          <a:xfrm>
            <a:off x="976312" y="2520186"/>
            <a:ext cx="2768600" cy="401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r>
              <a:rPr lang="en-US" altLang="zh-CN" sz="2000" dirty="0">
                <a:solidFill>
                  <a:srgbClr val="000000"/>
                </a:solidFill>
              </a:rPr>
              <a:t> = accept()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6" name="Rectangle 22"/>
          <p:cNvSpPr>
            <a:spLocks noChangeArrowheads="1"/>
          </p:cNvSpPr>
          <p:nvPr/>
        </p:nvSpPr>
        <p:spPr bwMode="auto">
          <a:xfrm>
            <a:off x="954087" y="1433870"/>
            <a:ext cx="2767013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create </a:t>
            </a:r>
            <a:r>
              <a:rPr lang="en-US" altLang="zh-CN" sz="2000" dirty="0" err="1">
                <a:solidFill>
                  <a:srgbClr val="000000"/>
                </a:solidFill>
              </a:rPr>
              <a:t>ServerSocket</a:t>
            </a:r>
            <a:r>
              <a:rPr lang="en-US" altLang="zh-CN" sz="2000" dirty="0">
                <a:solidFill>
                  <a:srgbClr val="000000"/>
                </a:solidFill>
              </a:rPr>
              <a:t>(6789)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7" name="Rectangle 25"/>
          <p:cNvSpPr>
            <a:spLocks noChangeArrowheads="1"/>
          </p:cNvSpPr>
          <p:nvPr/>
        </p:nvSpPr>
        <p:spPr bwMode="auto">
          <a:xfrm>
            <a:off x="1013579" y="5281493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write file to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8" name="Rectangle 26"/>
          <p:cNvSpPr>
            <a:spLocks noChangeArrowheads="1"/>
          </p:cNvSpPr>
          <p:nvPr/>
        </p:nvSpPr>
        <p:spPr bwMode="auto">
          <a:xfrm>
            <a:off x="1031795" y="6103858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close connSocket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74759" name="Line 27"/>
          <p:cNvSpPr>
            <a:spLocks noChangeShapeType="1"/>
          </p:cNvSpPr>
          <p:nvPr/>
        </p:nvSpPr>
        <p:spPr bwMode="auto">
          <a:xfrm>
            <a:off x="2333625" y="2152720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0" name="Line 28"/>
          <p:cNvSpPr>
            <a:spLocks noChangeShapeType="1"/>
          </p:cNvSpPr>
          <p:nvPr/>
        </p:nvSpPr>
        <p:spPr bwMode="auto">
          <a:xfrm>
            <a:off x="2328862" y="290277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2" name="Line 30"/>
          <p:cNvSpPr>
            <a:spLocks noChangeShapeType="1"/>
          </p:cNvSpPr>
          <p:nvPr/>
        </p:nvSpPr>
        <p:spPr bwMode="auto">
          <a:xfrm>
            <a:off x="2330906" y="4906199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3" name="Line 31"/>
          <p:cNvSpPr>
            <a:spLocks noChangeShapeType="1"/>
          </p:cNvSpPr>
          <p:nvPr/>
        </p:nvSpPr>
        <p:spPr bwMode="auto">
          <a:xfrm>
            <a:off x="2304673" y="5771227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5" name="Text Box 33"/>
          <p:cNvSpPr txBox="1">
            <a:spLocks noChangeArrowheads="1"/>
          </p:cNvSpPr>
          <p:nvPr/>
        </p:nvSpPr>
        <p:spPr bwMode="auto">
          <a:xfrm>
            <a:off x="4203700" y="6165850"/>
            <a:ext cx="4465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Discussion: what does each step do and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how long does it take?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66" name="Rectangle 23"/>
          <p:cNvSpPr>
            <a:spLocks noChangeArrowheads="1"/>
          </p:cNvSpPr>
          <p:nvPr/>
        </p:nvSpPr>
        <p:spPr bwMode="auto">
          <a:xfrm>
            <a:off x="984250" y="3233044"/>
            <a:ext cx="2768600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read request from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67" name="Rectangle 24"/>
          <p:cNvSpPr>
            <a:spLocks noChangeArrowheads="1"/>
          </p:cNvSpPr>
          <p:nvPr/>
        </p:nvSpPr>
        <p:spPr bwMode="auto">
          <a:xfrm>
            <a:off x="1022350" y="4393406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read local file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563781" y="2334082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2328326" y="400471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9CEA6EF6-AFFC-E54F-836E-F35E3CB8C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1982849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Wait-sets and Notification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Wait list object can be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manipulated only while the object lock is held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Otherwise,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IllegalMonitorStateException</a:t>
            </a:r>
            <a:r>
              <a:rPr lang="en-US" altLang="x-none" dirty="0">
                <a:ea typeface="ＭＳ Ｐゴシック" charset="-128"/>
              </a:rPr>
              <a:t> is thrown</a:t>
            </a: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3948689-3D5F-2746-985A-F21F9A8620C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95400" y="38100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object o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572000" y="38862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lock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2000" y="5334000"/>
            <a:ext cx="2286000" cy="1066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o</a:t>
            </a:r>
            <a:r>
              <a:rPr lang="ja-JP" altLang="en-US">
                <a:solidFill>
                  <a:srgbClr val="000000"/>
                </a:solidFill>
              </a:rPr>
              <a:t>’</a:t>
            </a:r>
            <a:r>
              <a:rPr lang="en-US" altLang="ja-JP">
                <a:solidFill>
                  <a:srgbClr val="000000"/>
                </a:solidFill>
              </a:rPr>
              <a:t>s wait list</a:t>
            </a:r>
            <a:endParaRPr lang="en-US" altLang="x-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Wait-sets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Thread enters the wait-set by invoking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wait()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latin typeface="Courier New" charset="0"/>
                <a:ea typeface="ＭＳ Ｐゴシック" charset="-128"/>
              </a:rPr>
              <a:t>wait() </a:t>
            </a:r>
            <a:r>
              <a:rPr lang="en-US" altLang="x-none" dirty="0">
                <a:ea typeface="ＭＳ Ｐゴシック" charset="-128"/>
              </a:rPr>
              <a:t>releases the lock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No other held locks are released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then the thread is suspended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Can add optional time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wait(long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millis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latin typeface="Courier New" charset="0"/>
                <a:ea typeface="ＭＳ Ｐゴシック" charset="-128"/>
              </a:rPr>
              <a:t>wait() </a:t>
            </a:r>
            <a:r>
              <a:rPr lang="en-US" altLang="x-none" dirty="0">
                <a:ea typeface="ＭＳ Ｐゴシック" charset="-128"/>
              </a:rPr>
              <a:t>is equivalent to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wait(0)</a:t>
            </a:r>
            <a:r>
              <a:rPr lang="en-US" altLang="x-none" dirty="0">
                <a:ea typeface="ＭＳ Ｐゴシック" charset="-128"/>
              </a:rPr>
              <a:t> – wait forever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robust programs, it is typically a good idea to add a timer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5C3306-E7C2-DD4A-B5F6-48C072D4A7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Worker</a:t>
            </a:r>
          </a:p>
        </p:txBody>
      </p:sp>
      <p:sp>
        <p:nvSpPr>
          <p:cNvPr id="1116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EDFB930-99C5-CA42-9ADF-4CBB5B8F8E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838200" y="2398713"/>
            <a:ext cx="7696200" cy="41544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synchronized(Q)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while (Q.isEmpty())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  Q.wait();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}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myConn = Q.remove();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} // end of sync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// process request in myConn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} // end of while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4343400" y="0"/>
            <a:ext cx="41910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while (myConn==null) {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lock Q;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if (! Q.isEmpty()) // { 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  myConn = Q.remove(); </a:t>
            </a:r>
            <a:br>
              <a:rPr lang="en-US" altLang="x-none" sz="12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  unlock Q;   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   // get the next request; process</a:t>
            </a:r>
          </a:p>
          <a:p>
            <a:pPr lvl="1" algn="l" eaLnBrk="1" hangingPunct="1"/>
            <a:r>
              <a:rPr lang="en-US" altLang="x-none" sz="12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962400"/>
            <a:ext cx="2438400" cy="1200150"/>
            <a:chOff x="152399" y="3962400"/>
            <a:chExt cx="2438401" cy="1200329"/>
          </a:xfrm>
        </p:grpSpPr>
        <p:sp>
          <p:nvSpPr>
            <p:cNvPr id="111622" name="TextBox 8"/>
            <p:cNvSpPr txBox="1">
              <a:spLocks noChangeArrowheads="1"/>
            </p:cNvSpPr>
            <p:nvPr/>
          </p:nvSpPr>
          <p:spPr bwMode="auto">
            <a:xfrm>
              <a:off x="152399" y="3962400"/>
              <a:ext cx="2133601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Note the while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loop; no guarantee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that Q is not empty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when wake up</a:t>
              </a:r>
            </a:p>
          </p:txBody>
        </p:sp>
        <p:cxnSp>
          <p:nvCxnSpPr>
            <p:cNvPr id="111623" name="Straight Arrow Connector 14"/>
            <p:cNvCxnSpPr>
              <a:cxnSpLocks noChangeShapeType="1"/>
              <a:stCxn id="111622" idx="3"/>
            </p:cNvCxnSpPr>
            <p:nvPr/>
          </p:nvCxnSpPr>
          <p:spPr bwMode="auto">
            <a:xfrm flipV="1">
              <a:off x="2286000" y="4191000"/>
              <a:ext cx="304800" cy="3715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Wait-set and Notification (cont)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Threads are released from the wait-set when: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notifyAll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 </a:t>
            </a:r>
            <a:r>
              <a:rPr lang="en-US" altLang="x-none" sz="2000" dirty="0">
                <a:ea typeface="ＭＳ Ｐゴシック" charset="-128"/>
              </a:rPr>
              <a:t>is invoked on the object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threads released (typically recommended)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notify() </a:t>
            </a:r>
            <a:r>
              <a:rPr lang="en-US" altLang="x-none" sz="2000" dirty="0">
                <a:ea typeface="ＭＳ Ｐゴシック" charset="-128"/>
              </a:rPr>
              <a:t>is invoked on the object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One thread selected at </a:t>
            </a:r>
            <a:r>
              <a:rPr lang="ja-JP" altLang="en-US" sz="1800" dirty="0">
                <a:ea typeface="ＭＳ Ｐゴシック" charset="-128"/>
              </a:rPr>
              <a:t>‘</a:t>
            </a:r>
            <a:r>
              <a:rPr lang="en-US" altLang="ja-JP" sz="1800" dirty="0">
                <a:ea typeface="ＭＳ Ｐゴシック" charset="-128"/>
              </a:rPr>
              <a:t>random</a:t>
            </a:r>
            <a:r>
              <a:rPr lang="ja-JP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 for release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specified time-out elapses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thread has its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interrupt()</a:t>
            </a:r>
            <a:r>
              <a:rPr lang="en-US" altLang="x-none" sz="2000" dirty="0">
                <a:ea typeface="ＭＳ Ｐゴシック" charset="-128"/>
              </a:rPr>
              <a:t> method invoked</a:t>
            </a:r>
          </a:p>
          <a:p>
            <a:pPr lvl="2"/>
            <a:r>
              <a:rPr lang="en-US" altLang="x-none" sz="1800" dirty="0" err="1">
                <a:latin typeface="Courier New" charset="0"/>
                <a:ea typeface="ＭＳ Ｐゴシック" charset="-128"/>
              </a:rPr>
              <a:t>InterruptedException</a:t>
            </a:r>
            <a:r>
              <a:rPr lang="en-US" altLang="x-none" sz="1800" dirty="0">
                <a:ea typeface="ＭＳ Ｐゴシック" charset="-128"/>
              </a:rPr>
              <a:t> thrown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spurious wakeup occurs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Not (yet!) </a:t>
            </a:r>
            <a:r>
              <a:rPr lang="en-US" altLang="x-none" sz="1800" dirty="0" err="1">
                <a:ea typeface="ＭＳ Ｐゴシック" charset="-128"/>
              </a:rPr>
              <a:t>spec’</a:t>
            </a:r>
            <a:r>
              <a:rPr lang="en-US" altLang="ja-JP" sz="1800" dirty="0" err="1">
                <a:ea typeface="ＭＳ Ｐゴシック" charset="-128"/>
              </a:rPr>
              <a:t>ed</a:t>
            </a:r>
            <a:r>
              <a:rPr lang="en-US" altLang="ja-JP" sz="1800" dirty="0">
                <a:ea typeface="ＭＳ Ｐゴシック" charset="-128"/>
              </a:rPr>
              <a:t> but an inherited property of underlying synchronization mechanisms e.g., POSIX condition variables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5C624F-EDBC-C745-9254-4614DA01C71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Notification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Caller of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notify()</a:t>
            </a:r>
            <a:r>
              <a:rPr lang="en-US" altLang="x-none" dirty="0">
                <a:ea typeface="ＭＳ Ｐゴシック" charset="-128"/>
              </a:rPr>
              <a:t> must hold lock associated with the object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Those threads awoken must reacquire lock before continuing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(This is part of the function; you don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t need to do it explicitly)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Can’</a:t>
            </a:r>
            <a:r>
              <a:rPr lang="en-US" altLang="ja-JP" dirty="0">
                <a:ea typeface="ＭＳ Ｐゴシック" charset="-128"/>
              </a:rPr>
              <a:t>t be acquired until notifying thread releases 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 released thread contends with all other threads for the lock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CB52CB-5B61-714C-AEB0-1A6BA244A9A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Main Thread</a:t>
            </a:r>
          </a:p>
        </p:txBody>
      </p:sp>
      <p:sp>
        <p:nvSpPr>
          <p:cNvPr id="1177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C926D57-2CCA-0145-8DA6-364179D8DBE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20163" name="Rectangle 34"/>
          <p:cNvSpPr>
            <a:spLocks noChangeArrowheads="1"/>
          </p:cNvSpPr>
          <p:nvPr/>
        </p:nvSpPr>
        <p:spPr bwMode="auto">
          <a:xfrm>
            <a:off x="606425" y="4262438"/>
            <a:ext cx="5486400" cy="2554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synchronize(Q)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Q.notifyAll();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}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17764" name="Rectangle 34"/>
          <p:cNvSpPr>
            <a:spLocks noChangeArrowheads="1"/>
          </p:cNvSpPr>
          <p:nvPr/>
        </p:nvSpPr>
        <p:spPr bwMode="auto">
          <a:xfrm>
            <a:off x="606425" y="1443038"/>
            <a:ext cx="54864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main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void run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while (true)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Socket con = welcomeSocket.accept();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synchronized(Q) {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Q.add(con);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FF0000"/>
                </a:solidFill>
                <a:latin typeface="Courier New" charset="0"/>
              </a:rPr>
              <a:t>       }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} // end of while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892425" y="3805238"/>
            <a:ext cx="381000" cy="3810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17766" name="Oval 4"/>
          <p:cNvSpPr>
            <a:spLocks noChangeArrowheads="1"/>
          </p:cNvSpPr>
          <p:nvPr/>
        </p:nvSpPr>
        <p:spPr bwMode="auto">
          <a:xfrm>
            <a:off x="6607175" y="1350963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988175" y="2646363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01000" y="57912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117769" name="Straight Arrow Connector 8"/>
          <p:cNvCxnSpPr>
            <a:cxnSpLocks noChangeShapeType="1"/>
            <a:endCxn id="117766" idx="4"/>
          </p:cNvCxnSpPr>
          <p:nvPr/>
        </p:nvCxnSpPr>
        <p:spPr bwMode="auto">
          <a:xfrm rot="5400000" flipH="1" flipV="1">
            <a:off x="7407276" y="2455862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0" name="Straight Arrow Connector 10"/>
          <p:cNvCxnSpPr>
            <a:cxnSpLocks noChangeShapeType="1"/>
            <a:stCxn id="10" idx="0"/>
            <a:endCxn id="117773" idx="5"/>
          </p:cNvCxnSpPr>
          <p:nvPr/>
        </p:nvCxnSpPr>
        <p:spPr bwMode="auto">
          <a:xfrm flipH="1" flipV="1">
            <a:off x="8297863" y="4972050"/>
            <a:ext cx="274637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1" name="Straight Connector 11"/>
          <p:cNvCxnSpPr>
            <a:cxnSpLocks noChangeShapeType="1"/>
          </p:cNvCxnSpPr>
          <p:nvPr/>
        </p:nvCxnSpPr>
        <p:spPr bwMode="auto">
          <a:xfrm>
            <a:off x="7399338" y="605472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6196013" y="5770563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117773" name="Oval 22"/>
          <p:cNvSpPr>
            <a:spLocks noChangeArrowheads="1"/>
          </p:cNvSpPr>
          <p:nvPr/>
        </p:nvSpPr>
        <p:spPr bwMode="auto">
          <a:xfrm>
            <a:off x="6607175" y="3865563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17774" name="Straight Arrow Connector 27"/>
          <p:cNvCxnSpPr>
            <a:cxnSpLocks noChangeShapeType="1"/>
            <a:stCxn id="14" idx="0"/>
            <a:endCxn id="117773" idx="3"/>
          </p:cNvCxnSpPr>
          <p:nvPr/>
        </p:nvCxnSpPr>
        <p:spPr bwMode="auto">
          <a:xfrm flipV="1">
            <a:off x="6767513" y="4972050"/>
            <a:ext cx="130175" cy="798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5" name="Straight Arrow Connector 31"/>
          <p:cNvCxnSpPr>
            <a:cxnSpLocks noChangeShapeType="1"/>
            <a:stCxn id="9" idx="2"/>
            <a:endCxn id="117773" idx="0"/>
          </p:cNvCxnSpPr>
          <p:nvPr/>
        </p:nvCxnSpPr>
        <p:spPr bwMode="auto">
          <a:xfrm rot="5400000">
            <a:off x="7464425" y="3694113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4732338"/>
            <a:ext cx="4927600" cy="1466850"/>
            <a:chOff x="0" y="4732338"/>
            <a:chExt cx="4927600" cy="1466850"/>
          </a:xfrm>
        </p:grpSpPr>
        <p:sp>
          <p:nvSpPr>
            <p:cNvPr id="119829" name="Rectangle 2"/>
            <p:cNvSpPr>
              <a:spLocks noChangeArrowheads="1"/>
            </p:cNvSpPr>
            <p:nvPr/>
          </p:nvSpPr>
          <p:spPr bwMode="auto">
            <a:xfrm>
              <a:off x="1270000" y="5481638"/>
              <a:ext cx="3657600" cy="7175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grpSp>
          <p:nvGrpSpPr>
            <p:cNvPr id="119830" name="Group 9"/>
            <p:cNvGrpSpPr>
              <a:grpSpLocks/>
            </p:cNvGrpSpPr>
            <p:nvPr/>
          </p:nvGrpSpPr>
          <p:grpSpPr bwMode="auto">
            <a:xfrm>
              <a:off x="0" y="4732338"/>
              <a:ext cx="1284288" cy="735012"/>
              <a:chOff x="5164821" y="4808982"/>
              <a:chExt cx="1283442" cy="734990"/>
            </a:xfrm>
          </p:grpSpPr>
          <p:cxnSp>
            <p:nvCxnSpPr>
              <p:cNvPr id="119831" name="Straight Arrow Connector 7"/>
              <p:cNvCxnSpPr>
                <a:cxnSpLocks noChangeShapeType="1"/>
              </p:cNvCxnSpPr>
              <p:nvPr/>
            </p:nvCxnSpPr>
            <p:spPr bwMode="auto">
              <a:xfrm>
                <a:off x="6130852" y="5212794"/>
                <a:ext cx="317411" cy="3311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9832" name="TextBox 8"/>
              <p:cNvSpPr txBox="1">
                <a:spLocks noChangeArrowheads="1"/>
              </p:cNvSpPr>
              <p:nvPr/>
            </p:nvSpPr>
            <p:spPr bwMode="auto">
              <a:xfrm>
                <a:off x="5164821" y="4808982"/>
                <a:ext cx="1095584" cy="369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 defTabSz="912813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 eaLnBrk="1" hangingPunct="1"/>
                <a:r>
                  <a:rPr lang="en-US" altLang="x-none" sz="1800">
                    <a:solidFill>
                      <a:srgbClr val="FF0000"/>
                    </a:solidFill>
                    <a:latin typeface="Arial" charset="0"/>
                  </a:rPr>
                  <a:t>Suspend</a:t>
                </a:r>
                <a:endParaRPr lang="en-US" altLang="x-none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19810" name="Title 1"/>
          <p:cNvSpPr>
            <a:spLocks noGrp="1"/>
          </p:cNvSpPr>
          <p:nvPr>
            <p:ph type="title"/>
          </p:nvPr>
        </p:nvSpPr>
        <p:spPr>
          <a:xfrm>
            <a:off x="5908675" y="0"/>
            <a:ext cx="2411413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Worker</a:t>
            </a: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74A2AE-362A-7448-AB53-6FB1CEEE3B5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409575" y="3687763"/>
            <a:ext cx="5513388" cy="329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>
                <a:latin typeface="Courier New" charset="0"/>
              </a:rPr>
              <a:t>while (myConn==null) {</a:t>
            </a:r>
            <a:br>
              <a:rPr lang="en-US" altLang="x-none" sz="1600">
                <a:latin typeface="Courier New" charset="0"/>
              </a:rPr>
            </a:br>
            <a:r>
              <a:rPr lang="en-US" altLang="x-none" sz="1600">
                <a:latin typeface="Courier New" charset="0"/>
              </a:rPr>
              <a:t>     synchronize(Q) {</a:t>
            </a:r>
            <a:br>
              <a:rPr lang="en-US" altLang="x-none" sz="1600"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if (! Q.isEmpty()) //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  myConn = Q.remove();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} else {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</a:rPr>
              <a:t> Q.wait();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}   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// process myConn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2847975" y="3341688"/>
            <a:ext cx="304800" cy="30480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19814" name="Oval 4"/>
          <p:cNvSpPr>
            <a:spLocks noChangeArrowheads="1"/>
          </p:cNvSpPr>
          <p:nvPr/>
        </p:nvSpPr>
        <p:spPr bwMode="auto">
          <a:xfrm>
            <a:off x="6607175" y="1350963"/>
            <a:ext cx="1981200" cy="914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welcome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socket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988175" y="2646363"/>
            <a:ext cx="1295400" cy="9144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Main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01000" y="5791200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K</a:t>
            </a:r>
          </a:p>
        </p:txBody>
      </p:sp>
      <p:cxnSp>
        <p:nvCxnSpPr>
          <p:cNvPr id="119817" name="Straight Arrow Connector 8"/>
          <p:cNvCxnSpPr>
            <a:cxnSpLocks noChangeShapeType="1"/>
            <a:endCxn id="119814" idx="4"/>
          </p:cNvCxnSpPr>
          <p:nvPr/>
        </p:nvCxnSpPr>
        <p:spPr bwMode="auto">
          <a:xfrm rot="5400000" flipH="1" flipV="1">
            <a:off x="7407276" y="2455862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8" name="Straight Arrow Connector 10"/>
          <p:cNvCxnSpPr>
            <a:cxnSpLocks noChangeShapeType="1"/>
            <a:stCxn id="10" idx="0"/>
            <a:endCxn id="119821" idx="5"/>
          </p:cNvCxnSpPr>
          <p:nvPr/>
        </p:nvCxnSpPr>
        <p:spPr bwMode="auto">
          <a:xfrm flipH="1" flipV="1">
            <a:off x="8297863" y="4972050"/>
            <a:ext cx="274637" cy="819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19" name="Straight Connector 11"/>
          <p:cNvCxnSpPr>
            <a:cxnSpLocks noChangeShapeType="1"/>
          </p:cNvCxnSpPr>
          <p:nvPr/>
        </p:nvCxnSpPr>
        <p:spPr bwMode="auto">
          <a:xfrm>
            <a:off x="7399338" y="605472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6196013" y="5770563"/>
            <a:ext cx="1143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Arial" charset="0"/>
              </a:rPr>
              <a:t>Thread 1</a:t>
            </a:r>
          </a:p>
        </p:txBody>
      </p:sp>
      <p:sp>
        <p:nvSpPr>
          <p:cNvPr id="119821" name="Oval 22"/>
          <p:cNvSpPr>
            <a:spLocks noChangeArrowheads="1"/>
          </p:cNvSpPr>
          <p:nvPr/>
        </p:nvSpPr>
        <p:spPr bwMode="auto">
          <a:xfrm>
            <a:off x="6607175" y="3865563"/>
            <a:ext cx="1981200" cy="1295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Q: Dispatch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19822" name="Straight Arrow Connector 27"/>
          <p:cNvCxnSpPr>
            <a:cxnSpLocks noChangeShapeType="1"/>
            <a:stCxn id="14" idx="0"/>
            <a:endCxn id="119821" idx="3"/>
          </p:cNvCxnSpPr>
          <p:nvPr/>
        </p:nvCxnSpPr>
        <p:spPr bwMode="auto">
          <a:xfrm flipV="1">
            <a:off x="6767513" y="4972050"/>
            <a:ext cx="130175" cy="798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23" name="Straight Arrow Connector 31"/>
          <p:cNvCxnSpPr>
            <a:cxnSpLocks noChangeShapeType="1"/>
            <a:stCxn id="9" idx="2"/>
            <a:endCxn id="119821" idx="0"/>
          </p:cNvCxnSpPr>
          <p:nvPr/>
        </p:nvCxnSpPr>
        <p:spPr bwMode="auto">
          <a:xfrm rot="5400000">
            <a:off x="7464425" y="3694113"/>
            <a:ext cx="3048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4" name="Rectangle 4"/>
          <p:cNvSpPr>
            <a:spLocks noChangeArrowheads="1"/>
          </p:cNvSpPr>
          <p:nvPr/>
        </p:nvSpPr>
        <p:spPr bwMode="auto">
          <a:xfrm>
            <a:off x="423863" y="207963"/>
            <a:ext cx="5513387" cy="304641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altLang="x-none" sz="1600">
                <a:latin typeface="Courier New" charset="0"/>
              </a:rPr>
              <a:t> while (myConn==null) {</a:t>
            </a:r>
            <a:br>
              <a:rPr lang="en-US" altLang="x-none" sz="1600">
                <a:latin typeface="Courier New" charset="0"/>
              </a:rPr>
            </a:br>
            <a:r>
              <a:rPr lang="en-US" altLang="x-none" sz="1600">
                <a:latin typeface="Courier New" charset="0"/>
              </a:rPr>
              <a:t>     synchronize(Q) {</a:t>
            </a:r>
            <a:br>
              <a:rPr lang="en-US" altLang="x-none" sz="1600"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if (! Q.isEmpty()) // {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   myConn = Q.remove();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   } </a:t>
            </a:r>
            <a:br>
              <a:rPr lang="en-US" altLang="x-none" sz="16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  }   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   // process myConn</a:t>
            </a:r>
          </a:p>
          <a:p>
            <a:pPr lvl="1" algn="l" eaLnBrk="1" hangingPunct="1"/>
            <a:r>
              <a:rPr lang="en-US" altLang="x-none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19825" name="Rectangle 21"/>
          <p:cNvSpPr>
            <a:spLocks noChangeArrowheads="1"/>
          </p:cNvSpPr>
          <p:nvPr/>
        </p:nvSpPr>
        <p:spPr bwMode="auto">
          <a:xfrm>
            <a:off x="1255713" y="1008063"/>
            <a:ext cx="3657600" cy="1684337"/>
          </a:xfrm>
          <a:prstGeom prst="rect">
            <a:avLst/>
          </a:prstGeom>
          <a:solidFill>
            <a:schemeClr val="accent1">
              <a:alpha val="38823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grpSp>
        <p:nvGrpSpPr>
          <p:cNvPr id="119826" name="Group 9"/>
          <p:cNvGrpSpPr>
            <a:grpSpLocks/>
          </p:cNvGrpSpPr>
          <p:nvPr/>
        </p:nvGrpSpPr>
        <p:grpSpPr bwMode="auto">
          <a:xfrm>
            <a:off x="0" y="687388"/>
            <a:ext cx="1284288" cy="735012"/>
            <a:chOff x="5164821" y="4808982"/>
            <a:chExt cx="1283442" cy="734990"/>
          </a:xfrm>
        </p:grpSpPr>
        <p:cxnSp>
          <p:nvCxnSpPr>
            <p:cNvPr id="119827" name="Straight Arrow Connector 7"/>
            <p:cNvCxnSpPr>
              <a:cxnSpLocks noChangeShapeType="1"/>
            </p:cNvCxnSpPr>
            <p:nvPr/>
          </p:nvCxnSpPr>
          <p:spPr bwMode="auto">
            <a:xfrm>
              <a:off x="6130852" y="5212794"/>
              <a:ext cx="317411" cy="331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828" name="TextBox 8"/>
            <p:cNvSpPr txBox="1">
              <a:spLocks noChangeArrowheads="1"/>
            </p:cNvSpPr>
            <p:nvPr/>
          </p:nvSpPr>
          <p:spPr bwMode="auto">
            <a:xfrm>
              <a:off x="5164821" y="4808982"/>
              <a:ext cx="1172249" cy="368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Busy wait</a:t>
              </a:r>
              <a:endParaRPr lang="en-US" altLang="x-none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Worker: Another Format</a:t>
            </a:r>
          </a:p>
        </p:txBody>
      </p:sp>
      <p:sp>
        <p:nvSpPr>
          <p:cNvPr id="1218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D080F0F-398E-C541-8C45-6B048AFBE3D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1859" name="Rectangle 4"/>
          <p:cNvSpPr>
            <a:spLocks noChangeArrowheads="1"/>
          </p:cNvSpPr>
          <p:nvPr/>
        </p:nvSpPr>
        <p:spPr bwMode="auto">
          <a:xfrm>
            <a:off x="838200" y="1957388"/>
            <a:ext cx="7696200" cy="41544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while (true) {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// get next request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Socket myConn = null;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synchronized(Q)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while (Q.isEmpty()) {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  Q.wait();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} 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   myConn = Q.remove();</a:t>
            </a:r>
            <a:br>
              <a:rPr lang="en-US" altLang="x-none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} // end of sync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    // process request in myConn</a:t>
            </a:r>
          </a:p>
          <a:p>
            <a:pPr lvl="1" algn="l" eaLnBrk="1" hangingPunct="1"/>
            <a:r>
              <a:rPr lang="en-US" altLang="x-none">
                <a:solidFill>
                  <a:srgbClr val="000000"/>
                </a:solidFill>
                <a:latin typeface="Courier New" charset="0"/>
              </a:rPr>
              <a:t>} // end of while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521075"/>
            <a:ext cx="2438400" cy="1200150"/>
            <a:chOff x="152399" y="3962400"/>
            <a:chExt cx="2438401" cy="1200329"/>
          </a:xfrm>
        </p:grpSpPr>
        <p:sp>
          <p:nvSpPr>
            <p:cNvPr id="121861" name="TextBox 8"/>
            <p:cNvSpPr txBox="1">
              <a:spLocks noChangeArrowheads="1"/>
            </p:cNvSpPr>
            <p:nvPr/>
          </p:nvSpPr>
          <p:spPr bwMode="auto">
            <a:xfrm>
              <a:off x="152399" y="3962400"/>
              <a:ext cx="2133601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Note the while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loop; no guarantee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that Q is not empty</a:t>
              </a:r>
              <a:br>
                <a:rPr lang="en-US" altLang="x-none" sz="1800">
                  <a:solidFill>
                    <a:srgbClr val="FF0000"/>
                  </a:solidFill>
                  <a:latin typeface="Arial" charset="0"/>
                </a:rPr>
              </a:br>
              <a:r>
                <a:rPr lang="en-US" altLang="x-none" sz="1800">
                  <a:solidFill>
                    <a:srgbClr val="FF0000"/>
                  </a:solidFill>
                  <a:latin typeface="Arial" charset="0"/>
                </a:rPr>
                <a:t>when wake up</a:t>
              </a:r>
            </a:p>
          </p:txBody>
        </p:sp>
        <p:cxnSp>
          <p:nvCxnSpPr>
            <p:cNvPr id="121862" name="Straight Arrow Connector 14"/>
            <p:cNvCxnSpPr>
              <a:cxnSpLocks noChangeShapeType="1"/>
              <a:stCxn id="121861" idx="3"/>
            </p:cNvCxnSpPr>
            <p:nvPr/>
          </p:nvCxnSpPr>
          <p:spPr bwMode="auto">
            <a:xfrm flipV="1">
              <a:off x="2286000" y="4191000"/>
              <a:ext cx="304800" cy="3715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WaitNotify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WaitNotify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ServiceThread.java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DA97ED0-197F-7847-90D1-78A864FEE67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Guardian via Suspension: Waiting</a:t>
            </a:r>
          </a:p>
        </p:txBody>
      </p:sp>
      <p:sp>
        <p:nvSpPr>
          <p:cNvPr id="1259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03A0C59-2FF9-D34B-B9C9-86DA5A8D122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5955" name="Rectangle 4"/>
          <p:cNvSpPr>
            <a:spLocks noChangeArrowheads="1"/>
          </p:cNvSpPr>
          <p:nvPr/>
        </p:nvSpPr>
        <p:spPr bwMode="auto">
          <a:xfrm>
            <a:off x="533400" y="1676400"/>
            <a:ext cx="8305800" cy="2678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synchronized (obj) {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FF0000"/>
                </a:solidFill>
                <a:latin typeface="Courier New" charset="0"/>
              </a:rPr>
              <a:t>while</a:t>
            </a: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(!condition) {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try { obj.wait(); }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catch (InterruptedException ex)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{ ... } </a:t>
            </a:r>
            <a:br>
              <a:rPr lang="en-US" altLang="x-none" sz="20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 // end while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  // make use of condition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000">
                <a:solidFill>
                  <a:srgbClr val="000000"/>
                </a:solidFill>
                <a:latin typeface="Courier New" charset="0"/>
              </a:rPr>
              <a:t>   } // end of sync</a:t>
            </a:r>
            <a:endParaRPr lang="en-US" altLang="x-none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724400"/>
            <a:ext cx="7924800" cy="20129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FFC000"/>
                </a:solidFill>
                <a:latin typeface="Comic Sans MS"/>
                <a:ea typeface="ＭＳ Ｐゴシック" charset="0"/>
                <a:cs typeface="ＭＳ Ｐゴシック" charset="0"/>
              </a:rPr>
              <a:t>Golden rule</a:t>
            </a: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: Always test a condition in a loop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Arial" charset="0"/>
              </a:rPr>
              <a:t>Change of state may not be what you need</a:t>
            </a:r>
          </a:p>
          <a:p>
            <a:pPr marL="742950" lvl="1" indent="-285750" algn="l">
              <a:spcBef>
                <a:spcPct val="20000"/>
              </a:spcBef>
              <a:buClr>
                <a:srgbClr val="3333CC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Arial" charset="0"/>
              </a:rPr>
              <a:t>Condition may have changed again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Break the rule only after you are sure that it is safe to do 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Try </a:t>
            </a:r>
            <a:r>
              <a:rPr lang="en-US" dirty="0" err="1"/>
              <a:t>TCPServer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two </a:t>
            </a:r>
            <a:r>
              <a:rPr lang="en-US" dirty="0" err="1"/>
              <a:t>TCPClient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1 starts early but stops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2 starts later but inputs first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7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10111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820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Summary: Guarding via Suspension: Changing a Condition</a:t>
            </a:r>
          </a:p>
        </p:txBody>
      </p:sp>
      <p:sp>
        <p:nvSpPr>
          <p:cNvPr id="1280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21913A-C8A3-724B-9917-39DB5572AD4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8003" name="Rectangle 4"/>
          <p:cNvSpPr>
            <a:spLocks noChangeArrowheads="1"/>
          </p:cNvSpPr>
          <p:nvPr/>
        </p:nvSpPr>
        <p:spPr bwMode="auto">
          <a:xfrm>
            <a:off x="381000" y="2057400"/>
            <a:ext cx="8610600" cy="1816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synchronized (obj) {</a:t>
            </a:r>
          </a:p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   condition = true;</a:t>
            </a:r>
          </a:p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   obj.notifyAll(); // or obj.notify()</a:t>
            </a:r>
          </a:p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572000"/>
            <a:ext cx="7924800" cy="1274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Typically use 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notifyAll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Courier New" pitchFamily="49" charset="0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kern="0" dirty="0">
                <a:solidFill>
                  <a:srgbClr val="000000"/>
                </a:solidFill>
                <a:latin typeface="Comic Sans MS"/>
                <a:ea typeface="ＭＳ Ｐゴシック" charset="0"/>
                <a:cs typeface="ＭＳ Ｐゴシック" charset="0"/>
              </a:rPr>
              <a:t>There are subtle issues using notify(), in particular when there is interrupt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Note</a:t>
            </a:r>
          </a:p>
        </p:txBody>
      </p:sp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517525" y="1371600"/>
            <a:ext cx="83978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 of wait(), </a:t>
            </a:r>
            <a:r>
              <a:rPr lang="en-US" altLang="x-none" sz="2400" dirty="0" err="1">
                <a:ea typeface="ＭＳ Ｐゴシック" charset="-128"/>
              </a:rPr>
              <a:t>notifyAll</a:t>
            </a:r>
            <a:r>
              <a:rPr lang="en-US" altLang="x-none" sz="2400" dirty="0">
                <a:ea typeface="ＭＳ Ｐゴシック" charset="-128"/>
              </a:rPr>
              <a:t>() and notify() similar 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Condition queues of classic Monitors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Condition variables of POSIX </a:t>
            </a:r>
            <a:r>
              <a:rPr lang="en-US" altLang="x-none" sz="2000" dirty="0" err="1">
                <a:ea typeface="ＭＳ Ｐゴシック" charset="-128"/>
              </a:rPr>
              <a:t>PThreads</a:t>
            </a:r>
            <a:r>
              <a:rPr lang="en-US" altLang="x-none" sz="2000" dirty="0">
                <a:ea typeface="ＭＳ Ｐゴシック" charset="-128"/>
              </a:rPr>
              <a:t>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In C# it is called Monitor (</a:t>
            </a:r>
            <a:r>
              <a:rPr lang="en-US" altLang="x-none" sz="2000" dirty="0">
                <a:ea typeface="ＭＳ Ｐゴシック" charset="-128"/>
                <a:hlinkClick r:id="rId3"/>
              </a:rPr>
              <a:t>http://msdn.microsoft.com/en-us/library/ms173179.aspx)</a:t>
            </a:r>
            <a:endParaRPr lang="en-US" altLang="x-none" sz="2000" dirty="0">
              <a:ea typeface="ＭＳ Ｐゴシック" charset="-128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Python Thread module in its Standard Library is based on Java Thread model (https://</a:t>
            </a:r>
            <a:r>
              <a:rPr lang="en-US" altLang="x-none" sz="2400" dirty="0" err="1">
                <a:ea typeface="ＭＳ Ｐゴシック" charset="-128"/>
              </a:rPr>
              <a:t>docs.python.org</a:t>
            </a:r>
            <a:r>
              <a:rPr lang="en-US" altLang="x-none" sz="2400" dirty="0">
                <a:ea typeface="ＭＳ Ｐゴシック" charset="-128"/>
              </a:rPr>
              <a:t>/3/library/</a:t>
            </a:r>
            <a:r>
              <a:rPr lang="en-US" altLang="x-none" sz="2400" dirty="0" err="1">
                <a:ea typeface="ＭＳ Ｐゴシック" charset="-128"/>
              </a:rPr>
              <a:t>threading.html</a:t>
            </a:r>
            <a:r>
              <a:rPr lang="en-US" altLang="x-none" sz="24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ja-JP" sz="1800" dirty="0">
                <a:ea typeface="ＭＳ Ｐゴシック" charset="-128"/>
              </a:rPr>
              <a:t>The design of this module is loosely based on Java</a:t>
            </a:r>
            <a:r>
              <a:rPr lang="en-US" altLang="en-US" sz="1800" dirty="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s threading model. However, where Java makes locks and condition variables basic behavior of every object, they are separate objects in Python.</a:t>
            </a:r>
            <a:r>
              <a:rPr lang="en-US" altLang="en-US" sz="2000" dirty="0">
                <a:ea typeface="ＭＳ Ｐゴシック" charset="-128"/>
              </a:rPr>
              <a:t>”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057432-10A0-FE4E-85DE-4CAB253C7D4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(1.5)</a:t>
            </a:r>
          </a:p>
        </p:txBody>
      </p:sp>
      <p:sp>
        <p:nvSpPr>
          <p:cNvPr id="132098" name="Content Placeholder 2"/>
          <p:cNvSpPr>
            <a:spLocks noGrp="1"/>
          </p:cNvSpPr>
          <p:nvPr>
            <p:ph idx="1"/>
          </p:nvPr>
        </p:nvSpPr>
        <p:spPr>
          <a:xfrm>
            <a:off x="533400" y="2895600"/>
            <a:ext cx="7772400" cy="3352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Condition created from a Lock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latin typeface="Courier New" charset="0"/>
                <a:ea typeface="ＭＳ Ｐゴシック" charset="-128"/>
              </a:rPr>
              <a:t>await</a:t>
            </a:r>
            <a:r>
              <a:rPr lang="en-US" altLang="x-none" dirty="0">
                <a:ea typeface="ＭＳ Ｐゴシック" charset="-128"/>
              </a:rPr>
              <a:t> called with lock held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Releases the lock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But not any other locks held by this thread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Adds this thread to wait set for lock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Blocks the thread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latin typeface="Courier New" charset="0"/>
                <a:ea typeface="ＭＳ Ｐゴシック" charset="-128"/>
              </a:rPr>
              <a:t>signallAll</a:t>
            </a:r>
            <a:r>
              <a:rPr lang="en-US" altLang="x-none" sz="2400" dirty="0">
                <a:ea typeface="ＭＳ Ｐゴシック" charset="-128"/>
              </a:rPr>
              <a:t> called with lock held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Resumes all threads on lock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wait 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Those threads must reacquire lock before continuing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(This is part of the function; you don</a:t>
            </a:r>
            <a:r>
              <a:rPr lang="ja-JP" altLang="en-US" sz="1600">
                <a:ea typeface="ＭＳ Ｐゴシック" charset="-128"/>
              </a:rPr>
              <a:t>’</a:t>
            </a:r>
            <a:r>
              <a:rPr lang="en-US" altLang="ja-JP" sz="1600" dirty="0">
                <a:ea typeface="ＭＳ Ｐゴシック" charset="-128"/>
              </a:rPr>
              <a:t>t need to do it explicitly)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FEDF353-24E6-FF42-896C-021ABA55959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143000" y="1447800"/>
            <a:ext cx="73914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interface Lock { Condition newCondition(); ...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interface Condition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await();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void signalAll(); ... </a:t>
            </a:r>
            <a:br>
              <a:rPr lang="en-US" altLang="x-none" sz="180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pic>
        <p:nvPicPr>
          <p:cNvPr id="1321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0"/>
            <a:ext cx="22193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Producer/Consumer Example</a:t>
            </a:r>
          </a:p>
        </p:txBody>
      </p:sp>
      <p:sp>
        <p:nvSpPr>
          <p:cNvPr id="1341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C639905-52C8-1D41-A93C-A52B67D765F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4147" name="Rectangle 4"/>
          <p:cNvSpPr>
            <a:spLocks noChangeArrowheads="1"/>
          </p:cNvSpPr>
          <p:nvPr/>
        </p:nvSpPr>
        <p:spPr bwMode="auto">
          <a:xfrm>
            <a:off x="1752600" y="16764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Lock lock = new ReentrantLock();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Condition ready = lock.newCondition();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boolean valueReady = false;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Object value;</a:t>
            </a:r>
          </a:p>
        </p:txBody>
      </p:sp>
      <p:sp>
        <p:nvSpPr>
          <p:cNvPr id="134148" name="Rectangle 5"/>
          <p:cNvSpPr>
            <a:spLocks noChangeArrowheads="1"/>
          </p:cNvSpPr>
          <p:nvPr/>
        </p:nvSpPr>
        <p:spPr bwMode="auto">
          <a:xfrm>
            <a:off x="533400" y="3657600"/>
            <a:ext cx="38862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void produce(Object o)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while (valueReady)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ready.await();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value = o;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valueReady = true;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ready.signalAll();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lock.unlock();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134149" name="Rectangle 6"/>
          <p:cNvSpPr>
            <a:spLocks noChangeArrowheads="1"/>
          </p:cNvSpPr>
          <p:nvPr/>
        </p:nvSpPr>
        <p:spPr bwMode="auto">
          <a:xfrm>
            <a:off x="4267200" y="3581400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Object consume() {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while (!valueReady)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   ready.await();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Object o = value;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valueReady = false;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ready.signalAll();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   lock.unlock();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Blocking Queues in Java</a:t>
            </a:r>
          </a:p>
        </p:txBody>
      </p:sp>
      <p:sp>
        <p:nvSpPr>
          <p:cNvPr id="164866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337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Design Pattern for producer/consumer pattern with blocking,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put/take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handy implementations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LinkedBlockingQueue</a:t>
            </a:r>
            <a:r>
              <a:rPr lang="en-US" altLang="x-none" dirty="0">
                <a:ea typeface="ＭＳ Ｐゴシック" charset="-128"/>
              </a:rPr>
              <a:t> (FIFO, may be bounded)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ArrayBlockingQueue</a:t>
            </a:r>
            <a:r>
              <a:rPr lang="en-US" altLang="x-none" dirty="0">
                <a:ea typeface="ＭＳ Ｐゴシック" charset="-128"/>
              </a:rPr>
              <a:t> (FIFO, bounded)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(plus a couple more)</a:t>
            </a:r>
          </a:p>
        </p:txBody>
      </p:sp>
      <p:sp>
        <p:nvSpPr>
          <p:cNvPr id="164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5577270-DB3A-8346-87E6-902AB1E2A0A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4868" name="Rectangle 1"/>
          <p:cNvSpPr>
            <a:spLocks noChangeArrowheads="1"/>
          </p:cNvSpPr>
          <p:nvPr/>
        </p:nvSpPr>
        <p:spPr bwMode="auto">
          <a:xfrm>
            <a:off x="585788" y="5492750"/>
            <a:ext cx="7731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https://docs.oracle.com/javase/8/docs/api/java/util/concurrent/BlockingQueue.html</a:t>
            </a:r>
          </a:p>
        </p:txBody>
      </p:sp>
    </p:spTree>
    <p:extLst>
      <p:ext uri="{BB962C8B-B14F-4D97-AF65-F5344CB8AC3E}">
        <p14:creationId xmlns:p14="http://schemas.microsoft.com/office/powerpoint/2010/main" val="20890599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Beyond Class: Complete Java Concurrency Framework</a:t>
            </a:r>
          </a:p>
        </p:txBody>
      </p:sp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3505200" cy="51816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1400" b="1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Executors</a:t>
            </a:r>
            <a:endParaRPr lang="en-US" altLang="x-none" sz="1200" b="1" dirty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Executor</a:t>
            </a: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ExecutorService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ScheduledExecutorService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Callable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>
                <a:latin typeface="Arial" charset="0"/>
                <a:ea typeface="ＭＳ Ｐゴシック" charset="-128"/>
              </a:rPr>
              <a:t>Future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ScheduledFuture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Delayed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CompletionService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ThreadPoolExecutor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b="1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b="1" dirty="0" err="1">
                <a:latin typeface="Arial" charset="0"/>
                <a:ea typeface="ＭＳ Ｐゴシック" charset="-128"/>
              </a:rPr>
              <a:t>ScheduledThreadPoolExecutor</a:t>
            </a:r>
            <a:endParaRPr lang="en-US" altLang="x-none" sz="1200" b="1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AbstractExecutorService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Executors</a:t>
            </a: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FutureTask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ExecutorCompletionService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400" b="1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Queues</a:t>
            </a:r>
            <a:endParaRPr lang="en-US" altLang="x-none" sz="1200" b="1" dirty="0">
              <a:solidFill>
                <a:srgbClr val="FF0000"/>
              </a:solidFill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ConcurrentLinkedQueue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LinkedBlockingQueue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ArrayBlockingQueue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SynchronousQueue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PriorityBlockingQueue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1200" dirty="0">
                <a:latin typeface="Arial" charset="0"/>
                <a:ea typeface="ＭＳ Ｐゴシック" charset="-128"/>
              </a:rPr>
              <a:t>— </a:t>
            </a:r>
            <a:r>
              <a:rPr lang="en-US" altLang="x-none" sz="1200" dirty="0" err="1">
                <a:latin typeface="Arial" charset="0"/>
                <a:ea typeface="ＭＳ Ｐゴシック" charset="-128"/>
              </a:rPr>
              <a:t>DelayQueue</a:t>
            </a:r>
            <a:endParaRPr lang="en-US" altLang="x-none" sz="1200" dirty="0">
              <a:latin typeface="Arial" charset="0"/>
              <a:ea typeface="ＭＳ Ｐゴシック" charset="-128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5DCF52-8556-BC42-A62C-9D5840A46C3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267200" y="1568450"/>
            <a:ext cx="4572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Concurrent Collections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ConcurrentMap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ConcurrentHashMap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CopyOnWriteArray{List,Set}</a:t>
            </a:r>
          </a:p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Synchronizers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CountDownLatch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Semaphore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Exchanger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CyclicBarrier</a:t>
            </a:r>
          </a:p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Locks: java.util.concurrent.locks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Lock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Condition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ReadWriteLock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AbstractQueuedSynchronizer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LockSupport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ReentrantLock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ReentrantReadWriteLock</a:t>
            </a:r>
          </a:p>
          <a:p>
            <a:pPr algn="l" eaLnBrk="1" hangingPunct="1"/>
            <a:r>
              <a:rPr lang="en-US" altLang="x-none" sz="1400" b="1">
                <a:solidFill>
                  <a:srgbClr val="FF0000"/>
                </a:solidFill>
                <a:latin typeface="Arial" charset="0"/>
              </a:rPr>
              <a:t>Atomics: java.util.concurrent.atomic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Atomic[Type]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Atomic[Type]Array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Atomic[Type]FieldUpdater</a:t>
            </a:r>
          </a:p>
          <a:p>
            <a:pPr algn="l" eaLnBrk="1" hangingPunct="1"/>
            <a:r>
              <a:rPr lang="en-US" altLang="x-none" sz="1400">
                <a:solidFill>
                  <a:srgbClr val="000000"/>
                </a:solidFill>
                <a:latin typeface="Arial" charset="0"/>
              </a:rPr>
              <a:t>— Atomic{Markable,Stampable}Reference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581400" y="6400800"/>
            <a:ext cx="289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See jcf slides for a tutorial.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Correctness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2928938" cy="49149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Threaded programs are typically more complex.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types of properties do you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analyze to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verify server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correctness?</a:t>
            </a:r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DFA613F-37BD-5E49-B31F-FA90DB5E3E0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38244" name="Rectangle 34"/>
          <p:cNvSpPr>
            <a:spLocks noChangeArrowheads="1"/>
          </p:cNvSpPr>
          <p:nvPr/>
        </p:nvSpPr>
        <p:spPr bwMode="auto">
          <a:xfrm>
            <a:off x="3505200" y="3864421"/>
            <a:ext cx="54864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master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while (true)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synchronize(Q)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FF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} // end of sync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} // end of while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3505200" y="228600"/>
            <a:ext cx="5486400" cy="35394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worker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while (true) {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// get next request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Socket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synchronized(Q)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while (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x-none" sz="1600" dirty="0" err="1">
                <a:solidFill>
                  <a:srgbClr val="FF0000"/>
                </a:solidFill>
                <a:latin typeface="Courier New" charset="0"/>
              </a:rPr>
              <a:t>Q.wait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} // end of sync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// process request in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} // end of while</a:t>
            </a:r>
          </a:p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Key Correctness Properties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Safety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Liveness (progress)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Fairness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example, in some settings, a designer may want the threads to share load equally</a:t>
            </a:r>
          </a:p>
        </p:txBody>
      </p:sp>
      <p:sp>
        <p:nvSpPr>
          <p:cNvPr id="140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E05FCC9-B39B-E447-AD5D-72F1DA6C88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Safety Properties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safety properties?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read/write; write/write conflicts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holding lock Q before reading or modifying shared data Q and </a:t>
            </a:r>
            <a:r>
              <a:rPr lang="en-US" altLang="x-none" dirty="0" err="1">
                <a:ea typeface="ＭＳ Ｐゴシック" charset="-128"/>
              </a:rPr>
              <a:t>Q.wait_list</a:t>
            </a:r>
            <a:endParaRPr lang="en-US" altLang="x-none" dirty="0">
              <a:ea typeface="ＭＳ Ｐゴシック" charset="-128"/>
            </a:endParaRP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Q.remove</a:t>
            </a:r>
            <a:r>
              <a:rPr lang="en-US" altLang="x-none" dirty="0">
                <a:ea typeface="ＭＳ Ｐゴシック" charset="-128"/>
              </a:rPr>
              <a:t>() is not on an empty queue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There are formal techniques to model server programs and analyze their properties, but we will use basic analysis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This is enough in many cases</a:t>
            </a:r>
          </a:p>
        </p:txBody>
      </p:sp>
      <p:sp>
        <p:nvSpPr>
          <p:cNvPr id="142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0A28F4-9C92-9F45-B5D0-B0CC7712BDB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Make Program Explicit</a:t>
            </a:r>
          </a:p>
        </p:txBody>
      </p:sp>
      <p:sp>
        <p:nvSpPr>
          <p:cNvPr id="1443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5F3364F-2193-3F4E-AA43-FB4B8CBCFE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4387" name="Rectangle 34"/>
          <p:cNvSpPr>
            <a:spLocks noChangeArrowheads="1"/>
          </p:cNvSpPr>
          <p:nvPr/>
        </p:nvSpPr>
        <p:spPr bwMode="auto">
          <a:xfrm>
            <a:off x="1219200" y="1524000"/>
            <a:ext cx="59436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dispatcher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while (true) {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  synchronize(Q) {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x-none" sz="1600" dirty="0" err="1">
                <a:solidFill>
                  <a:srgbClr val="FF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FF0000"/>
                </a:solidFill>
                <a:latin typeface="Courier New" charset="0"/>
              </a:rPr>
              <a:t>      } // end of sync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1219200" y="4230688"/>
            <a:ext cx="5943600" cy="2554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dispatcher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void run()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while (true) {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lock(Q)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notify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; //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unlock(Q);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} // end of while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} // end of run()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Server Processing Steps</a:t>
            </a:r>
          </a:p>
        </p:txBody>
      </p:sp>
      <p:grpSp>
        <p:nvGrpSpPr>
          <p:cNvPr id="76802" name="Group 3"/>
          <p:cNvGrpSpPr>
            <a:grpSpLocks/>
          </p:cNvGrpSpPr>
          <p:nvPr/>
        </p:nvGrpSpPr>
        <p:grpSpPr bwMode="auto">
          <a:xfrm>
            <a:off x="3505200" y="1066800"/>
            <a:ext cx="2819400" cy="5029200"/>
            <a:chOff x="2208" y="432"/>
            <a:chExt cx="1776" cy="3168"/>
          </a:xfrm>
        </p:grpSpPr>
        <p:sp>
          <p:nvSpPr>
            <p:cNvPr id="76810" name="Rectangle 4"/>
            <p:cNvSpPr>
              <a:spLocks noChangeArrowheads="1"/>
            </p:cNvSpPr>
            <p:nvPr/>
          </p:nvSpPr>
          <p:spPr bwMode="auto">
            <a:xfrm>
              <a:off x="2208" y="720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Accept Client</a:t>
              </a:r>
            </a:p>
            <a:p>
              <a:r>
                <a:rPr lang="en-US" altLang="x-none" sz="2000"/>
                <a:t>Connection</a:t>
              </a:r>
            </a:p>
          </p:txBody>
        </p:sp>
        <p:sp>
          <p:nvSpPr>
            <p:cNvPr id="76811" name="Rectangle 5"/>
            <p:cNvSpPr>
              <a:spLocks noChangeArrowheads="1"/>
            </p:cNvSpPr>
            <p:nvPr/>
          </p:nvSpPr>
          <p:spPr bwMode="auto">
            <a:xfrm>
              <a:off x="2208" y="1344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Read</a:t>
              </a:r>
            </a:p>
            <a:p>
              <a:r>
                <a:rPr lang="en-US" altLang="x-none" sz="2000"/>
                <a:t>Request</a:t>
              </a:r>
            </a:p>
          </p:txBody>
        </p:sp>
        <p:sp>
          <p:nvSpPr>
            <p:cNvPr id="76812" name="Rectangle 6"/>
            <p:cNvSpPr>
              <a:spLocks noChangeArrowheads="1"/>
            </p:cNvSpPr>
            <p:nvPr/>
          </p:nvSpPr>
          <p:spPr bwMode="auto">
            <a:xfrm>
              <a:off x="2208" y="1968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Find</a:t>
              </a:r>
            </a:p>
            <a:p>
              <a:r>
                <a:rPr lang="en-US" altLang="x-none" sz="2000"/>
                <a:t>File</a:t>
              </a:r>
            </a:p>
          </p:txBody>
        </p:sp>
        <p:sp>
          <p:nvSpPr>
            <p:cNvPr id="76813" name="Rectangle 7"/>
            <p:cNvSpPr>
              <a:spLocks noChangeArrowheads="1"/>
            </p:cNvSpPr>
            <p:nvPr/>
          </p:nvSpPr>
          <p:spPr bwMode="auto">
            <a:xfrm>
              <a:off x="2208" y="2592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Send</a:t>
              </a:r>
            </a:p>
            <a:p>
              <a:r>
                <a:rPr lang="en-US" altLang="x-none" sz="2000"/>
                <a:t>Response Header</a:t>
              </a:r>
            </a:p>
          </p:txBody>
        </p:sp>
        <p:sp>
          <p:nvSpPr>
            <p:cNvPr id="76814" name="Rectangle 8"/>
            <p:cNvSpPr>
              <a:spLocks noChangeArrowheads="1"/>
            </p:cNvSpPr>
            <p:nvPr/>
          </p:nvSpPr>
          <p:spPr bwMode="auto">
            <a:xfrm>
              <a:off x="2208" y="2976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Read File</a:t>
              </a:r>
            </a:p>
            <a:p>
              <a:r>
                <a:rPr lang="en-US" altLang="x-none" sz="2000"/>
                <a:t>Send Data</a:t>
              </a:r>
            </a:p>
          </p:txBody>
        </p:sp>
        <p:sp>
          <p:nvSpPr>
            <p:cNvPr id="76815" name="Line 9"/>
            <p:cNvSpPr>
              <a:spLocks noChangeShapeType="1"/>
            </p:cNvSpPr>
            <p:nvPr/>
          </p:nvSpPr>
          <p:spPr bwMode="auto">
            <a:xfrm>
              <a:off x="2832" y="43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6" name="Line 10"/>
            <p:cNvSpPr>
              <a:spLocks noChangeShapeType="1"/>
            </p:cNvSpPr>
            <p:nvPr/>
          </p:nvSpPr>
          <p:spPr bwMode="auto">
            <a:xfrm>
              <a:off x="2832" y="110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7" name="Line 11"/>
            <p:cNvSpPr>
              <a:spLocks noChangeShapeType="1"/>
            </p:cNvSpPr>
            <p:nvPr/>
          </p:nvSpPr>
          <p:spPr bwMode="auto">
            <a:xfrm>
              <a:off x="2832" y="172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8" name="Line 12"/>
            <p:cNvSpPr>
              <a:spLocks noChangeShapeType="1"/>
            </p:cNvSpPr>
            <p:nvPr/>
          </p:nvSpPr>
          <p:spPr bwMode="auto">
            <a:xfrm>
              <a:off x="2832" y="235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Line 13"/>
            <p:cNvSpPr>
              <a:spLocks noChangeShapeType="1"/>
            </p:cNvSpPr>
            <p:nvPr/>
          </p:nvSpPr>
          <p:spPr bwMode="auto">
            <a:xfrm>
              <a:off x="2832" y="336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0" name="Freeform 14"/>
            <p:cNvSpPr>
              <a:spLocks/>
            </p:cNvSpPr>
            <p:nvPr/>
          </p:nvSpPr>
          <p:spPr bwMode="auto">
            <a:xfrm>
              <a:off x="3504" y="302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480 w 480"/>
                <a:gd name="T3" fmla="*/ 288 h 288"/>
                <a:gd name="T4" fmla="*/ 480 w 480"/>
                <a:gd name="T5" fmla="*/ 0 h 288"/>
                <a:gd name="T6" fmla="*/ 0 w 480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8"/>
                <a:gd name="T14" fmla="*/ 480 w 480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8">
                  <a:moveTo>
                    <a:pt x="0" y="288"/>
                  </a:moveTo>
                  <a:lnTo>
                    <a:pt x="480" y="288"/>
                  </a:ln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3" name="Line 16"/>
          <p:cNvSpPr>
            <a:spLocks noChangeShapeType="1"/>
          </p:cNvSpPr>
          <p:nvPr/>
        </p:nvSpPr>
        <p:spPr bwMode="auto">
          <a:xfrm flipH="1">
            <a:off x="5638800" y="3429000"/>
            <a:ext cx="914400" cy="3810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17"/>
          <p:cNvSpPr>
            <a:spLocks noChangeShapeType="1"/>
          </p:cNvSpPr>
          <p:nvPr/>
        </p:nvSpPr>
        <p:spPr bwMode="auto">
          <a:xfrm flipH="1">
            <a:off x="5715000" y="3657600"/>
            <a:ext cx="838200" cy="13716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19"/>
          <p:cNvSpPr>
            <a:spLocks noChangeShapeType="1"/>
          </p:cNvSpPr>
          <p:nvPr/>
        </p:nvSpPr>
        <p:spPr bwMode="auto">
          <a:xfrm flipV="1">
            <a:off x="2286000" y="1905000"/>
            <a:ext cx="1066800" cy="14478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20"/>
          <p:cNvSpPr>
            <a:spLocks noChangeShapeType="1"/>
          </p:cNvSpPr>
          <p:nvPr/>
        </p:nvSpPr>
        <p:spPr bwMode="auto">
          <a:xfrm flipV="1">
            <a:off x="2286000" y="2743200"/>
            <a:ext cx="1066800" cy="7620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21"/>
          <p:cNvSpPr>
            <a:spLocks noChangeShapeType="1"/>
          </p:cNvSpPr>
          <p:nvPr/>
        </p:nvSpPr>
        <p:spPr bwMode="auto">
          <a:xfrm>
            <a:off x="2286000" y="3733800"/>
            <a:ext cx="1177925" cy="1462088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Rectangle 22"/>
          <p:cNvSpPr>
            <a:spLocks noChangeArrowheads="1"/>
          </p:cNvSpPr>
          <p:nvPr/>
        </p:nvSpPr>
        <p:spPr bwMode="auto">
          <a:xfrm>
            <a:off x="6553200" y="2895600"/>
            <a:ext cx="1558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660066"/>
                </a:solidFill>
              </a:rPr>
              <a:t>may block</a:t>
            </a:r>
          </a:p>
          <a:p>
            <a:r>
              <a:rPr lang="en-US" altLang="x-none">
                <a:solidFill>
                  <a:srgbClr val="660066"/>
                </a:solidFill>
              </a:rPr>
              <a:t>waiting on</a:t>
            </a:r>
          </a:p>
          <a:p>
            <a:r>
              <a:rPr lang="en-US" altLang="x-none">
                <a:solidFill>
                  <a:srgbClr val="660066"/>
                </a:solidFill>
              </a:rPr>
              <a:t>disk I/O</a:t>
            </a:r>
          </a:p>
        </p:txBody>
      </p:sp>
      <p:sp>
        <p:nvSpPr>
          <p:cNvPr id="76809" name="Rectangle 18"/>
          <p:cNvSpPr>
            <a:spLocks noChangeArrowheads="1"/>
          </p:cNvSpPr>
          <p:nvPr/>
        </p:nvSpPr>
        <p:spPr bwMode="auto">
          <a:xfrm>
            <a:off x="690563" y="2971800"/>
            <a:ext cx="1558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660066"/>
                </a:solidFill>
              </a:rPr>
              <a:t>may block</a:t>
            </a:r>
          </a:p>
          <a:p>
            <a:r>
              <a:rPr lang="en-US" altLang="x-none">
                <a:solidFill>
                  <a:srgbClr val="660066"/>
                </a:solidFill>
              </a:rPr>
              <a:t>waiting on</a:t>
            </a:r>
          </a:p>
          <a:p>
            <a:r>
              <a:rPr lang="en-US" altLang="x-none">
                <a:solidFill>
                  <a:srgbClr val="660066"/>
                </a:solidFill>
              </a:rPr>
              <a:t>network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C37CDFFF-3B52-6E4C-8C04-AD59934A3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8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070982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E770FE2-D74B-7C47-99A9-33B217EDEC5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6434" name="Rectangle 4"/>
          <p:cNvSpPr>
            <a:spLocks noChangeArrowheads="1"/>
          </p:cNvSpPr>
          <p:nvPr/>
        </p:nvSpPr>
        <p:spPr bwMode="auto">
          <a:xfrm>
            <a:off x="914400" y="70340"/>
            <a:ext cx="6934200" cy="310854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// service thread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while (true) {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// get next request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altLang="x-none" sz="1400" dirty="0">
                <a:solidFill>
                  <a:srgbClr val="FF0000"/>
                </a:solidFill>
                <a:latin typeface="Courier New" charset="0"/>
              </a:rPr>
              <a:t>synchronized(Q) { 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while (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()) { 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 </a:t>
            </a:r>
            <a:r>
              <a:rPr lang="en-US" altLang="x-none" sz="1400" dirty="0" err="1">
                <a:solidFill>
                  <a:srgbClr val="FF0000"/>
                </a:solidFill>
                <a:latin typeface="Courier New" charset="0"/>
              </a:rPr>
              <a:t>Q.wait</a:t>
            </a:r>
            <a:r>
              <a:rPr lang="en-US" altLang="x-none" sz="1400" dirty="0">
                <a:solidFill>
                  <a:srgbClr val="FF0000"/>
                </a:solidFill>
                <a:latin typeface="Courier New" charset="0"/>
              </a:rPr>
              <a:t>();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} // end of while 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} // end of sync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// process request in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400" dirty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  <a:p>
            <a:pPr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3225775"/>
            <a:ext cx="6934200" cy="375487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// service thread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while (true) {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// get next request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lock(Q);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while (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unlock(Q)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add to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yield until marked to wake; //wait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lock(Q);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} // end of while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unlock(Q);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// process request in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400" dirty="0">
              <a:solidFill>
                <a:srgbClr val="000000"/>
              </a:solidFill>
              <a:latin typeface="Courier New" charset="0"/>
            </a:endParaRPr>
          </a:p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} // end of while</a:t>
            </a:r>
          </a:p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610601" cy="11430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Statements to States (Dispatcher)</a:t>
            </a:r>
          </a:p>
        </p:txBody>
      </p:sp>
      <p:sp>
        <p:nvSpPr>
          <p:cNvPr id="1484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658D3C-305A-AE4F-B61D-3560EB8C602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8483" name="Oval 4"/>
          <p:cNvSpPr>
            <a:spLocks noChangeArrowheads="1"/>
          </p:cNvSpPr>
          <p:nvPr/>
        </p:nvSpPr>
        <p:spPr bwMode="auto">
          <a:xfrm>
            <a:off x="762000" y="54102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d3: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148484" name="Rectangle 34"/>
          <p:cNvSpPr>
            <a:spLocks noChangeArrowheads="1"/>
          </p:cNvSpPr>
          <p:nvPr/>
        </p:nvSpPr>
        <p:spPr bwMode="auto">
          <a:xfrm>
            <a:off x="1600200" y="1981200"/>
            <a:ext cx="6019800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// dispatcher  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void run()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while (true) {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Socket con =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welcomeSocket.accept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lock(Q)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Q.add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(con);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notify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; //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Q.notifyAll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unlock(Q);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} // end of while</a:t>
            </a:r>
          </a:p>
          <a:p>
            <a:pPr marL="0" indent="0" algn="l" eaLnBrk="1" hangingPunct="1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} // end of run()</a:t>
            </a:r>
          </a:p>
        </p:txBody>
      </p:sp>
      <p:sp>
        <p:nvSpPr>
          <p:cNvPr id="148485" name="Oval 6"/>
          <p:cNvSpPr>
            <a:spLocks noChangeArrowheads="1"/>
          </p:cNvSpPr>
          <p:nvPr/>
        </p:nvSpPr>
        <p:spPr bwMode="auto">
          <a:xfrm>
            <a:off x="2590800" y="54102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d4: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Q.add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48486" name="Oval 8"/>
          <p:cNvSpPr>
            <a:spLocks noChangeArrowheads="1"/>
          </p:cNvSpPr>
          <p:nvPr/>
        </p:nvSpPr>
        <p:spPr bwMode="auto">
          <a:xfrm>
            <a:off x="4343400" y="54102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d5: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Qwl.notify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48487" name="Oval 9"/>
          <p:cNvSpPr>
            <a:spLocks noChangeArrowheads="1"/>
          </p:cNvSpPr>
          <p:nvPr/>
        </p:nvSpPr>
        <p:spPr bwMode="auto">
          <a:xfrm>
            <a:off x="6705600" y="53340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d6: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unlock</a:t>
            </a:r>
          </a:p>
        </p:txBody>
      </p:sp>
      <p:cxnSp>
        <p:nvCxnSpPr>
          <p:cNvPr id="148488" name="Straight Arrow Connector 11"/>
          <p:cNvCxnSpPr>
            <a:cxnSpLocks noChangeShapeType="1"/>
            <a:stCxn id="148483" idx="6"/>
            <a:endCxn id="148485" idx="2"/>
          </p:cNvCxnSpPr>
          <p:nvPr/>
        </p:nvCxnSpPr>
        <p:spPr bwMode="auto">
          <a:xfrm>
            <a:off x="2133600" y="60198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89" name="Straight Arrow Connector 13"/>
          <p:cNvCxnSpPr>
            <a:cxnSpLocks noChangeShapeType="1"/>
            <a:stCxn id="148485" idx="6"/>
            <a:endCxn id="148486" idx="2"/>
          </p:cNvCxnSpPr>
          <p:nvPr/>
        </p:nvCxnSpPr>
        <p:spPr bwMode="auto">
          <a:xfrm>
            <a:off x="3886200" y="60198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490" name="Straight Arrow Connector 15"/>
          <p:cNvCxnSpPr>
            <a:cxnSpLocks noChangeShapeType="1"/>
            <a:stCxn id="148486" idx="6"/>
            <a:endCxn id="148487" idx="2"/>
          </p:cNvCxnSpPr>
          <p:nvPr/>
        </p:nvCxnSpPr>
        <p:spPr bwMode="auto">
          <a:xfrm flipV="1">
            <a:off x="5715000" y="5981700"/>
            <a:ext cx="990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Statements to States (Service)</a:t>
            </a:r>
          </a:p>
        </p:txBody>
      </p:sp>
      <p:sp>
        <p:nvSpPr>
          <p:cNvPr id="1505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7DC070B-6F35-7840-83AD-BD17BEA5406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0531" name="Rectangle 4"/>
          <p:cNvSpPr>
            <a:spLocks noChangeArrowheads="1"/>
          </p:cNvSpPr>
          <p:nvPr/>
        </p:nvSpPr>
        <p:spPr bwMode="auto">
          <a:xfrm>
            <a:off x="1066800" y="1387475"/>
            <a:ext cx="6934200" cy="31083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while (true) {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// get next request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Socket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lock(Q);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while (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unlock(Q)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add to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Q.wait_list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yield; //wait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   lock(Q);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} // end of while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isEmpty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unlock(Q);</a:t>
            </a:r>
            <a:br>
              <a:rPr lang="en-US" altLang="x-none" sz="14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// process request in </a:t>
            </a:r>
            <a:r>
              <a:rPr lang="en-US" altLang="x-none" sz="14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400" dirty="0">
              <a:solidFill>
                <a:srgbClr val="000000"/>
              </a:solidFill>
              <a:latin typeface="Courier New" charset="0"/>
            </a:endParaRPr>
          </a:p>
          <a:p>
            <a:pPr marL="0" indent="0" algn="l" eaLnBrk="1" hangingPunct="1"/>
            <a:r>
              <a:rPr lang="en-US" altLang="x-none" sz="1400" dirty="0">
                <a:solidFill>
                  <a:srgbClr val="000000"/>
                </a:solidFill>
                <a:latin typeface="Courier New" charset="0"/>
              </a:rPr>
              <a:t>     } // end of while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4007" y="4572000"/>
            <a:ext cx="8439150" cy="2286000"/>
            <a:chOff x="84007" y="4572000"/>
            <a:chExt cx="8439150" cy="2286000"/>
          </a:xfrm>
        </p:grpSpPr>
        <p:sp>
          <p:nvSpPr>
            <p:cNvPr id="150533" name="Oval 5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sp>
          <p:nvSpPr>
            <p:cNvPr id="150536" name="Oval 8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</a:t>
              </a:r>
              <a:r>
                <a:rPr lang="en-US" altLang="x-none" sz="2000" dirty="0" err="1">
                  <a:solidFill>
                    <a:srgbClr val="000000"/>
                  </a:solidFill>
                </a:rPr>
                <a:t>Qwl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50537" name="Straight Arrow Connector 9"/>
            <p:cNvCxnSpPr>
              <a:cxnSpLocks noChangeShapeType="1"/>
              <a:stCxn id="150533" idx="6"/>
              <a:endCxn id="150534" idx="2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38" name="Straight Arrow Connector 10"/>
            <p:cNvCxnSpPr>
              <a:cxnSpLocks noChangeShapeType="1"/>
              <a:stCxn id="150534" idx="6"/>
              <a:endCxn id="150535" idx="2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39" name="Straight Arrow Connector 11"/>
            <p:cNvCxnSpPr>
              <a:cxnSpLocks noChangeShapeType="1"/>
              <a:stCxn id="150535" idx="6"/>
              <a:endCxn id="150536" idx="2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40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150541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150542" name="Straight Arrow Connector 21"/>
            <p:cNvCxnSpPr>
              <a:cxnSpLocks noChangeShapeType="1"/>
              <a:stCxn id="150536" idx="5"/>
              <a:endCxn id="150540" idx="0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3" name="Straight Arrow Connector 23"/>
            <p:cNvCxnSpPr>
              <a:cxnSpLocks noChangeShapeType="1"/>
              <a:stCxn id="150540" idx="2"/>
              <a:endCxn id="150541" idx="6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4" name="Straight Arrow Connector 25"/>
            <p:cNvCxnSpPr>
              <a:cxnSpLocks noChangeShapeType="1"/>
              <a:stCxn id="150541" idx="2"/>
              <a:endCxn id="150534" idx="5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45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50546" name="Straight Arrow Connector 28"/>
            <p:cNvCxnSpPr>
              <a:cxnSpLocks noChangeShapeType="1"/>
              <a:stCxn id="150534" idx="4"/>
              <a:endCxn id="150545" idx="0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47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150548" name="Straight Arrow Connector 31"/>
            <p:cNvCxnSpPr>
              <a:cxnSpLocks noChangeShapeType="1"/>
              <a:stCxn id="150545" idx="2"/>
              <a:endCxn id="150547" idx="6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21"/>
            <p:cNvCxnSpPr>
              <a:cxnSpLocks noChangeShapeType="1"/>
              <a:stCxn id="150547" idx="1"/>
              <a:endCxn id="27" idx="5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Rectangle 3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33" name="Straight Arrow Connector 9"/>
            <p:cNvCxnSpPr>
              <a:cxnSpLocks noChangeShapeType="1"/>
              <a:stCxn id="27" idx="6"/>
              <a:endCxn id="150533" idx="2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Check Safety</a:t>
            </a:r>
          </a:p>
        </p:txBody>
      </p:sp>
      <p:sp>
        <p:nvSpPr>
          <p:cNvPr id="1525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2762D4-4B7F-CD44-A256-F4AE54F55D1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2579" name="Oval 4"/>
          <p:cNvSpPr>
            <a:spLocks noChangeArrowheads="1"/>
          </p:cNvSpPr>
          <p:nvPr/>
        </p:nvSpPr>
        <p:spPr bwMode="auto">
          <a:xfrm>
            <a:off x="6858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d3: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152580" name="Oval 5"/>
          <p:cNvSpPr>
            <a:spLocks noChangeArrowheads="1"/>
          </p:cNvSpPr>
          <p:nvPr/>
        </p:nvSpPr>
        <p:spPr bwMode="auto">
          <a:xfrm>
            <a:off x="2514600" y="16764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d4: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Q.add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52581" name="Oval 6"/>
          <p:cNvSpPr>
            <a:spLocks noChangeArrowheads="1"/>
          </p:cNvSpPr>
          <p:nvPr/>
        </p:nvSpPr>
        <p:spPr bwMode="auto">
          <a:xfrm>
            <a:off x="42672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d5: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Qwl.notify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52582" name="Oval 7"/>
          <p:cNvSpPr>
            <a:spLocks noChangeArrowheads="1"/>
          </p:cNvSpPr>
          <p:nvPr/>
        </p:nvSpPr>
        <p:spPr bwMode="auto">
          <a:xfrm>
            <a:off x="6629400" y="1600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d6: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unlock</a:t>
            </a:r>
          </a:p>
        </p:txBody>
      </p:sp>
      <p:cxnSp>
        <p:nvCxnSpPr>
          <p:cNvPr id="152583" name="Straight Arrow Connector 8"/>
          <p:cNvCxnSpPr>
            <a:cxnSpLocks noChangeShapeType="1"/>
            <a:stCxn id="152579" idx="6"/>
            <a:endCxn id="152580" idx="2"/>
          </p:cNvCxnSpPr>
          <p:nvPr/>
        </p:nvCxnSpPr>
        <p:spPr bwMode="auto">
          <a:xfrm>
            <a:off x="20574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4" name="Straight Arrow Connector 9"/>
          <p:cNvCxnSpPr>
            <a:cxnSpLocks noChangeShapeType="1"/>
            <a:stCxn id="152580" idx="6"/>
            <a:endCxn id="152581" idx="2"/>
          </p:cNvCxnSpPr>
          <p:nvPr/>
        </p:nvCxnSpPr>
        <p:spPr bwMode="auto">
          <a:xfrm>
            <a:off x="38100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5" name="Straight Arrow Connector 10"/>
          <p:cNvCxnSpPr>
            <a:cxnSpLocks noChangeShapeType="1"/>
            <a:stCxn id="152581" idx="6"/>
            <a:endCxn id="152582" idx="2"/>
          </p:cNvCxnSpPr>
          <p:nvPr/>
        </p:nvCxnSpPr>
        <p:spPr bwMode="auto">
          <a:xfrm flipV="1">
            <a:off x="5638800" y="2247900"/>
            <a:ext cx="990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486400" y="2743200"/>
            <a:ext cx="1680229" cy="1440470"/>
            <a:chOff x="5486400" y="2743201"/>
            <a:chExt cx="1680425" cy="1440470"/>
          </a:xfrm>
        </p:grpSpPr>
        <p:cxnSp>
          <p:nvCxnSpPr>
            <p:cNvPr id="152603" name="Straight Connector 29"/>
            <p:cNvCxnSpPr>
              <a:cxnSpLocks noChangeShapeType="1"/>
              <a:endCxn id="34" idx="1"/>
            </p:cNvCxnSpPr>
            <p:nvPr/>
          </p:nvCxnSpPr>
          <p:spPr bwMode="auto">
            <a:xfrm>
              <a:off x="5486400" y="2743201"/>
              <a:ext cx="1680425" cy="144047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604" name="Rectangle 31"/>
            <p:cNvSpPr>
              <a:spLocks noChangeArrowheads="1"/>
            </p:cNvSpPr>
            <p:nvPr/>
          </p:nvSpPr>
          <p:spPr bwMode="auto">
            <a:xfrm>
              <a:off x="6201459" y="3085728"/>
              <a:ext cx="9653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2000">
                  <a:solidFill>
                    <a:srgbClr val="FF0000"/>
                  </a:solidFill>
                </a:rPr>
                <a:t>conflict</a:t>
              </a:r>
              <a:endParaRPr lang="en-US" altLang="x-none" sz="160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7650" y="4038600"/>
            <a:ext cx="8439150" cy="2286000"/>
            <a:chOff x="84007" y="4572000"/>
            <a:chExt cx="8439150" cy="228600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</a:t>
              </a:r>
              <a:r>
                <a:rPr lang="en-US" altLang="x-none" sz="2000" dirty="0" err="1">
                  <a:solidFill>
                    <a:srgbClr val="000000"/>
                  </a:solidFill>
                </a:rPr>
                <a:t>Qwl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9"/>
            <p:cNvCxnSpPr>
              <a:cxnSpLocks noChangeShapeType="1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Arrow Connector 10"/>
            <p:cNvCxnSpPr>
              <a:cxnSpLocks noChangeShapeType="1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11"/>
            <p:cNvCxnSpPr>
              <a:cxnSpLocks noChangeShapeType="1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40" name="Straight Arrow Connector 21"/>
            <p:cNvCxnSpPr>
              <a:cxnSpLocks noChangeShapeType="1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23"/>
            <p:cNvCxnSpPr>
              <a:cxnSpLocks noChangeShapeType="1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25"/>
            <p:cNvCxnSpPr>
              <a:cxnSpLocks noChangeShapeType="1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44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46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Rectangle 47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51" name="Straight Arrow Connector 9"/>
            <p:cNvCxnSpPr>
              <a:cxnSpLocks noChangeShapeType="1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Real Implementation of </a:t>
            </a:r>
            <a:r>
              <a:rPr lang="en-US" altLang="x-none">
                <a:latin typeface="Courier New" charset="0"/>
                <a:ea typeface="ＭＳ Ｐゴシック" charset="-128"/>
              </a:rPr>
              <a:t>wait</a:t>
            </a:r>
          </a:p>
        </p:txBody>
      </p:sp>
      <p:sp>
        <p:nvSpPr>
          <p:cNvPr id="1546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7A14D1C-06BC-2F43-89A3-722DDFB0885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4627" name="Rectangle 4"/>
          <p:cNvSpPr>
            <a:spLocks noChangeArrowheads="1"/>
          </p:cNvSpPr>
          <p:nvPr/>
        </p:nvSpPr>
        <p:spPr bwMode="auto">
          <a:xfrm>
            <a:off x="990600" y="2354263"/>
            <a:ext cx="6934200" cy="397033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455613" indent="1588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indent="0"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while (true) {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// get next request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Socket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= null;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lock(Q);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while (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Q.isEmpty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()) {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       add to </a:t>
            </a:r>
            <a:r>
              <a:rPr lang="en-US" altLang="x-none" sz="1800" b="1" dirty="0" err="1">
                <a:solidFill>
                  <a:srgbClr val="FF0000"/>
                </a:solidFill>
                <a:latin typeface="Courier New" charset="0"/>
              </a:rPr>
              <a:t>Q.wait_list</a:t>
            </a: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;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b="1" dirty="0">
                <a:solidFill>
                  <a:srgbClr val="FF0000"/>
                </a:solidFill>
                <a:latin typeface="Courier New" charset="0"/>
              </a:rPr>
              <a:t>       unlock(Q); after add to wait list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yield; //wait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    lock(Q);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} 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myConn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Q.remove</a:t>
            </a: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 algn="l" eaLnBrk="1" hangingPunct="1">
              <a:buFont typeface="Comic Sans MS" charset="0"/>
              <a:buAutoNum type="arabicPeriod"/>
            </a:pP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unlock(Q);</a:t>
            </a:r>
            <a:br>
              <a:rPr lang="en-US" altLang="x-none" sz="18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// process request in </a:t>
            </a:r>
            <a:r>
              <a:rPr lang="en-US" altLang="x-none" sz="1800" dirty="0" err="1">
                <a:solidFill>
                  <a:srgbClr val="000000"/>
                </a:solidFill>
                <a:latin typeface="Courier New" charset="0"/>
              </a:rPr>
              <a:t>myConn</a:t>
            </a:r>
            <a:endParaRPr lang="en-US" altLang="x-none" sz="1800" dirty="0">
              <a:solidFill>
                <a:srgbClr val="000000"/>
              </a:solidFill>
              <a:latin typeface="Courier New" charset="0"/>
            </a:endParaRPr>
          </a:p>
          <a:p>
            <a:pPr marL="0" indent="0" algn="l" eaLnBrk="1" hangingPunct="1"/>
            <a:r>
              <a:rPr lang="en-US" altLang="x-none" sz="1800" dirty="0">
                <a:solidFill>
                  <a:srgbClr val="000000"/>
                </a:solidFill>
                <a:latin typeface="Courier New" charset="0"/>
              </a:rPr>
              <a:t>   } // end of while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Check Safety</a:t>
            </a:r>
          </a:p>
        </p:txBody>
      </p:sp>
      <p:sp>
        <p:nvSpPr>
          <p:cNvPr id="1566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4EBAA3A-63A2-8443-BAC3-CCCBD762DD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6858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d3: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lock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2514600" y="1676400"/>
            <a:ext cx="12954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d4: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Q.add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4267200" y="1676400"/>
            <a:ext cx="13716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d5: 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 err="1">
                <a:solidFill>
                  <a:srgbClr val="000000"/>
                </a:solidFill>
              </a:rPr>
              <a:t>Qwl.notify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6629400" y="1600200"/>
            <a:ext cx="12954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rgbClr val="000000"/>
                </a:solidFill>
              </a:rPr>
              <a:t>d6:</a:t>
            </a:r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</a:rPr>
              <a:t>unlock</a:t>
            </a:r>
          </a:p>
        </p:txBody>
      </p:sp>
      <p:cxnSp>
        <p:nvCxnSpPr>
          <p:cNvPr id="31" name="Straight Arrow Connector 8"/>
          <p:cNvCxnSpPr>
            <a:cxnSpLocks noChangeShapeType="1"/>
          </p:cNvCxnSpPr>
          <p:nvPr/>
        </p:nvCxnSpPr>
        <p:spPr bwMode="auto">
          <a:xfrm>
            <a:off x="20574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9"/>
          <p:cNvCxnSpPr>
            <a:cxnSpLocks noChangeShapeType="1"/>
          </p:cNvCxnSpPr>
          <p:nvPr/>
        </p:nvCxnSpPr>
        <p:spPr bwMode="auto">
          <a:xfrm>
            <a:off x="3810000" y="2286000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10"/>
          <p:cNvCxnSpPr>
            <a:cxnSpLocks noChangeShapeType="1"/>
          </p:cNvCxnSpPr>
          <p:nvPr/>
        </p:nvCxnSpPr>
        <p:spPr bwMode="auto">
          <a:xfrm flipV="1">
            <a:off x="5638800" y="2247900"/>
            <a:ext cx="990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247650" y="4038600"/>
            <a:ext cx="8439150" cy="2286000"/>
            <a:chOff x="84007" y="4572000"/>
            <a:chExt cx="8439150" cy="2286000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s4’: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Qw1</a:t>
              </a: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s5’: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39" name="Straight Arrow Connector 9"/>
            <p:cNvCxnSpPr>
              <a:cxnSpLocks noChangeShapeType="1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10"/>
            <p:cNvCxnSpPr>
              <a:cxnSpLocks noChangeShapeType="1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11"/>
            <p:cNvCxnSpPr>
              <a:cxnSpLocks noChangeShapeType="1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44" name="Straight Arrow Connector 21"/>
            <p:cNvCxnSpPr>
              <a:cxnSpLocks noChangeShapeType="1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23"/>
            <p:cNvCxnSpPr>
              <a:cxnSpLocks noChangeShapeType="1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25"/>
            <p:cNvCxnSpPr>
              <a:cxnSpLocks noChangeShapeType="1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48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50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Rectangle 51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55" name="Straight Arrow Connector 9"/>
            <p:cNvCxnSpPr>
              <a:cxnSpLocks noChangeShapeType="1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Liveness Properties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liveness (progress) properties?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dispatcher thread can always add to Q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every connection in Q will be processed</a:t>
            </a:r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FC595E-65D1-1F43-B643-E1164A21523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Dispatcher Thread Can Always </a:t>
            </a:r>
            <a:r>
              <a:rPr lang="en-US" altLang="x-none" sz="3200" dirty="0">
                <a:ea typeface="ＭＳ Ｐゴシック" charset="-128"/>
              </a:rPr>
              <a:t>Add to Q</a:t>
            </a:r>
          </a:p>
        </p:txBody>
      </p:sp>
      <p:sp>
        <p:nvSpPr>
          <p:cNvPr id="160770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137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dispatcher thread is blocked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Suppose Q is not empty, then each iteration removes one element from Q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 finite number of iterations, all elements in Q are removed and all service threads unlock and block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Need to assume each service takes finite amount of time (bound by a fixed T</a:t>
            </a:r>
            <a:r>
              <a:rPr lang="en-US" altLang="x-none" sz="1600" baseline="-25000" dirty="0">
                <a:ea typeface="ＭＳ Ｐゴシック" charset="-128"/>
              </a:rPr>
              <a:t>0</a:t>
            </a:r>
            <a:r>
              <a:rPr lang="en-US" altLang="x-none" sz="1600" dirty="0">
                <a:ea typeface="ＭＳ Ｐゴシック" charset="-128"/>
              </a:rPr>
              <a:t>) </a:t>
            </a:r>
          </a:p>
        </p:txBody>
      </p:sp>
      <p:sp>
        <p:nvSpPr>
          <p:cNvPr id="160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592452-5DBD-674C-970D-590F8333774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7650" y="4038600"/>
            <a:ext cx="8439150" cy="2286000"/>
            <a:chOff x="84007" y="4572000"/>
            <a:chExt cx="8439150" cy="2286000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531807" y="4582983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s2: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055807" y="4572000"/>
              <a:ext cx="120015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s3: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Q.isEmpty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8655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s4’: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add Qw1</a:t>
              </a: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684675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s5’: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26" name="Straight Arrow Connector 25"/>
            <p:cNvCxnSpPr>
              <a:cxnSpLocks noChangeShapeType="1"/>
            </p:cNvCxnSpPr>
            <p:nvPr/>
          </p:nvCxnSpPr>
          <p:spPr bwMode="auto">
            <a:xfrm flipV="1">
              <a:off x="2598607" y="5067300"/>
              <a:ext cx="4572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26"/>
            <p:cNvCxnSpPr>
              <a:cxnSpLocks noChangeShapeType="1"/>
            </p:cNvCxnSpPr>
            <p:nvPr/>
          </p:nvCxnSpPr>
          <p:spPr bwMode="auto">
            <a:xfrm>
              <a:off x="4255957" y="5067300"/>
              <a:ext cx="609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7"/>
            <p:cNvCxnSpPr>
              <a:cxnSpLocks noChangeShapeType="1"/>
            </p:cNvCxnSpPr>
            <p:nvPr/>
          </p:nvCxnSpPr>
          <p:spPr bwMode="auto">
            <a:xfrm>
              <a:off x="5932357" y="5067300"/>
              <a:ext cx="9144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74563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s6: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yield</a:t>
              </a:r>
            </a:p>
          </p:txBody>
        </p:sp>
        <p:sp>
          <p:nvSpPr>
            <p:cNvPr id="30" name="Oval 19"/>
            <p:cNvSpPr>
              <a:spLocks noChangeArrowheads="1"/>
            </p:cNvSpPr>
            <p:nvPr/>
          </p:nvSpPr>
          <p:spPr bwMode="auto">
            <a:xfrm>
              <a:off x="5779957" y="5801360"/>
              <a:ext cx="1066800" cy="10566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s7: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lock</a:t>
              </a:r>
            </a:p>
          </p:txBody>
        </p:sp>
        <p:cxnSp>
          <p:nvCxnSpPr>
            <p:cNvPr id="31" name="Straight Arrow Connector 21"/>
            <p:cNvCxnSpPr>
              <a:cxnSpLocks noChangeShapeType="1"/>
            </p:cNvCxnSpPr>
            <p:nvPr/>
          </p:nvCxnSpPr>
          <p:spPr bwMode="auto">
            <a:xfrm rot="16200000" flipH="1">
              <a:off x="7648607" y="5526250"/>
              <a:ext cx="449870" cy="2324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traight Arrow Connector 23"/>
            <p:cNvCxnSpPr>
              <a:cxnSpLocks noChangeShapeType="1"/>
            </p:cNvCxnSpPr>
            <p:nvPr/>
          </p:nvCxnSpPr>
          <p:spPr bwMode="auto">
            <a:xfrm rot="10800000">
              <a:off x="6846757" y="6329680"/>
              <a:ext cx="609600" cy="330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25"/>
            <p:cNvCxnSpPr>
              <a:cxnSpLocks noChangeShapeType="1"/>
            </p:cNvCxnSpPr>
            <p:nvPr/>
          </p:nvCxnSpPr>
          <p:spPr bwMode="auto">
            <a:xfrm rot="10800000">
              <a:off x="4080199" y="5417530"/>
              <a:ext cx="1699758" cy="91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3036757" y="58674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s9: 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 err="1">
                  <a:solidFill>
                    <a:srgbClr val="000000"/>
                  </a:solidFill>
                </a:rPr>
                <a:t>Q.remove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28"/>
            <p:cNvCxnSpPr>
              <a:cxnSpLocks noChangeShapeType="1"/>
            </p:cNvCxnSpPr>
            <p:nvPr/>
          </p:nvCxnSpPr>
          <p:spPr bwMode="auto">
            <a:xfrm rot="5400000">
              <a:off x="3460620" y="5672138"/>
              <a:ext cx="304800" cy="85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29"/>
            <p:cNvSpPr>
              <a:spLocks noChangeArrowheads="1"/>
            </p:cNvSpPr>
            <p:nvPr/>
          </p:nvSpPr>
          <p:spPr bwMode="auto">
            <a:xfrm>
              <a:off x="1427031" y="5867400"/>
              <a:ext cx="1000125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s10:</a:t>
              </a:r>
              <a:br>
                <a:rPr lang="en-US" altLang="x-none" sz="2000" dirty="0">
                  <a:solidFill>
                    <a:srgbClr val="000000"/>
                  </a:solidFill>
                </a:rPr>
              </a:br>
              <a:r>
                <a:rPr lang="en-US" altLang="x-none" sz="2000" dirty="0">
                  <a:solidFill>
                    <a:srgbClr val="000000"/>
                  </a:solidFill>
                </a:rPr>
                <a:t>unlock</a:t>
              </a:r>
            </a:p>
          </p:txBody>
        </p:sp>
        <p:cxnSp>
          <p:nvCxnSpPr>
            <p:cNvPr id="37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2427157" y="6362700"/>
              <a:ext cx="609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7"/>
            <p:cNvCxnSpPr>
              <a:cxnSpLocks noChangeShapeType="1"/>
            </p:cNvCxnSpPr>
            <p:nvPr/>
          </p:nvCxnSpPr>
          <p:spPr bwMode="auto">
            <a:xfrm flipH="1" flipV="1">
              <a:off x="994578" y="5417530"/>
              <a:ext cx="578918" cy="594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Rectangle 38"/>
            <p:cNvSpPr/>
            <p:nvPr/>
          </p:nvSpPr>
          <p:spPr>
            <a:xfrm>
              <a:off x="4269651" y="4689156"/>
              <a:ext cx="5822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true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 rot="17371783">
              <a:off x="2901750" y="5554903"/>
              <a:ext cx="6671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000">
                  <a:solidFill>
                    <a:srgbClr val="000000"/>
                  </a:solidFill>
                </a:rPr>
                <a:t>false</a:t>
              </a:r>
              <a:endParaRPr lang="en-US" dirty="0"/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84007" y="4572000"/>
              <a:ext cx="1066800" cy="990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</a:rPr>
                <a:t>s1:</a:t>
              </a:r>
            </a:p>
          </p:txBody>
        </p:sp>
        <p:cxnSp>
          <p:nvCxnSpPr>
            <p:cNvPr id="42" name="Straight Arrow Connector 9"/>
            <p:cNvCxnSpPr>
              <a:cxnSpLocks noChangeShapeType="1"/>
            </p:cNvCxnSpPr>
            <p:nvPr/>
          </p:nvCxnSpPr>
          <p:spPr bwMode="auto">
            <a:xfrm>
              <a:off x="1150807" y="5067300"/>
              <a:ext cx="381000" cy="109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Each Connection in Q is Processed</a:t>
            </a:r>
          </a:p>
        </p:txBody>
      </p:sp>
      <p:sp>
        <p:nvSpPr>
          <p:cNvPr id="147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Cannot be guaranteed unless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there is fairness in the thread scheduler, 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put a limit on Q size to block the dispatcher thread</a:t>
            </a:r>
          </a:p>
        </p:txBody>
      </p:sp>
      <p:sp>
        <p:nvSpPr>
          <p:cNvPr id="162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0A4E9A-9254-DF41-8C2C-85296003ED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62627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Summary: Program Correctness Analysis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Safety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read/write; write/write conflicts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holding lock Q before reading or modifying shared data Q and </a:t>
            </a:r>
            <a:r>
              <a:rPr lang="en-US" altLang="x-none" dirty="0" err="1">
                <a:ea typeface="ＭＳ Ｐゴシック" charset="-128"/>
              </a:rPr>
              <a:t>Q.wait_list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Q.remove</a:t>
            </a:r>
            <a:r>
              <a:rPr lang="en-US" altLang="x-none" dirty="0">
                <a:ea typeface="ＭＳ Ｐゴシック" charset="-128"/>
              </a:rPr>
              <a:t>() is not on an empty queue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Liveness (progress)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dispatcher thread can always add to Q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every connection in Q will be processed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Fairness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For example, in some settings, a designer may want the threads to share load equally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89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ＭＳ Ｐゴシック" charset="-128"/>
              </a:rPr>
              <a:t>Writing High Performance Servers: Major Issues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340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Many socket and IO operations can cause a process to block, e.g.,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zh-CN" dirty="0">
                <a:ea typeface="ＭＳ Ｐゴシック" charset="-128"/>
              </a:rPr>
              <a:t>: waiting for new connection;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read</a:t>
            </a:r>
            <a:r>
              <a:rPr lang="en-US" altLang="zh-CN" dirty="0">
                <a:ea typeface="ＭＳ Ｐゴシック" charset="-128"/>
              </a:rPr>
              <a:t> a socket waiting for data or close;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write</a:t>
            </a:r>
            <a:r>
              <a:rPr lang="en-US" altLang="zh-CN" dirty="0">
                <a:ea typeface="ＭＳ Ｐゴシック" charset="-128"/>
              </a:rPr>
              <a:t> a socket waiting for buffer space;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I/O </a:t>
            </a:r>
            <a:r>
              <a:rPr lang="en-US" altLang="zh-CN" dirty="0">
                <a:latin typeface="Courier New" charset="0"/>
                <a:ea typeface="ＭＳ Ｐゴシック" charset="-128"/>
              </a:rPr>
              <a:t>read/write</a:t>
            </a:r>
            <a:r>
              <a:rPr lang="en-US" altLang="zh-CN" dirty="0">
                <a:ea typeface="ＭＳ Ｐゴシック" charset="-128"/>
              </a:rPr>
              <a:t> for disk to finish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ＭＳ Ｐゴシック" charset="-128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17B3DBD-6E25-EA45-B5A8-01C6EDC52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9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181014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Summary: Using Threads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648200"/>
            <a:ext cx="77724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Advantages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Intuitive (sequential) programming model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Shared address space simplifies optimizations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Disadvantages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Overhead:  thread stacks, synchronization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ea typeface="ＭＳ Ｐゴシック" charset="-128"/>
              </a:rPr>
              <a:t>Thread pool parameter (how many threads) difficult to tune</a:t>
            </a:r>
          </a:p>
        </p:txBody>
      </p:sp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609600" y="1447800"/>
            <a:ext cx="8229600" cy="3200400"/>
            <a:chOff x="384" y="480"/>
            <a:chExt cx="5184" cy="2016"/>
          </a:xfrm>
        </p:grpSpPr>
        <p:sp>
          <p:nvSpPr>
            <p:cNvPr id="43012" name="Rectangle 5"/>
            <p:cNvSpPr>
              <a:spLocks noChangeArrowheads="1"/>
            </p:cNvSpPr>
            <p:nvPr/>
          </p:nvSpPr>
          <p:spPr bwMode="auto">
            <a:xfrm>
              <a:off x="384" y="480"/>
              <a:ext cx="5184" cy="2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3013" name="Rectangle 6"/>
            <p:cNvSpPr>
              <a:spLocks noChangeArrowheads="1"/>
            </p:cNvSpPr>
            <p:nvPr/>
          </p:nvSpPr>
          <p:spPr bwMode="auto">
            <a:xfrm>
              <a:off x="768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43014" name="Rectangle 7"/>
            <p:cNvSpPr>
              <a:spLocks noChangeArrowheads="1"/>
            </p:cNvSpPr>
            <p:nvPr/>
          </p:nvSpPr>
          <p:spPr bwMode="auto">
            <a:xfrm>
              <a:off x="1776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43015" name="Rectangle 8"/>
            <p:cNvSpPr>
              <a:spLocks noChangeArrowheads="1"/>
            </p:cNvSpPr>
            <p:nvPr/>
          </p:nvSpPr>
          <p:spPr bwMode="auto">
            <a:xfrm>
              <a:off x="278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43016" name="Rectangle 9"/>
            <p:cNvSpPr>
              <a:spLocks noChangeArrowheads="1"/>
            </p:cNvSpPr>
            <p:nvPr/>
          </p:nvSpPr>
          <p:spPr bwMode="auto">
            <a:xfrm>
              <a:off x="3792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43017" name="Rectangle 10"/>
            <p:cNvSpPr>
              <a:spLocks noChangeArrowheads="1"/>
            </p:cNvSpPr>
            <p:nvPr/>
          </p:nvSpPr>
          <p:spPr bwMode="auto">
            <a:xfrm>
              <a:off x="446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43018" name="Line 11"/>
            <p:cNvSpPr>
              <a:spLocks noChangeShapeType="1"/>
            </p:cNvSpPr>
            <p:nvPr/>
          </p:nvSpPr>
          <p:spPr bwMode="auto">
            <a:xfrm>
              <a:off x="1440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019" name="Line 12"/>
            <p:cNvSpPr>
              <a:spLocks noChangeShapeType="1"/>
            </p:cNvSpPr>
            <p:nvPr/>
          </p:nvSpPr>
          <p:spPr bwMode="auto">
            <a:xfrm>
              <a:off x="2448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020" name="Line 13"/>
            <p:cNvSpPr>
              <a:spLocks noChangeShapeType="1"/>
            </p:cNvSpPr>
            <p:nvPr/>
          </p:nvSpPr>
          <p:spPr bwMode="auto">
            <a:xfrm>
              <a:off x="3456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021" name="Freeform 14"/>
            <p:cNvSpPr>
              <a:spLocks/>
            </p:cNvSpPr>
            <p:nvPr/>
          </p:nvSpPr>
          <p:spPr bwMode="auto">
            <a:xfrm>
              <a:off x="576" y="864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022" name="Rectangle 15"/>
            <p:cNvSpPr>
              <a:spLocks noChangeArrowheads="1"/>
            </p:cNvSpPr>
            <p:nvPr/>
          </p:nvSpPr>
          <p:spPr bwMode="auto">
            <a:xfrm>
              <a:off x="768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43023" name="Rectangle 16"/>
            <p:cNvSpPr>
              <a:spLocks noChangeArrowheads="1"/>
            </p:cNvSpPr>
            <p:nvPr/>
          </p:nvSpPr>
          <p:spPr bwMode="auto">
            <a:xfrm>
              <a:off x="1776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43024" name="Rectangle 17"/>
            <p:cNvSpPr>
              <a:spLocks noChangeArrowheads="1"/>
            </p:cNvSpPr>
            <p:nvPr/>
          </p:nvSpPr>
          <p:spPr bwMode="auto">
            <a:xfrm>
              <a:off x="278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43025" name="Rectangle 18"/>
            <p:cNvSpPr>
              <a:spLocks noChangeArrowheads="1"/>
            </p:cNvSpPr>
            <p:nvPr/>
          </p:nvSpPr>
          <p:spPr bwMode="auto">
            <a:xfrm>
              <a:off x="3792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43026" name="Rectangle 19"/>
            <p:cNvSpPr>
              <a:spLocks noChangeArrowheads="1"/>
            </p:cNvSpPr>
            <p:nvPr/>
          </p:nvSpPr>
          <p:spPr bwMode="auto">
            <a:xfrm>
              <a:off x="446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43027" name="Line 20"/>
            <p:cNvSpPr>
              <a:spLocks noChangeShapeType="1"/>
            </p:cNvSpPr>
            <p:nvPr/>
          </p:nvSpPr>
          <p:spPr bwMode="auto">
            <a:xfrm>
              <a:off x="1440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028" name="Line 21"/>
            <p:cNvSpPr>
              <a:spLocks noChangeShapeType="1"/>
            </p:cNvSpPr>
            <p:nvPr/>
          </p:nvSpPr>
          <p:spPr bwMode="auto">
            <a:xfrm>
              <a:off x="2448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029" name="Line 22"/>
            <p:cNvSpPr>
              <a:spLocks noChangeShapeType="1"/>
            </p:cNvSpPr>
            <p:nvPr/>
          </p:nvSpPr>
          <p:spPr bwMode="auto">
            <a:xfrm>
              <a:off x="3456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030" name="Freeform 23"/>
            <p:cNvSpPr>
              <a:spLocks/>
            </p:cNvSpPr>
            <p:nvPr/>
          </p:nvSpPr>
          <p:spPr bwMode="auto">
            <a:xfrm>
              <a:off x="576" y="2112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031" name="Rectangle 24"/>
            <p:cNvSpPr>
              <a:spLocks noChangeArrowheads="1"/>
            </p:cNvSpPr>
            <p:nvPr/>
          </p:nvSpPr>
          <p:spPr bwMode="auto">
            <a:xfrm>
              <a:off x="384" y="48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1</a:t>
              </a:r>
            </a:p>
          </p:txBody>
        </p:sp>
        <p:sp>
          <p:nvSpPr>
            <p:cNvPr id="43032" name="Rectangle 25"/>
            <p:cNvSpPr>
              <a:spLocks noChangeArrowheads="1"/>
            </p:cNvSpPr>
            <p:nvPr/>
          </p:nvSpPr>
          <p:spPr bwMode="auto">
            <a:xfrm>
              <a:off x="384" y="172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N</a:t>
              </a:r>
            </a:p>
          </p:txBody>
        </p:sp>
        <p:sp>
          <p:nvSpPr>
            <p:cNvPr id="43033" name="Rectangle 26"/>
            <p:cNvSpPr>
              <a:spLocks noChangeArrowheads="1"/>
            </p:cNvSpPr>
            <p:nvPr/>
          </p:nvSpPr>
          <p:spPr bwMode="auto">
            <a:xfrm rot="5400000">
              <a:off x="2785" y="1234"/>
              <a:ext cx="5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5400">
                  <a:solidFill>
                    <a:srgbClr val="000000"/>
                  </a:solidFill>
                </a:rPr>
                <a:t>…</a:t>
              </a:r>
            </a:p>
          </p:txBody>
        </p:sp>
      </p:grp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C4D397D3-6DDC-6941-BB79-488E38689E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90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1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 lIns="90488" tIns="44450" rIns="90488" bIns="44450" anchor="b"/>
          <a:lstStyle/>
          <a:p>
            <a:pPr eaLnBrk="1" hangingPunct="1"/>
            <a:r>
              <a:rPr lang="en-US" altLang="x-none">
                <a:ea typeface="ＭＳ Ｐゴシック" charset="-128"/>
              </a:rPr>
              <a:t>Should You Use Threads?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600200"/>
            <a:ext cx="7821612" cy="4710113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70000"/>
              </a:spcBef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Typically avoid threads for </a:t>
            </a:r>
            <a:r>
              <a:rPr lang="en-US" altLang="x-none" dirty="0" err="1">
                <a:ea typeface="ＭＳ Ｐゴシック" charset="-128"/>
              </a:rPr>
              <a:t>io</a:t>
            </a:r>
            <a:endParaRPr lang="en-US" altLang="x-none" dirty="0">
              <a:ea typeface="ＭＳ Ｐゴシック" charset="-128"/>
            </a:endParaRP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Use event-driven, not threads, for GUIs,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servers, distributed systems.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Use threads where true CPU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concurrency is needed.</a:t>
            </a:r>
            <a:endParaRPr lang="en-US" altLang="x-none" sz="2000" dirty="0">
              <a:ea typeface="ＭＳ Ｐゴシック" charset="-128"/>
            </a:endParaRP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Where threads needed, isolate usage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in threaded application kernel: keep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most of code single-threaded.</a:t>
            </a:r>
          </a:p>
        </p:txBody>
      </p:sp>
      <p:sp>
        <p:nvSpPr>
          <p:cNvPr id="45059" name="AutoShape 4"/>
          <p:cNvSpPr>
            <a:spLocks noChangeArrowheads="1"/>
          </p:cNvSpPr>
          <p:nvPr/>
        </p:nvSpPr>
        <p:spPr bwMode="auto">
          <a:xfrm>
            <a:off x="6483350" y="4660900"/>
            <a:ext cx="2273300" cy="520700"/>
          </a:xfrm>
          <a:prstGeom prst="roundRect">
            <a:avLst>
              <a:gd name="adj" fmla="val 12495"/>
            </a:avLst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Threaded Kernel</a:t>
            </a:r>
          </a:p>
        </p:txBody>
      </p:sp>
      <p:sp>
        <p:nvSpPr>
          <p:cNvPr id="45060" name="AutoShape 5"/>
          <p:cNvSpPr>
            <a:spLocks noChangeArrowheads="1"/>
          </p:cNvSpPr>
          <p:nvPr/>
        </p:nvSpPr>
        <p:spPr bwMode="auto">
          <a:xfrm>
            <a:off x="65595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1" name="AutoShape 6"/>
          <p:cNvSpPr>
            <a:spLocks noChangeArrowheads="1"/>
          </p:cNvSpPr>
          <p:nvPr/>
        </p:nvSpPr>
        <p:spPr bwMode="auto">
          <a:xfrm>
            <a:off x="70167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2" name="AutoShape 7"/>
          <p:cNvSpPr>
            <a:spLocks noChangeArrowheads="1"/>
          </p:cNvSpPr>
          <p:nvPr/>
        </p:nvSpPr>
        <p:spPr bwMode="auto">
          <a:xfrm>
            <a:off x="74739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3" name="AutoShape 8"/>
          <p:cNvSpPr>
            <a:spLocks noChangeArrowheads="1"/>
          </p:cNvSpPr>
          <p:nvPr/>
        </p:nvSpPr>
        <p:spPr bwMode="auto">
          <a:xfrm>
            <a:off x="79311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4" name="AutoShape 9"/>
          <p:cNvSpPr>
            <a:spLocks noChangeArrowheads="1"/>
          </p:cNvSpPr>
          <p:nvPr/>
        </p:nvSpPr>
        <p:spPr bwMode="auto">
          <a:xfrm>
            <a:off x="83883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324600" y="3359150"/>
            <a:ext cx="26003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>
              <a:spcBef>
                <a:spcPct val="50000"/>
              </a:spcBef>
            </a:pP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Event-Driven Handlers</a:t>
            </a:r>
          </a:p>
        </p:txBody>
      </p:sp>
      <p:sp>
        <p:nvSpPr>
          <p:cNvPr id="45066" name="Text Box 11"/>
          <p:cNvSpPr txBox="1">
            <a:spLocks noChangeArrowheads="1"/>
          </p:cNvSpPr>
          <p:nvPr/>
        </p:nvSpPr>
        <p:spPr bwMode="auto">
          <a:xfrm>
            <a:off x="6530975" y="6405563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r>
              <a:rPr lang="en-US" altLang="x-none" sz="1800">
                <a:solidFill>
                  <a:srgbClr val="000000"/>
                </a:solidFill>
              </a:rPr>
              <a:t>[Ousterhout 1995]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392B7A2-EBCB-8C4F-9936-10088E0EE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91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80027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8723</TotalTime>
  <Words>6553</Words>
  <Application>Microsoft Macintosh PowerPoint</Application>
  <PresentationFormat>On-screen Show (4:3)</PresentationFormat>
  <Paragraphs>1116</Paragraphs>
  <Slides>91</Slides>
  <Notes>89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5" baseType="lpstr"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Times New Roman</vt:lpstr>
      <vt:lpstr>Wingdings</vt:lpstr>
      <vt:lpstr>Default Design</vt:lpstr>
      <vt:lpstr>3_Default Design</vt:lpstr>
      <vt:lpstr>4_Default Design</vt:lpstr>
      <vt:lpstr>Equation</vt:lpstr>
      <vt:lpstr>Network Applications: High-performance Server Design</vt:lpstr>
      <vt:lpstr>Outline</vt:lpstr>
      <vt:lpstr>Admin</vt:lpstr>
      <vt:lpstr>Recap: Latency of Basic HTTP/1.0</vt:lpstr>
      <vt:lpstr>Recap: Substantial Efforts to Speedup HTTP/1.0</vt:lpstr>
      <vt:lpstr>WebServer Implementation</vt:lpstr>
      <vt:lpstr>Demo</vt:lpstr>
      <vt:lpstr>Server Processing Steps</vt:lpstr>
      <vt:lpstr>Writing High Performance Servers: Major Issues</vt:lpstr>
      <vt:lpstr>Goal: Limited Only by Resource Bottleneck</vt:lpstr>
      <vt:lpstr>Outline</vt:lpstr>
      <vt:lpstr>Multi-Threaded Servers</vt:lpstr>
      <vt:lpstr>Background: Java Thread Model</vt:lpstr>
      <vt:lpstr>Thread vs Process</vt:lpstr>
      <vt:lpstr>Background: Java Thread Class</vt:lpstr>
      <vt:lpstr>Creating Java Thread</vt:lpstr>
      <vt:lpstr>Option 1: Extending Java Thread</vt:lpstr>
      <vt:lpstr>Option 1: Extending Java Thread</vt:lpstr>
      <vt:lpstr>Option 2: Implement the Runnable Interface</vt:lpstr>
      <vt:lpstr>Example: a Multi-threaded TCPServer</vt:lpstr>
      <vt:lpstr>Per-Request Thread Server</vt:lpstr>
      <vt:lpstr>Summary: Implementing Threads</vt:lpstr>
      <vt:lpstr>Modeling Per-Request Thread Server: Theory</vt:lpstr>
      <vt:lpstr>Problem of Per-Request Thread: Reality</vt:lpstr>
      <vt:lpstr>Background: Little’s Law (1961)</vt:lpstr>
      <vt:lpstr>Little’s Law: Proof</vt:lpstr>
      <vt:lpstr>Discussion: How to Address the Issue</vt:lpstr>
      <vt:lpstr>Outline</vt:lpstr>
      <vt:lpstr>Using a Fixed Set of Threads (Thread Pool)</vt:lpstr>
      <vt:lpstr>Design 1: Threads Share Access to the welcomeSocket</vt:lpstr>
      <vt:lpstr>Design 2: Producer/Consumer</vt:lpstr>
      <vt:lpstr>Common Issues Facing Designs 1 and 2</vt:lpstr>
      <vt:lpstr>Concurrency and Shared Data</vt:lpstr>
      <vt:lpstr>Simple Example</vt:lpstr>
      <vt:lpstr>Simple Example</vt:lpstr>
      <vt:lpstr>What Happened?</vt:lpstr>
      <vt:lpstr>Synchronization</vt:lpstr>
      <vt:lpstr>Java Lock (1.5)</vt:lpstr>
      <vt:lpstr>Java Lock</vt:lpstr>
      <vt:lpstr>Java Lock</vt:lpstr>
      <vt:lpstr>Java synchronized</vt:lpstr>
      <vt:lpstr>Discussion</vt:lpstr>
      <vt:lpstr>Synchronization on this</vt:lpstr>
      <vt:lpstr>Synchronization on this</vt:lpstr>
      <vt:lpstr>Example</vt:lpstr>
      <vt:lpstr>Discussion</vt:lpstr>
      <vt:lpstr>Why not Synchronization</vt:lpstr>
      <vt:lpstr>Synchronization Overhead</vt:lpstr>
      <vt:lpstr>Synchronization Overhead</vt:lpstr>
      <vt:lpstr>Design 2: Producer/Consumer</vt:lpstr>
      <vt:lpstr>Main</vt:lpstr>
      <vt:lpstr>Worker</vt:lpstr>
      <vt:lpstr>Example</vt:lpstr>
      <vt:lpstr>Problem of ShareQ Design</vt:lpstr>
      <vt:lpstr>Outline</vt:lpstr>
      <vt:lpstr>Solution: Suspension</vt:lpstr>
      <vt:lpstr>Solution: Suspension</vt:lpstr>
      <vt:lpstr>Solution: Suspension</vt:lpstr>
      <vt:lpstr>Wait-sets and Notification</vt:lpstr>
      <vt:lpstr>Wait-sets and Notification</vt:lpstr>
      <vt:lpstr>Wait-sets</vt:lpstr>
      <vt:lpstr>Worker</vt:lpstr>
      <vt:lpstr>Wait-set and Notification (cont)</vt:lpstr>
      <vt:lpstr>Notification</vt:lpstr>
      <vt:lpstr>Main Thread</vt:lpstr>
      <vt:lpstr>Worker</vt:lpstr>
      <vt:lpstr>Worker: Another Format</vt:lpstr>
      <vt:lpstr>Example</vt:lpstr>
      <vt:lpstr>Summary: Guardian via Suspension: Waiting</vt:lpstr>
      <vt:lpstr>Summary: Guarding via Suspension: Changing a Condition</vt:lpstr>
      <vt:lpstr>Note</vt:lpstr>
      <vt:lpstr>Java (1.5)</vt:lpstr>
      <vt:lpstr>Producer/Consumer Example</vt:lpstr>
      <vt:lpstr>Blocking Queues in Java</vt:lpstr>
      <vt:lpstr>Beyond Class: Complete Java Concurrency Framework</vt:lpstr>
      <vt:lpstr>Correctness</vt:lpstr>
      <vt:lpstr>Key Correctness Properties</vt:lpstr>
      <vt:lpstr>Safety Properties</vt:lpstr>
      <vt:lpstr>Make Program Explicit</vt:lpstr>
      <vt:lpstr>PowerPoint Presentation</vt:lpstr>
      <vt:lpstr>Statements to States (Dispatcher)</vt:lpstr>
      <vt:lpstr>Statements to States (Service)</vt:lpstr>
      <vt:lpstr>Check Safety</vt:lpstr>
      <vt:lpstr>Real Implementation of wait</vt:lpstr>
      <vt:lpstr>Check Safety</vt:lpstr>
      <vt:lpstr>Liveness Properties</vt:lpstr>
      <vt:lpstr>Dispatcher Thread Can Always Add to Q</vt:lpstr>
      <vt:lpstr>Each Connection in Q is Processed</vt:lpstr>
      <vt:lpstr>Summary: Program Correctness Analysis</vt:lpstr>
      <vt:lpstr>Summary: Using Threads</vt:lpstr>
      <vt:lpstr>Should You Use Threads?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subject/>
  <dc:creator>Yang Richard Yang</dc:creator>
  <cp:keywords/>
  <dc:description/>
  <cp:lastModifiedBy>Qiao Xiang</cp:lastModifiedBy>
  <cp:revision>527</cp:revision>
  <cp:lastPrinted>2017-10-03T16:27:08Z</cp:lastPrinted>
  <dcterms:created xsi:type="dcterms:W3CDTF">1999-10-08T19:08:27Z</dcterms:created>
  <dcterms:modified xsi:type="dcterms:W3CDTF">2021-10-20T08:24:25Z</dcterms:modified>
  <cp:category/>
</cp:coreProperties>
</file>