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  <p:sldMasterId id="2147484431" r:id="rId3"/>
    <p:sldMasterId id="2147487190" r:id="rId4"/>
    <p:sldMasterId id="2147487217" r:id="rId5"/>
  </p:sldMasterIdLst>
  <p:notesMasterIdLst>
    <p:notesMasterId r:id="rId106"/>
  </p:notesMasterIdLst>
  <p:handoutMasterIdLst>
    <p:handoutMasterId r:id="rId107"/>
  </p:handoutMasterIdLst>
  <p:sldIdLst>
    <p:sldId id="321" r:id="rId6"/>
    <p:sldId id="711" r:id="rId7"/>
    <p:sldId id="722" r:id="rId8"/>
    <p:sldId id="456" r:id="rId9"/>
    <p:sldId id="464" r:id="rId10"/>
    <p:sldId id="678" r:id="rId11"/>
    <p:sldId id="689" r:id="rId12"/>
    <p:sldId id="726" r:id="rId13"/>
    <p:sldId id="601" r:id="rId14"/>
    <p:sldId id="704" r:id="rId15"/>
    <p:sldId id="483" r:id="rId16"/>
    <p:sldId id="723" r:id="rId17"/>
    <p:sldId id="705" r:id="rId18"/>
    <p:sldId id="506" r:id="rId19"/>
    <p:sldId id="603" r:id="rId20"/>
    <p:sldId id="493" r:id="rId21"/>
    <p:sldId id="508" r:id="rId22"/>
    <p:sldId id="494" r:id="rId23"/>
    <p:sldId id="495" r:id="rId24"/>
    <p:sldId id="496" r:id="rId25"/>
    <p:sldId id="498" r:id="rId26"/>
    <p:sldId id="540" r:id="rId27"/>
    <p:sldId id="541" r:id="rId28"/>
    <p:sldId id="724" r:id="rId29"/>
    <p:sldId id="725" r:id="rId30"/>
    <p:sldId id="691" r:id="rId31"/>
    <p:sldId id="692" r:id="rId32"/>
    <p:sldId id="693" r:id="rId33"/>
    <p:sldId id="694" r:id="rId34"/>
    <p:sldId id="695" r:id="rId35"/>
    <p:sldId id="708" r:id="rId36"/>
    <p:sldId id="697" r:id="rId37"/>
    <p:sldId id="698" r:id="rId38"/>
    <p:sldId id="712" r:id="rId39"/>
    <p:sldId id="719" r:id="rId40"/>
    <p:sldId id="714" r:id="rId41"/>
    <p:sldId id="716" r:id="rId42"/>
    <p:sldId id="715" r:id="rId43"/>
    <p:sldId id="727" r:id="rId44"/>
    <p:sldId id="721" r:id="rId45"/>
    <p:sldId id="717" r:id="rId46"/>
    <p:sldId id="720" r:id="rId47"/>
    <p:sldId id="718" r:id="rId48"/>
    <p:sldId id="713" r:id="rId49"/>
    <p:sldId id="484" r:id="rId50"/>
    <p:sldId id="507" r:id="rId51"/>
    <p:sldId id="485" r:id="rId52"/>
    <p:sldId id="683" r:id="rId53"/>
    <p:sldId id="487" r:id="rId54"/>
    <p:sldId id="486" r:id="rId55"/>
    <p:sldId id="574" r:id="rId56"/>
    <p:sldId id="575" r:id="rId57"/>
    <p:sldId id="576" r:id="rId58"/>
    <p:sldId id="620" r:id="rId59"/>
    <p:sldId id="621" r:id="rId60"/>
    <p:sldId id="622" r:id="rId61"/>
    <p:sldId id="623" r:id="rId62"/>
    <p:sldId id="624" r:id="rId63"/>
    <p:sldId id="684" r:id="rId64"/>
    <p:sldId id="625" r:id="rId65"/>
    <p:sldId id="626" r:id="rId66"/>
    <p:sldId id="627" r:id="rId67"/>
    <p:sldId id="628" r:id="rId68"/>
    <p:sldId id="629" r:id="rId69"/>
    <p:sldId id="630" r:id="rId70"/>
    <p:sldId id="688" r:id="rId71"/>
    <p:sldId id="631" r:id="rId72"/>
    <p:sldId id="329" r:id="rId73"/>
    <p:sldId id="699" r:id="rId74"/>
    <p:sldId id="700" r:id="rId75"/>
    <p:sldId id="701" r:id="rId76"/>
    <p:sldId id="702" r:id="rId77"/>
    <p:sldId id="733" r:id="rId78"/>
    <p:sldId id="734" r:id="rId79"/>
    <p:sldId id="410" r:id="rId80"/>
    <p:sldId id="411" r:id="rId81"/>
    <p:sldId id="412" r:id="rId82"/>
    <p:sldId id="413" r:id="rId83"/>
    <p:sldId id="414" r:id="rId84"/>
    <p:sldId id="735" r:id="rId85"/>
    <p:sldId id="510" r:id="rId86"/>
    <p:sldId id="524" r:id="rId87"/>
    <p:sldId id="525" r:id="rId88"/>
    <p:sldId id="482" r:id="rId89"/>
    <p:sldId id="527" r:id="rId90"/>
    <p:sldId id="511" r:id="rId91"/>
    <p:sldId id="539" r:id="rId92"/>
    <p:sldId id="528" r:id="rId93"/>
    <p:sldId id="562" r:id="rId94"/>
    <p:sldId id="561" r:id="rId95"/>
    <p:sldId id="737" r:id="rId96"/>
    <p:sldId id="567" r:id="rId97"/>
    <p:sldId id="568" r:id="rId98"/>
    <p:sldId id="569" r:id="rId99"/>
    <p:sldId id="570" r:id="rId100"/>
    <p:sldId id="571" r:id="rId101"/>
    <p:sldId id="529" r:id="rId102"/>
    <p:sldId id="530" r:id="rId103"/>
    <p:sldId id="531" r:id="rId104"/>
    <p:sldId id="738" r:id="rId105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/>
    <p:restoredTop sz="93026"/>
  </p:normalViewPr>
  <p:slideViewPr>
    <p:cSldViewPr snapToGrid="0">
      <p:cViewPr varScale="1">
        <p:scale>
          <a:sx n="130" d="100"/>
          <a:sy n="130" d="100"/>
        </p:scale>
        <p:origin x="1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presProps" Target="presProp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viewProps" Target="viewProp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8801F8BF-2DC7-B840-A43C-FA3A4E7EDCA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166C09AF-0F22-5C45-BF11-0D7FD459ABB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9ACAF2-480B-F649-9AE8-88E70C86B68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14A1D-C116-8348-BAD1-644ECB29C9D9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https://support.google.com/mail/answer/1366858?hl=en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http://support.simpledns.com/KB/a62/configuring-dns-records-for-domainkeys-dkim.aspx</a:t>
            </a: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Try TXT record for gmail.com</a:t>
            </a:r>
            <a:br>
              <a:rPr lang="en-US" altLang="x-none">
                <a:latin typeface="Comic Sans MS" charset="0"/>
                <a:ea typeface="ＭＳ Ｐゴシック" charset="-128"/>
              </a:rPr>
            </a:br>
            <a:r>
              <a:rPr lang="en-US" altLang="x-none">
                <a:latin typeface="Comic Sans MS" charset="0"/>
                <a:ea typeface="ＭＳ Ｐゴシック" charset="-128"/>
              </a:rPr>
              <a:t>dig txt gmail.com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50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F7AB86-49C1-5D40-8F49-51EF43AFBB7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FB6367-371B-224E-94F4-5C8FC7382DF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50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3C065-41C6-264D-A433-31FA9F9224B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962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3F5840-615E-6041-AFED-65E3703B6225}" type="slidenum">
              <a:rPr lang="en-US" altLang="x-none" sz="1200"/>
              <a:pPr/>
              <a:t>17</a:t>
            </a:fld>
            <a:endParaRPr lang="en-US" altLang="x-none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361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6BD827A-A064-1C45-BDEA-ED51D9330FA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52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326E943-A242-5B44-8460-A5B2C6726C9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18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8A735-5E5B-C148-B594-136DCF8F2148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618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1FCE18-4325-7545-8927-F4AECE267C32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2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93EB7F-7649-1942-955E-7E2D39CFE65C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37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5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AE65DB-C947-A049-9713-826FDAF73971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9933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4BA122-E74B-5043-A7EA-7357BCA3A0F0}" type="slidenum">
              <a:rPr lang="en-US" altLang="x-none" sz="1200"/>
              <a:pPr/>
              <a:t>24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72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CEA6A84-3E8D-A645-886E-E41F97F5967D}" type="slidenum">
              <a:rPr lang="en-US" altLang="x-none" sz="1200">
                <a:solidFill>
                  <a:srgbClr val="000000"/>
                </a:solidFill>
              </a:rPr>
              <a:pPr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Basic questions: how to encode domain name; how to do compression</a:t>
            </a:r>
            <a:r>
              <a:rPr lang="is-IS" altLang="x-none">
                <a:latin typeface="Times New Roman" charset="0"/>
                <a:ea typeface="ＭＳ Ｐゴシック" charset="-128"/>
              </a:rPr>
              <a:t>…</a:t>
            </a:r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596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EC5C1B-1798-7D4B-AA75-1DB82A00E940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009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A69AE1-0C9B-0643-AFDE-4A195FB141CF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099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07762-376D-4E45-B873-82ABBCF5D5E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082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B1AC5FA-B4BE-CE42-B464-4E4850F9466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43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E181FA-5B7B-5640-A9C5-C1E2EFA57BB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809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4561C6-F17B-2B46-B84D-3049E20F6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67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3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5DC248-311B-EA43-9282-9C5ECE8DF85B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160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36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244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37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657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38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38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39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7989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41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29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42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141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32E948-1A48-6A42-ADD9-23AC26A31291}" type="slidenum">
              <a:rPr lang="en-US" altLang="x-none" sz="1300" smtClean="0">
                <a:solidFill>
                  <a:srgbClr val="000000"/>
                </a:solidFill>
              </a:rPr>
              <a:pPr/>
              <a:t>43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611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6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64D575-96E0-8942-9080-A939C5048736}" type="slidenum">
              <a:rPr lang="en-US" altLang="x-none" sz="1200">
                <a:solidFill>
                  <a:srgbClr val="000000"/>
                </a:solidFill>
              </a:rPr>
              <a:pPr/>
              <a:t>45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4A82A0-C76E-8343-83B2-ADAC39552EA9}" type="slidenum">
              <a:rPr lang="en-US" altLang="x-none" sz="1200"/>
              <a:pPr/>
              <a:t>46</a:t>
            </a:fld>
            <a:endParaRPr lang="en-US" altLang="x-none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8E07A1-BF2A-F24B-8EB6-D1C4081FFEC3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743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5DEC51-1B47-F74C-8EE3-E2B7A10B6311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EB5F00-094D-9549-BC7F-88D2E9648253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FF937D-65F9-FB4D-BA64-4F8D1A65C2E5}" type="slidenum">
              <a:rPr lang="en-US" altLang="x-none" sz="1200">
                <a:solidFill>
                  <a:srgbClr val="000000"/>
                </a:solidFill>
              </a:rPr>
              <a:pPr/>
              <a:t>49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409E23-32EF-1E46-8308-C2AFD21D58A7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42DA4-E939-9A42-9377-D48C1277D8D6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DD6B9E-CF51-D745-9D6C-018C353F2367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7AA4F0-C083-E84D-B312-20BE2BD2E832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8127C2-FEA9-F643-9701-40DCBD9FC47A}" type="slidenum">
              <a:rPr lang="en-US" altLang="x-none" sz="1200">
                <a:solidFill>
                  <a:srgbClr val="000000"/>
                </a:solidFill>
              </a:rPr>
              <a:pPr/>
              <a:t>54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7174A-E133-E746-9015-1C1935984CEC}" type="slidenum">
              <a:rPr lang="en-US" altLang="x-none" sz="1200">
                <a:solidFill>
                  <a:srgbClr val="000000"/>
                </a:solidFill>
              </a:rPr>
              <a:pPr/>
              <a:t>55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A046C6-E8DE-7040-8DDC-9E821DFE012A}" type="slidenum">
              <a:rPr lang="en-US" altLang="x-none" sz="1200">
                <a:solidFill>
                  <a:srgbClr val="000000"/>
                </a:solidFill>
              </a:rPr>
              <a:pPr/>
              <a:t>56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6D58F5-876E-D84E-BAD6-EEDF41B4A7F6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support.google.com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/mail/answer/1366858?hl=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en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support.simpledns.com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/KB/a62/configuring-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dns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-records-for-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domainkeys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-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dkim.aspx</a:t>
            </a:r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dmarc.org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/presentations/ARC-Overview-2016Q3-v01.pdf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71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54D43E-16E3-0148-AED1-B06086BC7891}" type="slidenum">
              <a:rPr lang="en-US" altLang="x-none" sz="1200"/>
              <a:pPr/>
              <a:t>57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E6BCB6-374F-A44F-B6CA-874EBE430882}" type="slidenum">
              <a:rPr lang="en-US" altLang="x-none" sz="1200">
                <a:solidFill>
                  <a:srgbClr val="000000"/>
                </a:solidFill>
              </a:rPr>
              <a:pPr/>
              <a:t>58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B85DEB-F442-0942-9B81-6FE5779298FB}" type="slidenum">
              <a:rPr lang="en-US" altLang="x-none" sz="1200">
                <a:solidFill>
                  <a:srgbClr val="000000"/>
                </a:solidFill>
              </a:rPr>
              <a:pPr/>
              <a:t>59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60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A7210-680F-6C48-B758-56E7738B0C30}" type="slidenum">
              <a:rPr lang="en-US" altLang="x-none" sz="1200">
                <a:solidFill>
                  <a:srgbClr val="000000"/>
                </a:solidFill>
              </a:rPr>
              <a:pPr/>
              <a:t>61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B92FB9-E9CB-BA48-BF86-FE3BAEB53447}" type="slidenum">
              <a:rPr lang="en-US" altLang="x-none" sz="1200">
                <a:solidFill>
                  <a:srgbClr val="000000"/>
                </a:solidFill>
              </a:rPr>
              <a:pPr/>
              <a:t>62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39525F-26A3-8A40-92F1-758810C5114F}" type="slidenum">
              <a:rPr lang="en-US" altLang="x-none" sz="1200">
                <a:solidFill>
                  <a:srgbClr val="000000"/>
                </a:solidFill>
              </a:rPr>
              <a:pPr/>
              <a:t>63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64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65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66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569AC3-F6F6-114F-9D23-5F9077225922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6267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67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68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7115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24F437-7B9D-0348-81BC-ADA6032E9154}" type="slidenum">
              <a:rPr lang="en-US" altLang="x-none" sz="1300" smtClean="0">
                <a:solidFill>
                  <a:srgbClr val="000000"/>
                </a:solidFill>
              </a:rPr>
              <a:pPr/>
              <a:t>69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0906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2BAE4B-E7B4-AF4B-AD6B-64F1B269CE4C}" type="slidenum">
              <a:rPr lang="en-US" altLang="x-none" sz="1300" smtClean="0">
                <a:solidFill>
                  <a:srgbClr val="000000"/>
                </a:solidFill>
              </a:rPr>
              <a:pPr/>
              <a:t>70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21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CA64B4-0E4F-A84D-8838-717568BCB304}" type="slidenum">
              <a:rPr lang="en-US" altLang="x-none" sz="1300" smtClean="0">
                <a:solidFill>
                  <a:srgbClr val="000000"/>
                </a:solidFill>
              </a:rPr>
              <a:pPr/>
              <a:t>71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>
                <a:latin typeface="Comic Sans MS" charset="0"/>
                <a:ea typeface="ＭＳ Ｐゴシック" charset="-128"/>
              </a:rPr>
              <a:t>eval()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>
                <a:latin typeface="Comic Sans MS" charset="0"/>
                <a:ea typeface="ＭＳ Ｐゴシック" charset="-128"/>
              </a:rPr>
              <a:t>evaluates a tuple on the server</a:t>
            </a:r>
          </a:p>
          <a:p>
            <a:pPr marL="342900" indent="-342900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7776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C9535B-247B-A244-B7ED-5C3447C67083}" type="slidenum">
              <a:rPr lang="en-US" altLang="x-none" sz="1300" smtClean="0">
                <a:solidFill>
                  <a:srgbClr val="000000"/>
                </a:solidFill>
              </a:rPr>
              <a:pPr/>
              <a:t>72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892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73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9137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9D9FBE3-043A-EC42-A137-73510E5EE52F}" type="slidenum">
              <a:rPr lang="en-US" altLang="x-none" sz="1300"/>
              <a:pPr algn="r"/>
              <a:t>74</a:t>
            </a:fld>
            <a:endParaRPr lang="en-US" altLang="x-none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8641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9131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2E3E610-FD62-B148-BDBB-20BE2C9185D4}" type="slidenum">
              <a:rPr lang="en-US" altLang="x-none" sz="1300"/>
              <a:pPr algn="r"/>
              <a:t>76</a:t>
            </a:fld>
            <a:endParaRPr lang="en-US" altLang="x-none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0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6BF0CE-331D-3E49-9192-1B7D888F55A5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Why name: easy to remember, one-level of indirection</a:t>
            </a:r>
          </a:p>
        </p:txBody>
      </p:sp>
    </p:spTree>
    <p:extLst>
      <p:ext uri="{BB962C8B-B14F-4D97-AF65-F5344CB8AC3E}">
        <p14:creationId xmlns:p14="http://schemas.microsoft.com/office/powerpoint/2010/main" val="40601055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C36C515-FC98-D844-AAAA-F53F4F48FFE7}" type="slidenum">
              <a:rPr lang="en-US" altLang="x-none" sz="1300"/>
              <a:pPr algn="r"/>
              <a:t>77</a:t>
            </a:fld>
            <a:endParaRPr lang="en-US" altLang="x-none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4186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0B56AD2-0727-A14B-A0B5-4340C218F56A}" type="slidenum">
              <a:rPr lang="en-US" altLang="x-none" sz="1300"/>
              <a:pPr algn="r"/>
              <a:t>78</a:t>
            </a:fld>
            <a:endParaRPr lang="en-US" altLang="x-none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0717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2B4D288-1ECA-4A4A-BE02-D21EDBA34D1C}" type="slidenum">
              <a:rPr lang="en-US" altLang="x-none" sz="1300"/>
              <a:pPr algn="r"/>
              <a:t>79</a:t>
            </a:fld>
            <a:endParaRPr lang="en-US" altLang="x-none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311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C78A131-10E1-674D-9A15-BCDAADCC0292}" type="slidenum">
              <a:rPr lang="en-US" altLang="x-none" sz="1200">
                <a:solidFill>
                  <a:srgbClr val="000000"/>
                </a:solidFill>
              </a:rPr>
              <a:pPr algn="r"/>
              <a:t>80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2361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499C0D-7060-554C-A761-8568A1B83355}" type="slidenum">
              <a:rPr lang="en-US" altLang="x-none" sz="1200">
                <a:solidFill>
                  <a:srgbClr val="000000"/>
                </a:solidFill>
              </a:rPr>
              <a:pPr algn="r"/>
              <a:t>81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7EE6951C-6103-504D-8F48-B35A4916C391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81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:syntax on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~/.vimrc</a:t>
            </a:r>
          </a:p>
        </p:txBody>
      </p:sp>
    </p:spTree>
    <p:extLst>
      <p:ext uri="{BB962C8B-B14F-4D97-AF65-F5344CB8AC3E}">
        <p14:creationId xmlns:p14="http://schemas.microsoft.com/office/powerpoint/2010/main" val="34560273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72D1175-4DA0-7246-8300-4D49349C55C8}" type="slidenum">
              <a:rPr lang="en-US" altLang="x-none" sz="1200">
                <a:solidFill>
                  <a:srgbClr val="000000"/>
                </a:solidFill>
              </a:rPr>
              <a:pPr algn="r"/>
              <a:t>82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960BE70-CE0F-D74E-8D81-F73BE3955E65}" type="slidenum">
              <a:rPr lang="en-US" altLang="x-none" sz="1300">
                <a:solidFill>
                  <a:srgbClr val="000000"/>
                </a:solidFill>
              </a:rPr>
              <a:pPr algn="r"/>
              <a:t>82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5275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79B9CA-AE67-8A43-8E5E-FA8993A1DC6B}" type="slidenum">
              <a:rPr lang="en-US" altLang="x-none" sz="1200">
                <a:solidFill>
                  <a:srgbClr val="000000"/>
                </a:solidFill>
              </a:rPr>
              <a:pPr algn="r"/>
              <a:t>83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4BE1ED-52DA-6C48-BD66-4CDA47C04CC8}" type="slidenum">
              <a:rPr lang="en-US" altLang="x-none" sz="1300">
                <a:solidFill>
                  <a:srgbClr val="000000"/>
                </a:solidFill>
              </a:rPr>
              <a:pPr algn="r"/>
              <a:t>83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4020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9681629-A022-DD4C-84D8-0C70B9C39AFE}" type="slidenum">
              <a:rPr lang="en-US" altLang="x-none" sz="1200">
                <a:solidFill>
                  <a:srgbClr val="000000"/>
                </a:solidFill>
              </a:rPr>
              <a:pPr algn="r"/>
              <a:t>86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1FAC3D23-555D-0D41-B893-BD4622F44CF3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86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74125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book as a program analogy: need to write chapter name, paragraph name, before you can write a sentence.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3ECE5D4-6985-924B-A55D-AA39A0F66BE2}" type="slidenum">
              <a:rPr lang="en-US" altLang="x-none" sz="1200"/>
              <a:pPr algn="r"/>
              <a:t>87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19095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169FD-EE53-AE4E-827C-744178A1A0DD}" type="slidenum">
              <a:rPr lang="en-US" altLang="x-none" sz="1300"/>
              <a:pPr algn="r"/>
              <a:t>88</a:t>
            </a:fld>
            <a:endParaRPr lang="en-US" altLang="x-none" sz="13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75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08B495E-2AF7-5242-8741-60945ECA960A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200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DBD3E77-240C-604B-81F7-621772877E40}" type="slidenum">
              <a:rPr lang="en-US" altLang="x-none" sz="1200"/>
              <a:pPr algn="r"/>
              <a:t>89</a:t>
            </a:fld>
            <a:endParaRPr lang="en-US" altLang="x-none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90694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5F74D9A-04F0-6B43-854D-63D6BA711D09}" type="slidenum">
              <a:rPr lang="en-US" altLang="x-none" sz="1200">
                <a:solidFill>
                  <a:srgbClr val="000000"/>
                </a:solidFill>
              </a:rPr>
              <a:pPr algn="r"/>
              <a:t>90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225126376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C3AEE5B-3AAB-0F43-A3A4-AE88E39DE723}" type="slidenum">
              <a:rPr lang="en-US" altLang="x-none" sz="1200">
                <a:solidFill>
                  <a:srgbClr val="000000"/>
                </a:solidFill>
              </a:rPr>
              <a:pPr algn="r"/>
              <a:t>91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7480700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8A06A40-364D-2D44-A95C-3843CF11EEC2}" type="slidenum">
              <a:rPr lang="en-US" altLang="x-none" sz="1200">
                <a:solidFill>
                  <a:srgbClr val="000000"/>
                </a:solidFill>
              </a:rPr>
              <a:pPr algn="r"/>
              <a:t>92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91838D-3389-6E46-8536-F6FD957069E2}" type="slidenum">
              <a:rPr lang="en-US" altLang="x-none" sz="1200">
                <a:solidFill>
                  <a:srgbClr val="000000"/>
                </a:solidFill>
              </a:rPr>
              <a:pPr algn="r"/>
              <a:t>92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821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EDBC0A-7498-A244-8040-A6D398645687}" type="slidenum">
              <a:rPr lang="en-US" altLang="x-none" sz="1200">
                <a:solidFill>
                  <a:srgbClr val="000000"/>
                </a:solidFill>
              </a:rPr>
              <a:pPr algn="r"/>
              <a:t>93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083D27-CFA2-014A-80FA-76740D03BE0C}" type="slidenum">
              <a:rPr lang="en-US" altLang="x-none" sz="1200">
                <a:solidFill>
                  <a:srgbClr val="000000"/>
                </a:solidFill>
              </a:rPr>
              <a:pPr algn="r"/>
              <a:t>93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7984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BAB4BA-0339-1B49-9C78-9FB2FED379A9}" type="slidenum">
              <a:rPr lang="en-US" altLang="x-none" sz="1200">
                <a:solidFill>
                  <a:srgbClr val="000000"/>
                </a:solidFill>
              </a:rPr>
              <a:pPr algn="r"/>
              <a:t>95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94569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892B287-CDAF-0F42-B37F-5DDB008306A5}" type="slidenum">
              <a:rPr lang="en-US" altLang="x-none" sz="1200">
                <a:solidFill>
                  <a:srgbClr val="000000"/>
                </a:solidFill>
              </a:rPr>
              <a:pPr algn="r"/>
              <a:t>96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11436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1BAF734-353B-344C-96CA-3967A53F4A77}" type="slidenum">
              <a:rPr lang="en-US" altLang="x-none" sz="1300"/>
              <a:pPr algn="r"/>
              <a:t>97</a:t>
            </a:fld>
            <a:endParaRPr lang="en-US" altLang="x-none" sz="130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6997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0F9205F-B172-C241-BB3C-2166A8882E47}" type="slidenum">
              <a:rPr lang="en-US" altLang="x-none" sz="1300"/>
              <a:pPr algn="r"/>
              <a:t>98</a:t>
            </a:fld>
            <a:endParaRPr lang="en-US" altLang="x-none" sz="1300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93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47990-B5FA-AE4F-99B7-943A4765AC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260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0E07C-E67D-2B43-B29D-6FFE3031BC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7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613A7-06FC-6649-83B4-6C95F3A8212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4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B18B5F5-A5D9-FD4A-88D9-9DC5DBBACC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810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A9B87EE-A3F5-D644-9D8B-95A2993D65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375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E403ED4-069A-594B-821C-620082A1BE2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82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FDC64E58-9389-9E41-96F0-7F69BB21D9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873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77AE9F5-EABD-074C-8A9A-63E90C7B71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09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C561AA6-4269-C14A-A6AF-EFAE85D6A0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635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FC90467-6A6E-524D-B05D-727D411EB9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2938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E09D50A-37B1-DB48-A5E4-E03301126C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E9601-EE66-9E43-83BC-E7C5B944396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035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67F75BB-384D-9442-8348-46001D7E89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1622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D992FC-F19F-5E4C-9F3E-0EEE8694F3B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487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2C64E2E-BEE9-8646-8A0C-72D583759E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734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D1A1E85-57A5-DF42-AD46-274DC13F76B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803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281D08-10DF-9F49-BAB5-DD7ADBD1EC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859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8B3EC3-BAEF-6942-A3D5-F529B9B1C3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7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E51045-5B48-A443-97E6-C87AB8B112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98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CCEF4-4BEA-964C-9BFC-4DA8F2EA01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873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BF36C7-785C-EA4D-A2F4-11033ABACC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5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E8417E-5162-7940-A6FF-FBA1F46CC3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98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47240-17A9-5F46-9919-46C4BF26417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9359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B358-027E-8644-83D7-AE0334EA6E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142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86383-62E0-D24C-891B-97F808550E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7781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BDD308-A416-9149-B003-4E368B9032B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6931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35C54C-A58C-9945-B47B-AEA0044063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2276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F5377-E7E0-5143-890B-14C04F186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283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02A86CC-2C03-374E-83CB-F006990CD7C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1AE2F55-6B61-9448-9C9C-CCAA11676C8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E81CB2A-F4A1-A443-B3C5-A213CBB7613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A819ECB-B17D-A24A-98D9-8F90FB4A2C7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16C08BF-2BEF-A44A-B1B7-DCE72742CD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35B61-F5CF-D948-B6DF-36BF7775DC7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25703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DD1FF45-0697-6A45-A608-5D5661F01A4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1602E287-2224-0A4C-8F84-FC7DD5B27DB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967832-F89E-8B45-AD12-D1D67A814C0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5FF28038-92E7-5D40-9DD0-312394A3785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ED630674-4235-254D-8A26-60FC3EA6CA3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06F10EEF-19AB-A14F-B1D7-62F28BF0BAA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BC905D8B-0997-164C-A88F-29E9A4CBE38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969" indent="0" algn="ctr">
              <a:buNone/>
              <a:defRPr/>
            </a:lvl2pPr>
            <a:lvl3pPr marL="913939" indent="0" algn="ctr">
              <a:buNone/>
              <a:defRPr/>
            </a:lvl3pPr>
            <a:lvl4pPr marL="1370907" indent="0" algn="ctr">
              <a:buNone/>
              <a:defRPr/>
            </a:lvl4pPr>
            <a:lvl5pPr marL="1827877" indent="0" algn="ctr">
              <a:buNone/>
              <a:defRPr/>
            </a:lvl5pPr>
            <a:lvl6pPr marL="2284846" indent="0" algn="ctr">
              <a:buNone/>
              <a:defRPr/>
            </a:lvl6pPr>
            <a:lvl7pPr marL="2741815" indent="0" algn="ctr">
              <a:buNone/>
              <a:defRPr/>
            </a:lvl7pPr>
            <a:lvl8pPr marL="3198785" indent="0" algn="ctr">
              <a:buNone/>
              <a:defRPr/>
            </a:lvl8pPr>
            <a:lvl9pPr marL="365575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4307D-7170-C143-823A-941E1B576300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4BE01-5845-F74E-BFDB-4AEE55F0CC3C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69" indent="0">
              <a:buNone/>
              <a:defRPr sz="1800"/>
            </a:lvl2pPr>
            <a:lvl3pPr marL="913939" indent="0">
              <a:buNone/>
              <a:defRPr sz="1599"/>
            </a:lvl3pPr>
            <a:lvl4pPr marL="1370907" indent="0">
              <a:buNone/>
              <a:defRPr sz="1399"/>
            </a:lvl4pPr>
            <a:lvl5pPr marL="1827877" indent="0">
              <a:buNone/>
              <a:defRPr sz="1399"/>
            </a:lvl5pPr>
            <a:lvl6pPr marL="2284846" indent="0">
              <a:buNone/>
              <a:defRPr sz="1399"/>
            </a:lvl6pPr>
            <a:lvl7pPr marL="2741815" indent="0">
              <a:buNone/>
              <a:defRPr sz="1399"/>
            </a:lvl7pPr>
            <a:lvl8pPr marL="3198785" indent="0">
              <a:buNone/>
              <a:defRPr sz="1399"/>
            </a:lvl8pPr>
            <a:lvl9pPr marL="3655753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55322-9AC3-314B-AB0D-125CB2EE8604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19773-560F-7D46-AF6A-4FCF40F3BA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40656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FA566-BE7E-6F42-9DC3-E7601CAB4971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69" indent="0">
              <a:buNone/>
              <a:defRPr sz="1999" b="1"/>
            </a:lvl2pPr>
            <a:lvl3pPr marL="913939" indent="0">
              <a:buNone/>
              <a:defRPr sz="1800" b="1"/>
            </a:lvl3pPr>
            <a:lvl4pPr marL="1370907" indent="0">
              <a:buNone/>
              <a:defRPr sz="1599" b="1"/>
            </a:lvl4pPr>
            <a:lvl5pPr marL="1827877" indent="0">
              <a:buNone/>
              <a:defRPr sz="1599" b="1"/>
            </a:lvl5pPr>
            <a:lvl6pPr marL="2284846" indent="0">
              <a:buNone/>
              <a:defRPr sz="1599" b="1"/>
            </a:lvl6pPr>
            <a:lvl7pPr marL="2741815" indent="0">
              <a:buNone/>
              <a:defRPr sz="1599" b="1"/>
            </a:lvl7pPr>
            <a:lvl8pPr marL="3198785" indent="0">
              <a:buNone/>
              <a:defRPr sz="1599" b="1"/>
            </a:lvl8pPr>
            <a:lvl9pPr marL="3655753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69" indent="0">
              <a:buNone/>
              <a:defRPr sz="1999" b="1"/>
            </a:lvl2pPr>
            <a:lvl3pPr marL="913939" indent="0">
              <a:buNone/>
              <a:defRPr sz="1800" b="1"/>
            </a:lvl3pPr>
            <a:lvl4pPr marL="1370907" indent="0">
              <a:buNone/>
              <a:defRPr sz="1599" b="1"/>
            </a:lvl4pPr>
            <a:lvl5pPr marL="1827877" indent="0">
              <a:buNone/>
              <a:defRPr sz="1599" b="1"/>
            </a:lvl5pPr>
            <a:lvl6pPr marL="2284846" indent="0">
              <a:buNone/>
              <a:defRPr sz="1599" b="1"/>
            </a:lvl6pPr>
            <a:lvl7pPr marL="2741815" indent="0">
              <a:buNone/>
              <a:defRPr sz="1599" b="1"/>
            </a:lvl7pPr>
            <a:lvl8pPr marL="3198785" indent="0">
              <a:buNone/>
              <a:defRPr sz="1599" b="1"/>
            </a:lvl8pPr>
            <a:lvl9pPr marL="3655753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B9882-24D7-534B-8E93-530648D6AE2A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0D511-B80A-8E4A-A5EE-02343881B800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6C0C6-B1CC-6F42-AFAE-D8A24C8A9914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69" indent="0">
              <a:buNone/>
              <a:defRPr sz="1200"/>
            </a:lvl2pPr>
            <a:lvl3pPr marL="913939" indent="0">
              <a:buNone/>
              <a:defRPr sz="999"/>
            </a:lvl3pPr>
            <a:lvl4pPr marL="1370907" indent="0">
              <a:buNone/>
              <a:defRPr sz="899"/>
            </a:lvl4pPr>
            <a:lvl5pPr marL="1827877" indent="0">
              <a:buNone/>
              <a:defRPr sz="899"/>
            </a:lvl5pPr>
            <a:lvl6pPr marL="2284846" indent="0">
              <a:buNone/>
              <a:defRPr sz="899"/>
            </a:lvl6pPr>
            <a:lvl7pPr marL="2741815" indent="0">
              <a:buNone/>
              <a:defRPr sz="899"/>
            </a:lvl7pPr>
            <a:lvl8pPr marL="3198785" indent="0">
              <a:buNone/>
              <a:defRPr sz="899"/>
            </a:lvl8pPr>
            <a:lvl9pPr marL="3655753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DC2EE-7585-D24C-9463-283793A5E06C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69" indent="0">
              <a:buNone/>
              <a:defRPr sz="2799"/>
            </a:lvl2pPr>
            <a:lvl3pPr marL="913939" indent="0">
              <a:buNone/>
              <a:defRPr sz="2399"/>
            </a:lvl3pPr>
            <a:lvl4pPr marL="1370907" indent="0">
              <a:buNone/>
              <a:defRPr sz="1999"/>
            </a:lvl4pPr>
            <a:lvl5pPr marL="1827877" indent="0">
              <a:buNone/>
              <a:defRPr sz="1999"/>
            </a:lvl5pPr>
            <a:lvl6pPr marL="2284846" indent="0">
              <a:buNone/>
              <a:defRPr sz="1999"/>
            </a:lvl6pPr>
            <a:lvl7pPr marL="2741815" indent="0">
              <a:buNone/>
              <a:defRPr sz="1999"/>
            </a:lvl7pPr>
            <a:lvl8pPr marL="3198785" indent="0">
              <a:buNone/>
              <a:defRPr sz="1999"/>
            </a:lvl8pPr>
            <a:lvl9pPr marL="3655753" indent="0">
              <a:buNone/>
              <a:defRPr sz="19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69" indent="0">
              <a:buNone/>
              <a:defRPr sz="1200"/>
            </a:lvl2pPr>
            <a:lvl3pPr marL="913939" indent="0">
              <a:buNone/>
              <a:defRPr sz="999"/>
            </a:lvl3pPr>
            <a:lvl4pPr marL="1370907" indent="0">
              <a:buNone/>
              <a:defRPr sz="899"/>
            </a:lvl4pPr>
            <a:lvl5pPr marL="1827877" indent="0">
              <a:buNone/>
              <a:defRPr sz="899"/>
            </a:lvl5pPr>
            <a:lvl6pPr marL="2284846" indent="0">
              <a:buNone/>
              <a:defRPr sz="899"/>
            </a:lvl6pPr>
            <a:lvl7pPr marL="2741815" indent="0">
              <a:buNone/>
              <a:defRPr sz="899"/>
            </a:lvl7pPr>
            <a:lvl8pPr marL="3198785" indent="0">
              <a:buNone/>
              <a:defRPr sz="899"/>
            </a:lvl8pPr>
            <a:lvl9pPr marL="3655753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747B4-2D1F-6A47-A4F4-B63277F2A125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4CE9D-6E07-154F-9614-EC1D6F28AE01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15D4C-8A35-9C47-828E-49FAE7C255B5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228600"/>
            <a:ext cx="80200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8077200" cy="47815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77F87-2E07-F64B-BCF8-CBD76A3954CD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228600"/>
            <a:ext cx="80200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C68BC-6F96-A34C-8C4F-A7B3A165EC7A}" type="slidenum">
              <a:rPr lang="en-US" altLang="x-none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A22E7-B53C-E948-811B-C3124C165D8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00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EF6BB-F271-5F41-B73E-7687B51126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17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4DD87-1169-B94B-A34F-FDE0BF9FA3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44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8E244-DC58-F54B-87ED-1999BE9F3B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66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DFCD61-7E0F-7845-9D40-F01EF53F48B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56" r:id="rId1"/>
    <p:sldLayoutId id="2147487157" r:id="rId2"/>
    <p:sldLayoutId id="2147487158" r:id="rId3"/>
    <p:sldLayoutId id="2147487159" r:id="rId4"/>
    <p:sldLayoutId id="2147487160" r:id="rId5"/>
    <p:sldLayoutId id="2147487161" r:id="rId6"/>
    <p:sldLayoutId id="2147487162" r:id="rId7"/>
    <p:sldLayoutId id="2147487163" r:id="rId8"/>
    <p:sldLayoutId id="2147487164" r:id="rId9"/>
    <p:sldLayoutId id="2147487165" r:id="rId10"/>
    <p:sldLayoutId id="214748716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ED2502E-CD40-C049-B051-630811F7CE6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7" r:id="rId1"/>
    <p:sldLayoutId id="2147487168" r:id="rId2"/>
    <p:sldLayoutId id="2147487169" r:id="rId3"/>
    <p:sldLayoutId id="2147487170" r:id="rId4"/>
    <p:sldLayoutId id="2147487171" r:id="rId5"/>
    <p:sldLayoutId id="2147487172" r:id="rId6"/>
    <p:sldLayoutId id="2147487173" r:id="rId7"/>
    <p:sldLayoutId id="2147487174" r:id="rId8"/>
    <p:sldLayoutId id="2147487175" r:id="rId9"/>
    <p:sldLayoutId id="2147487176" r:id="rId10"/>
    <p:sldLayoutId id="2147487177" r:id="rId11"/>
    <p:sldLayoutId id="214748717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6F73E7D7-328A-9C47-896E-D0AC51BC34C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6630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9" r:id="rId1"/>
    <p:sldLayoutId id="2147487180" r:id="rId2"/>
    <p:sldLayoutId id="2147487181" r:id="rId3"/>
    <p:sldLayoutId id="2147487182" r:id="rId4"/>
    <p:sldLayoutId id="2147487183" r:id="rId5"/>
    <p:sldLayoutId id="2147487184" r:id="rId6"/>
    <p:sldLayoutId id="2147487185" r:id="rId7"/>
    <p:sldLayoutId id="2147487186" r:id="rId8"/>
    <p:sldLayoutId id="2147487187" r:id="rId9"/>
    <p:sldLayoutId id="2147487188" r:id="rId10"/>
    <p:sldLayoutId id="21474871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2A1B699-32A3-B347-BFAD-E3632D42142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191" r:id="rId1"/>
    <p:sldLayoutId id="2147487192" r:id="rId2"/>
    <p:sldLayoutId id="2147487193" r:id="rId3"/>
    <p:sldLayoutId id="2147487194" r:id="rId4"/>
    <p:sldLayoutId id="2147487195" r:id="rId5"/>
    <p:sldLayoutId id="2147487196" r:id="rId6"/>
    <p:sldLayoutId id="2147487197" r:id="rId7"/>
    <p:sldLayoutId id="2147487198" r:id="rId8"/>
    <p:sldLayoutId id="2147487199" r:id="rId9"/>
    <p:sldLayoutId id="2147487200" r:id="rId10"/>
    <p:sldLayoutId id="2147487201" r:id="rId11"/>
    <p:sldLayoutId id="214748720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6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r">
              <a:defRPr sz="1399"/>
            </a:lvl1pPr>
          </a:lstStyle>
          <a:p>
            <a:fld id="{7B77C117-AE98-6946-80E5-497AD16D97C0}" type="slidenum">
              <a:rPr lang="en-US" altLang="x-none" smtClean="0">
                <a:solidFill>
                  <a:srgbClr val="000000"/>
                </a:solidFill>
              </a:rPr>
              <a:pPr/>
              <a:t>‹#›</a:t>
            </a:fld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165226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38" tIns="44426" rIns="90438" bIns="44426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239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18" r:id="rId1"/>
    <p:sldLayoutId id="2147487219" r:id="rId2"/>
    <p:sldLayoutId id="2147487220" r:id="rId3"/>
    <p:sldLayoutId id="2147487221" r:id="rId4"/>
    <p:sldLayoutId id="2147487222" r:id="rId5"/>
    <p:sldLayoutId id="2147487223" r:id="rId6"/>
    <p:sldLayoutId id="2147487224" r:id="rId7"/>
    <p:sldLayoutId id="2147487225" r:id="rId8"/>
    <p:sldLayoutId id="2147487226" r:id="rId9"/>
    <p:sldLayoutId id="2147487227" r:id="rId10"/>
    <p:sldLayoutId id="2147487228" r:id="rId11"/>
    <p:sldLayoutId id="2147487229" r:id="rId12"/>
    <p:sldLayoutId id="214748723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6969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6pPr>
      <a:lvl7pPr marL="913939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7pPr>
      <a:lvl8pPr marL="1370907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8pPr>
      <a:lvl9pPr marL="1827877" algn="l" rtl="0" eaLnBrk="0" fontAlgn="base" hangingPunct="0">
        <a:spcBef>
          <a:spcPct val="0"/>
        </a:spcBef>
        <a:spcAft>
          <a:spcPct val="0"/>
        </a:spcAft>
        <a:defRPr sz="3999" u="sng">
          <a:solidFill>
            <a:schemeClr val="accent2"/>
          </a:solidFill>
          <a:latin typeface="Comic Sans MS" pitchFamily="66" charset="0"/>
        </a:defRPr>
      </a:lvl9pPr>
    </p:titleStyle>
    <p:bodyStyle>
      <a:lvl1pPr marL="341176" indent="-34117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799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065" indent="-28404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399">
          <a:solidFill>
            <a:schemeClr val="tx1"/>
          </a:solidFill>
          <a:latin typeface="+mn-lt"/>
          <a:ea typeface="ＭＳ Ｐゴシック" charset="0"/>
        </a:defRPr>
      </a:lvl2pPr>
      <a:lvl3pPr marL="1140954" indent="-226922" algn="l" rtl="0" eaLnBrk="0" fontAlgn="base" hangingPunct="0">
        <a:spcBef>
          <a:spcPct val="20000"/>
        </a:spcBef>
        <a:spcAft>
          <a:spcPct val="0"/>
        </a:spcAft>
        <a:buChar char="•"/>
        <a:defRPr sz="1999">
          <a:solidFill>
            <a:schemeClr val="tx1"/>
          </a:solidFill>
          <a:latin typeface="+mn-lt"/>
          <a:ea typeface="ＭＳ Ｐゴシック" charset="0"/>
        </a:defRPr>
      </a:lvl3pPr>
      <a:lvl4pPr marL="1597969" indent="-226922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4985" indent="-226922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3331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6pPr>
      <a:lvl7pPr marL="2970300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7pPr>
      <a:lvl8pPr marL="3427269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8pPr>
      <a:lvl9pPr marL="3884238" indent="-228485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9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39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07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77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46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15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85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53" algn="l" defTabSz="9139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2.png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4.vml"/><Relationship Id="rId6" Type="http://schemas.openxmlformats.org/officeDocument/2006/relationships/hyperlink" Target="http://root-servers.org/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en-us/HT20251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news.com/dev-news/article.php/148698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nect-devices-wirelessly/nsd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38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39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40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69910" cy="1470025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DNS;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App Programming--UDP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10BA-9900-B24F-999F-87D7DD6AB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05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B6632-5B4C-A145-A393-9DE80E91C4F6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MX can return multiple servers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DNS may rotate the servers in answer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Address can also return multiple addresses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SP</a:t>
            </a:r>
            <a:r>
              <a:rPr lang="en-US" altLang="zh-CN" dirty="0"/>
              <a:t>F</a:t>
            </a:r>
            <a:r>
              <a:rPr lang="en-US" dirty="0"/>
              <a:t> is encoded as the txt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2376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Comment on syntax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A syntax/compile error</a:t>
            </a:r>
            <a:r>
              <a:rPr lang="en-GB" altLang="x-none" sz="2400" dirty="0">
                <a:ea typeface="ＭＳ Ｐゴシック" charset="-128"/>
              </a:rPr>
              <a:t>: A problem in the structure of a program that causes the compiler to fail, e.g., 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Too many or too few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{</a:t>
            </a:r>
            <a:r>
              <a:rPr lang="en-GB" altLang="x-none" sz="2000" dirty="0">
                <a:ea typeface="ＭＳ Ｐゴシック" charset="-128"/>
              </a:rPr>
              <a:t>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}</a:t>
            </a:r>
            <a:r>
              <a:rPr lang="en-GB" altLang="x-none" sz="2000" dirty="0">
                <a:ea typeface="ＭＳ Ｐゴシック" charset="-128"/>
              </a:rPr>
              <a:t> braces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Class and file names do not match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…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can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(DO not) read minds.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don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make mistakes.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the program is not doing what you want, do NOT blame the computer---it’</a:t>
            </a:r>
            <a:r>
              <a:rPr lang="en-US" altLang="ja-JP" sz="2400" dirty="0">
                <a:ea typeface="ＭＳ Ｐゴシック" charset="-128"/>
              </a:rPr>
              <a:t>s </a:t>
            </a:r>
            <a:r>
              <a:rPr lang="en-US" altLang="ja-JP" sz="2400" b="1" dirty="0">
                <a:ea typeface="ＭＳ Ｐゴシック" charset="-128"/>
              </a:rPr>
              <a:t>YOU</a:t>
            </a:r>
            <a:r>
              <a:rPr lang="en-US" altLang="ja-JP" sz="2400" dirty="0">
                <a:ea typeface="ＭＳ Ｐゴシック" charset="-128"/>
              </a:rPr>
              <a:t> who made a mistake.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42780-F296-9D4E-B3B6-A1CB7C9848CF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DKIM Example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Send email from </a:t>
            </a:r>
            <a:r>
              <a:rPr lang="en-US" altLang="x-none" dirty="0" err="1">
                <a:ea typeface="ＭＳ Ｐゴシック" charset="-128"/>
              </a:rPr>
              <a:t>hotmail</a:t>
            </a:r>
            <a:r>
              <a:rPr lang="en-US" altLang="x-none" dirty="0">
                <a:ea typeface="ＭＳ Ｐゴシック" charset="-128"/>
              </a:rPr>
              <a:t> and check message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8B08982-CC3A-1847-B747-2F10F45E11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4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DKIM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199"/>
            <a:ext cx="7772400" cy="516052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DKIM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r>
              <a:rPr lang="en-US" altLang="zh-CN" sz="2000" dirty="0"/>
              <a:t>ARC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err="1"/>
              <a:t>Msg</a:t>
            </a:r>
            <a:r>
              <a:rPr lang="en-US" sz="2000" dirty="0"/>
              <a:t>: ARC-Message-Signature: </a:t>
            </a:r>
            <a:r>
              <a:rPr lang="en-US" sz="2000" dirty="0" err="1"/>
              <a:t>i</a:t>
            </a:r>
            <a:r>
              <a:rPr lang="en-US" sz="2000" dirty="0"/>
              <a:t>=1; a=rsa-sha256; c=relaxed/relaxed; d=</a:t>
            </a:r>
            <a:r>
              <a:rPr lang="en-US" sz="2000" dirty="0" err="1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/>
              <a:t>s=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; h=</a:t>
            </a:r>
            <a:r>
              <a:rPr lang="en-US" sz="2000" dirty="0" err="1"/>
              <a:t>From:Date:Subject:Message-ID:Content-Type:MIME-Version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sz="2000" dirty="0" err="1"/>
              <a:t>bh</a:t>
            </a:r>
            <a:r>
              <a:rPr lang="en-US" sz="2000" dirty="0"/>
              <a:t>=bO91TxHI+4MjgAusrfg0EWGiDmvQ5hZRZ/aqb1MKLY8=;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DKIM-Signature: v=1; a=rsa-sha256; c=relaxed/relaxed;</a:t>
            </a:r>
            <a:r>
              <a:rPr lang="zh-CN" altLang="en-US" sz="2000" dirty="0"/>
              <a:t>    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d=</a:t>
            </a:r>
            <a:r>
              <a:rPr lang="en-US" sz="2000" dirty="0" err="1"/>
              <a:t>hotmail.com</a:t>
            </a:r>
            <a:r>
              <a:rPr lang="en-US" sz="2000" dirty="0"/>
              <a:t>; s=selector1; h=</a:t>
            </a:r>
            <a:r>
              <a:rPr lang="en-US" sz="2000" dirty="0" err="1"/>
              <a:t>From:Date:Subject:Message</a:t>
            </a:r>
            <a:r>
              <a:rPr lang="en-US" sz="2000" dirty="0"/>
              <a:t>-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ID:Content-Type:MIME-Version:X-MS-Exchange</a:t>
            </a:r>
            <a:r>
              <a:rPr lang="en-US" sz="2000" dirty="0"/>
              <a:t>-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sz="2000" dirty="0" err="1"/>
              <a:t>SenderADCheck</a:t>
            </a:r>
            <a:r>
              <a:rPr lang="en-US" sz="2000" dirty="0"/>
              <a:t>;</a:t>
            </a:r>
            <a:r>
              <a:rPr lang="mr-IN" sz="2000" dirty="0"/>
              <a:t>…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Query: </a:t>
            </a:r>
            <a:r>
              <a:rPr lang="en-US" altLang="zh-CN" sz="2000" dirty="0"/>
              <a:t>dig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arcselector9901</a:t>
            </a:r>
            <a:r>
              <a:rPr lang="en-US" sz="2000" dirty="0"/>
              <a:t>._domainkey.</a:t>
            </a:r>
            <a:r>
              <a:rPr lang="en-US" sz="2000" dirty="0">
                <a:solidFill>
                  <a:srgbClr val="FF0000"/>
                </a:solidFill>
              </a:rPr>
              <a:t>microsoft.com</a:t>
            </a:r>
            <a:r>
              <a:rPr lang="en-US" sz="2000" dirty="0"/>
              <a:t> txt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DKIM introduces a session key to allow </a:t>
            </a:r>
            <a:r>
              <a:rPr lang="en-US" sz="2000" dirty="0">
                <a:solidFill>
                  <a:srgbClr val="FF0000"/>
                </a:solidFill>
              </a:rPr>
              <a:t>multiple</a:t>
            </a:r>
            <a:r>
              <a:rPr lang="en-US" sz="2000" dirty="0"/>
              <a:t> public keys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&lt;session&gt;._</a:t>
            </a:r>
            <a:r>
              <a:rPr lang="en-US" sz="1800" dirty="0" err="1"/>
              <a:t>domainkey</a:t>
            </a:r>
            <a:r>
              <a:rPr lang="en-US" sz="1800" dirty="0"/>
              <a:t>.&lt;domain&gt;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F8BDA6-2F5E-144E-BDA8-705FF6ECCAE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713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730500"/>
            <a:ext cx="6096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F33A64-6FD6-3143-BE9D-BC0E12CE06D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 Design: Dummy Design</a:t>
            </a:r>
            <a:endParaRPr lang="en-US" sz="40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8053388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DNS itself can be considered as a client-server system as well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How about a dummy design: introducing one super Internet DNS server?</a:t>
            </a:r>
            <a:endParaRPr lang="en-US" sz="18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3" name="Group 19"/>
          <p:cNvGrpSpPr>
            <a:grpSpLocks/>
          </p:cNvGrpSpPr>
          <p:nvPr/>
        </p:nvGrpSpPr>
        <p:grpSpPr bwMode="auto">
          <a:xfrm>
            <a:off x="3286125" y="3484563"/>
            <a:ext cx="222250" cy="392112"/>
            <a:chOff x="4180" y="783"/>
            <a:chExt cx="150" cy="307"/>
          </a:xfrm>
        </p:grpSpPr>
        <p:sp>
          <p:nvSpPr>
            <p:cNvPr id="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4181" y="853"/>
              <a:ext cx="95" cy="235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193" y="882"/>
              <a:ext cx="6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203" y="923"/>
              <a:ext cx="47" cy="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sp>
        <p:nvSpPr>
          <p:cNvPr id="99334" name="Rectangle 1"/>
          <p:cNvSpPr>
            <a:spLocks noChangeArrowheads="1"/>
          </p:cNvSpPr>
          <p:nvPr/>
        </p:nvSpPr>
        <p:spPr bwMode="auto">
          <a:xfrm>
            <a:off x="2019300" y="2414588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Comic Sans MS" charset="0"/>
                <a:ea typeface="宋体" charset="-122"/>
              </a:rPr>
              <a:t>THE DNS server of the Internet</a:t>
            </a:r>
            <a:endParaRPr lang="en-US" altLang="x-none" sz="2000"/>
          </a:p>
        </p:txBody>
      </p:sp>
      <p:sp>
        <p:nvSpPr>
          <p:cNvPr id="17" name="Line 289"/>
          <p:cNvSpPr>
            <a:spLocks noChangeShapeType="1"/>
          </p:cNvSpPr>
          <p:nvPr/>
        </p:nvSpPr>
        <p:spPr bwMode="auto">
          <a:xfrm flipH="1" flipV="1">
            <a:off x="3190875" y="4027488"/>
            <a:ext cx="50800" cy="1738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99336" name="Group 296"/>
          <p:cNvGrpSpPr>
            <a:grpSpLocks/>
          </p:cNvGrpSpPr>
          <p:nvPr/>
        </p:nvGrpSpPr>
        <p:grpSpPr bwMode="auto">
          <a:xfrm>
            <a:off x="146050" y="4052888"/>
            <a:ext cx="3041650" cy="2044700"/>
            <a:chOff x="4086" y="1756"/>
            <a:chExt cx="1916" cy="1288"/>
          </a:xfrm>
        </p:grpSpPr>
        <p:sp>
          <p:nvSpPr>
            <p:cNvPr id="19" name="Rectangle 295"/>
            <p:cNvSpPr>
              <a:spLocks noChangeArrowheads="1"/>
            </p:cNvSpPr>
            <p:nvPr/>
          </p:nvSpPr>
          <p:spPr bwMode="auto">
            <a:xfrm>
              <a:off x="4086" y="2358"/>
              <a:ext cx="59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294"/>
            <p:cNvSpPr txBox="1">
              <a:spLocks noChangeArrowheads="1"/>
            </p:cNvSpPr>
            <p:nvPr/>
          </p:nvSpPr>
          <p:spPr bwMode="auto">
            <a:xfrm rot="16200000">
              <a:off x="5232" y="2274"/>
              <a:ext cx="12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register &lt;name&gt;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Line 289"/>
          <p:cNvSpPr>
            <a:spLocks noChangeShapeType="1"/>
          </p:cNvSpPr>
          <p:nvPr/>
        </p:nvSpPr>
        <p:spPr bwMode="auto">
          <a:xfrm rot="16390597" flipV="1">
            <a:off x="4117182" y="3229769"/>
            <a:ext cx="87312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4" name="Text Box 294"/>
          <p:cNvSpPr txBox="1">
            <a:spLocks noChangeArrowheads="1"/>
          </p:cNvSpPr>
          <p:nvPr/>
        </p:nvSpPr>
        <p:spPr bwMode="auto">
          <a:xfrm rot="533342">
            <a:off x="3403600" y="3729038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resolve &lt;name&gt;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5" name="Text Box 294"/>
          <p:cNvSpPr txBox="1">
            <a:spLocks noChangeArrowheads="1"/>
          </p:cNvSpPr>
          <p:nvPr/>
        </p:nvSpPr>
        <p:spPr bwMode="auto">
          <a:xfrm rot="16446773">
            <a:off x="2532063" y="4884738"/>
            <a:ext cx="218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OK/used already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6" name="Line 289"/>
          <p:cNvSpPr>
            <a:spLocks noChangeShapeType="1"/>
          </p:cNvSpPr>
          <p:nvPr/>
        </p:nvSpPr>
        <p:spPr bwMode="auto">
          <a:xfrm flipH="1">
            <a:off x="3275013" y="4027488"/>
            <a:ext cx="96837" cy="1754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7" name="Line 289"/>
          <p:cNvSpPr>
            <a:spLocks noChangeShapeType="1"/>
          </p:cNvSpPr>
          <p:nvPr/>
        </p:nvSpPr>
        <p:spPr bwMode="auto">
          <a:xfrm>
            <a:off x="3575050" y="3559175"/>
            <a:ext cx="1220788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" name="Text Box 294"/>
          <p:cNvSpPr txBox="1">
            <a:spLocks noChangeArrowheads="1"/>
          </p:cNvSpPr>
          <p:nvPr/>
        </p:nvSpPr>
        <p:spPr bwMode="auto">
          <a:xfrm rot="477535">
            <a:off x="3514725" y="3260725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IP address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3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5BC2CD-83D6-1348-915A-190B2E861F8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99413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a Single DNS Server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 and robustness bottleneck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Administrative bottleneck</a:t>
            </a:r>
          </a:p>
        </p:txBody>
      </p:sp>
    </p:spTree>
    <p:extLst>
      <p:ext uri="{BB962C8B-B14F-4D97-AF65-F5344CB8AC3E}">
        <p14:creationId xmlns:p14="http://schemas.microsoft.com/office/powerpoint/2010/main" val="151399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9D0594-369D-3B43-9741-97CE149B62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75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DNS: Distributed Management of the Domain Name Space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7500"/>
            <a:ext cx="8186738" cy="46291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distributed database managed by authoritative name server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divided into zones, where each zone is a sub-tree of the global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each zone has its own </a:t>
            </a:r>
            <a:r>
              <a:rPr lang="en-US" altLang="x-none" sz="1800" b="1" dirty="0">
                <a:solidFill>
                  <a:srgbClr val="FF0000"/>
                </a:solidFill>
                <a:ea typeface="ＭＳ Ｐゴシック" charset="-128"/>
              </a:rPr>
              <a:t>authoritative name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authoritative name server of a zone may </a:t>
            </a: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delegate</a:t>
            </a:r>
            <a:r>
              <a:rPr lang="en-US" altLang="x-none" sz="1800" dirty="0">
                <a:ea typeface="ＭＳ Ｐゴシック" charset="-128"/>
              </a:rPr>
              <a:t> a subset (i.e. a sub-tree) of its zone to another name server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1034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88918"/>
            <a:ext cx="7872413" cy="3511550"/>
          </a:xfrm>
          <a:noFill/>
        </p:spPr>
      </p:pic>
      <p:grpSp>
        <p:nvGrpSpPr>
          <p:cNvPr id="103430" name="Group 6"/>
          <p:cNvGrpSpPr>
            <a:grpSpLocks/>
          </p:cNvGrpSpPr>
          <p:nvPr/>
        </p:nvGrpSpPr>
        <p:grpSpPr bwMode="auto">
          <a:xfrm>
            <a:off x="6897824" y="5868829"/>
            <a:ext cx="1292225" cy="942974"/>
            <a:chOff x="1933" y="3560"/>
            <a:chExt cx="814" cy="594"/>
          </a:xfrm>
        </p:grpSpPr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H="1">
              <a:off x="2503" y="3560"/>
              <a:ext cx="244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1993" name="Text Box 8"/>
            <p:cNvSpPr txBox="1">
              <a:spLocks noChangeArrowheads="1"/>
            </p:cNvSpPr>
            <p:nvPr/>
          </p:nvSpPr>
          <p:spPr bwMode="auto">
            <a:xfrm>
              <a:off x="1933" y="3962"/>
              <a:ext cx="7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called a </a:t>
              </a:r>
              <a:r>
                <a:rPr lang="en-US" sz="1400" dirty="0">
                  <a:solidFill>
                    <a:srgbClr val="FF0000"/>
                  </a:solidFill>
                </a:rPr>
                <a:t>zone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F43D4-CC70-8A4B-BA1F-2C2E9FC1CE98}"/>
              </a:ext>
            </a:extLst>
          </p:cNvPr>
          <p:cNvCxnSpPr>
            <a:cxnSpLocks/>
          </p:cNvCxnSpPr>
          <p:nvPr/>
        </p:nvCxnSpPr>
        <p:spPr bwMode="auto">
          <a:xfrm>
            <a:off x="3664725" y="3599237"/>
            <a:ext cx="4380048" cy="79766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B5462C9-8502-DD42-9465-8FD079EBD4AA}"/>
              </a:ext>
            </a:extLst>
          </p:cNvPr>
          <p:cNvSpPr/>
          <p:nvPr/>
        </p:nvSpPr>
        <p:spPr bwMode="auto">
          <a:xfrm>
            <a:off x="7899975" y="4396906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F9378B-49DD-984B-9391-B0979E8010D6}"/>
              </a:ext>
            </a:extLst>
          </p:cNvPr>
          <p:cNvSpPr/>
          <p:nvPr/>
        </p:nvSpPr>
        <p:spPr bwMode="auto">
          <a:xfrm>
            <a:off x="8528270" y="4818167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41BF84-9839-F94C-A705-21FE02BE177A}"/>
              </a:ext>
            </a:extLst>
          </p:cNvPr>
          <p:cNvSpPr/>
          <p:nvPr/>
        </p:nvSpPr>
        <p:spPr bwMode="auto">
          <a:xfrm>
            <a:off x="7803002" y="4807225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pku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87414-4486-2948-B8D2-1E4A6C468309}"/>
              </a:ext>
            </a:extLst>
          </p:cNvPr>
          <p:cNvSpPr/>
          <p:nvPr/>
        </p:nvSpPr>
        <p:spPr bwMode="auto">
          <a:xfrm>
            <a:off x="8079463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466E7F-C929-A54C-82EC-FB532741090A}"/>
              </a:ext>
            </a:extLst>
          </p:cNvPr>
          <p:cNvSpPr/>
          <p:nvPr/>
        </p:nvSpPr>
        <p:spPr bwMode="auto">
          <a:xfrm>
            <a:off x="8617975" y="5408230"/>
            <a:ext cx="433624" cy="26264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cwc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1802D-52CE-A24D-975C-6BC8F5EAD140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 bwMode="auto">
          <a:xfrm flipH="1" flipV="1">
            <a:off x="8270096" y="4621088"/>
            <a:ext cx="474986" cy="19707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30403B-020A-6545-9801-0ADD34287FCF}"/>
              </a:ext>
            </a:extLst>
          </p:cNvPr>
          <p:cNvCxnSpPr>
            <a:cxnSpLocks/>
            <a:stCxn id="15" idx="0"/>
            <a:endCxn id="5" idx="4"/>
          </p:cNvCxnSpPr>
          <p:nvPr/>
        </p:nvCxnSpPr>
        <p:spPr bwMode="auto">
          <a:xfrm flipV="1">
            <a:off x="8019814" y="4659552"/>
            <a:ext cx="96973" cy="147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DBDA58-F31E-A54D-8E7B-27BCFF0798A6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 bwMode="auto">
          <a:xfrm flipH="1">
            <a:off x="8296275" y="5042349"/>
            <a:ext cx="295498" cy="3658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68CB96-CD22-B648-AE6B-291CE664A2DD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745082" y="5080813"/>
            <a:ext cx="89705" cy="32741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DCF851FA-EDF9-C84D-8CD4-63348BC49C2A}"/>
              </a:ext>
            </a:extLst>
          </p:cNvPr>
          <p:cNvSpPr/>
          <p:nvPr/>
        </p:nvSpPr>
        <p:spPr bwMode="auto">
          <a:xfrm>
            <a:off x="7971762" y="4607735"/>
            <a:ext cx="1141988" cy="1275354"/>
          </a:xfrm>
          <a:custGeom>
            <a:avLst/>
            <a:gdLst>
              <a:gd name="connsiteX0" fmla="*/ 715038 w 1141988"/>
              <a:gd name="connsiteY0" fmla="*/ 51814 h 1275354"/>
              <a:gd name="connsiteX1" fmla="*/ 14647 w 1141988"/>
              <a:gd name="connsiteY1" fmla="*/ 898120 h 1275354"/>
              <a:gd name="connsiteX2" fmla="*/ 306476 w 1141988"/>
              <a:gd name="connsiteY2" fmla="*/ 1219133 h 1275354"/>
              <a:gd name="connsiteX3" fmla="*/ 1084689 w 1141988"/>
              <a:gd name="connsiteY3" fmla="*/ 1170495 h 1275354"/>
              <a:gd name="connsiteX4" fmla="*/ 1045778 w 1141988"/>
              <a:gd name="connsiteY4" fmla="*/ 207456 h 1275354"/>
              <a:gd name="connsiteX5" fmla="*/ 715038 w 1141988"/>
              <a:gd name="connsiteY5" fmla="*/ 51814 h 127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988" h="1275354">
                <a:moveTo>
                  <a:pt x="715038" y="51814"/>
                </a:moveTo>
                <a:cubicBezTo>
                  <a:pt x="543183" y="166925"/>
                  <a:pt x="82741" y="703567"/>
                  <a:pt x="14647" y="898120"/>
                </a:cubicBezTo>
                <a:cubicBezTo>
                  <a:pt x="-53447" y="1092673"/>
                  <a:pt x="128136" y="1173737"/>
                  <a:pt x="306476" y="1219133"/>
                </a:cubicBezTo>
                <a:cubicBezTo>
                  <a:pt x="484816" y="1264529"/>
                  <a:pt x="961472" y="1339108"/>
                  <a:pt x="1084689" y="1170495"/>
                </a:cubicBezTo>
                <a:cubicBezTo>
                  <a:pt x="1207906" y="1001882"/>
                  <a:pt x="1102523" y="390660"/>
                  <a:pt x="1045778" y="207456"/>
                </a:cubicBezTo>
                <a:cubicBezTo>
                  <a:pt x="989033" y="24252"/>
                  <a:pt x="886893" y="-63297"/>
                  <a:pt x="715038" y="51814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5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754E20-C2F9-5E41-A8EB-1736E2E3FB24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Email Architecture + DNS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5475" name="Line 18"/>
          <p:cNvSpPr>
            <a:spLocks noChangeShapeType="1"/>
          </p:cNvSpPr>
          <p:nvPr/>
        </p:nvSpPr>
        <p:spPr bwMode="auto">
          <a:xfrm>
            <a:off x="2097088" y="24765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76" name="Group 19"/>
          <p:cNvGrpSpPr>
            <a:grpSpLocks/>
          </p:cNvGrpSpPr>
          <p:nvPr/>
        </p:nvGrpSpPr>
        <p:grpSpPr bwMode="auto">
          <a:xfrm>
            <a:off x="3489325" y="2479675"/>
            <a:ext cx="355600" cy="933450"/>
            <a:chOff x="4180" y="783"/>
            <a:chExt cx="150" cy="307"/>
          </a:xfrm>
        </p:grpSpPr>
        <p:sp>
          <p:nvSpPr>
            <p:cNvPr id="105594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5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6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7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8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99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0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601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7" name="Group 28"/>
          <p:cNvGrpSpPr>
            <a:grpSpLocks/>
          </p:cNvGrpSpPr>
          <p:nvPr/>
        </p:nvGrpSpPr>
        <p:grpSpPr bwMode="auto">
          <a:xfrm>
            <a:off x="3246438" y="2932113"/>
            <a:ext cx="822325" cy="1049337"/>
            <a:chOff x="4288" y="2627"/>
            <a:chExt cx="518" cy="661"/>
          </a:xfrm>
        </p:grpSpPr>
        <p:sp>
          <p:nvSpPr>
            <p:cNvPr id="105579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0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mail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105581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82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3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4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5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6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7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8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89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0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1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2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593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105478" name="Group 44"/>
          <p:cNvGrpSpPr>
            <a:grpSpLocks/>
          </p:cNvGrpSpPr>
          <p:nvPr/>
        </p:nvGrpSpPr>
        <p:grpSpPr bwMode="auto">
          <a:xfrm>
            <a:off x="3971925" y="2070100"/>
            <a:ext cx="709613" cy="703263"/>
            <a:chOff x="4337" y="290"/>
            <a:chExt cx="447" cy="443"/>
          </a:xfrm>
        </p:grpSpPr>
        <p:graphicFrame>
          <p:nvGraphicFramePr>
            <p:cNvPr id="105575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8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0557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6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7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8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79" name="Group 49"/>
          <p:cNvGrpSpPr>
            <a:grpSpLocks/>
          </p:cNvGrpSpPr>
          <p:nvPr/>
        </p:nvGrpSpPr>
        <p:grpSpPr bwMode="auto">
          <a:xfrm>
            <a:off x="4200525" y="3079750"/>
            <a:ext cx="709613" cy="703263"/>
            <a:chOff x="4337" y="290"/>
            <a:chExt cx="447" cy="443"/>
          </a:xfrm>
        </p:grpSpPr>
        <p:graphicFrame>
          <p:nvGraphicFramePr>
            <p:cNvPr id="105571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86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105571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72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73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4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0" name="Group 54"/>
          <p:cNvGrpSpPr>
            <a:grpSpLocks/>
          </p:cNvGrpSpPr>
          <p:nvPr/>
        </p:nvGrpSpPr>
        <p:grpSpPr bwMode="auto">
          <a:xfrm>
            <a:off x="3971925" y="4127500"/>
            <a:ext cx="709613" cy="703263"/>
            <a:chOff x="4337" y="290"/>
            <a:chExt cx="447" cy="443"/>
          </a:xfrm>
        </p:grpSpPr>
        <p:graphicFrame>
          <p:nvGraphicFramePr>
            <p:cNvPr id="105567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87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10556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68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69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70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1" name="Group 59"/>
          <p:cNvGrpSpPr>
            <a:grpSpLocks/>
          </p:cNvGrpSpPr>
          <p:nvPr/>
        </p:nvGrpSpPr>
        <p:grpSpPr bwMode="auto">
          <a:xfrm>
            <a:off x="1246188" y="3889375"/>
            <a:ext cx="822325" cy="1501775"/>
            <a:chOff x="3484" y="2522"/>
            <a:chExt cx="518" cy="946"/>
          </a:xfrm>
        </p:grpSpPr>
        <p:grpSp>
          <p:nvGrpSpPr>
            <p:cNvPr id="105542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59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0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1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2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3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4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65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66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43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44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5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6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7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8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49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0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1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2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3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54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5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6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7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58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2" name="Group 85"/>
          <p:cNvGrpSpPr>
            <a:grpSpLocks/>
          </p:cNvGrpSpPr>
          <p:nvPr/>
        </p:nvGrpSpPr>
        <p:grpSpPr bwMode="auto">
          <a:xfrm>
            <a:off x="3389313" y="5516563"/>
            <a:ext cx="709612" cy="703262"/>
            <a:chOff x="4337" y="290"/>
            <a:chExt cx="447" cy="443"/>
          </a:xfrm>
        </p:grpSpPr>
        <p:graphicFrame>
          <p:nvGraphicFramePr>
            <p:cNvPr id="105538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88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105538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9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40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41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3" name="Group 90"/>
          <p:cNvGrpSpPr>
            <a:grpSpLocks/>
          </p:cNvGrpSpPr>
          <p:nvPr/>
        </p:nvGrpSpPr>
        <p:grpSpPr bwMode="auto">
          <a:xfrm>
            <a:off x="1362075" y="5499100"/>
            <a:ext cx="709613" cy="703263"/>
            <a:chOff x="4337" y="290"/>
            <a:chExt cx="447" cy="443"/>
          </a:xfrm>
        </p:grpSpPr>
        <p:graphicFrame>
          <p:nvGraphicFramePr>
            <p:cNvPr id="105534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89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105534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35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36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7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4" name="Group 95"/>
          <p:cNvGrpSpPr>
            <a:grpSpLocks/>
          </p:cNvGrpSpPr>
          <p:nvPr/>
        </p:nvGrpSpPr>
        <p:grpSpPr bwMode="auto">
          <a:xfrm>
            <a:off x="1246188" y="1631950"/>
            <a:ext cx="822325" cy="1501775"/>
            <a:chOff x="3484" y="2522"/>
            <a:chExt cx="518" cy="946"/>
          </a:xfrm>
        </p:grpSpPr>
        <p:grpSp>
          <p:nvGrpSpPr>
            <p:cNvPr id="105509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05526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7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8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9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0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1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32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33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510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05511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2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mail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server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3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14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5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6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7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8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19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0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21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2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3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4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25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5485" name="Group 121"/>
          <p:cNvGrpSpPr>
            <a:grpSpLocks/>
          </p:cNvGrpSpPr>
          <p:nvPr/>
        </p:nvGrpSpPr>
        <p:grpSpPr bwMode="auto">
          <a:xfrm>
            <a:off x="2701925" y="1374775"/>
            <a:ext cx="709613" cy="703263"/>
            <a:chOff x="4337" y="290"/>
            <a:chExt cx="447" cy="443"/>
          </a:xfrm>
        </p:grpSpPr>
        <p:graphicFrame>
          <p:nvGraphicFramePr>
            <p:cNvPr id="105505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90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105505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06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05507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8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user</a:t>
                </a:r>
              </a:p>
              <a:p>
                <a:r>
                  <a:rPr lang="en-US" altLang="x-none" sz="1600">
                    <a:solidFill>
                      <a:srgbClr val="000000"/>
                    </a:solidFill>
                    <a:latin typeface="Comic Sans MS" charset="0"/>
                  </a:rPr>
                  <a:t>agent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6" name="Line 126"/>
          <p:cNvSpPr>
            <a:spLocks noChangeShapeType="1"/>
          </p:cNvSpPr>
          <p:nvPr/>
        </p:nvSpPr>
        <p:spPr bwMode="auto">
          <a:xfrm flipV="1">
            <a:off x="2097088" y="36766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Line 127"/>
          <p:cNvSpPr>
            <a:spLocks noChangeShapeType="1"/>
          </p:cNvSpPr>
          <p:nvPr/>
        </p:nvSpPr>
        <p:spPr bwMode="auto">
          <a:xfrm flipH="1" flipV="1">
            <a:off x="1354138" y="31527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364"/>
          <p:cNvGrpSpPr>
            <a:grpSpLocks/>
          </p:cNvGrpSpPr>
          <p:nvPr/>
        </p:nvGrpSpPr>
        <p:grpSpPr bwMode="auto">
          <a:xfrm>
            <a:off x="831850" y="2713038"/>
            <a:ext cx="2393950" cy="1714500"/>
            <a:chOff x="4459288" y="2713038"/>
            <a:chExt cx="2393950" cy="1714500"/>
          </a:xfrm>
        </p:grpSpPr>
        <p:grpSp>
          <p:nvGrpSpPr>
            <p:cNvPr id="105496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105503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4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7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105501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2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498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105499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00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>
                    <a:solidFill>
                      <a:srgbClr val="FF0000"/>
                    </a:solidFill>
                    <a:latin typeface="Comic Sans MS" charset="0"/>
                  </a:rPr>
                  <a:t>SMTP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489" name="Line 137"/>
          <p:cNvSpPr>
            <a:spLocks noChangeShapeType="1"/>
          </p:cNvSpPr>
          <p:nvPr/>
        </p:nvSpPr>
        <p:spPr bwMode="auto">
          <a:xfrm>
            <a:off x="2108200" y="5332413"/>
            <a:ext cx="1306513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138"/>
          <p:cNvGrpSpPr>
            <a:grpSpLocks/>
          </p:cNvGrpSpPr>
          <p:nvPr/>
        </p:nvGrpSpPr>
        <p:grpSpPr bwMode="auto">
          <a:xfrm>
            <a:off x="2328863" y="5295900"/>
            <a:ext cx="862012" cy="790575"/>
            <a:chOff x="3798" y="2580"/>
            <a:chExt cx="543" cy="498"/>
          </a:xfrm>
        </p:grpSpPr>
        <p:sp>
          <p:nvSpPr>
            <p:cNvPr id="105494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5495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POP3 or</a:t>
              </a:r>
            </a:p>
            <a:p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IMAP</a:t>
              </a:r>
              <a:b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</a:br>
              <a:r>
                <a:rPr lang="en-US" altLang="x-none" sz="1400">
                  <a:solidFill>
                    <a:srgbClr val="FF0000"/>
                  </a:solidFill>
                  <a:latin typeface="Comic Sans MS" charset="0"/>
                </a:rPr>
                <a:t>SMTP</a:t>
              </a:r>
              <a:endParaRPr lang="en-US" altLang="x-none" sz="1400">
                <a:solidFill>
                  <a:srgbClr val="000000"/>
                </a:solidFill>
              </a:endParaRPr>
            </a:p>
          </p:txBody>
        </p:sp>
      </p:grpSp>
      <p:pic>
        <p:nvPicPr>
          <p:cNvPr id="10549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" t="9122"/>
          <a:stretch>
            <a:fillRect/>
          </a:stretch>
        </p:blipFill>
        <p:spPr>
          <a:xfrm>
            <a:off x="4410075" y="4259263"/>
            <a:ext cx="4733925" cy="1908175"/>
          </a:xfrm>
          <a:noFill/>
        </p:spPr>
      </p:pic>
      <p:sp>
        <p:nvSpPr>
          <p:cNvPr id="105492" name="Line 137"/>
          <p:cNvSpPr>
            <a:spLocks noChangeShapeType="1"/>
          </p:cNvSpPr>
          <p:nvPr/>
        </p:nvSpPr>
        <p:spPr bwMode="auto">
          <a:xfrm flipH="1">
            <a:off x="4137025" y="5164138"/>
            <a:ext cx="1260475" cy="817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Text Box 140"/>
          <p:cNvSpPr txBox="1">
            <a:spLocks noChangeArrowheads="1"/>
          </p:cNvSpPr>
          <p:nvPr/>
        </p:nvSpPr>
        <p:spPr bwMode="auto">
          <a:xfrm>
            <a:off x="4248150" y="5380038"/>
            <a:ext cx="5826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rgbClr val="FF0000"/>
                </a:solidFill>
                <a:latin typeface="Comic Sans MS" charset="0"/>
              </a:rPr>
              <a:t>DNS</a:t>
            </a:r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6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A7AF2-2673-7241-B13F-A3AD266A2AC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Root Zone and Root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1362075"/>
            <a:ext cx="79517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The root zone is managed by the root name servers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 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13 root name servers worldwide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  <a:defRPr/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7524" name="Object 2"/>
          <p:cNvGraphicFramePr>
            <a:graphicFrameLocks noChangeAspect="1"/>
          </p:cNvGraphicFramePr>
          <p:nvPr/>
        </p:nvGraphicFramePr>
        <p:xfrm>
          <a:off x="869950" y="2303463"/>
          <a:ext cx="7389813" cy="439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9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1075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303463"/>
                        <a:ext cx="7389813" cy="439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92100" y="6288088"/>
            <a:ext cx="517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6"/>
              </a:rPr>
              <a:t>http://root-servers.org/</a:t>
            </a:r>
            <a:r>
              <a:rPr lang="en-US" sz="18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5460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C4D160-C85D-4343-8C68-8FCA0F70EA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533400" y="228600"/>
            <a:ext cx="8162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Linking the Name Servers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533400" y="1619250"/>
            <a:ext cx="81549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the root servers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Each name server knows the addresses of its immediate children (i.e., those it delegates)</a:t>
            </a:r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1793875" y="3729038"/>
          <a:ext cx="609600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83" name="Photo Editor Photo" r:id="rId4" imgW="11476190" imgH="4210638" progId="MSPhotoEd.3">
                  <p:embed/>
                </p:oleObj>
              </mc:Choice>
              <mc:Fallback>
                <p:oleObj name="Photo Editor Photo" r:id="rId4" imgW="11476190" imgH="4210638" progId="MSPhotoEd.3">
                  <p:embed/>
                  <p:pic>
                    <p:nvPicPr>
                      <p:cNvPr id="10957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729038"/>
                        <a:ext cx="6096000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96850" y="4606925"/>
            <a:ext cx="1739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Top level domain</a:t>
            </a:r>
            <a:b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(TLD)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885950" y="4789488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66713" y="6003925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Q:  how to query a hierarchy?</a:t>
            </a:r>
          </a:p>
        </p:txBody>
      </p:sp>
    </p:spTree>
    <p:extLst>
      <p:ext uri="{BB962C8B-B14F-4D97-AF65-F5344CB8AC3E}">
        <p14:creationId xmlns:p14="http://schemas.microsoft.com/office/powerpoint/2010/main" val="29114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Extensions/alternatives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3F747-7DC3-C14D-AA73-324F3D7A45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DNS</a:t>
            </a:r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</a:t>
            </a: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: </a:t>
            </a:r>
            <a:b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sz="3600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Types of Queries</a:t>
            </a:r>
            <a:endParaRPr lang="en-US" sz="4000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9125" y="1438275"/>
            <a:ext cx="763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Recursive query: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75000"/>
              <a:buFont typeface="Wingdings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The contacted name server resolves the name completely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5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800" u="sng" dirty="0">
                <a:solidFill>
                  <a:srgbClr val="FF0000"/>
                </a:solidFill>
                <a:latin typeface="Comic Sans MS" charset="0"/>
              </a:rPr>
              <a:t>Iterated query:</a:t>
            </a:r>
            <a:endParaRPr lang="en-US" altLang="x-none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ontacted server replies with name of server to contact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I 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know this name, but ask this server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7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E8F1503-D367-6F4F-ABA9-6D1EA15E5C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Two Extreme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50850" y="2797175"/>
            <a:ext cx="654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090170" y="6553200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69" name="Object 3"/>
          <p:cNvGraphicFramePr>
            <a:graphicFrameLocks noChangeAspect="1"/>
          </p:cNvGraphicFramePr>
          <p:nvPr/>
        </p:nvGraphicFramePr>
        <p:xfrm>
          <a:off x="2863850" y="59610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3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36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9610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1490663" y="133826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1" name="Group 21"/>
          <p:cNvGrpSpPr>
            <a:grpSpLocks/>
          </p:cNvGrpSpPr>
          <p:nvPr/>
        </p:nvGrpSpPr>
        <p:grpSpPr bwMode="auto">
          <a:xfrm>
            <a:off x="1150938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2" name="Group 24"/>
          <p:cNvGrpSpPr>
            <a:grpSpLocks/>
          </p:cNvGrpSpPr>
          <p:nvPr/>
        </p:nvGrpSpPr>
        <p:grpSpPr bwMode="auto">
          <a:xfrm>
            <a:off x="1360488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3" name="Group 27"/>
          <p:cNvGrpSpPr>
            <a:grpSpLocks/>
          </p:cNvGrpSpPr>
          <p:nvPr/>
        </p:nvGrpSpPr>
        <p:grpSpPr bwMode="auto">
          <a:xfrm>
            <a:off x="1436688" y="2855913"/>
            <a:ext cx="1485900" cy="461962"/>
            <a:chOff x="3474" y="1744"/>
            <a:chExt cx="936" cy="29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42" y="174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74" name="Group 30"/>
          <p:cNvGrpSpPr>
            <a:grpSpLocks/>
          </p:cNvGrpSpPr>
          <p:nvPr/>
        </p:nvGrpSpPr>
        <p:grpSpPr bwMode="auto">
          <a:xfrm>
            <a:off x="2101850" y="1666875"/>
            <a:ext cx="369888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5" name="Group 39"/>
          <p:cNvGrpSpPr>
            <a:grpSpLocks/>
          </p:cNvGrpSpPr>
          <p:nvPr/>
        </p:nvGrpSpPr>
        <p:grpSpPr bwMode="auto">
          <a:xfrm>
            <a:off x="2930525" y="3095625"/>
            <a:ext cx="369888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6" name="Group 48"/>
          <p:cNvGrpSpPr>
            <a:grpSpLocks/>
          </p:cNvGrpSpPr>
          <p:nvPr/>
        </p:nvGrpSpPr>
        <p:grpSpPr bwMode="auto">
          <a:xfrm>
            <a:off x="2911475" y="4714875"/>
            <a:ext cx="369888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2111375" y="5418808"/>
            <a:ext cx="236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78" name="Group 58"/>
          <p:cNvGrpSpPr>
            <a:grpSpLocks/>
          </p:cNvGrpSpPr>
          <p:nvPr/>
        </p:nvGrpSpPr>
        <p:grpSpPr bwMode="auto">
          <a:xfrm>
            <a:off x="1487488" y="3643313"/>
            <a:ext cx="1606550" cy="1016000"/>
            <a:chOff x="3464" y="2282"/>
            <a:chExt cx="1012" cy="640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003" y="24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3464" y="2282"/>
              <a:ext cx="1012" cy="6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79" name="Group 61"/>
          <p:cNvGrpSpPr>
            <a:grpSpLocks/>
          </p:cNvGrpSpPr>
          <p:nvPr/>
        </p:nvGrpSpPr>
        <p:grpSpPr bwMode="auto">
          <a:xfrm>
            <a:off x="1254125" y="3676650"/>
            <a:ext cx="1703388" cy="1068388"/>
            <a:chOff x="3517" y="2219"/>
            <a:chExt cx="1073" cy="673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057" y="25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3517" y="2219"/>
              <a:ext cx="1073" cy="6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26" name="Text Box 66"/>
          <p:cNvSpPr txBox="1">
            <a:spLocks noChangeArrowheads="1"/>
          </p:cNvSpPr>
          <p:nvPr/>
        </p:nvSpPr>
        <p:spPr bwMode="auto">
          <a:xfrm>
            <a:off x="2484438" y="2701925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1" name="Group 67"/>
          <p:cNvGrpSpPr>
            <a:grpSpLocks/>
          </p:cNvGrpSpPr>
          <p:nvPr/>
        </p:nvGrpSpPr>
        <p:grpSpPr bwMode="auto">
          <a:xfrm>
            <a:off x="1436688" y="3352800"/>
            <a:ext cx="1419225" cy="461963"/>
            <a:chOff x="3474" y="2057"/>
            <a:chExt cx="894" cy="291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22" y="205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848225" y="2830513"/>
            <a:ext cx="652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client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6151785" y="6582354"/>
            <a:ext cx="25474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informatics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xmu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.edu</a:t>
            </a:r>
            <a:r>
              <a:rPr lang="en-US" altLang="zh-CN" sz="1400" b="1" dirty="0" err="1">
                <a:solidFill>
                  <a:srgbClr val="000000"/>
                </a:solidFill>
                <a:latin typeface="Courier New" charset="0"/>
              </a:rPr>
              <a:t>.cn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3684" name="Object 3"/>
          <p:cNvGraphicFramePr>
            <a:graphicFrameLocks noChangeAspect="1"/>
          </p:cNvGraphicFramePr>
          <p:nvPr/>
        </p:nvGraphicFramePr>
        <p:xfrm>
          <a:off x="71929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3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1368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5819775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86" name="Group 21"/>
          <p:cNvGrpSpPr>
            <a:grpSpLocks/>
          </p:cNvGrpSpPr>
          <p:nvPr/>
        </p:nvGrpSpPr>
        <p:grpSpPr bwMode="auto">
          <a:xfrm>
            <a:off x="5480050" y="2078038"/>
            <a:ext cx="914400" cy="971550"/>
            <a:chOff x="3294" y="1254"/>
            <a:chExt cx="576" cy="612"/>
          </a:xfrm>
        </p:grpSpPr>
        <p:sp>
          <p:nvSpPr>
            <p:cNvPr id="85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3368" y="13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7" name="Group 24"/>
          <p:cNvGrpSpPr>
            <a:grpSpLocks/>
          </p:cNvGrpSpPr>
          <p:nvPr/>
        </p:nvGrpSpPr>
        <p:grpSpPr bwMode="auto">
          <a:xfrm>
            <a:off x="5689600" y="2306638"/>
            <a:ext cx="733425" cy="762000"/>
            <a:chOff x="3426" y="1398"/>
            <a:chExt cx="462" cy="480"/>
          </a:xfrm>
        </p:grpSpPr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3644" y="154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8" name="Group 27"/>
          <p:cNvGrpSpPr>
            <a:grpSpLocks/>
          </p:cNvGrpSpPr>
          <p:nvPr/>
        </p:nvGrpSpPr>
        <p:grpSpPr bwMode="auto">
          <a:xfrm>
            <a:off x="6734175" y="2206625"/>
            <a:ext cx="639763" cy="868363"/>
            <a:chOff x="4084" y="1335"/>
            <a:chExt cx="403" cy="547"/>
          </a:xfrm>
        </p:grpSpPr>
        <p:sp>
          <p:nvSpPr>
            <p:cNvPr id="91" name="Line 28"/>
            <p:cNvSpPr>
              <a:spLocks noChangeShapeType="1"/>
            </p:cNvSpPr>
            <p:nvPr/>
          </p:nvSpPr>
          <p:spPr bwMode="auto">
            <a:xfrm>
              <a:off x="4084" y="1335"/>
              <a:ext cx="400" cy="5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4263" y="142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3689" name="Group 30"/>
          <p:cNvGrpSpPr>
            <a:grpSpLocks/>
          </p:cNvGrpSpPr>
          <p:nvPr/>
        </p:nvGrpSpPr>
        <p:grpSpPr bwMode="auto">
          <a:xfrm>
            <a:off x="6430963" y="1666875"/>
            <a:ext cx="369887" cy="657225"/>
            <a:chOff x="4180" y="783"/>
            <a:chExt cx="150" cy="307"/>
          </a:xfrm>
        </p:grpSpPr>
        <p:sp>
          <p:nvSpPr>
            <p:cNvPr id="94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7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9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0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0" name="Group 39"/>
          <p:cNvGrpSpPr>
            <a:grpSpLocks/>
          </p:cNvGrpSpPr>
          <p:nvPr/>
        </p:nvGrpSpPr>
        <p:grpSpPr bwMode="auto">
          <a:xfrm>
            <a:off x="7259638" y="3095625"/>
            <a:ext cx="369887" cy="657225"/>
            <a:chOff x="4180" y="783"/>
            <a:chExt cx="150" cy="307"/>
          </a:xfrm>
        </p:grpSpPr>
        <p:sp>
          <p:nvSpPr>
            <p:cNvPr id="103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4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5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6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1" name="Group 48"/>
          <p:cNvGrpSpPr>
            <a:grpSpLocks/>
          </p:cNvGrpSpPr>
          <p:nvPr/>
        </p:nvGrpSpPr>
        <p:grpSpPr bwMode="auto">
          <a:xfrm>
            <a:off x="7240588" y="4714875"/>
            <a:ext cx="369887" cy="657225"/>
            <a:chOff x="4180" y="783"/>
            <a:chExt cx="150" cy="307"/>
          </a:xfrm>
        </p:grpSpPr>
        <p:sp>
          <p:nvSpPr>
            <p:cNvPr id="112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3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5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8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9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449218" y="5428615"/>
            <a:ext cx="2360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authoritative name server</a:t>
            </a:r>
            <a:endParaRPr lang="en-US" sz="20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3" name="Group 58"/>
          <p:cNvGrpSpPr>
            <a:grpSpLocks/>
          </p:cNvGrpSpPr>
          <p:nvPr/>
        </p:nvGrpSpPr>
        <p:grpSpPr bwMode="auto">
          <a:xfrm>
            <a:off x="7004050" y="3784600"/>
            <a:ext cx="482600" cy="923925"/>
            <a:chOff x="4117" y="2329"/>
            <a:chExt cx="304" cy="582"/>
          </a:xfrm>
        </p:grpSpPr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4117" y="250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3" name="Line 60"/>
            <p:cNvSpPr>
              <a:spLocks noChangeShapeType="1"/>
            </p:cNvSpPr>
            <p:nvPr/>
          </p:nvSpPr>
          <p:spPr bwMode="auto">
            <a:xfrm>
              <a:off x="4415" y="2329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3694" name="Group 61"/>
          <p:cNvGrpSpPr>
            <a:grpSpLocks/>
          </p:cNvGrpSpPr>
          <p:nvPr/>
        </p:nvGrpSpPr>
        <p:grpSpPr bwMode="auto">
          <a:xfrm>
            <a:off x="7319963" y="3811588"/>
            <a:ext cx="511175" cy="866775"/>
            <a:chOff x="4590" y="2346"/>
            <a:chExt cx="322" cy="546"/>
          </a:xfrm>
        </p:grpSpPr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4688" y="248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26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9" name="Text Box 66"/>
          <p:cNvSpPr txBox="1">
            <a:spLocks noChangeArrowheads="1"/>
          </p:cNvSpPr>
          <p:nvPr/>
        </p:nvSpPr>
        <p:spPr bwMode="auto">
          <a:xfrm>
            <a:off x="7364413" y="2801938"/>
            <a:ext cx="159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ea typeface="宋体" charset="0"/>
                <a:cs typeface="宋体" charset="0"/>
              </a:rPr>
              <a:t>TLD</a:t>
            </a:r>
            <a:r>
              <a:rPr lang="en-US" sz="1400" dirty="0">
                <a:solidFill>
                  <a:srgbClr val="000000"/>
                </a:solidFill>
              </a:rPr>
              <a:t>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3696" name="Group 67"/>
          <p:cNvGrpSpPr>
            <a:grpSpLocks/>
          </p:cNvGrpSpPr>
          <p:nvPr/>
        </p:nvGrpSpPr>
        <p:grpSpPr bwMode="auto">
          <a:xfrm>
            <a:off x="6600825" y="2355850"/>
            <a:ext cx="584200" cy="877888"/>
            <a:chOff x="4000" y="1429"/>
            <a:chExt cx="368" cy="553"/>
          </a:xfrm>
        </p:grpSpPr>
        <p:sp>
          <p:nvSpPr>
            <p:cNvPr id="131" name="Line 68"/>
            <p:cNvSpPr>
              <a:spLocks noChangeShapeType="1"/>
            </p:cNvSpPr>
            <p:nvPr/>
          </p:nvSpPr>
          <p:spPr bwMode="auto">
            <a:xfrm flipH="1" flipV="1">
              <a:off x="4000" y="1429"/>
              <a:ext cx="368" cy="5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2" name="Text Box 69"/>
            <p:cNvSpPr txBox="1">
              <a:spLocks noChangeArrowheads="1"/>
            </p:cNvSpPr>
            <p:nvPr/>
          </p:nvSpPr>
          <p:spPr bwMode="auto">
            <a:xfrm>
              <a:off x="4024" y="1691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cxnSp>
        <p:nvCxnSpPr>
          <p:cNvPr id="113697" name="Straight Connector 8"/>
          <p:cNvCxnSpPr>
            <a:cxnSpLocks noChangeShapeType="1"/>
          </p:cNvCxnSpPr>
          <p:nvPr/>
        </p:nvCxnSpPr>
        <p:spPr bwMode="auto">
          <a:xfrm flipH="1">
            <a:off x="4629150" y="1336675"/>
            <a:ext cx="15875" cy="552132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3698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5788"/>
            <a:ext cx="954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99" name="Picture 1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078163"/>
            <a:ext cx="9525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9797" y="4660526"/>
            <a:ext cx="2255747" cy="707886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Q: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Issues of the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two approaches?</a:t>
            </a:r>
            <a:endParaRPr lang="en-US" altLang="x-non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BD4CC-061B-4547-9973-3E8494CCB5DD}"/>
              </a:ext>
            </a:extLst>
          </p:cNvPr>
          <p:cNvSpPr txBox="1"/>
          <p:nvPr/>
        </p:nvSpPr>
        <p:spPr>
          <a:xfrm>
            <a:off x="223457" y="1672261"/>
            <a:ext cx="1478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Iterative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3D3C42-A6D3-9C46-A00D-BFED46987796}"/>
              </a:ext>
            </a:extLst>
          </p:cNvPr>
          <p:cNvSpPr txBox="1"/>
          <p:nvPr/>
        </p:nvSpPr>
        <p:spPr>
          <a:xfrm>
            <a:off x="7367691" y="1737684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Recursive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query</a:t>
            </a:r>
            <a:endParaRPr lang="en-US" sz="1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A6A6054-8AF4-5743-B9B8-656B59AB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30" y="4485773"/>
            <a:ext cx="2317832" cy="1015663"/>
          </a:xfrm>
          <a:prstGeom prst="rect">
            <a:avLst/>
          </a:prstGeom>
          <a:noFill/>
          <a:ln w="63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A: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ALL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load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has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go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through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root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server!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717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11" grpId="0"/>
      <p:bldP spid="1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332D313-572D-3248-A556-8AE77C511CE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482975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5717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1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57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8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765675" y="2943225"/>
            <a:ext cx="1485900" cy="366713"/>
            <a:chOff x="3474" y="1799"/>
            <a:chExt cx="936" cy="231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24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5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26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5730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5734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</p:txBody>
      </p:sp>
      <p:pic>
        <p:nvPicPr>
          <p:cNvPr id="115736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1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CF4B92F-DF59-0D44-B1A3-21B1F828CDD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533400" y="1285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2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Typical DNS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 Message Flow: </a:t>
            </a:r>
            <a:b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</a:b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The Hybrid Case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658972" y="5788025"/>
            <a:ext cx="1489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requesting host</a:t>
            </a:r>
            <a:endParaRPr 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altLang="zh-CN" sz="1200" b="1" dirty="0" err="1">
                <a:solidFill>
                  <a:srgbClr val="000000"/>
                </a:solidFill>
                <a:latin typeface="Courier New" charset="0"/>
              </a:rPr>
              <a:t>harvard.edu</a:t>
            </a:r>
            <a:endParaRPr lang="en-US" sz="12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697538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17765" name="Object 3"/>
          <p:cNvGraphicFramePr>
            <a:graphicFrameLocks noChangeAspect="1"/>
          </p:cNvGraphicFramePr>
          <p:nvPr/>
        </p:nvGraphicFramePr>
        <p:xfrm>
          <a:off x="6192838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5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177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6" name="Group 8"/>
          <p:cNvGrpSpPr>
            <a:grpSpLocks/>
          </p:cNvGrpSpPr>
          <p:nvPr/>
        </p:nvGrpSpPr>
        <p:grpSpPr bwMode="auto">
          <a:xfrm>
            <a:off x="4316413" y="3086100"/>
            <a:ext cx="369887" cy="657225"/>
            <a:chOff x="4180" y="783"/>
            <a:chExt cx="150" cy="307"/>
          </a:xfrm>
        </p:grpSpPr>
        <p:sp>
          <p:nvSpPr>
            <p:cNvPr id="8263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4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5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6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7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8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9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70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4819650" y="1338263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root name server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68" name="Group 18"/>
          <p:cNvGrpSpPr>
            <a:grpSpLocks/>
          </p:cNvGrpSpPr>
          <p:nvPr/>
        </p:nvGrpSpPr>
        <p:grpSpPr bwMode="auto">
          <a:xfrm>
            <a:off x="4076700" y="3773488"/>
            <a:ext cx="311150" cy="1314450"/>
            <a:chOff x="3040" y="2322"/>
            <a:chExt cx="196" cy="828"/>
          </a:xfrm>
        </p:grpSpPr>
        <p:sp>
          <p:nvSpPr>
            <p:cNvPr id="826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69" name="Group 21"/>
          <p:cNvGrpSpPr>
            <a:grpSpLocks/>
          </p:cNvGrpSpPr>
          <p:nvPr/>
        </p:nvGrpSpPr>
        <p:grpSpPr bwMode="auto">
          <a:xfrm>
            <a:off x="4479925" y="2078038"/>
            <a:ext cx="914400" cy="971550"/>
            <a:chOff x="3294" y="1254"/>
            <a:chExt cx="576" cy="612"/>
          </a:xfrm>
        </p:grpSpPr>
        <p:sp>
          <p:nvSpPr>
            <p:cNvPr id="8259" name="Line 22"/>
            <p:cNvSpPr>
              <a:spLocks noChangeShapeType="1"/>
            </p:cNvSpPr>
            <p:nvPr/>
          </p:nvSpPr>
          <p:spPr bwMode="auto">
            <a:xfrm flipV="1">
              <a:off x="3294" y="1254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60" name="Text Box 23"/>
            <p:cNvSpPr txBox="1">
              <a:spLocks noChangeArrowheads="1"/>
            </p:cNvSpPr>
            <p:nvPr/>
          </p:nvSpPr>
          <p:spPr bwMode="auto">
            <a:xfrm>
              <a:off x="3382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0" name="Group 24"/>
          <p:cNvGrpSpPr>
            <a:grpSpLocks/>
          </p:cNvGrpSpPr>
          <p:nvPr/>
        </p:nvGrpSpPr>
        <p:grpSpPr bwMode="auto">
          <a:xfrm>
            <a:off x="4689475" y="2306638"/>
            <a:ext cx="733425" cy="762000"/>
            <a:chOff x="3426" y="1398"/>
            <a:chExt cx="462" cy="480"/>
          </a:xfrm>
        </p:grpSpPr>
        <p:sp>
          <p:nvSpPr>
            <p:cNvPr id="8257" name="Line 25"/>
            <p:cNvSpPr>
              <a:spLocks noChangeShapeType="1"/>
            </p:cNvSpPr>
            <p:nvPr/>
          </p:nvSpPr>
          <p:spPr bwMode="auto">
            <a:xfrm flipH="1">
              <a:off x="3426" y="1398"/>
              <a:ext cx="46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8" name="Text Box 26"/>
            <p:cNvSpPr txBox="1">
              <a:spLocks noChangeArrowheads="1"/>
            </p:cNvSpPr>
            <p:nvPr/>
          </p:nvSpPr>
          <p:spPr bwMode="auto">
            <a:xfrm>
              <a:off x="3658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1" name="Group 27"/>
          <p:cNvGrpSpPr>
            <a:grpSpLocks/>
          </p:cNvGrpSpPr>
          <p:nvPr/>
        </p:nvGrpSpPr>
        <p:grpSpPr bwMode="auto">
          <a:xfrm>
            <a:off x="4765675" y="2838450"/>
            <a:ext cx="1485900" cy="411163"/>
            <a:chOff x="3474" y="1733"/>
            <a:chExt cx="936" cy="259"/>
          </a:xfrm>
        </p:grpSpPr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6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2" name="Group 30"/>
          <p:cNvGrpSpPr>
            <a:grpSpLocks/>
          </p:cNvGrpSpPr>
          <p:nvPr/>
        </p:nvGrpSpPr>
        <p:grpSpPr bwMode="auto">
          <a:xfrm>
            <a:off x="5430838" y="1666875"/>
            <a:ext cx="369887" cy="657225"/>
            <a:chOff x="4180" y="783"/>
            <a:chExt cx="150" cy="307"/>
          </a:xfrm>
        </p:grpSpPr>
        <p:sp>
          <p:nvSpPr>
            <p:cNvPr id="8247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8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9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0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1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2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3" name="Group 39"/>
          <p:cNvGrpSpPr>
            <a:grpSpLocks/>
          </p:cNvGrpSpPr>
          <p:nvPr/>
        </p:nvGrpSpPr>
        <p:grpSpPr bwMode="auto">
          <a:xfrm>
            <a:off x="6259513" y="3095625"/>
            <a:ext cx="369887" cy="657225"/>
            <a:chOff x="4180" y="783"/>
            <a:chExt cx="150" cy="307"/>
          </a:xfrm>
        </p:grpSpPr>
        <p:sp>
          <p:nvSpPr>
            <p:cNvPr id="823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4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4" name="Group 48"/>
          <p:cNvGrpSpPr>
            <a:grpSpLocks/>
          </p:cNvGrpSpPr>
          <p:nvPr/>
        </p:nvGrpSpPr>
        <p:grpSpPr bwMode="auto">
          <a:xfrm>
            <a:off x="6240463" y="4714875"/>
            <a:ext cx="369887" cy="657225"/>
            <a:chOff x="4180" y="783"/>
            <a:chExt cx="150" cy="307"/>
          </a:xfrm>
        </p:grpSpPr>
        <p:sp>
          <p:nvSpPr>
            <p:cNvPr id="823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3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8209" name="Text Box 57"/>
          <p:cNvSpPr txBox="1">
            <a:spLocks noChangeArrowheads="1"/>
          </p:cNvSpPr>
          <p:nvPr/>
        </p:nvSpPr>
        <p:spPr bwMode="auto">
          <a:xfrm>
            <a:off x="5464175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7776" name="Group 58"/>
          <p:cNvGrpSpPr>
            <a:grpSpLocks/>
          </p:cNvGrpSpPr>
          <p:nvPr/>
        </p:nvGrpSpPr>
        <p:grpSpPr bwMode="auto">
          <a:xfrm>
            <a:off x="6559550" y="3802063"/>
            <a:ext cx="311150" cy="923925"/>
            <a:chOff x="4468" y="2340"/>
            <a:chExt cx="196" cy="582"/>
          </a:xfrm>
        </p:grpSpPr>
        <p:sp>
          <p:nvSpPr>
            <p:cNvPr id="8229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30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7" name="Group 61"/>
          <p:cNvGrpSpPr>
            <a:grpSpLocks/>
          </p:cNvGrpSpPr>
          <p:nvPr/>
        </p:nvGrpSpPr>
        <p:grpSpPr bwMode="auto">
          <a:xfrm>
            <a:off x="6075363" y="3794125"/>
            <a:ext cx="311150" cy="890588"/>
            <a:chOff x="4426" y="2346"/>
            <a:chExt cx="196" cy="561"/>
          </a:xfrm>
        </p:grpSpPr>
        <p:sp>
          <p:nvSpPr>
            <p:cNvPr id="8227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17778" name="Group 64"/>
          <p:cNvGrpSpPr>
            <a:grpSpLocks/>
          </p:cNvGrpSpPr>
          <p:nvPr/>
        </p:nvGrpSpPr>
        <p:grpSpPr bwMode="auto">
          <a:xfrm>
            <a:off x="5451475" y="3905250"/>
            <a:ext cx="2400300" cy="490538"/>
            <a:chOff x="4170" y="2163"/>
            <a:chExt cx="1512" cy="309"/>
          </a:xfrm>
        </p:grpSpPr>
        <p:sp>
          <p:nvSpPr>
            <p:cNvPr id="8225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6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79" name="Group 67"/>
          <p:cNvGrpSpPr>
            <a:grpSpLocks/>
          </p:cNvGrpSpPr>
          <p:nvPr/>
        </p:nvGrpSpPr>
        <p:grpSpPr bwMode="auto">
          <a:xfrm>
            <a:off x="4765675" y="3411538"/>
            <a:ext cx="1419225" cy="412750"/>
            <a:chOff x="3474" y="2094"/>
            <a:chExt cx="894" cy="260"/>
          </a:xfrm>
        </p:grpSpPr>
        <p:sp>
          <p:nvSpPr>
            <p:cNvPr id="8223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4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0" name="Group 70"/>
          <p:cNvGrpSpPr>
            <a:grpSpLocks/>
          </p:cNvGrpSpPr>
          <p:nvPr/>
        </p:nvGrpSpPr>
        <p:grpSpPr bwMode="auto">
          <a:xfrm>
            <a:off x="4556125" y="3802063"/>
            <a:ext cx="384175" cy="1323975"/>
            <a:chOff x="3342" y="2340"/>
            <a:chExt cx="242" cy="834"/>
          </a:xfrm>
        </p:grpSpPr>
        <p:sp>
          <p:nvSpPr>
            <p:cNvPr id="8221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2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1" name="Group 73"/>
          <p:cNvGrpSpPr>
            <a:grpSpLocks/>
          </p:cNvGrpSpPr>
          <p:nvPr/>
        </p:nvGrpSpPr>
        <p:grpSpPr bwMode="auto">
          <a:xfrm>
            <a:off x="4908550" y="2182813"/>
            <a:ext cx="2719388" cy="438150"/>
            <a:chOff x="3564" y="1320"/>
            <a:chExt cx="1713" cy="276"/>
          </a:xfrm>
        </p:grpSpPr>
        <p:sp>
          <p:nvSpPr>
            <p:cNvPr id="8219" name="Freeform 74"/>
            <p:cNvSpPr>
              <a:spLocks/>
            </p:cNvSpPr>
            <p:nvPr/>
          </p:nvSpPr>
          <p:spPr bwMode="auto">
            <a:xfrm>
              <a:off x="3564" y="1428"/>
              <a:ext cx="638" cy="168"/>
            </a:xfrm>
            <a:custGeom>
              <a:avLst/>
              <a:gdLst>
                <a:gd name="T0" fmla="*/ 304 w 638"/>
                <a:gd name="T1" fmla="*/ 108 h 168"/>
                <a:gd name="T2" fmla="*/ 284 w 638"/>
                <a:gd name="T3" fmla="*/ 30 h 168"/>
                <a:gd name="T4" fmla="*/ 54 w 638"/>
                <a:gd name="T5" fmla="*/ 26 h 168"/>
                <a:gd name="T6" fmla="*/ 54 w 638"/>
                <a:gd name="T7" fmla="*/ 152 h 168"/>
                <a:gd name="T8" fmla="*/ 240 w 638"/>
                <a:gd name="T9" fmla="*/ 164 h 168"/>
                <a:gd name="T10" fmla="*/ 306 w 638"/>
                <a:gd name="T11" fmla="*/ 118 h 168"/>
                <a:gd name="T12" fmla="*/ 638 w 638"/>
                <a:gd name="T13" fmla="*/ 36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8"/>
                <a:gd name="T22" fmla="*/ 0 h 168"/>
                <a:gd name="T23" fmla="*/ 638 w 638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8" h="168">
                  <a:moveTo>
                    <a:pt x="304" y="108"/>
                  </a:moveTo>
                  <a:cubicBezTo>
                    <a:pt x="332" y="42"/>
                    <a:pt x="308" y="46"/>
                    <a:pt x="284" y="30"/>
                  </a:cubicBezTo>
                  <a:cubicBezTo>
                    <a:pt x="260" y="14"/>
                    <a:pt x="83" y="0"/>
                    <a:pt x="54" y="26"/>
                  </a:cubicBezTo>
                  <a:cubicBezTo>
                    <a:pt x="25" y="52"/>
                    <a:pt x="0" y="144"/>
                    <a:pt x="54" y="152"/>
                  </a:cubicBezTo>
                  <a:cubicBezTo>
                    <a:pt x="108" y="160"/>
                    <a:pt x="215" y="168"/>
                    <a:pt x="240" y="164"/>
                  </a:cubicBezTo>
                  <a:cubicBezTo>
                    <a:pt x="265" y="160"/>
                    <a:pt x="292" y="134"/>
                    <a:pt x="306" y="118"/>
                  </a:cubicBezTo>
                  <a:cubicBezTo>
                    <a:pt x="320" y="102"/>
                    <a:pt x="586" y="36"/>
                    <a:pt x="638" y="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20" name="Text Box 75"/>
            <p:cNvSpPr txBox="1">
              <a:spLocks noChangeArrowheads="1"/>
            </p:cNvSpPr>
            <p:nvPr/>
          </p:nvSpPr>
          <p:spPr bwMode="auto">
            <a:xfrm>
              <a:off x="4178" y="1320"/>
              <a:ext cx="10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3333CC"/>
                  </a:solidFill>
                </a:rPr>
                <a:t>iterated query</a:t>
              </a:r>
              <a:endParaRPr lang="en-US" sz="16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7782" name="Group 76"/>
          <p:cNvGrpSpPr>
            <a:grpSpLocks/>
          </p:cNvGrpSpPr>
          <p:nvPr/>
        </p:nvGrpSpPr>
        <p:grpSpPr bwMode="auto">
          <a:xfrm>
            <a:off x="3473450" y="3917950"/>
            <a:ext cx="1876425" cy="500063"/>
            <a:chOff x="2838" y="2163"/>
            <a:chExt cx="1182" cy="315"/>
          </a:xfrm>
        </p:grpSpPr>
        <p:sp>
          <p:nvSpPr>
            <p:cNvPr id="8217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218" name="Text Box 78"/>
            <p:cNvSpPr txBox="1">
              <a:spLocks noChangeArrowheads="1"/>
            </p:cNvSpPr>
            <p:nvPr/>
          </p:nvSpPr>
          <p:spPr bwMode="auto">
            <a:xfrm>
              <a:off x="2914" y="2163"/>
              <a:ext cx="10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local name server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292100" y="1585913"/>
            <a:ext cx="32067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Host knows only local name server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name server is learned from DHCP, or configured, e.g.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etc</a:t>
            </a:r>
            <a:r>
              <a:rPr lang="en-US" sz="1800" dirty="0">
                <a:solidFill>
                  <a:srgbClr val="000000"/>
                </a:solidFill>
              </a:rPr>
              <a:t>/</a:t>
            </a:r>
            <a:r>
              <a:rPr lang="en-US" sz="1800" dirty="0" err="1">
                <a:solidFill>
                  <a:srgbClr val="000000"/>
                </a:solidFill>
              </a:rPr>
              <a:t>resolv.conf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Local DNS server helps clients resolve DNS names</a:t>
            </a:r>
          </a:p>
          <a:p>
            <a:pPr marL="285750" indent="-285750" algn="l"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Benefits of local name servers (often called </a:t>
            </a:r>
            <a:r>
              <a:rPr lang="en-US" sz="1800" b="1" dirty="0">
                <a:solidFill>
                  <a:srgbClr val="FF0000"/>
                </a:solidFill>
              </a:rPr>
              <a:t>resolvers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simplifies client</a:t>
            </a:r>
          </a:p>
          <a:p>
            <a:pPr marL="1028700" lvl="1" algn="l"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caches/reuses results </a:t>
            </a:r>
          </a:p>
        </p:txBody>
      </p:sp>
      <p:pic>
        <p:nvPicPr>
          <p:cNvPr id="117784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5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8CBA0F-AE1D-C04B-8649-7E71B36DC8A8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ea typeface="ＭＳ Ｐゴシック" charset="-128"/>
              </a:rPr>
              <a:t>DNS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Details</a:t>
            </a:r>
          </a:p>
          <a:p>
            <a:pPr lvl="2">
              <a:buClr>
                <a:srgbClr val="C00000"/>
              </a:buClr>
              <a:buFont typeface="Wingdings" charset="2"/>
              <a:buChar char="Ø"/>
            </a:pP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19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Group 1"/>
          <p:cNvGrpSpPr>
            <a:grpSpLocks/>
          </p:cNvGrpSpPr>
          <p:nvPr/>
        </p:nvGrpSpPr>
        <p:grpSpPr bwMode="auto">
          <a:xfrm>
            <a:off x="-68263" y="3636963"/>
            <a:ext cx="2217738" cy="2503487"/>
            <a:chOff x="5715000" y="1801819"/>
            <a:chExt cx="3124200" cy="3760781"/>
          </a:xfrm>
        </p:grpSpPr>
        <p:sp>
          <p:nvSpPr>
            <p:cNvPr id="49176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7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8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9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0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1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82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83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84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85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86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87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8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9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90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109592" name="Text Box 16"/>
              <p:cNvSpPr txBox="1">
                <a:spLocks noChangeArrowheads="1"/>
              </p:cNvSpPr>
              <p:nvPr/>
            </p:nvSpPr>
            <p:spPr bwMode="auto">
              <a:xfrm>
                <a:off x="3864930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9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4" name="Straight Arrow Connector 52"/>
          <p:cNvCxnSpPr>
            <a:cxnSpLocks noChangeShapeType="1"/>
          </p:cNvCxnSpPr>
          <p:nvPr/>
        </p:nvCxnSpPr>
        <p:spPr bwMode="auto">
          <a:xfrm>
            <a:off x="1384300" y="3905250"/>
            <a:ext cx="6515100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55" name="Group 1"/>
          <p:cNvGrpSpPr>
            <a:grpSpLocks/>
          </p:cNvGrpSpPr>
          <p:nvPr/>
        </p:nvGrpSpPr>
        <p:grpSpPr bwMode="auto">
          <a:xfrm>
            <a:off x="6981825" y="3636963"/>
            <a:ext cx="2217738" cy="2503487"/>
            <a:chOff x="5715000" y="1801819"/>
            <a:chExt cx="3124200" cy="3760781"/>
          </a:xfrm>
        </p:grpSpPr>
        <p:sp>
          <p:nvSpPr>
            <p:cNvPr id="49159" name="Freeform 2"/>
            <p:cNvSpPr>
              <a:spLocks/>
            </p:cNvSpPr>
            <p:nvPr/>
          </p:nvSpPr>
          <p:spPr bwMode="auto">
            <a:xfrm>
              <a:off x="6669088" y="3276600"/>
              <a:ext cx="1179512" cy="609600"/>
            </a:xfrm>
            <a:custGeom>
              <a:avLst/>
              <a:gdLst>
                <a:gd name="T0" fmla="*/ 0 w 743"/>
                <a:gd name="T1" fmla="*/ 0 h 384"/>
                <a:gd name="T2" fmla="*/ 2147483647 w 743"/>
                <a:gd name="T3" fmla="*/ 2147483647 h 384"/>
                <a:gd name="T4" fmla="*/ 0 w 743"/>
                <a:gd name="T5" fmla="*/ 2147483647 h 384"/>
                <a:gd name="T6" fmla="*/ 2147483647 w 743"/>
                <a:gd name="T7" fmla="*/ 2147483647 h 384"/>
                <a:gd name="T8" fmla="*/ 2147483647 w 743"/>
                <a:gd name="T9" fmla="*/ 2147483647 h 384"/>
                <a:gd name="T10" fmla="*/ 2147483647 w 743"/>
                <a:gd name="T11" fmla="*/ 2147483647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3"/>
                <a:gd name="T19" fmla="*/ 0 h 384"/>
                <a:gd name="T20" fmla="*/ 743 w 743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3" h="384">
                  <a:moveTo>
                    <a:pt x="0" y="0"/>
                  </a:moveTo>
                  <a:lnTo>
                    <a:pt x="23" y="194"/>
                  </a:lnTo>
                  <a:lnTo>
                    <a:pt x="0" y="384"/>
                  </a:lnTo>
                  <a:lnTo>
                    <a:pt x="713" y="384"/>
                  </a:lnTo>
                  <a:lnTo>
                    <a:pt x="695" y="194"/>
                  </a:lnTo>
                  <a:lnTo>
                    <a:pt x="743" y="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0" name="Freeform 5"/>
            <p:cNvSpPr>
              <a:spLocks/>
            </p:cNvSpPr>
            <p:nvPr/>
          </p:nvSpPr>
          <p:spPr bwMode="auto">
            <a:xfrm>
              <a:off x="5715000" y="18288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1" name="Freeform 6"/>
            <p:cNvSpPr>
              <a:spLocks/>
            </p:cNvSpPr>
            <p:nvPr/>
          </p:nvSpPr>
          <p:spPr bwMode="auto">
            <a:xfrm>
              <a:off x="7759700" y="18288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>
              <a:off x="6705600" y="3276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3" name="Line 8"/>
            <p:cNvSpPr>
              <a:spLocks noChangeShapeType="1"/>
            </p:cNvSpPr>
            <p:nvPr/>
          </p:nvSpPr>
          <p:spPr bwMode="auto">
            <a:xfrm>
              <a:off x="6629400" y="38862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6986583" y="3317874"/>
              <a:ext cx="506421" cy="508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</a:rPr>
                <a:t>IP</a:t>
              </a:r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5907645" y="5111750"/>
              <a:ext cx="94662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7524386" y="5111749"/>
              <a:ext cx="114690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6672127" y="5111749"/>
              <a:ext cx="965473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6574265" y="2635249"/>
              <a:ext cx="62144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49169" name="Text Box 14"/>
            <p:cNvSpPr txBox="1">
              <a:spLocks noChangeArrowheads="1"/>
            </p:cNvSpPr>
            <p:nvPr/>
          </p:nvSpPr>
          <p:spPr bwMode="auto">
            <a:xfrm>
              <a:off x="7357092" y="2667000"/>
              <a:ext cx="657577" cy="39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10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49170" name="Line 20"/>
            <p:cNvSpPr>
              <a:spLocks noChangeShapeType="1"/>
            </p:cNvSpPr>
            <p:nvPr/>
          </p:nvSpPr>
          <p:spPr bwMode="auto">
            <a:xfrm>
              <a:off x="5715000" y="55626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1" name="Line 21"/>
            <p:cNvSpPr>
              <a:spLocks noChangeShapeType="1"/>
            </p:cNvSpPr>
            <p:nvPr/>
          </p:nvSpPr>
          <p:spPr bwMode="auto">
            <a:xfrm>
              <a:off x="6248400" y="2438400"/>
              <a:ext cx="2057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72" name="Line 22"/>
            <p:cNvSpPr>
              <a:spLocks noChangeShapeType="1"/>
            </p:cNvSpPr>
            <p:nvPr/>
          </p:nvSpPr>
          <p:spPr bwMode="auto">
            <a:xfrm>
              <a:off x="7239000" y="2438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49173" name="Group 26"/>
            <p:cNvGrpSpPr>
              <a:grpSpLocks/>
            </p:cNvGrpSpPr>
            <p:nvPr/>
          </p:nvGrpSpPr>
          <p:grpSpPr bwMode="auto">
            <a:xfrm>
              <a:off x="5805488" y="1801819"/>
              <a:ext cx="2971800" cy="517476"/>
              <a:chOff x="2604654" y="1967359"/>
              <a:chExt cx="2971800" cy="517854"/>
            </a:xfrm>
          </p:grpSpPr>
          <p:sp>
            <p:nvSpPr>
              <p:cNvPr id="72" name="Text Box 16"/>
              <p:cNvSpPr txBox="1">
                <a:spLocks noChangeArrowheads="1"/>
              </p:cNvSpPr>
              <p:nvPr/>
            </p:nvSpPr>
            <p:spPr bwMode="auto">
              <a:xfrm>
                <a:off x="3806783" y="2091458"/>
                <a:ext cx="657491" cy="3937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100" b="1" dirty="0">
                    <a:solidFill>
                      <a:srgbClr val="008000"/>
                    </a:solidFill>
                  </a:rPr>
                  <a:t>DNS</a:t>
                </a:r>
              </a:p>
            </p:txBody>
          </p:sp>
          <p:sp>
            <p:nvSpPr>
              <p:cNvPr id="49175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49156" name="Straight Arrow Connector 52"/>
          <p:cNvCxnSpPr>
            <a:cxnSpLocks noChangeShapeType="1"/>
          </p:cNvCxnSpPr>
          <p:nvPr/>
        </p:nvCxnSpPr>
        <p:spPr bwMode="auto">
          <a:xfrm>
            <a:off x="1385888" y="3781425"/>
            <a:ext cx="6513512" cy="2857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00013" y="354013"/>
            <a:ext cx="56737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u="sng" kern="0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DNS Message Format?</a:t>
            </a:r>
            <a:endParaRPr lang="en-US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3825" y="1644650"/>
            <a:ext cx="6524625" cy="13843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Basic encoding decisions: UDP/TCP, how to encode domain name, how to encode answers</a:t>
            </a:r>
            <a:r>
              <a:rPr lang="is-IS" altLang="x-none" sz="2800">
                <a:solidFill>
                  <a:srgbClr val="000000"/>
                </a:solidFill>
                <a:latin typeface="Comic Sans MS" charset="0"/>
              </a:rPr>
              <a:t>…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B29D0-6306-9E48-9381-C8C8EF78957D}"/>
              </a:ext>
            </a:extLst>
          </p:cNvPr>
          <p:cNvSpPr txBox="1"/>
          <p:nvPr/>
        </p:nvSpPr>
        <p:spPr>
          <a:xfrm>
            <a:off x="8673301" y="65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369829-0E77-C54A-A80A-CC1B9782A46E}" type="slidenum">
              <a:rPr lang="en-US" sz="1600" smtClean="0"/>
              <a:t>25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56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22849A0-53B5-864F-9FFE-134EE046700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Observing DNS Messages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50106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Capture the messages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DNS server is at port 53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Display and clear DNS cache</a:t>
            </a:r>
          </a:p>
          <a:p>
            <a:pPr lvl="3"/>
            <a:r>
              <a:rPr lang="en-US" altLang="x-none" dirty="0">
                <a:latin typeface="+mn-lt"/>
                <a:ea typeface="ＭＳ Ｐゴシック" charset="-128"/>
              </a:rPr>
              <a:t>MacOS: </a:t>
            </a:r>
            <a:r>
              <a:rPr lang="en-US" altLang="x-none" dirty="0">
                <a:latin typeface="Comic Sans MS" charset="0"/>
                <a:ea typeface="ＭＳ Ｐゴシック" charset="-128"/>
                <a:hlinkClick r:id="rId3"/>
              </a:rPr>
              <a:t>https://support.apple.com/en-us/HT202516</a:t>
            </a:r>
            <a:r>
              <a:rPr lang="en-US" altLang="x-none" dirty="0">
                <a:latin typeface="Comic Sans MS" charset="0"/>
                <a:ea typeface="ＭＳ Ｐゴシック" charset="-128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killall</a:t>
            </a:r>
            <a:r>
              <a:rPr lang="en-US" altLang="zh-CN" dirty="0">
                <a:latin typeface="Comic Sans MS" charset="0"/>
                <a:ea typeface="宋体" charset="-122"/>
              </a:rPr>
              <a:t> -HUP </a:t>
            </a:r>
            <a:r>
              <a:rPr lang="en-US" altLang="zh-CN" dirty="0" err="1">
                <a:latin typeface="Comic Sans MS" charset="0"/>
                <a:ea typeface="宋体" charset="-122"/>
              </a:rPr>
              <a:t>mDNSResponder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lvl="3"/>
            <a:r>
              <a:rPr lang="en-US" altLang="zh-CN" dirty="0">
                <a:latin typeface="Comic Sans MS" charset="0"/>
                <a:ea typeface="宋体" charset="-122"/>
              </a:rPr>
              <a:t>Ubuntu:</a:t>
            </a:r>
            <a:r>
              <a:rPr lang="zh-CN" altLang="en-US" dirty="0">
                <a:latin typeface="Comic Sans MS" charset="0"/>
                <a:ea typeface="宋体" charset="-122"/>
              </a:rPr>
              <a:t> </a:t>
            </a:r>
            <a:endParaRPr lang="en-US" altLang="zh-CN" dirty="0">
              <a:latin typeface="Comic Sans MS" charset="0"/>
              <a:ea typeface="宋体" charset="-122"/>
            </a:endParaRP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--flush-caches</a:t>
            </a:r>
          </a:p>
          <a:p>
            <a:pPr marL="1371600" lvl="3" indent="0">
              <a:buNone/>
            </a:pPr>
            <a:r>
              <a:rPr lang="zh-CN" altLang="en-US" dirty="0">
                <a:latin typeface="Comic Sans MS" charset="0"/>
                <a:ea typeface="宋体" charset="-122"/>
              </a:rPr>
              <a:t>   </a:t>
            </a:r>
            <a:r>
              <a:rPr lang="en-US" altLang="zh-CN" dirty="0" err="1">
                <a:latin typeface="Comic Sans MS" charset="0"/>
                <a:ea typeface="宋体" charset="-122"/>
              </a:rPr>
              <a:t>sudo</a:t>
            </a:r>
            <a:r>
              <a:rPr lang="en-US" altLang="zh-CN" dirty="0">
                <a:latin typeface="Comic Sans MS" charset="0"/>
                <a:ea typeface="宋体" charset="-122"/>
              </a:rPr>
              <a:t> </a:t>
            </a:r>
            <a:r>
              <a:rPr lang="en-US" altLang="zh-CN" dirty="0" err="1">
                <a:latin typeface="Comic Sans MS" charset="0"/>
                <a:ea typeface="宋体" charset="-122"/>
              </a:rPr>
              <a:t>systemd</a:t>
            </a:r>
            <a:r>
              <a:rPr lang="en-US" altLang="zh-CN" dirty="0">
                <a:latin typeface="Comic Sans MS" charset="0"/>
                <a:ea typeface="宋体" charset="-122"/>
              </a:rPr>
              <a:t>-resolve --statistics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Try to load the </a:t>
            </a:r>
            <a:r>
              <a:rPr lang="en-US" altLang="x-none" dirty="0" err="1">
                <a:ea typeface="宋体" charset="-122"/>
              </a:rPr>
              <a:t>dns</a:t>
            </a:r>
            <a:r>
              <a:rPr lang="en-US" altLang="x-none" dirty="0">
                <a:ea typeface="宋体" charset="-122"/>
              </a:rPr>
              <a:t>-capture file from class Schedule page, if you do not want live capture</a:t>
            </a:r>
          </a:p>
        </p:txBody>
      </p:sp>
    </p:spTree>
    <p:extLst>
      <p:ext uri="{BB962C8B-B14F-4D97-AF65-F5344CB8AC3E}">
        <p14:creationId xmlns:p14="http://schemas.microsoft.com/office/powerpoint/2010/main" val="85036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C67285-05EC-2346-898A-E43BE6B73A7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8262938" cy="712788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u="sng">
                <a:solidFill>
                  <a:schemeClr val="accent2"/>
                </a:solidFill>
                <a:ea typeface="ＭＳ Ｐゴシック" charset="-128"/>
              </a:rPr>
              <a:t>DNS protocol :</a:t>
            </a:r>
            <a:r>
              <a:rPr lang="en-US" altLang="x-none">
                <a:ea typeface="ＭＳ Ｐゴシック" charset="-128"/>
              </a:rPr>
              <a:t> typically over UDP</a:t>
            </a:r>
            <a:r>
              <a:rPr lang="en-US" altLang="x-none">
                <a:ea typeface="宋体" charset="-122"/>
              </a:rPr>
              <a:t> (can use </a:t>
            </a:r>
            <a:r>
              <a:rPr lang="en-US" altLang="zh-CN">
                <a:ea typeface="宋体" charset="-122"/>
              </a:rPr>
              <a:t>TCP)</a:t>
            </a:r>
            <a:r>
              <a:rPr lang="en-US" altLang="x-none">
                <a:ea typeface="ＭＳ Ｐゴシック" charset="-128"/>
              </a:rPr>
              <a:t>; </a:t>
            </a:r>
            <a:r>
              <a:rPr lang="en-US" altLang="x-none" i="1">
                <a:solidFill>
                  <a:srgbClr val="FF0000"/>
                </a:solidFill>
                <a:ea typeface="ＭＳ Ｐゴシック" charset="-128"/>
              </a:rPr>
              <a:t>query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and </a:t>
            </a:r>
            <a:r>
              <a:rPr lang="en-US" altLang="x-none" i="1">
                <a:solidFill>
                  <a:srgbClr val="FF0000"/>
                </a:solidFill>
                <a:ea typeface="ＭＳ Ｐゴシック" charset="-128"/>
              </a:rPr>
              <a:t>reply</a:t>
            </a:r>
            <a:r>
              <a:rPr lang="en-US" altLang="x-none">
                <a:ea typeface="ＭＳ Ｐゴシック" charset="-128"/>
              </a:rPr>
              <a:t> messages, both with the </a:t>
            </a:r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same</a:t>
            </a:r>
            <a:r>
              <a:rPr lang="en-US" altLang="x-none">
                <a:ea typeface="ＭＳ Ｐゴシック" charset="-128"/>
              </a:rPr>
              <a:t> </a:t>
            </a:r>
            <a:r>
              <a:rPr lang="en-US" altLang="x-none" i="1">
                <a:ea typeface="ＭＳ Ｐゴシック" charset="-128"/>
              </a:rPr>
              <a:t>message format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520825" y="2901950"/>
          <a:ext cx="59880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4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901950"/>
                        <a:ext cx="59880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24435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DADE65-634F-344F-9185-CA997CE1DB0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DNS Details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Header (Sec. 4.1.1 of https://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/rfc1035.txt)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questions (Sec. 4.1.2):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[Label-length label-chars]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Encoding of answers (Sec. 4.1.3)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Pointer format (http://</a:t>
            </a:r>
            <a:r>
              <a:rPr lang="en-US" altLang="x-none" dirty="0" err="1">
                <a:ea typeface="ＭＳ Ｐゴシック" charset="-128"/>
              </a:rPr>
              <a:t>www.iana.org</a:t>
            </a:r>
            <a:r>
              <a:rPr lang="en-US" altLang="x-none" dirty="0">
                <a:ea typeface="ＭＳ Ｐゴシック" charset="-128"/>
              </a:rPr>
              <a:t>/assignments/</a:t>
            </a:r>
            <a:r>
              <a:rPr lang="en-US" altLang="x-none" dirty="0" err="1">
                <a:ea typeface="ＭＳ Ｐゴシック" charset="-128"/>
              </a:rPr>
              <a:t>dns</a:t>
            </a:r>
            <a:r>
              <a:rPr lang="en-US" altLang="x-none" dirty="0">
                <a:ea typeface="ＭＳ Ｐゴシック" charset="-128"/>
              </a:rPr>
              <a:t>-parameters/</a:t>
            </a:r>
            <a:r>
              <a:rPr lang="en-US" altLang="x-none" dirty="0" err="1">
                <a:ea typeface="ＭＳ Ｐゴシック" charset="-128"/>
              </a:rPr>
              <a:t>dns-parameters.xhtml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example DNS packets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255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29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51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Assignment Two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28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883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30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561828-518C-4742-9E96-2CD3243277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0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https://www.ietf.org/rfc/rfc1035.txt</a:t>
            </a:r>
          </a:p>
        </p:txBody>
      </p:sp>
    </p:spTree>
    <p:extLst>
      <p:ext uri="{BB962C8B-B14F-4D97-AF65-F5344CB8AC3E}">
        <p14:creationId xmlns:p14="http://schemas.microsoft.com/office/powerpoint/2010/main" val="1085845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A054E5-7A9C-5342-B36A-B116B9765E6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DNS did Right?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Hierarchical delegation avoids central control, improving manageability and scalability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Redundant servers improve 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see 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http://www.internetnews.com/dev-news/article.php/1486981</a:t>
            </a:r>
            <a:r>
              <a:rPr lang="en-US" altLang="x-none" sz="2000" dirty="0">
                <a:ea typeface="ＭＳ Ｐゴシック" charset="-128"/>
              </a:rPr>
              <a:t> for DDoS attack on root servers in Oct. 2002 (9 of the 13 root servers were crippled, but only slowed the network)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Caching reduces workload and improves robustness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Proactive answers reduce # queries on server and latency on client</a:t>
            </a:r>
          </a:p>
        </p:txBody>
      </p:sp>
    </p:spTree>
    <p:extLst>
      <p:ext uri="{BB962C8B-B14F-4D97-AF65-F5344CB8AC3E}">
        <p14:creationId xmlns:p14="http://schemas.microsoft.com/office/powerpoint/2010/main" val="9145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E3219-B897-F643-AE59-FA89FB1C460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Problems of DNS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Simple query model, relatively static resource values and types make it harder to implement generic service discovery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e.g.,</a:t>
            </a:r>
            <a:r>
              <a:rPr lang="zh-CN" altLang="en-US" sz="1600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service discovery of all printers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Although theoretically you can update the values of the records, it is rarely enabled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Early binding (separation of DNS query from application query) does not work well in mobile, dynamic environments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e.g., load balancing, locate the nearest printer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200" dirty="0">
                <a:ea typeface="宋体" charset="-122"/>
              </a:rPr>
              <a:t>Each local domain needs servers, but an ad hoc domain may not have a DNS server</a:t>
            </a:r>
          </a:p>
        </p:txBody>
      </p:sp>
    </p:spTree>
    <p:extLst>
      <p:ext uri="{BB962C8B-B14F-4D97-AF65-F5344CB8AC3E}">
        <p14:creationId xmlns:p14="http://schemas.microsoft.com/office/powerpoint/2010/main" val="1410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53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extension(s) to standard DNS operations do we need to allow service discovery, say to implement Bonjour (discover all local printers)?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printer needs to provide the following info: host, port, printer info (e.g., support postscript)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08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643" y="6547426"/>
            <a:ext cx="418906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D502E-E238-FF40-A960-238C157C9248}" type="slidenum">
              <a:rPr lang="en-US" altLang="x-none" sz="1397">
                <a:solidFill>
                  <a:srgbClr val="000000"/>
                </a:solidFill>
              </a:rPr>
              <a:pPr/>
              <a:t>36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194901"/>
            <a:ext cx="8296786" cy="955494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DNS-Service Discovery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85900"/>
            <a:ext cx="8074946" cy="486820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Leverage DNS message format, but each node can announce its own services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1890915" y="2668408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7049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5360" y="63251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37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6339"/>
            <a:ext cx="8296786" cy="1144056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Realizing DNS-SD without Central DNS Server: </a:t>
            </a:r>
            <a:r>
              <a:rPr lang="en-US" altLang="x-none" sz="3194" dirty="0" err="1">
                <a:ea typeface="ＭＳ Ｐゴシック" charset="-128"/>
              </a:rPr>
              <a:t>mDNS</a:t>
            </a:r>
            <a:endParaRPr lang="en-US" altLang="x-none" sz="3194" dirty="0">
              <a:ea typeface="ＭＳ Ｐゴシック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71612"/>
            <a:ext cx="8074946" cy="488249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Multicast in a small world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central address server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each node is a responder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link-local addressing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send to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multicast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address: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224.0.0.251</a:t>
            </a: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4312131" y="3200822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2895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38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ava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Ubuntu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ava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hi-publish-service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test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785135" y="3993472"/>
            <a:ext cx="1521183" cy="1521183"/>
          </a:xfrm>
          <a:prstGeom prst="wedgeRectCallout">
            <a:avLst>
              <a:gd name="adj1" fmla="val 137878"/>
              <a:gd name="adj2" fmla="val -10997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30270" y="4373769"/>
            <a:ext cx="2433893" cy="760591"/>
          </a:xfrm>
          <a:prstGeom prst="wedgeRectCallout">
            <a:avLst>
              <a:gd name="adj1" fmla="val 63743"/>
              <a:gd name="adj2" fmla="val -21552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6" y="3652730"/>
            <a:ext cx="1015707" cy="483760"/>
          </a:xfrm>
          <a:prstGeom prst="wedgeRectCallout">
            <a:avLst>
              <a:gd name="adj1" fmla="val -94073"/>
              <a:gd name="adj2" fmla="val -1609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3955"/>
              <a:gd name="adj2" fmla="val -20708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for additional data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1D2F17-378B-B841-94CB-A9FC5D399C3A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38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39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Mac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est"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345823" y="3602613"/>
            <a:ext cx="1521183" cy="1521183"/>
          </a:xfrm>
          <a:prstGeom prst="wedgeRectCallout">
            <a:avLst>
              <a:gd name="adj1" fmla="val 67425"/>
              <a:gd name="adj2" fmla="val -1080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005657" y="4342411"/>
            <a:ext cx="2433893" cy="760591"/>
          </a:xfrm>
          <a:prstGeom prst="wedgeRectCallout">
            <a:avLst>
              <a:gd name="adj1" fmla="val 33041"/>
              <a:gd name="adj2" fmla="val -25560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43854" y="3902405"/>
            <a:ext cx="2433893" cy="1255349"/>
          </a:xfrm>
          <a:prstGeom prst="wedgeRectCallout">
            <a:avLst>
              <a:gd name="adj1" fmla="val -23128"/>
              <a:gd name="adj2" fmla="val -1393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domain (. means default, which is local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7" y="3086042"/>
            <a:ext cx="1015707" cy="483760"/>
          </a:xfrm>
          <a:prstGeom prst="wedgeRectCallout">
            <a:avLst>
              <a:gd name="adj1" fmla="val -155058"/>
              <a:gd name="adj2" fmla="val -12232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0877"/>
              <a:gd name="adj2" fmla="val -24130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for additional data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44A4F9-B8C5-404D-9EE0-390520F89877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39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3D319EE-8953-7A43-9AFA-B8543DDE91A9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8125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Client-Server Paradigm</a:t>
            </a:r>
            <a:endParaRPr lang="en-US" altLang="x-none" sz="4400">
              <a:ea typeface="ＭＳ Ｐゴシック" charset="-128"/>
            </a:endParaRPr>
          </a:p>
        </p:txBody>
      </p:sp>
      <p:grpSp>
        <p:nvGrpSpPr>
          <p:cNvPr id="54275" name="Group 262"/>
          <p:cNvGrpSpPr>
            <a:grpSpLocks/>
          </p:cNvGrpSpPr>
          <p:nvPr/>
        </p:nvGrpSpPr>
        <p:grpSpPr bwMode="auto">
          <a:xfrm>
            <a:off x="4899025" y="1847850"/>
            <a:ext cx="3678238" cy="3670300"/>
            <a:chOff x="3092" y="1182"/>
            <a:chExt cx="2317" cy="2312"/>
          </a:xfrm>
        </p:grpSpPr>
        <p:sp>
          <p:nvSpPr>
            <p:cNvPr id="1074" name="Freeform 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39 w 1292"/>
                <a:gd name="T1" fmla="*/ 3 h 1255"/>
                <a:gd name="T2" fmla="*/ 6 w 1292"/>
                <a:gd name="T3" fmla="*/ 14 h 1255"/>
                <a:gd name="T4" fmla="*/ 4 w 1292"/>
                <a:gd name="T5" fmla="*/ 46 h 1255"/>
                <a:gd name="T6" fmla="*/ 9 w 1292"/>
                <a:gd name="T7" fmla="*/ 73 h 1255"/>
                <a:gd name="T8" fmla="*/ 39 w 1292"/>
                <a:gd name="T9" fmla="*/ 76 h 1255"/>
                <a:gd name="T10" fmla="*/ 103 w 1292"/>
                <a:gd name="T11" fmla="*/ 99 h 1255"/>
                <a:gd name="T12" fmla="*/ 158 w 1292"/>
                <a:gd name="T13" fmla="*/ 109 h 1255"/>
                <a:gd name="T14" fmla="*/ 190 w 1292"/>
                <a:gd name="T15" fmla="*/ 90 h 1255"/>
                <a:gd name="T16" fmla="*/ 203 w 1292"/>
                <a:gd name="T17" fmla="*/ 39 h 1255"/>
                <a:gd name="T18" fmla="*/ 191 w 1292"/>
                <a:gd name="T19" fmla="*/ 18 h 1255"/>
                <a:gd name="T20" fmla="*/ 118 w 1292"/>
                <a:gd name="T21" fmla="*/ 10 h 1255"/>
                <a:gd name="T22" fmla="*/ 39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5" name="Freeform 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88 w 1340"/>
                <a:gd name="T1" fmla="*/ 3 h 1191"/>
                <a:gd name="T2" fmla="*/ 13 w 1340"/>
                <a:gd name="T3" fmla="*/ 5 h 1191"/>
                <a:gd name="T4" fmla="*/ 10 w 1340"/>
                <a:gd name="T5" fmla="*/ 35 h 1191"/>
                <a:gd name="T6" fmla="*/ 4 w 1340"/>
                <a:gd name="T7" fmla="*/ 63 h 1191"/>
                <a:gd name="T8" fmla="*/ 18 w 1340"/>
                <a:gd name="T9" fmla="*/ 76 h 1191"/>
                <a:gd name="T10" fmla="*/ 87 w 1340"/>
                <a:gd name="T11" fmla="*/ 76 h 1191"/>
                <a:gd name="T12" fmla="*/ 103 w 1340"/>
                <a:gd name="T13" fmla="*/ 99 h 1191"/>
                <a:gd name="T14" fmla="*/ 198 w 1340"/>
                <a:gd name="T15" fmla="*/ 95 h 1191"/>
                <a:gd name="T16" fmla="*/ 205 w 1340"/>
                <a:gd name="T17" fmla="*/ 50 h 1191"/>
                <a:gd name="T18" fmla="*/ 193 w 1340"/>
                <a:gd name="T19" fmla="*/ 30 h 1191"/>
                <a:gd name="T20" fmla="*/ 123 w 1340"/>
                <a:gd name="T21" fmla="*/ 25 h 1191"/>
                <a:gd name="T22" fmla="*/ 88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76" name="Freeform 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4 w 2135"/>
                <a:gd name="T1" fmla="*/ 57 h 1662"/>
                <a:gd name="T2" fmla="*/ 17 w 2135"/>
                <a:gd name="T3" fmla="*/ 7 h 1662"/>
                <a:gd name="T4" fmla="*/ 105 w 2135"/>
                <a:gd name="T5" fmla="*/ 17 h 1662"/>
                <a:gd name="T6" fmla="*/ 195 w 2135"/>
                <a:gd name="T7" fmla="*/ 8 h 1662"/>
                <a:gd name="T8" fmla="*/ 323 w 2135"/>
                <a:gd name="T9" fmla="*/ 36 h 1662"/>
                <a:gd name="T10" fmla="*/ 324 w 2135"/>
                <a:gd name="T11" fmla="*/ 102 h 1662"/>
                <a:gd name="T12" fmla="*/ 255 w 2135"/>
                <a:gd name="T13" fmla="*/ 141 h 1662"/>
                <a:gd name="T14" fmla="*/ 131 w 2135"/>
                <a:gd name="T15" fmla="*/ 135 h 1662"/>
                <a:gd name="T16" fmla="*/ 80 w 2135"/>
                <a:gd name="T17" fmla="*/ 113 h 1662"/>
                <a:gd name="T18" fmla="*/ 30 w 2135"/>
                <a:gd name="T19" fmla="*/ 95 h 1662"/>
                <a:gd name="T20" fmla="*/ 4 w 2135"/>
                <a:gd name="T21" fmla="*/ 5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07" name="Group 1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54521" name="Object 1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46" name="Clip" r:id="rId4" imgW="1307079" imgH="1083682" progId="MS_ClipArt_Gallery.2">
                      <p:embed/>
                    </p:oleObj>
                  </mc:Choice>
                  <mc:Fallback>
                    <p:oleObj name="Clip" r:id="rId4" imgW="1307079" imgH="1083682" progId="MS_ClipArt_Gallery.2">
                      <p:embed/>
                      <p:pic>
                        <p:nvPicPr>
                          <p:cNvPr id="5452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22" name="Object 1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47" name="Clip" r:id="rId6" imgW="682368" imgH="480541" progId="MS_ClipArt_Gallery.2">
                      <p:embed/>
                    </p:oleObj>
                  </mc:Choice>
                  <mc:Fallback>
                    <p:oleObj name="Clip" r:id="rId6" imgW="682368" imgH="480541" progId="MS_ClipArt_Gallery.2">
                      <p:embed/>
                      <p:pic>
                        <p:nvPicPr>
                          <p:cNvPr id="5452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8" name="Line 1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8" name="Group 1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54518" name="Object 1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48" name="Clip" r:id="rId8" imgW="1307079" imgH="1083682" progId="MS_ClipArt_Gallery.2">
                      <p:embed/>
                    </p:oleObj>
                  </mc:Choice>
                  <mc:Fallback>
                    <p:oleObj name="Clip" r:id="rId8" imgW="1307079" imgH="1083682" progId="MS_ClipArt_Gallery.2">
                      <p:embed/>
                      <p:pic>
                        <p:nvPicPr>
                          <p:cNvPr id="545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519" name="Object 1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49" name="Clip" r:id="rId9" imgW="682368" imgH="480541" progId="MS_ClipArt_Gallery.2">
                      <p:embed/>
                    </p:oleObj>
                  </mc:Choice>
                  <mc:Fallback>
                    <p:oleObj name="Clip" r:id="rId9" imgW="682368" imgH="480541" progId="MS_ClipArt_Gallery.2">
                      <p:embed/>
                      <p:pic>
                        <p:nvPicPr>
                          <p:cNvPr id="54519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77" name="Line 1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09" name="Group 1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74" name="Oval 1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5" name="Oval 20"/>
              <p:cNvSpPr>
                <a:spLocks noChangeArrowheads="1"/>
              </p:cNvSpPr>
              <p:nvPr/>
            </p:nvSpPr>
            <p:spPr bwMode="auto">
              <a:xfrm>
                <a:off x="3844" y="467"/>
                <a:ext cx="45" cy="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6" name="Oval 21"/>
              <p:cNvSpPr>
                <a:spLocks noChangeArrowheads="1"/>
              </p:cNvSpPr>
              <p:nvPr/>
            </p:nvSpPr>
            <p:spPr bwMode="auto">
              <a:xfrm>
                <a:off x="3845" y="526"/>
                <a:ext cx="48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0" name="Group 2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66" name="AutoShape 23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7" name="Rectangle 2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8" name="Rectangle 2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9" name="AutoShape 2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0" name="Line 2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1" name="Line 28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2" name="Rectangle 29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73" name="Rectangle 3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1" name="Group 3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63" name="Oval 32"/>
              <p:cNvSpPr>
                <a:spLocks noChangeArrowheads="1"/>
              </p:cNvSpPr>
              <p:nvPr/>
            </p:nvSpPr>
            <p:spPr bwMode="auto">
              <a:xfrm>
                <a:off x="3863" y="382"/>
                <a:ext cx="47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4" name="Oval 3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5" name="Oval 3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082" name="Line 3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3" name="Line 3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4" name="Line 3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5" name="Line 3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6" name="Line 3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87" name="Line 4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18" name="Group 4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55" name="AutoShape 42"/>
              <p:cNvSpPr>
                <a:spLocks noChangeArrowheads="1"/>
              </p:cNvSpPr>
              <p:nvPr/>
            </p:nvSpPr>
            <p:spPr bwMode="auto">
              <a:xfrm>
                <a:off x="4180" y="1018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6" name="Rectangle 4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7" name="Rectangle 4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4" cy="235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8" name="AutoShape 4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2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59" name="Line 4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0" name="Line 47"/>
              <p:cNvSpPr>
                <a:spLocks noChangeShapeType="1"/>
              </p:cNvSpPr>
              <p:nvPr/>
            </p:nvSpPr>
            <p:spPr bwMode="auto">
              <a:xfrm flipH="1">
                <a:off x="4275" y="1018"/>
                <a:ext cx="5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1" name="Rectangle 48"/>
              <p:cNvSpPr>
                <a:spLocks noChangeArrowheads="1"/>
              </p:cNvSpPr>
              <p:nvPr/>
            </p:nvSpPr>
            <p:spPr bwMode="auto">
              <a:xfrm>
                <a:off x="4192" y="883"/>
                <a:ext cx="64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62" name="Rectangle 4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9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19" name="Group 5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54487" name="Object 5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50" name="Clip" r:id="rId10" imgW="1307079" imgH="1083682" progId="MS_ClipArt_Gallery.2">
                      <p:embed/>
                    </p:oleObj>
                  </mc:Choice>
                  <mc:Fallback>
                    <p:oleObj name="Clip" r:id="rId10" imgW="1307079" imgH="1083682" progId="MS_ClipArt_Gallery.2">
                      <p:embed/>
                      <p:pic>
                        <p:nvPicPr>
                          <p:cNvPr id="54487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8" name="Line 5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aphicFrame>
            <p:nvGraphicFramePr>
              <p:cNvPr id="54489" name="Object 5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51" name="Clip" r:id="rId11" imgW="1307079" imgH="1083682" progId="MS_ClipArt_Gallery.2">
                      <p:embed/>
                    </p:oleObj>
                  </mc:Choice>
                  <mc:Fallback>
                    <p:oleObj name="Clip" r:id="rId11" imgW="1307079" imgH="1083682" progId="MS_ClipArt_Gallery.2">
                      <p:embed/>
                      <p:pic>
                        <p:nvPicPr>
                          <p:cNvPr id="54489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" name="Line 5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91" name="Group 5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52" name="Oval 5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3" name="Oval 57"/>
                <p:cNvSpPr>
                  <a:spLocks noChangeArrowheads="1"/>
                </p:cNvSpPr>
                <p:nvPr/>
              </p:nvSpPr>
              <p:spPr bwMode="auto">
                <a:xfrm>
                  <a:off x="3844" y="464"/>
                  <a:ext cx="47" cy="4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54" name="Oval 58"/>
                <p:cNvSpPr>
                  <a:spLocks noChangeArrowheads="1"/>
                </p:cNvSpPr>
                <p:nvPr/>
              </p:nvSpPr>
              <p:spPr bwMode="auto">
                <a:xfrm>
                  <a:off x="3847" y="526"/>
                  <a:ext cx="51" cy="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51" name="Line 59"/>
              <p:cNvSpPr>
                <a:spLocks noChangeShapeType="1"/>
              </p:cNvSpPr>
              <p:nvPr/>
            </p:nvSpPr>
            <p:spPr bwMode="auto">
              <a:xfrm>
                <a:off x="3653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aphicFrame>
          <p:nvGraphicFramePr>
            <p:cNvPr id="54320" name="Object 6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52" name="Clip" r:id="rId12" imgW="1307079" imgH="1083682" progId="MS_ClipArt_Gallery.2">
                    <p:embed/>
                  </p:oleObj>
                </mc:Choice>
                <mc:Fallback>
                  <p:oleObj name="Clip" r:id="rId12" imgW="1307079" imgH="1083682" progId="MS_ClipArt_Gallery.2">
                    <p:embed/>
                    <p:pic>
                      <p:nvPicPr>
                        <p:cNvPr id="5432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2837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21" name="Object 6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53" name="Clip" r:id="rId13" imgW="1307079" imgH="1083682" progId="MS_ClipArt_Gallery.2">
                    <p:embed/>
                  </p:oleObj>
                </mc:Choice>
                <mc:Fallback>
                  <p:oleObj name="Clip" r:id="rId13" imgW="1307079" imgH="1083682" progId="MS_ClipArt_Gallery.2">
                    <p:embed/>
                    <p:pic>
                      <p:nvPicPr>
                        <p:cNvPr id="5432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2830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0" name="Oval 6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1" name="Oval 6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2" name="Oval 6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3" name="Line 65"/>
            <p:cNvSpPr>
              <a:spLocks noChangeShapeType="1"/>
            </p:cNvSpPr>
            <p:nvPr/>
          </p:nvSpPr>
          <p:spPr bwMode="auto">
            <a:xfrm rot="-5400000">
              <a:off x="4097" y="2842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4" name="Line 6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5" name="Line 67"/>
            <p:cNvSpPr>
              <a:spLocks noChangeShapeType="1"/>
            </p:cNvSpPr>
            <p:nvPr/>
          </p:nvSpPr>
          <p:spPr bwMode="auto">
            <a:xfrm rot="16200000" flipV="1">
              <a:off x="3921" y="2623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6" name="Line 6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7" name="Line 6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098" name="Line 7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4331" name="Object 7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54" name="Clip" r:id="rId14" imgW="983255" imgH="1207724" progId="MS_ClipArt_Gallery.2">
                    <p:embed/>
                  </p:oleObj>
                </mc:Choice>
                <mc:Fallback>
                  <p:oleObj name="Clip" r:id="rId14" imgW="983255" imgH="1207724" progId="MS_ClipArt_Gallery.2">
                    <p:embed/>
                    <p:pic>
                      <p:nvPicPr>
                        <p:cNvPr id="54331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2309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32" name="Object 7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55" name="Clip" r:id="rId16" imgW="983255" imgH="1207724" progId="MS_ClipArt_Gallery.2">
                    <p:embed/>
                  </p:oleObj>
                </mc:Choice>
                <mc:Fallback>
                  <p:oleObj name="Clip" r:id="rId16" imgW="983255" imgH="1207724" progId="MS_ClipArt_Gallery.2">
                    <p:embed/>
                    <p:pic>
                      <p:nvPicPr>
                        <p:cNvPr id="5433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2360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9" name="Freeform 73"/>
            <p:cNvSpPr>
              <a:spLocks/>
            </p:cNvSpPr>
            <p:nvPr/>
          </p:nvSpPr>
          <p:spPr bwMode="auto">
            <a:xfrm>
              <a:off x="3911" y="2218"/>
              <a:ext cx="853" cy="192"/>
            </a:xfrm>
            <a:custGeom>
              <a:avLst/>
              <a:gdLst>
                <a:gd name="T0" fmla="*/ 0 w 972"/>
                <a:gd name="T1" fmla="*/ 20 h 228"/>
                <a:gd name="T2" fmla="*/ 69 w 972"/>
                <a:gd name="T3" fmla="*/ 3 h 228"/>
                <a:gd name="T4" fmla="*/ 156 w 972"/>
                <a:gd name="T5" fmla="*/ 15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4" name="Group 74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54485" name="Object 7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56" name="Clip" r:id="rId17" imgW="826793" imgH="840481" progId="MS_ClipArt_Gallery.2">
                      <p:embed/>
                    </p:oleObj>
                  </mc:Choice>
                  <mc:Fallback>
                    <p:oleObj name="Clip" r:id="rId17" imgW="826793" imgH="840481" progId="MS_ClipArt_Gallery.2">
                      <p:embed/>
                      <p:pic>
                        <p:nvPicPr>
                          <p:cNvPr id="54485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6" name="Object 7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57" name="Clip" r:id="rId19" imgW="1268227" imgH="1200237" progId="MS_ClipArt_Gallery.2">
                      <p:embed/>
                    </p:oleObj>
                  </mc:Choice>
                  <mc:Fallback>
                    <p:oleObj name="Clip" r:id="rId19" imgW="1268227" imgH="1200237" progId="MS_ClipArt_Gallery.2">
                      <p:embed/>
                      <p:pic>
                        <p:nvPicPr>
                          <p:cNvPr id="54486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5" name="Group 77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54483" name="Object 7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58" name="Clip" r:id="rId21" imgW="826793" imgH="840481" progId="MS_ClipArt_Gallery.2">
                      <p:embed/>
                    </p:oleObj>
                  </mc:Choice>
                  <mc:Fallback>
                    <p:oleObj name="Clip" r:id="rId21" imgW="826793" imgH="840481" progId="MS_ClipArt_Gallery.2">
                      <p:embed/>
                      <p:pic>
                        <p:nvPicPr>
                          <p:cNvPr id="54483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484" name="Object 7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59" name="Clip" r:id="rId22" imgW="1268227" imgH="1200237" progId="MS_ClipArt_Gallery.2">
                      <p:embed/>
                    </p:oleObj>
                  </mc:Choice>
                  <mc:Fallback>
                    <p:oleObj name="Clip" r:id="rId22" imgW="1268227" imgH="1200237" progId="MS_ClipArt_Gallery.2">
                      <p:embed/>
                      <p:pic>
                        <p:nvPicPr>
                          <p:cNvPr id="54484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36" name="Group 80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54481" name="Object 81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60" name="Clip" r:id="rId23" imgW="826793" imgH="840481" progId="MS_ClipArt_Gallery.2">
                      <p:embed/>
                    </p:oleObj>
                  </mc:Choice>
                  <mc:Fallback>
                    <p:oleObj name="Clip" r:id="rId23" imgW="826793" imgH="840481" progId="MS_ClipArt_Gallery.2">
                      <p:embed/>
                      <p:pic>
                        <p:nvPicPr>
                          <p:cNvPr id="54481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7" name="Rectangle 82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3" name="Line 83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38" name="Group 84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39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0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1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2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3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4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5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46" name="Rectangle 92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339" name="Group 93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31" name="AutoShape 9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2" name="Rectangle 9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1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3" name="Rectangle 9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4" name="AutoShape 9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5" name="Line 9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6" name="Line 9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7" name="Rectangle 10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38" name="Rectangle 101"/>
              <p:cNvSpPr>
                <a:spLocks noChangeArrowheads="1"/>
              </p:cNvSpPr>
              <p:nvPr/>
            </p:nvSpPr>
            <p:spPr bwMode="auto">
              <a:xfrm>
                <a:off x="4202" y="923"/>
                <a:ext cx="48" cy="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106" name="Line 102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7" name="Line 103"/>
            <p:cNvSpPr>
              <a:spLocks noChangeShapeType="1"/>
            </p:cNvSpPr>
            <p:nvPr/>
          </p:nvSpPr>
          <p:spPr bwMode="auto">
            <a:xfrm rot="-5400000">
              <a:off x="4934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8" name="Line 104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09" name="Line 105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0" name="Line 106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1" name="Line 107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2" name="Line 108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3" name="Line 109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4" name="Line 110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5" name="Line 111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6" name="Line 112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117" name="Line 113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352" name="Group 144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19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0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1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22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57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8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9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30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58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6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27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3" name="Group 158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6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7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8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209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44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6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7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45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12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3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14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4" name="Group 172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3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4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5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96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31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02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3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4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32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9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0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201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5" name="Group 186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18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0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91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19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6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7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88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6" name="Group 200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7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8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69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70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405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6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7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8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406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7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7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7" name="Group 214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4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5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6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57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9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93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0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1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8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62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8" name="Group 228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40" name="Oval 229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1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2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3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44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79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0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1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52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8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47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8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49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54359" name="Group 242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27" name="Oval 243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8" name="Line 2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29" name="Line 2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0" name="Rectangle 2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131" name="Oval 2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54366" name="Group 2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3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8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9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367" name="Group 2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4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5" name="Line 2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136" name="Line 255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126" name="Line 261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4276" name="Group 302"/>
          <p:cNvGrpSpPr>
            <a:grpSpLocks/>
          </p:cNvGrpSpPr>
          <p:nvPr/>
        </p:nvGrpSpPr>
        <p:grpSpPr bwMode="auto">
          <a:xfrm>
            <a:off x="4740275" y="1500188"/>
            <a:ext cx="3738563" cy="3725862"/>
            <a:chOff x="2986" y="945"/>
            <a:chExt cx="2355" cy="2347"/>
          </a:xfrm>
        </p:grpSpPr>
        <p:grpSp>
          <p:nvGrpSpPr>
            <p:cNvPr id="54288" name="Group 272"/>
            <p:cNvGrpSpPr>
              <a:grpSpLocks/>
            </p:cNvGrpSpPr>
            <p:nvPr/>
          </p:nvGrpSpPr>
          <p:grpSpPr bwMode="auto">
            <a:xfrm>
              <a:off x="2986" y="945"/>
              <a:ext cx="513" cy="541"/>
              <a:chOff x="2938" y="2925"/>
              <a:chExt cx="513" cy="541"/>
            </a:xfrm>
          </p:grpSpPr>
          <p:sp>
            <p:nvSpPr>
              <p:cNvPr id="1067" name="Rectangle 266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8" name="Rectangle 264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9" name="Rectangle 265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0" name="Text Box 263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Line 269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2" name="Line 270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73" name="Line 271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4289" name="Group 273"/>
            <p:cNvGrpSpPr>
              <a:grpSpLocks/>
            </p:cNvGrpSpPr>
            <p:nvPr/>
          </p:nvGrpSpPr>
          <p:grpSpPr bwMode="auto">
            <a:xfrm>
              <a:off x="4828" y="2751"/>
              <a:ext cx="513" cy="541"/>
              <a:chOff x="2938" y="2925"/>
              <a:chExt cx="513" cy="541"/>
            </a:xfrm>
          </p:grpSpPr>
          <p:sp>
            <p:nvSpPr>
              <p:cNvPr id="1060" name="Rectangle 274"/>
              <p:cNvSpPr>
                <a:spLocks noChangeArrowheads="1"/>
              </p:cNvSpPr>
              <p:nvPr/>
            </p:nvSpPr>
            <p:spPr bwMode="auto"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1" name="Rectangle 275"/>
              <p:cNvSpPr>
                <a:spLocks noChangeArrowheads="1"/>
              </p:cNvSpPr>
              <p:nvPr/>
            </p:nvSpPr>
            <p:spPr bwMode="auto"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2" name="Rectangle 276"/>
              <p:cNvSpPr>
                <a:spLocks noChangeArrowheads="1"/>
              </p:cNvSpPr>
              <p:nvPr/>
            </p:nvSpPr>
            <p:spPr bwMode="auto"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3" name="Text Box 277"/>
              <p:cNvSpPr txBox="1">
                <a:spLocks noChangeArrowheads="1"/>
              </p:cNvSpPr>
              <p:nvPr/>
            </p:nvSpPr>
            <p:spPr bwMode="auto"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FFFFFF"/>
                    </a:solidFill>
                  </a:rPr>
                  <a:t>application</a:t>
                </a:r>
                <a:endParaRPr lang="en-US" sz="100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>
                    <a:solidFill>
                      <a:srgbClr val="000000"/>
                    </a:solidFill>
                  </a:rPr>
                  <a:t>physical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Line 278"/>
              <p:cNvSpPr>
                <a:spLocks noChangeShapeType="1"/>
              </p:cNvSpPr>
              <p:nvPr/>
            </p:nvSpPr>
            <p:spPr bwMode="auto">
              <a:xfrm>
                <a:off x="2979" y="3156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5" name="Line 279"/>
              <p:cNvSpPr>
                <a:spLocks noChangeShapeType="1"/>
              </p:cNvSpPr>
              <p:nvPr/>
            </p:nvSpPr>
            <p:spPr bwMode="auto">
              <a:xfrm>
                <a:off x="2985" y="3243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66" name="Line 280"/>
              <p:cNvSpPr>
                <a:spLocks noChangeShapeType="1"/>
              </p:cNvSpPr>
              <p:nvPr/>
            </p:nvSpPr>
            <p:spPr bwMode="auto">
              <a:xfrm>
                <a:off x="2985" y="333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77" name="Group 303"/>
          <p:cNvGrpSpPr>
            <a:grpSpLocks/>
          </p:cNvGrpSpPr>
          <p:nvPr/>
        </p:nvGrpSpPr>
        <p:grpSpPr bwMode="auto">
          <a:xfrm>
            <a:off x="5476875" y="1724025"/>
            <a:ext cx="2238375" cy="2743200"/>
            <a:chOff x="3450" y="1086"/>
            <a:chExt cx="1410" cy="1728"/>
          </a:xfrm>
        </p:grpSpPr>
        <p:sp>
          <p:nvSpPr>
            <p:cNvPr id="1054" name="Line 289"/>
            <p:cNvSpPr>
              <a:spLocks noChangeShapeType="1"/>
            </p:cNvSpPr>
            <p:nvPr/>
          </p:nvSpPr>
          <p:spPr bwMode="auto">
            <a:xfrm>
              <a:off x="3462" y="1086"/>
              <a:ext cx="1398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5" name="Group 296"/>
            <p:cNvGrpSpPr>
              <a:grpSpLocks/>
            </p:cNvGrpSpPr>
            <p:nvPr/>
          </p:nvGrpSpPr>
          <p:grpSpPr bwMode="auto">
            <a:xfrm>
              <a:off x="3450" y="1481"/>
              <a:ext cx="688" cy="250"/>
              <a:chOff x="4032" y="2303"/>
              <a:chExt cx="688" cy="250"/>
            </a:xfrm>
          </p:grpSpPr>
          <p:sp>
            <p:nvSpPr>
              <p:cNvPr id="1056" name="Rectangle 295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7" name="Text Box 294"/>
              <p:cNvSpPr txBox="1">
                <a:spLocks noChangeArrowheads="1"/>
              </p:cNvSpPr>
              <p:nvPr/>
            </p:nvSpPr>
            <p:spPr bwMode="auto">
              <a:xfrm>
                <a:off x="4032" y="2303"/>
                <a:ext cx="6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request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4278" name="Group 305"/>
          <p:cNvGrpSpPr>
            <a:grpSpLocks/>
          </p:cNvGrpSpPr>
          <p:nvPr/>
        </p:nvGrpSpPr>
        <p:grpSpPr bwMode="auto">
          <a:xfrm>
            <a:off x="5572125" y="1609725"/>
            <a:ext cx="2914650" cy="2743200"/>
            <a:chOff x="3510" y="1014"/>
            <a:chExt cx="1836" cy="1728"/>
          </a:xfrm>
        </p:grpSpPr>
        <p:sp>
          <p:nvSpPr>
            <p:cNvPr id="2" name="Line 297"/>
            <p:cNvSpPr>
              <a:spLocks noChangeShapeType="1"/>
            </p:cNvSpPr>
            <p:nvPr/>
          </p:nvSpPr>
          <p:spPr bwMode="auto">
            <a:xfrm>
              <a:off x="3510" y="1014"/>
              <a:ext cx="1440" cy="17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4281" name="Group 298"/>
            <p:cNvGrpSpPr>
              <a:grpSpLocks/>
            </p:cNvGrpSpPr>
            <p:nvPr/>
          </p:nvGrpSpPr>
          <p:grpSpPr bwMode="auto">
            <a:xfrm>
              <a:off x="4752" y="2387"/>
              <a:ext cx="594" cy="250"/>
              <a:chOff x="4086" y="2303"/>
              <a:chExt cx="594" cy="250"/>
            </a:xfrm>
          </p:grpSpPr>
          <p:sp>
            <p:nvSpPr>
              <p:cNvPr id="1052" name="Rectangle 299"/>
              <p:cNvSpPr>
                <a:spLocks noChangeArrowheads="1"/>
              </p:cNvSpPr>
              <p:nvPr/>
            </p:nvSpPr>
            <p:spPr bwMode="auto">
              <a:xfrm>
                <a:off x="4086" y="2358"/>
                <a:ext cx="594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053" name="Text Box 300"/>
              <p:cNvSpPr txBox="1">
                <a:spLocks noChangeArrowheads="1"/>
              </p:cNvSpPr>
              <p:nvPr/>
            </p:nvSpPr>
            <p:spPr bwMode="auto">
              <a:xfrm>
                <a:off x="4129" y="2303"/>
                <a:ext cx="4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FF0000"/>
                    </a:solidFill>
                  </a:rPr>
                  <a:t>reply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5959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7724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The basic paradigm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of network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applications is the 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x-none" dirty="0">
                <a:latin typeface="Comic Sans MS" charset="0"/>
              </a:rPr>
              <a:t>client-server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(C-S) paradigm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altLang="zh-CN" dirty="0">
              <a:latin typeface="Comic Sans MS" charset="0"/>
              <a:ea typeface="宋体" charset="-122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Some key design questions</a:t>
            </a:r>
            <a:br>
              <a:rPr lang="en-US" altLang="zh-CN" dirty="0">
                <a:latin typeface="Comic Sans MS" charset="0"/>
                <a:ea typeface="宋体" charset="-122"/>
              </a:rPr>
            </a:br>
            <a:r>
              <a:rPr lang="en-US" altLang="zh-CN" dirty="0">
                <a:latin typeface="Comic Sans MS" charset="0"/>
                <a:ea typeface="宋体" charset="-122"/>
              </a:rPr>
              <a:t>to ask about a C-S application: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extensibility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scalability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robustness</a:t>
            </a:r>
          </a:p>
          <a:p>
            <a:pPr marL="800100" lvl="1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27975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2E287-2224-0A4C-8F84-FC7DD5B27DBB}" type="slidenum">
              <a:rPr lang="en-US" altLang="x-none" smtClean="0"/>
              <a:pPr/>
              <a:t>40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31E-56E5-1142-9BFC-037F3A53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979"/>
            <a:ext cx="9144000" cy="22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02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Offline Exercise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/avahi-publish-service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Advertise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(register)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 web page on local machine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"My Test"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80 path=/path-to-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page.html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AA864D-DCB5-5940-8BDD-B86E12269BFE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41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35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6887" y="63878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 algn="r"/>
              <a:t>42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Issue: How to Query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Query needs a back pointer, PTR records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Exercise: 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avahi-service-publish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  <a:p>
            <a:pPr marL="1254754" lvl="2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Browse web pages on local machines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-B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911993" lvl="2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 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avahi-browse –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rt</a:t>
            </a: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_http._</a:t>
            </a:r>
            <a:r>
              <a:rPr lang="en-US" altLang="zh-CN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454793"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7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64779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5220A6-27AB-4146-BE21-19BE9780E971}" type="slidenum">
              <a:rPr lang="en-US" altLang="x-none" sz="1397">
                <a:solidFill>
                  <a:srgbClr val="000000"/>
                </a:solidFill>
              </a:rPr>
              <a:pPr algn="r"/>
              <a:t>43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4354" y="148950"/>
            <a:ext cx="8531195" cy="10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594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Network Service </a:t>
            </a:r>
            <a:r>
              <a:rPr lang="en-US" sz="3594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Discovery in Android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7288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Based on DNS-SD/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mDNS</a:t>
            </a: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Foundation for peer-to-peer/Wi-Fi Direct in Android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3"/>
              </a:rPr>
              <a:t>https://developer.android.com/training/connect-devices-wirelessly/nsd.html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programming using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nsd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8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Extensions/alternatives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 programming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5675" y="6575425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92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EED46B-C8BA-E942-89AC-B69FF2AE7207}" type="slidenum">
              <a:rPr lang="en-US" altLang="x-none" sz="1400">
                <a:solidFill>
                  <a:srgbClr val="000000"/>
                </a:solidFill>
              </a:rPr>
              <a:pPr/>
              <a:t>45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33525"/>
            <a:ext cx="3962400" cy="49053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3200" dirty="0">
                <a:solidFill>
                  <a:srgbClr val="FF0000"/>
                </a:solidFill>
                <a:ea typeface="ＭＳ Ｐゴシック" charset="-128"/>
              </a:rPr>
              <a:t>Socket API</a:t>
            </a:r>
            <a:endParaRPr lang="en-US" altLang="x-none" sz="32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introduced in BSD4.1 UNIX, 1981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types of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connectionless (UDP)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connection-oriented (TCP)</a:t>
            </a: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an interface (a 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“</a:t>
              </a:r>
              <a:r>
                <a:rPr lang="en-US" altLang="ja-JP" sz="2000">
                  <a:solidFill>
                    <a:srgbClr val="000000"/>
                  </a:solidFill>
                  <a:latin typeface="Comic Sans MS" charset="0"/>
                </a:rPr>
                <a:t>door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”</a:t>
              </a:r>
              <a:r>
                <a:rPr lang="en-US" altLang="ja-JP" sz="2000">
                  <a:solidFill>
                    <a:srgbClr val="000000"/>
                  </a:solidFill>
                  <a:latin typeface="Comic Sans MS" charset="0"/>
                </a:rPr>
                <a:t>) into which one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application process can </a:t>
              </a:r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 messages to/from another (remote or 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local) application process</a:t>
              </a:r>
              <a:endParaRPr lang="en-US" altLang="x-none" sz="2000">
                <a:solidFill>
                  <a:srgbClr val="000000"/>
                </a:solidFill>
              </a:endParaRPr>
            </a:p>
            <a:p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3333CC"/>
                    </a:solidFill>
                  </a:rPr>
                  <a:t>socket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5D3872-BDE9-5649-AC0D-6370B31B0748}" type="slidenum">
              <a:rPr lang="en-US" altLang="x-none" sz="1400"/>
              <a:pPr/>
              <a:t>46</a:t>
            </a:fld>
            <a:endParaRPr lang="en-US" altLang="x-none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Services Provided by </a:t>
            </a:r>
            <a:r>
              <a:rPr lang="en-US" altLang="zh-CN">
                <a:ea typeface="宋体" charset="-122"/>
              </a:rPr>
              <a:t>Transport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3100" y="1635125"/>
            <a:ext cx="3810000" cy="2051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Transmission control protocol</a:t>
            </a:r>
            <a:r>
              <a:rPr lang="en-US" altLang="zh-CN" sz="2400" dirty="0">
                <a:ea typeface="宋体" charset="-122"/>
              </a:rPr>
              <a:t> (TCP)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reliable data transfer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rate control: </a:t>
            </a:r>
            <a:r>
              <a:rPr lang="en-US" altLang="x-none" sz="1600" dirty="0">
                <a:ea typeface="ＭＳ Ｐゴシック" charset="-128"/>
              </a:rPr>
              <a:t>flow control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and </a:t>
            </a:r>
            <a:r>
              <a:rPr lang="en-US" altLang="x-none" sz="1600" dirty="0">
                <a:ea typeface="ＭＳ Ｐゴシック" charset="-128"/>
              </a:rPr>
              <a:t>congestion control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651000"/>
            <a:ext cx="3810000" cy="1809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data protocol</a:t>
            </a:r>
            <a:r>
              <a:rPr lang="en-US" altLang="zh-CN" sz="2400" dirty="0">
                <a:ea typeface="宋体" charset="-122"/>
              </a:rPr>
              <a:t> (UDP)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</p:txBody>
      </p:sp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5295900" y="3925888"/>
          <a:ext cx="3667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8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25888"/>
                        <a:ext cx="3667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067300" y="363378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A</a:t>
            </a:r>
            <a:endParaRPr lang="en-US" altLang="x-none" sz="1000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607050" y="4375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 rot="706751">
            <a:off x="6316663" y="431165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Hello</a:t>
            </a:r>
          </a:p>
        </p:txBody>
      </p:sp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7300913" y="3932238"/>
          <a:ext cx="366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9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932238"/>
                        <a:ext cx="366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7083425" y="358140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B</a:t>
            </a:r>
            <a:endParaRPr lang="en-US" altLang="x-none" sz="1000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7518400" y="4214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 flipH="1">
            <a:off x="5622925" y="4887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 rot="-1080000">
            <a:off x="5553075" y="48355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I am ready</a:t>
            </a:r>
            <a:endParaRPr lang="en-US" altLang="x-none" sz="1200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600700" y="4314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630863" y="5603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 rot="706751">
            <a:off x="6302375" y="55514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DATA</a:t>
            </a:r>
            <a:endParaRPr lang="en-US" altLang="x-none" sz="1000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 flipH="1">
            <a:off x="5641975" y="6107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 rot="-1080000">
            <a:off x="5572125" y="60547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ACK</a:t>
            </a:r>
            <a:endParaRPr lang="en-US" altLang="x-none"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1FF57F-EB69-1343-93CE-E126AA971CE4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Picture: Socket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15938" y="1601788"/>
          <a:ext cx="8351837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7" name="Photo Editor Photo" r:id="rId4" imgW="13460704" imgH="6276190" progId="MSPhotoEd.3">
                  <p:embed/>
                </p:oleObj>
              </mc:Choice>
              <mc:Fallback>
                <p:oleObj name="Photo Editor Photo" r:id="rId4" imgW="13460704" imgH="627619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01788"/>
                        <a:ext cx="8351837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87563" y="443230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216650" y="443865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 (Datagram Socket)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8628F-DD6E-134F-85B1-90E4E9B0D83C}" type="slidenum">
              <a:rPr lang="en-US" altLang="x-none" sz="1400">
                <a:solidFill>
                  <a:srgbClr val="000000"/>
                </a:solidFill>
              </a:rPr>
              <a:pPr/>
              <a:t>49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8255000" cy="881063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DatagramSocket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(Java) </a:t>
            </a:r>
            <a:r>
              <a:rPr lang="en-US" altLang="zh-CN" dirty="0">
                <a:latin typeface="+mn-lt"/>
                <a:ea typeface="宋体" charset="0"/>
                <a:cs typeface="宋体" charset="0"/>
              </a:rPr>
              <a:t>(Basic)</a:t>
            </a:r>
            <a:endParaRPr lang="en-US" dirty="0">
              <a:latin typeface="+mn-lt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any available port on the local host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the specified port on the local host machine.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</a:t>
            </a:r>
            <a:r>
              <a:rPr lang="en-US" altLang="zh-CN" sz="1400" dirty="0" err="1">
                <a:ea typeface="宋体" charset="-122"/>
              </a:rPr>
              <a:t>DatagramPacket</a:t>
            </a:r>
            <a:r>
              <a:rPr lang="en-US" altLang="zh-CN" sz="1400" dirty="0">
                <a:ea typeface="宋体" charset="-122"/>
              </a:rPr>
              <a:t> for receiving packets of length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address,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receive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eceives a datagram packet from this socket.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send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s</a:t>
            </a:r>
            <a:r>
              <a:rPr lang="en-US" altLang="x-none" sz="1400" dirty="0">
                <a:ea typeface="ＭＳ Ｐゴシック" charset="-128"/>
              </a:rPr>
              <a:t>ends a datagram packet from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datagram socket.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11CA0D-B9A1-724D-8E54-D3B37C341B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04788"/>
            <a:ext cx="8382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Email App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107" name="Line 18"/>
          <p:cNvSpPr>
            <a:spLocks noChangeShapeType="1"/>
          </p:cNvSpPr>
          <p:nvPr/>
        </p:nvSpPr>
        <p:spPr bwMode="auto">
          <a:xfrm>
            <a:off x="1411281" y="2627313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24" name="Group 19"/>
          <p:cNvGrpSpPr>
            <a:grpSpLocks/>
          </p:cNvGrpSpPr>
          <p:nvPr/>
        </p:nvGrpSpPr>
        <p:grpSpPr bwMode="auto">
          <a:xfrm>
            <a:off x="2803519" y="2630488"/>
            <a:ext cx="355600" cy="933450"/>
            <a:chOff x="4180" y="783"/>
            <a:chExt cx="150" cy="307"/>
          </a:xfrm>
        </p:grpSpPr>
        <p:sp>
          <p:nvSpPr>
            <p:cNvPr id="4217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8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70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9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0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2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23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24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5" name="Group 28"/>
          <p:cNvGrpSpPr>
            <a:grpSpLocks/>
          </p:cNvGrpSpPr>
          <p:nvPr/>
        </p:nvGrpSpPr>
        <p:grpSpPr bwMode="auto">
          <a:xfrm>
            <a:off x="2560631" y="3082925"/>
            <a:ext cx="822325" cy="1049338"/>
            <a:chOff x="4288" y="2627"/>
            <a:chExt cx="518" cy="661"/>
          </a:xfrm>
        </p:grpSpPr>
        <p:sp>
          <p:nvSpPr>
            <p:cNvPr id="4202" name="Rectangle 2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3" name="Text Box 30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mail</a:t>
              </a:r>
            </a:p>
            <a:p>
              <a:pPr>
                <a:defRPr/>
              </a:pPr>
              <a:r>
                <a:rPr lang="en-US" sz="1600">
                  <a:solidFill>
                    <a:srgbClr val="000000"/>
                  </a:solidFill>
                </a:rPr>
                <a:t>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204" name="Rectangle 3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05" name="Line 3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6" name="Line 3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7" name="Line 3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8" name="Line 3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09" name="Line 3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0" name="Line 3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1" name="Line 3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212" name="Rectangle 3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3" name="Rectangle 4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4" name="Rectangle 4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5" name="Rectangle 4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216" name="Rectangle 4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grpSp>
        <p:nvGrpSpPr>
          <p:cNvPr id="56326" name="Group 44"/>
          <p:cNvGrpSpPr>
            <a:grpSpLocks/>
          </p:cNvGrpSpPr>
          <p:nvPr/>
        </p:nvGrpSpPr>
        <p:grpSpPr bwMode="auto">
          <a:xfrm>
            <a:off x="3286119" y="2220913"/>
            <a:ext cx="709612" cy="703262"/>
            <a:chOff x="4337" y="290"/>
            <a:chExt cx="447" cy="443"/>
          </a:xfrm>
        </p:grpSpPr>
        <p:graphicFrame>
          <p:nvGraphicFramePr>
            <p:cNvPr id="56421" name="Object 4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1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5642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22" name="Group 4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200" name="Rectangle 4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201" name="Text Box 4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7" name="Group 49"/>
          <p:cNvGrpSpPr>
            <a:grpSpLocks/>
          </p:cNvGrpSpPr>
          <p:nvPr/>
        </p:nvGrpSpPr>
        <p:grpSpPr bwMode="auto">
          <a:xfrm>
            <a:off x="3514719" y="3230563"/>
            <a:ext cx="709612" cy="703262"/>
            <a:chOff x="4337" y="290"/>
            <a:chExt cx="447" cy="443"/>
          </a:xfrm>
        </p:grpSpPr>
        <p:graphicFrame>
          <p:nvGraphicFramePr>
            <p:cNvPr id="56417" name="Object 50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12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56417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8" name="Group 51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7" name="Rectangle 52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8" name="Text Box 53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8" name="Group 54"/>
          <p:cNvGrpSpPr>
            <a:grpSpLocks/>
          </p:cNvGrpSpPr>
          <p:nvPr/>
        </p:nvGrpSpPr>
        <p:grpSpPr bwMode="auto">
          <a:xfrm>
            <a:off x="3286119" y="4278313"/>
            <a:ext cx="709612" cy="703262"/>
            <a:chOff x="4337" y="290"/>
            <a:chExt cx="447" cy="443"/>
          </a:xfrm>
        </p:grpSpPr>
        <p:graphicFrame>
          <p:nvGraphicFramePr>
            <p:cNvPr id="56413" name="Object 5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13" name="Clip" r:id="rId7" imgW="1307079" imgH="1083682" progId="MS_ClipArt_Gallery.2">
                    <p:embed/>
                  </p:oleObj>
                </mc:Choice>
                <mc:Fallback>
                  <p:oleObj name="Clip" r:id="rId7" imgW="1307079" imgH="1083682" progId="MS_ClipArt_Gallery.2">
                    <p:embed/>
                    <p:pic>
                      <p:nvPicPr>
                        <p:cNvPr id="5641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14" name="Group 5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94" name="Rectangle 5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5" name="Text Box 5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 dirty="0">
                    <a:solidFill>
                      <a:srgbClr val="000000"/>
                    </a:solidFill>
                  </a:rPr>
                  <a:t>agent</a:t>
                </a:r>
                <a:endParaRPr lang="en-US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29" name="Group 59"/>
          <p:cNvGrpSpPr>
            <a:grpSpLocks/>
          </p:cNvGrpSpPr>
          <p:nvPr/>
        </p:nvGrpSpPr>
        <p:grpSpPr bwMode="auto">
          <a:xfrm>
            <a:off x="560381" y="4040188"/>
            <a:ext cx="822325" cy="1501775"/>
            <a:chOff x="3484" y="2522"/>
            <a:chExt cx="518" cy="946"/>
          </a:xfrm>
        </p:grpSpPr>
        <p:grpSp>
          <p:nvGrpSpPr>
            <p:cNvPr id="56388" name="Group 60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85" name="AutoShape 6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6" name="Rectangle 6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7" name="Rectangle 6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8" name="AutoShape 6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9" name="Line 6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0" name="Line 6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91" name="Rectangle 6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92" name="Rectangle 6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89" name="Group 69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70" name="Rectangle 7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1" name="Text Box 71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72" name="Rectangle 7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73" name="Line 7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4" name="Line 7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5" name="Line 7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6" name="Line 7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7" name="Line 7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8" name="Line 7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79" name="Line 7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80" name="Rectangle 8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1" name="Rectangle 8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2" name="Rectangle 8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3" name="Rectangle 8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84" name="Rectangle 8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0" name="Group 85"/>
          <p:cNvGrpSpPr>
            <a:grpSpLocks/>
          </p:cNvGrpSpPr>
          <p:nvPr/>
        </p:nvGrpSpPr>
        <p:grpSpPr bwMode="auto">
          <a:xfrm>
            <a:off x="2703506" y="5667375"/>
            <a:ext cx="709613" cy="703263"/>
            <a:chOff x="4337" y="290"/>
            <a:chExt cx="447" cy="443"/>
          </a:xfrm>
        </p:grpSpPr>
        <p:graphicFrame>
          <p:nvGraphicFramePr>
            <p:cNvPr id="56384" name="Object 8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14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56384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5" name="Group 8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6" name="Rectangle 8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7" name="Text Box 8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1" name="Group 90"/>
          <p:cNvGrpSpPr>
            <a:grpSpLocks/>
          </p:cNvGrpSpPr>
          <p:nvPr/>
        </p:nvGrpSpPr>
        <p:grpSpPr bwMode="auto">
          <a:xfrm>
            <a:off x="676269" y="5649913"/>
            <a:ext cx="709612" cy="703262"/>
            <a:chOff x="4337" y="290"/>
            <a:chExt cx="447" cy="443"/>
          </a:xfrm>
        </p:grpSpPr>
        <p:graphicFrame>
          <p:nvGraphicFramePr>
            <p:cNvPr id="56380" name="Object 9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15" name="Clip" r:id="rId9" imgW="1307079" imgH="1083682" progId="MS_ClipArt_Gallery.2">
                    <p:embed/>
                  </p:oleObj>
                </mc:Choice>
                <mc:Fallback>
                  <p:oleObj name="Clip" r:id="rId9" imgW="1307079" imgH="1083682" progId="MS_ClipArt_Gallery.2">
                    <p:embed/>
                    <p:pic>
                      <p:nvPicPr>
                        <p:cNvPr id="5638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81" name="Group 9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63" name="Rectangle 9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4" name="Text Box 9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56332" name="Group 95"/>
          <p:cNvGrpSpPr>
            <a:grpSpLocks/>
          </p:cNvGrpSpPr>
          <p:nvPr/>
        </p:nvGrpSpPr>
        <p:grpSpPr bwMode="auto">
          <a:xfrm>
            <a:off x="560381" y="1782763"/>
            <a:ext cx="822325" cy="1501775"/>
            <a:chOff x="3484" y="2522"/>
            <a:chExt cx="518" cy="946"/>
          </a:xfrm>
        </p:grpSpPr>
        <p:grpSp>
          <p:nvGrpSpPr>
            <p:cNvPr id="56355" name="Group 9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4154" name="AutoShape 9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5" name="Rectangle 9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70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6" name="Rectangle 9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7" name="AutoShape 10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8" name="Line 10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59" name="Line 10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60" name="Rectangle 10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61" name="Rectangle 10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56356" name="Group 10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4139" name="Rectangle 10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0" name="Text Box 10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mail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server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141" name="Rectangle 10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42" name="Line 10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3" name="Line 11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4" name="Line 11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5" name="Line 11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6" name="Line 11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7" name="Line 11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8" name="Line 11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149" name="Rectangle 11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0" name="Rectangle 11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1" name="Rectangle 11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2" name="Rectangle 11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53" name="Rectangle 12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</p:grpSp>
      </p:grpSp>
      <p:grpSp>
        <p:nvGrpSpPr>
          <p:cNvPr id="56333" name="Group 121"/>
          <p:cNvGrpSpPr>
            <a:grpSpLocks/>
          </p:cNvGrpSpPr>
          <p:nvPr/>
        </p:nvGrpSpPr>
        <p:grpSpPr bwMode="auto">
          <a:xfrm>
            <a:off x="2016119" y="1525588"/>
            <a:ext cx="709612" cy="703262"/>
            <a:chOff x="4337" y="290"/>
            <a:chExt cx="447" cy="443"/>
          </a:xfrm>
        </p:grpSpPr>
        <p:graphicFrame>
          <p:nvGraphicFramePr>
            <p:cNvPr id="56351" name="Object 12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16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56351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52" name="Group 12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4135" name="Rectangle 12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6" name="Text Box 12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user</a:t>
                </a:r>
              </a:p>
              <a:p>
                <a:pPr>
                  <a:defRPr/>
                </a:pPr>
                <a:r>
                  <a:rPr lang="en-US" sz="1600">
                    <a:solidFill>
                      <a:srgbClr val="000000"/>
                    </a:solidFill>
                  </a:rPr>
                  <a:t>agent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18" name="Line 126"/>
          <p:cNvSpPr>
            <a:spLocks noChangeShapeType="1"/>
          </p:cNvSpPr>
          <p:nvPr/>
        </p:nvSpPr>
        <p:spPr bwMode="auto">
          <a:xfrm flipV="1">
            <a:off x="1411281" y="3827463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4119" name="Line 127"/>
          <p:cNvSpPr>
            <a:spLocks noChangeShapeType="1"/>
          </p:cNvSpPr>
          <p:nvPr/>
        </p:nvSpPr>
        <p:spPr bwMode="auto">
          <a:xfrm flipH="1" flipV="1">
            <a:off x="668331" y="3303588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6" name="Group 364"/>
          <p:cNvGrpSpPr>
            <a:grpSpLocks/>
          </p:cNvGrpSpPr>
          <p:nvPr/>
        </p:nvGrpSpPr>
        <p:grpSpPr bwMode="auto">
          <a:xfrm>
            <a:off x="146044" y="2863850"/>
            <a:ext cx="2393950" cy="1714500"/>
            <a:chOff x="4459288" y="2713038"/>
            <a:chExt cx="2393950" cy="1714500"/>
          </a:xfrm>
        </p:grpSpPr>
        <p:grpSp>
          <p:nvGrpSpPr>
            <p:cNvPr id="56342" name="Group 128"/>
            <p:cNvGrpSpPr>
              <a:grpSpLocks/>
            </p:cNvGrpSpPr>
            <p:nvPr/>
          </p:nvGrpSpPr>
          <p:grpSpPr bwMode="auto">
            <a:xfrm>
              <a:off x="5821365" y="3970340"/>
              <a:ext cx="1031875" cy="457200"/>
              <a:chOff x="3745" y="2537"/>
              <a:chExt cx="650" cy="288"/>
            </a:xfrm>
          </p:grpSpPr>
          <p:sp>
            <p:nvSpPr>
              <p:cNvPr id="4132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3" name="Text Box 130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3" name="Group 131"/>
            <p:cNvGrpSpPr>
              <a:grpSpLocks/>
            </p:cNvGrpSpPr>
            <p:nvPr/>
          </p:nvGrpSpPr>
          <p:grpSpPr bwMode="auto">
            <a:xfrm>
              <a:off x="5783265" y="2713040"/>
              <a:ext cx="1031875" cy="457200"/>
              <a:chOff x="3745" y="2537"/>
              <a:chExt cx="650" cy="288"/>
            </a:xfrm>
          </p:grpSpPr>
          <p:sp>
            <p:nvSpPr>
              <p:cNvPr id="4130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31" name="Text Box 133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56344" name="Group 134"/>
            <p:cNvGrpSpPr>
              <a:grpSpLocks/>
            </p:cNvGrpSpPr>
            <p:nvPr/>
          </p:nvGrpSpPr>
          <p:grpSpPr bwMode="auto">
            <a:xfrm>
              <a:off x="4459290" y="3427415"/>
              <a:ext cx="1031875" cy="457200"/>
              <a:chOff x="3745" y="2537"/>
              <a:chExt cx="650" cy="288"/>
            </a:xfrm>
          </p:grpSpPr>
          <p:sp>
            <p:nvSpPr>
              <p:cNvPr id="4128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4129" name="Text Box 136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</a:rPr>
                  <a:t>SMTP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4121" name="Line 137"/>
          <p:cNvSpPr>
            <a:spLocks noChangeShapeType="1"/>
          </p:cNvSpPr>
          <p:nvPr/>
        </p:nvSpPr>
        <p:spPr bwMode="auto">
          <a:xfrm>
            <a:off x="1422394" y="5483225"/>
            <a:ext cx="1306512" cy="606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56338" name="Group 138"/>
          <p:cNvGrpSpPr>
            <a:grpSpLocks/>
          </p:cNvGrpSpPr>
          <p:nvPr/>
        </p:nvGrpSpPr>
        <p:grpSpPr bwMode="auto">
          <a:xfrm>
            <a:off x="1643056" y="5446713"/>
            <a:ext cx="862013" cy="790575"/>
            <a:chOff x="3798" y="2580"/>
            <a:chExt cx="543" cy="498"/>
          </a:xfrm>
        </p:grpSpPr>
        <p:sp>
          <p:nvSpPr>
            <p:cNvPr id="4123" name="Rectangle 139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4124" name="Text Box 140"/>
            <p:cNvSpPr txBox="1">
              <a:spLocks noChangeArrowheads="1"/>
            </p:cNvSpPr>
            <p:nvPr/>
          </p:nvSpPr>
          <p:spPr bwMode="auto">
            <a:xfrm>
              <a:off x="3802" y="2613"/>
              <a:ext cx="539" cy="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POP3 or</a:t>
              </a:r>
            </a:p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</a:rPr>
                <a:t>IMAP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SMTP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38634" y="1479551"/>
            <a:ext cx="4722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Some key design features of Email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Separate protocols for different functions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access (e.g., POP3, IMAP)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email transport (SMTP)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Separation of envelop and message body (end-to-end arguments)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envelop: simple/basic requests to implement transport control; </a:t>
            </a:r>
          </a:p>
          <a:p>
            <a:pPr marL="742950" lvl="1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message body: fine-grain control through ASCII header and message body</a:t>
            </a:r>
          </a:p>
          <a:p>
            <a:pPr marL="1200150" lvl="2" indent="-285750" algn="l">
              <a:buFont typeface="Arial" charset="0"/>
              <a:buChar char="•"/>
              <a:defRPr/>
            </a:pP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MIME type as self-describing data type</a:t>
            </a:r>
          </a:p>
          <a:p>
            <a:pPr marL="285750" indent="-285750" algn="l">
              <a:buFont typeface="Arial" charset="0"/>
              <a:buChar char="•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mic Sans MS" charset="0"/>
                <a:ea typeface="宋体" charset="0"/>
                <a:cs typeface="宋体" charset="0"/>
              </a:rPr>
              <a:t>Status code </a:t>
            </a:r>
            <a:r>
              <a:rPr lang="en-US" altLang="zh-CN" sz="1800" dirty="0">
                <a:latin typeface="Comic Sans MS" charset="0"/>
                <a:ea typeface="宋体" charset="0"/>
                <a:cs typeface="宋体" charset="0"/>
              </a:rPr>
              <a:t>in response makes message easy to parse</a:t>
            </a:r>
          </a:p>
        </p:txBody>
      </p:sp>
    </p:spTree>
    <p:extLst>
      <p:ext uri="{BB962C8B-B14F-4D97-AF65-F5344CB8AC3E}">
        <p14:creationId xmlns:p14="http://schemas.microsoft.com/office/powerpoint/2010/main" val="2036590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Connectionless UDP: Big Picture (Java version)</a:t>
            </a:r>
          </a:p>
        </p:txBody>
      </p:sp>
      <p:sp>
        <p:nvSpPr>
          <p:cNvPr id="75778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84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75798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75799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75786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9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75790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75791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75793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6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75797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DD4F5B-56A2-E047-B429-CB9ABE03F0CC}" type="slidenum">
              <a:rPr lang="en-US" altLang="x-none" sz="1400">
                <a:solidFill>
                  <a:srgbClr val="000000"/>
                </a:solidFill>
              </a:rPr>
              <a:pPr/>
              <a:t>51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UDPServer.java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25600" y="2206625"/>
          <a:ext cx="62579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8" name="Photo Editor Photo" r:id="rId4" imgW="11228571" imgH="7497221" progId="MSPhotoEd.3">
                  <p:embed/>
                </p:oleObj>
              </mc:Choice>
              <mc:Fallback>
                <p:oleObj name="Photo Editor Photo" r:id="rId4" imgW="11228571" imgH="749722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4" r="9895"/>
                      <a:stretch>
                        <a:fillRect/>
                      </a:stretch>
                    </p:blipFill>
                    <p:spPr bwMode="auto">
                      <a:xfrm>
                        <a:off x="1625600" y="2206625"/>
                        <a:ext cx="6257925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1449388"/>
            <a:ext cx="8532812" cy="35607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 simple UDP server which changes any received sentence to upper case.</a:t>
            </a:r>
            <a:endParaRPr lang="en-US" altLang="x-none" sz="2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8DCAE1-B30A-024A-9423-EC2F85DA03A3}" type="slidenum">
              <a:rPr lang="en-US" altLang="x-none" sz="1400">
                <a:solidFill>
                  <a:srgbClr val="000000"/>
                </a:solidFill>
              </a:rPr>
              <a:pPr/>
              <a:t>52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Create Socket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17775" y="1412875"/>
            <a:ext cx="6154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43759438" y="2674938"/>
            <a:ext cx="461708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datagram socket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bind at port 9876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2286000" y="27384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457450" y="32718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990600" y="5719763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Check socket state: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%netstat –a –u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3D7A93-601B-5F4A-8BDE-7354E7B91F53}" type="slidenum">
              <a:rPr lang="en-US" altLang="x-none" sz="1400">
                <a:solidFill>
                  <a:srgbClr val="000000"/>
                </a:solidFill>
              </a:rPr>
              <a:pPr/>
              <a:t>53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System State after the Call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9876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32</a:t>
            </a:r>
            <a:r>
              <a:rPr lang="en-US" sz="1200">
                <a:solidFill>
                  <a:srgbClr val="000000"/>
                </a:solidFill>
              </a:rPr>
              <a:t>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230</a:t>
            </a:r>
            <a:r>
              <a:rPr lang="en-US" sz="12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164138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0065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564063" y="2100263"/>
            <a:ext cx="444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indicates that the socket binds to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all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IP addresses of the machine: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ifconfig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 -a</a:t>
            </a: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01675" y="3668713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why shown as 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*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”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?</a:t>
            </a: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1511300" y="3357563"/>
            <a:ext cx="97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local 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CDCBFE-9BE2-5944-9277-5803CDD3EB6B}" type="slidenum">
              <a:rPr lang="en-US" altLang="x-none" sz="1400">
                <a:solidFill>
                  <a:srgbClr val="000000"/>
                </a:solidFill>
              </a:rPr>
              <a:pPr/>
              <a:t>54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Binding to Specific IP Addresses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7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b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 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8397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398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3988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9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83980" name="Straight Arrow Connector 4"/>
          <p:cNvCxnSpPr>
            <a:cxnSpLocks noChangeShapeType="1"/>
            <a:endCxn id="8398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8398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E0C023-60E5-3E49-994F-6888CB079A7D}" type="slidenum">
              <a:rPr lang="en-US" altLang="x-none" sz="1400">
                <a:solidFill>
                  <a:srgbClr val="000000"/>
                </a:solidFill>
              </a:rPr>
              <a:pPr/>
              <a:t>55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8088" y="3922713"/>
            <a:ext cx="6350" cy="11001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grpSp>
        <p:nvGrpSpPr>
          <p:cNvPr id="86027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{128.36.59.2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</p:grpSp>
      <p:cxnSp>
        <p:nvCxnSpPr>
          <p:cNvPr id="86028" name="Straight Arrow Connector 4"/>
          <p:cNvCxnSpPr>
            <a:cxnSpLocks noChangeShapeType="1"/>
            <a:endCxn id="5325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6029" name="Group 4"/>
          <p:cNvGrpSpPr>
            <a:grpSpLocks/>
          </p:cNvGrpSpPr>
          <p:nvPr/>
        </p:nvGrpSpPr>
        <p:grpSpPr bwMode="auto">
          <a:xfrm>
            <a:off x="7251700" y="425450"/>
            <a:ext cx="1384300" cy="2511425"/>
            <a:chOff x="114" y="896"/>
            <a:chExt cx="872" cy="2044"/>
          </a:xfrm>
        </p:grpSpPr>
        <p:grpSp>
          <p:nvGrpSpPr>
            <p:cNvPr id="8606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7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6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6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6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6067" name="Text Box 14"/>
            <p:cNvSpPr txBox="1">
              <a:spLocks noChangeArrowheads="1"/>
            </p:cNvSpPr>
            <p:nvPr/>
          </p:nvSpPr>
          <p:spPr bwMode="auto">
            <a:xfrm>
              <a:off x="114" y="896"/>
              <a:ext cx="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on server</a:t>
              </a:r>
            </a:p>
          </p:txBody>
        </p:sp>
      </p:grpSp>
      <p:grpSp>
        <p:nvGrpSpPr>
          <p:cNvPr id="86030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605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605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6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6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606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2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60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P2</a:t>
                </a:r>
              </a:p>
            </p:txBody>
          </p:sp>
        </p:grpSp>
        <p:sp>
          <p:nvSpPr>
            <p:cNvPr id="86047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B</a:t>
              </a:r>
            </a:p>
          </p:txBody>
        </p:sp>
      </p:grpSp>
      <p:grpSp>
        <p:nvGrpSpPr>
          <p:cNvPr id="86033" name="Group 54"/>
          <p:cNvGrpSpPr>
            <a:grpSpLocks/>
          </p:cNvGrpSpPr>
          <p:nvPr/>
        </p:nvGrpSpPr>
        <p:grpSpPr bwMode="auto">
          <a:xfrm>
            <a:off x="5264150" y="3943350"/>
            <a:ext cx="2266950" cy="1252538"/>
            <a:chOff x="7743915" y="3856556"/>
            <a:chExt cx="1225670" cy="1252954"/>
          </a:xfrm>
        </p:grpSpPr>
        <p:sp>
          <p:nvSpPr>
            <p:cNvPr id="8603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603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4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4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B</a:t>
              </a:r>
            </a:p>
          </p:txBody>
        </p:sp>
        <p:sp>
          <p:nvSpPr>
            <p:cNvPr id="8604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225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327400" y="3533775"/>
            <a:ext cx="4562475" cy="1790700"/>
            <a:chOff x="3326268" y="3534004"/>
            <a:chExt cx="4563607" cy="1790471"/>
          </a:xfrm>
        </p:grpSpPr>
        <p:sp>
          <p:nvSpPr>
            <p:cNvPr id="86035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26268" y="3534004"/>
              <a:ext cx="1465627" cy="17698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DCC670-B33A-DC41-8B5B-D0F54B8F660F}" type="slidenum">
              <a:rPr lang="en-US" altLang="x-none" sz="1400">
                <a:solidFill>
                  <a:srgbClr val="000000"/>
                </a:solidFill>
              </a:rPr>
              <a:pPr/>
              <a:t>56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1738" y="4611688"/>
            <a:ext cx="12700" cy="4111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cxnSp>
        <p:nvCxnSpPr>
          <p:cNvPr id="88075" name="Straight Arrow Connector 4"/>
          <p:cNvCxnSpPr>
            <a:cxnSpLocks noChangeShapeType="1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8076" name="Group 4"/>
          <p:cNvGrpSpPr>
            <a:grpSpLocks/>
          </p:cNvGrpSpPr>
          <p:nvPr/>
        </p:nvGrpSpPr>
        <p:grpSpPr bwMode="auto">
          <a:xfrm>
            <a:off x="7291388" y="425450"/>
            <a:ext cx="1308100" cy="2511425"/>
            <a:chOff x="139" y="896"/>
            <a:chExt cx="824" cy="2044"/>
          </a:xfrm>
        </p:grpSpPr>
        <p:grpSp>
          <p:nvGrpSpPr>
            <p:cNvPr id="8811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2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8121" name="Text Box 14"/>
            <p:cNvSpPr txBox="1">
              <a:spLocks noChangeArrowheads="1"/>
            </p:cNvSpPr>
            <p:nvPr/>
          </p:nvSpPr>
          <p:spPr bwMode="auto">
            <a:xfrm>
              <a:off x="139" y="896"/>
              <a:ext cx="8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on server</a:t>
              </a:r>
            </a:p>
          </p:txBody>
        </p:sp>
      </p:grpSp>
      <p:grpSp>
        <p:nvGrpSpPr>
          <p:cNvPr id="88077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811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811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811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11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811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10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1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9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0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0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0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0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P3</a:t>
                </a:r>
              </a:p>
            </p:txBody>
          </p:sp>
        </p:grpSp>
        <p:sp>
          <p:nvSpPr>
            <p:cNvPr id="88101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C</a:t>
              </a:r>
            </a:p>
          </p:txBody>
        </p:sp>
      </p:grpSp>
      <p:grpSp>
        <p:nvGrpSpPr>
          <p:cNvPr id="88080" name="Group 54"/>
          <p:cNvGrpSpPr>
            <a:grpSpLocks/>
          </p:cNvGrpSpPr>
          <p:nvPr/>
        </p:nvGrpSpPr>
        <p:grpSpPr bwMode="auto">
          <a:xfrm>
            <a:off x="5264150" y="3943350"/>
            <a:ext cx="1943100" cy="1252538"/>
            <a:chOff x="7743915" y="3856556"/>
            <a:chExt cx="1050715" cy="1253066"/>
          </a:xfrm>
        </p:grpSpPr>
        <p:sp>
          <p:nvSpPr>
            <p:cNvPr id="8809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809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</a:t>
              </a:r>
              <a:r>
                <a:rPr lang="en-US" altLang="x-none" sz="1600" b="1">
                  <a:solidFill>
                    <a:srgbClr val="FF0000"/>
                  </a:solidFill>
                </a:rPr>
                <a:t>6789</a:t>
              </a:r>
            </a:p>
          </p:txBody>
        </p:sp>
        <p:sp>
          <p:nvSpPr>
            <p:cNvPr id="8809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09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C</a:t>
              </a:r>
            </a:p>
          </p:txBody>
        </p:sp>
        <p:sp>
          <p:nvSpPr>
            <p:cNvPr id="8809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50715" cy="3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44850" y="4092575"/>
            <a:ext cx="4645025" cy="1231900"/>
            <a:chOff x="3243425" y="4092575"/>
            <a:chExt cx="4646450" cy="1231900"/>
          </a:xfrm>
        </p:grpSpPr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243425" y="4141788"/>
              <a:ext cx="1548288" cy="1162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8082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6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8087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8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sp>
        <p:nvSpPr>
          <p:cNvPr id="880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 Socket State	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35113"/>
            <a:ext cx="82486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Each Datagram socket has a set of states: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local address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send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receive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traffic class</a:t>
            </a:r>
          </a:p>
          <a:p>
            <a:pPr lvl="1">
              <a:defRPr/>
            </a:pPr>
            <a:endParaRPr lang="en-US" sz="2000" dirty="0"/>
          </a:p>
          <a:p>
            <a:pPr marL="57150" lvl="1" indent="0">
              <a:buSzPct val="85000"/>
              <a:buFont typeface="ZapfDingbats" charset="0"/>
              <a:buNone/>
              <a:defRPr/>
            </a:pPr>
            <a:r>
              <a:rPr lang="en-US" dirty="0"/>
              <a:t>See http://</a:t>
            </a:r>
            <a:r>
              <a:rPr lang="en-US" dirty="0" err="1"/>
              <a:t>download.java.net</a:t>
            </a:r>
            <a:r>
              <a:rPr lang="en-US" dirty="0"/>
              <a:t>/jdk7/archive/b123/docs/</a:t>
            </a:r>
            <a:r>
              <a:rPr lang="en-US" dirty="0" err="1"/>
              <a:t>api</a:t>
            </a:r>
            <a:r>
              <a:rPr lang="en-US" dirty="0"/>
              <a:t>/java/net/</a:t>
            </a:r>
            <a:r>
              <a:rPr lang="en-US" dirty="0" err="1"/>
              <a:t>DatagramSocket.html</a:t>
            </a: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r>
              <a:rPr lang="en-US" dirty="0"/>
              <a:t>Example: socket state after clients sent </a:t>
            </a:r>
            <a:r>
              <a:rPr lang="en-US" dirty="0" err="1"/>
              <a:t>msgs</a:t>
            </a:r>
            <a:r>
              <a:rPr lang="en-US" dirty="0"/>
              <a:t> to the server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3CB924-B79A-8449-9CE4-79295D34A829}" type="slidenum">
              <a:rPr lang="en-US" altLang="x-none" sz="1400"/>
              <a:pPr/>
              <a:t>57</a:t>
            </a:fld>
            <a:endParaRPr lang="en-US" altLang="x-none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913B86-8B1C-6A43-BD8A-73C6B7987599}" type="slidenum">
              <a:rPr lang="en-US" altLang="x-none" sz="1400">
                <a:solidFill>
                  <a:srgbClr val="000000"/>
                </a:solidFill>
              </a:rPr>
              <a:pPr/>
              <a:t>58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Receiving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65400" y="1377950"/>
            <a:ext cx="61547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byte[1024];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null;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while(true)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algn="l"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1150" y="488473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space for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received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328738" y="5654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362200" y="493871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471738" y="527367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352675" y="567213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V="1">
            <a:off x="2490788" y="583882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7CE91A-E162-1849-87B3-28D972F077DF}" type="slidenum">
              <a:rPr lang="en-US" altLang="x-none" sz="1400">
                <a:solidFill>
                  <a:srgbClr val="000000"/>
                </a:solidFill>
              </a:rPr>
              <a:pPr/>
              <a:t>59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7772400" cy="88106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DatagramPacket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Receiving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of length length.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offset,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starting at offset,  length length.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Sending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(byte[] </a:t>
            </a:r>
            <a:r>
              <a:rPr lang="en-US" altLang="zh-CN" sz="2000" dirty="0" err="1">
                <a:ea typeface="宋体" charset="-122"/>
              </a:rPr>
              <a:t>buf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length, </a:t>
            </a:r>
            <a:r>
              <a:rPr lang="en-US" altLang="zh-CN" sz="2000" dirty="0" err="1">
                <a:ea typeface="宋体" charset="-122"/>
              </a:rPr>
              <a:t>InetAddress</a:t>
            </a:r>
            <a:r>
              <a:rPr lang="en-US" altLang="zh-CN" sz="2000" dirty="0">
                <a:ea typeface="宋体" charset="-122"/>
              </a:rPr>
              <a:t> address,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port)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rgbClr val="000000"/>
                </a:solidFill>
                <a:ea typeface="宋体" charset="-122"/>
              </a:rPr>
              <a:t>DatagramPacket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(byte[] 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offset,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length,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InetAddress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address,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port) </a:t>
            </a:r>
            <a:endParaRPr lang="en-US" altLang="zh-CN" sz="1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C1B7BC-2F5E-CF45-8B39-B1157B37D2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Recap: Email Authentication Approaches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404938"/>
            <a:ext cx="832167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68375" y="6230938"/>
            <a:ext cx="302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-122"/>
              </a:rPr>
              <a:t>Sender Policy Frame (SPF)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4449089" y="6219825"/>
            <a:ext cx="4046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1800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DomainKeys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Identified Mail (DKIM)</a:t>
            </a:r>
            <a:b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Authenticated Results Chain (ARC)</a:t>
            </a:r>
            <a:endParaRPr lang="en-US" altLang="x-non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8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60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6163" y="1470025"/>
            <a:ext cx="73993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class UDPServer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public static void main(String args[]) throws Exception 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…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x-none" sz="2000"/>
              <a:t>// process data</a:t>
            </a:r>
          </a:p>
          <a:p>
            <a:pPr algn="l"/>
            <a:r>
              <a:rPr lang="en-US" altLang="x-none" sz="2000"/>
              <a:t>           String sentence = </a:t>
            </a:r>
            <a:r>
              <a:rPr lang="en-US" altLang="x-none" sz="2000" b="1"/>
              <a:t>new String(receivePacket.getData(), </a:t>
            </a:r>
            <a:br>
              <a:rPr lang="en-US" altLang="x-none" sz="2000" b="1"/>
            </a:br>
            <a:r>
              <a:rPr lang="en-US" altLang="x-none" sz="2000" b="1"/>
              <a:t>                                                            0, receivePacket.getLength());</a:t>
            </a:r>
          </a:p>
          <a:p>
            <a:pPr algn="l"/>
            <a:r>
              <a:rPr lang="en-US" altLang="x-none" sz="2000"/>
              <a:t>           String capitalizedSentence = sentence.toUpperCase();</a:t>
            </a:r>
          </a:p>
          <a:p>
            <a:pPr algn="l"/>
            <a:r>
              <a:rPr lang="en-US" altLang="x-none" sz="2000"/>
              <a:t>           sendData = capitalizedSentence.getBytes();</a:t>
            </a:r>
            <a:endParaRPr lang="en-US" altLang="x-none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94338" y="1398588"/>
            <a:ext cx="3513137" cy="1476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getData() returns a pointer to an underlying buffer array;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for efficiency, don</a:t>
            </a:r>
            <a:r>
              <a:rPr lang="en-US" altLang="en-US" sz="1800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t assume receive() will reset the rest of the array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257925" y="2881313"/>
            <a:ext cx="773113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202238" y="5595938"/>
            <a:ext cx="3513137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err="1">
                <a:solidFill>
                  <a:srgbClr val="000000"/>
                </a:solidFill>
              </a:rPr>
              <a:t>getLength</a:t>
            </a:r>
            <a:r>
              <a:rPr lang="en-US" sz="1800" dirty="0">
                <a:solidFill>
                  <a:srgbClr val="000000"/>
                </a:solidFill>
              </a:rPr>
              <a:t>() returns how much data is valid.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7332663" y="4570413"/>
            <a:ext cx="300037" cy="1020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BA1FE8-AE46-9947-84A8-73209812737A}" type="slidenum">
              <a:rPr lang="en-US" altLang="x-none" sz="1400">
                <a:solidFill>
                  <a:srgbClr val="000000"/>
                </a:solidFill>
              </a:rPr>
              <a:pPr/>
              <a:t>61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Response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0650"/>
            <a:ext cx="4114800" cy="48069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Java </a:t>
            </a:r>
            <a:r>
              <a:rPr lang="en-US" altLang="zh-CN" sz="2400" dirty="0" err="1">
                <a:ea typeface="宋体" charset="-122"/>
              </a:rPr>
              <a:t>DatagramPacket</a:t>
            </a:r>
            <a:r>
              <a:rPr lang="en-US" altLang="zh-CN" sz="2400" dirty="0">
                <a:ea typeface="宋体" charset="-12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getAddress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getPort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宋体" charset="-122"/>
              </a:rPr>
              <a:t>returns the </a:t>
            </a:r>
            <a:r>
              <a:rPr lang="en-US" altLang="x-none" sz="2000" dirty="0">
                <a:solidFill>
                  <a:srgbClr val="FF0000"/>
                </a:solidFill>
                <a:ea typeface="宋体" charset="-122"/>
              </a:rPr>
              <a:t>source</a:t>
            </a:r>
            <a:r>
              <a:rPr lang="en-US" altLang="x-none" sz="2000" dirty="0">
                <a:ea typeface="宋体" charset="-122"/>
              </a:rPr>
              <a:t> address/port</a:t>
            </a: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983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09888"/>
            <a:ext cx="4314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385888"/>
            <a:ext cx="38639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2683C5-9C86-9745-A35F-3BAF01A7E466}" type="slidenum">
              <a:rPr lang="en-US" altLang="x-none" sz="1400">
                <a:solidFill>
                  <a:srgbClr val="000000"/>
                </a:solidFill>
              </a:rPr>
              <a:pPr/>
              <a:t>62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Reply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51025" y="1524000"/>
            <a:ext cx="56499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port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receivePacket.getPort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 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port);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serverSocket.send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0800" y="192087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Get IP addr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port #, of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981200" y="197961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138363" y="27178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Write out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End of while loop,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loop back and wait for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another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V="1">
            <a:off x="2128838" y="2279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send to client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0B1F32-6DCD-4F47-9F9B-5881D13BC07D}" type="slidenum">
              <a:rPr lang="en-US" altLang="x-none" sz="1400">
                <a:solidFill>
                  <a:srgbClr val="000000"/>
                </a:solidFill>
              </a:rPr>
              <a:pPr/>
              <a:t>63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UDPClient.java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2403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08513" y="1449388"/>
          <a:ext cx="4046537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4" name="Photo Editor Photo" r:id="rId4" imgW="11266667" imgH="9895238" progId="MSPhotoEd.3">
                  <p:embed/>
                </p:oleObj>
              </mc:Choice>
              <mc:Fallback>
                <p:oleObj name="Photo Editor Photo" r:id="rId4" imgW="11266667" imgH="9895238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048" r="10498"/>
                      <a:stretch>
                        <a:fillRect/>
                      </a:stretch>
                    </p:blipFill>
                    <p:spPr bwMode="auto">
                      <a:xfrm>
                        <a:off x="4608513" y="1449388"/>
                        <a:ext cx="4046537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7350" y="2417763"/>
            <a:ext cx="439578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 simple UDP client which reads input from keyboard, sends the input to server, and reads the reply back from the server.</a:t>
            </a: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64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65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67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General Service/Naming Discovery)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649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6925" y="93489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General Service/Naming Discovery Paradigm: </a:t>
            </a: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</a:p>
        </p:txBody>
      </p:sp>
      <p:grpSp>
        <p:nvGrpSpPr>
          <p:cNvPr id="120835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662877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Distributed workspace</a:t>
            </a: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 by David Gelernter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in the 80’s 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at Yale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Very influential in naming and resource discovery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Key issues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name services/resources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resolve names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0094617-18E7-0E48-9733-E5430E9D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Some Key Remaining Issues about Email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Basic: How to find the email server of a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Scalability/robustness: how to find multiple servers for the email domain?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SPF: How does SPF know if its neighbor MTA is a permitted sender of the domain?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DKIM: How does DKIM retrieve the public key of the author domain?</a:t>
            </a:r>
          </a:p>
        </p:txBody>
      </p:sp>
    </p:spTree>
    <p:extLst>
      <p:ext uri="{BB962C8B-B14F-4D97-AF65-F5344CB8AC3E}">
        <p14:creationId xmlns:p14="http://schemas.microsoft.com/office/powerpoint/2010/main" val="17318147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578" y="272545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The Linda Paradigm</a:t>
            </a:r>
            <a:endParaRPr lang="en-US" sz="3993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2883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53714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Naming scheme:</a:t>
            </a:r>
          </a:p>
          <a:p>
            <a:pPr marL="913392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arbitrary tuples (heterogeneous-type vectors)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795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Name resolution: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odes write into shared memory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Nodes 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read matching tuples from shared memory</a:t>
            </a:r>
            <a:endParaRPr lang="en-US" altLang="zh-CN" sz="2795" dirty="0">
              <a:solidFill>
                <a:srgbClr val="000000"/>
              </a:solidFill>
              <a:latin typeface="Comic Sans MS" charset="0"/>
              <a:ea typeface="ＭＳ Ｐゴシック" charset="0"/>
              <a:cs typeface="宋体" charset="0"/>
            </a:endParaRPr>
          </a:p>
          <a:p>
            <a:pPr marL="1199664" lvl="2" indent="-285635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Wingdings" charset="0"/>
              <a:buChar char="§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exact matching is required for extraction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68ABF7-52AB-6E42-902D-6231538F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70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1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5578" y="207579"/>
            <a:ext cx="7769126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  <a:r>
              <a:rPr lang="en-US" altLang="zh-CN" sz="3993" u="sng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: Core API</a:t>
            </a:r>
            <a:endParaRPr lang="en-US" sz="3993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4931" name="Group 5"/>
          <p:cNvGrpSpPr>
            <a:grpSpLocks/>
          </p:cNvGrpSpPr>
          <p:nvPr/>
        </p:nvGrpSpPr>
        <p:grpSpPr bwMode="auto">
          <a:xfrm>
            <a:off x="1925776" y="2521044"/>
            <a:ext cx="5292449" cy="2926692"/>
            <a:chOff x="0" y="0"/>
            <a:chExt cx="3336" cy="18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06350" y="1470477"/>
            <a:ext cx="8607360" cy="48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out():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writes tuples to shared space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out("</a:t>
            </a:r>
            <a:r>
              <a:rPr lang="en-US" altLang="x-none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", 1.5, 12)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.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insert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into space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1797" i="1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read():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tuple copy matching </a:t>
            </a:r>
            <a:r>
              <a:rPr lang="en-US" altLang="x-none" sz="1797" dirty="0" err="1">
                <a:solidFill>
                  <a:srgbClr val="000000"/>
                </a:solidFill>
                <a:latin typeface="Comic Sans MS" charset="0"/>
              </a:rPr>
              <a:t>arg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 list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read(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i="1" dirty="0">
                <a:solidFill>
                  <a:srgbClr val="000000"/>
                </a:solidFill>
                <a:latin typeface="Comic Sans MS" charset="0"/>
              </a:rPr>
              <a:t>, ? A, ? B)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finds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and sets local variables 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 = 1.5, B = 12. 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still resident in space.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in():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and deletes matching tuple from space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same as above except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deleted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(expression): similar to out except that the tuple argument to </a:t>
            </a: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 is evaluated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dirty="0" err="1">
                <a:solidFill>
                  <a:srgbClr val="000000"/>
                </a:solidFill>
              </a:rPr>
              <a:t>eval</a:t>
            </a:r>
            <a:r>
              <a:rPr lang="en-US" altLang="x-none" sz="1797" dirty="0">
                <a:solidFill>
                  <a:srgbClr val="000000"/>
                </a:solidFill>
              </a:rPr>
              <a:t>("ab",-6,abs(-6))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creates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ab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-6, 6)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E3D06C-4CCD-6E4C-835A-C45BEE6D9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71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 Extension: JavaSpaces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749816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Industry took Linda principles and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made modifications</a:t>
            </a: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add t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ransactions, leases, events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s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tore Java objects instead of tuples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a very comprehensive service discovery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Definitive book, 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JavaSpaces Principles, Patterns, and Practice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ja-JP" sz="2795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29AD37-69ED-B342-B282-A4CD838D9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72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962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Java</a:t>
            </a:r>
            <a:r>
              <a:rPr lang="zh-CN" altLang="en-US" dirty="0">
                <a:solidFill>
                  <a:srgbClr val="3333CC"/>
                </a:solidFill>
                <a:latin typeface="Comic Sans MS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in</a:t>
            </a:r>
            <a:r>
              <a:rPr lang="zh-CN" altLang="en-US" dirty="0">
                <a:solidFill>
                  <a:srgbClr val="3333CC"/>
                </a:solidFill>
                <a:latin typeface="Comic Sans MS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a</a:t>
            </a:r>
            <a:r>
              <a:rPr lang="zh-CN" altLang="en-US" dirty="0">
                <a:solidFill>
                  <a:srgbClr val="3333CC"/>
                </a:solidFill>
                <a:latin typeface="Comic Sans MS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Nutshell)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5462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D359E-6A15-BF43-880A-B8EDCA67FE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3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6554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6554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6554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6554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6554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15848353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Virtual Machine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 be platform independent, Java designers introduced Java Virtual Machine (JVM), a machine different from any physical platform, but a </a:t>
            </a:r>
            <a:r>
              <a:rPr lang="en-US" altLang="x-none" sz="2400" i="1" dirty="0">
                <a:ea typeface="ＭＳ Ｐゴシック" charset="-128"/>
              </a:rPr>
              <a:t>virtual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language of the virtual machine is referred to as</a:t>
            </a:r>
            <a:r>
              <a:rPr lang="en-US" altLang="x-none" sz="1800" i="1" dirty="0">
                <a:ea typeface="ＭＳ Ｐゴシック" charset="-128"/>
              </a:rPr>
              <a:t> </a:t>
            </a:r>
            <a:r>
              <a:rPr lang="en-US" altLang="x-none" sz="1800" i="1" dirty="0">
                <a:solidFill>
                  <a:srgbClr val="A50021"/>
                </a:solidFill>
                <a:ea typeface="ＭＳ Ｐゴシック" charset="-128"/>
              </a:rPr>
              <a:t>bytecode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Thus Java actually has two programming languages</a:t>
            </a:r>
          </a:p>
          <a:p>
            <a:pPr lvl="1"/>
            <a:endParaRPr lang="en-US" altLang="x-none" sz="1800" i="1" dirty="0">
              <a:solidFill>
                <a:srgbClr val="A50021"/>
              </a:solidFill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A Java compiler translates Java source code (.java files) into </a:t>
            </a:r>
            <a:r>
              <a:rPr lang="en-US" altLang="x-none" sz="2400" i="1" dirty="0">
                <a:solidFill>
                  <a:srgbClr val="000000"/>
                </a:solidFill>
                <a:ea typeface="ＭＳ Ｐゴシック" charset="-128"/>
              </a:rPr>
              <a:t>bytecode </a:t>
            </a: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(in .class files)</a:t>
            </a:r>
            <a:endParaRPr lang="en-US" altLang="x-none" sz="16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Java software program needs to be compiled only once: from the Java source code to bytecode</a:t>
            </a:r>
          </a:p>
          <a:p>
            <a:pPr lvl="1">
              <a:buClr>
                <a:srgbClr val="3333CC"/>
              </a:buClr>
            </a:pPr>
            <a:endParaRPr lang="en-US" altLang="x-none" sz="2000" dirty="0"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Other languages (e.g., </a:t>
            </a:r>
            <a:r>
              <a:rPr lang="en-US" altLang="x-none" sz="2400" dirty="0" err="1">
                <a:ea typeface="ＭＳ Ｐゴシック" charset="-128"/>
              </a:rPr>
              <a:t>Jruby</a:t>
            </a:r>
            <a:r>
              <a:rPr lang="en-US" altLang="x-none" sz="2400" dirty="0">
                <a:ea typeface="ＭＳ Ｐゴシック" charset="-128"/>
              </a:rPr>
              <a:t>, </a:t>
            </a:r>
            <a:r>
              <a:rPr lang="en-US" altLang="x-none" sz="2400" dirty="0" err="1">
                <a:ea typeface="ＭＳ Ｐゴシック" charset="-128"/>
              </a:rPr>
              <a:t>Jython</a:t>
            </a:r>
            <a:r>
              <a:rPr lang="en-US" altLang="x-none" sz="2400" dirty="0">
                <a:ea typeface="ＭＳ Ｐゴシック" charset="-128"/>
              </a:rPr>
              <a:t>, Scala) may also compile to bytecode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71F23-57F1-C949-8DA1-581CDDD0EC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483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A36-7343-CE4C-8E7A-73CAB5D8E1D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381000"/>
            <a:ext cx="7999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Execution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95425"/>
            <a:ext cx="8305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/>
              <a:t>To execute a Java program, another piece of software called an </a:t>
            </a:r>
            <a:r>
              <a:rPr lang="en-US" altLang="x-none" i="1" dirty="0">
                <a:solidFill>
                  <a:srgbClr val="C00000"/>
                </a:solidFill>
              </a:rPr>
              <a:t>interpreter</a:t>
            </a:r>
            <a:r>
              <a:rPr lang="en-US" altLang="x-none" i="1" dirty="0"/>
              <a:t>, </a:t>
            </a:r>
            <a:r>
              <a:rPr lang="en-US" altLang="x-none" dirty="0"/>
              <a:t>translates between bytecode and the actual machine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an interpreter is specific to a specific platform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the interpreter understands java bytecode, and then issues instructions in the specific platform for which it is written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we also say that an interpreter provides a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36117473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B7013-3ACE-3140-9745-221EC5AEDB5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1682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295400" cy="12954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1188" y="457200"/>
            <a:ext cx="8075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Translation and Execution</a:t>
            </a: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590800" y="13716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source code</a:t>
            </a: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2667000" y="2438400"/>
            <a:ext cx="3810000" cy="5334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compiler</a:t>
            </a:r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12"/>
          <p:cNvSpPr>
            <a:spLocks noChangeShapeType="1"/>
          </p:cNvSpPr>
          <p:nvPr/>
        </p:nvSpPr>
        <p:spPr bwMode="auto">
          <a:xfrm>
            <a:off x="5334000" y="4038600"/>
            <a:ext cx="838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Windows</a:t>
            </a: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1752600" y="4038600"/>
            <a:ext cx="1879600" cy="3048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4800600" y="4419600"/>
            <a:ext cx="22098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Android</a:t>
            </a:r>
          </a:p>
        </p:txBody>
      </p:sp>
      <p:sp>
        <p:nvSpPr>
          <p:cNvPr id="71691" name="Oval 18"/>
          <p:cNvSpPr>
            <a:spLocks noChangeArrowheads="1"/>
          </p:cNvSpPr>
          <p:nvPr/>
        </p:nvSpPr>
        <p:spPr bwMode="auto">
          <a:xfrm>
            <a:off x="2514600" y="34290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bytecode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20"/>
          <p:cNvSpPr>
            <a:spLocks noChangeArrowheads="1"/>
          </p:cNvSpPr>
          <p:nvPr/>
        </p:nvSpPr>
        <p:spPr bwMode="auto">
          <a:xfrm>
            <a:off x="25146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Mac</a:t>
            </a:r>
          </a:p>
        </p:txBody>
      </p:sp>
      <p:pic>
        <p:nvPicPr>
          <p:cNvPr id="71694" name="Picture 26" descr="power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1600200" cy="1173163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Line 29"/>
          <p:cNvSpPr>
            <a:spLocks noChangeShapeType="1"/>
          </p:cNvSpPr>
          <p:nvPr/>
        </p:nvSpPr>
        <p:spPr bwMode="auto">
          <a:xfrm>
            <a:off x="3886200" y="4038600"/>
            <a:ext cx="76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9"/>
          <p:cNvSpPr>
            <a:spLocks noChangeArrowheads="1"/>
          </p:cNvSpPr>
          <p:nvPr/>
        </p:nvSpPr>
        <p:spPr bwMode="auto">
          <a:xfrm>
            <a:off x="7086600" y="4419600"/>
            <a:ext cx="19812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for Linux</a:t>
            </a:r>
          </a:p>
        </p:txBody>
      </p:sp>
      <p:pic>
        <p:nvPicPr>
          <p:cNvPr id="71697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143000" cy="11430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715000"/>
            <a:ext cx="55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849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9592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Comparing Traditional (e.g., C/C++) and Java Software Development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817635"/>
            <a:ext cx="3861619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 developer writes a program in C/C++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C/C++ source code is generally considered proprietary, and not released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developer compiles the C/C++ program for each platform it intends to support, and distributes one version for each platform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thus each program has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multiple compiled </a:t>
            </a:r>
            <a:r>
              <a:rPr lang="en-US" altLang="x-none" sz="1600" dirty="0">
                <a:ea typeface="ＭＳ Ｐゴシック" charset="-128"/>
              </a:rPr>
              <a:t>versions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  <a:ea typeface="ＭＳ Ｐゴシック" charset="-128"/>
              </a:rPr>
              <a:t>each compiled version can run by itself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Platform dependency handled by each software developer</a:t>
            </a:r>
          </a:p>
        </p:txBody>
      </p:sp>
      <p:sp>
        <p:nvSpPr>
          <p:cNvPr id="737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DADEA-9354-AE4E-AFF2-F8B7C1A03CF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Traditional, e.g., C/C++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4876800" y="17526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/>
              <a:t>A developer writes a program in Java</a:t>
            </a:r>
          </a:p>
          <a:p>
            <a:pPr algn="l"/>
            <a:r>
              <a:rPr lang="en-US" altLang="x-none" sz="1800" dirty="0"/>
              <a:t>The Java source code is generally considered proprietary, and not released</a:t>
            </a:r>
            <a:br>
              <a:rPr lang="en-US" altLang="x-none" sz="1800" dirty="0"/>
            </a:br>
            <a:endParaRPr lang="en-US" altLang="x-none" sz="1800" dirty="0"/>
          </a:p>
          <a:p>
            <a:pPr algn="l"/>
            <a:r>
              <a:rPr lang="en-US" altLang="x-none" sz="1800" dirty="0"/>
              <a:t>The developer compiles the Java program to bytecode, and distributes the bytecode version</a:t>
            </a:r>
          </a:p>
          <a:p>
            <a:pPr lvl="1" algn="l"/>
            <a:r>
              <a:rPr lang="en-US" altLang="x-none" sz="1600" dirty="0"/>
              <a:t>thus each program has only </a:t>
            </a:r>
            <a:r>
              <a:rPr lang="en-US" altLang="x-none" sz="1600" dirty="0">
                <a:solidFill>
                  <a:srgbClr val="FF0000"/>
                </a:solidFill>
              </a:rPr>
              <a:t>one compiled version</a:t>
            </a:r>
          </a:p>
          <a:p>
            <a:pPr lvl="1" algn="l"/>
            <a:r>
              <a:rPr lang="en-US" altLang="x-none" sz="1600" dirty="0">
                <a:solidFill>
                  <a:srgbClr val="000090"/>
                </a:solidFill>
              </a:rPr>
              <a:t>the compiled bytecode needs an interpreter for each platform</a:t>
            </a:r>
          </a:p>
          <a:p>
            <a:pPr algn="l">
              <a:buSzPct val="75000"/>
            </a:pPr>
            <a:r>
              <a:rPr lang="en-US" altLang="x-none" sz="1800" dirty="0">
                <a:solidFill>
                  <a:srgbClr val="FF0000"/>
                </a:solidFill>
              </a:rPr>
              <a:t>Platform dependency handled by platform vendor</a:t>
            </a:r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4924425" y="1371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7887703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7577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1144D-A651-6D4A-8BB1-AB139A3BE8F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77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8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7578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7578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8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7578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9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Oval 30"/>
          <p:cNvSpPr>
            <a:spLocks noChangeArrowheads="1"/>
          </p:cNvSpPr>
          <p:nvPr/>
        </p:nvSpPr>
        <p:spPr bwMode="auto">
          <a:xfrm>
            <a:off x="914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94" name="Oval 31"/>
          <p:cNvSpPr>
            <a:spLocks noChangeArrowheads="1"/>
          </p:cNvSpPr>
          <p:nvPr/>
        </p:nvSpPr>
        <p:spPr bwMode="auto">
          <a:xfrm>
            <a:off x="6731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1/bytecode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358900" y="50292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Oval 36"/>
          <p:cNvSpPr>
            <a:spLocks noChangeArrowheads="1"/>
          </p:cNvSpPr>
          <p:nvPr/>
        </p:nvSpPr>
        <p:spPr bwMode="auto">
          <a:xfrm>
            <a:off x="2819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97" name="Oval 37"/>
          <p:cNvSpPr>
            <a:spLocks noChangeArrowheads="1"/>
          </p:cNvSpPr>
          <p:nvPr/>
        </p:nvSpPr>
        <p:spPr bwMode="auto">
          <a:xfrm>
            <a:off x="26670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2/bytecode</a:t>
            </a:r>
          </a:p>
        </p:txBody>
      </p:sp>
      <p:sp>
        <p:nvSpPr>
          <p:cNvPr id="75798" name="Line 42"/>
          <p:cNvSpPr>
            <a:spLocks noChangeShapeType="1"/>
          </p:cNvSpPr>
          <p:nvPr/>
        </p:nvSpPr>
        <p:spPr bwMode="auto">
          <a:xfrm>
            <a:off x="4495800" y="51816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43"/>
          <p:cNvSpPr>
            <a:spLocks noChangeShapeType="1"/>
          </p:cNvSpPr>
          <p:nvPr/>
        </p:nvSpPr>
        <p:spPr bwMode="auto">
          <a:xfrm flipH="1">
            <a:off x="3352800" y="51054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Oval 44"/>
          <p:cNvSpPr>
            <a:spLocks noChangeArrowheads="1"/>
          </p:cNvSpPr>
          <p:nvPr/>
        </p:nvSpPr>
        <p:spPr bwMode="auto">
          <a:xfrm>
            <a:off x="55499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1</a:t>
            </a:r>
          </a:p>
        </p:txBody>
      </p:sp>
      <p:sp>
        <p:nvSpPr>
          <p:cNvPr id="75801" name="Oval 45"/>
          <p:cNvSpPr>
            <a:spLocks noChangeArrowheads="1"/>
          </p:cNvSpPr>
          <p:nvPr/>
        </p:nvSpPr>
        <p:spPr bwMode="auto">
          <a:xfrm>
            <a:off x="7467600" y="56388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n</a:t>
            </a:r>
          </a:p>
        </p:txBody>
      </p:sp>
      <p:sp>
        <p:nvSpPr>
          <p:cNvPr id="75802" name="Line 46"/>
          <p:cNvSpPr>
            <a:spLocks noChangeShapeType="1"/>
          </p:cNvSpPr>
          <p:nvPr/>
        </p:nvSpPr>
        <p:spPr bwMode="auto">
          <a:xfrm>
            <a:off x="7073900" y="58674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  <p:sp>
        <p:nvSpPr>
          <p:cNvPr id="75804" name="Text Box 48"/>
          <p:cNvSpPr txBox="1">
            <a:spLocks noChangeArrowheads="1"/>
          </p:cNvSpPr>
          <p:nvPr/>
        </p:nvSpPr>
        <p:spPr bwMode="auto">
          <a:xfrm>
            <a:off x="8229600" y="40386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0669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9A6484-6387-8644-A3B4-74A5D064FD0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069263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</a:t>
            </a:r>
            <a:r>
              <a:rPr lang="en-US" altLang="zh-CN" sz="3600" dirty="0">
                <a:ea typeface="ＭＳ Ｐゴシック" charset="-128"/>
              </a:rPr>
              <a:t>cap: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Domain Name System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zh-CN" sz="3600" dirty="0">
                <a:ea typeface="ＭＳ Ｐゴシック" charset="-128"/>
              </a:rPr>
              <a:t>(</a:t>
            </a:r>
            <a:r>
              <a:rPr lang="en-US" altLang="x-none" sz="3600" dirty="0">
                <a:ea typeface="ＭＳ Ｐゴシック" charset="-128"/>
              </a:rPr>
              <a:t>DNS</a:t>
            </a:r>
            <a:r>
              <a:rPr lang="en-US" altLang="zh-CN" sz="3600" dirty="0">
                <a:ea typeface="ＭＳ Ｐゴシック" charset="-128"/>
              </a:rPr>
              <a:t>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41475"/>
            <a:ext cx="3898901" cy="50657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map between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x-none" sz="2000" dirty="0">
                <a:ea typeface="ＭＳ Ｐゴシック" charset="-128"/>
              </a:rPr>
              <a:t>domain name</a:t>
            </a:r>
            <a:r>
              <a:rPr lang="en-US" altLang="zh-CN" sz="2000" dirty="0">
                <a:ea typeface="宋体" charset="-122"/>
              </a:rPr>
              <a:t>, service)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宋体" charset="-122"/>
              </a:rPr>
              <a:t>to value, e.g.,</a:t>
            </a: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x-none" sz="1800" dirty="0" err="1">
                <a:ea typeface="ＭＳ Ｐゴシック" charset="-128"/>
              </a:rPr>
              <a:t>xmu.edu</a:t>
            </a:r>
            <a:r>
              <a:rPr lang="en-US" altLang="zh-CN" sz="1800" dirty="0" err="1">
                <a:ea typeface="ＭＳ Ｐゴシック" charset="-128"/>
              </a:rPr>
              <a:t>.cn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addr</a:t>
            </a:r>
            <a:r>
              <a:rPr lang="en-US" altLang="zh-CN" sz="1800" dirty="0">
                <a:ea typeface="宋体" charset="-122"/>
              </a:rPr>
              <a:t>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</a:t>
            </a:r>
            <a:r>
              <a:rPr lang="en-US" altLang="x-none" sz="1800" dirty="0">
                <a:ea typeface="ＭＳ Ｐゴシック" charset="-128"/>
              </a:rPr>
              <a:t>210.34.0.35</a:t>
            </a:r>
            <a:br>
              <a:rPr lang="en-US" altLang="x-none" sz="1800" dirty="0">
                <a:ea typeface="ＭＳ Ｐゴシック" charset="-128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dirty="0" err="1">
                <a:ea typeface="宋体" charset="-122"/>
              </a:rPr>
              <a:t>xmu.edu.cn</a:t>
            </a:r>
            <a:r>
              <a:rPr lang="en-US" altLang="zh-CN" sz="1800" dirty="0">
                <a:ea typeface="宋体" charset="-122"/>
              </a:rPr>
              <a:t>,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email) </a:t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-&gt; cmsn1.xmu.edu.cn</a:t>
            </a:r>
            <a:br>
              <a:rPr lang="en-US" altLang="zh-CN" sz="1800" dirty="0">
                <a:ea typeface="宋体" charset="-122"/>
              </a:rPr>
            </a:br>
            <a:endParaRPr lang="en-US" altLang="zh-CN" sz="1800" dirty="0">
              <a:ea typeface="宋体" charset="-122"/>
            </a:endParaRPr>
          </a:p>
          <a:p>
            <a:pPr lvl="2"/>
            <a:endParaRPr lang="en-US" altLang="zh-CN" sz="1800" dirty="0">
              <a:ea typeface="宋体" charset="-122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610100" y="1466850"/>
            <a:ext cx="4200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18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754563"/>
            <a:ext cx="6159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4754563"/>
            <a:ext cx="617538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1" name="Picture 13"/>
          <p:cNvPicPr>
            <a:picLocks noChangeAspect="1" noChangeArrowheads="1"/>
          </p:cNvPicPr>
          <p:nvPr/>
        </p:nvPicPr>
        <p:blipFill>
          <a:blip r:embed="rId4">
            <a:lum bright="-1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579563"/>
            <a:ext cx="2884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319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762375"/>
            <a:ext cx="68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7110413" y="4657725"/>
            <a:ext cx="0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6"/>
          <p:cNvSpPr>
            <a:spLocks noChangeShapeType="1"/>
          </p:cNvSpPr>
          <p:nvPr/>
        </p:nvSpPr>
        <p:spPr bwMode="auto">
          <a:xfrm>
            <a:off x="6350000" y="5084763"/>
            <a:ext cx="151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6604000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6224588" y="5481638"/>
            <a:ext cx="379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616825" y="5084763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1" name="Line 20"/>
          <p:cNvSpPr>
            <a:spLocks noChangeShapeType="1"/>
          </p:cNvSpPr>
          <p:nvPr/>
        </p:nvSpPr>
        <p:spPr bwMode="auto">
          <a:xfrm>
            <a:off x="7616825" y="5481638"/>
            <a:ext cx="69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52" name="Text Box 21"/>
          <p:cNvSpPr txBox="1">
            <a:spLocks noChangeArrowheads="1"/>
          </p:cNvSpPr>
          <p:nvPr/>
        </p:nvSpPr>
        <p:spPr bwMode="auto">
          <a:xfrm>
            <a:off x="7539038" y="4010025"/>
            <a:ext cx="107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r</a:t>
            </a:r>
            <a:r>
              <a:rPr lang="en-US" sz="2000">
                <a:solidFill>
                  <a:srgbClr val="000000"/>
                </a:solidFill>
              </a:rPr>
              <a:t>outers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3" name="AutoShape 23"/>
          <p:cNvSpPr>
            <a:spLocks noChangeArrowheads="1"/>
          </p:cNvSpPr>
          <p:nvPr/>
        </p:nvSpPr>
        <p:spPr bwMode="auto">
          <a:xfrm>
            <a:off x="5797550" y="3062288"/>
            <a:ext cx="615950" cy="303212"/>
          </a:xfrm>
          <a:prstGeom prst="leftRightArrow">
            <a:avLst>
              <a:gd name="adj1" fmla="val 50000"/>
              <a:gd name="adj2" fmla="val 40628"/>
            </a:avLst>
          </a:prstGeom>
          <a:solidFill>
            <a:srgbClr val="66FFFF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93201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065463"/>
            <a:ext cx="7699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9955" name="Text Box 26"/>
          <p:cNvSpPr txBox="1">
            <a:spLocks noChangeArrowheads="1"/>
          </p:cNvSpPr>
          <p:nvPr/>
        </p:nvSpPr>
        <p:spPr bwMode="auto">
          <a:xfrm>
            <a:off x="4992688" y="33655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8080"/>
                </a:solidFill>
              </a:rPr>
              <a:t>DNS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3203" name="Group 27"/>
          <p:cNvGrpSpPr>
            <a:grpSpLocks/>
          </p:cNvGrpSpPr>
          <p:nvPr/>
        </p:nvGrpSpPr>
        <p:grpSpPr bwMode="auto">
          <a:xfrm>
            <a:off x="4183063" y="3879850"/>
            <a:ext cx="2114550" cy="915988"/>
            <a:chOff x="-30" y="2702"/>
            <a:chExt cx="1605" cy="665"/>
          </a:xfrm>
        </p:grpSpPr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-30" y="2702"/>
              <a:ext cx="1605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Hostname</a:t>
              </a:r>
              <a:r>
                <a:rPr lang="en-US" altLang="zh-CN" dirty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, Service</a:t>
              </a: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39960" name="Line 29"/>
            <p:cNvSpPr>
              <a:spLocks noChangeShapeType="1"/>
            </p:cNvSpPr>
            <p:nvPr/>
          </p:nvSpPr>
          <p:spPr bwMode="auto">
            <a:xfrm>
              <a:off x="768" y="301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9957" name="Text Box 30"/>
          <p:cNvSpPr txBox="1">
            <a:spLocks noChangeArrowheads="1"/>
          </p:cNvSpPr>
          <p:nvPr/>
        </p:nvSpPr>
        <p:spPr bwMode="auto">
          <a:xfrm>
            <a:off x="6653213" y="5535613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s</a:t>
            </a:r>
            <a:r>
              <a:rPr lang="en-US" sz="2000">
                <a:solidFill>
                  <a:srgbClr val="000000"/>
                </a:solidFill>
              </a:rPr>
              <a:t>ervers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  <p:sp>
        <p:nvSpPr>
          <p:cNvPr id="39958" name="Text Box 31"/>
          <p:cNvSpPr txBox="1">
            <a:spLocks noChangeArrowheads="1"/>
          </p:cNvSpPr>
          <p:nvPr/>
        </p:nvSpPr>
        <p:spPr bwMode="auto">
          <a:xfrm>
            <a:off x="4886325" y="1711325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altLang="zh-CN" sz="200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sz="2000">
                <a:solidFill>
                  <a:srgbClr val="000000"/>
                </a:solidFill>
              </a:rPr>
              <a:t>lients</a:t>
            </a:r>
            <a:endParaRPr lang="en-US" sz="2000">
              <a:solidFill>
                <a:srgbClr val="000000"/>
              </a:solidFill>
              <a:latin typeface="Photina Casu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982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Recall: Java Programming Steps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660A925-531F-A741-B3BF-EDEB3C837C4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108585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Programming in Java consists of 3 simple steps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Create and edit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source 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(.java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Compile into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bytecode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(.class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Execute bytecode with a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interpreter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78463" y="5189538"/>
            <a:ext cx="2522537" cy="790575"/>
            <a:chOff x="3312" y="3336"/>
            <a:chExt cx="1589" cy="498"/>
          </a:xfrm>
        </p:grpSpPr>
        <p:pic>
          <p:nvPicPr>
            <p:cNvPr id="7988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90" name="Text Box 9"/>
            <p:cNvSpPr txBox="1">
              <a:spLocks noChangeArrowheads="1"/>
            </p:cNvSpPr>
            <p:nvPr/>
          </p:nvSpPr>
          <p:spPr bwMode="auto">
            <a:xfrm>
              <a:off x="3437" y="333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run</a:t>
              </a:r>
            </a:p>
          </p:txBody>
        </p:sp>
        <p:sp>
          <p:nvSpPr>
            <p:cNvPr id="79891" name="Text Box 10"/>
            <p:cNvSpPr txBox="1">
              <a:spLocks noChangeArrowheads="1"/>
            </p:cNvSpPr>
            <p:nvPr/>
          </p:nvSpPr>
          <p:spPr bwMode="auto">
            <a:xfrm>
              <a:off x="4368" y="3522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9450" y="4800600"/>
            <a:ext cx="1646238" cy="1646238"/>
            <a:chOff x="79" y="3143"/>
            <a:chExt cx="1037" cy="1037"/>
          </a:xfrm>
        </p:grpSpPr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</p:txBody>
        </p:sp>
        <p:pic>
          <p:nvPicPr>
            <p:cNvPr id="7988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325688" y="4800600"/>
            <a:ext cx="3151187" cy="1646238"/>
            <a:chOff x="1326" y="3091"/>
            <a:chExt cx="1985" cy="1037"/>
          </a:xfrm>
        </p:grpSpPr>
        <p:pic>
          <p:nvPicPr>
            <p:cNvPr id="7987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493" y="3336"/>
              <a:ext cx="6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grpSp>
          <p:nvGrpSpPr>
            <p:cNvPr id="79881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79883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9884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500">
                  <a:latin typeface="Times New Roman" charset="0"/>
                </a:endParaRPr>
              </a:p>
            </p:txBody>
          </p:sp>
          <p:sp>
            <p:nvSpPr>
              <p:cNvPr id="79885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r>
                  <a:rPr lang="en-GB" altLang="x-none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algn="ctr">
                  <a:lnSpc>
                    <a:spcPct val="93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endParaRPr lang="en-GB" altLang="x-none" sz="5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431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FC3491-0334-1B41-93D7-93C7A0B256B5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u="sng" dirty="0">
                <a:solidFill>
                  <a:srgbClr val="3333CC"/>
                </a:solidFill>
              </a:rPr>
              <a:t>Programming in Java (Step 1): Create/Edit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dirty="0"/>
              <a:t>The basic way is to use a </a:t>
            </a:r>
            <a:r>
              <a:rPr lang="en-US" altLang="x-none" u="sng" dirty="0"/>
              <a:t>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Example editors: vim, sublime, Notepad, </a:t>
            </a:r>
            <a:r>
              <a:rPr lang="en-US" altLang="x-none" dirty="0" err="1">
                <a:ea typeface="ＭＳ Ｐゴシック" charset="-128"/>
              </a:rPr>
              <a:t>TextEdit</a:t>
            </a:r>
            <a:r>
              <a:rPr lang="en-US" altLang="x-none" dirty="0">
                <a:ea typeface="ＭＳ Ｐゴシック" charset="-128"/>
              </a:rPr>
              <a:t> (Format/Make Plain Text) etc.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Note: MS Word is </a:t>
            </a:r>
            <a:r>
              <a:rPr lang="en-US" altLang="x-none" b="1" dirty="0">
                <a:ea typeface="ＭＳ Ｐゴシック" charset="-128"/>
              </a:rPr>
              <a:t>NOT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a 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key is that your .java file </a:t>
            </a:r>
            <a:r>
              <a:rPr lang="en-US" altLang="x-none" b="1" i="1" dirty="0">
                <a:ea typeface="ＭＳ Ｐゴシック" charset="-128"/>
              </a:rPr>
              <a:t>cannot</a:t>
            </a:r>
            <a:r>
              <a:rPr lang="en-US" altLang="x-none" dirty="0">
                <a:ea typeface="ＭＳ Ｐゴシック" charset="-128"/>
              </a:rPr>
              <a:t> include any markup or stylistic formatting; just text.</a:t>
            </a:r>
          </a:p>
          <a:p>
            <a:pPr lvl="1" algn="l">
              <a:lnSpc>
                <a:spcPct val="90000"/>
              </a:lnSpc>
              <a:buClrTx/>
              <a:buSzPct val="75000"/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800100" lvl="1" indent="-34290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You enter your Java code following Java Language syntax (more soon).</a:t>
            </a:r>
          </a:p>
        </p:txBody>
      </p:sp>
    </p:spTree>
    <p:extLst>
      <p:ext uri="{BB962C8B-B14F-4D97-AF65-F5344CB8AC3E}">
        <p14:creationId xmlns:p14="http://schemas.microsoft.com/office/powerpoint/2010/main" val="850114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F07BA1-E12C-8A4D-A17B-DC44FEC2763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2): Compile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Compile a Java program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javac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Take a look to see that </a:t>
            </a:r>
            <a:r>
              <a:rPr lang="en-US" altLang="x-none" sz="2400" dirty="0" err="1">
                <a:solidFill>
                  <a:srgbClr val="000000"/>
                </a:solidFill>
              </a:rPr>
              <a:t>HelloWorld.class</a:t>
            </a:r>
            <a:r>
              <a:rPr lang="en-US" altLang="x-none" sz="2400" dirty="0">
                <a:solidFill>
                  <a:srgbClr val="000000"/>
                </a:solidFill>
              </a:rPr>
              <a:t> is generated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ls </a:t>
            </a:r>
            <a:br>
              <a:rPr lang="en-US" altLang="x-none" sz="2400" dirty="0">
                <a:solidFill>
                  <a:srgbClr val="3333CC"/>
                </a:solidFill>
                <a:latin typeface="Arial" charset="0"/>
              </a:rPr>
            </a:b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HelloWorld.class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212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71560A-0616-9B48-9B2A-51353DEC1FD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3): Execute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Run Java interpreter</a:t>
            </a:r>
          </a:p>
          <a:p>
            <a:pPr algn="l">
              <a:spcBef>
                <a:spcPts val="600"/>
              </a:spcBef>
              <a:buClrTx/>
              <a:buFontTx/>
              <a:buNone/>
            </a:pP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   $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3371234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First Java Program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0FF3-0AD6-B240-AAB6-05402A7E4DB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3971" name="Rectangle 3"/>
          <p:cNvSpPr txBox="1">
            <a:spLocks/>
          </p:cNvSpPr>
          <p:nvPr/>
        </p:nvSpPr>
        <p:spPr bwMode="auto">
          <a:xfrm>
            <a:off x="685800" y="1676400"/>
            <a:ext cx="7315200" cy="28956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/*************************************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* Prints </a:t>
            </a:r>
            <a:r>
              <a:rPr lang="en-GB" altLang="en-US" sz="1800">
                <a:latin typeface="Courier New" charset="0"/>
              </a:rPr>
              <a:t>“</a:t>
            </a:r>
            <a:r>
              <a:rPr lang="en-GB" altLang="x-none" sz="1800">
                <a:latin typeface="Courier New" charset="0"/>
              </a:rPr>
              <a:t>Hello World</a:t>
            </a:r>
            <a:r>
              <a:rPr lang="en-GB" altLang="en-US" sz="1800">
                <a:latin typeface="Courier New" charset="0"/>
              </a:rPr>
              <a:t>”</a:t>
            </a:r>
            <a:endParaRPr lang="en-GB" altLang="x-none" sz="1800">
              <a:latin typeface="Courier New" charset="0"/>
            </a:endParaRP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* Everyone</a:t>
            </a:r>
            <a:r>
              <a:rPr lang="en-GB" altLang="en-US" sz="1800">
                <a:latin typeface="Courier New" charset="0"/>
              </a:rPr>
              <a:t>’</a:t>
            </a:r>
            <a:r>
              <a:rPr lang="en-GB" altLang="x-none" sz="1800">
                <a:latin typeface="Courier New" charset="0"/>
              </a:rPr>
              <a:t>s first Java program.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*************************************/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public class Hello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   public static void main(String[] args)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       System.out.println("Hello, world!");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    }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5903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Another Java Program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77B6-F784-2644-BCE9-8DB999152B8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600200"/>
            <a:ext cx="7315200" cy="2286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public class Hello2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args</a:t>
            </a:r>
            <a:r>
              <a:rPr lang="en-GB" sz="1800" kern="0" dirty="0">
                <a:latin typeface="Courier New" pitchFamily="49" charset="0"/>
                <a:ea typeface="+mn-ea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5246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9A47FE-421F-6444-97B1-4364EA719988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Programming in Java: Method 2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sz="2000" dirty="0"/>
              <a:t>Another way is to use an </a:t>
            </a:r>
            <a:r>
              <a:rPr lang="en-US" altLang="x-none" sz="2000" u="sng" dirty="0"/>
              <a:t>Integrated Development Environment (IDE)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Example IDEs: Eclipse, IDEA</a:t>
            </a:r>
            <a:r>
              <a:rPr lang="en-US" altLang="zh-CN" sz="1800" dirty="0">
                <a:ea typeface="ＭＳ Ｐゴシック" charset="-128"/>
              </a:rPr>
              <a:t>,</a:t>
            </a:r>
            <a:r>
              <a:rPr lang="zh-CN" altLang="en-US" sz="1800" dirty="0">
                <a:ea typeface="ＭＳ Ｐゴシック" charset="-128"/>
              </a:rPr>
              <a:t> </a:t>
            </a:r>
            <a:r>
              <a:rPr lang="en-US" altLang="x-none" sz="1800" dirty="0" err="1">
                <a:ea typeface="ＭＳ Ｐゴシック" charset="-128"/>
              </a:rPr>
              <a:t>DrJava</a:t>
            </a:r>
            <a:r>
              <a:rPr lang="en-US" altLang="x-none" sz="1800" dirty="0">
                <a:ea typeface="ＭＳ Ｐゴシック" charset="-128"/>
              </a:rPr>
              <a:t>, etc.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IDE usually presents the user with a space for text (like an editor) but layers </a:t>
            </a:r>
            <a:r>
              <a:rPr lang="en-US" altLang="x-none" sz="1800" i="1" dirty="0">
                <a:ea typeface="ＭＳ Ｐゴシック" charset="-128"/>
              </a:rPr>
              <a:t>additional features</a:t>
            </a:r>
            <a:r>
              <a:rPr lang="en-US" altLang="x-none" sz="1800" dirty="0">
                <a:ea typeface="ＭＳ Ｐゴシック" charset="-128"/>
              </a:rPr>
              <a:t> on top of the text for the user's benefit.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Note: The underlying file contains pure text, just like a text editor.</a:t>
            </a:r>
          </a:p>
          <a:p>
            <a:pPr marL="742950" lvl="1" indent="-28575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These features can be very useful and save time.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ea typeface="ＭＳ Ｐゴシック" charset="-128"/>
              </a:rPr>
              <a:t>Example features are GUI compile, GUI execution, code completion, and syntax highlighting.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IDEs take more time to get started than a simple text editor, e.g., 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set up where to find the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x-none" sz="1800" dirty="0">
                <a:ea typeface="ＭＳ Ｐゴシック" charset="-128"/>
              </a:rPr>
              <a:t>java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x-none" sz="1800" dirty="0">
                <a:ea typeface="ＭＳ Ｐゴシック" charset="-128"/>
              </a:rPr>
              <a:t> and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ea typeface="ＭＳ Ｐゴシック" charset="-128"/>
              </a:rPr>
              <a:t>javac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programs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find out where does the IDE save my file</a:t>
            </a:r>
          </a:p>
        </p:txBody>
      </p:sp>
    </p:spTree>
    <p:extLst>
      <p:ext uri="{BB962C8B-B14F-4D97-AF65-F5344CB8AC3E}">
        <p14:creationId xmlns:p14="http://schemas.microsoft.com/office/powerpoint/2010/main" val="1313996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Java Syntax Structure: A Top-Down View</a:t>
            </a: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533400" y="3165986"/>
            <a:ext cx="7772400" cy="3082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public class </a:t>
            </a:r>
            <a:r>
              <a:rPr lang="en-GB" sz="1800" b="1" i="1" dirty="0">
                <a:cs typeface="+mn-cs"/>
              </a:rPr>
              <a:t>&lt;class name&gt;</a:t>
            </a:r>
            <a:r>
              <a:rPr lang="en-GB" sz="1800" dirty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public static void main(String[] </a:t>
            </a:r>
            <a:r>
              <a:rPr lang="en-GB" sz="1800" dirty="0" err="1">
                <a:latin typeface="Courier New" charset="0"/>
                <a:cs typeface="+mn-cs"/>
              </a:rPr>
              <a:t>args</a:t>
            </a:r>
            <a:r>
              <a:rPr lang="en-GB" sz="1800" dirty="0">
                <a:latin typeface="Courier New" charset="0"/>
                <a:cs typeface="+mn-cs"/>
              </a:rPr>
              <a:t>) {</a:t>
            </a:r>
            <a:br>
              <a:rPr lang="en-GB" sz="1800" dirty="0">
                <a:latin typeface="Courier New" charset="0"/>
                <a:cs typeface="+mn-cs"/>
              </a:rPr>
            </a:br>
            <a:endParaRPr lang="en-GB" sz="1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  <a:b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</a:br>
            <a:endParaRPr lang="en-GB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GB" sz="1600" dirty="0">
              <a:latin typeface="Courier New" charset="0"/>
            </a:endParaRPr>
          </a:p>
        </p:txBody>
      </p:sp>
      <p:sp>
        <p:nvSpPr>
          <p:cNvPr id="942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0C8EE-9834-9E41-AF20-029A6678957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0" y="1371600"/>
            <a:ext cx="7042150" cy="1981200"/>
            <a:chOff x="232" y="576"/>
            <a:chExt cx="4436" cy="1248"/>
          </a:xfrm>
        </p:grpSpPr>
        <p:sp>
          <p:nvSpPr>
            <p:cNvPr id="94219" name="Text Box 6"/>
            <p:cNvSpPr txBox="1">
              <a:spLocks noChangeArrowheads="1"/>
            </p:cNvSpPr>
            <p:nvPr/>
          </p:nvSpPr>
          <p:spPr bwMode="auto">
            <a:xfrm>
              <a:off x="232" y="576"/>
              <a:ext cx="44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class: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name, defined in a </a:t>
              </a: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file with same name</a:t>
              </a:r>
              <a:br>
                <a:rPr lang="en-US" altLang="x-none" sz="2000">
                  <a:solidFill>
                    <a:srgbClr val="FF0000"/>
                  </a:solidFill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follow: </a:t>
              </a:r>
              <a:r>
                <a:rPr lang="en-US" altLang="x-none" sz="2000">
                  <a:solidFill>
                    <a:srgbClr val="A50021"/>
                  </a:solidFill>
                  <a:latin typeface="Verdana" charset="0"/>
                </a:rPr>
                <a:t>capitalize each English word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methods</a:t>
              </a:r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 flipH="1">
              <a:off x="1048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5562600"/>
            <a:ext cx="3979863" cy="1295400"/>
            <a:chOff x="1968" y="2176"/>
            <a:chExt cx="2507" cy="816"/>
          </a:xfrm>
        </p:grpSpPr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250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 b="1">
                  <a:latin typeface="Verdana" charset="0"/>
                </a:rPr>
                <a:t>statement</a:t>
              </a:r>
              <a:r>
                <a:rPr lang="en-US" altLang="x-none" sz="2000">
                  <a:latin typeface="Verdana" charset="0"/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a command to be executed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end with ;</a:t>
              </a: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2544" y="21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0" y="3852863"/>
            <a:ext cx="5370513" cy="2243137"/>
            <a:chOff x="3810000" y="3962400"/>
            <a:chExt cx="5371137" cy="2243154"/>
          </a:xfrm>
        </p:grpSpPr>
        <p:sp>
          <p:nvSpPr>
            <p:cNvPr id="94215" name="Line 13"/>
            <p:cNvSpPr>
              <a:spLocks noChangeShapeType="1"/>
            </p:cNvSpPr>
            <p:nvPr/>
          </p:nvSpPr>
          <p:spPr bwMode="auto">
            <a:xfrm flipH="1" flipV="1">
              <a:off x="4114800" y="3962400"/>
              <a:ext cx="457201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216" name="Text Box 6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5371137" cy="1938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method: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</a:t>
              </a:r>
              <a:r>
                <a:rPr lang="en-US" altLang="x-none" sz="2000">
                  <a:latin typeface="Verdana" charset="0"/>
                </a:rPr>
                <a:t>: lowercase first 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latin typeface="Verdana" charset="0"/>
                </a:rPr>
                <a:t>word, capital following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statements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6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 sz="3200">
                <a:ea typeface="ＭＳ Ｐゴシック" charset="-128"/>
              </a:rPr>
              <a:t>The </a:t>
            </a:r>
            <a:r>
              <a:rPr lang="en-GB" altLang="x-none" sz="3200">
                <a:latin typeface="Courier New" charset="0"/>
                <a:ea typeface="ＭＳ Ｐゴシック" charset="-128"/>
              </a:rPr>
              <a:t>System.out.println </a:t>
            </a:r>
            <a:r>
              <a:rPr lang="en-GB" altLang="x-none" sz="3200">
                <a:ea typeface="ＭＳ Ｐゴシック" charset="-128"/>
              </a:rPr>
              <a:t>statement </a:t>
            </a:r>
            <a:endParaRPr lang="en-US" altLang="x-none" sz="3200">
              <a:latin typeface="Courier New" charset="0"/>
              <a:ea typeface="ＭＳ Ｐゴシック" charset="-128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pronounced "print-</a:t>
            </a:r>
            <a:r>
              <a:rPr lang="en-GB" altLang="x-none" dirty="0" err="1">
                <a:ea typeface="ＭＳ Ｐゴシック" charset="-128"/>
              </a:rPr>
              <a:t>linn</a:t>
            </a:r>
            <a:r>
              <a:rPr lang="en-GB" altLang="en-US" dirty="0">
                <a:ea typeface="ＭＳ Ｐゴシック" charset="-128"/>
              </a:rPr>
              <a:t>”</a:t>
            </a:r>
            <a:endParaRPr lang="en-GB" altLang="x-none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Two ways to use 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ea typeface="ＭＳ Ｐゴシック" charset="-128"/>
              </a:rPr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altLang="x-none" sz="8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(&lt;string&gt;);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the given message &lt;string&gt; as output.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a blank line of output.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93DE9-AC4D-E241-B839-9FB8E7C5F441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06251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Java program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top-down 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bottom-up view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830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A5D12-1852-AE48-8231-6BF1E4FADB4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41C57D-5CBD-A548-971B-878C6ABDEB0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Reca</a:t>
            </a:r>
            <a:r>
              <a:rPr lang="en-US" altLang="zh-CN" sz="3600" dirty="0">
                <a:ea typeface="ＭＳ Ｐゴシック" charset="-128"/>
              </a:rPr>
              <a:t>p:</a:t>
            </a:r>
            <a:r>
              <a:rPr lang="zh-CN" altLang="en-US" sz="3600" dirty="0">
                <a:ea typeface="ＭＳ Ｐゴシック" charset="-128"/>
              </a:rPr>
              <a:t> </a:t>
            </a:r>
            <a:r>
              <a:rPr lang="en-US" altLang="x-none" sz="3600" dirty="0">
                <a:ea typeface="ＭＳ Ｐゴシック" charset="-128"/>
              </a:rPr>
              <a:t>DNS Records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>
                <a:solidFill>
                  <a:schemeClr val="accent2"/>
                </a:solidFill>
                <a:ea typeface="ＭＳ Ｐゴシック" charset="-128"/>
              </a:rPr>
              <a:t>DNS:</a:t>
            </a:r>
            <a:r>
              <a:rPr lang="en-US" altLang="x-none" sz="2400">
                <a:ea typeface="ＭＳ Ｐゴシック" charset="-128"/>
              </a:rPr>
              <a:t> stores resource records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(RR)</a:t>
            </a:r>
            <a:endParaRPr lang="en-US" altLang="x-none" sz="2400">
              <a:ea typeface="ＭＳ Ｐゴシック" charset="-128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720630"/>
            <a:ext cx="4000500" cy="2286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Type=NS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name</a:t>
            </a:r>
            <a:r>
              <a:rPr lang="en-US" altLang="x-none" sz="2000" dirty="0">
                <a:ea typeface="ＭＳ Ｐゴシック" charset="-128"/>
              </a:rPr>
              <a:t> is domain (e.g. </a:t>
            </a:r>
            <a:r>
              <a:rPr lang="en-US" altLang="zh-CN" sz="2000" dirty="0" err="1">
                <a:ea typeface="ＭＳ Ｐゴシック" charset="-128"/>
              </a:rPr>
              <a:t>xmu</a:t>
            </a:r>
            <a:r>
              <a:rPr lang="en-US" altLang="x-none" sz="2000" dirty="0" err="1">
                <a:ea typeface="ＭＳ Ｐゴシック" charset="-128"/>
              </a:rPr>
              <a:t>.edu</a:t>
            </a:r>
            <a:r>
              <a:rPr lang="en-US" altLang="zh-CN" sz="2000" dirty="0" err="1">
                <a:ea typeface="ＭＳ Ｐゴシック" charset="-128"/>
              </a:rPr>
              <a:t>.cn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value</a:t>
            </a:r>
            <a:r>
              <a:rPr lang="en-US" altLang="x-none" sz="2000" dirty="0">
                <a:ea typeface="ＭＳ Ｐゴシック" charset="-128"/>
              </a:rPr>
              <a:t> is the name of the authoritative name server for this domain</a:t>
            </a:r>
          </a:p>
        </p:txBody>
      </p:sp>
      <p:grpSp>
        <p:nvGrpSpPr>
          <p:cNvPr id="95237" name="Group 8"/>
          <p:cNvGrpSpPr>
            <a:grpSpLocks/>
          </p:cNvGrpSpPr>
          <p:nvPr/>
        </p:nvGrpSpPr>
        <p:grpSpPr bwMode="auto">
          <a:xfrm>
            <a:off x="1795463" y="1781175"/>
            <a:ext cx="6434137" cy="588963"/>
            <a:chOff x="1407" y="1206"/>
            <a:chExt cx="3379" cy="280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1407" y="1248"/>
              <a:ext cx="337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</a:rPr>
                <a:t>RR format: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(name, </a:t>
              </a:r>
              <a:r>
                <a:rPr lang="en-US" b="1">
                  <a:solidFill>
                    <a:srgbClr val="000000"/>
                  </a:solidFill>
                </a:rPr>
                <a:t>type,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value, </a:t>
              </a:r>
              <a:r>
                <a:rPr lang="en-US" b="1">
                  <a:solidFill>
                    <a:srgbClr val="FF0000"/>
                  </a:solidFill>
                  <a:latin typeface="Courier New" charset="0"/>
                </a:rPr>
                <a:t>ttl</a:t>
              </a:r>
              <a:r>
                <a:rPr lang="en-US" b="1">
                  <a:solidFill>
                    <a:srgbClr val="000000"/>
                  </a:solidFill>
                  <a:latin typeface="Courier New" charset="0"/>
                </a:rPr>
                <a:t>)</a:t>
              </a:r>
            </a:p>
          </p:txBody>
        </p:sp>
        <p:sp>
          <p:nvSpPr>
            <p:cNvPr id="44044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28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  <a:ea typeface="ＭＳ Ｐゴシック" charset="0"/>
              </a:endParaRPr>
            </a:p>
          </p:txBody>
        </p:sp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23875" y="2540745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Type=A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IP address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14874" y="2531220"/>
            <a:ext cx="3965575" cy="156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Type=CNAME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name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an alias of a 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canonical</a:t>
            </a:r>
            <a:r>
              <a:rPr lang="ja-JP" altLang="en-US" sz="2000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 (real) name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</a:rPr>
              <a:t>value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is canonical name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4715280" y="3975032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Type=MX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is hostname of mail server associated with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name</a:t>
            </a: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06938" y="5064205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Type=SRV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extension for services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0700" y="5871320"/>
            <a:ext cx="4448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Type=TXT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general txt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95243" name="Rectangle 1"/>
          <p:cNvSpPr>
            <a:spLocks noChangeArrowheads="1"/>
          </p:cNvSpPr>
          <p:nvPr/>
        </p:nvSpPr>
        <p:spPr bwMode="auto">
          <a:xfrm>
            <a:off x="4541071" y="12223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/>
              <a:t>http://</a:t>
            </a:r>
            <a:r>
              <a:rPr lang="en-US" altLang="x-none" sz="2000" dirty="0" err="1"/>
              <a:t>www.iana.org</a:t>
            </a:r>
            <a:r>
              <a:rPr lang="en-US" altLang="x-none" sz="2000" dirty="0"/>
              <a:t>/assignments/</a:t>
            </a:r>
            <a:r>
              <a:rPr lang="en-US" altLang="x-none" sz="2000" dirty="0" err="1"/>
              <a:t>dns</a:t>
            </a:r>
            <a:r>
              <a:rPr lang="en-US" altLang="x-none" sz="2000" dirty="0"/>
              <a:t>-parameters/</a:t>
            </a:r>
            <a:r>
              <a:rPr lang="en-US" altLang="x-none" sz="2000" dirty="0" err="1"/>
              <a:t>dns-parameters.xhtml</a:t>
            </a:r>
            <a:endParaRPr lang="en-US" altLang="x-none" sz="2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5825" y="6081483"/>
            <a:ext cx="4448175" cy="69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Type=PTR</a:t>
            </a:r>
          </a:p>
          <a:p>
            <a:pPr marL="800100" lvl="1" indent="-342900" algn="l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 pointer to another name</a:t>
            </a:r>
          </a:p>
        </p:txBody>
      </p:sp>
    </p:spTree>
    <p:extLst>
      <p:ext uri="{BB962C8B-B14F-4D97-AF65-F5344CB8AC3E}">
        <p14:creationId xmlns:p14="http://schemas.microsoft.com/office/powerpoint/2010/main" val="35215678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E3B2-55DA-724E-BF1D-BE743569A09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5943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E5F3F-E9DA-3A44-85F8-EC08359D9B6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</a:pPr>
            <a:r>
              <a:rPr lang="en-US" altLang="x-none" sz="2000" dirty="0">
                <a:solidFill>
                  <a:srgbClr val="000000"/>
                </a:solidFill>
              </a:rPr>
              <a:t>Basic Java syntax units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white space and comments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identifiers (words)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symbols: { } </a:t>
            </a: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x-none" sz="2000" dirty="0">
                <a:solidFill>
                  <a:srgbClr val="000000"/>
                </a:solidFill>
              </a:rPr>
              <a:t> ( ) &lt; &gt;  [ ] ; = …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strings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numbers</a:t>
            </a:r>
          </a:p>
          <a:p>
            <a:pPr lvl="1" algn="l"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7433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AA9E6C-E563-3D44-973A-B1194953589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Syntax: White Space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39775" indent="-28257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includes spaces, new line characters, tabs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white space is used to separate other entities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3300"/>
                </a:solidFill>
              </a:rPr>
              <a:t>extra white space is ignored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 allows a Java program to be formatted in many ways, and should be formatted to enhance readability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the usage of white space forms part of </a:t>
            </a:r>
            <a:r>
              <a:rPr lang="en-US" altLang="x-none" dirty="0">
                <a:solidFill>
                  <a:srgbClr val="CC0000"/>
                </a:solidFill>
              </a:rPr>
              <a:t>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2845572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499719-0346-C24C-8C7F-23E3C3D97E2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Syntax: Comments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b="1" dirty="0">
                <a:solidFill>
                  <a:srgbClr val="000000"/>
                </a:solidFill>
              </a:rPr>
              <a:t>comment</a:t>
            </a:r>
            <a:r>
              <a:rPr lang="en-US" altLang="x-none" sz="2600" dirty="0">
                <a:solidFill>
                  <a:srgbClr val="000000"/>
                </a:solidFill>
              </a:rPr>
              <a:t>: A note written in source code by the programmer to describe or clarify the code.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Comments are ignored by the compiler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Useful for other people (and yourself!) to understand your code</a:t>
            </a: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dirty="0">
                <a:solidFill>
                  <a:srgbClr val="000000"/>
                </a:solidFill>
              </a:rPr>
              <a:t>Two types of comments in Java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single-line comments use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//…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// this comment runs to the end of the line</a:t>
            </a:r>
          </a:p>
          <a:p>
            <a:pPr lvl="2" algn="l">
              <a:lnSpc>
                <a:spcPct val="90000"/>
              </a:lnSpc>
              <a:spcBef>
                <a:spcPts val="150"/>
              </a:spcBef>
              <a:buFontTx/>
              <a:buNone/>
            </a:pPr>
            <a:endParaRPr lang="en-US" altLang="x-none" sz="600" b="1" dirty="0">
              <a:solidFill>
                <a:srgbClr val="CC3300"/>
              </a:solidFill>
            </a:endParaRP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multi-lines comments use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…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9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800" b="1" dirty="0">
                <a:solidFill>
                  <a:srgbClr val="006600"/>
                </a:solidFill>
                <a:latin typeface="Courier New" charset="0"/>
              </a:rPr>
              <a:t>       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 this is a very long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            multi-line comment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8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lvl="1" algn="l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Font typeface="ZapfDingbats" charset="0"/>
              <a:buChar char=""/>
            </a:pPr>
            <a:endParaRPr lang="en-US" altLang="x-none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3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Syntax: Identifier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Identifier</a:t>
            </a:r>
            <a:r>
              <a:rPr lang="en-GB" altLang="x-none" dirty="0">
                <a:ea typeface="ＭＳ Ｐゴシック" charset="-128"/>
              </a:rPr>
              <a:t>: A name given to an item in a program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Syntax requirement on identifier: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must start with a letter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_</a:t>
            </a:r>
            <a:r>
              <a:rPr lang="en-GB" altLang="x-none" dirty="0">
                <a:ea typeface="ＭＳ Ｐゴシック" charset="-128"/>
              </a:rPr>
              <a:t>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$</a:t>
            </a:r>
            <a:endParaRPr lang="en-GB" altLang="x-none" dirty="0">
              <a:ea typeface="ＭＳ Ｐゴシック" charset="-128"/>
            </a:endParaRP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subsequent characters can be any of those or a number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Important: Java is case sensitive: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x-none" dirty="0">
                <a:ea typeface="ＭＳ Ｐゴシック" charset="-128"/>
              </a:rPr>
              <a:t>Hello and hello are different identifiers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31382-C2B6-F244-AE51-A93B06802150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531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E0BE7-A35A-EF43-A753-925D321B3F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57200" y="14954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1.  Identifiers chosen by ourselves when writing a program (such as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HelloWorld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  <a:p>
            <a:pPr algn="l">
              <a:buClr>
                <a:srgbClr val="3333CC"/>
              </a:buClr>
            </a:pPr>
            <a:endParaRPr lang="en-US" altLang="x-none" dirty="0">
              <a:solidFill>
                <a:srgbClr val="000000"/>
              </a:solidFill>
            </a:endParaRPr>
          </a:p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2.  Identifiers chosen by another programmer, so we use the identifiers that they chose (e.g.,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System, out,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, main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838200" y="4875213"/>
            <a:ext cx="73914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public class HelloWorld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{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public static void main(String[]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Hello World!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5122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4278F-EAAF-E642-9B4C-92941BEE20B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82588" y="3810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381000" y="14478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Tx/>
              <a:buNone/>
            </a:pPr>
            <a:r>
              <a:rPr lang="en-US" altLang="x-none" sz="2400" dirty="0">
                <a:solidFill>
                  <a:srgbClr val="000000"/>
                </a:solidFill>
              </a:rPr>
              <a:t>3. Special identifiers called </a:t>
            </a:r>
            <a:r>
              <a:rPr lang="en-US" altLang="x-none" sz="2400" i="1" dirty="0">
                <a:solidFill>
                  <a:srgbClr val="FF3300"/>
                </a:solidFill>
              </a:rPr>
              <a:t>keywords </a:t>
            </a:r>
            <a:r>
              <a:rPr lang="en-US" altLang="x-none" sz="2400" dirty="0"/>
              <a:t>or</a:t>
            </a:r>
            <a:r>
              <a:rPr lang="en-US" altLang="x-none" sz="2400" i="1" dirty="0">
                <a:solidFill>
                  <a:srgbClr val="FF3300"/>
                </a:solidFill>
              </a:rPr>
              <a:t> reserved words:</a:t>
            </a:r>
            <a:r>
              <a:rPr lang="en-US" altLang="x-none" sz="2400" dirty="0">
                <a:solidFill>
                  <a:srgbClr val="000000"/>
                </a:solidFill>
              </a:rPr>
              <a:t> A keyword has a special meaning in Java.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07524" name="Rectangle 11"/>
          <p:cNvSpPr>
            <a:spLocks noChangeArrowheads="1"/>
          </p:cNvSpPr>
          <p:nvPr/>
        </p:nvSpPr>
        <p:spPr bwMode="auto">
          <a:xfrm>
            <a:off x="2060575" y="6445250"/>
            <a:ext cx="5046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100">
                <a:solidFill>
                  <a:srgbClr val="000000"/>
                </a:solidFill>
                <a:latin typeface="Times New Roman" charset="0"/>
              </a:rPr>
              <a:t> Java reserved words: they are all </a:t>
            </a:r>
            <a:r>
              <a:rPr lang="en-US" altLang="x-none" sz="2100" b="1">
                <a:solidFill>
                  <a:srgbClr val="CC3300"/>
                </a:solidFill>
                <a:latin typeface="Times New Roman" charset="0"/>
              </a:rPr>
              <a:t>lowercase!</a:t>
            </a:r>
          </a:p>
        </p:txBody>
      </p:sp>
      <p:sp>
        <p:nvSpPr>
          <p:cNvPr id="107525" name="Rectangle 11"/>
          <p:cNvSpPr>
            <a:spLocks noChangeArrowheads="1"/>
          </p:cNvSpPr>
          <p:nvPr/>
        </p:nvSpPr>
        <p:spPr bwMode="auto">
          <a:xfrm>
            <a:off x="76200" y="2592388"/>
            <a:ext cx="8915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abstract    default    if           private      this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boolean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do         implements   protected    throw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break       double     import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throws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byte        else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instanceof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return       transient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case        extends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   short        try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catch       final      interface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static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void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char        finally    long  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strictfp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volatile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    class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float      native       super        while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const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for        new          switch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continue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package      synchronized</a:t>
            </a:r>
            <a:endParaRPr lang="en-US" altLang="x-none" sz="5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707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Syntax: Strings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string</a:t>
            </a:r>
            <a:r>
              <a:rPr lang="en-GB" altLang="x-none" dirty="0">
                <a:ea typeface="ＭＳ Ｐゴシック" charset="-128"/>
              </a:rPr>
              <a:t>: A sequence of characters that starts and ends with a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"</a:t>
            </a:r>
            <a:r>
              <a:rPr lang="en-GB" altLang="x-none" dirty="0">
                <a:ea typeface="ＭＳ Ｐゴシック" charset="-128"/>
              </a:rPr>
              <a:t> (quotation mark character).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x-none" dirty="0">
                <a:ea typeface="ＭＳ Ｐゴシック" charset="-128"/>
              </a:rPr>
              <a:t>The quotes do not appear in the output.</a:t>
            </a:r>
          </a:p>
          <a:p>
            <a:pPr lvl="1" eaLnBrk="1" hangingPunct="1">
              <a:lnSpc>
                <a:spcPct val="90000"/>
              </a:lnSpc>
            </a:pP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Examples:</a:t>
            </a:r>
            <a:br>
              <a:rPr lang="en-GB" altLang="x-none" dirty="0">
                <a:ea typeface="ＭＳ Ｐゴシック" charset="-128"/>
              </a:rPr>
            </a:b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"hello"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 is very long!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”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May not span multiple lines</a:t>
            </a: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"This is not</a:t>
            </a:r>
            <a:b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a legal String."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816FC-81EF-6146-9326-C35571EC43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32871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Examples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ea typeface="ＭＳ Ｐゴシック" charset="-128"/>
              </a:rPr>
              <a:t>Which of the following are legal strings in Java? 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’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s very long!" 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cool string spans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two lines. 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"It is a great thing when children cry, "I want my mommy"! "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3E707-8DBC-EC4F-B386-5F0DB731148B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17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Escape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escape sequence</a:t>
            </a:r>
            <a:r>
              <a:rPr lang="en-GB" altLang="x-none" sz="2400" dirty="0">
                <a:ea typeface="ＭＳ Ｐゴシック" charset="-128"/>
              </a:rPr>
              <a:t>: A special sequence of characters used to represent certain special characters in a string.</a:t>
            </a:r>
            <a:br>
              <a:rPr lang="en-GB" altLang="x-none" sz="2400" dirty="0">
                <a:ea typeface="ＭＳ Ｐゴシック" charset="-128"/>
              </a:rPr>
            </a:b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ZapfDingbats" charset="0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\b   </a:t>
            </a:r>
            <a:r>
              <a:rPr lang="en-GB" altLang="x-none" sz="2000" dirty="0">
                <a:ea typeface="ＭＳ Ｐゴシック" charset="-128"/>
              </a:rPr>
              <a:t>backspace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\t   </a:t>
            </a:r>
            <a:r>
              <a:rPr lang="en-GB" altLang="x-none" sz="2000" dirty="0">
                <a:ea typeface="ＭＳ Ｐゴシック" charset="-128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\n   </a:t>
            </a:r>
            <a:r>
              <a:rPr lang="en-GB" altLang="x-none" sz="2000" dirty="0">
                <a:ea typeface="ＭＳ Ｐゴシック" charset="-128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\"   </a:t>
            </a:r>
            <a:r>
              <a:rPr lang="en-GB" altLang="x-none" sz="2000" dirty="0">
                <a:ea typeface="ＭＳ Ｐゴシック" charset="-128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\\   </a:t>
            </a:r>
            <a:r>
              <a:rPr lang="en-GB" altLang="x-none" sz="2000" dirty="0">
                <a:ea typeface="ＭＳ Ｐゴシック" charset="-128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Example: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1600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("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hello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</a:t>
            </a:r>
            <a:r>
              <a:rPr lang="en-GB" altLang="x-none" sz="1600" b="1" dirty="0" err="1">
                <a:latin typeface="Courier New" charset="0"/>
                <a:ea typeface="ＭＳ Ｐゴシック" charset="-128"/>
              </a:rPr>
              <a:t>n</a:t>
            </a:r>
            <a:r>
              <a:rPr lang="en-GB" altLang="x-none" sz="1600" dirty="0" err="1">
                <a:latin typeface="Courier New" charset="0"/>
                <a:ea typeface="ＭＳ Ｐゴシック" charset="-128"/>
              </a:rPr>
              <a:t>how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\t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are 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you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?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");</a:t>
            </a:r>
            <a:br>
              <a:rPr lang="en-GB" altLang="x-none" sz="1600" dirty="0">
                <a:latin typeface="Courier New" charset="0"/>
                <a:ea typeface="ＭＳ Ｐゴシック" charset="-128"/>
              </a:rPr>
            </a:br>
            <a:endParaRPr lang="en-GB" altLang="x-none" sz="7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Output: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\hello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how	are "you"?\\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8AD33-8D1C-754C-9ADE-AD6C83C4C10C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29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12034</TotalTime>
  <Words>6776</Words>
  <Application>Microsoft Macintosh PowerPoint</Application>
  <PresentationFormat>On-screen Show (4:3)</PresentationFormat>
  <Paragraphs>1274</Paragraphs>
  <Slides>100</Slides>
  <Notes>88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21" baseType="lpstr">
      <vt:lpstr>DejaVu Sans</vt:lpstr>
      <vt:lpstr>ＭＳ Ｐゴシック</vt:lpstr>
      <vt:lpstr>Photina Casual Black</vt:lpstr>
      <vt:lpstr>宋体</vt:lpstr>
      <vt:lpstr>ZapfDingbats</vt:lpstr>
      <vt:lpstr>Arial</vt:lpstr>
      <vt:lpstr>Comic Sans MS</vt:lpstr>
      <vt:lpstr>Courier New</vt:lpstr>
      <vt:lpstr>Monaco</vt:lpstr>
      <vt:lpstr>Tahoma</vt:lpstr>
      <vt:lpstr>Times New Roman</vt:lpstr>
      <vt:lpstr>Verdana</vt:lpstr>
      <vt:lpstr>Wingdings</vt:lpstr>
      <vt:lpstr>Wingdings 2</vt:lpstr>
      <vt:lpstr>Default Design</vt:lpstr>
      <vt:lpstr>2_Default Design</vt:lpstr>
      <vt:lpstr>3_Default Design</vt:lpstr>
      <vt:lpstr>5_Default Design</vt:lpstr>
      <vt:lpstr>6_Default Design</vt:lpstr>
      <vt:lpstr>Photo Editor Photo</vt:lpstr>
      <vt:lpstr>Clip</vt:lpstr>
      <vt:lpstr>Network Applications: DNS; Network App Programming--UDP</vt:lpstr>
      <vt:lpstr>Outline </vt:lpstr>
      <vt:lpstr>Admin</vt:lpstr>
      <vt:lpstr>Recap: Client-Server Paradigm</vt:lpstr>
      <vt:lpstr>Recap: Email App</vt:lpstr>
      <vt:lpstr>Recap: Email Authentication Approaches</vt:lpstr>
      <vt:lpstr>Summary: Some Key Remaining Issues about Email</vt:lpstr>
      <vt:lpstr>Recap: Domain Name System (DNS)</vt:lpstr>
      <vt:lpstr>Recap: DNS Records</vt:lpstr>
      <vt:lpstr>Recap: Observations</vt:lpstr>
      <vt:lpstr>Outline </vt:lpstr>
      <vt:lpstr>DKIM Example</vt:lpstr>
      <vt:lpstr>DKIM Example</vt:lpstr>
      <vt:lpstr>PowerPoint Presentation</vt:lpstr>
      <vt:lpstr>Problems of a Single DNS Server</vt:lpstr>
      <vt:lpstr>DNS: Distributed Management of the Domain Name Space</vt:lpstr>
      <vt:lpstr>Email Architecture + 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Observing DNS Messages</vt:lpstr>
      <vt:lpstr>DNS Protocol, Messages</vt:lpstr>
      <vt:lpstr>DNS Details</vt:lpstr>
      <vt:lpstr>Name Encoding</vt:lpstr>
      <vt:lpstr>Message Compression  (Label Pointer)</vt:lpstr>
      <vt:lpstr>Recap: DNS Protocol, Messages</vt:lpstr>
      <vt:lpstr>What DNS did Right?</vt:lpstr>
      <vt:lpstr>Problems of DNS</vt:lpstr>
      <vt:lpstr>Outline </vt:lpstr>
      <vt:lpstr>Discussions</vt:lpstr>
      <vt:lpstr>DNS-Service Discovery</vt:lpstr>
      <vt:lpstr>Realizing DNS-SD without Central DNS Server: mDNS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Socket Programming</vt:lpstr>
      <vt:lpstr>Services Provided by Transport</vt:lpstr>
      <vt:lpstr>Big Picture: Socket</vt:lpstr>
      <vt:lpstr>Outline </vt:lpstr>
      <vt:lpstr>DatagramSocket(Java) (Basic)</vt:lpstr>
      <vt:lpstr>Connectionless UDP: Big Picture (Java version)</vt:lpstr>
      <vt:lpstr>Example: UDPServer.java</vt:lpstr>
      <vt:lpstr>Java Server (UDP): Create Socket</vt:lpstr>
      <vt:lpstr>PowerPoint Presentation</vt:lpstr>
      <vt:lpstr>PowerPoint Presentation</vt:lpstr>
      <vt:lpstr>PowerPoint Presentation</vt:lpstr>
      <vt:lpstr>PowerPoint Presentation</vt:lpstr>
      <vt:lpstr>Per Socket State </vt:lpstr>
      <vt:lpstr>Java Server (UDP): Receiving</vt:lpstr>
      <vt:lpstr>DatagramPacket</vt:lpstr>
      <vt:lpstr>Java Server (UDP): Processing</vt:lpstr>
      <vt:lpstr>Java Server (UDP): Response</vt:lpstr>
      <vt:lpstr>Java server (UDP): Reply</vt:lpstr>
      <vt:lpstr>Example: UDPClient.java</vt:lpstr>
      <vt:lpstr>Example: Java client (UDP)</vt:lpstr>
      <vt:lpstr>Example: Java client (UDP), cont.</vt:lpstr>
      <vt:lpstr>Demo</vt:lpstr>
      <vt:lpstr>Discussion on Example Code</vt:lpstr>
      <vt:lpstr>Backup Slides  (General Service/Naming Discovery)</vt:lpstr>
      <vt:lpstr>PowerPoint Presentation</vt:lpstr>
      <vt:lpstr>PowerPoint Presentation</vt:lpstr>
      <vt:lpstr>PowerPoint Presentation</vt:lpstr>
      <vt:lpstr>PowerPoint Presentation</vt:lpstr>
      <vt:lpstr>Backup Slides  (Java in a Nutshell)</vt:lpstr>
      <vt:lpstr>High-level Picture</vt:lpstr>
      <vt:lpstr>Java Virtual Machine</vt:lpstr>
      <vt:lpstr>PowerPoint Presentation</vt:lpstr>
      <vt:lpstr>PowerPoint Presentation</vt:lpstr>
      <vt:lpstr>Comparing Traditional (e.g., C/C++) and Java Software Development</vt:lpstr>
      <vt:lpstr>High-level Picture</vt:lpstr>
      <vt:lpstr>PowerPoint Presentation</vt:lpstr>
      <vt:lpstr>PowerPoint Presentation</vt:lpstr>
      <vt:lpstr>PowerPoint Presentation</vt:lpstr>
      <vt:lpstr>PowerPoint Presentation</vt:lpstr>
      <vt:lpstr>First Java Program</vt:lpstr>
      <vt:lpstr>Another Java Program</vt:lpstr>
      <vt:lpstr>PowerPoint Presentation</vt:lpstr>
      <vt:lpstr>Java Syntax Structure: A Top-Down View</vt:lpstr>
      <vt:lpstr>The System.out.println statement 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Syntax: Identifier</vt:lpstr>
      <vt:lpstr>PowerPoint Presentation</vt:lpstr>
      <vt:lpstr>PowerPoint Presentation</vt:lpstr>
      <vt:lpstr>Syntax: Strings</vt:lpstr>
      <vt:lpstr>Examples</vt:lpstr>
      <vt:lpstr>Escape Sequences</vt:lpstr>
      <vt:lpstr>Comment on syntax errors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subject/>
  <dc:creator>Yang Richard Yang</dc:creator>
  <cp:keywords/>
  <dc:description/>
  <cp:lastModifiedBy>Qiao Xiang</cp:lastModifiedBy>
  <cp:revision>518</cp:revision>
  <cp:lastPrinted>2017-09-19T15:37:07Z</cp:lastPrinted>
  <dcterms:created xsi:type="dcterms:W3CDTF">1999-10-08T19:08:27Z</dcterms:created>
  <dcterms:modified xsi:type="dcterms:W3CDTF">2021-10-04T23:42:41Z</dcterms:modified>
  <cp:category/>
</cp:coreProperties>
</file>