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602" r:id="rId2"/>
    <p:sldMasterId id="2147486735" r:id="rId3"/>
  </p:sldMasterIdLst>
  <p:notesMasterIdLst>
    <p:notesMasterId r:id="rId38"/>
  </p:notesMasterIdLst>
  <p:handoutMasterIdLst>
    <p:handoutMasterId r:id="rId39"/>
  </p:handoutMasterIdLst>
  <p:sldIdLst>
    <p:sldId id="659" r:id="rId4"/>
    <p:sldId id="997" r:id="rId5"/>
    <p:sldId id="964" r:id="rId6"/>
    <p:sldId id="955" r:id="rId7"/>
    <p:sldId id="967" r:id="rId8"/>
    <p:sldId id="965" r:id="rId9"/>
    <p:sldId id="958" r:id="rId10"/>
    <p:sldId id="738" r:id="rId11"/>
    <p:sldId id="998" r:id="rId12"/>
    <p:sldId id="818" r:id="rId13"/>
    <p:sldId id="968" r:id="rId14"/>
    <p:sldId id="819" r:id="rId15"/>
    <p:sldId id="820" r:id="rId16"/>
    <p:sldId id="823" r:id="rId17"/>
    <p:sldId id="969" r:id="rId18"/>
    <p:sldId id="970" r:id="rId19"/>
    <p:sldId id="999" r:id="rId20"/>
    <p:sldId id="975" r:id="rId21"/>
    <p:sldId id="973" r:id="rId22"/>
    <p:sldId id="974" r:id="rId23"/>
    <p:sldId id="1000" r:id="rId24"/>
    <p:sldId id="979" r:id="rId25"/>
    <p:sldId id="830" r:id="rId26"/>
    <p:sldId id="831" r:id="rId27"/>
    <p:sldId id="832" r:id="rId28"/>
    <p:sldId id="833" r:id="rId29"/>
    <p:sldId id="834" r:id="rId30"/>
    <p:sldId id="1001" r:id="rId31"/>
    <p:sldId id="836" r:id="rId32"/>
    <p:sldId id="981" r:id="rId33"/>
    <p:sldId id="991" r:id="rId34"/>
    <p:sldId id="990" r:id="rId35"/>
    <p:sldId id="992" r:id="rId36"/>
    <p:sldId id="993" r:id="rId3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3"/>
    <p:restoredTop sz="93750"/>
  </p:normalViewPr>
  <p:slideViewPr>
    <p:cSldViewPr snapToGrid="0">
      <p:cViewPr varScale="1">
        <p:scale>
          <a:sx n="107" d="100"/>
          <a:sy n="107" d="100"/>
        </p:scale>
        <p:origin x="624" y="176"/>
      </p:cViewPr>
      <p:guideLst>
        <p:guide orient="horz" pos="2160"/>
        <p:guide pos="2880"/>
      </p:guideLst>
    </p:cSldViewPr>
  </p:slideViewPr>
  <p:notesTextViewPr>
    <p:cViewPr>
      <p:scale>
        <a:sx n="100" d="100"/>
        <a:sy n="100" d="100"/>
      </p:scale>
      <p:origin x="0" y="0"/>
    </p:cViewPr>
  </p:notesTextViewPr>
  <p:sorterViewPr>
    <p:cViewPr>
      <p:scale>
        <a:sx n="169" d="100"/>
        <a:sy n="169" d="100"/>
      </p:scale>
      <p:origin x="0" y="17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Other</a:t>
            </a:r>
            <a:r>
              <a:rPr lang="zh-CN" altLang="en-US" dirty="0"/>
              <a:t> </a:t>
            </a:r>
            <a:r>
              <a:rPr lang="en-US" altLang="zh-CN" dirty="0"/>
              <a:t>than</a:t>
            </a:r>
            <a:r>
              <a:rPr lang="zh-CN" altLang="en-US" dirty="0"/>
              <a:t> </a:t>
            </a:r>
            <a:r>
              <a:rPr lang="en-US" altLang="zh-CN" dirty="0"/>
              <a:t>scale,</a:t>
            </a:r>
            <a:r>
              <a:rPr lang="zh-CN" altLang="en-US" dirty="0"/>
              <a:t> </a:t>
            </a:r>
            <a:r>
              <a:rPr lang="en-US" altLang="zh-CN" dirty="0"/>
              <a:t>what</a:t>
            </a:r>
            <a:r>
              <a:rPr lang="zh-CN" altLang="en-US" dirty="0"/>
              <a:t> </a:t>
            </a:r>
            <a:r>
              <a:rPr lang="en-US" altLang="zh-CN" dirty="0"/>
              <a:t>else?</a:t>
            </a:r>
            <a:endParaRPr lang="en-US" dirty="0"/>
          </a:p>
        </p:txBody>
      </p:sp>
      <p:sp>
        <p:nvSpPr>
          <p:cNvPr id="4" name="Slide Number Placeholder 3"/>
          <p:cNvSpPr>
            <a:spLocks noGrp="1"/>
          </p:cNvSpPr>
          <p:nvPr>
            <p:ph type="sldNum" sz="quarter" idx="5"/>
          </p:nvPr>
        </p:nvSpPr>
        <p:spPr/>
        <p:txBody>
          <a:bodyPr/>
          <a:lstStyle/>
          <a:p>
            <a:pPr>
              <a:defRPr/>
            </a:pPr>
            <a:fld id="{F9521AF4-B8E3-2845-8E78-2606D55F22DB}" type="slidenum">
              <a:rPr lang="en-US" altLang="en-US" smtClean="0"/>
              <a:pPr>
                <a:defRPr/>
              </a:pPr>
              <a:t>11</a:t>
            </a:fld>
            <a:endParaRPr lang="en-US" altLang="en-US"/>
          </a:p>
        </p:txBody>
      </p:sp>
    </p:spTree>
    <p:extLst>
      <p:ext uri="{BB962C8B-B14F-4D97-AF65-F5344CB8AC3E}">
        <p14:creationId xmlns:p14="http://schemas.microsoft.com/office/powerpoint/2010/main" val="768096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Rot="1" noChangeAspect="1" noChangeArrowheads="1" noTextEdit="1"/>
          </p:cNvSpPr>
          <p:nvPr>
            <p:ph type="sldImg"/>
          </p:nvPr>
        </p:nvSpPr>
        <p:spPr>
          <a:ln/>
        </p:spPr>
      </p:sp>
      <p:sp>
        <p:nvSpPr>
          <p:cNvPr id="176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Arial" charset="0"/>
              <a:ea typeface="ＭＳ Ｐゴシック" charset="-128"/>
            </a:endParaRPr>
          </a:p>
        </p:txBody>
      </p:sp>
    </p:spTree>
    <p:extLst>
      <p:ext uri="{BB962C8B-B14F-4D97-AF65-F5344CB8AC3E}">
        <p14:creationId xmlns:p14="http://schemas.microsoft.com/office/powerpoint/2010/main" val="69254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24F184D-1A82-574E-A96E-0D80A1BA6DD3}" type="slidenum">
              <a:rPr lang="en-US" altLang="en-US" sz="1300">
                <a:solidFill>
                  <a:srgbClr val="000000"/>
                </a:solidFill>
                <a:latin typeface="Times New Roman" charset="0"/>
              </a:rPr>
              <a:pPr/>
              <a:t>13</a:t>
            </a:fld>
            <a:endParaRPr lang="en-US" altLang="en-US" sz="130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91724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FCC01255-508C-D045-AED1-F4E0F26B33F7}" type="slidenum">
              <a:rPr lang="en-US" altLang="en-US" sz="1300">
                <a:solidFill>
                  <a:srgbClr val="000000"/>
                </a:solidFill>
                <a:latin typeface="Times New Roman" charset="0"/>
              </a:rPr>
              <a:pPr/>
              <a:t>14</a:t>
            </a:fld>
            <a:endParaRPr lang="en-US" altLang="en-US" sz="130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xfrm>
            <a:off x="976313" y="4560888"/>
            <a:ext cx="536257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52747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8214307-287F-3D4E-95E6-663C23EC5F78}" type="slidenum">
              <a:rPr lang="en-US" altLang="en-US" sz="1300">
                <a:solidFill>
                  <a:srgbClr val="000000"/>
                </a:solidFill>
                <a:latin typeface="Times New Roman" charset="0"/>
              </a:rPr>
              <a:pPr/>
              <a:t>15</a:t>
            </a:fld>
            <a:endParaRPr lang="en-US" altLang="en-US" sz="130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40075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41693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72E3C55-63C5-324D-8EDB-E7E3C3184F2D}" type="slidenum">
              <a:rPr lang="en-US" altLang="en-US" sz="1300">
                <a:solidFill>
                  <a:srgbClr val="000000"/>
                </a:solidFill>
              </a:rPr>
              <a:pPr/>
              <a:t>18</a:t>
            </a:fld>
            <a:endParaRPr lang="en-US" altLang="en-US" sz="1300">
              <a:solidFill>
                <a:srgbClr val="000000"/>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5217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21F89E7-920B-A944-A36C-B09E57874AE6}" type="slidenum">
              <a:rPr lang="en-US" altLang="en-US" sz="1300">
                <a:solidFill>
                  <a:srgbClr val="000000"/>
                </a:solidFill>
              </a:rPr>
              <a:pPr/>
              <a:t>19</a:t>
            </a:fld>
            <a:endParaRPr lang="en-US" altLang="en-US" sz="1300">
              <a:solidFill>
                <a:srgbClr val="000000"/>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65930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3A3B17B-4BFD-8D4C-B1AD-DE9AC5DDBF5A}" type="slidenum">
              <a:rPr lang="en-US" altLang="en-US" sz="1300">
                <a:solidFill>
                  <a:srgbClr val="000000"/>
                </a:solidFill>
              </a:rPr>
              <a:pPr/>
              <a:t>20</a:t>
            </a:fld>
            <a:endParaRPr lang="en-US" altLang="en-US" sz="1300">
              <a:solidFill>
                <a:srgbClr val="000000"/>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xfrm>
            <a:off x="973138" y="4560888"/>
            <a:ext cx="53689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116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21</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3921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55409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803E301-30E5-FF48-8BD1-9602A4707B69}" type="slidenum">
              <a:rPr lang="en-US" altLang="en-US" sz="1300">
                <a:solidFill>
                  <a:srgbClr val="000000"/>
                </a:solidFill>
                <a:latin typeface="Times New Roman" charset="0"/>
              </a:rPr>
              <a:pPr/>
              <a:t>22</a:t>
            </a:fld>
            <a:endParaRPr lang="en-US" altLang="en-US" sz="1300">
              <a:solidFill>
                <a:srgbClr val="000000"/>
              </a:solidFill>
              <a:latin typeface="Times New Roman" charset="0"/>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34971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C9B698E-0551-E346-B6B2-BAD7218310BB}" type="slidenum">
              <a:rPr lang="en-US" altLang="en-US" sz="1300">
                <a:solidFill>
                  <a:srgbClr val="000000"/>
                </a:solidFill>
              </a:rPr>
              <a:pPr/>
              <a:t>23</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772673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AB725B9-912F-DB49-95A3-7C521A836201}" type="slidenum">
              <a:rPr lang="en-US" altLang="en-US" sz="1200">
                <a:solidFill>
                  <a:srgbClr val="000000"/>
                </a:solidFill>
              </a:rPr>
              <a:pPr/>
              <a:t>24</a:t>
            </a:fld>
            <a:endParaRPr lang="en-US" altLang="en-US" sz="12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52322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ED74D330-5AF2-304B-B9CD-01A5C01A62BB}" type="slidenum">
              <a:rPr lang="en-US" altLang="en-US" sz="1200">
                <a:solidFill>
                  <a:srgbClr val="000000"/>
                </a:solidFill>
              </a:rPr>
              <a:pPr/>
              <a:t>25</a:t>
            </a:fld>
            <a:endParaRPr lang="en-US" altLang="en-US" sz="12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96219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1C3EEA78-3C32-CA42-8FC9-6BBBB806F436}" type="slidenum">
              <a:rPr lang="en-US" altLang="en-US" sz="1200">
                <a:solidFill>
                  <a:srgbClr val="000000"/>
                </a:solidFill>
              </a:rPr>
              <a:pPr/>
              <a:t>26</a:t>
            </a:fld>
            <a:endParaRPr lang="en-US" altLang="en-US" sz="12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Choose</a:t>
            </a:r>
          </a:p>
        </p:txBody>
      </p:sp>
    </p:spTree>
    <p:extLst>
      <p:ext uri="{BB962C8B-B14F-4D97-AF65-F5344CB8AC3E}">
        <p14:creationId xmlns:p14="http://schemas.microsoft.com/office/powerpoint/2010/main" val="1129645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79F607F8-00C4-9649-A977-A02C17711393}" type="slidenum">
              <a:rPr lang="en-US" altLang="en-US" sz="1300">
                <a:solidFill>
                  <a:srgbClr val="000000"/>
                </a:solidFill>
                <a:latin typeface="Times New Roman" charset="0"/>
              </a:rPr>
              <a:pPr/>
              <a:t>27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0363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28</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25345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DA88D298-CA86-404F-9D7D-2B3C9AC07548}" type="slidenum">
              <a:rPr lang="en-US" altLang="en-US" sz="1300">
                <a:solidFill>
                  <a:srgbClr val="000000"/>
                </a:solidFill>
              </a:rPr>
              <a:pPr/>
              <a:t>29</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8395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30</a:t>
            </a:fld>
            <a:endParaRPr lang="en-US" altLang="en-US"/>
          </a:p>
        </p:txBody>
      </p:sp>
    </p:spTree>
    <p:extLst>
      <p:ext uri="{BB962C8B-B14F-4D97-AF65-F5344CB8AC3E}">
        <p14:creationId xmlns:p14="http://schemas.microsoft.com/office/powerpoint/2010/main" val="113194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31</a:t>
            </a:fld>
            <a:endParaRPr lang="en-US" altLang="en-US"/>
          </a:p>
        </p:txBody>
      </p:sp>
    </p:spTree>
    <p:extLst>
      <p:ext uri="{BB962C8B-B14F-4D97-AF65-F5344CB8AC3E}">
        <p14:creationId xmlns:p14="http://schemas.microsoft.com/office/powerpoint/2010/main" val="176380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96230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/wiki/Arrow%27s_impossibility_theorem</a:t>
            </a:r>
          </a:p>
        </p:txBody>
      </p:sp>
      <p:sp>
        <p:nvSpPr>
          <p:cNvPr id="4" name="Slide Number Placeholder 3"/>
          <p:cNvSpPr>
            <a:spLocks noGrp="1"/>
          </p:cNvSpPr>
          <p:nvPr>
            <p:ph type="sldNum" sz="quarter" idx="10"/>
          </p:nvPr>
        </p:nvSpPr>
        <p:spPr/>
        <p:txBody>
          <a:bodyPr/>
          <a:lstStyle/>
          <a:p>
            <a:pPr>
              <a:defRPr/>
            </a:pPr>
            <a:fld id="{F9521AF4-B8E3-2845-8E78-2606D55F22DB}" type="slidenum">
              <a:rPr lang="en-US" altLang="en-US" smtClean="0"/>
              <a:pPr>
                <a:defRPr/>
              </a:pPr>
              <a:t>32</a:t>
            </a:fld>
            <a:endParaRPr lang="en-US" altLang="en-US"/>
          </a:p>
        </p:txBody>
      </p:sp>
    </p:spTree>
    <p:extLst>
      <p:ext uri="{BB962C8B-B14F-4D97-AF65-F5344CB8AC3E}">
        <p14:creationId xmlns:p14="http://schemas.microsoft.com/office/powerpoint/2010/main" val="199204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5</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63065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624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1030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 1988 RFC1058 OSFPv2: RFC2328</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152907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3013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69CB42D-343A-1245-8E25-614F7F3CD0EB}" type="slidenum">
              <a:rPr lang="en-US" altLang="en-US" sz="1300">
                <a:solidFill>
                  <a:srgbClr val="000000"/>
                </a:solidFill>
                <a:latin typeface="Times New Roman" charset="0"/>
              </a:rPr>
              <a:pPr/>
              <a:t>10</a:t>
            </a:fld>
            <a:endParaRPr lang="en-US" altLang="en-US" sz="130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altLang="en-US" dirty="0">
                <a:latin typeface="Times New Roman" charset="0"/>
                <a:ea typeface="ＭＳ Ｐゴシック" charset="-128"/>
              </a:rPr>
              <a:t>DV</a:t>
            </a:r>
            <a:r>
              <a:rPr lang="en-US" altLang="zh-CN" dirty="0">
                <a:latin typeface="Times New Roman" charset="0"/>
                <a:ea typeface="ＭＳ Ｐゴシック" charset="-128"/>
              </a:rPr>
              <a:t>:</a:t>
            </a:r>
            <a:r>
              <a:rPr lang="zh-CN" altLang="en-US" dirty="0">
                <a:latin typeface="Times New Roman" charset="0"/>
                <a:ea typeface="ＭＳ Ｐゴシック" charset="-128"/>
              </a:rPr>
              <a:t> </a:t>
            </a:r>
            <a:r>
              <a:rPr lang="en-US" altLang="zh-CN" dirty="0">
                <a:latin typeface="Times New Roman" charset="0"/>
                <a:ea typeface="ＭＳ Ｐゴシック" charset="-128"/>
              </a:rPr>
              <a:t>so</a:t>
            </a:r>
            <a:r>
              <a:rPr lang="zh-CN" altLang="en-US" dirty="0">
                <a:latin typeface="Times New Roman" charset="0"/>
                <a:ea typeface="ＭＳ Ｐゴシック" charset="-128"/>
              </a:rPr>
              <a:t> </a:t>
            </a:r>
            <a:r>
              <a:rPr lang="en-US" altLang="zh-CN" dirty="0">
                <a:latin typeface="Times New Roman" charset="0"/>
                <a:ea typeface="ＭＳ Ｐゴシック" charset="-128"/>
              </a:rPr>
              <a:t>many</a:t>
            </a:r>
            <a:r>
              <a:rPr lang="zh-CN" altLang="en-US" dirty="0">
                <a:latin typeface="Times New Roman" charset="0"/>
                <a:ea typeface="ＭＳ Ｐゴシック" charset="-128"/>
              </a:rPr>
              <a:t> </a:t>
            </a:r>
            <a:r>
              <a:rPr lang="en-US" altLang="zh-CN" dirty="0">
                <a:latin typeface="Times New Roman" charset="0"/>
                <a:ea typeface="ＭＳ Ｐゴシック" charset="-128"/>
              </a:rPr>
              <a:t>loops,</a:t>
            </a:r>
            <a:r>
              <a:rPr lang="zh-CN" altLang="en-US" dirty="0">
                <a:latin typeface="Times New Roman" charset="0"/>
                <a:ea typeface="ＭＳ Ｐゴシック" charset="-128"/>
              </a:rPr>
              <a:t> </a:t>
            </a:r>
            <a:endParaRPr lang="en-US" altLang="zh-CN" dirty="0">
              <a:latin typeface="Times New Roman" charset="0"/>
              <a:ea typeface="ＭＳ Ｐゴシック" charset="-128"/>
            </a:endParaRPr>
          </a:p>
          <a:p>
            <a:r>
              <a:rPr lang="en-US" altLang="zh-CN" dirty="0">
                <a:latin typeface="Times New Roman" charset="0"/>
                <a:ea typeface="ＭＳ Ｐゴシック" charset="-128"/>
              </a:rPr>
              <a:t>LS/DV:</a:t>
            </a:r>
            <a:r>
              <a:rPr lang="zh-CN" altLang="en-US" dirty="0">
                <a:latin typeface="Times New Roman" charset="0"/>
                <a:ea typeface="ＭＳ Ｐゴシック" charset="-128"/>
              </a:rPr>
              <a:t> </a:t>
            </a:r>
            <a:r>
              <a:rPr lang="en-US" altLang="zh-CN" dirty="0">
                <a:latin typeface="Times New Roman" charset="0"/>
                <a:ea typeface="ＭＳ Ｐゴシック" charset="-128"/>
              </a:rPr>
              <a:t>scalability</a:t>
            </a:r>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490694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64B0F64-89EF-7A42-892D-484BAB952423}"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A3492EE-3409-4449-A1A9-21803391433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solidFill>
                  <a:prstClr val="black"/>
                </a:solidFill>
              </a:rPr>
              <a:pPr>
                <a:defRPr/>
              </a:pPr>
              <a:t>‹#›</a:t>
            </a:fld>
            <a:endParaRPr lang="en-US">
              <a:solidFill>
                <a:srgbClr val="EEECE1"/>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a:defRPr/>
            </a:pPr>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baseline="-25000">
                <a:solidFill>
                  <a:prstClr val="black"/>
                </a:solidFill>
                <a:latin typeface="Arial" charset="0"/>
                <a:ea typeface="ＭＳ Ｐゴシック" charset="0"/>
                <a:cs typeface="ＭＳ Ｐゴシック" charset="0"/>
              </a:rPr>
              <a:pPr>
                <a:defRPr/>
              </a:pPr>
              <a:t>‹#›</a:t>
            </a:fld>
            <a:endParaRPr lang="en-US" baseline="-25000">
              <a:solidFill>
                <a:srgbClr val="EEECE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301346002"/>
      </p:ext>
    </p:extLst>
  </p:cSld>
  <p:clrMap bg1="lt1" tx1="dk1" bg2="lt2" tx2="dk2" accent1="accent1" accent2="accent2" accent3="accent3" accent4="accent4" accent5="accent5" accent6="accent6" hlink="hlink" folHlink="folHlink"/>
  <p:sldLayoutIdLst>
    <p:sldLayoutId id="2147486603" r:id="rId1"/>
    <p:sldLayoutId id="2147486604" r:id="rId2"/>
    <p:sldLayoutId id="2147486605" r:id="rId3"/>
    <p:sldLayoutId id="2147486606" r:id="rId4"/>
    <p:sldLayoutId id="2147486607" r:id="rId5"/>
    <p:sldLayoutId id="2147486608" r:id="rId6"/>
    <p:sldLayoutId id="2147486609" r:id="rId7"/>
    <p:sldLayoutId id="2147486610" r:id="rId8"/>
    <p:sldLayoutId id="2147486611" r:id="rId9"/>
    <p:sldLayoutId id="2147486612" r:id="rId10"/>
    <p:sldLayoutId id="2147486613" r:id="rId11"/>
    <p:sldLayoutId id="2147486614"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365627575"/>
      </p:ext>
    </p:extLst>
  </p:cSld>
  <p:clrMap bg1="lt1" tx1="dk1" bg2="lt2" tx2="dk2" accent1="accent1" accent2="accent2" accent3="accent3" accent4="accent4" accent5="accent5" accent6="accent6" hlink="hlink" folHlink="folHlink"/>
  <p:sldLayoutIdLst>
    <p:sldLayoutId id="2147486736" r:id="rId1"/>
    <p:sldLayoutId id="2147486737" r:id="rId2"/>
    <p:sldLayoutId id="2147486738" r:id="rId3"/>
    <p:sldLayoutId id="2147486739" r:id="rId4"/>
    <p:sldLayoutId id="2147486740" r:id="rId5"/>
    <p:sldLayoutId id="2147486741" r:id="rId6"/>
    <p:sldLayoutId id="2147486742" r:id="rId7"/>
    <p:sldLayoutId id="2147486743" r:id="rId8"/>
    <p:sldLayoutId id="2147486744" r:id="rId9"/>
    <p:sldLayoutId id="2147486745" r:id="rId10"/>
    <p:sldLayoutId id="214748674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12.tiff"/><Relationship Id="rId5" Type="http://schemas.openxmlformats.org/officeDocument/2006/relationships/image" Target="../media/image11.png"/><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13.png"/><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2.xml"/><Relationship Id="rId7"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9.bin"/><Relationship Id="rId9"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3.xml"/><Relationship Id="rId7" Type="http://schemas.openxmlformats.org/officeDocument/2006/relationships/oleObject" Target="../embeddings/oleObject18.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4.xml"/><Relationship Id="rId7" Type="http://schemas.openxmlformats.org/officeDocument/2006/relationships/oleObject" Target="../embeddings/oleObject25.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image" Target="../media/image14.wmf"/><Relationship Id="rId10" Type="http://schemas.openxmlformats.org/officeDocument/2006/relationships/oleObject" Target="../embeddings/oleObject28.bin"/><Relationship Id="rId4" Type="http://schemas.openxmlformats.org/officeDocument/2006/relationships/oleObject" Target="../embeddings/oleObject23.bin"/><Relationship Id="rId9"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Global Internet Routing (</a:t>
            </a:r>
            <a:r>
              <a:rPr lang="en-US" altLang="en-US" sz="2800" dirty="0" err="1">
                <a:ea typeface="ＭＳ Ｐゴシック" charset="-128"/>
              </a:rPr>
              <a:t>Interdomain</a:t>
            </a:r>
            <a:r>
              <a:rPr lang="en-US" altLang="en-US" sz="2800" dirty="0">
                <a:ea typeface="ＭＳ Ｐゴシック" charset="-128"/>
              </a:rPr>
              <a:t>, BGP)</a:t>
            </a:r>
          </a:p>
        </p:txBody>
      </p:sp>
      <p:sp>
        <p:nvSpPr>
          <p:cNvPr id="5" name="Rectangle 5">
            <a:extLst>
              <a:ext uri="{FF2B5EF4-FFF2-40B4-BE49-F238E27FC236}">
                <a16:creationId xmlns:a16="http://schemas.microsoft.com/office/drawing/2014/main" id="{355C19EE-5057-3741-9888-07E4FA378190}"/>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12</a:t>
            </a:r>
            <a:r>
              <a:rPr lang="en-US" altLang="x-none" sz="2400" kern="0" dirty="0">
                <a:ea typeface="ＭＳ Ｐゴシック" charset="-128"/>
              </a:rPr>
              <a:t>/</a:t>
            </a:r>
            <a:r>
              <a:rPr lang="en-US" altLang="zh-CN" sz="2400" kern="0" dirty="0">
                <a:ea typeface="宋体" charset="-122"/>
              </a:rPr>
              <a:t>07</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D186988B-B288-4248-AFBA-06EC93B58183}"/>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p:nvPr>
        </p:nvSpPr>
        <p:spPr/>
        <p:txBody>
          <a:bodyPr/>
          <a:lstStyle/>
          <a:p>
            <a:r>
              <a:rPr lang="en-US" altLang="zh-CN" sz="3200" dirty="0">
                <a:ea typeface="宋体" charset="-122"/>
              </a:rPr>
              <a:t>Exercise</a:t>
            </a:r>
            <a:endParaRPr lang="en-US" altLang="zh-CN" dirty="0">
              <a:ea typeface="宋体" charset="-122"/>
            </a:endParaRPr>
          </a:p>
        </p:txBody>
      </p:sp>
      <p:sp>
        <p:nvSpPr>
          <p:cNvPr id="59395" name="Rectangle 3"/>
          <p:cNvSpPr>
            <a:spLocks noGrp="1" noChangeArrowheads="1"/>
          </p:cNvSpPr>
          <p:nvPr>
            <p:ph type="body" idx="1"/>
          </p:nvPr>
        </p:nvSpPr>
        <p:spPr>
          <a:xfrm>
            <a:off x="533400" y="1535906"/>
            <a:ext cx="8229600" cy="4876800"/>
          </a:xfrm>
        </p:spPr>
        <p:txBody>
          <a:bodyPr/>
          <a:lstStyle/>
          <a:p>
            <a:pPr>
              <a:buFont typeface="Wingdings" pitchFamily="2" charset="2"/>
              <a:buChar char="q"/>
            </a:pPr>
            <a:r>
              <a:rPr lang="en-US" altLang="zh-CN" dirty="0">
                <a:ea typeface="宋体" charset="-122"/>
              </a:rPr>
              <a:t>Does</a:t>
            </a:r>
            <a:r>
              <a:rPr lang="zh-CN" altLang="en-US" dirty="0">
                <a:ea typeface="宋体" charset="-122"/>
              </a:rPr>
              <a:t> </a:t>
            </a:r>
            <a:r>
              <a:rPr lang="en-US" altLang="zh-CN" dirty="0">
                <a:ea typeface="宋体" charset="-122"/>
              </a:rPr>
              <a:t>it work to use DV or LS as we discussed for global Internet routing?</a:t>
            </a:r>
          </a:p>
        </p:txBody>
      </p:sp>
      <p:sp>
        <p:nvSpPr>
          <p:cNvPr id="16077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DD4752F-59FE-FF40-910D-4A27D0F493EC}" type="slidenum">
              <a:rPr lang="en-US" altLang="en-US" sz="1400">
                <a:solidFill>
                  <a:srgbClr val="000000"/>
                </a:solidFill>
                <a:latin typeface="Times New Roman" charset="0"/>
              </a:rPr>
              <a:pPr/>
              <a:t>10</a:t>
            </a:fld>
            <a:endParaRPr lang="en-US" altLang="en-US" sz="1400">
              <a:solidFill>
                <a:srgbClr val="000000"/>
              </a:solidFill>
              <a:latin typeface="Times New Roman" charset="0"/>
            </a:endParaRPr>
          </a:p>
        </p:txBody>
      </p:sp>
      <p:graphicFrame>
        <p:nvGraphicFramePr>
          <p:cNvPr id="172" name="Object 4"/>
          <p:cNvGraphicFramePr>
            <a:graphicFrameLocks noChangeAspect="1"/>
          </p:cNvGraphicFramePr>
          <p:nvPr>
            <p:extLst>
              <p:ext uri="{D42A27DB-BD31-4B8C-83A1-F6EECF244321}">
                <p14:modId xmlns:p14="http://schemas.microsoft.com/office/powerpoint/2010/main" val="1747683478"/>
              </p:ext>
            </p:extLst>
          </p:nvPr>
        </p:nvGraphicFramePr>
        <p:xfrm>
          <a:off x="533400" y="2999933"/>
          <a:ext cx="3532439" cy="3088348"/>
        </p:xfrm>
        <a:graphic>
          <a:graphicData uri="http://schemas.openxmlformats.org/presentationml/2006/ole">
            <mc:AlternateContent xmlns:mc="http://schemas.openxmlformats.org/markup-compatibility/2006">
              <mc:Choice xmlns:v="urn:schemas-microsoft-com:vml" Requires="v">
                <p:oleObj spid="_x0000_s489595"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99933"/>
                        <a:ext cx="3532439" cy="3088348"/>
                      </a:xfrm>
                      <a:prstGeom prst="rect">
                        <a:avLst/>
                      </a:prstGeom>
                      <a:noFill/>
                      <a:ln>
                        <a:noFill/>
                      </a:ln>
                      <a:effectLst/>
                      <a:extLst/>
                    </p:spPr>
                  </p:pic>
                </p:oleObj>
              </mc:Fallback>
            </mc:AlternateContent>
          </a:graphicData>
        </a:graphic>
      </p:graphicFrame>
      <p:pic>
        <p:nvPicPr>
          <p:cNvPr id="176" name="Picture 175"/>
          <p:cNvPicPr>
            <a:picLocks noChangeAspect="1"/>
          </p:cNvPicPr>
          <p:nvPr/>
        </p:nvPicPr>
        <p:blipFill>
          <a:blip r:embed="rId6"/>
          <a:stretch>
            <a:fillRect/>
          </a:stretch>
        </p:blipFill>
        <p:spPr>
          <a:xfrm>
            <a:off x="4552487" y="3059331"/>
            <a:ext cx="4372729" cy="3028950"/>
          </a:xfrm>
          <a:prstGeom prst="rect">
            <a:avLst/>
          </a:prstGeom>
        </p:spPr>
      </p:pic>
    </p:spTree>
    <p:extLst>
      <p:ext uri="{BB962C8B-B14F-4D97-AF65-F5344CB8AC3E}">
        <p14:creationId xmlns:p14="http://schemas.microsoft.com/office/powerpoint/2010/main" val="100502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024813" cy="1143000"/>
          </a:xfrm>
        </p:spPr>
        <p:txBody>
          <a:bodyPr/>
          <a:lstStyle/>
          <a:p>
            <a:r>
              <a:rPr lang="en-US" sz="3200" dirty="0"/>
              <a:t>Requirements and Solution</a:t>
            </a:r>
            <a:br>
              <a:rPr lang="en-US" sz="3200" dirty="0"/>
            </a:br>
            <a:r>
              <a:rPr lang="en-US" sz="3200" dirty="0"/>
              <a:t>of Current Global Internet Routing</a:t>
            </a:r>
          </a:p>
        </p:txBody>
      </p:sp>
      <p:sp>
        <p:nvSpPr>
          <p:cNvPr id="3" name="Content Placeholder 2"/>
          <p:cNvSpPr>
            <a:spLocks noGrp="1"/>
          </p:cNvSpPr>
          <p:nvPr>
            <p:ph idx="1"/>
          </p:nvPr>
        </p:nvSpPr>
        <p:spPr>
          <a:xfrm>
            <a:off x="533400" y="1600200"/>
            <a:ext cx="8353425" cy="4856163"/>
          </a:xfrm>
        </p:spPr>
        <p:txBody>
          <a:bodyPr/>
          <a:lstStyle/>
          <a:p>
            <a:pPr>
              <a:buFont typeface="Wingdings" pitchFamily="2" charset="2"/>
              <a:buChar char="q"/>
            </a:pPr>
            <a:r>
              <a:rPr lang="en-US" dirty="0"/>
              <a:t>Scalability: handle network size (#devices) much higher than typical DV or LS can handle</a:t>
            </a:r>
          </a:p>
          <a:p>
            <a:pPr lvl="1">
              <a:buFont typeface="Courier New" panose="02070309020205020404" pitchFamily="49" charset="0"/>
              <a:buChar char="o"/>
            </a:pPr>
            <a:r>
              <a:rPr lang="en-US" dirty="0"/>
              <a:t>Solution: Introduce </a:t>
            </a:r>
            <a:r>
              <a:rPr lang="en-US" dirty="0">
                <a:solidFill>
                  <a:srgbClr val="C00000"/>
                </a:solidFill>
              </a:rPr>
              <a:t>new abstraction</a:t>
            </a:r>
            <a:r>
              <a:rPr lang="en-US" dirty="0"/>
              <a:t> to reduce network (graph) size</a:t>
            </a:r>
          </a:p>
          <a:p>
            <a:endParaRPr lang="en-US" dirty="0"/>
          </a:p>
          <a:p>
            <a:pPr>
              <a:buFont typeface="Wingdings" pitchFamily="2" charset="2"/>
              <a:buChar char="q"/>
            </a:pPr>
            <a:r>
              <a:rPr lang="en-US" dirty="0"/>
              <a:t>Autonomy: allow each network to have individual preference of routing (full control of its internal routing; control/preference of routing spanning multiple networks)</a:t>
            </a:r>
          </a:p>
          <a:p>
            <a:pPr lvl="1">
              <a:buFont typeface="Courier New" panose="02070309020205020404" pitchFamily="49" charset="0"/>
              <a:buChar char="o"/>
            </a:pPr>
            <a:r>
              <a:rPr lang="en-US" dirty="0"/>
              <a:t>Solution: </a:t>
            </a:r>
            <a:r>
              <a:rPr lang="en-US" dirty="0">
                <a:solidFill>
                  <a:srgbClr val="C00000"/>
                </a:solidFill>
              </a:rPr>
              <a:t>hierarchical routing</a:t>
            </a:r>
            <a:r>
              <a:rPr lang="en-US" dirty="0"/>
              <a:t> and </a:t>
            </a:r>
            <a:r>
              <a:rPr lang="en-US" dirty="0">
                <a:solidFill>
                  <a:srgbClr val="C00000"/>
                </a:solidFill>
              </a:rPr>
              <a:t>policy routing</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11</a:t>
            </a:fld>
            <a:endParaRPr lang="en-US" altLang="en-US"/>
          </a:p>
        </p:txBody>
      </p:sp>
    </p:spTree>
    <p:extLst>
      <p:ext uri="{BB962C8B-B14F-4D97-AF65-F5344CB8AC3E}">
        <p14:creationId xmlns:p14="http://schemas.microsoft.com/office/powerpoint/2010/main" val="6646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228600"/>
            <a:ext cx="8610600" cy="1143000"/>
          </a:xfrm>
        </p:spPr>
        <p:txBody>
          <a:bodyPr/>
          <a:lstStyle/>
          <a:p>
            <a:r>
              <a:rPr lang="en-US" altLang="zh-CN" sz="2800" dirty="0">
                <a:solidFill>
                  <a:srgbClr val="3333CC"/>
                </a:solidFill>
                <a:ea typeface="宋体" charset="-122"/>
              </a:rPr>
              <a:t>New Abstraction</a:t>
            </a:r>
            <a:r>
              <a:rPr lang="en-US" altLang="zh-CN" sz="2800">
                <a:solidFill>
                  <a:srgbClr val="3333CC"/>
                </a:solidFill>
                <a:ea typeface="宋体" charset="-122"/>
              </a:rPr>
              <a:t>: Autonomous Systems (AS) </a:t>
            </a:r>
            <a:endParaRPr lang="en-US" altLang="zh-CN" dirty="0">
              <a:solidFill>
                <a:srgbClr val="3333CC"/>
              </a:solidFill>
              <a:ea typeface="宋体" charset="-122"/>
            </a:endParaRPr>
          </a:p>
        </p:txBody>
      </p:sp>
      <p:sp>
        <p:nvSpPr>
          <p:cNvPr id="2" name="Content Placeholder 1"/>
          <p:cNvSpPr>
            <a:spLocks noGrp="1"/>
          </p:cNvSpPr>
          <p:nvPr>
            <p:ph idx="1"/>
          </p:nvPr>
        </p:nvSpPr>
        <p:spPr>
          <a:xfrm>
            <a:off x="556724" y="1436350"/>
            <a:ext cx="5133109" cy="4856163"/>
          </a:xfrm>
        </p:spPr>
        <p:txBody>
          <a:bodyPr/>
          <a:lstStyle/>
          <a:p>
            <a:pPr>
              <a:buClr>
                <a:srgbClr val="3333CC"/>
              </a:buClr>
              <a:buFont typeface="Wingdings" pitchFamily="2" charset="2"/>
              <a:buChar char="q"/>
              <a:defRPr/>
            </a:pPr>
            <a:r>
              <a:rPr lang="en-US" altLang="zh-CN" dirty="0">
                <a:solidFill>
                  <a:srgbClr val="000000"/>
                </a:solidFill>
                <a:ea typeface="宋体" charset="0"/>
                <a:cs typeface="宋体" charset="0"/>
              </a:rPr>
              <a:t>Abstract each network as an autonomous system (AS), identified by an AS number (ASN)</a:t>
            </a:r>
          </a:p>
          <a:p>
            <a:pPr>
              <a:buClr>
                <a:srgbClr val="3333CC"/>
              </a:buClr>
              <a:defRPr/>
            </a:pPr>
            <a:endParaRPr lang="en-US" altLang="zh-CN" dirty="0">
              <a:solidFill>
                <a:srgbClr val="000000"/>
              </a:solidFill>
              <a:ea typeface="宋体" charset="0"/>
              <a:cs typeface="宋体" charset="0"/>
            </a:endParaRPr>
          </a:p>
          <a:p>
            <a:pPr>
              <a:buClr>
                <a:srgbClr val="3333CC"/>
              </a:buClr>
              <a:buFont typeface="Wingdings" pitchFamily="2" charset="2"/>
              <a:buChar char="q"/>
              <a:defRPr/>
            </a:pPr>
            <a:r>
              <a:rPr lang="en-US" altLang="zh-CN" dirty="0">
                <a:solidFill>
                  <a:srgbClr val="000000"/>
                </a:solidFill>
                <a:ea typeface="宋体" charset="0"/>
                <a:cs typeface="宋体" charset="0"/>
              </a:rPr>
              <a:t>Conceptually the global routing graph consists of only autonomous systems </a:t>
            </a:r>
            <a:br>
              <a:rPr lang="en-US" altLang="zh-CN" dirty="0">
                <a:solidFill>
                  <a:srgbClr val="000000"/>
                </a:solidFill>
                <a:ea typeface="宋体" charset="0"/>
                <a:cs typeface="宋体" charset="0"/>
              </a:rPr>
            </a:br>
            <a:r>
              <a:rPr lang="en-US" altLang="zh-CN" dirty="0">
                <a:solidFill>
                  <a:srgbClr val="000000"/>
                </a:solidFill>
                <a:ea typeface="宋体" charset="0"/>
                <a:cs typeface="宋体" charset="0"/>
              </a:rPr>
              <a:t>as nodes</a:t>
            </a:r>
          </a:p>
        </p:txBody>
      </p:sp>
      <p:sp>
        <p:nvSpPr>
          <p:cNvPr id="1751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12</a:t>
            </a:fld>
            <a:endParaRPr lang="en-US" altLang="en-US" sz="1400">
              <a:solidFill>
                <a:srgbClr val="000000"/>
              </a:solidFill>
              <a:latin typeface="Times New Roman" charset="0"/>
            </a:endParaRPr>
          </a:p>
        </p:txBody>
      </p:sp>
      <p:grpSp>
        <p:nvGrpSpPr>
          <p:cNvPr id="175107" name="Group 11"/>
          <p:cNvGrpSpPr>
            <a:grpSpLocks/>
          </p:cNvGrpSpPr>
          <p:nvPr/>
        </p:nvGrpSpPr>
        <p:grpSpPr bwMode="auto">
          <a:xfrm>
            <a:off x="5714298" y="1658023"/>
            <a:ext cx="3172527" cy="4119322"/>
            <a:chOff x="4383954" y="1761720"/>
            <a:chExt cx="5022225" cy="4782782"/>
          </a:xfrm>
        </p:grpSpPr>
        <p:graphicFrame>
          <p:nvGraphicFramePr>
            <p:cNvPr id="175108" name="Object 4"/>
            <p:cNvGraphicFramePr>
              <a:graphicFrameLocks noChangeAspect="1"/>
            </p:cNvGraphicFramePr>
            <p:nvPr>
              <p:extLst/>
            </p:nvPr>
          </p:nvGraphicFramePr>
          <p:xfrm>
            <a:off x="4383954" y="2028490"/>
            <a:ext cx="5022225" cy="4516012"/>
          </p:xfrm>
          <a:graphic>
            <a:graphicData uri="http://schemas.openxmlformats.org/presentationml/2006/ole">
              <mc:AlternateContent xmlns:mc="http://schemas.openxmlformats.org/markup-compatibility/2006">
                <mc:Choice xmlns:v="urn:schemas-microsoft-com:vml" Requires="v">
                  <p:oleObj spid="_x0000_s490619" name="Photo Editor Photo" r:id="rId4" imgW="10619048" imgH="9554909" progId="MSPhotoEd.3">
                    <p:embed/>
                  </p:oleObj>
                </mc:Choice>
                <mc:Fallback>
                  <p:oleObj name="Photo Editor Photo" r:id="rId4" imgW="10619048" imgH="9554909"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954" y="2028490"/>
                          <a:ext cx="5022225" cy="45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30" name="Oval 8"/>
            <p:cNvSpPr>
              <a:spLocks noChangeArrowheads="1"/>
            </p:cNvSpPr>
            <p:nvPr/>
          </p:nvSpPr>
          <p:spPr bwMode="auto">
            <a:xfrm>
              <a:off x="5535884" y="1761720"/>
              <a:ext cx="565080" cy="26676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1" name="Oval 9"/>
            <p:cNvSpPr>
              <a:spLocks noChangeArrowheads="1"/>
            </p:cNvSpPr>
            <p:nvPr/>
          </p:nvSpPr>
          <p:spPr bwMode="auto">
            <a:xfrm>
              <a:off x="5156518" y="2396883"/>
              <a:ext cx="565080" cy="265181"/>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sp>
          <p:nvSpPr>
            <p:cNvPr id="1032" name="Oval 10"/>
            <p:cNvSpPr>
              <a:spLocks noChangeArrowheads="1"/>
            </p:cNvSpPr>
            <p:nvPr/>
          </p:nvSpPr>
          <p:spPr bwMode="auto">
            <a:xfrm>
              <a:off x="4773978" y="2944712"/>
              <a:ext cx="396826" cy="13020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lstStyle/>
            <a:p>
              <a:pPr>
                <a:defRPr/>
              </a:pPr>
              <a:endParaRPr lang="en-US">
                <a:solidFill>
                  <a:srgbClr val="000000"/>
                </a:solidFill>
                <a:ea typeface="ＭＳ Ｐゴシック" charset="0"/>
              </a:endParaRPr>
            </a:p>
          </p:txBody>
        </p:sp>
      </p:grpSp>
      <p:sp>
        <p:nvSpPr>
          <p:cNvPr id="9" name="Rectangle 8"/>
          <p:cNvSpPr/>
          <p:nvPr/>
        </p:nvSpPr>
        <p:spPr>
          <a:xfrm>
            <a:off x="485611" y="6168529"/>
            <a:ext cx="5615152" cy="646331"/>
          </a:xfrm>
          <a:prstGeom prst="rect">
            <a:avLst/>
          </a:prstGeom>
        </p:spPr>
        <p:txBody>
          <a:bodyPr wrap="square">
            <a:spAutoFit/>
          </a:bodyPr>
          <a:lstStyle/>
          <a:p>
            <a:r>
              <a:rPr lang="en-US" sz="1800" dirty="0">
                <a:solidFill>
                  <a:srgbClr val="000000"/>
                </a:solidFill>
              </a:rPr>
              <a:t>http://</a:t>
            </a:r>
            <a:r>
              <a:rPr lang="en-US" sz="1800" dirty="0" err="1">
                <a:solidFill>
                  <a:srgbClr val="000000"/>
                </a:solidFill>
              </a:rPr>
              <a:t>www.bgplookingglass.com</a:t>
            </a:r>
            <a:r>
              <a:rPr lang="en-US" sz="1800" dirty="0">
                <a:solidFill>
                  <a:srgbClr val="000000"/>
                </a:solidFill>
              </a:rPr>
              <a:t>/list-of-autonomous-system-numbers</a:t>
            </a:r>
            <a:endParaRPr lang="en-US" sz="1800" dirty="0">
              <a:solidFill>
                <a:srgbClr val="000000"/>
              </a:solidFill>
              <a:latin typeface="Times New Roman" charset="0"/>
            </a:endParaRPr>
          </a:p>
        </p:txBody>
      </p:sp>
      <p:sp>
        <p:nvSpPr>
          <p:cNvPr id="3" name="TextBox 2"/>
          <p:cNvSpPr txBox="1"/>
          <p:nvPr/>
        </p:nvSpPr>
        <p:spPr>
          <a:xfrm>
            <a:off x="4419600" y="9550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6015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36867" name="Rectangle 3"/>
          <p:cNvSpPr>
            <a:spLocks noChangeArrowheads="1"/>
          </p:cNvSpPr>
          <p:nvPr/>
        </p:nvSpPr>
        <p:spPr bwMode="auto">
          <a:xfrm>
            <a:off x="533400" y="1338263"/>
            <a:ext cx="82296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zh-CN" dirty="0">
                <a:solidFill>
                  <a:srgbClr val="000000"/>
                </a:solidFill>
                <a:ea typeface="宋体" charset="-122"/>
              </a:rPr>
              <a:t>Internet routing is divided into intra-AS routing and inter-AS routing</a:t>
            </a:r>
          </a:p>
          <a:p>
            <a:pPr marL="800100" lvl="1" indent="-342900">
              <a:spcBef>
                <a:spcPct val="20000"/>
              </a:spcBef>
              <a:buClr>
                <a:srgbClr val="3333CC"/>
              </a:buClr>
              <a:buSzPct val="85000"/>
              <a:buFont typeface="Courier New" charset="0"/>
              <a:buChar char="o"/>
            </a:pPr>
            <a:r>
              <a:rPr lang="en-US" altLang="zh-CN" dirty="0">
                <a:solidFill>
                  <a:srgbClr val="000000"/>
                </a:solidFill>
                <a:ea typeface="宋体" charset="-122"/>
              </a:rPr>
              <a:t>Intra-AS routing (also called </a:t>
            </a:r>
            <a:r>
              <a:rPr lang="en-US" altLang="zh-CN" dirty="0" err="1">
                <a:solidFill>
                  <a:srgbClr val="000000"/>
                </a:solidFill>
                <a:ea typeface="宋体" charset="-122"/>
              </a:rPr>
              <a:t>intradomain</a:t>
            </a:r>
            <a:r>
              <a:rPr lang="en-US" altLang="zh-CN" dirty="0">
                <a:solidFill>
                  <a:srgbClr val="000000"/>
                </a:solidFill>
                <a:ea typeface="宋体" charset="-122"/>
              </a:rPr>
              <a:t> routing)</a:t>
            </a:r>
          </a:p>
          <a:p>
            <a:pPr marL="1257300" lvl="2" indent="-342900">
              <a:spcBef>
                <a:spcPct val="20000"/>
              </a:spcBef>
              <a:buClr>
                <a:srgbClr val="3333CC"/>
              </a:buClr>
              <a:buSzPct val="75000"/>
              <a:buFont typeface="Arial" charset="0"/>
              <a:buChar char="•"/>
            </a:pPr>
            <a:r>
              <a:rPr lang="en-US" altLang="zh-CN" dirty="0">
                <a:solidFill>
                  <a:srgbClr val="000000"/>
                </a:solidFill>
                <a:ea typeface="宋体" charset="-122"/>
              </a:rPr>
              <a:t>A protocol running insides an AS is called an Interior Gateway Protocol (IGP), each AS can choose its own protocol, such as RIP, E/IGRP, OSPF, IS-IS</a:t>
            </a:r>
          </a:p>
          <a:p>
            <a:pPr marL="800100" lvl="1" indent="-342900">
              <a:spcBef>
                <a:spcPct val="20000"/>
              </a:spcBef>
              <a:buClr>
                <a:srgbClr val="3333CC"/>
              </a:buClr>
              <a:buSzPct val="75000"/>
              <a:buFont typeface="Courier New" charset="0"/>
              <a:buChar char="o"/>
            </a:pPr>
            <a:r>
              <a:rPr lang="en-US" altLang="zh-CN" dirty="0">
                <a:solidFill>
                  <a:srgbClr val="000000"/>
                </a:solidFill>
                <a:ea typeface="宋体" charset="-122"/>
              </a:rPr>
              <a:t> Inter-AS routing (also called </a:t>
            </a:r>
            <a:r>
              <a:rPr lang="en-US" altLang="zh-CN" dirty="0" err="1">
                <a:solidFill>
                  <a:srgbClr val="000000"/>
                </a:solidFill>
                <a:ea typeface="宋体" charset="-122"/>
              </a:rPr>
              <a:t>interdomain</a:t>
            </a:r>
            <a:r>
              <a:rPr lang="en-US" altLang="zh-CN" dirty="0">
                <a:solidFill>
                  <a:srgbClr val="000000"/>
                </a:solidFill>
                <a:ea typeface="宋体" charset="-122"/>
              </a:rPr>
              <a:t> routing) </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A protocol runs among autonomous systems is also called an Exterior Gateway Protocol (EGP)</a:t>
            </a:r>
          </a:p>
          <a:p>
            <a:pPr marL="1257300" lvl="2" indent="-342900">
              <a:spcBef>
                <a:spcPct val="20000"/>
              </a:spcBef>
              <a:buClr>
                <a:srgbClr val="3333CC"/>
              </a:buClr>
              <a:buSzPct val="85000"/>
              <a:buFont typeface="Arial" charset="0"/>
              <a:buChar char="•"/>
            </a:pPr>
            <a:r>
              <a:rPr lang="en-US" altLang="zh-CN" dirty="0">
                <a:solidFill>
                  <a:srgbClr val="000000"/>
                </a:solidFill>
                <a:ea typeface="宋体" charset="-122"/>
              </a:rPr>
              <a:t>The de facto EGP protocol is BGP</a:t>
            </a:r>
          </a:p>
        </p:txBody>
      </p:sp>
      <p:sp>
        <p:nvSpPr>
          <p:cNvPr id="4" name="Slide Number Placeholder 5">
            <a:extLst>
              <a:ext uri="{FF2B5EF4-FFF2-40B4-BE49-F238E27FC236}">
                <a16:creationId xmlns:a16="http://schemas.microsoft.com/office/drawing/2014/main" id="{9F67B215-3C65-7445-ADBA-2CC9DE484C20}"/>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735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6754813" y="3794125"/>
            <a:ext cx="2389187" cy="24558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3" name="Freeform 3"/>
          <p:cNvSpPr>
            <a:spLocks/>
          </p:cNvSpPr>
          <p:nvPr/>
        </p:nvSpPr>
        <p:spPr bwMode="auto">
          <a:xfrm>
            <a:off x="4211638" y="3871913"/>
            <a:ext cx="2495550" cy="2547937"/>
          </a:xfrm>
          <a:custGeom>
            <a:avLst/>
            <a:gdLst>
              <a:gd name="T0" fmla="*/ 2147483647 w 1572"/>
              <a:gd name="T1" fmla="*/ 2147483647 h 1275"/>
              <a:gd name="T2" fmla="*/ 2147483647 w 1572"/>
              <a:gd name="T3" fmla="*/ 2147483647 h 1275"/>
              <a:gd name="T4" fmla="*/ 2147483647 w 1572"/>
              <a:gd name="T5" fmla="*/ 2147483647 h 1275"/>
              <a:gd name="T6" fmla="*/ 2147483647 w 1572"/>
              <a:gd name="T7" fmla="*/ 2147483647 h 1275"/>
              <a:gd name="T8" fmla="*/ 2147483647 w 1572"/>
              <a:gd name="T9" fmla="*/ 2147483647 h 1275"/>
              <a:gd name="T10" fmla="*/ 2147483647 w 1572"/>
              <a:gd name="T11" fmla="*/ 2147483647 h 1275"/>
              <a:gd name="T12" fmla="*/ 2147483647 w 1572"/>
              <a:gd name="T13" fmla="*/ 2147483647 h 1275"/>
              <a:gd name="T14" fmla="*/ 2147483647 w 1572"/>
              <a:gd name="T15" fmla="*/ 2147483647 h 1275"/>
              <a:gd name="T16" fmla="*/ 0 w 1572"/>
              <a:gd name="T17" fmla="*/ 2147483647 h 1275"/>
              <a:gd name="T18" fmla="*/ 2147483647 w 1572"/>
              <a:gd name="T19" fmla="*/ 2147483647 h 1275"/>
              <a:gd name="T20" fmla="*/ 2147483647 w 1572"/>
              <a:gd name="T21" fmla="*/ 2147483647 h 1275"/>
              <a:gd name="T22" fmla="*/ 2147483647 w 1572"/>
              <a:gd name="T23" fmla="*/ 2147483647 h 1275"/>
              <a:gd name="T24" fmla="*/ 2147483647 w 1572"/>
              <a:gd name="T25" fmla="*/ 2147483647 h 1275"/>
              <a:gd name="T26" fmla="*/ 2147483647 w 1572"/>
              <a:gd name="T27" fmla="*/ 2147483647 h 1275"/>
              <a:gd name="T28" fmla="*/ 2147483647 w 1572"/>
              <a:gd name="T29" fmla="*/ 2147483647 h 1275"/>
              <a:gd name="T30" fmla="*/ 2147483647 w 1572"/>
              <a:gd name="T31" fmla="*/ 2147483647 h 1275"/>
              <a:gd name="T32" fmla="*/ 2147483647 w 1572"/>
              <a:gd name="T33" fmla="*/ 2147483647 h 1275"/>
              <a:gd name="T34" fmla="*/ 2147483647 w 1572"/>
              <a:gd name="T35" fmla="*/ 2147483647 h 1275"/>
              <a:gd name="T36" fmla="*/ 2147483647 w 1572"/>
              <a:gd name="T37" fmla="*/ 2147483647 h 1275"/>
              <a:gd name="T38" fmla="*/ 2147483647 w 1572"/>
              <a:gd name="T39" fmla="*/ 2147483647 h 1275"/>
              <a:gd name="T40" fmla="*/ 2147483647 w 1572"/>
              <a:gd name="T41" fmla="*/ 2147483647 h 1275"/>
              <a:gd name="T42" fmla="*/ 2147483647 w 1572"/>
              <a:gd name="T43" fmla="*/ 2147483647 h 1275"/>
              <a:gd name="T44" fmla="*/ 2147483647 w 1572"/>
              <a:gd name="T45" fmla="*/ 2147483647 h 1275"/>
              <a:gd name="T46" fmla="*/ 2147483647 w 1572"/>
              <a:gd name="T47" fmla="*/ 2147483647 h 1275"/>
              <a:gd name="T48" fmla="*/ 2147483647 w 1572"/>
              <a:gd name="T49" fmla="*/ 2147483647 h 1275"/>
              <a:gd name="T50" fmla="*/ 2147483647 w 1572"/>
              <a:gd name="T51" fmla="*/ 2147483647 h 1275"/>
              <a:gd name="T52" fmla="*/ 2147483647 w 1572"/>
              <a:gd name="T53" fmla="*/ 2147483647 h 1275"/>
              <a:gd name="T54" fmla="*/ 2147483647 w 1572"/>
              <a:gd name="T55" fmla="*/ 2147483647 h 1275"/>
              <a:gd name="T56" fmla="*/ 2147483647 w 1572"/>
              <a:gd name="T57" fmla="*/ 2147483647 h 1275"/>
              <a:gd name="T58" fmla="*/ 2147483647 w 1572"/>
              <a:gd name="T59" fmla="*/ 2147483647 h 1275"/>
              <a:gd name="T60" fmla="*/ 2147483647 w 1572"/>
              <a:gd name="T61" fmla="*/ 2147483647 h 1275"/>
              <a:gd name="T62" fmla="*/ 2147483647 w 1572"/>
              <a:gd name="T63" fmla="*/ 2147483647 h 1275"/>
              <a:gd name="T64" fmla="*/ 2147483647 w 1572"/>
              <a:gd name="T65" fmla="*/ 2147483647 h 1275"/>
              <a:gd name="T66" fmla="*/ 2147483647 w 1572"/>
              <a:gd name="T67" fmla="*/ 2147483647 h 1275"/>
              <a:gd name="T68" fmla="*/ 2147483647 w 1572"/>
              <a:gd name="T69" fmla="*/ 2147483647 h 1275"/>
              <a:gd name="T70" fmla="*/ 2147483647 w 1572"/>
              <a:gd name="T71" fmla="*/ 2147483647 h 1275"/>
              <a:gd name="T72" fmla="*/ 2147483647 w 1572"/>
              <a:gd name="T73" fmla="*/ 2147483647 h 1275"/>
              <a:gd name="T74" fmla="*/ 2147483647 w 1572"/>
              <a:gd name="T75" fmla="*/ 2147483647 h 1275"/>
              <a:gd name="T76" fmla="*/ 2147483647 w 1572"/>
              <a:gd name="T77" fmla="*/ 2147483647 h 1275"/>
              <a:gd name="T78" fmla="*/ 2147483647 w 1572"/>
              <a:gd name="T79" fmla="*/ 2147483647 h 1275"/>
              <a:gd name="T80" fmla="*/ 2147483647 w 1572"/>
              <a:gd name="T81" fmla="*/ 2147483647 h 1275"/>
              <a:gd name="T82" fmla="*/ 2147483647 w 1572"/>
              <a:gd name="T83" fmla="*/ 2147483647 h 1275"/>
              <a:gd name="T84" fmla="*/ 2147483647 w 1572"/>
              <a:gd name="T85" fmla="*/ 2147483647 h 1275"/>
              <a:gd name="T86" fmla="*/ 2147483647 w 1572"/>
              <a:gd name="T87" fmla="*/ 2147483647 h 1275"/>
              <a:gd name="T88" fmla="*/ 2147483647 w 1572"/>
              <a:gd name="T89" fmla="*/ 2147483647 h 1275"/>
              <a:gd name="T90" fmla="*/ 2147483647 w 1572"/>
              <a:gd name="T91" fmla="*/ 2147483647 h 1275"/>
              <a:gd name="T92" fmla="*/ 2147483647 w 1572"/>
              <a:gd name="T93" fmla="*/ 2147483647 h 1275"/>
              <a:gd name="T94" fmla="*/ 2147483647 w 1572"/>
              <a:gd name="T95" fmla="*/ 2147483647 h 1275"/>
              <a:gd name="T96" fmla="*/ 2147483647 w 1572"/>
              <a:gd name="T97" fmla="*/ 2147483647 h 1275"/>
              <a:gd name="T98" fmla="*/ 2147483647 w 1572"/>
              <a:gd name="T99" fmla="*/ 2147483647 h 1275"/>
              <a:gd name="T100" fmla="*/ 2147483647 w 1572"/>
              <a:gd name="T101" fmla="*/ 2147483647 h 1275"/>
              <a:gd name="T102" fmla="*/ 2147483647 w 1572"/>
              <a:gd name="T103" fmla="*/ 2147483647 h 1275"/>
              <a:gd name="T104" fmla="*/ 2147483647 w 1572"/>
              <a:gd name="T105" fmla="*/ 2147483647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4" name="Freeform 4"/>
          <p:cNvSpPr>
            <a:spLocks/>
          </p:cNvSpPr>
          <p:nvPr/>
        </p:nvSpPr>
        <p:spPr bwMode="auto">
          <a:xfrm>
            <a:off x="860425" y="3622675"/>
            <a:ext cx="2449513" cy="2279650"/>
          </a:xfrm>
          <a:custGeom>
            <a:avLst/>
            <a:gdLst>
              <a:gd name="T0" fmla="*/ 2147483647 w 1543"/>
              <a:gd name="T1" fmla="*/ 2147483647 h 1436"/>
              <a:gd name="T2" fmla="*/ 2147483647 w 1543"/>
              <a:gd name="T3" fmla="*/ 2147483647 h 1436"/>
              <a:gd name="T4" fmla="*/ 2147483647 w 1543"/>
              <a:gd name="T5" fmla="*/ 0 h 1436"/>
              <a:gd name="T6" fmla="*/ 2147483647 w 1543"/>
              <a:gd name="T7" fmla="*/ 2147483647 h 1436"/>
              <a:gd name="T8" fmla="*/ 2147483647 w 1543"/>
              <a:gd name="T9" fmla="*/ 2147483647 h 1436"/>
              <a:gd name="T10" fmla="*/ 2147483647 w 1543"/>
              <a:gd name="T11" fmla="*/ 2147483647 h 1436"/>
              <a:gd name="T12" fmla="*/ 2147483647 w 1543"/>
              <a:gd name="T13" fmla="*/ 2147483647 h 1436"/>
              <a:gd name="T14" fmla="*/ 2147483647 w 1543"/>
              <a:gd name="T15" fmla="*/ 2147483647 h 1436"/>
              <a:gd name="T16" fmla="*/ 2147483647 w 1543"/>
              <a:gd name="T17" fmla="*/ 2147483647 h 1436"/>
              <a:gd name="T18" fmla="*/ 2147483647 w 1543"/>
              <a:gd name="T19" fmla="*/ 2147483647 h 1436"/>
              <a:gd name="T20" fmla="*/ 2147483647 w 1543"/>
              <a:gd name="T21" fmla="*/ 2147483647 h 1436"/>
              <a:gd name="T22" fmla="*/ 2147483647 w 1543"/>
              <a:gd name="T23" fmla="*/ 2147483647 h 1436"/>
              <a:gd name="T24" fmla="*/ 2147483647 w 1543"/>
              <a:gd name="T25" fmla="*/ 2147483647 h 1436"/>
              <a:gd name="T26" fmla="*/ 0 w 1543"/>
              <a:gd name="T27" fmla="*/ 2147483647 h 1436"/>
              <a:gd name="T28" fmla="*/ 2147483647 w 1543"/>
              <a:gd name="T29" fmla="*/ 2147483647 h 1436"/>
              <a:gd name="T30" fmla="*/ 2147483647 w 1543"/>
              <a:gd name="T31" fmla="*/ 2147483647 h 1436"/>
              <a:gd name="T32" fmla="*/ 2147483647 w 1543"/>
              <a:gd name="T33" fmla="*/ 2147483647 h 1436"/>
              <a:gd name="T34" fmla="*/ 2147483647 w 1543"/>
              <a:gd name="T35" fmla="*/ 2147483647 h 1436"/>
              <a:gd name="T36" fmla="*/ 2147483647 w 1543"/>
              <a:gd name="T37" fmla="*/ 2147483647 h 1436"/>
              <a:gd name="T38" fmla="*/ 2147483647 w 1543"/>
              <a:gd name="T39" fmla="*/ 2147483647 h 1436"/>
              <a:gd name="T40" fmla="*/ 2147483647 w 1543"/>
              <a:gd name="T41" fmla="*/ 2147483647 h 1436"/>
              <a:gd name="T42" fmla="*/ 2147483647 w 1543"/>
              <a:gd name="T43" fmla="*/ 2147483647 h 1436"/>
              <a:gd name="T44" fmla="*/ 2147483647 w 1543"/>
              <a:gd name="T45" fmla="*/ 2147483647 h 1436"/>
              <a:gd name="T46" fmla="*/ 2147483647 w 1543"/>
              <a:gd name="T47" fmla="*/ 2147483647 h 1436"/>
              <a:gd name="T48" fmla="*/ 2147483647 w 1543"/>
              <a:gd name="T49" fmla="*/ 2147483647 h 1436"/>
              <a:gd name="T50" fmla="*/ 2147483647 w 1543"/>
              <a:gd name="T51" fmla="*/ 2147483647 h 1436"/>
              <a:gd name="T52" fmla="*/ 2147483647 w 1543"/>
              <a:gd name="T53" fmla="*/ 2147483647 h 1436"/>
              <a:gd name="T54" fmla="*/ 2147483647 w 1543"/>
              <a:gd name="T55" fmla="*/ 2147483647 h 1436"/>
              <a:gd name="T56" fmla="*/ 2147483647 w 1543"/>
              <a:gd name="T57" fmla="*/ 2147483647 h 1436"/>
              <a:gd name="T58" fmla="*/ 2147483647 w 1543"/>
              <a:gd name="T59" fmla="*/ 2147483647 h 1436"/>
              <a:gd name="T60" fmla="*/ 2147483647 w 1543"/>
              <a:gd name="T61" fmla="*/ 2147483647 h 1436"/>
              <a:gd name="T62" fmla="*/ 2147483647 w 1543"/>
              <a:gd name="T63" fmla="*/ 2147483647 h 1436"/>
              <a:gd name="T64" fmla="*/ 2147483647 w 1543"/>
              <a:gd name="T65" fmla="*/ 2147483647 h 1436"/>
              <a:gd name="T66" fmla="*/ 2147483647 w 1543"/>
              <a:gd name="T67" fmla="*/ 2147483647 h 1436"/>
              <a:gd name="T68" fmla="*/ 2147483647 w 1543"/>
              <a:gd name="T69" fmla="*/ 2147483647 h 1436"/>
              <a:gd name="T70" fmla="*/ 2147483647 w 1543"/>
              <a:gd name="T71" fmla="*/ 2147483647 h 1436"/>
              <a:gd name="T72" fmla="*/ 2147483647 w 1543"/>
              <a:gd name="T73" fmla="*/ 2147483647 h 1436"/>
              <a:gd name="T74" fmla="*/ 2147483647 w 1543"/>
              <a:gd name="T75" fmla="*/ 2147483647 h 1436"/>
              <a:gd name="T76" fmla="*/ 2147483647 w 1543"/>
              <a:gd name="T77" fmla="*/ 2147483647 h 1436"/>
              <a:gd name="T78" fmla="*/ 2147483647 w 1543"/>
              <a:gd name="T79" fmla="*/ 2147483647 h 1436"/>
              <a:gd name="T80" fmla="*/ 2147483647 w 1543"/>
              <a:gd name="T81" fmla="*/ 2147483647 h 1436"/>
              <a:gd name="T82" fmla="*/ 2147483647 w 1543"/>
              <a:gd name="T83" fmla="*/ 2147483647 h 1436"/>
              <a:gd name="T84" fmla="*/ 2147483647 w 1543"/>
              <a:gd name="T85" fmla="*/ 2147483647 h 1436"/>
              <a:gd name="T86" fmla="*/ 2147483647 w 1543"/>
              <a:gd name="T87" fmla="*/ 2147483647 h 1436"/>
              <a:gd name="T88" fmla="*/ 2147483647 w 1543"/>
              <a:gd name="T89" fmla="*/ 2147483647 h 1436"/>
              <a:gd name="T90" fmla="*/ 2147483647 w 1543"/>
              <a:gd name="T91" fmla="*/ 2147483647 h 1436"/>
              <a:gd name="T92" fmla="*/ 2147483647 w 1543"/>
              <a:gd name="T93" fmla="*/ 2147483647 h 1436"/>
              <a:gd name="T94" fmla="*/ 2147483647 w 1543"/>
              <a:gd name="T95" fmla="*/ 2147483647 h 1436"/>
              <a:gd name="T96" fmla="*/ 2147483647 w 1543"/>
              <a:gd name="T97" fmla="*/ 2147483647 h 1436"/>
              <a:gd name="T98" fmla="*/ 2147483647 w 1543"/>
              <a:gd name="T99" fmla="*/ 2147483647 h 1436"/>
              <a:gd name="T100" fmla="*/ 2147483647 w 1543"/>
              <a:gd name="T101" fmla="*/ 2147483647 h 1436"/>
              <a:gd name="T102" fmla="*/ 2147483647 w 1543"/>
              <a:gd name="T103" fmla="*/ 2147483647 h 1436"/>
              <a:gd name="T104" fmla="*/ 2147483647 w 1543"/>
              <a:gd name="T105" fmla="*/ 2147483647 h 1436"/>
              <a:gd name="T106" fmla="*/ 2147483647 w 1543"/>
              <a:gd name="T107" fmla="*/ 2147483647 h 1436"/>
              <a:gd name="T108" fmla="*/ 2147483647 w 1543"/>
              <a:gd name="T109" fmla="*/ 2147483647 h 1436"/>
              <a:gd name="T110" fmla="*/ 2147483647 w 1543"/>
              <a:gd name="T111" fmla="*/ 2147483647 h 1436"/>
              <a:gd name="T112" fmla="*/ 2147483647 w 1543"/>
              <a:gd name="T113" fmla="*/ 2147483647 h 1436"/>
              <a:gd name="T114" fmla="*/ 2147483647 w 1543"/>
              <a:gd name="T115" fmla="*/ 2147483647 h 1436"/>
              <a:gd name="T116" fmla="*/ 2147483647 w 1543"/>
              <a:gd name="T117" fmla="*/ 2147483647 h 1436"/>
              <a:gd name="T118" fmla="*/ 2147483647 w 1543"/>
              <a:gd name="T119" fmla="*/ 2147483647 h 1436"/>
              <a:gd name="T120" fmla="*/ 2147483647 w 1543"/>
              <a:gd name="T121" fmla="*/ 2147483647 h 1436"/>
              <a:gd name="T122" fmla="*/ 2147483647 w 1543"/>
              <a:gd name="T123" fmla="*/ 2147483647 h 1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3"/>
              <a:gd name="T187" fmla="*/ 0 h 1436"/>
              <a:gd name="T188" fmla="*/ 1543 w 1543"/>
              <a:gd name="T189" fmla="*/ 1436 h 1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3" h="1436">
                <a:moveTo>
                  <a:pt x="636" y="36"/>
                </a:moveTo>
                <a:lnTo>
                  <a:pt x="623" y="31"/>
                </a:lnTo>
                <a:lnTo>
                  <a:pt x="607" y="27"/>
                </a:lnTo>
                <a:lnTo>
                  <a:pt x="593" y="23"/>
                </a:lnTo>
                <a:lnTo>
                  <a:pt x="576" y="20"/>
                </a:lnTo>
                <a:lnTo>
                  <a:pt x="559" y="16"/>
                </a:lnTo>
                <a:lnTo>
                  <a:pt x="541" y="13"/>
                </a:lnTo>
                <a:lnTo>
                  <a:pt x="523" y="10"/>
                </a:lnTo>
                <a:lnTo>
                  <a:pt x="503" y="9"/>
                </a:lnTo>
                <a:lnTo>
                  <a:pt x="483" y="6"/>
                </a:lnTo>
                <a:lnTo>
                  <a:pt x="463" y="4"/>
                </a:lnTo>
                <a:lnTo>
                  <a:pt x="421" y="1"/>
                </a:lnTo>
                <a:lnTo>
                  <a:pt x="380" y="0"/>
                </a:lnTo>
                <a:lnTo>
                  <a:pt x="358" y="0"/>
                </a:lnTo>
                <a:lnTo>
                  <a:pt x="337" y="0"/>
                </a:lnTo>
                <a:lnTo>
                  <a:pt x="317" y="1"/>
                </a:lnTo>
                <a:lnTo>
                  <a:pt x="295" y="3"/>
                </a:lnTo>
                <a:lnTo>
                  <a:pt x="275" y="3"/>
                </a:lnTo>
                <a:lnTo>
                  <a:pt x="255" y="6"/>
                </a:lnTo>
                <a:lnTo>
                  <a:pt x="235" y="7"/>
                </a:lnTo>
                <a:lnTo>
                  <a:pt x="215" y="10"/>
                </a:lnTo>
                <a:lnTo>
                  <a:pt x="196" y="13"/>
                </a:lnTo>
                <a:lnTo>
                  <a:pt x="179" y="16"/>
                </a:lnTo>
                <a:lnTo>
                  <a:pt x="162" y="20"/>
                </a:lnTo>
                <a:lnTo>
                  <a:pt x="145" y="24"/>
                </a:lnTo>
                <a:lnTo>
                  <a:pt x="129" y="29"/>
                </a:lnTo>
                <a:lnTo>
                  <a:pt x="115" y="33"/>
                </a:lnTo>
                <a:lnTo>
                  <a:pt x="101" y="39"/>
                </a:lnTo>
                <a:lnTo>
                  <a:pt x="89" y="44"/>
                </a:lnTo>
                <a:lnTo>
                  <a:pt x="78" y="51"/>
                </a:lnTo>
                <a:lnTo>
                  <a:pt x="68" y="59"/>
                </a:lnTo>
                <a:lnTo>
                  <a:pt x="59" y="66"/>
                </a:lnTo>
                <a:lnTo>
                  <a:pt x="50" y="73"/>
                </a:lnTo>
                <a:lnTo>
                  <a:pt x="43" y="83"/>
                </a:lnTo>
                <a:lnTo>
                  <a:pt x="38" y="93"/>
                </a:lnTo>
                <a:lnTo>
                  <a:pt x="33" y="103"/>
                </a:lnTo>
                <a:lnTo>
                  <a:pt x="29" y="113"/>
                </a:lnTo>
                <a:lnTo>
                  <a:pt x="25" y="126"/>
                </a:lnTo>
                <a:lnTo>
                  <a:pt x="22" y="137"/>
                </a:lnTo>
                <a:lnTo>
                  <a:pt x="20" y="150"/>
                </a:lnTo>
                <a:lnTo>
                  <a:pt x="19" y="163"/>
                </a:lnTo>
                <a:lnTo>
                  <a:pt x="18" y="176"/>
                </a:lnTo>
                <a:lnTo>
                  <a:pt x="18" y="190"/>
                </a:lnTo>
                <a:lnTo>
                  <a:pt x="18" y="204"/>
                </a:lnTo>
                <a:lnTo>
                  <a:pt x="18" y="218"/>
                </a:lnTo>
                <a:lnTo>
                  <a:pt x="19" y="233"/>
                </a:lnTo>
                <a:lnTo>
                  <a:pt x="19" y="248"/>
                </a:lnTo>
                <a:lnTo>
                  <a:pt x="22" y="278"/>
                </a:lnTo>
                <a:lnTo>
                  <a:pt x="26" y="310"/>
                </a:lnTo>
                <a:lnTo>
                  <a:pt x="30" y="341"/>
                </a:lnTo>
                <a:lnTo>
                  <a:pt x="33" y="371"/>
                </a:lnTo>
                <a:lnTo>
                  <a:pt x="36" y="401"/>
                </a:lnTo>
                <a:lnTo>
                  <a:pt x="39" y="431"/>
                </a:lnTo>
                <a:lnTo>
                  <a:pt x="39" y="445"/>
                </a:lnTo>
                <a:lnTo>
                  <a:pt x="39" y="458"/>
                </a:lnTo>
                <a:lnTo>
                  <a:pt x="39" y="473"/>
                </a:lnTo>
                <a:lnTo>
                  <a:pt x="38" y="485"/>
                </a:lnTo>
                <a:lnTo>
                  <a:pt x="36" y="511"/>
                </a:lnTo>
                <a:lnTo>
                  <a:pt x="33" y="538"/>
                </a:lnTo>
                <a:lnTo>
                  <a:pt x="30" y="565"/>
                </a:lnTo>
                <a:lnTo>
                  <a:pt x="26" y="592"/>
                </a:lnTo>
                <a:lnTo>
                  <a:pt x="19" y="647"/>
                </a:lnTo>
                <a:lnTo>
                  <a:pt x="15" y="672"/>
                </a:lnTo>
                <a:lnTo>
                  <a:pt x="12" y="700"/>
                </a:lnTo>
                <a:lnTo>
                  <a:pt x="9" y="725"/>
                </a:lnTo>
                <a:lnTo>
                  <a:pt x="6" y="751"/>
                </a:lnTo>
                <a:lnTo>
                  <a:pt x="3" y="775"/>
                </a:lnTo>
                <a:lnTo>
                  <a:pt x="2" y="799"/>
                </a:lnTo>
                <a:lnTo>
                  <a:pt x="0" y="822"/>
                </a:lnTo>
                <a:lnTo>
                  <a:pt x="0" y="844"/>
                </a:lnTo>
                <a:lnTo>
                  <a:pt x="0" y="864"/>
                </a:lnTo>
                <a:lnTo>
                  <a:pt x="0" y="874"/>
                </a:lnTo>
                <a:lnTo>
                  <a:pt x="2" y="884"/>
                </a:lnTo>
                <a:lnTo>
                  <a:pt x="3" y="901"/>
                </a:lnTo>
                <a:lnTo>
                  <a:pt x="5" y="918"/>
                </a:lnTo>
                <a:lnTo>
                  <a:pt x="6" y="934"/>
                </a:lnTo>
                <a:lnTo>
                  <a:pt x="8" y="949"/>
                </a:lnTo>
                <a:lnTo>
                  <a:pt x="9" y="964"/>
                </a:lnTo>
                <a:lnTo>
                  <a:pt x="12" y="976"/>
                </a:lnTo>
                <a:lnTo>
                  <a:pt x="15" y="989"/>
                </a:lnTo>
                <a:lnTo>
                  <a:pt x="18" y="1001"/>
                </a:lnTo>
                <a:lnTo>
                  <a:pt x="23" y="1012"/>
                </a:lnTo>
                <a:lnTo>
                  <a:pt x="26" y="1018"/>
                </a:lnTo>
                <a:lnTo>
                  <a:pt x="29" y="1024"/>
                </a:lnTo>
                <a:lnTo>
                  <a:pt x="33" y="1028"/>
                </a:lnTo>
                <a:lnTo>
                  <a:pt x="36" y="1032"/>
                </a:lnTo>
                <a:lnTo>
                  <a:pt x="40" y="1038"/>
                </a:lnTo>
                <a:lnTo>
                  <a:pt x="46" y="1042"/>
                </a:lnTo>
                <a:lnTo>
                  <a:pt x="50" y="1046"/>
                </a:lnTo>
                <a:lnTo>
                  <a:pt x="58" y="1049"/>
                </a:lnTo>
                <a:lnTo>
                  <a:pt x="63" y="1054"/>
                </a:lnTo>
                <a:lnTo>
                  <a:pt x="70" y="1058"/>
                </a:lnTo>
                <a:lnTo>
                  <a:pt x="78" y="1061"/>
                </a:lnTo>
                <a:lnTo>
                  <a:pt x="86" y="1065"/>
                </a:lnTo>
                <a:lnTo>
                  <a:pt x="95" y="1068"/>
                </a:lnTo>
                <a:lnTo>
                  <a:pt x="103" y="1071"/>
                </a:lnTo>
                <a:lnTo>
                  <a:pt x="113" y="1074"/>
                </a:lnTo>
                <a:lnTo>
                  <a:pt x="125" y="1076"/>
                </a:lnTo>
                <a:lnTo>
                  <a:pt x="138" y="1078"/>
                </a:lnTo>
                <a:lnTo>
                  <a:pt x="151" y="1078"/>
                </a:lnTo>
                <a:lnTo>
                  <a:pt x="165" y="1079"/>
                </a:lnTo>
                <a:lnTo>
                  <a:pt x="181" y="1079"/>
                </a:lnTo>
                <a:lnTo>
                  <a:pt x="196" y="1079"/>
                </a:lnTo>
                <a:lnTo>
                  <a:pt x="214" y="1078"/>
                </a:lnTo>
                <a:lnTo>
                  <a:pt x="231" y="1078"/>
                </a:lnTo>
                <a:lnTo>
                  <a:pt x="248" y="1076"/>
                </a:lnTo>
                <a:lnTo>
                  <a:pt x="267" y="1075"/>
                </a:lnTo>
                <a:lnTo>
                  <a:pt x="285" y="1074"/>
                </a:lnTo>
                <a:lnTo>
                  <a:pt x="322" y="1071"/>
                </a:lnTo>
                <a:lnTo>
                  <a:pt x="361" y="1066"/>
                </a:lnTo>
                <a:lnTo>
                  <a:pt x="400" y="1064"/>
                </a:lnTo>
                <a:lnTo>
                  <a:pt x="438" y="1061"/>
                </a:lnTo>
                <a:lnTo>
                  <a:pt x="457" y="1061"/>
                </a:lnTo>
                <a:lnTo>
                  <a:pt x="474" y="1059"/>
                </a:lnTo>
                <a:lnTo>
                  <a:pt x="493" y="1059"/>
                </a:lnTo>
                <a:lnTo>
                  <a:pt x="510" y="1059"/>
                </a:lnTo>
                <a:lnTo>
                  <a:pt x="527" y="1059"/>
                </a:lnTo>
                <a:lnTo>
                  <a:pt x="543" y="1061"/>
                </a:lnTo>
                <a:lnTo>
                  <a:pt x="559" y="1062"/>
                </a:lnTo>
                <a:lnTo>
                  <a:pt x="573" y="1064"/>
                </a:lnTo>
                <a:lnTo>
                  <a:pt x="586" y="1066"/>
                </a:lnTo>
                <a:lnTo>
                  <a:pt x="599" y="1069"/>
                </a:lnTo>
                <a:lnTo>
                  <a:pt x="610" y="1074"/>
                </a:lnTo>
                <a:lnTo>
                  <a:pt x="621" y="1078"/>
                </a:lnTo>
                <a:lnTo>
                  <a:pt x="630" y="1084"/>
                </a:lnTo>
                <a:lnTo>
                  <a:pt x="639" y="1091"/>
                </a:lnTo>
                <a:lnTo>
                  <a:pt x="646" y="1098"/>
                </a:lnTo>
                <a:lnTo>
                  <a:pt x="652" y="1105"/>
                </a:lnTo>
                <a:lnTo>
                  <a:pt x="656" y="1114"/>
                </a:lnTo>
                <a:lnTo>
                  <a:pt x="660" y="1124"/>
                </a:lnTo>
                <a:lnTo>
                  <a:pt x="663" y="1134"/>
                </a:lnTo>
                <a:lnTo>
                  <a:pt x="666" y="1144"/>
                </a:lnTo>
                <a:lnTo>
                  <a:pt x="667" y="1155"/>
                </a:lnTo>
                <a:lnTo>
                  <a:pt x="669" y="1166"/>
                </a:lnTo>
                <a:lnTo>
                  <a:pt x="670" y="1178"/>
                </a:lnTo>
                <a:lnTo>
                  <a:pt x="670" y="1189"/>
                </a:lnTo>
                <a:lnTo>
                  <a:pt x="670" y="1213"/>
                </a:lnTo>
                <a:lnTo>
                  <a:pt x="670" y="1239"/>
                </a:lnTo>
                <a:lnTo>
                  <a:pt x="670" y="1263"/>
                </a:lnTo>
                <a:lnTo>
                  <a:pt x="672" y="1276"/>
                </a:lnTo>
                <a:lnTo>
                  <a:pt x="672" y="1288"/>
                </a:lnTo>
                <a:lnTo>
                  <a:pt x="673" y="1299"/>
                </a:lnTo>
                <a:lnTo>
                  <a:pt x="676" y="1311"/>
                </a:lnTo>
                <a:lnTo>
                  <a:pt x="677" y="1322"/>
                </a:lnTo>
                <a:lnTo>
                  <a:pt x="682" y="1332"/>
                </a:lnTo>
                <a:lnTo>
                  <a:pt x="686" y="1342"/>
                </a:lnTo>
                <a:lnTo>
                  <a:pt x="690" y="1352"/>
                </a:lnTo>
                <a:lnTo>
                  <a:pt x="696" y="1361"/>
                </a:lnTo>
                <a:lnTo>
                  <a:pt x="703" y="1369"/>
                </a:lnTo>
                <a:lnTo>
                  <a:pt x="712" y="1376"/>
                </a:lnTo>
                <a:lnTo>
                  <a:pt x="722" y="1383"/>
                </a:lnTo>
                <a:lnTo>
                  <a:pt x="727" y="1386"/>
                </a:lnTo>
                <a:lnTo>
                  <a:pt x="733" y="1389"/>
                </a:lnTo>
                <a:lnTo>
                  <a:pt x="739" y="1390"/>
                </a:lnTo>
                <a:lnTo>
                  <a:pt x="745" y="1393"/>
                </a:lnTo>
                <a:lnTo>
                  <a:pt x="752" y="1396"/>
                </a:lnTo>
                <a:lnTo>
                  <a:pt x="759" y="1398"/>
                </a:lnTo>
                <a:lnTo>
                  <a:pt x="767" y="1400"/>
                </a:lnTo>
                <a:lnTo>
                  <a:pt x="775" y="1402"/>
                </a:lnTo>
                <a:lnTo>
                  <a:pt x="783" y="1403"/>
                </a:lnTo>
                <a:lnTo>
                  <a:pt x="792" y="1406"/>
                </a:lnTo>
                <a:lnTo>
                  <a:pt x="802" y="1408"/>
                </a:lnTo>
                <a:lnTo>
                  <a:pt x="812" y="1410"/>
                </a:lnTo>
                <a:lnTo>
                  <a:pt x="832" y="1413"/>
                </a:lnTo>
                <a:lnTo>
                  <a:pt x="853" y="1418"/>
                </a:lnTo>
                <a:lnTo>
                  <a:pt x="875" y="1420"/>
                </a:lnTo>
                <a:lnTo>
                  <a:pt x="899" y="1423"/>
                </a:lnTo>
                <a:lnTo>
                  <a:pt x="923" y="1426"/>
                </a:lnTo>
                <a:lnTo>
                  <a:pt x="949" y="1429"/>
                </a:lnTo>
                <a:lnTo>
                  <a:pt x="975" y="1430"/>
                </a:lnTo>
                <a:lnTo>
                  <a:pt x="1001" y="1433"/>
                </a:lnTo>
                <a:lnTo>
                  <a:pt x="1028" y="1433"/>
                </a:lnTo>
                <a:lnTo>
                  <a:pt x="1055" y="1435"/>
                </a:lnTo>
                <a:lnTo>
                  <a:pt x="1082" y="1436"/>
                </a:lnTo>
                <a:lnTo>
                  <a:pt x="1110" y="1436"/>
                </a:lnTo>
                <a:lnTo>
                  <a:pt x="1138" y="1435"/>
                </a:lnTo>
                <a:lnTo>
                  <a:pt x="1165" y="1435"/>
                </a:lnTo>
                <a:lnTo>
                  <a:pt x="1193" y="1433"/>
                </a:lnTo>
                <a:lnTo>
                  <a:pt x="1218" y="1430"/>
                </a:lnTo>
                <a:lnTo>
                  <a:pt x="1245" y="1429"/>
                </a:lnTo>
                <a:lnTo>
                  <a:pt x="1270" y="1425"/>
                </a:lnTo>
                <a:lnTo>
                  <a:pt x="1296" y="1422"/>
                </a:lnTo>
                <a:lnTo>
                  <a:pt x="1318" y="1418"/>
                </a:lnTo>
                <a:lnTo>
                  <a:pt x="1341" y="1412"/>
                </a:lnTo>
                <a:lnTo>
                  <a:pt x="1364" y="1406"/>
                </a:lnTo>
                <a:lnTo>
                  <a:pt x="1384" y="1400"/>
                </a:lnTo>
                <a:lnTo>
                  <a:pt x="1404" y="1393"/>
                </a:lnTo>
                <a:lnTo>
                  <a:pt x="1413" y="1389"/>
                </a:lnTo>
                <a:lnTo>
                  <a:pt x="1422" y="1385"/>
                </a:lnTo>
                <a:lnTo>
                  <a:pt x="1430" y="1381"/>
                </a:lnTo>
                <a:lnTo>
                  <a:pt x="1439" y="1376"/>
                </a:lnTo>
                <a:lnTo>
                  <a:pt x="1446" y="1371"/>
                </a:lnTo>
                <a:lnTo>
                  <a:pt x="1453" y="1366"/>
                </a:lnTo>
                <a:lnTo>
                  <a:pt x="1460" y="1361"/>
                </a:lnTo>
                <a:lnTo>
                  <a:pt x="1466" y="1356"/>
                </a:lnTo>
                <a:lnTo>
                  <a:pt x="1472" y="1351"/>
                </a:lnTo>
                <a:lnTo>
                  <a:pt x="1477" y="1345"/>
                </a:lnTo>
                <a:lnTo>
                  <a:pt x="1483" y="1338"/>
                </a:lnTo>
                <a:lnTo>
                  <a:pt x="1489" y="1331"/>
                </a:lnTo>
                <a:lnTo>
                  <a:pt x="1497" y="1316"/>
                </a:lnTo>
                <a:lnTo>
                  <a:pt x="1506" y="1301"/>
                </a:lnTo>
                <a:lnTo>
                  <a:pt x="1513" y="1283"/>
                </a:lnTo>
                <a:lnTo>
                  <a:pt x="1519" y="1265"/>
                </a:lnTo>
                <a:lnTo>
                  <a:pt x="1525" y="1246"/>
                </a:lnTo>
                <a:lnTo>
                  <a:pt x="1529" y="1226"/>
                </a:lnTo>
                <a:lnTo>
                  <a:pt x="1533" y="1205"/>
                </a:lnTo>
                <a:lnTo>
                  <a:pt x="1536" y="1183"/>
                </a:lnTo>
                <a:lnTo>
                  <a:pt x="1539" y="1161"/>
                </a:lnTo>
                <a:lnTo>
                  <a:pt x="1540" y="1138"/>
                </a:lnTo>
                <a:lnTo>
                  <a:pt x="1542" y="1114"/>
                </a:lnTo>
                <a:lnTo>
                  <a:pt x="1543" y="1089"/>
                </a:lnTo>
                <a:lnTo>
                  <a:pt x="1543" y="1066"/>
                </a:lnTo>
                <a:lnTo>
                  <a:pt x="1542" y="1041"/>
                </a:lnTo>
                <a:lnTo>
                  <a:pt x="1542" y="1016"/>
                </a:lnTo>
                <a:lnTo>
                  <a:pt x="1540" y="992"/>
                </a:lnTo>
                <a:lnTo>
                  <a:pt x="1537" y="944"/>
                </a:lnTo>
                <a:lnTo>
                  <a:pt x="1536" y="919"/>
                </a:lnTo>
                <a:lnTo>
                  <a:pt x="1535" y="895"/>
                </a:lnTo>
                <a:lnTo>
                  <a:pt x="1532" y="872"/>
                </a:lnTo>
                <a:lnTo>
                  <a:pt x="1530" y="849"/>
                </a:lnTo>
                <a:lnTo>
                  <a:pt x="1527" y="827"/>
                </a:lnTo>
                <a:lnTo>
                  <a:pt x="1526" y="805"/>
                </a:lnTo>
                <a:lnTo>
                  <a:pt x="1525" y="784"/>
                </a:lnTo>
                <a:lnTo>
                  <a:pt x="1522" y="764"/>
                </a:lnTo>
                <a:lnTo>
                  <a:pt x="1520" y="745"/>
                </a:lnTo>
                <a:lnTo>
                  <a:pt x="1519" y="728"/>
                </a:lnTo>
                <a:lnTo>
                  <a:pt x="1519" y="711"/>
                </a:lnTo>
                <a:lnTo>
                  <a:pt x="1517" y="695"/>
                </a:lnTo>
                <a:lnTo>
                  <a:pt x="1517" y="681"/>
                </a:lnTo>
                <a:lnTo>
                  <a:pt x="1516" y="667"/>
                </a:lnTo>
                <a:lnTo>
                  <a:pt x="1516" y="654"/>
                </a:lnTo>
                <a:lnTo>
                  <a:pt x="1516" y="641"/>
                </a:lnTo>
                <a:lnTo>
                  <a:pt x="1516" y="628"/>
                </a:lnTo>
                <a:lnTo>
                  <a:pt x="1516" y="615"/>
                </a:lnTo>
                <a:lnTo>
                  <a:pt x="1516" y="604"/>
                </a:lnTo>
                <a:lnTo>
                  <a:pt x="1516" y="592"/>
                </a:lnTo>
                <a:lnTo>
                  <a:pt x="1516" y="582"/>
                </a:lnTo>
                <a:lnTo>
                  <a:pt x="1516" y="571"/>
                </a:lnTo>
                <a:lnTo>
                  <a:pt x="1515" y="561"/>
                </a:lnTo>
                <a:lnTo>
                  <a:pt x="1515" y="551"/>
                </a:lnTo>
                <a:lnTo>
                  <a:pt x="1513" y="534"/>
                </a:lnTo>
                <a:lnTo>
                  <a:pt x="1510" y="515"/>
                </a:lnTo>
                <a:lnTo>
                  <a:pt x="1507" y="500"/>
                </a:lnTo>
                <a:lnTo>
                  <a:pt x="1505" y="493"/>
                </a:lnTo>
                <a:lnTo>
                  <a:pt x="1502" y="485"/>
                </a:lnTo>
                <a:lnTo>
                  <a:pt x="1499" y="478"/>
                </a:lnTo>
                <a:lnTo>
                  <a:pt x="1496" y="471"/>
                </a:lnTo>
                <a:lnTo>
                  <a:pt x="1492" y="464"/>
                </a:lnTo>
                <a:lnTo>
                  <a:pt x="1487" y="458"/>
                </a:lnTo>
                <a:lnTo>
                  <a:pt x="1482" y="451"/>
                </a:lnTo>
                <a:lnTo>
                  <a:pt x="1476" y="445"/>
                </a:lnTo>
                <a:lnTo>
                  <a:pt x="1470" y="440"/>
                </a:lnTo>
                <a:lnTo>
                  <a:pt x="1463" y="433"/>
                </a:lnTo>
                <a:lnTo>
                  <a:pt x="1456" y="427"/>
                </a:lnTo>
                <a:lnTo>
                  <a:pt x="1449" y="421"/>
                </a:lnTo>
                <a:lnTo>
                  <a:pt x="1439" y="415"/>
                </a:lnTo>
                <a:lnTo>
                  <a:pt x="1430" y="411"/>
                </a:lnTo>
                <a:lnTo>
                  <a:pt x="1420" y="405"/>
                </a:lnTo>
                <a:lnTo>
                  <a:pt x="1409" y="401"/>
                </a:lnTo>
                <a:lnTo>
                  <a:pt x="1396" y="397"/>
                </a:lnTo>
                <a:lnTo>
                  <a:pt x="1383" y="394"/>
                </a:lnTo>
                <a:lnTo>
                  <a:pt x="1367" y="390"/>
                </a:lnTo>
                <a:lnTo>
                  <a:pt x="1353" y="388"/>
                </a:lnTo>
                <a:lnTo>
                  <a:pt x="1337" y="385"/>
                </a:lnTo>
                <a:lnTo>
                  <a:pt x="1320" y="384"/>
                </a:lnTo>
                <a:lnTo>
                  <a:pt x="1303" y="383"/>
                </a:lnTo>
                <a:lnTo>
                  <a:pt x="1286" y="381"/>
                </a:lnTo>
                <a:lnTo>
                  <a:pt x="1267" y="381"/>
                </a:lnTo>
                <a:lnTo>
                  <a:pt x="1248" y="380"/>
                </a:lnTo>
                <a:lnTo>
                  <a:pt x="1210" y="378"/>
                </a:lnTo>
                <a:lnTo>
                  <a:pt x="1171" y="378"/>
                </a:lnTo>
                <a:lnTo>
                  <a:pt x="1131" y="377"/>
                </a:lnTo>
                <a:lnTo>
                  <a:pt x="1091" y="377"/>
                </a:lnTo>
                <a:lnTo>
                  <a:pt x="1052" y="374"/>
                </a:lnTo>
                <a:lnTo>
                  <a:pt x="1034" y="373"/>
                </a:lnTo>
                <a:lnTo>
                  <a:pt x="1015" y="371"/>
                </a:lnTo>
                <a:lnTo>
                  <a:pt x="998" y="370"/>
                </a:lnTo>
                <a:lnTo>
                  <a:pt x="981" y="367"/>
                </a:lnTo>
                <a:lnTo>
                  <a:pt x="964" y="364"/>
                </a:lnTo>
                <a:lnTo>
                  <a:pt x="948" y="361"/>
                </a:lnTo>
                <a:lnTo>
                  <a:pt x="932" y="358"/>
                </a:lnTo>
                <a:lnTo>
                  <a:pt x="918" y="354"/>
                </a:lnTo>
                <a:lnTo>
                  <a:pt x="903" y="348"/>
                </a:lnTo>
                <a:lnTo>
                  <a:pt x="891" y="343"/>
                </a:lnTo>
                <a:lnTo>
                  <a:pt x="879" y="337"/>
                </a:lnTo>
                <a:lnTo>
                  <a:pt x="868" y="330"/>
                </a:lnTo>
                <a:lnTo>
                  <a:pt x="858" y="323"/>
                </a:lnTo>
                <a:lnTo>
                  <a:pt x="848" y="314"/>
                </a:lnTo>
                <a:lnTo>
                  <a:pt x="839" y="306"/>
                </a:lnTo>
                <a:lnTo>
                  <a:pt x="830" y="296"/>
                </a:lnTo>
                <a:lnTo>
                  <a:pt x="822" y="286"/>
                </a:lnTo>
                <a:lnTo>
                  <a:pt x="815" y="276"/>
                </a:lnTo>
                <a:lnTo>
                  <a:pt x="808" y="264"/>
                </a:lnTo>
                <a:lnTo>
                  <a:pt x="802" y="254"/>
                </a:lnTo>
                <a:lnTo>
                  <a:pt x="789" y="231"/>
                </a:lnTo>
                <a:lnTo>
                  <a:pt x="777" y="207"/>
                </a:lnTo>
                <a:lnTo>
                  <a:pt x="766" y="184"/>
                </a:lnTo>
                <a:lnTo>
                  <a:pt x="755" y="160"/>
                </a:lnTo>
                <a:lnTo>
                  <a:pt x="742" y="137"/>
                </a:lnTo>
                <a:lnTo>
                  <a:pt x="736" y="126"/>
                </a:lnTo>
                <a:lnTo>
                  <a:pt x="729" y="116"/>
                </a:lnTo>
                <a:lnTo>
                  <a:pt x="722" y="104"/>
                </a:lnTo>
                <a:lnTo>
                  <a:pt x="715" y="94"/>
                </a:lnTo>
                <a:lnTo>
                  <a:pt x="707" y="86"/>
                </a:lnTo>
                <a:lnTo>
                  <a:pt x="699" y="76"/>
                </a:lnTo>
                <a:lnTo>
                  <a:pt x="690" y="67"/>
                </a:lnTo>
                <a:lnTo>
                  <a:pt x="680" y="60"/>
                </a:lnTo>
                <a:lnTo>
                  <a:pt x="670" y="53"/>
                </a:lnTo>
                <a:lnTo>
                  <a:pt x="660" y="46"/>
                </a:lnTo>
                <a:lnTo>
                  <a:pt x="649" y="40"/>
                </a:lnTo>
                <a:lnTo>
                  <a:pt x="636" y="36"/>
                </a:lnTo>
                <a:close/>
              </a:path>
            </a:pathLst>
          </a:custGeom>
          <a:solidFill>
            <a:srgbClr val="00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365" name="Rectangle 5"/>
          <p:cNvSpPr>
            <a:spLocks noChangeArrowheads="1"/>
          </p:cNvSpPr>
          <p:nvPr/>
        </p:nvSpPr>
        <p:spPr bwMode="auto">
          <a:xfrm>
            <a:off x="2570163" y="518953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a:t>
            </a:r>
            <a:endParaRPr lang="en-US">
              <a:solidFill>
                <a:srgbClr val="000000"/>
              </a:solidFill>
              <a:ea typeface="ＭＳ Ｐゴシック" charset="0"/>
            </a:endParaRPr>
          </a:p>
        </p:txBody>
      </p:sp>
      <p:sp>
        <p:nvSpPr>
          <p:cNvPr id="15366" name="Rectangle 7"/>
          <p:cNvSpPr>
            <a:spLocks noChangeArrowheads="1"/>
          </p:cNvSpPr>
          <p:nvPr/>
        </p:nvSpPr>
        <p:spPr bwMode="auto">
          <a:xfrm>
            <a:off x="3963988" y="5386388"/>
            <a:ext cx="571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367" name="Rectangle 8"/>
          <p:cNvSpPr>
            <a:spLocks noChangeArrowheads="1"/>
          </p:cNvSpPr>
          <p:nvPr/>
        </p:nvSpPr>
        <p:spPr bwMode="auto">
          <a:xfrm>
            <a:off x="5357813" y="4903788"/>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68" name="Line 9"/>
          <p:cNvSpPr>
            <a:spLocks noChangeShapeType="1"/>
          </p:cNvSpPr>
          <p:nvPr/>
        </p:nvSpPr>
        <p:spPr bwMode="auto">
          <a:xfrm flipV="1">
            <a:off x="4768850" y="5149850"/>
            <a:ext cx="46038" cy="3778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69" name="Rectangle 10"/>
          <p:cNvSpPr>
            <a:spLocks noChangeArrowheads="1"/>
          </p:cNvSpPr>
          <p:nvPr/>
        </p:nvSpPr>
        <p:spPr bwMode="auto">
          <a:xfrm>
            <a:off x="4573588" y="5197475"/>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0" name="Rectangle 11"/>
          <p:cNvSpPr>
            <a:spLocks noChangeArrowheads="1"/>
          </p:cNvSpPr>
          <p:nvPr/>
        </p:nvSpPr>
        <p:spPr bwMode="auto">
          <a:xfrm>
            <a:off x="5495925" y="614521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371" name="Line 12"/>
          <p:cNvSpPr>
            <a:spLocks noChangeShapeType="1"/>
          </p:cNvSpPr>
          <p:nvPr/>
        </p:nvSpPr>
        <p:spPr bwMode="auto">
          <a:xfrm>
            <a:off x="5046663" y="5813425"/>
            <a:ext cx="236537" cy="136525"/>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72" name="Rectangle 13"/>
          <p:cNvSpPr>
            <a:spLocks noChangeArrowheads="1"/>
          </p:cNvSpPr>
          <p:nvPr/>
        </p:nvSpPr>
        <p:spPr bwMode="auto">
          <a:xfrm>
            <a:off x="1292225" y="4614863"/>
            <a:ext cx="1143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grpSp>
        <p:nvGrpSpPr>
          <p:cNvPr id="183308" name="Group 14"/>
          <p:cNvGrpSpPr>
            <a:grpSpLocks/>
          </p:cNvGrpSpPr>
          <p:nvPr/>
        </p:nvGrpSpPr>
        <p:grpSpPr bwMode="auto">
          <a:xfrm>
            <a:off x="2362200" y="4246563"/>
            <a:ext cx="866775" cy="877887"/>
            <a:chOff x="1471" y="3433"/>
            <a:chExt cx="546" cy="553"/>
          </a:xfrm>
        </p:grpSpPr>
        <p:sp>
          <p:nvSpPr>
            <p:cNvPr id="15542" name="Freeform 15"/>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3" name="Freeform 16"/>
            <p:cNvSpPr>
              <a:spLocks/>
            </p:cNvSpPr>
            <p:nvPr/>
          </p:nvSpPr>
          <p:spPr bwMode="auto">
            <a:xfrm>
              <a:off x="1548" y="3607"/>
              <a:ext cx="468" cy="123"/>
            </a:xfrm>
            <a:custGeom>
              <a:avLst/>
              <a:gdLst>
                <a:gd name="T0" fmla="*/ 211 w 468"/>
                <a:gd name="T1" fmla="*/ 0 h 123"/>
                <a:gd name="T2" fmla="*/ 165 w 468"/>
                <a:gd name="T3" fmla="*/ 3 h 123"/>
                <a:gd name="T4" fmla="*/ 124 w 468"/>
                <a:gd name="T5" fmla="*/ 7 h 123"/>
                <a:gd name="T6" fmla="*/ 86 w 468"/>
                <a:gd name="T7" fmla="*/ 14 h 123"/>
                <a:gd name="T8" fmla="*/ 69 w 468"/>
                <a:gd name="T9" fmla="*/ 19 h 123"/>
                <a:gd name="T10" fmla="*/ 55 w 468"/>
                <a:gd name="T11" fmla="*/ 23 h 123"/>
                <a:gd name="T12" fmla="*/ 41 w 468"/>
                <a:gd name="T13" fmla="*/ 27 h 123"/>
                <a:gd name="T14" fmla="*/ 29 w 468"/>
                <a:gd name="T15" fmla="*/ 31 h 123"/>
                <a:gd name="T16" fmla="*/ 19 w 468"/>
                <a:gd name="T17" fmla="*/ 37 h 123"/>
                <a:gd name="T18" fmla="*/ 12 w 468"/>
                <a:gd name="T19" fmla="*/ 43 h 123"/>
                <a:gd name="T20" fmla="*/ 6 w 468"/>
                <a:gd name="T21" fmla="*/ 49 h 123"/>
                <a:gd name="T22" fmla="*/ 2 w 468"/>
                <a:gd name="T23" fmla="*/ 54 h 123"/>
                <a:gd name="T24" fmla="*/ 0 w 468"/>
                <a:gd name="T25" fmla="*/ 61 h 123"/>
                <a:gd name="T26" fmla="*/ 2 w 468"/>
                <a:gd name="T27" fmla="*/ 67 h 123"/>
                <a:gd name="T28" fmla="*/ 6 w 468"/>
                <a:gd name="T29" fmla="*/ 73 h 123"/>
                <a:gd name="T30" fmla="*/ 12 w 468"/>
                <a:gd name="T31" fmla="*/ 80 h 123"/>
                <a:gd name="T32" fmla="*/ 19 w 468"/>
                <a:gd name="T33" fmla="*/ 84 h 123"/>
                <a:gd name="T34" fmla="*/ 29 w 468"/>
                <a:gd name="T35" fmla="*/ 90 h 123"/>
                <a:gd name="T36" fmla="*/ 41 w 468"/>
                <a:gd name="T37" fmla="*/ 96 h 123"/>
                <a:gd name="T38" fmla="*/ 55 w 468"/>
                <a:gd name="T39" fmla="*/ 100 h 123"/>
                <a:gd name="T40" fmla="*/ 69 w 468"/>
                <a:gd name="T41" fmla="*/ 104 h 123"/>
                <a:gd name="T42" fmla="*/ 86 w 468"/>
                <a:gd name="T43" fmla="*/ 109 h 123"/>
                <a:gd name="T44" fmla="*/ 124 w 468"/>
                <a:gd name="T45" fmla="*/ 114 h 123"/>
                <a:gd name="T46" fmla="*/ 165 w 468"/>
                <a:gd name="T47" fmla="*/ 120 h 123"/>
                <a:gd name="T48" fmla="*/ 211 w 468"/>
                <a:gd name="T49" fmla="*/ 121 h 123"/>
                <a:gd name="T50" fmla="*/ 258 w 468"/>
                <a:gd name="T51" fmla="*/ 121 h 123"/>
                <a:gd name="T52" fmla="*/ 304 w 468"/>
                <a:gd name="T53" fmla="*/ 120 h 123"/>
                <a:gd name="T54" fmla="*/ 345 w 468"/>
                <a:gd name="T55" fmla="*/ 114 h 123"/>
                <a:gd name="T56" fmla="*/ 383 w 468"/>
                <a:gd name="T57" fmla="*/ 109 h 123"/>
                <a:gd name="T58" fmla="*/ 400 w 468"/>
                <a:gd name="T59" fmla="*/ 104 h 123"/>
                <a:gd name="T60" fmla="*/ 414 w 468"/>
                <a:gd name="T61" fmla="*/ 100 h 123"/>
                <a:gd name="T62" fmla="*/ 428 w 468"/>
                <a:gd name="T63" fmla="*/ 96 h 123"/>
                <a:gd name="T64" fmla="*/ 440 w 468"/>
                <a:gd name="T65" fmla="*/ 90 h 123"/>
                <a:gd name="T66" fmla="*/ 450 w 468"/>
                <a:gd name="T67" fmla="*/ 84 h 123"/>
                <a:gd name="T68" fmla="*/ 457 w 468"/>
                <a:gd name="T69" fmla="*/ 80 h 123"/>
                <a:gd name="T70" fmla="*/ 463 w 468"/>
                <a:gd name="T71" fmla="*/ 73 h 123"/>
                <a:gd name="T72" fmla="*/ 467 w 468"/>
                <a:gd name="T73" fmla="*/ 67 h 123"/>
                <a:gd name="T74" fmla="*/ 468 w 468"/>
                <a:gd name="T75" fmla="*/ 61 h 123"/>
                <a:gd name="T76" fmla="*/ 467 w 468"/>
                <a:gd name="T77" fmla="*/ 54 h 123"/>
                <a:gd name="T78" fmla="*/ 463 w 468"/>
                <a:gd name="T79" fmla="*/ 49 h 123"/>
                <a:gd name="T80" fmla="*/ 457 w 468"/>
                <a:gd name="T81" fmla="*/ 43 h 123"/>
                <a:gd name="T82" fmla="*/ 450 w 468"/>
                <a:gd name="T83" fmla="*/ 37 h 123"/>
                <a:gd name="T84" fmla="*/ 440 w 468"/>
                <a:gd name="T85" fmla="*/ 31 h 123"/>
                <a:gd name="T86" fmla="*/ 428 w 468"/>
                <a:gd name="T87" fmla="*/ 27 h 123"/>
                <a:gd name="T88" fmla="*/ 414 w 468"/>
                <a:gd name="T89" fmla="*/ 23 h 123"/>
                <a:gd name="T90" fmla="*/ 400 w 468"/>
                <a:gd name="T91" fmla="*/ 19 h 123"/>
                <a:gd name="T92" fmla="*/ 383 w 468"/>
                <a:gd name="T93" fmla="*/ 14 h 123"/>
                <a:gd name="T94" fmla="*/ 345 w 468"/>
                <a:gd name="T95" fmla="*/ 7 h 123"/>
                <a:gd name="T96" fmla="*/ 304 w 468"/>
                <a:gd name="T97" fmla="*/ 3 h 123"/>
                <a:gd name="T98" fmla="*/ 258 w 46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3"/>
                <a:gd name="T152" fmla="*/ 468 w 468"/>
                <a:gd name="T153" fmla="*/ 123 h 1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3">
                  <a:moveTo>
                    <a:pt x="235" y="0"/>
                  </a:moveTo>
                  <a:lnTo>
                    <a:pt x="211" y="0"/>
                  </a:lnTo>
                  <a:lnTo>
                    <a:pt x="188" y="1"/>
                  </a:lnTo>
                  <a:lnTo>
                    <a:pt x="165" y="3"/>
                  </a:lnTo>
                  <a:lnTo>
                    <a:pt x="144" y="6"/>
                  </a:lnTo>
                  <a:lnTo>
                    <a:pt x="124" y="7"/>
                  </a:lnTo>
                  <a:lnTo>
                    <a:pt x="104" y="10"/>
                  </a:lnTo>
                  <a:lnTo>
                    <a:pt x="86" y="14"/>
                  </a:lnTo>
                  <a:lnTo>
                    <a:pt x="78" y="16"/>
                  </a:lnTo>
                  <a:lnTo>
                    <a:pt x="69" y="19"/>
                  </a:lnTo>
                  <a:lnTo>
                    <a:pt x="62" y="20"/>
                  </a:lnTo>
                  <a:lnTo>
                    <a:pt x="55" y="23"/>
                  </a:lnTo>
                  <a:lnTo>
                    <a:pt x="48" y="24"/>
                  </a:lnTo>
                  <a:lnTo>
                    <a:pt x="41" y="27"/>
                  </a:lnTo>
                  <a:lnTo>
                    <a:pt x="35" y="30"/>
                  </a:lnTo>
                  <a:lnTo>
                    <a:pt x="29" y="31"/>
                  </a:lnTo>
                  <a:lnTo>
                    <a:pt x="25" y="34"/>
                  </a:lnTo>
                  <a:lnTo>
                    <a:pt x="19" y="37"/>
                  </a:lnTo>
                  <a:lnTo>
                    <a:pt x="15" y="40"/>
                  </a:lnTo>
                  <a:lnTo>
                    <a:pt x="12" y="43"/>
                  </a:lnTo>
                  <a:lnTo>
                    <a:pt x="9" y="46"/>
                  </a:lnTo>
                  <a:lnTo>
                    <a:pt x="6" y="49"/>
                  </a:lnTo>
                  <a:lnTo>
                    <a:pt x="3" y="51"/>
                  </a:lnTo>
                  <a:lnTo>
                    <a:pt x="2" y="54"/>
                  </a:lnTo>
                  <a:lnTo>
                    <a:pt x="2" y="59"/>
                  </a:lnTo>
                  <a:lnTo>
                    <a:pt x="0" y="61"/>
                  </a:lnTo>
                  <a:lnTo>
                    <a:pt x="2" y="64"/>
                  </a:lnTo>
                  <a:lnTo>
                    <a:pt x="2" y="67"/>
                  </a:lnTo>
                  <a:lnTo>
                    <a:pt x="3" y="70"/>
                  </a:lnTo>
                  <a:lnTo>
                    <a:pt x="6" y="73"/>
                  </a:lnTo>
                  <a:lnTo>
                    <a:pt x="9" y="77"/>
                  </a:lnTo>
                  <a:lnTo>
                    <a:pt x="12" y="80"/>
                  </a:lnTo>
                  <a:lnTo>
                    <a:pt x="15" y="83"/>
                  </a:lnTo>
                  <a:lnTo>
                    <a:pt x="19" y="84"/>
                  </a:lnTo>
                  <a:lnTo>
                    <a:pt x="25" y="87"/>
                  </a:lnTo>
                  <a:lnTo>
                    <a:pt x="29" y="90"/>
                  </a:lnTo>
                  <a:lnTo>
                    <a:pt x="35" y="93"/>
                  </a:lnTo>
                  <a:lnTo>
                    <a:pt x="41" y="96"/>
                  </a:lnTo>
                  <a:lnTo>
                    <a:pt x="48" y="97"/>
                  </a:lnTo>
                  <a:lnTo>
                    <a:pt x="55" y="100"/>
                  </a:lnTo>
                  <a:lnTo>
                    <a:pt x="62" y="103"/>
                  </a:lnTo>
                  <a:lnTo>
                    <a:pt x="69" y="104"/>
                  </a:lnTo>
                  <a:lnTo>
                    <a:pt x="78" y="106"/>
                  </a:lnTo>
                  <a:lnTo>
                    <a:pt x="86" y="109"/>
                  </a:lnTo>
                  <a:lnTo>
                    <a:pt x="104" y="111"/>
                  </a:lnTo>
                  <a:lnTo>
                    <a:pt x="124" y="114"/>
                  </a:lnTo>
                  <a:lnTo>
                    <a:pt x="144" y="117"/>
                  </a:lnTo>
                  <a:lnTo>
                    <a:pt x="165" y="120"/>
                  </a:lnTo>
                  <a:lnTo>
                    <a:pt x="188" y="121"/>
                  </a:lnTo>
                  <a:lnTo>
                    <a:pt x="211" y="121"/>
                  </a:lnTo>
                  <a:lnTo>
                    <a:pt x="235" y="123"/>
                  </a:lnTo>
                  <a:lnTo>
                    <a:pt x="258" y="121"/>
                  </a:lnTo>
                  <a:lnTo>
                    <a:pt x="281" y="121"/>
                  </a:lnTo>
                  <a:lnTo>
                    <a:pt x="304" y="120"/>
                  </a:lnTo>
                  <a:lnTo>
                    <a:pt x="325" y="117"/>
                  </a:lnTo>
                  <a:lnTo>
                    <a:pt x="345" y="114"/>
                  </a:lnTo>
                  <a:lnTo>
                    <a:pt x="365" y="111"/>
                  </a:lnTo>
                  <a:lnTo>
                    <a:pt x="383" y="109"/>
                  </a:lnTo>
                  <a:lnTo>
                    <a:pt x="391" y="106"/>
                  </a:lnTo>
                  <a:lnTo>
                    <a:pt x="400" y="104"/>
                  </a:lnTo>
                  <a:lnTo>
                    <a:pt x="407" y="103"/>
                  </a:lnTo>
                  <a:lnTo>
                    <a:pt x="414" y="100"/>
                  </a:lnTo>
                  <a:lnTo>
                    <a:pt x="421" y="97"/>
                  </a:lnTo>
                  <a:lnTo>
                    <a:pt x="428" y="96"/>
                  </a:lnTo>
                  <a:lnTo>
                    <a:pt x="434" y="93"/>
                  </a:lnTo>
                  <a:lnTo>
                    <a:pt x="440" y="90"/>
                  </a:lnTo>
                  <a:lnTo>
                    <a:pt x="446" y="87"/>
                  </a:lnTo>
                  <a:lnTo>
                    <a:pt x="450" y="84"/>
                  </a:lnTo>
                  <a:lnTo>
                    <a:pt x="454" y="83"/>
                  </a:lnTo>
                  <a:lnTo>
                    <a:pt x="457" y="80"/>
                  </a:lnTo>
                  <a:lnTo>
                    <a:pt x="461" y="77"/>
                  </a:lnTo>
                  <a:lnTo>
                    <a:pt x="463" y="73"/>
                  </a:lnTo>
                  <a:lnTo>
                    <a:pt x="466" y="70"/>
                  </a:lnTo>
                  <a:lnTo>
                    <a:pt x="467" y="67"/>
                  </a:lnTo>
                  <a:lnTo>
                    <a:pt x="468" y="64"/>
                  </a:lnTo>
                  <a:lnTo>
                    <a:pt x="468" y="61"/>
                  </a:lnTo>
                  <a:lnTo>
                    <a:pt x="468" y="59"/>
                  </a:lnTo>
                  <a:lnTo>
                    <a:pt x="467" y="54"/>
                  </a:lnTo>
                  <a:lnTo>
                    <a:pt x="466" y="51"/>
                  </a:lnTo>
                  <a:lnTo>
                    <a:pt x="463" y="49"/>
                  </a:lnTo>
                  <a:lnTo>
                    <a:pt x="461" y="46"/>
                  </a:lnTo>
                  <a:lnTo>
                    <a:pt x="457" y="43"/>
                  </a:lnTo>
                  <a:lnTo>
                    <a:pt x="454" y="40"/>
                  </a:lnTo>
                  <a:lnTo>
                    <a:pt x="450" y="37"/>
                  </a:lnTo>
                  <a:lnTo>
                    <a:pt x="446" y="34"/>
                  </a:lnTo>
                  <a:lnTo>
                    <a:pt x="440" y="31"/>
                  </a:lnTo>
                  <a:lnTo>
                    <a:pt x="434" y="30"/>
                  </a:lnTo>
                  <a:lnTo>
                    <a:pt x="428" y="27"/>
                  </a:lnTo>
                  <a:lnTo>
                    <a:pt x="421" y="24"/>
                  </a:lnTo>
                  <a:lnTo>
                    <a:pt x="414" y="23"/>
                  </a:lnTo>
                  <a:lnTo>
                    <a:pt x="407" y="20"/>
                  </a:lnTo>
                  <a:lnTo>
                    <a:pt x="400" y="19"/>
                  </a:lnTo>
                  <a:lnTo>
                    <a:pt x="391" y="16"/>
                  </a:lnTo>
                  <a:lnTo>
                    <a:pt x="383" y="14"/>
                  </a:lnTo>
                  <a:lnTo>
                    <a:pt x="365" y="10"/>
                  </a:lnTo>
                  <a:lnTo>
                    <a:pt x="345" y="7"/>
                  </a:lnTo>
                  <a:lnTo>
                    <a:pt x="325" y="6"/>
                  </a:lnTo>
                  <a:lnTo>
                    <a:pt x="304" y="3"/>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44" name="Line 17"/>
            <p:cNvSpPr>
              <a:spLocks noChangeShapeType="1"/>
            </p:cNvSpPr>
            <p:nvPr/>
          </p:nvSpPr>
          <p:spPr bwMode="auto">
            <a:xfrm>
              <a:off x="1548"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5" name="Line 18"/>
            <p:cNvSpPr>
              <a:spLocks noChangeShapeType="1"/>
            </p:cNvSpPr>
            <p:nvPr/>
          </p:nvSpPr>
          <p:spPr bwMode="auto">
            <a:xfrm>
              <a:off x="2016" y="3597"/>
              <a:ext cx="1" cy="76"/>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6" name="Rectangle 19"/>
            <p:cNvSpPr>
              <a:spLocks noChangeArrowheads="1"/>
            </p:cNvSpPr>
            <p:nvPr/>
          </p:nvSpPr>
          <p:spPr bwMode="auto">
            <a:xfrm>
              <a:off x="1548" y="3591"/>
              <a:ext cx="304"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47" name="Rectangle 20"/>
            <p:cNvSpPr>
              <a:spLocks noChangeArrowheads="1"/>
            </p:cNvSpPr>
            <p:nvPr/>
          </p:nvSpPr>
          <p:spPr bwMode="auto">
            <a:xfrm>
              <a:off x="1700" y="3640"/>
              <a:ext cx="72" cy="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3600">
                  <a:solidFill>
                    <a:srgbClr val="000000"/>
                  </a:solidFill>
                  <a:latin typeface="Times New Roman" charset="0"/>
                  <a:ea typeface="ＭＳ Ｐゴシック" charset="0"/>
                </a:rPr>
                <a:t> </a:t>
              </a:r>
              <a:endParaRPr lang="en-US">
                <a:solidFill>
                  <a:srgbClr val="000000"/>
                </a:solidFill>
                <a:ea typeface="ＭＳ Ｐゴシック" charset="0"/>
              </a:endParaRPr>
            </a:p>
          </p:txBody>
        </p:sp>
        <p:sp>
          <p:nvSpPr>
            <p:cNvPr id="15548" name="Freeform 21"/>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49" name="Freeform 22"/>
            <p:cNvSpPr>
              <a:spLocks/>
            </p:cNvSpPr>
            <p:nvPr/>
          </p:nvSpPr>
          <p:spPr bwMode="auto">
            <a:xfrm>
              <a:off x="1546" y="3510"/>
              <a:ext cx="466" cy="141"/>
            </a:xfrm>
            <a:custGeom>
              <a:avLst/>
              <a:gdLst>
                <a:gd name="T0" fmla="*/ 209 w 466"/>
                <a:gd name="T1" fmla="*/ 0 h 141"/>
                <a:gd name="T2" fmla="*/ 163 w 466"/>
                <a:gd name="T3" fmla="*/ 3 h 141"/>
                <a:gd name="T4" fmla="*/ 121 w 466"/>
                <a:gd name="T5" fmla="*/ 9 h 141"/>
                <a:gd name="T6" fmla="*/ 84 w 466"/>
                <a:gd name="T7" fmla="*/ 16 h 141"/>
                <a:gd name="T8" fmla="*/ 67 w 466"/>
                <a:gd name="T9" fmla="*/ 20 h 141"/>
                <a:gd name="T10" fmla="*/ 53 w 466"/>
                <a:gd name="T11" fmla="*/ 26 h 141"/>
                <a:gd name="T12" fmla="*/ 38 w 466"/>
                <a:gd name="T13" fmla="*/ 31 h 141"/>
                <a:gd name="T14" fmla="*/ 27 w 466"/>
                <a:gd name="T15" fmla="*/ 37 h 141"/>
                <a:gd name="T16" fmla="*/ 17 w 466"/>
                <a:gd name="T17" fmla="*/ 43 h 141"/>
                <a:gd name="T18" fmla="*/ 10 w 466"/>
                <a:gd name="T19" fmla="*/ 50 h 141"/>
                <a:gd name="T20" fmla="*/ 4 w 466"/>
                <a:gd name="T21" fmla="*/ 56 h 141"/>
                <a:gd name="T22" fmla="*/ 0 w 466"/>
                <a:gd name="T23" fmla="*/ 63 h 141"/>
                <a:gd name="T24" fmla="*/ 0 w 466"/>
                <a:gd name="T25" fmla="*/ 70 h 141"/>
                <a:gd name="T26" fmla="*/ 0 w 466"/>
                <a:gd name="T27" fmla="*/ 77 h 141"/>
                <a:gd name="T28" fmla="*/ 4 w 466"/>
                <a:gd name="T29" fmla="*/ 84 h 141"/>
                <a:gd name="T30" fmla="*/ 10 w 466"/>
                <a:gd name="T31" fmla="*/ 91 h 141"/>
                <a:gd name="T32" fmla="*/ 17 w 466"/>
                <a:gd name="T33" fmla="*/ 98 h 141"/>
                <a:gd name="T34" fmla="*/ 27 w 466"/>
                <a:gd name="T35" fmla="*/ 104 h 141"/>
                <a:gd name="T36" fmla="*/ 38 w 466"/>
                <a:gd name="T37" fmla="*/ 110 h 141"/>
                <a:gd name="T38" fmla="*/ 53 w 466"/>
                <a:gd name="T39" fmla="*/ 116 h 141"/>
                <a:gd name="T40" fmla="*/ 67 w 466"/>
                <a:gd name="T41" fmla="*/ 120 h 141"/>
                <a:gd name="T42" fmla="*/ 84 w 466"/>
                <a:gd name="T43" fmla="*/ 126 h 141"/>
                <a:gd name="T44" fmla="*/ 121 w 466"/>
                <a:gd name="T45" fmla="*/ 133 h 141"/>
                <a:gd name="T46" fmla="*/ 163 w 466"/>
                <a:gd name="T47" fmla="*/ 138 h 141"/>
                <a:gd name="T48" fmla="*/ 209 w 466"/>
                <a:gd name="T49" fmla="*/ 141 h 141"/>
                <a:gd name="T50" fmla="*/ 256 w 466"/>
                <a:gd name="T51" fmla="*/ 141 h 141"/>
                <a:gd name="T52" fmla="*/ 302 w 466"/>
                <a:gd name="T53" fmla="*/ 138 h 141"/>
                <a:gd name="T54" fmla="*/ 343 w 466"/>
                <a:gd name="T55" fmla="*/ 133 h 141"/>
                <a:gd name="T56" fmla="*/ 380 w 466"/>
                <a:gd name="T57" fmla="*/ 126 h 141"/>
                <a:gd name="T58" fmla="*/ 397 w 466"/>
                <a:gd name="T59" fmla="*/ 120 h 141"/>
                <a:gd name="T60" fmla="*/ 413 w 466"/>
                <a:gd name="T61" fmla="*/ 116 h 141"/>
                <a:gd name="T62" fmla="*/ 426 w 466"/>
                <a:gd name="T63" fmla="*/ 110 h 141"/>
                <a:gd name="T64" fmla="*/ 438 w 466"/>
                <a:gd name="T65" fmla="*/ 104 h 141"/>
                <a:gd name="T66" fmla="*/ 448 w 466"/>
                <a:gd name="T67" fmla="*/ 98 h 141"/>
                <a:gd name="T68" fmla="*/ 455 w 466"/>
                <a:gd name="T69" fmla="*/ 91 h 141"/>
                <a:gd name="T70" fmla="*/ 460 w 466"/>
                <a:gd name="T71" fmla="*/ 84 h 141"/>
                <a:gd name="T72" fmla="*/ 465 w 466"/>
                <a:gd name="T73" fmla="*/ 77 h 141"/>
                <a:gd name="T74" fmla="*/ 466 w 466"/>
                <a:gd name="T75" fmla="*/ 70 h 141"/>
                <a:gd name="T76" fmla="*/ 465 w 466"/>
                <a:gd name="T77" fmla="*/ 63 h 141"/>
                <a:gd name="T78" fmla="*/ 460 w 466"/>
                <a:gd name="T79" fmla="*/ 56 h 141"/>
                <a:gd name="T80" fmla="*/ 455 w 466"/>
                <a:gd name="T81" fmla="*/ 50 h 141"/>
                <a:gd name="T82" fmla="*/ 448 w 466"/>
                <a:gd name="T83" fmla="*/ 43 h 141"/>
                <a:gd name="T84" fmla="*/ 438 w 466"/>
                <a:gd name="T85" fmla="*/ 37 h 141"/>
                <a:gd name="T86" fmla="*/ 426 w 466"/>
                <a:gd name="T87" fmla="*/ 31 h 141"/>
                <a:gd name="T88" fmla="*/ 413 w 466"/>
                <a:gd name="T89" fmla="*/ 26 h 141"/>
                <a:gd name="T90" fmla="*/ 397 w 466"/>
                <a:gd name="T91" fmla="*/ 20 h 141"/>
                <a:gd name="T92" fmla="*/ 380 w 466"/>
                <a:gd name="T93" fmla="*/ 16 h 141"/>
                <a:gd name="T94" fmla="*/ 343 w 466"/>
                <a:gd name="T95" fmla="*/ 9 h 141"/>
                <a:gd name="T96" fmla="*/ 302 w 466"/>
                <a:gd name="T97" fmla="*/ 3 h 141"/>
                <a:gd name="T98" fmla="*/ 256 w 466"/>
                <a:gd name="T99" fmla="*/ 0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0"/>
                  </a:lnTo>
                  <a:lnTo>
                    <a:pt x="186" y="1"/>
                  </a:lnTo>
                  <a:lnTo>
                    <a:pt x="163" y="3"/>
                  </a:lnTo>
                  <a:lnTo>
                    <a:pt x="141" y="6"/>
                  </a:lnTo>
                  <a:lnTo>
                    <a:pt x="121" y="9"/>
                  </a:lnTo>
                  <a:lnTo>
                    <a:pt x="101" y="11"/>
                  </a:lnTo>
                  <a:lnTo>
                    <a:pt x="84" y="16"/>
                  </a:lnTo>
                  <a:lnTo>
                    <a:pt x="75" y="19"/>
                  </a:lnTo>
                  <a:lnTo>
                    <a:pt x="67" y="20"/>
                  </a:lnTo>
                  <a:lnTo>
                    <a:pt x="60" y="23"/>
                  </a:lnTo>
                  <a:lnTo>
                    <a:pt x="53" y="26"/>
                  </a:lnTo>
                  <a:lnTo>
                    <a:pt x="45" y="28"/>
                  </a:lnTo>
                  <a:lnTo>
                    <a:pt x="38" y="31"/>
                  </a:lnTo>
                  <a:lnTo>
                    <a:pt x="33" y="34"/>
                  </a:lnTo>
                  <a:lnTo>
                    <a:pt x="27" y="37"/>
                  </a:lnTo>
                  <a:lnTo>
                    <a:pt x="23" y="40"/>
                  </a:lnTo>
                  <a:lnTo>
                    <a:pt x="17" y="43"/>
                  </a:lnTo>
                  <a:lnTo>
                    <a:pt x="12" y="46"/>
                  </a:lnTo>
                  <a:lnTo>
                    <a:pt x="10" y="50"/>
                  </a:lnTo>
                  <a:lnTo>
                    <a:pt x="7" y="53"/>
                  </a:lnTo>
                  <a:lnTo>
                    <a:pt x="4" y="56"/>
                  </a:lnTo>
                  <a:lnTo>
                    <a:pt x="1" y="60"/>
                  </a:lnTo>
                  <a:lnTo>
                    <a:pt x="0" y="63"/>
                  </a:lnTo>
                  <a:lnTo>
                    <a:pt x="0" y="67"/>
                  </a:lnTo>
                  <a:lnTo>
                    <a:pt x="0" y="70"/>
                  </a:lnTo>
                  <a:lnTo>
                    <a:pt x="0" y="74"/>
                  </a:lnTo>
                  <a:lnTo>
                    <a:pt x="0" y="77"/>
                  </a:lnTo>
                  <a:lnTo>
                    <a:pt x="1" y="81"/>
                  </a:lnTo>
                  <a:lnTo>
                    <a:pt x="4" y="84"/>
                  </a:lnTo>
                  <a:lnTo>
                    <a:pt x="7" y="88"/>
                  </a:lnTo>
                  <a:lnTo>
                    <a:pt x="10" y="91"/>
                  </a:lnTo>
                  <a:lnTo>
                    <a:pt x="12" y="94"/>
                  </a:lnTo>
                  <a:lnTo>
                    <a:pt x="17" y="98"/>
                  </a:lnTo>
                  <a:lnTo>
                    <a:pt x="23" y="101"/>
                  </a:lnTo>
                  <a:lnTo>
                    <a:pt x="27" y="104"/>
                  </a:lnTo>
                  <a:lnTo>
                    <a:pt x="33" y="107"/>
                  </a:lnTo>
                  <a:lnTo>
                    <a:pt x="38" y="110"/>
                  </a:lnTo>
                  <a:lnTo>
                    <a:pt x="45" y="113"/>
                  </a:lnTo>
                  <a:lnTo>
                    <a:pt x="53" y="116"/>
                  </a:lnTo>
                  <a:lnTo>
                    <a:pt x="60" y="118"/>
                  </a:lnTo>
                  <a:lnTo>
                    <a:pt x="67" y="120"/>
                  </a:lnTo>
                  <a:lnTo>
                    <a:pt x="75" y="123"/>
                  </a:lnTo>
                  <a:lnTo>
                    <a:pt x="84" y="126"/>
                  </a:lnTo>
                  <a:lnTo>
                    <a:pt x="101" y="130"/>
                  </a:lnTo>
                  <a:lnTo>
                    <a:pt x="121" y="133"/>
                  </a:lnTo>
                  <a:lnTo>
                    <a:pt x="141" y="136"/>
                  </a:lnTo>
                  <a:lnTo>
                    <a:pt x="163" y="138"/>
                  </a:lnTo>
                  <a:lnTo>
                    <a:pt x="186" y="140"/>
                  </a:lnTo>
                  <a:lnTo>
                    <a:pt x="209" y="141"/>
                  </a:lnTo>
                  <a:lnTo>
                    <a:pt x="233" y="141"/>
                  </a:lnTo>
                  <a:lnTo>
                    <a:pt x="256" y="141"/>
                  </a:lnTo>
                  <a:lnTo>
                    <a:pt x="280" y="140"/>
                  </a:lnTo>
                  <a:lnTo>
                    <a:pt x="302" y="138"/>
                  </a:lnTo>
                  <a:lnTo>
                    <a:pt x="323" y="136"/>
                  </a:lnTo>
                  <a:lnTo>
                    <a:pt x="343" y="133"/>
                  </a:lnTo>
                  <a:lnTo>
                    <a:pt x="363" y="130"/>
                  </a:lnTo>
                  <a:lnTo>
                    <a:pt x="380" y="126"/>
                  </a:lnTo>
                  <a:lnTo>
                    <a:pt x="389" y="123"/>
                  </a:lnTo>
                  <a:lnTo>
                    <a:pt x="397" y="120"/>
                  </a:lnTo>
                  <a:lnTo>
                    <a:pt x="405" y="118"/>
                  </a:lnTo>
                  <a:lnTo>
                    <a:pt x="413" y="116"/>
                  </a:lnTo>
                  <a:lnTo>
                    <a:pt x="419" y="113"/>
                  </a:lnTo>
                  <a:lnTo>
                    <a:pt x="426" y="110"/>
                  </a:lnTo>
                  <a:lnTo>
                    <a:pt x="432" y="107"/>
                  </a:lnTo>
                  <a:lnTo>
                    <a:pt x="438" y="104"/>
                  </a:lnTo>
                  <a:lnTo>
                    <a:pt x="443" y="101"/>
                  </a:lnTo>
                  <a:lnTo>
                    <a:pt x="448" y="98"/>
                  </a:lnTo>
                  <a:lnTo>
                    <a:pt x="452" y="94"/>
                  </a:lnTo>
                  <a:lnTo>
                    <a:pt x="455" y="91"/>
                  </a:lnTo>
                  <a:lnTo>
                    <a:pt x="459" y="88"/>
                  </a:lnTo>
                  <a:lnTo>
                    <a:pt x="460" y="84"/>
                  </a:lnTo>
                  <a:lnTo>
                    <a:pt x="463" y="81"/>
                  </a:lnTo>
                  <a:lnTo>
                    <a:pt x="465" y="77"/>
                  </a:lnTo>
                  <a:lnTo>
                    <a:pt x="466" y="74"/>
                  </a:lnTo>
                  <a:lnTo>
                    <a:pt x="466" y="70"/>
                  </a:lnTo>
                  <a:lnTo>
                    <a:pt x="466" y="67"/>
                  </a:lnTo>
                  <a:lnTo>
                    <a:pt x="465" y="63"/>
                  </a:lnTo>
                  <a:lnTo>
                    <a:pt x="463" y="60"/>
                  </a:lnTo>
                  <a:lnTo>
                    <a:pt x="460" y="56"/>
                  </a:lnTo>
                  <a:lnTo>
                    <a:pt x="459" y="53"/>
                  </a:lnTo>
                  <a:lnTo>
                    <a:pt x="455" y="50"/>
                  </a:lnTo>
                  <a:lnTo>
                    <a:pt x="452" y="46"/>
                  </a:lnTo>
                  <a:lnTo>
                    <a:pt x="448" y="43"/>
                  </a:lnTo>
                  <a:lnTo>
                    <a:pt x="443" y="40"/>
                  </a:lnTo>
                  <a:lnTo>
                    <a:pt x="438" y="37"/>
                  </a:lnTo>
                  <a:lnTo>
                    <a:pt x="432" y="34"/>
                  </a:lnTo>
                  <a:lnTo>
                    <a:pt x="426" y="31"/>
                  </a:lnTo>
                  <a:lnTo>
                    <a:pt x="419" y="28"/>
                  </a:lnTo>
                  <a:lnTo>
                    <a:pt x="413" y="26"/>
                  </a:lnTo>
                  <a:lnTo>
                    <a:pt x="405" y="23"/>
                  </a:lnTo>
                  <a:lnTo>
                    <a:pt x="397" y="20"/>
                  </a:lnTo>
                  <a:lnTo>
                    <a:pt x="389" y="19"/>
                  </a:lnTo>
                  <a:lnTo>
                    <a:pt x="380" y="16"/>
                  </a:lnTo>
                  <a:lnTo>
                    <a:pt x="363" y="11"/>
                  </a:lnTo>
                  <a:lnTo>
                    <a:pt x="343" y="9"/>
                  </a:lnTo>
                  <a:lnTo>
                    <a:pt x="323" y="6"/>
                  </a:lnTo>
                  <a:lnTo>
                    <a:pt x="302" y="3"/>
                  </a:lnTo>
                  <a:lnTo>
                    <a:pt x="280" y="1"/>
                  </a:lnTo>
                  <a:lnTo>
                    <a:pt x="256"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50" name="Line 23"/>
            <p:cNvSpPr>
              <a:spLocks noChangeShapeType="1"/>
            </p:cNvSpPr>
            <p:nvPr/>
          </p:nvSpPr>
          <p:spPr bwMode="auto">
            <a:xfrm flipV="1">
              <a:off x="1657" y="354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1" name="Line 24"/>
            <p:cNvSpPr>
              <a:spLocks noChangeShapeType="1"/>
            </p:cNvSpPr>
            <p:nvPr/>
          </p:nvSpPr>
          <p:spPr bwMode="auto">
            <a:xfrm>
              <a:off x="1816" y="3624"/>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2" name="Line 25"/>
            <p:cNvSpPr>
              <a:spLocks noChangeShapeType="1"/>
            </p:cNvSpPr>
            <p:nvPr/>
          </p:nvSpPr>
          <p:spPr bwMode="auto">
            <a:xfrm>
              <a:off x="1733" y="3543"/>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3" name="Line 26"/>
            <p:cNvSpPr>
              <a:spLocks noChangeShapeType="1"/>
            </p:cNvSpPr>
            <p:nvPr/>
          </p:nvSpPr>
          <p:spPr bwMode="auto">
            <a:xfrm>
              <a:off x="1657" y="3621"/>
              <a:ext cx="83" cy="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4" name="Line 27"/>
            <p:cNvSpPr>
              <a:spLocks noChangeShapeType="1"/>
            </p:cNvSpPr>
            <p:nvPr/>
          </p:nvSpPr>
          <p:spPr bwMode="auto">
            <a:xfrm>
              <a:off x="1816" y="3540"/>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5" name="Line 28"/>
            <p:cNvSpPr>
              <a:spLocks noChangeShapeType="1"/>
            </p:cNvSpPr>
            <p:nvPr/>
          </p:nvSpPr>
          <p:spPr bwMode="auto">
            <a:xfrm flipV="1">
              <a:off x="1733" y="3540"/>
              <a:ext cx="87" cy="8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56" name="Rectangle 29"/>
            <p:cNvSpPr>
              <a:spLocks noChangeArrowheads="1"/>
            </p:cNvSpPr>
            <p:nvPr/>
          </p:nvSpPr>
          <p:spPr bwMode="auto">
            <a:xfrm>
              <a:off x="1471" y="3433"/>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sp>
          <p:nvSpPr>
            <p:cNvPr id="15557" name="Rectangle 30"/>
            <p:cNvSpPr>
              <a:spLocks noChangeArrowheads="1"/>
            </p:cNvSpPr>
            <p:nvPr/>
          </p:nvSpPr>
          <p:spPr bwMode="auto">
            <a:xfrm>
              <a:off x="1770" y="3723"/>
              <a:ext cx="8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b</a:t>
              </a:r>
              <a:endParaRPr lang="en-US">
                <a:solidFill>
                  <a:srgbClr val="000000"/>
                </a:solidFill>
                <a:ea typeface="ＭＳ Ｐゴシック" charset="0"/>
              </a:endParaRPr>
            </a:p>
          </p:txBody>
        </p:sp>
        <p:sp>
          <p:nvSpPr>
            <p:cNvPr id="15558" name="Rectangle 31"/>
            <p:cNvSpPr>
              <a:spLocks noChangeArrowheads="1"/>
            </p:cNvSpPr>
            <p:nvPr/>
          </p:nvSpPr>
          <p:spPr bwMode="auto">
            <a:xfrm>
              <a:off x="1925" y="3750"/>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09" name="Group 32"/>
          <p:cNvGrpSpPr>
            <a:grpSpLocks/>
          </p:cNvGrpSpPr>
          <p:nvPr/>
        </p:nvGrpSpPr>
        <p:grpSpPr bwMode="auto">
          <a:xfrm>
            <a:off x="1047750" y="4652963"/>
            <a:ext cx="749300" cy="576262"/>
            <a:chOff x="660" y="3201"/>
            <a:chExt cx="472" cy="363"/>
          </a:xfrm>
        </p:grpSpPr>
        <p:sp>
          <p:nvSpPr>
            <p:cNvPr id="15528" name="Freeform 33"/>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29" name="Freeform 34"/>
            <p:cNvSpPr>
              <a:spLocks/>
            </p:cNvSpPr>
            <p:nvPr/>
          </p:nvSpPr>
          <p:spPr bwMode="auto">
            <a:xfrm>
              <a:off x="664" y="3443"/>
              <a:ext cx="467" cy="121"/>
            </a:xfrm>
            <a:custGeom>
              <a:avLst/>
              <a:gdLst>
                <a:gd name="T0" fmla="*/ 209 w 467"/>
                <a:gd name="T1" fmla="*/ 0 h 121"/>
                <a:gd name="T2" fmla="*/ 163 w 467"/>
                <a:gd name="T3" fmla="*/ 3 h 121"/>
                <a:gd name="T4" fmla="*/ 122 w 467"/>
                <a:gd name="T5" fmla="*/ 7 h 121"/>
                <a:gd name="T6" fmla="*/ 84 w 467"/>
                <a:gd name="T7" fmla="*/ 13 h 121"/>
                <a:gd name="T8" fmla="*/ 69 w 467"/>
                <a:gd name="T9" fmla="*/ 17 h 121"/>
                <a:gd name="T10" fmla="*/ 53 w 467"/>
                <a:gd name="T11" fmla="*/ 22 h 121"/>
                <a:gd name="T12" fmla="*/ 40 w 467"/>
                <a:gd name="T13" fmla="*/ 26 h 121"/>
                <a:gd name="T14" fmla="*/ 27 w 467"/>
                <a:gd name="T15" fmla="*/ 32 h 121"/>
                <a:gd name="T16" fmla="*/ 19 w 467"/>
                <a:gd name="T17" fmla="*/ 37 h 121"/>
                <a:gd name="T18" fmla="*/ 10 w 467"/>
                <a:gd name="T19" fmla="*/ 43 h 121"/>
                <a:gd name="T20" fmla="*/ 4 w 467"/>
                <a:gd name="T21" fmla="*/ 49 h 121"/>
                <a:gd name="T22" fmla="*/ 1 w 467"/>
                <a:gd name="T23" fmla="*/ 54 h 121"/>
                <a:gd name="T24" fmla="*/ 0 w 467"/>
                <a:gd name="T25" fmla="*/ 60 h 121"/>
                <a:gd name="T26" fmla="*/ 1 w 467"/>
                <a:gd name="T27" fmla="*/ 67 h 121"/>
                <a:gd name="T28" fmla="*/ 4 w 467"/>
                <a:gd name="T29" fmla="*/ 73 h 121"/>
                <a:gd name="T30" fmla="*/ 10 w 467"/>
                <a:gd name="T31" fmla="*/ 79 h 121"/>
                <a:gd name="T32" fmla="*/ 19 w 467"/>
                <a:gd name="T33" fmla="*/ 84 h 121"/>
                <a:gd name="T34" fmla="*/ 27 w 467"/>
                <a:gd name="T35" fmla="*/ 90 h 121"/>
                <a:gd name="T36" fmla="*/ 40 w 467"/>
                <a:gd name="T37" fmla="*/ 94 h 121"/>
                <a:gd name="T38" fmla="*/ 53 w 467"/>
                <a:gd name="T39" fmla="*/ 100 h 121"/>
                <a:gd name="T40" fmla="*/ 69 w 467"/>
                <a:gd name="T41" fmla="*/ 104 h 121"/>
                <a:gd name="T42" fmla="*/ 84 w 467"/>
                <a:gd name="T43" fmla="*/ 107 h 121"/>
                <a:gd name="T44" fmla="*/ 122 w 467"/>
                <a:gd name="T45" fmla="*/ 114 h 121"/>
                <a:gd name="T46" fmla="*/ 163 w 467"/>
                <a:gd name="T47" fmla="*/ 119 h 121"/>
                <a:gd name="T48" fmla="*/ 209 w 467"/>
                <a:gd name="T49" fmla="*/ 121 h 121"/>
                <a:gd name="T50" fmla="*/ 258 w 467"/>
                <a:gd name="T51" fmla="*/ 121 h 121"/>
                <a:gd name="T52" fmla="*/ 302 w 467"/>
                <a:gd name="T53" fmla="*/ 119 h 121"/>
                <a:gd name="T54" fmla="*/ 345 w 467"/>
                <a:gd name="T55" fmla="*/ 114 h 121"/>
                <a:gd name="T56" fmla="*/ 382 w 467"/>
                <a:gd name="T57" fmla="*/ 107 h 121"/>
                <a:gd name="T58" fmla="*/ 398 w 467"/>
                <a:gd name="T59" fmla="*/ 104 h 121"/>
                <a:gd name="T60" fmla="*/ 414 w 467"/>
                <a:gd name="T61" fmla="*/ 100 h 121"/>
                <a:gd name="T62" fmla="*/ 426 w 467"/>
                <a:gd name="T63" fmla="*/ 94 h 121"/>
                <a:gd name="T64" fmla="*/ 438 w 467"/>
                <a:gd name="T65" fmla="*/ 90 h 121"/>
                <a:gd name="T66" fmla="*/ 448 w 467"/>
                <a:gd name="T67" fmla="*/ 84 h 121"/>
                <a:gd name="T68" fmla="*/ 457 w 467"/>
                <a:gd name="T69" fmla="*/ 79 h 121"/>
                <a:gd name="T70" fmla="*/ 462 w 467"/>
                <a:gd name="T71" fmla="*/ 73 h 121"/>
                <a:gd name="T72" fmla="*/ 465 w 467"/>
                <a:gd name="T73" fmla="*/ 67 h 121"/>
                <a:gd name="T74" fmla="*/ 467 w 467"/>
                <a:gd name="T75" fmla="*/ 60 h 121"/>
                <a:gd name="T76" fmla="*/ 465 w 467"/>
                <a:gd name="T77" fmla="*/ 54 h 121"/>
                <a:gd name="T78" fmla="*/ 462 w 467"/>
                <a:gd name="T79" fmla="*/ 49 h 121"/>
                <a:gd name="T80" fmla="*/ 457 w 467"/>
                <a:gd name="T81" fmla="*/ 43 h 121"/>
                <a:gd name="T82" fmla="*/ 448 w 467"/>
                <a:gd name="T83" fmla="*/ 37 h 121"/>
                <a:gd name="T84" fmla="*/ 438 w 467"/>
                <a:gd name="T85" fmla="*/ 32 h 121"/>
                <a:gd name="T86" fmla="*/ 426 w 467"/>
                <a:gd name="T87" fmla="*/ 26 h 121"/>
                <a:gd name="T88" fmla="*/ 414 w 467"/>
                <a:gd name="T89" fmla="*/ 22 h 121"/>
                <a:gd name="T90" fmla="*/ 398 w 467"/>
                <a:gd name="T91" fmla="*/ 17 h 121"/>
                <a:gd name="T92" fmla="*/ 382 w 467"/>
                <a:gd name="T93" fmla="*/ 13 h 121"/>
                <a:gd name="T94" fmla="*/ 345 w 467"/>
                <a:gd name="T95" fmla="*/ 7 h 121"/>
                <a:gd name="T96" fmla="*/ 302 w 467"/>
                <a:gd name="T97" fmla="*/ 3 h 121"/>
                <a:gd name="T98" fmla="*/ 258 w 467"/>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21"/>
                <a:gd name="T152" fmla="*/ 467 w 467"/>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21">
                  <a:moveTo>
                    <a:pt x="233" y="0"/>
                  </a:moveTo>
                  <a:lnTo>
                    <a:pt x="209" y="0"/>
                  </a:lnTo>
                  <a:lnTo>
                    <a:pt x="186" y="2"/>
                  </a:lnTo>
                  <a:lnTo>
                    <a:pt x="163" y="3"/>
                  </a:lnTo>
                  <a:lnTo>
                    <a:pt x="142" y="4"/>
                  </a:lnTo>
                  <a:lnTo>
                    <a:pt x="122" y="7"/>
                  </a:lnTo>
                  <a:lnTo>
                    <a:pt x="103" y="10"/>
                  </a:lnTo>
                  <a:lnTo>
                    <a:pt x="84" y="13"/>
                  </a:lnTo>
                  <a:lnTo>
                    <a:pt x="76" y="16"/>
                  </a:lnTo>
                  <a:lnTo>
                    <a:pt x="69" y="17"/>
                  </a:lnTo>
                  <a:lnTo>
                    <a:pt x="60" y="20"/>
                  </a:lnTo>
                  <a:lnTo>
                    <a:pt x="53" y="22"/>
                  </a:lnTo>
                  <a:lnTo>
                    <a:pt x="46" y="24"/>
                  </a:lnTo>
                  <a:lnTo>
                    <a:pt x="40" y="26"/>
                  </a:lnTo>
                  <a:lnTo>
                    <a:pt x="33" y="29"/>
                  </a:lnTo>
                  <a:lnTo>
                    <a:pt x="27" y="32"/>
                  </a:lnTo>
                  <a:lnTo>
                    <a:pt x="23" y="34"/>
                  </a:lnTo>
                  <a:lnTo>
                    <a:pt x="19" y="37"/>
                  </a:lnTo>
                  <a:lnTo>
                    <a:pt x="14" y="40"/>
                  </a:lnTo>
                  <a:lnTo>
                    <a:pt x="10" y="43"/>
                  </a:lnTo>
                  <a:lnTo>
                    <a:pt x="7" y="46"/>
                  </a:lnTo>
                  <a:lnTo>
                    <a:pt x="4" y="49"/>
                  </a:lnTo>
                  <a:lnTo>
                    <a:pt x="3" y="51"/>
                  </a:lnTo>
                  <a:lnTo>
                    <a:pt x="1" y="54"/>
                  </a:lnTo>
                  <a:lnTo>
                    <a:pt x="0" y="57"/>
                  </a:lnTo>
                  <a:lnTo>
                    <a:pt x="0" y="60"/>
                  </a:lnTo>
                  <a:lnTo>
                    <a:pt x="0" y="64"/>
                  </a:lnTo>
                  <a:lnTo>
                    <a:pt x="1" y="67"/>
                  </a:lnTo>
                  <a:lnTo>
                    <a:pt x="3" y="70"/>
                  </a:lnTo>
                  <a:lnTo>
                    <a:pt x="4" y="73"/>
                  </a:lnTo>
                  <a:lnTo>
                    <a:pt x="7" y="76"/>
                  </a:lnTo>
                  <a:lnTo>
                    <a:pt x="10" y="79"/>
                  </a:lnTo>
                  <a:lnTo>
                    <a:pt x="14" y="81"/>
                  </a:lnTo>
                  <a:lnTo>
                    <a:pt x="19" y="84"/>
                  </a:lnTo>
                  <a:lnTo>
                    <a:pt x="23" y="87"/>
                  </a:lnTo>
                  <a:lnTo>
                    <a:pt x="27" y="90"/>
                  </a:lnTo>
                  <a:lnTo>
                    <a:pt x="33" y="93"/>
                  </a:lnTo>
                  <a:lnTo>
                    <a:pt x="40" y="94"/>
                  </a:lnTo>
                  <a:lnTo>
                    <a:pt x="46" y="97"/>
                  </a:lnTo>
                  <a:lnTo>
                    <a:pt x="53" y="100"/>
                  </a:lnTo>
                  <a:lnTo>
                    <a:pt x="60" y="101"/>
                  </a:lnTo>
                  <a:lnTo>
                    <a:pt x="69" y="104"/>
                  </a:lnTo>
                  <a:lnTo>
                    <a:pt x="76" y="106"/>
                  </a:lnTo>
                  <a:lnTo>
                    <a:pt x="84" y="107"/>
                  </a:lnTo>
                  <a:lnTo>
                    <a:pt x="103" y="111"/>
                  </a:lnTo>
                  <a:lnTo>
                    <a:pt x="122" y="114"/>
                  </a:lnTo>
                  <a:lnTo>
                    <a:pt x="142" y="117"/>
                  </a:lnTo>
                  <a:lnTo>
                    <a:pt x="163" y="119"/>
                  </a:lnTo>
                  <a:lnTo>
                    <a:pt x="186" y="120"/>
                  </a:lnTo>
                  <a:lnTo>
                    <a:pt x="209" y="121"/>
                  </a:lnTo>
                  <a:lnTo>
                    <a:pt x="233" y="121"/>
                  </a:lnTo>
                  <a:lnTo>
                    <a:pt x="258" y="121"/>
                  </a:lnTo>
                  <a:lnTo>
                    <a:pt x="281" y="120"/>
                  </a:lnTo>
                  <a:lnTo>
                    <a:pt x="302" y="119"/>
                  </a:lnTo>
                  <a:lnTo>
                    <a:pt x="323" y="117"/>
                  </a:lnTo>
                  <a:lnTo>
                    <a:pt x="345" y="114"/>
                  </a:lnTo>
                  <a:lnTo>
                    <a:pt x="364" y="111"/>
                  </a:lnTo>
                  <a:lnTo>
                    <a:pt x="382" y="107"/>
                  </a:lnTo>
                  <a:lnTo>
                    <a:pt x="391" y="106"/>
                  </a:lnTo>
                  <a:lnTo>
                    <a:pt x="398" y="104"/>
                  </a:lnTo>
                  <a:lnTo>
                    <a:pt x="406" y="101"/>
                  </a:lnTo>
                  <a:lnTo>
                    <a:pt x="414" y="100"/>
                  </a:lnTo>
                  <a:lnTo>
                    <a:pt x="421" y="97"/>
                  </a:lnTo>
                  <a:lnTo>
                    <a:pt x="426" y="94"/>
                  </a:lnTo>
                  <a:lnTo>
                    <a:pt x="432" y="93"/>
                  </a:lnTo>
                  <a:lnTo>
                    <a:pt x="438" y="90"/>
                  </a:lnTo>
                  <a:lnTo>
                    <a:pt x="444" y="87"/>
                  </a:lnTo>
                  <a:lnTo>
                    <a:pt x="448" y="84"/>
                  </a:lnTo>
                  <a:lnTo>
                    <a:pt x="452" y="81"/>
                  </a:lnTo>
                  <a:lnTo>
                    <a:pt x="457" y="79"/>
                  </a:lnTo>
                  <a:lnTo>
                    <a:pt x="459" y="76"/>
                  </a:lnTo>
                  <a:lnTo>
                    <a:pt x="462" y="73"/>
                  </a:lnTo>
                  <a:lnTo>
                    <a:pt x="464" y="70"/>
                  </a:lnTo>
                  <a:lnTo>
                    <a:pt x="465" y="67"/>
                  </a:lnTo>
                  <a:lnTo>
                    <a:pt x="467" y="64"/>
                  </a:lnTo>
                  <a:lnTo>
                    <a:pt x="467" y="60"/>
                  </a:lnTo>
                  <a:lnTo>
                    <a:pt x="467" y="57"/>
                  </a:lnTo>
                  <a:lnTo>
                    <a:pt x="465" y="54"/>
                  </a:lnTo>
                  <a:lnTo>
                    <a:pt x="464" y="51"/>
                  </a:lnTo>
                  <a:lnTo>
                    <a:pt x="462" y="49"/>
                  </a:lnTo>
                  <a:lnTo>
                    <a:pt x="459" y="46"/>
                  </a:lnTo>
                  <a:lnTo>
                    <a:pt x="457" y="43"/>
                  </a:lnTo>
                  <a:lnTo>
                    <a:pt x="452" y="40"/>
                  </a:lnTo>
                  <a:lnTo>
                    <a:pt x="448" y="37"/>
                  </a:lnTo>
                  <a:lnTo>
                    <a:pt x="444" y="34"/>
                  </a:lnTo>
                  <a:lnTo>
                    <a:pt x="438" y="32"/>
                  </a:lnTo>
                  <a:lnTo>
                    <a:pt x="432" y="29"/>
                  </a:lnTo>
                  <a:lnTo>
                    <a:pt x="426" y="26"/>
                  </a:lnTo>
                  <a:lnTo>
                    <a:pt x="421" y="24"/>
                  </a:lnTo>
                  <a:lnTo>
                    <a:pt x="414" y="22"/>
                  </a:lnTo>
                  <a:lnTo>
                    <a:pt x="406" y="20"/>
                  </a:lnTo>
                  <a:lnTo>
                    <a:pt x="398" y="17"/>
                  </a:lnTo>
                  <a:lnTo>
                    <a:pt x="391" y="16"/>
                  </a:lnTo>
                  <a:lnTo>
                    <a:pt x="382" y="13"/>
                  </a:lnTo>
                  <a:lnTo>
                    <a:pt x="364" y="10"/>
                  </a:lnTo>
                  <a:lnTo>
                    <a:pt x="345" y="7"/>
                  </a:lnTo>
                  <a:lnTo>
                    <a:pt x="323" y="4"/>
                  </a:lnTo>
                  <a:lnTo>
                    <a:pt x="302" y="3"/>
                  </a:lnTo>
                  <a:lnTo>
                    <a:pt x="281" y="2"/>
                  </a:lnTo>
                  <a:lnTo>
                    <a:pt x="258" y="0"/>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0" name="Line 35"/>
            <p:cNvSpPr>
              <a:spLocks noChangeShapeType="1"/>
            </p:cNvSpPr>
            <p:nvPr/>
          </p:nvSpPr>
          <p:spPr bwMode="auto">
            <a:xfrm>
              <a:off x="664"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1" name="Line 36"/>
            <p:cNvSpPr>
              <a:spLocks noChangeShapeType="1"/>
            </p:cNvSpPr>
            <p:nvPr/>
          </p:nvSpPr>
          <p:spPr bwMode="auto">
            <a:xfrm>
              <a:off x="1131" y="3433"/>
              <a:ext cx="1" cy="74"/>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2" name="Rectangle 37"/>
            <p:cNvSpPr>
              <a:spLocks noChangeArrowheads="1"/>
            </p:cNvSpPr>
            <p:nvPr/>
          </p:nvSpPr>
          <p:spPr bwMode="auto">
            <a:xfrm>
              <a:off x="664" y="3426"/>
              <a:ext cx="302" cy="87"/>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33" name="Freeform 38"/>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34" name="Freeform 39"/>
            <p:cNvSpPr>
              <a:spLocks/>
            </p:cNvSpPr>
            <p:nvPr/>
          </p:nvSpPr>
          <p:spPr bwMode="auto">
            <a:xfrm>
              <a:off x="660" y="3345"/>
              <a:ext cx="466" cy="141"/>
            </a:xfrm>
            <a:custGeom>
              <a:avLst/>
              <a:gdLst>
                <a:gd name="T0" fmla="*/ 209 w 466"/>
                <a:gd name="T1" fmla="*/ 1 h 141"/>
                <a:gd name="T2" fmla="*/ 163 w 466"/>
                <a:gd name="T3" fmla="*/ 4 h 141"/>
                <a:gd name="T4" fmla="*/ 121 w 466"/>
                <a:gd name="T5" fmla="*/ 8 h 141"/>
                <a:gd name="T6" fmla="*/ 84 w 466"/>
                <a:gd name="T7" fmla="*/ 17 h 141"/>
                <a:gd name="T8" fmla="*/ 68 w 466"/>
                <a:gd name="T9" fmla="*/ 21 h 141"/>
                <a:gd name="T10" fmla="*/ 53 w 466"/>
                <a:gd name="T11" fmla="*/ 25 h 141"/>
                <a:gd name="T12" fmla="*/ 40 w 466"/>
                <a:gd name="T13" fmla="*/ 31 h 141"/>
                <a:gd name="T14" fmla="*/ 27 w 466"/>
                <a:gd name="T15" fmla="*/ 37 h 141"/>
                <a:gd name="T16" fmla="*/ 18 w 466"/>
                <a:gd name="T17" fmla="*/ 44 h 141"/>
                <a:gd name="T18" fmla="*/ 10 w 466"/>
                <a:gd name="T19" fmla="*/ 50 h 141"/>
                <a:gd name="T20" fmla="*/ 4 w 466"/>
                <a:gd name="T21" fmla="*/ 57 h 141"/>
                <a:gd name="T22" fmla="*/ 1 w 466"/>
                <a:gd name="T23" fmla="*/ 64 h 141"/>
                <a:gd name="T24" fmla="*/ 0 w 466"/>
                <a:gd name="T25" fmla="*/ 71 h 141"/>
                <a:gd name="T26" fmla="*/ 1 w 466"/>
                <a:gd name="T27" fmla="*/ 78 h 141"/>
                <a:gd name="T28" fmla="*/ 4 w 466"/>
                <a:gd name="T29" fmla="*/ 85 h 141"/>
                <a:gd name="T30" fmla="*/ 10 w 466"/>
                <a:gd name="T31" fmla="*/ 92 h 141"/>
                <a:gd name="T32" fmla="*/ 18 w 466"/>
                <a:gd name="T33" fmla="*/ 98 h 141"/>
                <a:gd name="T34" fmla="*/ 27 w 466"/>
                <a:gd name="T35" fmla="*/ 105 h 141"/>
                <a:gd name="T36" fmla="*/ 40 w 466"/>
                <a:gd name="T37" fmla="*/ 111 h 141"/>
                <a:gd name="T38" fmla="*/ 53 w 466"/>
                <a:gd name="T39" fmla="*/ 115 h 141"/>
                <a:gd name="T40" fmla="*/ 68 w 466"/>
                <a:gd name="T41" fmla="*/ 121 h 141"/>
                <a:gd name="T42" fmla="*/ 84 w 466"/>
                <a:gd name="T43" fmla="*/ 125 h 141"/>
                <a:gd name="T44" fmla="*/ 121 w 466"/>
                <a:gd name="T45" fmla="*/ 132 h 141"/>
                <a:gd name="T46" fmla="*/ 163 w 466"/>
                <a:gd name="T47" fmla="*/ 138 h 141"/>
                <a:gd name="T48" fmla="*/ 209 w 466"/>
                <a:gd name="T49" fmla="*/ 141 h 141"/>
                <a:gd name="T50" fmla="*/ 257 w 466"/>
                <a:gd name="T51" fmla="*/ 141 h 141"/>
                <a:gd name="T52" fmla="*/ 302 w 466"/>
                <a:gd name="T53" fmla="*/ 138 h 141"/>
                <a:gd name="T54" fmla="*/ 345 w 466"/>
                <a:gd name="T55" fmla="*/ 132 h 141"/>
                <a:gd name="T56" fmla="*/ 382 w 466"/>
                <a:gd name="T57" fmla="*/ 125 h 141"/>
                <a:gd name="T58" fmla="*/ 398 w 466"/>
                <a:gd name="T59" fmla="*/ 121 h 141"/>
                <a:gd name="T60" fmla="*/ 413 w 466"/>
                <a:gd name="T61" fmla="*/ 115 h 141"/>
                <a:gd name="T62" fmla="*/ 426 w 466"/>
                <a:gd name="T63" fmla="*/ 111 h 141"/>
                <a:gd name="T64" fmla="*/ 438 w 466"/>
                <a:gd name="T65" fmla="*/ 105 h 141"/>
                <a:gd name="T66" fmla="*/ 448 w 466"/>
                <a:gd name="T67" fmla="*/ 98 h 141"/>
                <a:gd name="T68" fmla="*/ 456 w 466"/>
                <a:gd name="T69" fmla="*/ 92 h 141"/>
                <a:gd name="T70" fmla="*/ 462 w 466"/>
                <a:gd name="T71" fmla="*/ 85 h 141"/>
                <a:gd name="T72" fmla="*/ 465 w 466"/>
                <a:gd name="T73" fmla="*/ 78 h 141"/>
                <a:gd name="T74" fmla="*/ 466 w 466"/>
                <a:gd name="T75" fmla="*/ 71 h 141"/>
                <a:gd name="T76" fmla="*/ 465 w 466"/>
                <a:gd name="T77" fmla="*/ 64 h 141"/>
                <a:gd name="T78" fmla="*/ 462 w 466"/>
                <a:gd name="T79" fmla="*/ 57 h 141"/>
                <a:gd name="T80" fmla="*/ 456 w 466"/>
                <a:gd name="T81" fmla="*/ 50 h 141"/>
                <a:gd name="T82" fmla="*/ 448 w 466"/>
                <a:gd name="T83" fmla="*/ 44 h 141"/>
                <a:gd name="T84" fmla="*/ 438 w 466"/>
                <a:gd name="T85" fmla="*/ 37 h 141"/>
                <a:gd name="T86" fmla="*/ 426 w 466"/>
                <a:gd name="T87" fmla="*/ 31 h 141"/>
                <a:gd name="T88" fmla="*/ 413 w 466"/>
                <a:gd name="T89" fmla="*/ 25 h 141"/>
                <a:gd name="T90" fmla="*/ 398 w 466"/>
                <a:gd name="T91" fmla="*/ 21 h 141"/>
                <a:gd name="T92" fmla="*/ 382 w 466"/>
                <a:gd name="T93" fmla="*/ 17 h 141"/>
                <a:gd name="T94" fmla="*/ 345 w 466"/>
                <a:gd name="T95" fmla="*/ 8 h 141"/>
                <a:gd name="T96" fmla="*/ 302 w 466"/>
                <a:gd name="T97" fmla="*/ 2 h 141"/>
                <a:gd name="T98" fmla="*/ 257 w 466"/>
                <a:gd name="T99" fmla="*/ 1 h 14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6"/>
                <a:gd name="T151" fmla="*/ 0 h 141"/>
                <a:gd name="T152" fmla="*/ 466 w 466"/>
                <a:gd name="T153" fmla="*/ 141 h 14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6" h="141">
                  <a:moveTo>
                    <a:pt x="233" y="0"/>
                  </a:moveTo>
                  <a:lnTo>
                    <a:pt x="209" y="1"/>
                  </a:lnTo>
                  <a:lnTo>
                    <a:pt x="186" y="1"/>
                  </a:lnTo>
                  <a:lnTo>
                    <a:pt x="163" y="4"/>
                  </a:lnTo>
                  <a:lnTo>
                    <a:pt x="141" y="5"/>
                  </a:lnTo>
                  <a:lnTo>
                    <a:pt x="121" y="8"/>
                  </a:lnTo>
                  <a:lnTo>
                    <a:pt x="103" y="12"/>
                  </a:lnTo>
                  <a:lnTo>
                    <a:pt x="84" y="17"/>
                  </a:lnTo>
                  <a:lnTo>
                    <a:pt x="76" y="18"/>
                  </a:lnTo>
                  <a:lnTo>
                    <a:pt x="68" y="21"/>
                  </a:lnTo>
                  <a:lnTo>
                    <a:pt x="60" y="24"/>
                  </a:lnTo>
                  <a:lnTo>
                    <a:pt x="53" y="25"/>
                  </a:lnTo>
                  <a:lnTo>
                    <a:pt x="46" y="28"/>
                  </a:lnTo>
                  <a:lnTo>
                    <a:pt x="40" y="31"/>
                  </a:lnTo>
                  <a:lnTo>
                    <a:pt x="33" y="34"/>
                  </a:lnTo>
                  <a:lnTo>
                    <a:pt x="27" y="37"/>
                  </a:lnTo>
                  <a:lnTo>
                    <a:pt x="23" y="40"/>
                  </a:lnTo>
                  <a:lnTo>
                    <a:pt x="18" y="44"/>
                  </a:lnTo>
                  <a:lnTo>
                    <a:pt x="14" y="47"/>
                  </a:lnTo>
                  <a:lnTo>
                    <a:pt x="10" y="50"/>
                  </a:lnTo>
                  <a:lnTo>
                    <a:pt x="7" y="54"/>
                  </a:lnTo>
                  <a:lnTo>
                    <a:pt x="4" y="57"/>
                  </a:lnTo>
                  <a:lnTo>
                    <a:pt x="3" y="60"/>
                  </a:lnTo>
                  <a:lnTo>
                    <a:pt x="1" y="64"/>
                  </a:lnTo>
                  <a:lnTo>
                    <a:pt x="0" y="67"/>
                  </a:lnTo>
                  <a:lnTo>
                    <a:pt x="0" y="71"/>
                  </a:lnTo>
                  <a:lnTo>
                    <a:pt x="0" y="74"/>
                  </a:lnTo>
                  <a:lnTo>
                    <a:pt x="1" y="78"/>
                  </a:lnTo>
                  <a:lnTo>
                    <a:pt x="3" y="81"/>
                  </a:lnTo>
                  <a:lnTo>
                    <a:pt x="4" y="85"/>
                  </a:lnTo>
                  <a:lnTo>
                    <a:pt x="7" y="88"/>
                  </a:lnTo>
                  <a:lnTo>
                    <a:pt x="10" y="92"/>
                  </a:lnTo>
                  <a:lnTo>
                    <a:pt x="14" y="95"/>
                  </a:lnTo>
                  <a:lnTo>
                    <a:pt x="18" y="98"/>
                  </a:lnTo>
                  <a:lnTo>
                    <a:pt x="23" y="101"/>
                  </a:lnTo>
                  <a:lnTo>
                    <a:pt x="27" y="105"/>
                  </a:lnTo>
                  <a:lnTo>
                    <a:pt x="33" y="108"/>
                  </a:lnTo>
                  <a:lnTo>
                    <a:pt x="40" y="111"/>
                  </a:lnTo>
                  <a:lnTo>
                    <a:pt x="46" y="114"/>
                  </a:lnTo>
                  <a:lnTo>
                    <a:pt x="53" y="115"/>
                  </a:lnTo>
                  <a:lnTo>
                    <a:pt x="60" y="118"/>
                  </a:lnTo>
                  <a:lnTo>
                    <a:pt x="68" y="121"/>
                  </a:lnTo>
                  <a:lnTo>
                    <a:pt x="76" y="124"/>
                  </a:lnTo>
                  <a:lnTo>
                    <a:pt x="84" y="125"/>
                  </a:lnTo>
                  <a:lnTo>
                    <a:pt x="103" y="130"/>
                  </a:lnTo>
                  <a:lnTo>
                    <a:pt x="121" y="132"/>
                  </a:lnTo>
                  <a:lnTo>
                    <a:pt x="141" y="137"/>
                  </a:lnTo>
                  <a:lnTo>
                    <a:pt x="163" y="138"/>
                  </a:lnTo>
                  <a:lnTo>
                    <a:pt x="186" y="139"/>
                  </a:lnTo>
                  <a:lnTo>
                    <a:pt x="209" y="141"/>
                  </a:lnTo>
                  <a:lnTo>
                    <a:pt x="233" y="141"/>
                  </a:lnTo>
                  <a:lnTo>
                    <a:pt x="257" y="141"/>
                  </a:lnTo>
                  <a:lnTo>
                    <a:pt x="280" y="139"/>
                  </a:lnTo>
                  <a:lnTo>
                    <a:pt x="302" y="138"/>
                  </a:lnTo>
                  <a:lnTo>
                    <a:pt x="323" y="137"/>
                  </a:lnTo>
                  <a:lnTo>
                    <a:pt x="345" y="132"/>
                  </a:lnTo>
                  <a:lnTo>
                    <a:pt x="363" y="130"/>
                  </a:lnTo>
                  <a:lnTo>
                    <a:pt x="382" y="125"/>
                  </a:lnTo>
                  <a:lnTo>
                    <a:pt x="390" y="124"/>
                  </a:lnTo>
                  <a:lnTo>
                    <a:pt x="398" y="121"/>
                  </a:lnTo>
                  <a:lnTo>
                    <a:pt x="406" y="118"/>
                  </a:lnTo>
                  <a:lnTo>
                    <a:pt x="413" y="115"/>
                  </a:lnTo>
                  <a:lnTo>
                    <a:pt x="420" y="114"/>
                  </a:lnTo>
                  <a:lnTo>
                    <a:pt x="426" y="111"/>
                  </a:lnTo>
                  <a:lnTo>
                    <a:pt x="432" y="108"/>
                  </a:lnTo>
                  <a:lnTo>
                    <a:pt x="438" y="105"/>
                  </a:lnTo>
                  <a:lnTo>
                    <a:pt x="443" y="101"/>
                  </a:lnTo>
                  <a:lnTo>
                    <a:pt x="448" y="98"/>
                  </a:lnTo>
                  <a:lnTo>
                    <a:pt x="452" y="95"/>
                  </a:lnTo>
                  <a:lnTo>
                    <a:pt x="456" y="92"/>
                  </a:lnTo>
                  <a:lnTo>
                    <a:pt x="459" y="88"/>
                  </a:lnTo>
                  <a:lnTo>
                    <a:pt x="462" y="85"/>
                  </a:lnTo>
                  <a:lnTo>
                    <a:pt x="463" y="81"/>
                  </a:lnTo>
                  <a:lnTo>
                    <a:pt x="465" y="78"/>
                  </a:lnTo>
                  <a:lnTo>
                    <a:pt x="466" y="74"/>
                  </a:lnTo>
                  <a:lnTo>
                    <a:pt x="466" y="71"/>
                  </a:lnTo>
                  <a:lnTo>
                    <a:pt x="466" y="67"/>
                  </a:lnTo>
                  <a:lnTo>
                    <a:pt x="465" y="64"/>
                  </a:lnTo>
                  <a:lnTo>
                    <a:pt x="463" y="60"/>
                  </a:lnTo>
                  <a:lnTo>
                    <a:pt x="462" y="57"/>
                  </a:lnTo>
                  <a:lnTo>
                    <a:pt x="459" y="54"/>
                  </a:lnTo>
                  <a:lnTo>
                    <a:pt x="456" y="50"/>
                  </a:lnTo>
                  <a:lnTo>
                    <a:pt x="452" y="47"/>
                  </a:lnTo>
                  <a:lnTo>
                    <a:pt x="448" y="44"/>
                  </a:lnTo>
                  <a:lnTo>
                    <a:pt x="443" y="40"/>
                  </a:lnTo>
                  <a:lnTo>
                    <a:pt x="438" y="37"/>
                  </a:lnTo>
                  <a:lnTo>
                    <a:pt x="432" y="34"/>
                  </a:lnTo>
                  <a:lnTo>
                    <a:pt x="426" y="31"/>
                  </a:lnTo>
                  <a:lnTo>
                    <a:pt x="420" y="28"/>
                  </a:lnTo>
                  <a:lnTo>
                    <a:pt x="413" y="25"/>
                  </a:lnTo>
                  <a:lnTo>
                    <a:pt x="406" y="24"/>
                  </a:lnTo>
                  <a:lnTo>
                    <a:pt x="398" y="21"/>
                  </a:lnTo>
                  <a:lnTo>
                    <a:pt x="390" y="18"/>
                  </a:lnTo>
                  <a:lnTo>
                    <a:pt x="382" y="17"/>
                  </a:lnTo>
                  <a:lnTo>
                    <a:pt x="363" y="12"/>
                  </a:lnTo>
                  <a:lnTo>
                    <a:pt x="345" y="8"/>
                  </a:lnTo>
                  <a:lnTo>
                    <a:pt x="323" y="5"/>
                  </a:lnTo>
                  <a:lnTo>
                    <a:pt x="302" y="2"/>
                  </a:lnTo>
                  <a:lnTo>
                    <a:pt x="280" y="1"/>
                  </a:lnTo>
                  <a:lnTo>
                    <a:pt x="257" y="1"/>
                  </a:lnTo>
                  <a:lnTo>
                    <a:pt x="23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35" name="Line 40"/>
            <p:cNvSpPr>
              <a:spLocks noChangeShapeType="1"/>
            </p:cNvSpPr>
            <p:nvPr/>
          </p:nvSpPr>
          <p:spPr bwMode="auto">
            <a:xfrm flipV="1">
              <a:off x="773" y="3376"/>
              <a:ext cx="81"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6" name="Line 41"/>
            <p:cNvSpPr>
              <a:spLocks noChangeShapeType="1"/>
            </p:cNvSpPr>
            <p:nvPr/>
          </p:nvSpPr>
          <p:spPr bwMode="auto">
            <a:xfrm>
              <a:off x="930" y="3459"/>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7" name="Line 42"/>
            <p:cNvSpPr>
              <a:spLocks noChangeShapeType="1"/>
            </p:cNvSpPr>
            <p:nvPr/>
          </p:nvSpPr>
          <p:spPr bwMode="auto">
            <a:xfrm>
              <a:off x="847" y="3379"/>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8" name="Line 43"/>
            <p:cNvSpPr>
              <a:spLocks noChangeShapeType="1"/>
            </p:cNvSpPr>
            <p:nvPr/>
          </p:nvSpPr>
          <p:spPr bwMode="auto">
            <a:xfrm>
              <a:off x="773" y="3456"/>
              <a:ext cx="81"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39" name="Line 44"/>
            <p:cNvSpPr>
              <a:spLocks noChangeShapeType="1"/>
            </p:cNvSpPr>
            <p:nvPr/>
          </p:nvSpPr>
          <p:spPr bwMode="auto">
            <a:xfrm>
              <a:off x="930" y="3376"/>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0" name="Line 45"/>
            <p:cNvSpPr>
              <a:spLocks noChangeShapeType="1"/>
            </p:cNvSpPr>
            <p:nvPr/>
          </p:nvSpPr>
          <p:spPr bwMode="auto">
            <a:xfrm flipV="1">
              <a:off x="847" y="3376"/>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41" name="Rectangle 46"/>
            <p:cNvSpPr>
              <a:spLocks noChangeArrowheads="1"/>
            </p:cNvSpPr>
            <p:nvPr/>
          </p:nvSpPr>
          <p:spPr bwMode="auto">
            <a:xfrm>
              <a:off x="725" y="3201"/>
              <a:ext cx="7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ltLang="zh-CN">
                  <a:solidFill>
                    <a:srgbClr val="000000"/>
                  </a:solidFill>
                  <a:ea typeface="宋体" charset="0"/>
                  <a:cs typeface="宋体" charset="0"/>
                </a:rPr>
                <a:t>a</a:t>
              </a:r>
              <a:endParaRPr lang="en-US">
                <a:solidFill>
                  <a:srgbClr val="000000"/>
                </a:solidFill>
                <a:ea typeface="ＭＳ Ｐゴシック" charset="0"/>
              </a:endParaRPr>
            </a:p>
          </p:txBody>
        </p:sp>
      </p:grpSp>
      <p:grpSp>
        <p:nvGrpSpPr>
          <p:cNvPr id="183310" name="Group 47"/>
          <p:cNvGrpSpPr>
            <a:grpSpLocks/>
          </p:cNvGrpSpPr>
          <p:nvPr/>
        </p:nvGrpSpPr>
        <p:grpSpPr bwMode="auto">
          <a:xfrm>
            <a:off x="1042988" y="3702050"/>
            <a:ext cx="941387" cy="704850"/>
            <a:chOff x="657" y="2629"/>
            <a:chExt cx="593" cy="444"/>
          </a:xfrm>
        </p:grpSpPr>
        <p:sp>
          <p:nvSpPr>
            <p:cNvPr id="15525" name="Rectangle 48"/>
            <p:cNvSpPr>
              <a:spLocks noChangeArrowheads="1"/>
            </p:cNvSpPr>
            <p:nvPr/>
          </p:nvSpPr>
          <p:spPr bwMode="auto">
            <a:xfrm>
              <a:off x="657" y="2629"/>
              <a:ext cx="556"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C</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(RIP intra</a:t>
              </a:r>
            </a:p>
          </p:txBody>
        </p:sp>
        <p:sp>
          <p:nvSpPr>
            <p:cNvPr id="15526" name="Rectangle 49"/>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27" name="Rectangle 50"/>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sp>
        <p:nvSpPr>
          <p:cNvPr id="15378" name="Line 58"/>
          <p:cNvSpPr>
            <a:spLocks noChangeShapeType="1"/>
          </p:cNvSpPr>
          <p:nvPr/>
        </p:nvSpPr>
        <p:spPr bwMode="auto">
          <a:xfrm flipV="1">
            <a:off x="1784350" y="4557713"/>
            <a:ext cx="696913" cy="4206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379" name="Rectangle 59"/>
          <p:cNvSpPr>
            <a:spLocks noChangeArrowheads="1"/>
          </p:cNvSpPr>
          <p:nvPr/>
        </p:nvSpPr>
        <p:spPr bwMode="auto">
          <a:xfrm>
            <a:off x="5529263" y="6178550"/>
            <a:ext cx="3032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c</a:t>
            </a:r>
            <a:endParaRPr lang="en-US">
              <a:solidFill>
                <a:srgbClr val="000000"/>
              </a:solidFill>
              <a:ea typeface="ＭＳ Ｐゴシック" charset="0"/>
            </a:endParaRPr>
          </a:p>
        </p:txBody>
      </p:sp>
      <p:grpSp>
        <p:nvGrpSpPr>
          <p:cNvPr id="183315" name="Group 60"/>
          <p:cNvGrpSpPr>
            <a:grpSpLocks/>
          </p:cNvGrpSpPr>
          <p:nvPr/>
        </p:nvGrpSpPr>
        <p:grpSpPr bwMode="auto">
          <a:xfrm>
            <a:off x="6900863" y="3830638"/>
            <a:ext cx="1058862" cy="704850"/>
            <a:chOff x="657" y="2629"/>
            <a:chExt cx="667" cy="444"/>
          </a:xfrm>
        </p:grpSpPr>
        <p:sp>
          <p:nvSpPr>
            <p:cNvPr id="15517" name="Rectangle 6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B</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8" name="Rectangle 6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9" name="Rectangle 6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6" name="Group 64"/>
          <p:cNvGrpSpPr>
            <a:grpSpLocks/>
          </p:cNvGrpSpPr>
          <p:nvPr/>
        </p:nvGrpSpPr>
        <p:grpSpPr bwMode="auto">
          <a:xfrm>
            <a:off x="4483100" y="3914775"/>
            <a:ext cx="1058863" cy="704850"/>
            <a:chOff x="657" y="2629"/>
            <a:chExt cx="667" cy="444"/>
          </a:xfrm>
        </p:grpSpPr>
        <p:sp>
          <p:nvSpPr>
            <p:cNvPr id="15514" name="Rectangle 65"/>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AS</a:t>
              </a:r>
              <a:r>
                <a:rPr lang="en-US" altLang="zh-CN">
                  <a:solidFill>
                    <a:srgbClr val="000000"/>
                  </a:solidFill>
                  <a:ea typeface="宋体" charset="0"/>
                  <a:cs typeface="宋体" charset="0"/>
                </a:rPr>
                <a:t> A</a:t>
              </a:r>
              <a:endParaRPr lang="en-US" altLang="zh-CN" sz="1500">
                <a:solidFill>
                  <a:srgbClr val="000000"/>
                </a:solidFill>
                <a:ea typeface="宋体" charset="0"/>
                <a:cs typeface="宋体" charset="0"/>
              </a:endParaRPr>
            </a:p>
            <a:p>
              <a:pPr>
                <a:defRPr/>
              </a:pPr>
              <a:r>
                <a:rPr lang="en-US" sz="1500">
                  <a:solidFill>
                    <a:srgbClr val="000000"/>
                  </a:solidFill>
                  <a:ea typeface="ＭＳ Ｐゴシック" charset="0"/>
                </a:rPr>
                <a:t>(</a:t>
              </a:r>
              <a:r>
                <a:rPr lang="en-US" altLang="zh-CN" sz="1500">
                  <a:solidFill>
                    <a:srgbClr val="000000"/>
                  </a:solidFill>
                  <a:ea typeface="宋体" charset="0"/>
                  <a:cs typeface="宋体" charset="0"/>
                </a:rPr>
                <a:t>OSPF</a:t>
              </a:r>
              <a:r>
                <a:rPr lang="en-US" sz="1500">
                  <a:solidFill>
                    <a:srgbClr val="000000"/>
                  </a:solidFill>
                  <a:ea typeface="ＭＳ Ｐゴシック" charset="0"/>
                </a:rPr>
                <a:t> intra</a:t>
              </a:r>
            </a:p>
          </p:txBody>
        </p:sp>
        <p:sp>
          <p:nvSpPr>
            <p:cNvPr id="15515" name="Rectangle 66"/>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000000"/>
                  </a:solidFill>
                  <a:ea typeface="ＭＳ Ｐゴシック" charset="0"/>
                </a:rPr>
                <a:t> routing)</a:t>
              </a:r>
              <a:endParaRPr lang="en-US">
                <a:solidFill>
                  <a:srgbClr val="000000"/>
                </a:solidFill>
                <a:ea typeface="ＭＳ Ｐゴシック" charset="0"/>
              </a:endParaRPr>
            </a:p>
          </p:txBody>
        </p:sp>
        <p:sp>
          <p:nvSpPr>
            <p:cNvPr id="15516" name="Rectangle 6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500">
                  <a:solidFill>
                    <a:srgbClr val="FF0000"/>
                  </a:solidFill>
                  <a:ea typeface="ＭＳ Ｐゴシック" charset="0"/>
                </a:rPr>
                <a:t> </a:t>
              </a:r>
              <a:endParaRPr lang="en-US">
                <a:solidFill>
                  <a:srgbClr val="000000"/>
                </a:solidFill>
                <a:ea typeface="ＭＳ Ｐゴシック" charset="0"/>
              </a:endParaRPr>
            </a:p>
          </p:txBody>
        </p:sp>
      </p:grpSp>
      <p:grpSp>
        <p:nvGrpSpPr>
          <p:cNvPr id="183317" name="Group 68"/>
          <p:cNvGrpSpPr>
            <a:grpSpLocks/>
          </p:cNvGrpSpPr>
          <p:nvPr/>
        </p:nvGrpSpPr>
        <p:grpSpPr bwMode="auto">
          <a:xfrm>
            <a:off x="5264150" y="5878513"/>
            <a:ext cx="749300" cy="347662"/>
            <a:chOff x="1811" y="2493"/>
            <a:chExt cx="472" cy="219"/>
          </a:xfrm>
        </p:grpSpPr>
        <p:sp>
          <p:nvSpPr>
            <p:cNvPr id="15501" name="Freeform 6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2" name="Freeform 7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3" name="Line 7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4" name="Line 7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5" name="Rectangle 7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506" name="Freeform 7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507" name="Freeform 7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508" name="Line 7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9" name="Line 7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0" name="Line 7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1" name="Line 7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2" name="Line 8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13" name="Line 8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18" name="Group 82"/>
          <p:cNvGrpSpPr>
            <a:grpSpLocks/>
          </p:cNvGrpSpPr>
          <p:nvPr/>
        </p:nvGrpSpPr>
        <p:grpSpPr bwMode="auto">
          <a:xfrm>
            <a:off x="4367213" y="5507038"/>
            <a:ext cx="749300" cy="347662"/>
            <a:chOff x="1811" y="2493"/>
            <a:chExt cx="472" cy="219"/>
          </a:xfrm>
        </p:grpSpPr>
        <p:sp>
          <p:nvSpPr>
            <p:cNvPr id="15488" name="Freeform 8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9" name="Freeform 8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0" name="Line 8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1" name="Line 8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2" name="Rectangle 8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93" name="Freeform 8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94" name="Freeform 8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95" name="Line 9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6" name="Line 9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7" name="Line 9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8" name="Line 9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99" name="Line 9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500" name="Line 9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4" name="Line 96"/>
          <p:cNvSpPr>
            <a:spLocks noChangeShapeType="1"/>
          </p:cNvSpPr>
          <p:nvPr/>
        </p:nvSpPr>
        <p:spPr bwMode="auto">
          <a:xfrm flipV="1">
            <a:off x="5118100" y="5578475"/>
            <a:ext cx="762000" cy="6508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5" name="Line 97"/>
          <p:cNvSpPr>
            <a:spLocks noChangeShapeType="1"/>
          </p:cNvSpPr>
          <p:nvPr/>
        </p:nvSpPr>
        <p:spPr bwMode="auto">
          <a:xfrm flipV="1">
            <a:off x="5916613" y="5730875"/>
            <a:ext cx="115887" cy="173038"/>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1" name="Group 98"/>
          <p:cNvGrpSpPr>
            <a:grpSpLocks/>
          </p:cNvGrpSpPr>
          <p:nvPr/>
        </p:nvGrpSpPr>
        <p:grpSpPr bwMode="auto">
          <a:xfrm>
            <a:off x="5892800" y="5443538"/>
            <a:ext cx="749300" cy="347662"/>
            <a:chOff x="1811" y="2493"/>
            <a:chExt cx="472" cy="219"/>
          </a:xfrm>
        </p:grpSpPr>
        <p:sp>
          <p:nvSpPr>
            <p:cNvPr id="15475" name="Freeform 9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76" name="Freeform 10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77" name="Line 10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8" name="Line 10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9" name="Rectangle 10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80" name="Freeform 10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81" name="Freeform 10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82" name="Line 10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3" name="Line 10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4" name="Line 10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5" name="Line 10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6" name="Line 11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87" name="Line 11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2" name="Group 112"/>
          <p:cNvGrpSpPr>
            <a:grpSpLocks/>
          </p:cNvGrpSpPr>
          <p:nvPr/>
        </p:nvGrpSpPr>
        <p:grpSpPr bwMode="auto">
          <a:xfrm>
            <a:off x="4452938" y="5013325"/>
            <a:ext cx="749300" cy="347663"/>
            <a:chOff x="1811" y="2493"/>
            <a:chExt cx="472" cy="219"/>
          </a:xfrm>
        </p:grpSpPr>
        <p:sp>
          <p:nvSpPr>
            <p:cNvPr id="15462" name="Freeform 11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3" name="Freeform 11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4" name="Line 11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5" name="Line 11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6" name="Rectangle 11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67" name="Freeform 11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68" name="Freeform 11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69" name="Line 12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0" name="Line 12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1" name="Line 12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2" name="Line 12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3" name="Line 12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74" name="Line 12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sp>
        <p:nvSpPr>
          <p:cNvPr id="15388" name="Line 126"/>
          <p:cNvSpPr>
            <a:spLocks noChangeShapeType="1"/>
          </p:cNvSpPr>
          <p:nvPr/>
        </p:nvSpPr>
        <p:spPr bwMode="auto">
          <a:xfrm flipV="1">
            <a:off x="7477125" y="5046663"/>
            <a:ext cx="422275" cy="284162"/>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89" name="Line 127"/>
          <p:cNvSpPr>
            <a:spLocks noChangeShapeType="1"/>
          </p:cNvSpPr>
          <p:nvPr/>
        </p:nvSpPr>
        <p:spPr bwMode="auto">
          <a:xfrm>
            <a:off x="7602538" y="5416550"/>
            <a:ext cx="1027112" cy="495300"/>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390" name="Line 128"/>
          <p:cNvSpPr>
            <a:spLocks noChangeShapeType="1"/>
          </p:cNvSpPr>
          <p:nvPr/>
        </p:nvSpPr>
        <p:spPr bwMode="auto">
          <a:xfrm flipH="1" flipV="1">
            <a:off x="8361363" y="5037138"/>
            <a:ext cx="423862" cy="782637"/>
          </a:xfrm>
          <a:prstGeom prst="line">
            <a:avLst/>
          </a:prstGeom>
          <a:noFill/>
          <a:ln w="301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nvGrpSpPr>
          <p:cNvPr id="183326" name="Group 129"/>
          <p:cNvGrpSpPr>
            <a:grpSpLocks/>
          </p:cNvGrpSpPr>
          <p:nvPr/>
        </p:nvGrpSpPr>
        <p:grpSpPr bwMode="auto">
          <a:xfrm>
            <a:off x="7818438" y="4813300"/>
            <a:ext cx="749300" cy="347663"/>
            <a:chOff x="1811" y="2493"/>
            <a:chExt cx="472" cy="219"/>
          </a:xfrm>
        </p:grpSpPr>
        <p:sp>
          <p:nvSpPr>
            <p:cNvPr id="15449"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0" name="Freeform 13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1" name="Line 13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2" name="Line 13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3" name="Rectangle 13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54"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55" name="Freeform 13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56" name="Line 13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7" name="Line 13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8" name="Line 13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59" name="Line 14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0" name="Line 14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61" name="Line 14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7" name="Group 143"/>
          <p:cNvGrpSpPr>
            <a:grpSpLocks/>
          </p:cNvGrpSpPr>
          <p:nvPr/>
        </p:nvGrpSpPr>
        <p:grpSpPr bwMode="auto">
          <a:xfrm>
            <a:off x="6850063" y="5192713"/>
            <a:ext cx="749300" cy="347662"/>
            <a:chOff x="1811" y="2493"/>
            <a:chExt cx="472" cy="219"/>
          </a:xfrm>
        </p:grpSpPr>
        <p:sp>
          <p:nvSpPr>
            <p:cNvPr id="15436"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37" name="Freeform 14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8" name="Line 14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9" name="Line 14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0" name="Rectangle 14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41"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42" name="Freeform 15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43" name="Line 15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4" name="Line 15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5" name="Line 15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6" name="Line 15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7" name="Line 15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48" name="Line 15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83328" name="Group 157"/>
          <p:cNvGrpSpPr>
            <a:grpSpLocks/>
          </p:cNvGrpSpPr>
          <p:nvPr/>
        </p:nvGrpSpPr>
        <p:grpSpPr bwMode="auto">
          <a:xfrm>
            <a:off x="8394700" y="5705475"/>
            <a:ext cx="749300" cy="347663"/>
            <a:chOff x="1811" y="2493"/>
            <a:chExt cx="472" cy="219"/>
          </a:xfrm>
        </p:grpSpPr>
        <p:sp>
          <p:nvSpPr>
            <p:cNvPr id="15423" name="Freeform 15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25" name="Line 16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6" name="Line 16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27" name="Rectangle 16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5428" name="Freeform 16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en-US">
                <a:solidFill>
                  <a:srgbClr val="000000"/>
                </a:solidFill>
                <a:ea typeface="ＭＳ Ｐゴシック" charset="0"/>
              </a:endParaRPr>
            </a:p>
          </p:txBody>
        </p:sp>
        <p:sp>
          <p:nvSpPr>
            <p:cNvPr id="1542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a:defRPr/>
              </a:pPr>
              <a:endParaRPr lang="en-US">
                <a:solidFill>
                  <a:srgbClr val="000000"/>
                </a:solidFill>
                <a:ea typeface="ＭＳ Ｐゴシック" charset="0"/>
              </a:endParaRPr>
            </a:p>
          </p:txBody>
        </p:sp>
        <p:sp>
          <p:nvSpPr>
            <p:cNvPr id="15430" name="Line 16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1" name="Line 16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2" name="Line 16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3" name="Line 16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4" name="Line 16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sp>
          <p:nvSpPr>
            <p:cNvPr id="15435" name="Line 17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en-US">
                <a:solidFill>
                  <a:srgbClr val="000000"/>
                </a:solidFill>
                <a:ea typeface="ＭＳ Ｐゴシック" charset="0"/>
              </a:endParaRPr>
            </a:p>
          </p:txBody>
        </p:sp>
      </p:grpSp>
      <p:grpSp>
        <p:nvGrpSpPr>
          <p:cNvPr id="15" name="Group 196"/>
          <p:cNvGrpSpPr>
            <a:grpSpLocks/>
          </p:cNvGrpSpPr>
          <p:nvPr/>
        </p:nvGrpSpPr>
        <p:grpSpPr bwMode="auto">
          <a:xfrm>
            <a:off x="3173413" y="4540250"/>
            <a:ext cx="3721100" cy="1058863"/>
            <a:chOff x="3173413" y="4540250"/>
            <a:chExt cx="3721100" cy="1058863"/>
          </a:xfrm>
        </p:grpSpPr>
        <p:sp>
          <p:nvSpPr>
            <p:cNvPr id="15418" name="Rectangle 6"/>
            <p:cNvSpPr>
              <a:spLocks noChangeArrowheads="1"/>
            </p:cNvSpPr>
            <p:nvPr/>
          </p:nvSpPr>
          <p:spPr bwMode="auto">
            <a:xfrm>
              <a:off x="3521075" y="4981575"/>
              <a:ext cx="549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eBGP</a:t>
              </a:r>
            </a:p>
          </p:txBody>
        </p:sp>
        <p:grpSp>
          <p:nvGrpSpPr>
            <p:cNvPr id="183354" name="Group 188"/>
            <p:cNvGrpSpPr>
              <a:grpSpLocks/>
            </p:cNvGrpSpPr>
            <p:nvPr/>
          </p:nvGrpSpPr>
          <p:grpSpPr bwMode="auto">
            <a:xfrm>
              <a:off x="3173413" y="4540250"/>
              <a:ext cx="3721100" cy="1058863"/>
              <a:chOff x="3173413" y="4540250"/>
              <a:chExt cx="3721100" cy="1058863"/>
            </a:xfrm>
          </p:grpSpPr>
          <p:sp>
            <p:nvSpPr>
              <p:cNvPr id="15420" name="Line 171"/>
              <p:cNvSpPr>
                <a:spLocks noChangeShapeType="1"/>
              </p:cNvSpPr>
              <p:nvPr/>
            </p:nvSpPr>
            <p:spPr bwMode="auto">
              <a:xfrm>
                <a:off x="3173413" y="4667250"/>
                <a:ext cx="1277937" cy="5222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1" name="Line 172"/>
              <p:cNvSpPr>
                <a:spLocks noChangeShapeType="1"/>
              </p:cNvSpPr>
              <p:nvPr/>
            </p:nvSpPr>
            <p:spPr bwMode="auto">
              <a:xfrm flipV="1">
                <a:off x="6594475" y="5476875"/>
                <a:ext cx="295275" cy="12223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22" name="Line 173"/>
              <p:cNvSpPr>
                <a:spLocks noChangeShapeType="1"/>
              </p:cNvSpPr>
              <p:nvPr/>
            </p:nvSpPr>
            <p:spPr bwMode="auto">
              <a:xfrm>
                <a:off x="3225800" y="4540250"/>
                <a:ext cx="3668713" cy="7381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grpSp>
      </p:grpSp>
      <p:grpSp>
        <p:nvGrpSpPr>
          <p:cNvPr id="17" name="Group 190"/>
          <p:cNvGrpSpPr>
            <a:grpSpLocks/>
          </p:cNvGrpSpPr>
          <p:nvPr/>
        </p:nvGrpSpPr>
        <p:grpSpPr bwMode="auto">
          <a:xfrm>
            <a:off x="2468563" y="4297363"/>
            <a:ext cx="5145087" cy="1597025"/>
            <a:chOff x="2468563" y="4297363"/>
            <a:chExt cx="5145087" cy="1597025"/>
          </a:xfrm>
        </p:grpSpPr>
        <p:sp>
          <p:nvSpPr>
            <p:cNvPr id="15414" name="Oval 175"/>
            <p:cNvSpPr>
              <a:spLocks noChangeArrowheads="1"/>
            </p:cNvSpPr>
            <p:nvPr/>
          </p:nvSpPr>
          <p:spPr bwMode="auto">
            <a:xfrm>
              <a:off x="2468563" y="4297363"/>
              <a:ext cx="841375" cy="512762"/>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5" name="Oval 176"/>
            <p:cNvSpPr>
              <a:spLocks noChangeArrowheads="1"/>
            </p:cNvSpPr>
            <p:nvPr/>
          </p:nvSpPr>
          <p:spPr bwMode="auto">
            <a:xfrm>
              <a:off x="4413250" y="49260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6" name="Oval 177"/>
            <p:cNvSpPr>
              <a:spLocks noChangeArrowheads="1"/>
            </p:cNvSpPr>
            <p:nvPr/>
          </p:nvSpPr>
          <p:spPr bwMode="auto">
            <a:xfrm>
              <a:off x="6772275" y="5089525"/>
              <a:ext cx="841375" cy="512763"/>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sp>
          <p:nvSpPr>
            <p:cNvPr id="15417" name="Oval 178"/>
            <p:cNvSpPr>
              <a:spLocks noChangeArrowheads="1"/>
            </p:cNvSpPr>
            <p:nvPr/>
          </p:nvSpPr>
          <p:spPr bwMode="auto">
            <a:xfrm>
              <a:off x="5857875" y="5383213"/>
              <a:ext cx="841375" cy="511175"/>
            </a:xfrm>
            <a:prstGeom prst="ellipse">
              <a:avLst/>
            </a:prstGeom>
            <a:noFill/>
            <a:ln w="2540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defRPr/>
              </a:pPr>
              <a:endParaRPr lang="en-US">
                <a:solidFill>
                  <a:srgbClr val="000000"/>
                </a:solidFill>
                <a:ea typeface="ＭＳ Ｐゴシック" charset="0"/>
              </a:endParaRPr>
            </a:p>
          </p:txBody>
        </p:sp>
      </p:grpSp>
      <p:grpSp>
        <p:nvGrpSpPr>
          <p:cNvPr id="18" name="Group 193"/>
          <p:cNvGrpSpPr>
            <a:grpSpLocks/>
          </p:cNvGrpSpPr>
          <p:nvPr/>
        </p:nvGrpSpPr>
        <p:grpSpPr bwMode="auto">
          <a:xfrm>
            <a:off x="5208588" y="5097463"/>
            <a:ext cx="798512" cy="419100"/>
            <a:chOff x="5208588" y="5097463"/>
            <a:chExt cx="798512" cy="419100"/>
          </a:xfrm>
        </p:grpSpPr>
        <p:sp>
          <p:nvSpPr>
            <p:cNvPr id="15412" name="Line 174"/>
            <p:cNvSpPr>
              <a:spLocks noChangeShapeType="1"/>
            </p:cNvSpPr>
            <p:nvPr/>
          </p:nvSpPr>
          <p:spPr bwMode="auto">
            <a:xfrm>
              <a:off x="5208588" y="5222875"/>
              <a:ext cx="739775" cy="293688"/>
            </a:xfrm>
            <a:prstGeom prst="line">
              <a:avLst/>
            </a:prstGeom>
            <a:noFill/>
            <a:ln w="38100">
              <a:solidFill>
                <a:srgbClr val="FF0000"/>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pPr>
                <a:defRPr/>
              </a:pPr>
              <a:endParaRPr lang="en-US">
                <a:solidFill>
                  <a:srgbClr val="000000"/>
                </a:solidFill>
                <a:ea typeface="ＭＳ Ｐゴシック" charset="0"/>
              </a:endParaRPr>
            </a:p>
          </p:txBody>
        </p:sp>
        <p:sp>
          <p:nvSpPr>
            <p:cNvPr id="15413" name="Rectangle 6"/>
            <p:cNvSpPr>
              <a:spLocks noChangeArrowheads="1"/>
            </p:cNvSpPr>
            <p:nvPr/>
          </p:nvSpPr>
          <p:spPr bwMode="auto">
            <a:xfrm>
              <a:off x="5521325" y="5097463"/>
              <a:ext cx="4857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a:solidFill>
                    <a:srgbClr val="000000"/>
                  </a:solidFill>
                  <a:ea typeface="ＭＳ Ｐゴシック" charset="0"/>
                </a:rPr>
                <a:t>iBGP</a:t>
              </a:r>
            </a:p>
          </p:txBody>
        </p:sp>
      </p:grpSp>
      <p:grpSp>
        <p:nvGrpSpPr>
          <p:cNvPr id="19" name="Group 183"/>
          <p:cNvGrpSpPr>
            <a:grpSpLocks/>
          </p:cNvGrpSpPr>
          <p:nvPr/>
        </p:nvGrpSpPr>
        <p:grpSpPr bwMode="auto">
          <a:xfrm>
            <a:off x="6764338" y="1974850"/>
            <a:ext cx="2176463" cy="3114675"/>
            <a:chOff x="6800850" y="1975604"/>
            <a:chExt cx="2176463" cy="3113921"/>
          </a:xfrm>
        </p:grpSpPr>
        <p:sp>
          <p:nvSpPr>
            <p:cNvPr id="15410" name="Rectangle 179"/>
            <p:cNvSpPr>
              <a:spLocks noChangeArrowheads="1"/>
            </p:cNvSpPr>
            <p:nvPr/>
          </p:nvSpPr>
          <p:spPr bwMode="auto">
            <a:xfrm>
              <a:off x="6800850" y="1975604"/>
              <a:ext cx="2176463" cy="1630821"/>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p>
              <a:pPr>
                <a:defRPr/>
              </a:pPr>
              <a:r>
                <a:rPr lang="en-US" altLang="zh-CN" sz="2000" dirty="0">
                  <a:solidFill>
                    <a:srgbClr val="000000"/>
                  </a:solidFill>
                  <a:latin typeface="+mn-ea"/>
                  <a:ea typeface="+mn-ea"/>
                  <a:cs typeface="宋体" charset="0"/>
                </a:rPr>
                <a:t>Gateway routers participate in </a:t>
              </a:r>
              <a:r>
                <a:rPr lang="en-US" altLang="zh-CN" sz="2000" dirty="0" err="1">
                  <a:solidFill>
                    <a:srgbClr val="000000"/>
                  </a:solidFill>
                  <a:latin typeface="+mn-ea"/>
                  <a:ea typeface="+mn-ea"/>
                  <a:cs typeface="宋体" charset="0"/>
                </a:rPr>
                <a:t>intradomain</a:t>
              </a:r>
              <a:r>
                <a:rPr lang="en-US" altLang="zh-CN" sz="2000" dirty="0">
                  <a:solidFill>
                    <a:srgbClr val="000000"/>
                  </a:solidFill>
                  <a:latin typeface="+mn-ea"/>
                  <a:ea typeface="+mn-ea"/>
                  <a:cs typeface="宋体" charset="0"/>
                </a:rPr>
                <a:t> to learn internal routes.</a:t>
              </a:r>
              <a:endParaRPr lang="en-US" sz="2000" dirty="0">
                <a:solidFill>
                  <a:srgbClr val="000000"/>
                </a:solidFill>
                <a:latin typeface="+mn-ea"/>
                <a:ea typeface="+mn-ea"/>
              </a:endParaRPr>
            </a:p>
          </p:txBody>
        </p:sp>
        <p:cxnSp>
          <p:nvCxnSpPr>
            <p:cNvPr id="183346" name="Straight Arrow Connector 181"/>
            <p:cNvCxnSpPr>
              <a:cxnSpLocks noChangeShapeType="1"/>
              <a:stCxn id="15410" idx="2"/>
              <a:endCxn id="15416" idx="0"/>
            </p:cNvCxnSpPr>
            <p:nvPr/>
          </p:nvCxnSpPr>
          <p:spPr bwMode="auto">
            <a:xfrm flipH="1">
              <a:off x="7229475" y="3606425"/>
              <a:ext cx="659607" cy="1483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0" name="Group 189"/>
          <p:cNvGrpSpPr>
            <a:grpSpLocks/>
          </p:cNvGrpSpPr>
          <p:nvPr/>
        </p:nvGrpSpPr>
        <p:grpSpPr bwMode="auto">
          <a:xfrm>
            <a:off x="1292224" y="5253037"/>
            <a:ext cx="2874963" cy="1605955"/>
            <a:chOff x="1024528" y="4901935"/>
            <a:chExt cx="2876912" cy="1606908"/>
          </a:xfrm>
        </p:grpSpPr>
        <p:sp>
          <p:nvSpPr>
            <p:cNvPr id="15408" name="Rectangle 185"/>
            <p:cNvSpPr>
              <a:spLocks noChangeArrowheads="1"/>
            </p:cNvSpPr>
            <p:nvPr/>
          </p:nvSpPr>
          <p:spPr bwMode="auto">
            <a:xfrm>
              <a:off x="1024528" y="5584965"/>
              <a:ext cx="2876912" cy="923878"/>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Gateway routers of diff. auto. systems exchange routes using </a:t>
              </a:r>
              <a:r>
                <a:rPr lang="en-US" altLang="zh-CN" sz="1800" dirty="0" err="1">
                  <a:solidFill>
                    <a:srgbClr val="000000"/>
                  </a:solidFill>
                  <a:ea typeface="宋体" charset="-122"/>
                </a:rPr>
                <a:t>eBGP</a:t>
              </a:r>
              <a:endParaRPr lang="en-US" altLang="en-US" sz="1800" dirty="0">
                <a:solidFill>
                  <a:srgbClr val="000000"/>
                </a:solidFill>
              </a:endParaRPr>
            </a:p>
          </p:txBody>
        </p:sp>
        <p:cxnSp>
          <p:nvCxnSpPr>
            <p:cNvPr id="183344" name="Straight Arrow Connector 186"/>
            <p:cNvCxnSpPr>
              <a:cxnSpLocks noChangeShapeType="1"/>
            </p:cNvCxnSpPr>
            <p:nvPr/>
          </p:nvCxnSpPr>
          <p:spPr bwMode="auto">
            <a:xfrm rot="5400000" flipH="1" flipV="1">
              <a:off x="3217369" y="5086133"/>
              <a:ext cx="657618" cy="28922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21" name="Group 190"/>
          <p:cNvGrpSpPr>
            <a:grpSpLocks/>
          </p:cNvGrpSpPr>
          <p:nvPr/>
        </p:nvGrpSpPr>
        <p:grpSpPr bwMode="auto">
          <a:xfrm>
            <a:off x="4360070" y="2422525"/>
            <a:ext cx="2343150" cy="2938462"/>
            <a:chOff x="6801645" y="3083950"/>
            <a:chExt cx="2343150" cy="2939181"/>
          </a:xfrm>
        </p:grpSpPr>
        <p:sp>
          <p:nvSpPr>
            <p:cNvPr id="15406" name="Rectangle 191"/>
            <p:cNvSpPr>
              <a:spLocks noChangeArrowheads="1"/>
            </p:cNvSpPr>
            <p:nvPr/>
          </p:nvSpPr>
          <p:spPr bwMode="auto">
            <a:xfrm>
              <a:off x="6801645" y="3083950"/>
              <a:ext cx="2343150" cy="1323763"/>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lt"/>
                  <a:ea typeface="+mn-ea"/>
                  <a:cs typeface="宋体" charset="0"/>
                </a:rPr>
                <a:t>Gateway routers of same AS share learned external</a:t>
              </a:r>
              <a:br>
                <a:rPr lang="en-US" altLang="zh-CN" sz="2000" dirty="0">
                  <a:solidFill>
                    <a:srgbClr val="000000"/>
                  </a:solidFill>
                  <a:latin typeface="+mn-lt"/>
                  <a:ea typeface="+mn-ea"/>
                  <a:cs typeface="宋体" charset="0"/>
                </a:rPr>
              </a:br>
              <a:r>
                <a:rPr lang="en-US" altLang="zh-CN" sz="2000" dirty="0">
                  <a:solidFill>
                    <a:srgbClr val="000000"/>
                  </a:solidFill>
                  <a:latin typeface="+mn-lt"/>
                  <a:ea typeface="+mn-ea"/>
                  <a:cs typeface="宋体" charset="0"/>
                </a:rPr>
                <a:t>routes using </a:t>
              </a:r>
              <a:r>
                <a:rPr lang="en-US" altLang="zh-CN" sz="2000" dirty="0" err="1">
                  <a:solidFill>
                    <a:srgbClr val="000000"/>
                  </a:solidFill>
                  <a:latin typeface="+mn-lt"/>
                  <a:ea typeface="+mn-ea"/>
                  <a:cs typeface="宋体" charset="0"/>
                </a:rPr>
                <a:t>iBGP</a:t>
              </a:r>
              <a:r>
                <a:rPr lang="en-US" altLang="zh-CN" sz="2000" dirty="0">
                  <a:solidFill>
                    <a:srgbClr val="000000"/>
                  </a:solidFill>
                  <a:latin typeface="+mn-lt"/>
                  <a:ea typeface="+mn-ea"/>
                  <a:cs typeface="宋体" charset="0"/>
                </a:rPr>
                <a:t>.</a:t>
              </a:r>
              <a:endParaRPr lang="en-US" sz="2000" dirty="0">
                <a:solidFill>
                  <a:srgbClr val="000000"/>
                </a:solidFill>
                <a:latin typeface="+mn-lt"/>
                <a:ea typeface="+mn-ea"/>
              </a:endParaRPr>
            </a:p>
          </p:txBody>
        </p:sp>
        <p:cxnSp>
          <p:nvCxnSpPr>
            <p:cNvPr id="183342" name="Straight Arrow Connector 192"/>
            <p:cNvCxnSpPr>
              <a:cxnSpLocks noChangeShapeType="1"/>
              <a:stCxn id="15406" idx="2"/>
            </p:cNvCxnSpPr>
            <p:nvPr/>
          </p:nvCxnSpPr>
          <p:spPr bwMode="auto">
            <a:xfrm flipH="1">
              <a:off x="7927976" y="4407713"/>
              <a:ext cx="45244" cy="161541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5400" name="Rectangle 59"/>
          <p:cNvSpPr>
            <a:spLocks noChangeArrowheads="1"/>
          </p:cNvSpPr>
          <p:nvPr/>
        </p:nvSpPr>
        <p:spPr bwMode="auto">
          <a:xfrm>
            <a:off x="8108950" y="4452938"/>
            <a:ext cx="2492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i</a:t>
            </a:r>
            <a:endParaRPr lang="en-US">
              <a:solidFill>
                <a:srgbClr val="000000"/>
              </a:solidFill>
              <a:ea typeface="ＭＳ Ｐゴシック" charset="0"/>
            </a:endParaRPr>
          </a:p>
        </p:txBody>
      </p:sp>
      <p:sp>
        <p:nvSpPr>
          <p:cNvPr id="15401" name="Rectangle 59"/>
          <p:cNvSpPr>
            <a:spLocks noChangeArrowheads="1"/>
          </p:cNvSpPr>
          <p:nvPr/>
        </p:nvSpPr>
        <p:spPr bwMode="auto">
          <a:xfrm>
            <a:off x="4454525" y="4670425"/>
            <a:ext cx="3206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e</a:t>
            </a:r>
            <a:endParaRPr lang="en-US">
              <a:solidFill>
                <a:srgbClr val="000000"/>
              </a:solidFill>
              <a:ea typeface="ＭＳ Ｐゴシック" charset="0"/>
            </a:endParaRPr>
          </a:p>
        </p:txBody>
      </p:sp>
      <p:sp>
        <p:nvSpPr>
          <p:cNvPr id="15402" name="Rectangle 59"/>
          <p:cNvSpPr>
            <a:spLocks noChangeArrowheads="1"/>
          </p:cNvSpPr>
          <p:nvPr/>
        </p:nvSpPr>
        <p:spPr bwMode="auto">
          <a:xfrm>
            <a:off x="6265863" y="5702300"/>
            <a:ext cx="3016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f</a:t>
            </a:r>
            <a:endParaRPr lang="en-US">
              <a:solidFill>
                <a:srgbClr val="000000"/>
              </a:solidFill>
              <a:ea typeface="ＭＳ Ｐゴシック" charset="0"/>
            </a:endParaRPr>
          </a:p>
        </p:txBody>
      </p:sp>
      <p:sp>
        <p:nvSpPr>
          <p:cNvPr id="15403" name="Rectangle 59"/>
          <p:cNvSpPr>
            <a:spLocks noChangeArrowheads="1"/>
          </p:cNvSpPr>
          <p:nvPr/>
        </p:nvSpPr>
        <p:spPr bwMode="auto">
          <a:xfrm>
            <a:off x="7015163" y="5568950"/>
            <a:ext cx="30638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g</a:t>
            </a:r>
            <a:endParaRPr lang="en-US">
              <a:solidFill>
                <a:srgbClr val="000000"/>
              </a:solidFill>
              <a:ea typeface="ＭＳ Ｐゴシック" charset="0"/>
            </a:endParaRPr>
          </a:p>
        </p:txBody>
      </p:sp>
      <p:sp>
        <p:nvSpPr>
          <p:cNvPr id="15404" name="Rectangle 59"/>
          <p:cNvSpPr>
            <a:spLocks noChangeArrowheads="1"/>
          </p:cNvSpPr>
          <p:nvPr/>
        </p:nvSpPr>
        <p:spPr bwMode="auto">
          <a:xfrm>
            <a:off x="8593138" y="6100763"/>
            <a:ext cx="3190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h</a:t>
            </a:r>
            <a:endParaRPr lang="en-US">
              <a:solidFill>
                <a:srgbClr val="000000"/>
              </a:solidFill>
              <a:ea typeface="ＭＳ Ｐゴシック" charset="0"/>
            </a:endParaRPr>
          </a:p>
        </p:txBody>
      </p:sp>
      <p:sp>
        <p:nvSpPr>
          <p:cNvPr id="15405" name="Rectangle 59"/>
          <p:cNvSpPr>
            <a:spLocks noChangeArrowheads="1"/>
          </p:cNvSpPr>
          <p:nvPr/>
        </p:nvSpPr>
        <p:spPr bwMode="auto">
          <a:xfrm>
            <a:off x="4503738" y="5818188"/>
            <a:ext cx="320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defRPr/>
            </a:pPr>
            <a:r>
              <a:rPr lang="en-US" altLang="zh-CN">
                <a:solidFill>
                  <a:srgbClr val="000000"/>
                </a:solidFill>
                <a:ea typeface="宋体" charset="0"/>
                <a:cs typeface="宋体" charset="0"/>
              </a:rPr>
              <a:t>d</a:t>
            </a:r>
            <a:endParaRPr lang="en-US">
              <a:solidFill>
                <a:srgbClr val="000000"/>
              </a:solidFill>
              <a:ea typeface="ＭＳ Ｐゴシック" charset="0"/>
            </a:endParaRPr>
          </a:p>
        </p:txBody>
      </p:sp>
      <p:grpSp>
        <p:nvGrpSpPr>
          <p:cNvPr id="199" name="Group 198"/>
          <p:cNvGrpSpPr>
            <a:grpSpLocks/>
          </p:cNvGrpSpPr>
          <p:nvPr/>
        </p:nvGrpSpPr>
        <p:grpSpPr bwMode="auto">
          <a:xfrm>
            <a:off x="157163" y="1170490"/>
            <a:ext cx="6683920" cy="2378073"/>
            <a:chOff x="157163" y="1320802"/>
            <a:chExt cx="6683920" cy="2378073"/>
          </a:xfrm>
        </p:grpSpPr>
        <p:grpSp>
          <p:nvGrpSpPr>
            <p:cNvPr id="200" name="Group 52"/>
            <p:cNvGrpSpPr>
              <a:grpSpLocks/>
            </p:cNvGrpSpPr>
            <p:nvPr/>
          </p:nvGrpSpPr>
          <p:grpSpPr bwMode="auto">
            <a:xfrm>
              <a:off x="157163" y="1530350"/>
              <a:ext cx="4044950" cy="2168525"/>
              <a:chOff x="768" y="1440"/>
              <a:chExt cx="4520" cy="1858"/>
            </a:xfrm>
          </p:grpSpPr>
          <p:pic>
            <p:nvPicPr>
              <p:cNvPr id="204" name="Picture 53" descr="h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440"/>
                <a:ext cx="4520"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Line 54"/>
              <p:cNvSpPr>
                <a:spLocks noChangeShapeType="1"/>
              </p:cNvSpPr>
              <p:nvPr/>
            </p:nvSpPr>
            <p:spPr bwMode="auto">
              <a:xfrm>
                <a:off x="2043" y="1666"/>
                <a:ext cx="1882" cy="13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 name="Line 55"/>
              <p:cNvSpPr>
                <a:spLocks noChangeShapeType="1"/>
              </p:cNvSpPr>
              <p:nvPr/>
            </p:nvSpPr>
            <p:spPr bwMode="auto">
              <a:xfrm flipV="1">
                <a:off x="3424" y="1849"/>
                <a:ext cx="568" cy="453"/>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 name="Line 56"/>
              <p:cNvSpPr>
                <a:spLocks noChangeShapeType="1"/>
              </p:cNvSpPr>
              <p:nvPr/>
            </p:nvSpPr>
            <p:spPr bwMode="auto">
              <a:xfrm flipH="1" flipV="1">
                <a:off x="2052" y="1760"/>
                <a:ext cx="263" cy="181"/>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 name="Line 57"/>
              <p:cNvSpPr>
                <a:spLocks noChangeShapeType="1"/>
              </p:cNvSpPr>
              <p:nvPr/>
            </p:nvSpPr>
            <p:spPr bwMode="auto">
              <a:xfrm flipH="1" flipV="1">
                <a:off x="2792" y="1988"/>
                <a:ext cx="291" cy="254"/>
              </a:xfrm>
              <a:prstGeom prst="line">
                <a:avLst/>
              </a:prstGeom>
              <a:noFill/>
              <a:ln w="50800">
                <a:solidFill>
                  <a:srgbClr val="FF0000"/>
                </a:solidFill>
                <a:prstDash val="sysDot"/>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grpSp>
          <p:nvGrpSpPr>
            <p:cNvPr id="201" name="Group 183"/>
            <p:cNvGrpSpPr>
              <a:grpSpLocks/>
            </p:cNvGrpSpPr>
            <p:nvPr/>
          </p:nvGrpSpPr>
          <p:grpSpPr bwMode="auto">
            <a:xfrm>
              <a:off x="2555875" y="1320802"/>
              <a:ext cx="4285208" cy="707886"/>
              <a:chOff x="1430837" y="4765592"/>
              <a:chExt cx="4285104" cy="707955"/>
            </a:xfrm>
          </p:grpSpPr>
          <p:sp>
            <p:nvSpPr>
              <p:cNvPr id="202" name="Rectangle 179"/>
              <p:cNvSpPr>
                <a:spLocks noChangeArrowheads="1"/>
              </p:cNvSpPr>
              <p:nvPr/>
            </p:nvSpPr>
            <p:spPr bwMode="auto">
              <a:xfrm>
                <a:off x="3372848" y="4765592"/>
                <a:ext cx="2343093" cy="707955"/>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defRPr/>
                </a:pPr>
                <a:r>
                  <a:rPr lang="en-US" altLang="zh-CN" sz="2000" dirty="0">
                    <a:solidFill>
                      <a:srgbClr val="000000"/>
                    </a:solidFill>
                    <a:latin typeface="+mn-ea"/>
                    <a:ea typeface="+mn-ea"/>
                    <a:cs typeface="宋体" charset="0"/>
                  </a:rPr>
                  <a:t>Inter-AS routers form an overlay</a:t>
                </a:r>
                <a:endParaRPr lang="en-US" sz="2000" dirty="0">
                  <a:solidFill>
                    <a:srgbClr val="000000"/>
                  </a:solidFill>
                  <a:latin typeface="+mn-ea"/>
                  <a:ea typeface="+mn-ea"/>
                </a:endParaRPr>
              </a:p>
            </p:txBody>
          </p:sp>
          <p:cxnSp>
            <p:nvCxnSpPr>
              <p:cNvPr id="203" name="Straight Arrow Connector 181"/>
              <p:cNvCxnSpPr>
                <a:cxnSpLocks noChangeShapeType="1"/>
              </p:cNvCxnSpPr>
              <p:nvPr/>
            </p:nvCxnSpPr>
            <p:spPr bwMode="auto">
              <a:xfrm flipH="1">
                <a:off x="1430837" y="4981825"/>
                <a:ext cx="1950253" cy="2381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20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Routing with Autonomous Systems</a:t>
            </a:r>
            <a:endParaRPr lang="en-US" altLang="zh-CN" sz="4800" u="sng" dirty="0">
              <a:solidFill>
                <a:srgbClr val="3333CC"/>
              </a:solidFill>
              <a:ea typeface="宋体" charset="-122"/>
            </a:endParaRPr>
          </a:p>
        </p:txBody>
      </p:sp>
      <p:sp>
        <p:nvSpPr>
          <p:cNvPr id="210" name="Slide Number Placeholder 5">
            <a:extLst>
              <a:ext uri="{FF2B5EF4-FFF2-40B4-BE49-F238E27FC236}">
                <a16:creationId xmlns:a16="http://schemas.microsoft.com/office/drawing/2014/main" id="{4E976147-FA78-8C45-93C9-CAD64AAC9421}"/>
              </a:ext>
            </a:extLst>
          </p:cNvPr>
          <p:cNvSpPr>
            <a:spLocks noGrp="1"/>
          </p:cNvSpPr>
          <p:nvPr>
            <p:ph type="sldNum" sz="quarter" idx="10"/>
          </p:nvPr>
        </p:nvSpPr>
        <p:spPr>
          <a:xfrm>
            <a:off x="8461375" y="6565900"/>
            <a:ext cx="425450" cy="29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876CDC0-CB89-C74A-A45E-469B8B6D503E}" type="slidenum">
              <a:rPr lang="en-US" altLang="en-US" sz="1400">
                <a:solidFill>
                  <a:srgbClr val="000000"/>
                </a:solidFill>
                <a:latin typeface="Times New Roman" charset="0"/>
              </a:rPr>
              <a:pPr/>
              <a:t>14</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5268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49" name="Rectangle 5"/>
          <p:cNvSpPr>
            <a:spLocks noGrp="1" noChangeArrowheads="1"/>
          </p:cNvSpPr>
          <p:nvPr>
            <p:ph type="title"/>
          </p:nvPr>
        </p:nvSpPr>
        <p:spPr>
          <a:xfrm>
            <a:off x="400050" y="209550"/>
            <a:ext cx="7772400" cy="1143000"/>
          </a:xfrm>
        </p:spPr>
        <p:txBody>
          <a:bodyPr/>
          <a:lstStyle/>
          <a:p>
            <a:r>
              <a:rPr lang="en-US" altLang="zh-CN" sz="3600" dirty="0">
                <a:solidFill>
                  <a:srgbClr val="3333CC"/>
                </a:solidFill>
                <a:ea typeface="宋体" charset="-122"/>
              </a:rPr>
              <a:t>Routing with Autonomous Systems</a:t>
            </a:r>
            <a:endParaRPr lang="en-US" altLang="zh-CN" sz="4800" dirty="0">
              <a:solidFill>
                <a:srgbClr val="3333CC"/>
              </a:solidFill>
              <a:ea typeface="宋体" charset="-122"/>
            </a:endParaRPr>
          </a:p>
        </p:txBody>
      </p:sp>
      <p:grpSp>
        <p:nvGrpSpPr>
          <p:cNvPr id="181250" name="Group 7"/>
          <p:cNvGrpSpPr>
            <a:grpSpLocks/>
          </p:cNvGrpSpPr>
          <p:nvPr/>
        </p:nvGrpSpPr>
        <p:grpSpPr bwMode="auto">
          <a:xfrm>
            <a:off x="895350" y="2366963"/>
            <a:ext cx="6264275" cy="2487612"/>
            <a:chOff x="1124" y="1363"/>
            <a:chExt cx="3946" cy="1567"/>
          </a:xfrm>
        </p:grpSpPr>
        <p:sp>
          <p:nvSpPr>
            <p:cNvPr id="2064" name="Freeform 8"/>
            <p:cNvSpPr>
              <a:spLocks/>
            </p:cNvSpPr>
            <p:nvPr/>
          </p:nvSpPr>
          <p:spPr bwMode="auto">
            <a:xfrm>
              <a:off x="3908" y="1925"/>
              <a:ext cx="1162" cy="543"/>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 name="T16" fmla="*/ 0 60000 65536"/>
                <a:gd name="T17" fmla="*/ 0 60000 65536"/>
                <a:gd name="T18" fmla="*/ 0 60000 65536"/>
                <a:gd name="T19" fmla="*/ 0 60000 65536"/>
                <a:gd name="T20" fmla="*/ 0 60000 65536"/>
                <a:gd name="T21" fmla="*/ 0 60000 65536"/>
                <a:gd name="T22" fmla="*/ 0 60000 65536"/>
                <a:gd name="T23" fmla="*/ 0 60000 65536"/>
                <a:gd name="T24" fmla="*/ 0 w 1162"/>
                <a:gd name="T25" fmla="*/ 0 h 543"/>
                <a:gd name="T26" fmla="*/ 1162 w 116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5" name="Freeform 9"/>
            <p:cNvSpPr>
              <a:spLocks/>
            </p:cNvSpPr>
            <p:nvPr/>
          </p:nvSpPr>
          <p:spPr bwMode="auto">
            <a:xfrm>
              <a:off x="1124" y="1915"/>
              <a:ext cx="1198" cy="451"/>
            </a:xfrm>
            <a:custGeom>
              <a:avLst/>
              <a:gdLst>
                <a:gd name="T0" fmla="*/ 88 w 1198"/>
                <a:gd name="T1" fmla="*/ 181 h 451"/>
                <a:gd name="T2" fmla="*/ 180 w 1198"/>
                <a:gd name="T3" fmla="*/ 89 h 451"/>
                <a:gd name="T4" fmla="*/ 448 w 1198"/>
                <a:gd name="T5" fmla="*/ 49 h 451"/>
                <a:gd name="T6" fmla="*/ 988 w 1198"/>
                <a:gd name="T7" fmla="*/ 25 h 451"/>
                <a:gd name="T8" fmla="*/ 1181 w 1198"/>
                <a:gd name="T9" fmla="*/ 197 h 451"/>
                <a:gd name="T10" fmla="*/ 889 w 1198"/>
                <a:gd name="T11" fmla="*/ 413 h 451"/>
                <a:gd name="T12" fmla="*/ 307 w 1198"/>
                <a:gd name="T13" fmla="*/ 425 h 451"/>
                <a:gd name="T14" fmla="*/ 36 w 1198"/>
                <a:gd name="T15" fmla="*/ 337 h 451"/>
                <a:gd name="T16" fmla="*/ 88 w 1198"/>
                <a:gd name="T17" fmla="*/ 181 h 4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8"/>
                <a:gd name="T28" fmla="*/ 0 h 451"/>
                <a:gd name="T29" fmla="*/ 1198 w 1198"/>
                <a:gd name="T30" fmla="*/ 451 h 45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6" name="Line 10"/>
            <p:cNvSpPr>
              <a:spLocks noChangeShapeType="1"/>
            </p:cNvSpPr>
            <p:nvPr/>
          </p:nvSpPr>
          <p:spPr bwMode="auto">
            <a:xfrm>
              <a:off x="2188" y="2048"/>
              <a:ext cx="1784" cy="14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67" name="Freeform 11"/>
            <p:cNvSpPr>
              <a:spLocks/>
            </p:cNvSpPr>
            <p:nvPr/>
          </p:nvSpPr>
          <p:spPr bwMode="auto">
            <a:xfrm>
              <a:off x="1953" y="2248"/>
              <a:ext cx="1583" cy="682"/>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3"/>
                <a:gd name="T28" fmla="*/ 0 h 682"/>
                <a:gd name="T29" fmla="*/ 1583 w 1583"/>
                <a:gd name="T30" fmla="*/ 682 h 6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CC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68" name="Oval 12"/>
            <p:cNvSpPr>
              <a:spLocks noChangeArrowheads="1"/>
            </p:cNvSpPr>
            <p:nvPr/>
          </p:nvSpPr>
          <p:spPr bwMode="auto">
            <a:xfrm>
              <a:off x="1311" y="216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69" name="Line 13"/>
            <p:cNvSpPr>
              <a:spLocks noChangeShapeType="1"/>
            </p:cNvSpPr>
            <p:nvPr/>
          </p:nvSpPr>
          <p:spPr bwMode="auto">
            <a:xfrm>
              <a:off x="1311"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0" name="Line 14"/>
            <p:cNvSpPr>
              <a:spLocks noChangeShapeType="1"/>
            </p:cNvSpPr>
            <p:nvPr/>
          </p:nvSpPr>
          <p:spPr bwMode="auto">
            <a:xfrm>
              <a:off x="1624" y="215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0" name="Rectangle 15"/>
            <p:cNvSpPr>
              <a:spLocks noChangeArrowheads="1"/>
            </p:cNvSpPr>
            <p:nvPr/>
          </p:nvSpPr>
          <p:spPr bwMode="auto">
            <a:xfrm>
              <a:off x="1311" y="21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2" name="Oval 16"/>
            <p:cNvSpPr>
              <a:spLocks noChangeArrowheads="1"/>
            </p:cNvSpPr>
            <p:nvPr/>
          </p:nvSpPr>
          <p:spPr bwMode="auto">
            <a:xfrm>
              <a:off x="1308" y="209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3" name="Rectangle 17"/>
            <p:cNvSpPr>
              <a:spLocks noChangeArrowheads="1"/>
            </p:cNvSpPr>
            <p:nvPr/>
          </p:nvSpPr>
          <p:spPr bwMode="auto">
            <a:xfrm>
              <a:off x="1395" y="2109"/>
              <a:ext cx="141" cy="124"/>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73" name="Text Box 18"/>
            <p:cNvSpPr txBox="1">
              <a:spLocks noChangeArrowheads="1"/>
            </p:cNvSpPr>
            <p:nvPr/>
          </p:nvSpPr>
          <p:spPr bwMode="auto">
            <a:xfrm>
              <a:off x="1370" y="2048"/>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2075" name="Oval 19"/>
            <p:cNvSpPr>
              <a:spLocks noChangeArrowheads="1"/>
            </p:cNvSpPr>
            <p:nvPr/>
          </p:nvSpPr>
          <p:spPr bwMode="auto">
            <a:xfrm>
              <a:off x="2529" y="27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76" name="Line 20"/>
            <p:cNvSpPr>
              <a:spLocks noChangeShapeType="1"/>
            </p:cNvSpPr>
            <p:nvPr/>
          </p:nvSpPr>
          <p:spPr bwMode="auto">
            <a:xfrm>
              <a:off x="2529"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77" name="Line 21"/>
            <p:cNvSpPr>
              <a:spLocks noChangeShapeType="1"/>
            </p:cNvSpPr>
            <p:nvPr/>
          </p:nvSpPr>
          <p:spPr bwMode="auto">
            <a:xfrm>
              <a:off x="2842" y="27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77" name="Rectangle 22"/>
            <p:cNvSpPr>
              <a:spLocks noChangeArrowheads="1"/>
            </p:cNvSpPr>
            <p:nvPr/>
          </p:nvSpPr>
          <p:spPr bwMode="auto">
            <a:xfrm>
              <a:off x="2529" y="27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79" name="Oval 23"/>
            <p:cNvSpPr>
              <a:spLocks noChangeArrowheads="1"/>
            </p:cNvSpPr>
            <p:nvPr/>
          </p:nvSpPr>
          <p:spPr bwMode="auto">
            <a:xfrm>
              <a:off x="2526" y="27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79" name="Group 24"/>
            <p:cNvGrpSpPr>
              <a:grpSpLocks/>
            </p:cNvGrpSpPr>
            <p:nvPr/>
          </p:nvGrpSpPr>
          <p:grpSpPr bwMode="auto">
            <a:xfrm>
              <a:off x="2582" y="2648"/>
              <a:ext cx="211" cy="250"/>
              <a:chOff x="2951" y="2429"/>
              <a:chExt cx="214" cy="250"/>
            </a:xfrm>
          </p:grpSpPr>
          <p:sp>
            <p:nvSpPr>
              <p:cNvPr id="2190" name="Rectangle 2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90" name="Text Box 26"/>
              <p:cNvSpPr txBox="1">
                <a:spLocks noChangeArrowheads="1"/>
              </p:cNvSpPr>
              <p:nvPr/>
            </p:nvSpPr>
            <p:spPr bwMode="auto">
              <a:xfrm>
                <a:off x="2951" y="242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sp>
          <p:nvSpPr>
            <p:cNvPr id="2081" name="Freeform 27"/>
            <p:cNvSpPr>
              <a:spLocks/>
            </p:cNvSpPr>
            <p:nvPr/>
          </p:nvSpPr>
          <p:spPr bwMode="auto">
            <a:xfrm>
              <a:off x="2985" y="213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w="9525">
              <a:solidFill>
                <a:srgbClr val="DDDDDD"/>
              </a:solidFill>
              <a:round/>
              <a:headEnd/>
              <a:tailEnd/>
            </a:ln>
          </p:spPr>
          <p:txBody>
            <a:bodyPr wrap="none" anchor="ctr"/>
            <a:lstStyle/>
            <a:p>
              <a:pPr>
                <a:defRPr/>
              </a:pPr>
              <a:endParaRPr lang="en-US">
                <a:solidFill>
                  <a:srgbClr val="000000"/>
                </a:solidFill>
                <a:ea typeface="ＭＳ Ｐゴシック" charset="0"/>
              </a:endParaRPr>
            </a:p>
          </p:txBody>
        </p:sp>
        <p:sp>
          <p:nvSpPr>
            <p:cNvPr id="2082" name="Freeform 28"/>
            <p:cNvSpPr>
              <a:spLocks/>
            </p:cNvSpPr>
            <p:nvPr/>
          </p:nvSpPr>
          <p:spPr bwMode="auto">
            <a:xfrm>
              <a:off x="2406" y="1860"/>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3" name="Freeform 29"/>
            <p:cNvSpPr>
              <a:spLocks/>
            </p:cNvSpPr>
            <p:nvPr/>
          </p:nvSpPr>
          <p:spPr bwMode="auto">
            <a:xfrm>
              <a:off x="1782" y="1528"/>
              <a:ext cx="492" cy="48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 name="T10" fmla="*/ 0 60000 65536"/>
                <a:gd name="T11" fmla="*/ 0 60000 65536"/>
                <a:gd name="T12" fmla="*/ 0 60000 65536"/>
                <a:gd name="T13" fmla="*/ 0 60000 65536"/>
                <a:gd name="T14" fmla="*/ 0 60000 65536"/>
                <a:gd name="T15" fmla="*/ 0 w 492"/>
                <a:gd name="T16" fmla="*/ 0 h 488"/>
                <a:gd name="T17" fmla="*/ 492 w 492"/>
                <a:gd name="T18" fmla="*/ 488 h 488"/>
              </a:gdLst>
              <a:ahLst/>
              <a:cxnLst>
                <a:cxn ang="T10">
                  <a:pos x="T0" y="T1"/>
                </a:cxn>
                <a:cxn ang="T11">
                  <a:pos x="T2" y="T3"/>
                </a:cxn>
                <a:cxn ang="T12">
                  <a:pos x="T4" y="T5"/>
                </a:cxn>
                <a:cxn ang="T13">
                  <a:pos x="T6" y="T7"/>
                </a:cxn>
                <a:cxn ang="T14">
                  <a:pos x="T8" y="T9"/>
                </a:cxn>
              </a:cxnLst>
              <a:rect l="T15" t="T16" r="T17" b="T18"/>
              <a:pathLst>
                <a:path w="492" h="488">
                  <a:moveTo>
                    <a:pt x="84" y="486"/>
                  </a:moveTo>
                  <a:lnTo>
                    <a:pt x="0" y="0"/>
                  </a:lnTo>
                  <a:lnTo>
                    <a:pt x="492" y="0"/>
                  </a:lnTo>
                  <a:lnTo>
                    <a:pt x="404" y="488"/>
                  </a:lnTo>
                  <a:lnTo>
                    <a:pt x="84" y="486"/>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84" name="Oval 30"/>
            <p:cNvSpPr>
              <a:spLocks noChangeArrowheads="1"/>
            </p:cNvSpPr>
            <p:nvPr/>
          </p:nvSpPr>
          <p:spPr bwMode="auto">
            <a:xfrm>
              <a:off x="1872" y="2030"/>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5" name="Line 31"/>
            <p:cNvSpPr>
              <a:spLocks noChangeShapeType="1"/>
            </p:cNvSpPr>
            <p:nvPr/>
          </p:nvSpPr>
          <p:spPr bwMode="auto">
            <a:xfrm>
              <a:off x="1872"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86" name="Line 32"/>
            <p:cNvSpPr>
              <a:spLocks noChangeShapeType="1"/>
            </p:cNvSpPr>
            <p:nvPr/>
          </p:nvSpPr>
          <p:spPr bwMode="auto">
            <a:xfrm>
              <a:off x="2185" y="2023"/>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86" name="Rectangle 33"/>
            <p:cNvSpPr>
              <a:spLocks noChangeArrowheads="1"/>
            </p:cNvSpPr>
            <p:nvPr/>
          </p:nvSpPr>
          <p:spPr bwMode="auto">
            <a:xfrm>
              <a:off x="1872" y="20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88" name="Oval 34"/>
            <p:cNvSpPr>
              <a:spLocks noChangeArrowheads="1"/>
            </p:cNvSpPr>
            <p:nvPr/>
          </p:nvSpPr>
          <p:spPr bwMode="auto">
            <a:xfrm>
              <a:off x="1869" y="1964"/>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89" name="Rectangle 35"/>
            <p:cNvSpPr>
              <a:spLocks noChangeArrowheads="1"/>
            </p:cNvSpPr>
            <p:nvPr/>
          </p:nvSpPr>
          <p:spPr bwMode="auto">
            <a:xfrm>
              <a:off x="1956" y="1977"/>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289" name="Text Box 36"/>
            <p:cNvSpPr txBox="1">
              <a:spLocks noChangeArrowheads="1"/>
            </p:cNvSpPr>
            <p:nvPr/>
          </p:nvSpPr>
          <p:spPr bwMode="auto">
            <a:xfrm>
              <a:off x="1925" y="1916"/>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sp>
          <p:nvSpPr>
            <p:cNvPr id="2091" name="Oval 37"/>
            <p:cNvSpPr>
              <a:spLocks noChangeArrowheads="1"/>
            </p:cNvSpPr>
            <p:nvPr/>
          </p:nvSpPr>
          <p:spPr bwMode="auto">
            <a:xfrm>
              <a:off x="2493" y="237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092" name="Line 38"/>
            <p:cNvSpPr>
              <a:spLocks noChangeShapeType="1"/>
            </p:cNvSpPr>
            <p:nvPr/>
          </p:nvSpPr>
          <p:spPr bwMode="auto">
            <a:xfrm>
              <a:off x="2493"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3" name="Line 39"/>
            <p:cNvSpPr>
              <a:spLocks noChangeShapeType="1"/>
            </p:cNvSpPr>
            <p:nvPr/>
          </p:nvSpPr>
          <p:spPr bwMode="auto">
            <a:xfrm>
              <a:off x="2806" y="236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93" name="Rectangle 40"/>
            <p:cNvSpPr>
              <a:spLocks noChangeArrowheads="1"/>
            </p:cNvSpPr>
            <p:nvPr/>
          </p:nvSpPr>
          <p:spPr bwMode="auto">
            <a:xfrm>
              <a:off x="2493" y="236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095" name="Oval 41"/>
            <p:cNvSpPr>
              <a:spLocks noChangeArrowheads="1"/>
            </p:cNvSpPr>
            <p:nvPr/>
          </p:nvSpPr>
          <p:spPr bwMode="auto">
            <a:xfrm>
              <a:off x="2490" y="2306"/>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295" name="Group 42"/>
            <p:cNvGrpSpPr>
              <a:grpSpLocks/>
            </p:cNvGrpSpPr>
            <p:nvPr/>
          </p:nvGrpSpPr>
          <p:grpSpPr bwMode="auto">
            <a:xfrm>
              <a:off x="2550" y="2252"/>
              <a:ext cx="198" cy="250"/>
              <a:chOff x="2957" y="2429"/>
              <a:chExt cx="201" cy="250"/>
            </a:xfrm>
          </p:grpSpPr>
          <p:sp>
            <p:nvSpPr>
              <p:cNvPr id="2188" name="Rectangle 4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8" name="Text Box 4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grpSp>
        <p:sp>
          <p:nvSpPr>
            <p:cNvPr id="2097" name="Freeform 45"/>
            <p:cNvSpPr>
              <a:spLocks/>
            </p:cNvSpPr>
            <p:nvPr/>
          </p:nvSpPr>
          <p:spPr bwMode="auto">
            <a:xfrm>
              <a:off x="3889" y="1659"/>
              <a:ext cx="492" cy="498"/>
            </a:xfrm>
            <a:custGeom>
              <a:avLst/>
              <a:gdLst>
                <a:gd name="T0" fmla="*/ 78 w 492"/>
                <a:gd name="T1" fmla="*/ 498 h 498"/>
                <a:gd name="T2" fmla="*/ 0 w 492"/>
                <a:gd name="T3" fmla="*/ 0 h 498"/>
                <a:gd name="T4" fmla="*/ 492 w 492"/>
                <a:gd name="T5" fmla="*/ 0 h 498"/>
                <a:gd name="T6" fmla="*/ 396 w 492"/>
                <a:gd name="T7" fmla="*/ 498 h 498"/>
                <a:gd name="T8" fmla="*/ 78 w 492"/>
                <a:gd name="T9" fmla="*/ 498 h 498"/>
                <a:gd name="T10" fmla="*/ 0 60000 65536"/>
                <a:gd name="T11" fmla="*/ 0 60000 65536"/>
                <a:gd name="T12" fmla="*/ 0 60000 65536"/>
                <a:gd name="T13" fmla="*/ 0 60000 65536"/>
                <a:gd name="T14" fmla="*/ 0 60000 65536"/>
                <a:gd name="T15" fmla="*/ 0 w 492"/>
                <a:gd name="T16" fmla="*/ 0 h 498"/>
                <a:gd name="T17" fmla="*/ 492 w 492"/>
                <a:gd name="T18" fmla="*/ 498 h 498"/>
              </a:gdLst>
              <a:ahLst/>
              <a:cxnLst>
                <a:cxn ang="T10">
                  <a:pos x="T0" y="T1"/>
                </a:cxn>
                <a:cxn ang="T11">
                  <a:pos x="T2" y="T3"/>
                </a:cxn>
                <a:cxn ang="T12">
                  <a:pos x="T4" y="T5"/>
                </a:cxn>
                <a:cxn ang="T13">
                  <a:pos x="T6" y="T7"/>
                </a:cxn>
                <a:cxn ang="T14">
                  <a:pos x="T8" y="T9"/>
                </a:cxn>
              </a:cxnLst>
              <a:rect l="T15" t="T16" r="T17" b="T18"/>
              <a:pathLst>
                <a:path w="492" h="498">
                  <a:moveTo>
                    <a:pt x="78" y="498"/>
                  </a:moveTo>
                  <a:lnTo>
                    <a:pt x="0" y="0"/>
                  </a:lnTo>
                  <a:lnTo>
                    <a:pt x="492" y="0"/>
                  </a:lnTo>
                  <a:lnTo>
                    <a:pt x="396" y="498"/>
                  </a:lnTo>
                  <a:lnTo>
                    <a:pt x="78" y="498"/>
                  </a:lnTo>
                  <a:close/>
                </a:path>
              </a:pathLst>
            </a:cu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defRPr/>
              </a:pPr>
              <a:endParaRPr lang="en-US">
                <a:solidFill>
                  <a:srgbClr val="000000"/>
                </a:solidFill>
                <a:ea typeface="ＭＳ Ｐゴシック" charset="0"/>
              </a:endParaRPr>
            </a:p>
          </p:txBody>
        </p:sp>
        <p:sp>
          <p:nvSpPr>
            <p:cNvPr id="2098" name="Line 46"/>
            <p:cNvSpPr>
              <a:spLocks noChangeShapeType="1"/>
            </p:cNvSpPr>
            <p:nvPr/>
          </p:nvSpPr>
          <p:spPr bwMode="auto">
            <a:xfrm>
              <a:off x="4288" y="2184"/>
              <a:ext cx="308" cy="9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99" name="Line 47"/>
            <p:cNvSpPr>
              <a:spLocks noChangeShapeType="1"/>
            </p:cNvSpPr>
            <p:nvPr/>
          </p:nvSpPr>
          <p:spPr bwMode="auto">
            <a:xfrm>
              <a:off x="4612" y="2108"/>
              <a:ext cx="92" cy="1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0" name="Line 48"/>
            <p:cNvSpPr>
              <a:spLocks noChangeShapeType="1"/>
            </p:cNvSpPr>
            <p:nvPr/>
          </p:nvSpPr>
          <p:spPr bwMode="auto">
            <a:xfrm flipV="1">
              <a:off x="4220" y="2064"/>
              <a:ext cx="114" cy="7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01" name="Freeform 49"/>
            <p:cNvSpPr>
              <a:spLocks/>
            </p:cNvSpPr>
            <p:nvPr/>
          </p:nvSpPr>
          <p:spPr bwMode="auto">
            <a:xfrm>
              <a:off x="2840" y="2698"/>
              <a:ext cx="264" cy="82"/>
            </a:xfrm>
            <a:custGeom>
              <a:avLst/>
              <a:gdLst>
                <a:gd name="T0" fmla="*/ 0 w 264"/>
                <a:gd name="T1" fmla="*/ 82 h 82"/>
                <a:gd name="T2" fmla="*/ 264 w 264"/>
                <a:gd name="T3" fmla="*/ 0 h 82"/>
                <a:gd name="T4" fmla="*/ 0 60000 65536"/>
                <a:gd name="T5" fmla="*/ 0 60000 65536"/>
                <a:gd name="T6" fmla="*/ 0 w 264"/>
                <a:gd name="T7" fmla="*/ 0 h 82"/>
                <a:gd name="T8" fmla="*/ 264 w 264"/>
                <a:gd name="T9" fmla="*/ 82 h 82"/>
              </a:gdLst>
              <a:ahLst/>
              <a:cxnLst>
                <a:cxn ang="T4">
                  <a:pos x="T0" y="T1"/>
                </a:cxn>
                <a:cxn ang="T5">
                  <a:pos x="T2" y="T3"/>
                </a:cxn>
              </a:cxnLst>
              <a:rect l="T6" t="T7" r="T8" b="T9"/>
              <a:pathLst>
                <a:path w="264" h="82">
                  <a:moveTo>
                    <a:pt x="0" y="82"/>
                  </a:moveTo>
                  <a:lnTo>
                    <a:pt x="26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2" name="Freeform 50"/>
            <p:cNvSpPr>
              <a:spLocks/>
            </p:cNvSpPr>
            <p:nvPr/>
          </p:nvSpPr>
          <p:spPr bwMode="auto">
            <a:xfrm>
              <a:off x="2380" y="2662"/>
              <a:ext cx="152" cy="118"/>
            </a:xfrm>
            <a:custGeom>
              <a:avLst/>
              <a:gdLst>
                <a:gd name="T0" fmla="*/ 0 w 152"/>
                <a:gd name="T1" fmla="*/ 0 h 118"/>
                <a:gd name="T2" fmla="*/ 152 w 152"/>
                <a:gd name="T3" fmla="*/ 118 h 118"/>
                <a:gd name="T4" fmla="*/ 0 60000 65536"/>
                <a:gd name="T5" fmla="*/ 0 60000 65536"/>
                <a:gd name="T6" fmla="*/ 0 w 152"/>
                <a:gd name="T7" fmla="*/ 0 h 118"/>
                <a:gd name="T8" fmla="*/ 152 w 152"/>
                <a:gd name="T9" fmla="*/ 118 h 118"/>
              </a:gdLst>
              <a:ahLst/>
              <a:cxnLst>
                <a:cxn ang="T4">
                  <a:pos x="T0" y="T1"/>
                </a:cxn>
                <a:cxn ang="T5">
                  <a:pos x="T2" y="T3"/>
                </a:cxn>
              </a:cxnLst>
              <a:rect l="T6" t="T7" r="T8" b="T9"/>
              <a:pathLst>
                <a:path w="152" h="118">
                  <a:moveTo>
                    <a:pt x="0" y="0"/>
                  </a:moveTo>
                  <a:lnTo>
                    <a:pt x="152" y="11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3" name="Freeform 51"/>
            <p:cNvSpPr>
              <a:spLocks/>
            </p:cNvSpPr>
            <p:nvPr/>
          </p:nvSpPr>
          <p:spPr bwMode="auto">
            <a:xfrm>
              <a:off x="2504" y="2592"/>
              <a:ext cx="564" cy="82"/>
            </a:xfrm>
            <a:custGeom>
              <a:avLst/>
              <a:gdLst>
                <a:gd name="T0" fmla="*/ 0 w 564"/>
                <a:gd name="T1" fmla="*/ 0 h 82"/>
                <a:gd name="T2" fmla="*/ 564 w 564"/>
                <a:gd name="T3" fmla="*/ 82 h 82"/>
                <a:gd name="T4" fmla="*/ 0 60000 65536"/>
                <a:gd name="T5" fmla="*/ 0 60000 65536"/>
                <a:gd name="T6" fmla="*/ 0 w 564"/>
                <a:gd name="T7" fmla="*/ 0 h 82"/>
                <a:gd name="T8" fmla="*/ 564 w 564"/>
                <a:gd name="T9" fmla="*/ 82 h 82"/>
              </a:gdLst>
              <a:ahLst/>
              <a:cxnLst>
                <a:cxn ang="T4">
                  <a:pos x="T0" y="T1"/>
                </a:cxn>
                <a:cxn ang="T5">
                  <a:pos x="T2" y="T3"/>
                </a:cxn>
              </a:cxnLst>
              <a:rect l="T6" t="T7" r="T8" b="T9"/>
              <a:pathLst>
                <a:path w="564" h="82">
                  <a:moveTo>
                    <a:pt x="0" y="0"/>
                  </a:moveTo>
                  <a:lnTo>
                    <a:pt x="564" y="82"/>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4" name="Freeform 52"/>
            <p:cNvSpPr>
              <a:spLocks/>
            </p:cNvSpPr>
            <p:nvPr/>
          </p:nvSpPr>
          <p:spPr bwMode="auto">
            <a:xfrm>
              <a:off x="2442" y="2430"/>
              <a:ext cx="76" cy="94"/>
            </a:xfrm>
            <a:custGeom>
              <a:avLst/>
              <a:gdLst>
                <a:gd name="T0" fmla="*/ 0 w 76"/>
                <a:gd name="T1" fmla="*/ 94 h 94"/>
                <a:gd name="T2" fmla="*/ 76 w 76"/>
                <a:gd name="T3" fmla="*/ 0 h 94"/>
                <a:gd name="T4" fmla="*/ 0 60000 65536"/>
                <a:gd name="T5" fmla="*/ 0 60000 65536"/>
                <a:gd name="T6" fmla="*/ 0 w 76"/>
                <a:gd name="T7" fmla="*/ 0 h 94"/>
                <a:gd name="T8" fmla="*/ 76 w 76"/>
                <a:gd name="T9" fmla="*/ 94 h 94"/>
              </a:gdLst>
              <a:ahLst/>
              <a:cxnLst>
                <a:cxn ang="T4">
                  <a:pos x="T0" y="T1"/>
                </a:cxn>
                <a:cxn ang="T5">
                  <a:pos x="T2" y="T3"/>
                </a:cxn>
              </a:cxnLst>
              <a:rect l="T6" t="T7" r="T8" b="T9"/>
              <a:pathLst>
                <a:path w="76" h="94">
                  <a:moveTo>
                    <a:pt x="0" y="94"/>
                  </a:moveTo>
                  <a:lnTo>
                    <a:pt x="76"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5" name="Freeform 53"/>
            <p:cNvSpPr>
              <a:spLocks/>
            </p:cNvSpPr>
            <p:nvPr/>
          </p:nvSpPr>
          <p:spPr bwMode="auto">
            <a:xfrm>
              <a:off x="1616" y="2054"/>
              <a:ext cx="252" cy="114"/>
            </a:xfrm>
            <a:custGeom>
              <a:avLst/>
              <a:gdLst>
                <a:gd name="T0" fmla="*/ 0 w 252"/>
                <a:gd name="T1" fmla="*/ 114 h 114"/>
                <a:gd name="T2" fmla="*/ 252 w 252"/>
                <a:gd name="T3" fmla="*/ 0 h 114"/>
                <a:gd name="T4" fmla="*/ 0 60000 65536"/>
                <a:gd name="T5" fmla="*/ 0 60000 65536"/>
                <a:gd name="T6" fmla="*/ 0 w 252"/>
                <a:gd name="T7" fmla="*/ 0 h 114"/>
                <a:gd name="T8" fmla="*/ 252 w 252"/>
                <a:gd name="T9" fmla="*/ 114 h 114"/>
              </a:gdLst>
              <a:ahLst/>
              <a:cxnLst>
                <a:cxn ang="T4">
                  <a:pos x="T0" y="T1"/>
                </a:cxn>
                <a:cxn ang="T5">
                  <a:pos x="T2" y="T3"/>
                </a:cxn>
              </a:cxnLst>
              <a:rect l="T6" t="T7" r="T8" b="T9"/>
              <a:pathLst>
                <a:path w="252" h="114">
                  <a:moveTo>
                    <a:pt x="0" y="114"/>
                  </a:moveTo>
                  <a:lnTo>
                    <a:pt x="252"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6" name="Freeform 54"/>
            <p:cNvSpPr>
              <a:spLocks/>
            </p:cNvSpPr>
            <p:nvPr/>
          </p:nvSpPr>
          <p:spPr bwMode="auto">
            <a:xfrm>
              <a:off x="2052" y="2114"/>
              <a:ext cx="444" cy="258"/>
            </a:xfrm>
            <a:custGeom>
              <a:avLst/>
              <a:gdLst>
                <a:gd name="T0" fmla="*/ 0 w 444"/>
                <a:gd name="T1" fmla="*/ 0 h 258"/>
                <a:gd name="T2" fmla="*/ 444 w 444"/>
                <a:gd name="T3" fmla="*/ 258 h 258"/>
                <a:gd name="T4" fmla="*/ 0 60000 65536"/>
                <a:gd name="T5" fmla="*/ 0 60000 65536"/>
                <a:gd name="T6" fmla="*/ 0 w 444"/>
                <a:gd name="T7" fmla="*/ 0 h 258"/>
                <a:gd name="T8" fmla="*/ 444 w 444"/>
                <a:gd name="T9" fmla="*/ 258 h 258"/>
              </a:gdLst>
              <a:ahLst/>
              <a:cxnLst>
                <a:cxn ang="T4">
                  <a:pos x="T0" y="T1"/>
                </a:cxn>
                <a:cxn ang="T5">
                  <a:pos x="T2" y="T3"/>
                </a:cxn>
              </a:cxnLst>
              <a:rect l="T6" t="T7" r="T8" b="T9"/>
              <a:pathLst>
                <a:path w="444" h="258">
                  <a:moveTo>
                    <a:pt x="0" y="0"/>
                  </a:moveTo>
                  <a:lnTo>
                    <a:pt x="444" y="258"/>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7" name="Freeform 55"/>
            <p:cNvSpPr>
              <a:spLocks/>
            </p:cNvSpPr>
            <p:nvPr/>
          </p:nvSpPr>
          <p:spPr bwMode="auto">
            <a:xfrm>
              <a:off x="3376" y="2232"/>
              <a:ext cx="654" cy="420"/>
            </a:xfrm>
            <a:custGeom>
              <a:avLst/>
              <a:gdLst>
                <a:gd name="T0" fmla="*/ 0 w 654"/>
                <a:gd name="T1" fmla="*/ 420 h 420"/>
                <a:gd name="T2" fmla="*/ 654 w 654"/>
                <a:gd name="T3" fmla="*/ 0 h 420"/>
                <a:gd name="T4" fmla="*/ 0 60000 65536"/>
                <a:gd name="T5" fmla="*/ 0 60000 65536"/>
                <a:gd name="T6" fmla="*/ 0 w 654"/>
                <a:gd name="T7" fmla="*/ 0 h 420"/>
                <a:gd name="T8" fmla="*/ 654 w 654"/>
                <a:gd name="T9" fmla="*/ 420 h 420"/>
              </a:gdLst>
              <a:ahLst/>
              <a:cxnLst>
                <a:cxn ang="T4">
                  <a:pos x="T0" y="T1"/>
                </a:cxn>
                <a:cxn ang="T5">
                  <a:pos x="T2" y="T3"/>
                </a:cxn>
              </a:cxnLst>
              <a:rect l="T6" t="T7" r="T8" b="T9"/>
              <a:pathLst>
                <a:path w="654" h="420">
                  <a:moveTo>
                    <a:pt x="0" y="420"/>
                  </a:moveTo>
                  <a:lnTo>
                    <a:pt x="654" y="0"/>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8" name="Freeform 56"/>
            <p:cNvSpPr>
              <a:spLocks/>
            </p:cNvSpPr>
            <p:nvPr/>
          </p:nvSpPr>
          <p:spPr bwMode="auto">
            <a:xfrm>
              <a:off x="1934" y="1548"/>
              <a:ext cx="488" cy="336"/>
            </a:xfrm>
            <a:custGeom>
              <a:avLst/>
              <a:gdLst>
                <a:gd name="T0" fmla="*/ 0 w 272"/>
                <a:gd name="T1" fmla="*/ 0 h 318"/>
                <a:gd name="T2" fmla="*/ 58297415 w 272"/>
                <a:gd name="T3" fmla="*/ 1008 h 318"/>
                <a:gd name="T4" fmla="*/ 0 60000 65536"/>
                <a:gd name="T5" fmla="*/ 0 60000 65536"/>
                <a:gd name="T6" fmla="*/ 0 w 272"/>
                <a:gd name="T7" fmla="*/ 0 h 318"/>
                <a:gd name="T8" fmla="*/ 272 w 272"/>
                <a:gd name="T9" fmla="*/ 318 h 318"/>
              </a:gdLst>
              <a:ahLst/>
              <a:cxnLst>
                <a:cxn ang="T4">
                  <a:pos x="T0" y="T1"/>
                </a:cxn>
                <a:cxn ang="T5">
                  <a:pos x="T2" y="T3"/>
                </a:cxn>
              </a:cxnLst>
              <a:rect l="T6" t="T7" r="T8" b="T9"/>
              <a:pathLst>
                <a:path w="272" h="318">
                  <a:moveTo>
                    <a:pt x="0" y="0"/>
                  </a:moveTo>
                  <a:lnTo>
                    <a:pt x="272" y="318"/>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09" name="Freeform 57"/>
            <p:cNvSpPr>
              <a:spLocks/>
            </p:cNvSpPr>
            <p:nvPr/>
          </p:nvSpPr>
          <p:spPr bwMode="auto">
            <a:xfrm>
              <a:off x="2272" y="1492"/>
              <a:ext cx="1640" cy="140"/>
            </a:xfrm>
            <a:custGeom>
              <a:avLst/>
              <a:gdLst>
                <a:gd name="T0" fmla="*/ 0 w 1640"/>
                <a:gd name="T1" fmla="*/ 0 h 140"/>
                <a:gd name="T2" fmla="*/ 1640 w 1640"/>
                <a:gd name="T3" fmla="*/ 140 h 140"/>
                <a:gd name="T4" fmla="*/ 0 60000 65536"/>
                <a:gd name="T5" fmla="*/ 0 60000 65536"/>
                <a:gd name="T6" fmla="*/ 0 w 1640"/>
                <a:gd name="T7" fmla="*/ 0 h 140"/>
                <a:gd name="T8" fmla="*/ 1640 w 1640"/>
                <a:gd name="T9" fmla="*/ 140 h 140"/>
              </a:gdLst>
              <a:ahLst/>
              <a:cxnLst>
                <a:cxn ang="T4">
                  <a:pos x="T0" y="T1"/>
                </a:cxn>
                <a:cxn ang="T5">
                  <a:pos x="T2" y="T3"/>
                </a:cxn>
              </a:cxnLst>
              <a:rect l="T6" t="T7" r="T8" b="T9"/>
              <a:pathLst>
                <a:path w="1640" h="140">
                  <a:moveTo>
                    <a:pt x="0" y="0"/>
                  </a:moveTo>
                  <a:lnTo>
                    <a:pt x="1640" y="14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0" name="Freeform 58"/>
            <p:cNvSpPr>
              <a:spLocks/>
            </p:cNvSpPr>
            <p:nvPr/>
          </p:nvSpPr>
          <p:spPr bwMode="auto">
            <a:xfrm>
              <a:off x="3446" y="1712"/>
              <a:ext cx="704" cy="414"/>
            </a:xfrm>
            <a:custGeom>
              <a:avLst/>
              <a:gdLst>
                <a:gd name="T0" fmla="*/ 0 w 568"/>
                <a:gd name="T1" fmla="*/ 16824 h 344"/>
                <a:gd name="T2" fmla="*/ 51551 w 568"/>
                <a:gd name="T3" fmla="*/ 0 h 344"/>
                <a:gd name="T4" fmla="*/ 0 60000 65536"/>
                <a:gd name="T5" fmla="*/ 0 60000 65536"/>
                <a:gd name="T6" fmla="*/ 0 w 568"/>
                <a:gd name="T7" fmla="*/ 0 h 344"/>
                <a:gd name="T8" fmla="*/ 568 w 568"/>
                <a:gd name="T9" fmla="*/ 344 h 344"/>
              </a:gdLst>
              <a:ahLst/>
              <a:cxnLst>
                <a:cxn ang="T4">
                  <a:pos x="T0" y="T1"/>
                </a:cxn>
                <a:cxn ang="T5">
                  <a:pos x="T2" y="T3"/>
                </a:cxn>
              </a:cxnLst>
              <a:rect l="T6" t="T7" r="T8" b="T9"/>
              <a:pathLst>
                <a:path w="568" h="344">
                  <a:moveTo>
                    <a:pt x="0" y="344"/>
                  </a:moveTo>
                  <a:lnTo>
                    <a:pt x="568" y="0"/>
                  </a:lnTo>
                </a:path>
              </a:pathLst>
            </a:custGeom>
            <a:noFill/>
            <a:ln w="7620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111" name="Oval 60"/>
            <p:cNvSpPr>
              <a:spLocks noChangeArrowheads="1"/>
            </p:cNvSpPr>
            <p:nvPr/>
          </p:nvSpPr>
          <p:spPr bwMode="auto">
            <a:xfrm>
              <a:off x="3975" y="2168"/>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2" name="Line 61"/>
            <p:cNvSpPr>
              <a:spLocks noChangeShapeType="1"/>
            </p:cNvSpPr>
            <p:nvPr/>
          </p:nvSpPr>
          <p:spPr bwMode="auto">
            <a:xfrm>
              <a:off x="3975"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13" name="Line 62"/>
            <p:cNvSpPr>
              <a:spLocks noChangeShapeType="1"/>
            </p:cNvSpPr>
            <p:nvPr/>
          </p:nvSpPr>
          <p:spPr bwMode="auto">
            <a:xfrm>
              <a:off x="4288" y="2161"/>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13" name="Rectangle 63"/>
            <p:cNvSpPr>
              <a:spLocks noChangeArrowheads="1"/>
            </p:cNvSpPr>
            <p:nvPr/>
          </p:nvSpPr>
          <p:spPr bwMode="auto">
            <a:xfrm>
              <a:off x="3975" y="2161"/>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15" name="Oval 64"/>
            <p:cNvSpPr>
              <a:spLocks noChangeArrowheads="1"/>
            </p:cNvSpPr>
            <p:nvPr/>
          </p:nvSpPr>
          <p:spPr bwMode="auto">
            <a:xfrm>
              <a:off x="3972" y="2102"/>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16" name="Rectangle 65"/>
            <p:cNvSpPr>
              <a:spLocks noChangeArrowheads="1"/>
            </p:cNvSpPr>
            <p:nvPr/>
          </p:nvSpPr>
          <p:spPr bwMode="auto">
            <a:xfrm>
              <a:off x="4059" y="2115"/>
              <a:ext cx="141" cy="12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16" name="Text Box 66"/>
            <p:cNvSpPr txBox="1">
              <a:spLocks noChangeArrowheads="1"/>
            </p:cNvSpPr>
            <p:nvPr/>
          </p:nvSpPr>
          <p:spPr bwMode="auto">
            <a:xfrm>
              <a:off x="4034" y="2054"/>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t>
              </a:r>
              <a:endParaRPr lang="en-US" altLang="zh-CN">
                <a:solidFill>
                  <a:srgbClr val="000000"/>
                </a:solidFill>
                <a:latin typeface="Times New Roman" charset="0"/>
                <a:ea typeface="宋体" charset="-122"/>
              </a:endParaRPr>
            </a:p>
          </p:txBody>
        </p:sp>
        <p:sp>
          <p:nvSpPr>
            <p:cNvPr id="181317" name="Text Box 67"/>
            <p:cNvSpPr txBox="1">
              <a:spLocks noChangeArrowheads="1"/>
            </p:cNvSpPr>
            <p:nvPr/>
          </p:nvSpPr>
          <p:spPr bwMode="auto">
            <a:xfrm>
              <a:off x="1706" y="21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C</a:t>
              </a:r>
              <a:endParaRPr lang="en-US" altLang="zh-CN" sz="1800">
                <a:solidFill>
                  <a:srgbClr val="000000"/>
                </a:solidFill>
                <a:ea typeface="宋体" charset="-122"/>
              </a:endParaRPr>
            </a:p>
          </p:txBody>
        </p:sp>
        <p:sp>
          <p:nvSpPr>
            <p:cNvPr id="181318" name="Text Box 68"/>
            <p:cNvSpPr txBox="1">
              <a:spLocks noChangeArrowheads="1"/>
            </p:cNvSpPr>
            <p:nvPr/>
          </p:nvSpPr>
          <p:spPr bwMode="auto">
            <a:xfrm>
              <a:off x="2126" y="2675"/>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A</a:t>
              </a:r>
              <a:endParaRPr lang="en-US" altLang="zh-CN" sz="1800">
                <a:solidFill>
                  <a:srgbClr val="000000"/>
                </a:solidFill>
                <a:ea typeface="宋体" charset="-122"/>
              </a:endParaRPr>
            </a:p>
          </p:txBody>
        </p:sp>
        <p:sp>
          <p:nvSpPr>
            <p:cNvPr id="181319" name="Text Box 69"/>
            <p:cNvSpPr txBox="1">
              <a:spLocks noChangeArrowheads="1"/>
            </p:cNvSpPr>
            <p:nvPr/>
          </p:nvSpPr>
          <p:spPr bwMode="auto">
            <a:xfrm>
              <a:off x="4274" y="225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a:t>
              </a:r>
              <a:endParaRPr lang="en-US" altLang="zh-CN" sz="1800">
                <a:solidFill>
                  <a:srgbClr val="000000"/>
                </a:solidFill>
                <a:ea typeface="宋体" charset="-122"/>
              </a:endParaRPr>
            </a:p>
          </p:txBody>
        </p:sp>
        <p:sp>
          <p:nvSpPr>
            <p:cNvPr id="2121" name="Oval 70"/>
            <p:cNvSpPr>
              <a:spLocks noChangeArrowheads="1"/>
            </p:cNvSpPr>
            <p:nvPr/>
          </p:nvSpPr>
          <p:spPr bwMode="auto">
            <a:xfrm>
              <a:off x="2187" y="2582"/>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2" name="Line 71"/>
            <p:cNvSpPr>
              <a:spLocks noChangeShapeType="1"/>
            </p:cNvSpPr>
            <p:nvPr/>
          </p:nvSpPr>
          <p:spPr bwMode="auto">
            <a:xfrm>
              <a:off x="2187"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23" name="Line 72"/>
            <p:cNvSpPr>
              <a:spLocks noChangeShapeType="1"/>
            </p:cNvSpPr>
            <p:nvPr/>
          </p:nvSpPr>
          <p:spPr bwMode="auto">
            <a:xfrm>
              <a:off x="2500" y="2575"/>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23" name="Rectangle 73"/>
            <p:cNvSpPr>
              <a:spLocks noChangeArrowheads="1"/>
            </p:cNvSpPr>
            <p:nvPr/>
          </p:nvSpPr>
          <p:spPr bwMode="auto">
            <a:xfrm>
              <a:off x="2187" y="257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25" name="Oval 74"/>
            <p:cNvSpPr>
              <a:spLocks noChangeArrowheads="1"/>
            </p:cNvSpPr>
            <p:nvPr/>
          </p:nvSpPr>
          <p:spPr bwMode="auto">
            <a:xfrm>
              <a:off x="2184" y="252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6" name="Rectangle 75"/>
            <p:cNvSpPr>
              <a:spLocks noChangeArrowheads="1"/>
            </p:cNvSpPr>
            <p:nvPr/>
          </p:nvSpPr>
          <p:spPr bwMode="auto">
            <a:xfrm>
              <a:off x="2269" y="2547"/>
              <a:ext cx="142" cy="96"/>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26" name="Text Box 76"/>
            <p:cNvSpPr txBox="1">
              <a:spLocks noChangeArrowheads="1"/>
            </p:cNvSpPr>
            <p:nvPr/>
          </p:nvSpPr>
          <p:spPr bwMode="auto">
            <a:xfrm>
              <a:off x="2242" y="246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d</a:t>
              </a:r>
              <a:endParaRPr lang="en-US" altLang="zh-CN">
                <a:solidFill>
                  <a:srgbClr val="000000"/>
                </a:solidFill>
                <a:latin typeface="Times New Roman" charset="0"/>
                <a:ea typeface="宋体" charset="-122"/>
              </a:endParaRPr>
            </a:p>
          </p:txBody>
        </p:sp>
        <p:sp>
          <p:nvSpPr>
            <p:cNvPr id="2128" name="Oval 77"/>
            <p:cNvSpPr>
              <a:spLocks noChangeArrowheads="1"/>
            </p:cNvSpPr>
            <p:nvPr/>
          </p:nvSpPr>
          <p:spPr bwMode="auto">
            <a:xfrm>
              <a:off x="3069" y="26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29" name="Line 78"/>
            <p:cNvSpPr>
              <a:spLocks noChangeShapeType="1"/>
            </p:cNvSpPr>
            <p:nvPr/>
          </p:nvSpPr>
          <p:spPr bwMode="auto">
            <a:xfrm>
              <a:off x="3069"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30" name="Line 79"/>
            <p:cNvSpPr>
              <a:spLocks noChangeShapeType="1"/>
            </p:cNvSpPr>
            <p:nvPr/>
          </p:nvSpPr>
          <p:spPr bwMode="auto">
            <a:xfrm>
              <a:off x="3382" y="26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30" name="Rectangle 80"/>
            <p:cNvSpPr>
              <a:spLocks noChangeArrowheads="1"/>
            </p:cNvSpPr>
            <p:nvPr/>
          </p:nvSpPr>
          <p:spPr bwMode="auto">
            <a:xfrm>
              <a:off x="3069" y="26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32" name="Oval 81"/>
            <p:cNvSpPr>
              <a:spLocks noChangeArrowheads="1"/>
            </p:cNvSpPr>
            <p:nvPr/>
          </p:nvSpPr>
          <p:spPr bwMode="auto">
            <a:xfrm>
              <a:off x="3066" y="25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grpSp>
          <p:nvGrpSpPr>
            <p:cNvPr id="181332" name="Group 82"/>
            <p:cNvGrpSpPr>
              <a:grpSpLocks/>
            </p:cNvGrpSpPr>
            <p:nvPr/>
          </p:nvGrpSpPr>
          <p:grpSpPr bwMode="auto">
            <a:xfrm>
              <a:off x="3126" y="2532"/>
              <a:ext cx="198" cy="250"/>
              <a:chOff x="2957" y="2429"/>
              <a:chExt cx="201" cy="250"/>
            </a:xfrm>
          </p:grpSpPr>
          <p:sp>
            <p:nvSpPr>
              <p:cNvPr id="2186" name="Rectangle 83"/>
              <p:cNvSpPr>
                <a:spLocks noChangeArrowheads="1"/>
              </p:cNvSpPr>
              <p:nvPr/>
            </p:nvSpPr>
            <p:spPr bwMode="auto">
              <a:xfrm>
                <a:off x="2982" y="2490"/>
                <a:ext cx="142" cy="132"/>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6" name="Text Box 84"/>
              <p:cNvSpPr txBox="1">
                <a:spLocks noChangeArrowheads="1"/>
              </p:cNvSpPr>
              <p:nvPr/>
            </p:nvSpPr>
            <p:spPr bwMode="auto">
              <a:xfrm>
                <a:off x="2957" y="2429"/>
                <a:ext cx="2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3" name="Group 85"/>
            <p:cNvGrpSpPr>
              <a:grpSpLocks/>
            </p:cNvGrpSpPr>
            <p:nvPr/>
          </p:nvGrpSpPr>
          <p:grpSpPr bwMode="auto">
            <a:xfrm>
              <a:off x="2400" y="1728"/>
              <a:ext cx="491" cy="250"/>
              <a:chOff x="2509" y="3533"/>
              <a:chExt cx="491" cy="250"/>
            </a:xfrm>
          </p:grpSpPr>
          <p:sp>
            <p:nvSpPr>
              <p:cNvPr id="2178" name="Oval 86"/>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9" name="Line 87"/>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9" name="Rectangle 88"/>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81" name="Oval 89"/>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82" name="Line 90"/>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82" name="Group 91"/>
              <p:cNvGrpSpPr>
                <a:grpSpLocks/>
              </p:cNvGrpSpPr>
              <p:nvPr/>
            </p:nvGrpSpPr>
            <p:grpSpPr bwMode="auto">
              <a:xfrm>
                <a:off x="2558" y="3533"/>
                <a:ext cx="355" cy="250"/>
                <a:chOff x="2012" y="3629"/>
                <a:chExt cx="355" cy="250"/>
              </a:xfrm>
            </p:grpSpPr>
            <p:sp>
              <p:nvSpPr>
                <p:cNvPr id="2184" name="Rectangle 92"/>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84" name="Text Box 93"/>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A.a</a:t>
                  </a:r>
                  <a:endParaRPr lang="en-US" altLang="zh-CN">
                    <a:solidFill>
                      <a:srgbClr val="000000"/>
                    </a:solidFill>
                    <a:latin typeface="Times New Roman" charset="0"/>
                    <a:ea typeface="宋体" charset="-122"/>
                  </a:endParaRPr>
                </a:p>
              </p:txBody>
            </p:sp>
          </p:grpSp>
        </p:grpSp>
        <p:grpSp>
          <p:nvGrpSpPr>
            <p:cNvPr id="181334" name="Group 94"/>
            <p:cNvGrpSpPr>
              <a:grpSpLocks/>
            </p:cNvGrpSpPr>
            <p:nvPr/>
          </p:nvGrpSpPr>
          <p:grpSpPr bwMode="auto">
            <a:xfrm>
              <a:off x="2983" y="1970"/>
              <a:ext cx="491" cy="250"/>
              <a:chOff x="2509" y="3533"/>
              <a:chExt cx="491" cy="250"/>
            </a:xfrm>
          </p:grpSpPr>
          <p:sp>
            <p:nvSpPr>
              <p:cNvPr id="2170" name="Oval 95"/>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1" name="Line 96"/>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71" name="Rectangle 97"/>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73" name="Oval 98"/>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74" name="Line 99"/>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74" name="Group 100"/>
              <p:cNvGrpSpPr>
                <a:grpSpLocks/>
              </p:cNvGrpSpPr>
              <p:nvPr/>
            </p:nvGrpSpPr>
            <p:grpSpPr bwMode="auto">
              <a:xfrm>
                <a:off x="2558" y="3533"/>
                <a:ext cx="355" cy="250"/>
                <a:chOff x="2012" y="3629"/>
                <a:chExt cx="355" cy="250"/>
              </a:xfrm>
            </p:grpSpPr>
            <p:sp>
              <p:nvSpPr>
                <p:cNvPr id="2176" name="Rectangle 101"/>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76" name="Text Box 102"/>
                <p:cNvSpPr txBox="1">
                  <a:spLocks noChangeArrowheads="1"/>
                </p:cNvSpPr>
                <p:nvPr/>
              </p:nvSpPr>
              <p:spPr bwMode="auto">
                <a:xfrm>
                  <a:off x="2012" y="3629"/>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A.c</a:t>
                  </a:r>
                  <a:endParaRPr lang="en-US" altLang="zh-CN">
                    <a:solidFill>
                      <a:srgbClr val="000000"/>
                    </a:solidFill>
                    <a:latin typeface="Times New Roman" charset="0"/>
                    <a:ea typeface="宋体" charset="-122"/>
                  </a:endParaRPr>
                </a:p>
              </p:txBody>
            </p:sp>
          </p:grpSp>
        </p:grpSp>
        <p:grpSp>
          <p:nvGrpSpPr>
            <p:cNvPr id="181335" name="Group 103"/>
            <p:cNvGrpSpPr>
              <a:grpSpLocks/>
            </p:cNvGrpSpPr>
            <p:nvPr/>
          </p:nvGrpSpPr>
          <p:grpSpPr bwMode="auto">
            <a:xfrm>
              <a:off x="1785" y="1363"/>
              <a:ext cx="491" cy="250"/>
              <a:chOff x="2509" y="3533"/>
              <a:chExt cx="491" cy="250"/>
            </a:xfrm>
          </p:grpSpPr>
          <p:sp>
            <p:nvSpPr>
              <p:cNvPr id="2162" name="Oval 104"/>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3" name="Line 105"/>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63" name="Rectangle 106"/>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65" name="Oval 107"/>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66" name="Line 108"/>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66" name="Group 109"/>
              <p:cNvGrpSpPr>
                <a:grpSpLocks/>
              </p:cNvGrpSpPr>
              <p:nvPr/>
            </p:nvGrpSpPr>
            <p:grpSpPr bwMode="auto">
              <a:xfrm>
                <a:off x="2562" y="3533"/>
                <a:ext cx="347" cy="250"/>
                <a:chOff x="2016" y="3629"/>
                <a:chExt cx="347" cy="250"/>
              </a:xfrm>
            </p:grpSpPr>
            <p:sp>
              <p:nvSpPr>
                <p:cNvPr id="2168" name="Rectangle 110"/>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8" name="Text Box 111"/>
                <p:cNvSpPr txBox="1">
                  <a:spLocks noChangeArrowheads="1"/>
                </p:cNvSpPr>
                <p:nvPr/>
              </p:nvSpPr>
              <p:spPr bwMode="auto">
                <a:xfrm>
                  <a:off x="2016" y="3629"/>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C.b</a:t>
                  </a:r>
                  <a:endParaRPr lang="en-US" altLang="zh-CN">
                    <a:solidFill>
                      <a:srgbClr val="000000"/>
                    </a:solidFill>
                    <a:latin typeface="Times New Roman" charset="0"/>
                    <a:ea typeface="宋体" charset="-122"/>
                  </a:endParaRPr>
                </a:p>
              </p:txBody>
            </p:sp>
          </p:grpSp>
        </p:grpSp>
        <p:grpSp>
          <p:nvGrpSpPr>
            <p:cNvPr id="181336" name="Group 112"/>
            <p:cNvGrpSpPr>
              <a:grpSpLocks/>
            </p:cNvGrpSpPr>
            <p:nvPr/>
          </p:nvGrpSpPr>
          <p:grpSpPr bwMode="auto">
            <a:xfrm>
              <a:off x="3883" y="1499"/>
              <a:ext cx="491" cy="250"/>
              <a:chOff x="2509" y="3533"/>
              <a:chExt cx="491" cy="250"/>
            </a:xfrm>
          </p:grpSpPr>
          <p:sp>
            <p:nvSpPr>
              <p:cNvPr id="2154" name="Oval 113"/>
              <p:cNvSpPr>
                <a:spLocks noChangeArrowheads="1"/>
              </p:cNvSpPr>
              <p:nvPr/>
            </p:nvSpPr>
            <p:spPr bwMode="auto">
              <a:xfrm>
                <a:off x="2514" y="3646"/>
                <a:ext cx="484" cy="113"/>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5" name="Line 114"/>
              <p:cNvSpPr>
                <a:spLocks noChangeShapeType="1"/>
              </p:cNvSpPr>
              <p:nvPr/>
            </p:nvSpPr>
            <p:spPr bwMode="auto">
              <a:xfrm>
                <a:off x="2998" y="3637"/>
                <a:ext cx="2" cy="6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55" name="Rectangle 115"/>
              <p:cNvSpPr>
                <a:spLocks noChangeArrowheads="1"/>
              </p:cNvSpPr>
              <p:nvPr/>
            </p:nvSpPr>
            <p:spPr bwMode="auto">
              <a:xfrm>
                <a:off x="2514" y="3637"/>
                <a:ext cx="480" cy="6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7" name="Oval 116"/>
              <p:cNvSpPr>
                <a:spLocks noChangeArrowheads="1"/>
              </p:cNvSpPr>
              <p:nvPr/>
            </p:nvSpPr>
            <p:spPr bwMode="auto">
              <a:xfrm>
                <a:off x="2509" y="3555"/>
                <a:ext cx="485" cy="132"/>
              </a:xfrm>
              <a:prstGeom prst="ellipse">
                <a:avLst/>
              </a:prstGeom>
              <a:solidFill>
                <a:schemeClr val="hlink"/>
              </a:solidFill>
              <a:ln w="1905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8" name="Line 117"/>
              <p:cNvSpPr>
                <a:spLocks noChangeShapeType="1"/>
              </p:cNvSpPr>
              <p:nvPr/>
            </p:nvSpPr>
            <p:spPr bwMode="auto">
              <a:xfrm>
                <a:off x="2511" y="3637"/>
                <a:ext cx="1"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grpSp>
            <p:nvGrpSpPr>
              <p:cNvPr id="181358" name="Group 118"/>
              <p:cNvGrpSpPr>
                <a:grpSpLocks/>
              </p:cNvGrpSpPr>
              <p:nvPr/>
            </p:nvGrpSpPr>
            <p:grpSpPr bwMode="auto">
              <a:xfrm>
                <a:off x="2566" y="3533"/>
                <a:ext cx="339" cy="250"/>
                <a:chOff x="2020" y="3629"/>
                <a:chExt cx="339" cy="250"/>
              </a:xfrm>
            </p:grpSpPr>
            <p:sp>
              <p:nvSpPr>
                <p:cNvPr id="2160" name="Rectangle 119"/>
                <p:cNvSpPr>
                  <a:spLocks noChangeArrowheads="1"/>
                </p:cNvSpPr>
                <p:nvPr/>
              </p:nvSpPr>
              <p:spPr bwMode="auto">
                <a:xfrm>
                  <a:off x="2065" y="3690"/>
                  <a:ext cx="265" cy="13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60" name="Text Box 120"/>
                <p:cNvSpPr txBox="1">
                  <a:spLocks noChangeArrowheads="1"/>
                </p:cNvSpPr>
                <p:nvPr/>
              </p:nvSpPr>
              <p:spPr bwMode="auto">
                <a:xfrm>
                  <a:off x="2020" y="362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a:t>
                  </a:r>
                  <a:endParaRPr lang="en-US" altLang="zh-CN">
                    <a:solidFill>
                      <a:srgbClr val="000000"/>
                    </a:solidFill>
                    <a:latin typeface="Times New Roman" charset="0"/>
                    <a:ea typeface="宋体" charset="-122"/>
                  </a:endParaRPr>
                </a:p>
              </p:txBody>
            </p:sp>
          </p:grpSp>
        </p:grpSp>
        <p:grpSp>
          <p:nvGrpSpPr>
            <p:cNvPr id="181337" name="Group 121"/>
            <p:cNvGrpSpPr>
              <a:grpSpLocks/>
            </p:cNvGrpSpPr>
            <p:nvPr/>
          </p:nvGrpSpPr>
          <p:grpSpPr bwMode="auto">
            <a:xfrm>
              <a:off x="4320" y="1940"/>
              <a:ext cx="316" cy="250"/>
              <a:chOff x="4320" y="1940"/>
              <a:chExt cx="316" cy="250"/>
            </a:xfrm>
          </p:grpSpPr>
          <p:sp>
            <p:nvSpPr>
              <p:cNvPr id="2147" name="Oval 122"/>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8" name="Line 123"/>
              <p:cNvSpPr>
                <a:spLocks noChangeShapeType="1"/>
              </p:cNvSpPr>
              <p:nvPr/>
            </p:nvSpPr>
            <p:spPr bwMode="auto">
              <a:xfrm>
                <a:off x="4323"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9" name="Line 124"/>
              <p:cNvSpPr>
                <a:spLocks noChangeShapeType="1"/>
              </p:cNvSpPr>
              <p:nvPr/>
            </p:nvSpPr>
            <p:spPr bwMode="auto">
              <a:xfrm>
                <a:off x="4636" y="2047"/>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9" name="Rectangle 125"/>
              <p:cNvSpPr>
                <a:spLocks noChangeArrowheads="1"/>
              </p:cNvSpPr>
              <p:nvPr/>
            </p:nvSpPr>
            <p:spPr bwMode="auto">
              <a:xfrm>
                <a:off x="4323" y="2047"/>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51" name="Oval 126"/>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52" name="Rectangle 127"/>
              <p:cNvSpPr>
                <a:spLocks noChangeArrowheads="1"/>
              </p:cNvSpPr>
              <p:nvPr/>
            </p:nvSpPr>
            <p:spPr bwMode="auto">
              <a:xfrm>
                <a:off x="4407" y="2001"/>
                <a:ext cx="141" cy="118"/>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52" name="Text Box 128"/>
              <p:cNvSpPr txBox="1">
                <a:spLocks noChangeArrowheads="1"/>
              </p:cNvSpPr>
              <p:nvPr/>
            </p:nvSpPr>
            <p:spPr bwMode="auto">
              <a:xfrm>
                <a:off x="4382" y="1940"/>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c</a:t>
                </a:r>
                <a:endParaRPr lang="en-US" altLang="zh-CN">
                  <a:solidFill>
                    <a:srgbClr val="000000"/>
                  </a:solidFill>
                  <a:latin typeface="Times New Roman" charset="0"/>
                  <a:ea typeface="宋体" charset="-122"/>
                </a:endParaRPr>
              </a:p>
            </p:txBody>
          </p:sp>
        </p:grpSp>
        <p:grpSp>
          <p:nvGrpSpPr>
            <p:cNvPr id="181338" name="Group 129"/>
            <p:cNvGrpSpPr>
              <a:grpSpLocks/>
            </p:cNvGrpSpPr>
            <p:nvPr/>
          </p:nvGrpSpPr>
          <p:grpSpPr bwMode="auto">
            <a:xfrm>
              <a:off x="4596" y="2162"/>
              <a:ext cx="316" cy="250"/>
              <a:chOff x="4596" y="2162"/>
              <a:chExt cx="316" cy="250"/>
            </a:xfrm>
          </p:grpSpPr>
          <p:sp>
            <p:nvSpPr>
              <p:cNvPr id="2140" name="Oval 130"/>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1" name="Line 131"/>
              <p:cNvSpPr>
                <a:spLocks noChangeShapeType="1"/>
              </p:cNvSpPr>
              <p:nvPr/>
            </p:nvSpPr>
            <p:spPr bwMode="auto">
              <a:xfrm>
                <a:off x="4599"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142" name="Line 132"/>
              <p:cNvSpPr>
                <a:spLocks noChangeShapeType="1"/>
              </p:cNvSpPr>
              <p:nvPr/>
            </p:nvSpPr>
            <p:spPr bwMode="auto">
              <a:xfrm>
                <a:off x="4912" y="2269"/>
                <a:ext cx="0" cy="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342" name="Rectangle 133"/>
              <p:cNvSpPr>
                <a:spLocks noChangeArrowheads="1"/>
              </p:cNvSpPr>
              <p:nvPr/>
            </p:nvSpPr>
            <p:spPr bwMode="auto">
              <a:xfrm>
                <a:off x="4599" y="226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zh-CN" altLang="en-US">
                  <a:solidFill>
                    <a:srgbClr val="000000"/>
                  </a:solidFill>
                  <a:latin typeface="Times New Roman" charset="0"/>
                  <a:ea typeface="宋体" charset="-122"/>
                </a:endParaRPr>
              </a:p>
            </p:txBody>
          </p:sp>
          <p:sp>
            <p:nvSpPr>
              <p:cNvPr id="2144" name="Oval 134"/>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2145" name="Rectangle 135"/>
              <p:cNvSpPr>
                <a:spLocks noChangeArrowheads="1"/>
              </p:cNvSpPr>
              <p:nvPr/>
            </p:nvSpPr>
            <p:spPr bwMode="auto">
              <a:xfrm>
                <a:off x="4683" y="2223"/>
                <a:ext cx="142" cy="110"/>
              </a:xfrm>
              <a:prstGeom prst="rect">
                <a:avLst/>
              </a:prstGeom>
              <a:solidFill>
                <a:schemeClr va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defRPr/>
                </a:pPr>
                <a:endParaRPr lang="en-US">
                  <a:solidFill>
                    <a:srgbClr val="000000"/>
                  </a:solidFill>
                  <a:ea typeface="ＭＳ Ｐゴシック" charset="0"/>
                </a:endParaRPr>
              </a:p>
            </p:txBody>
          </p:sp>
          <p:sp>
            <p:nvSpPr>
              <p:cNvPr id="181345" name="Text Box 136"/>
              <p:cNvSpPr txBox="1">
                <a:spLocks noChangeArrowheads="1"/>
              </p:cNvSpPr>
              <p:nvPr/>
            </p:nvSpPr>
            <p:spPr bwMode="auto">
              <a:xfrm>
                <a:off x="4652" y="2162"/>
                <a:ext cx="2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2000">
                    <a:solidFill>
                      <a:srgbClr val="000000"/>
                    </a:solidFill>
                    <a:ea typeface="宋体" charset="-122"/>
                  </a:rPr>
                  <a:t>b</a:t>
                </a:r>
                <a:endParaRPr lang="en-US" altLang="zh-CN">
                  <a:solidFill>
                    <a:srgbClr val="000000"/>
                  </a:solidFill>
                  <a:latin typeface="Times New Roman" charset="0"/>
                  <a:ea typeface="宋体" charset="-122"/>
                </a:endParaRPr>
              </a:p>
            </p:txBody>
          </p:sp>
        </p:grpSp>
      </p:grpSp>
      <p:graphicFrame>
        <p:nvGraphicFramePr>
          <p:cNvPr id="181251" name="Object 2"/>
          <p:cNvGraphicFramePr>
            <a:graphicFrameLocks noChangeAspect="1"/>
          </p:cNvGraphicFramePr>
          <p:nvPr/>
        </p:nvGraphicFramePr>
        <p:xfrm>
          <a:off x="7054850" y="3602038"/>
          <a:ext cx="668338" cy="530225"/>
        </p:xfrm>
        <a:graphic>
          <a:graphicData uri="http://schemas.openxmlformats.org/presentationml/2006/ole">
            <mc:AlternateContent xmlns:mc="http://schemas.openxmlformats.org/markup-compatibility/2006">
              <mc:Choice xmlns:v="urn:schemas-microsoft-com:vml" Requires="v">
                <p:oleObj spid="_x0000_s705729"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4850" y="360203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1616075" y="4306888"/>
          <a:ext cx="668338" cy="530225"/>
        </p:xfrm>
        <a:graphic>
          <a:graphicData uri="http://schemas.openxmlformats.org/presentationml/2006/ole">
            <mc:AlternateContent xmlns:mc="http://schemas.openxmlformats.org/markup-compatibility/2006">
              <mc:Choice xmlns:v="urn:schemas-microsoft-com:vml" Requires="v">
                <p:oleObj spid="_x0000_s705730"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4306888"/>
                        <a:ext cx="6683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4" name="Line 141"/>
          <p:cNvSpPr>
            <a:spLocks noChangeShapeType="1"/>
          </p:cNvSpPr>
          <p:nvPr/>
        </p:nvSpPr>
        <p:spPr bwMode="auto">
          <a:xfrm flipV="1">
            <a:off x="2254250" y="4327525"/>
            <a:ext cx="333375" cy="228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2055" name="Line 142"/>
          <p:cNvSpPr>
            <a:spLocks noChangeShapeType="1"/>
          </p:cNvSpPr>
          <p:nvPr/>
        </p:nvSpPr>
        <p:spPr bwMode="auto">
          <a:xfrm>
            <a:off x="6911975" y="3841750"/>
            <a:ext cx="209550" cy="666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1255" name="Text Box 152"/>
          <p:cNvSpPr txBox="1">
            <a:spLocks noChangeArrowheads="1"/>
          </p:cNvSpPr>
          <p:nvPr/>
        </p:nvSpPr>
        <p:spPr bwMode="auto">
          <a:xfrm>
            <a:off x="2717800" y="1181100"/>
            <a:ext cx="426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border (exterior gateway) routers</a:t>
            </a:r>
          </a:p>
        </p:txBody>
      </p:sp>
      <p:sp>
        <p:nvSpPr>
          <p:cNvPr id="2057" name="Freeform 153"/>
          <p:cNvSpPr>
            <a:spLocks/>
          </p:cNvSpPr>
          <p:nvPr/>
        </p:nvSpPr>
        <p:spPr bwMode="auto">
          <a:xfrm>
            <a:off x="2420938" y="1709738"/>
            <a:ext cx="1162050" cy="666750"/>
          </a:xfrm>
          <a:custGeom>
            <a:avLst/>
            <a:gdLst>
              <a:gd name="T0" fmla="*/ 2147483647 w 732"/>
              <a:gd name="T1" fmla="*/ 0 h 420"/>
              <a:gd name="T2" fmla="*/ 2147483647 w 732"/>
              <a:gd name="T3" fmla="*/ 2147483647 h 420"/>
              <a:gd name="T4" fmla="*/ 2147483647 w 732"/>
              <a:gd name="T5" fmla="*/ 2147483647 h 420"/>
              <a:gd name="T6" fmla="*/ 0 w 732"/>
              <a:gd name="T7" fmla="*/ 2147483647 h 420"/>
              <a:gd name="T8" fmla="*/ 0 60000 65536"/>
              <a:gd name="T9" fmla="*/ 0 60000 65536"/>
              <a:gd name="T10" fmla="*/ 0 60000 65536"/>
              <a:gd name="T11" fmla="*/ 0 60000 65536"/>
              <a:gd name="T12" fmla="*/ 0 w 732"/>
              <a:gd name="T13" fmla="*/ 0 h 420"/>
              <a:gd name="T14" fmla="*/ 732 w 732"/>
              <a:gd name="T15" fmla="*/ 420 h 420"/>
            </a:gdLst>
            <a:ahLst/>
            <a:cxnLst>
              <a:cxn ang="T8">
                <a:pos x="T0" y="T1"/>
              </a:cxn>
              <a:cxn ang="T9">
                <a:pos x="T2" y="T3"/>
              </a:cxn>
              <a:cxn ang="T10">
                <a:pos x="T4" y="T5"/>
              </a:cxn>
              <a:cxn ang="T11">
                <a:pos x="T6" y="T7"/>
              </a:cxn>
            </a:cxnLst>
            <a:rect l="T12" t="T13" r="T14" b="T15"/>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8" name="Freeform 154"/>
          <p:cNvSpPr>
            <a:spLocks/>
          </p:cNvSpPr>
          <p:nvPr/>
        </p:nvSpPr>
        <p:spPr bwMode="auto">
          <a:xfrm>
            <a:off x="3435350" y="1738313"/>
            <a:ext cx="433388" cy="1209675"/>
          </a:xfrm>
          <a:custGeom>
            <a:avLst/>
            <a:gdLst>
              <a:gd name="T0" fmla="*/ 2147483647 w 273"/>
              <a:gd name="T1" fmla="*/ 0 h 762"/>
              <a:gd name="T2" fmla="*/ 2147483647 w 273"/>
              <a:gd name="T3" fmla="*/ 2147483647 h 762"/>
              <a:gd name="T4" fmla="*/ 2147483647 w 273"/>
              <a:gd name="T5" fmla="*/ 2147483647 h 762"/>
              <a:gd name="T6" fmla="*/ 0 w 273"/>
              <a:gd name="T7" fmla="*/ 2147483647 h 762"/>
              <a:gd name="T8" fmla="*/ 0 60000 65536"/>
              <a:gd name="T9" fmla="*/ 0 60000 65536"/>
              <a:gd name="T10" fmla="*/ 0 60000 65536"/>
              <a:gd name="T11" fmla="*/ 0 60000 65536"/>
              <a:gd name="T12" fmla="*/ 0 w 273"/>
              <a:gd name="T13" fmla="*/ 0 h 762"/>
              <a:gd name="T14" fmla="*/ 273 w 273"/>
              <a:gd name="T15" fmla="*/ 762 h 762"/>
            </a:gdLst>
            <a:ahLst/>
            <a:cxnLst>
              <a:cxn ang="T8">
                <a:pos x="T0" y="T1"/>
              </a:cxn>
              <a:cxn ang="T9">
                <a:pos x="T2" y="T3"/>
              </a:cxn>
              <a:cxn ang="T10">
                <a:pos x="T4" y="T5"/>
              </a:cxn>
              <a:cxn ang="T11">
                <a:pos x="T6" y="T7"/>
              </a:cxn>
            </a:cxnLst>
            <a:rect l="T12" t="T13" r="T14" b="T15"/>
            <a:pathLst>
              <a:path w="273" h="762">
                <a:moveTo>
                  <a:pt x="273" y="0"/>
                </a:moveTo>
                <a:cubicBezTo>
                  <a:pt x="262" y="92"/>
                  <a:pt x="234" y="513"/>
                  <a:pt x="207" y="554"/>
                </a:cubicBezTo>
                <a:cubicBezTo>
                  <a:pt x="180" y="596"/>
                  <a:pt x="129" y="214"/>
                  <a:pt x="109" y="249"/>
                </a:cubicBezTo>
                <a:cubicBezTo>
                  <a:pt x="89" y="283"/>
                  <a:pt x="23" y="655"/>
                  <a:pt x="0" y="762"/>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59" name="Freeform 155"/>
          <p:cNvSpPr>
            <a:spLocks/>
          </p:cNvSpPr>
          <p:nvPr/>
        </p:nvSpPr>
        <p:spPr bwMode="auto">
          <a:xfrm>
            <a:off x="4048125" y="1754188"/>
            <a:ext cx="420688" cy="1608137"/>
          </a:xfrm>
          <a:custGeom>
            <a:avLst/>
            <a:gdLst>
              <a:gd name="T0" fmla="*/ 0 w 265"/>
              <a:gd name="T1" fmla="*/ 0 h 1013"/>
              <a:gd name="T2" fmla="*/ 2147483647 w 265"/>
              <a:gd name="T3" fmla="*/ 2147483647 h 1013"/>
              <a:gd name="T4" fmla="*/ 2147483647 w 265"/>
              <a:gd name="T5" fmla="*/ 2147483647 h 1013"/>
              <a:gd name="T6" fmla="*/ 2147483647 w 265"/>
              <a:gd name="T7" fmla="*/ 2147483647 h 1013"/>
              <a:gd name="T8" fmla="*/ 0 60000 65536"/>
              <a:gd name="T9" fmla="*/ 0 60000 65536"/>
              <a:gd name="T10" fmla="*/ 0 60000 65536"/>
              <a:gd name="T11" fmla="*/ 0 60000 65536"/>
              <a:gd name="T12" fmla="*/ 0 w 265"/>
              <a:gd name="T13" fmla="*/ 0 h 1013"/>
              <a:gd name="T14" fmla="*/ 265 w 265"/>
              <a:gd name="T15" fmla="*/ 1013 h 1013"/>
            </a:gdLst>
            <a:ahLst/>
            <a:cxnLst>
              <a:cxn ang="T8">
                <a:pos x="T0" y="T1"/>
              </a:cxn>
              <a:cxn ang="T9">
                <a:pos x="T2" y="T3"/>
              </a:cxn>
              <a:cxn ang="T10">
                <a:pos x="T4" y="T5"/>
              </a:cxn>
              <a:cxn ang="T11">
                <a:pos x="T6" y="T7"/>
              </a:cxn>
            </a:cxnLst>
            <a:rect l="T12" t="T13" r="T14" b="T15"/>
            <a:pathLst>
              <a:path w="265" h="1013">
                <a:moveTo>
                  <a:pt x="0" y="0"/>
                </a:moveTo>
                <a:cubicBezTo>
                  <a:pt x="11" y="92"/>
                  <a:pt x="39" y="513"/>
                  <a:pt x="66" y="554"/>
                </a:cubicBezTo>
                <a:cubicBezTo>
                  <a:pt x="93" y="596"/>
                  <a:pt x="144" y="214"/>
                  <a:pt x="164" y="249"/>
                </a:cubicBezTo>
                <a:cubicBezTo>
                  <a:pt x="184" y="283"/>
                  <a:pt x="244" y="854"/>
                  <a:pt x="265" y="1013"/>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0" name="Freeform 156"/>
          <p:cNvSpPr>
            <a:spLocks/>
          </p:cNvSpPr>
          <p:nvPr/>
        </p:nvSpPr>
        <p:spPr bwMode="auto">
          <a:xfrm>
            <a:off x="4862513" y="1624013"/>
            <a:ext cx="982662" cy="865187"/>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1" name="Freeform 157"/>
          <p:cNvSpPr>
            <a:spLocks/>
          </p:cNvSpPr>
          <p:nvPr/>
        </p:nvSpPr>
        <p:spPr bwMode="auto">
          <a:xfrm flipV="1">
            <a:off x="3651250" y="4519613"/>
            <a:ext cx="549275" cy="1541462"/>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2062" name="Freeform 158"/>
          <p:cNvSpPr>
            <a:spLocks/>
          </p:cNvSpPr>
          <p:nvPr/>
        </p:nvSpPr>
        <p:spPr bwMode="auto">
          <a:xfrm flipH="1" flipV="1">
            <a:off x="2667000" y="4394200"/>
            <a:ext cx="798513" cy="1687513"/>
          </a:xfrm>
          <a:custGeom>
            <a:avLst/>
            <a:gdLst>
              <a:gd name="T0" fmla="*/ 0 w 769"/>
              <a:gd name="T1" fmla="*/ 0 h 517"/>
              <a:gd name="T2" fmla="*/ 2147483647 w 769"/>
              <a:gd name="T3" fmla="*/ 2147483647 h 517"/>
              <a:gd name="T4" fmla="*/ 2147483647 w 769"/>
              <a:gd name="T5" fmla="*/ 2147483647 h 517"/>
              <a:gd name="T6" fmla="*/ 2147483647 w 769"/>
              <a:gd name="T7" fmla="*/ 2147483647 h 517"/>
              <a:gd name="T8" fmla="*/ 0 60000 65536"/>
              <a:gd name="T9" fmla="*/ 0 60000 65536"/>
              <a:gd name="T10" fmla="*/ 0 60000 65536"/>
              <a:gd name="T11" fmla="*/ 0 60000 65536"/>
              <a:gd name="T12" fmla="*/ 0 w 769"/>
              <a:gd name="T13" fmla="*/ 0 h 517"/>
              <a:gd name="T14" fmla="*/ 769 w 769"/>
              <a:gd name="T15" fmla="*/ 517 h 517"/>
            </a:gdLst>
            <a:ahLst/>
            <a:cxnLst>
              <a:cxn ang="T8">
                <a:pos x="T0" y="T1"/>
              </a:cxn>
              <a:cxn ang="T9">
                <a:pos x="T2" y="T3"/>
              </a:cxn>
              <a:cxn ang="T10">
                <a:pos x="T4" y="T5"/>
              </a:cxn>
              <a:cxn ang="T11">
                <a:pos x="T6" y="T7"/>
              </a:cxn>
            </a:cxnLst>
            <a:rect l="T12" t="T13" r="T14" b="T15"/>
            <a:pathLst>
              <a:path w="769" h="517">
                <a:moveTo>
                  <a:pt x="0" y="0"/>
                </a:moveTo>
                <a:cubicBezTo>
                  <a:pt x="71" y="62"/>
                  <a:pt x="351" y="347"/>
                  <a:pt x="428" y="375"/>
                </a:cubicBezTo>
                <a:cubicBezTo>
                  <a:pt x="505" y="403"/>
                  <a:pt x="404" y="145"/>
                  <a:pt x="461" y="169"/>
                </a:cubicBezTo>
                <a:cubicBezTo>
                  <a:pt x="518" y="192"/>
                  <a:pt x="705" y="444"/>
                  <a:pt x="769" y="517"/>
                </a:cubicBezTo>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defRPr/>
            </a:pPr>
            <a:endParaRPr lang="en-US">
              <a:solidFill>
                <a:srgbClr val="000000"/>
              </a:solidFill>
              <a:ea typeface="ＭＳ Ｐゴシック" charset="0"/>
            </a:endParaRPr>
          </a:p>
        </p:txBody>
      </p:sp>
      <p:sp>
        <p:nvSpPr>
          <p:cNvPr id="181262" name="Text Box 159"/>
          <p:cNvSpPr txBox="1">
            <a:spLocks noChangeArrowheads="1"/>
          </p:cNvSpPr>
          <p:nvPr/>
        </p:nvSpPr>
        <p:spPr bwMode="auto">
          <a:xfrm>
            <a:off x="1660525" y="6127750"/>
            <a:ext cx="371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a:solidFill>
                  <a:srgbClr val="000000"/>
                </a:solidFill>
                <a:ea typeface="宋体" charset="-122"/>
              </a:rPr>
              <a:t>interior (gateway) routers</a:t>
            </a:r>
            <a:endParaRPr lang="en-US" altLang="zh-CN" sz="1600">
              <a:solidFill>
                <a:srgbClr val="000000"/>
              </a:solidFill>
              <a:ea typeface="宋体" charset="-122"/>
            </a:endParaRPr>
          </a:p>
        </p:txBody>
      </p:sp>
    </p:spTree>
    <p:extLst>
      <p:ext uri="{BB962C8B-B14F-4D97-AF65-F5344CB8AC3E}">
        <p14:creationId xmlns:p14="http://schemas.microsoft.com/office/powerpoint/2010/main" val="189646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3200">
                <a:ea typeface="宋体" charset="-122"/>
              </a:rPr>
              <a:t>Summary: Internet Routing Architecture</a:t>
            </a:r>
            <a:endParaRPr lang="en-US" sz="3200"/>
          </a:p>
        </p:txBody>
      </p:sp>
      <p:sp>
        <p:nvSpPr>
          <p:cNvPr id="5" name="Content Placeholder 4"/>
          <p:cNvSpPr>
            <a:spLocks noGrp="1"/>
          </p:cNvSpPr>
          <p:nvPr>
            <p:ph idx="1"/>
          </p:nvPr>
        </p:nvSpPr>
        <p:spPr>
          <a:xfrm>
            <a:off x="549166" y="1446072"/>
            <a:ext cx="8353425" cy="4856163"/>
          </a:xfrm>
        </p:spPr>
        <p:txBody>
          <a:bodyPr/>
          <a:lstStyle/>
          <a:p>
            <a:pPr>
              <a:buFont typeface="Wingdings" pitchFamily="2" charset="2"/>
              <a:buChar char="q"/>
            </a:pPr>
            <a:r>
              <a:rPr lang="en-US" dirty="0"/>
              <a:t>Autonomous systems have flexibility to choose their own </a:t>
            </a:r>
            <a:r>
              <a:rPr lang="en-US" dirty="0" err="1"/>
              <a:t>intradomain</a:t>
            </a:r>
            <a:r>
              <a:rPr lang="en-US" dirty="0"/>
              <a:t> routing protocols</a:t>
            </a:r>
          </a:p>
          <a:p>
            <a:pPr lvl="1">
              <a:buFont typeface="Courier New" panose="02070309020205020404" pitchFamily="49" charset="0"/>
              <a:buChar char="o"/>
            </a:pPr>
            <a:r>
              <a:rPr lang="en-US" dirty="0"/>
              <a:t>allows autonomy</a:t>
            </a:r>
          </a:p>
          <a:p>
            <a:endParaRPr lang="en-US" dirty="0"/>
          </a:p>
          <a:p>
            <a:pPr>
              <a:buFont typeface="Wingdings" pitchFamily="2" charset="2"/>
              <a:buChar char="q"/>
            </a:pPr>
            <a:r>
              <a:rPr lang="en-US" dirty="0"/>
              <a:t>Only a small # of routers (gateways) from each AS in the </a:t>
            </a:r>
            <a:r>
              <a:rPr lang="en-US" dirty="0" err="1"/>
              <a:t>interdomain</a:t>
            </a:r>
            <a:r>
              <a:rPr lang="en-US" dirty="0"/>
              <a:t> level</a:t>
            </a:r>
          </a:p>
          <a:p>
            <a:pPr lvl="1">
              <a:buFont typeface="Courier New" panose="02070309020205020404" pitchFamily="49" charset="0"/>
              <a:buChar char="o"/>
            </a:pPr>
            <a:r>
              <a:rPr lang="en-US" dirty="0"/>
              <a:t>improves scalability</a:t>
            </a:r>
          </a:p>
          <a:p>
            <a:endParaRPr lang="en-US" dirty="0"/>
          </a:p>
          <a:p>
            <a:pPr>
              <a:buFont typeface="Wingdings" pitchFamily="2" charset="2"/>
              <a:buChar char="q"/>
            </a:pPr>
            <a:r>
              <a:rPr lang="en-US" dirty="0" err="1"/>
              <a:t>Interdomain</a:t>
            </a:r>
            <a:r>
              <a:rPr lang="en-US" dirty="0"/>
              <a:t> routing using AS topology instead of detailed topology</a:t>
            </a:r>
          </a:p>
          <a:p>
            <a:pPr lvl="1">
              <a:buFont typeface="Courier New" panose="02070309020205020404" pitchFamily="49" charset="0"/>
              <a:buChar char="o"/>
            </a:pPr>
            <a:r>
              <a:rPr lang="en-US" dirty="0"/>
              <a:t>improves scalability/privacy</a:t>
            </a:r>
          </a:p>
          <a:p>
            <a:endParaRPr lang="en-US" dirty="0"/>
          </a:p>
        </p:txBody>
      </p:sp>
      <p:sp>
        <p:nvSpPr>
          <p:cNvPr id="2" name="Slide Number Placeholder 1"/>
          <p:cNvSpPr>
            <a:spLocks noGrp="1"/>
          </p:cNvSpPr>
          <p:nvPr>
            <p:ph type="sldNum" sz="quarter" idx="10"/>
          </p:nvPr>
        </p:nvSpPr>
        <p:spPr/>
        <p:txBody>
          <a:bodyPr/>
          <a:lstStyle/>
          <a:p>
            <a:fld id="{908C2F51-A38B-A44D-9E69-2739398A7D19}" type="slidenum">
              <a:rPr lang="en-US" altLang="en-US" smtClean="0"/>
              <a:pPr/>
              <a:t>16</a:t>
            </a:fld>
            <a:endParaRPr lang="en-US" altLang="en-US" dirty="0"/>
          </a:p>
        </p:txBody>
      </p:sp>
    </p:spTree>
    <p:extLst>
      <p:ext uri="{BB962C8B-B14F-4D97-AF65-F5344CB8AC3E}">
        <p14:creationId xmlns:p14="http://schemas.microsoft.com/office/powerpoint/2010/main" val="35479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ea typeface="ＭＳ Ｐゴシック" charset="0"/>
                <a:cs typeface="ＭＳ Ｐゴシック" charset="0"/>
              </a:rPr>
              <a:t>Basic routing computation protocols</a:t>
            </a:r>
            <a:endParaRPr lang="en-US" altLang="en-US" sz="2000" dirty="0">
              <a:ea typeface=""/>
            </a:endParaRP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2000" dirty="0">
                <a:ea typeface=""/>
              </a:rPr>
              <a:t>Basic architecture</a:t>
            </a:r>
          </a:p>
          <a:p>
            <a:pPr marL="2171700" lvl="4" indent="-342900">
              <a:spcBef>
                <a:spcPct val="20000"/>
              </a:spcBef>
              <a:buClr>
                <a:srgbClr val="2D2DB9"/>
              </a:buClr>
              <a:buSzPct val="85000"/>
              <a:buFont typeface="Wingdings" charset="2"/>
              <a:buChar char="Ø"/>
            </a:pPr>
            <a:r>
              <a:rPr lang="en-US" altLang="en-US" sz="2000" i="1" dirty="0">
                <a:solidFill>
                  <a:srgbClr val="C00000"/>
                </a:solidFill>
                <a:ea typeface=""/>
              </a:rPr>
              <a:t>BGP (Border Gateway Protocol): The de facto Inter-domain routing standard </a:t>
            </a:r>
          </a:p>
        </p:txBody>
      </p:sp>
    </p:spTree>
    <p:extLst>
      <p:ext uri="{BB962C8B-B14F-4D97-AF65-F5344CB8AC3E}">
        <p14:creationId xmlns:p14="http://schemas.microsoft.com/office/powerpoint/2010/main" val="171827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4"/>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0"/>
            <a:r>
              <a:rPr lang="en-US" altLang="en-US" sz="3200" u="sng" dirty="0">
                <a:solidFill>
                  <a:srgbClr val="3333CC"/>
                </a:solidFill>
              </a:rPr>
              <a:t>BGP Basic Operations</a:t>
            </a:r>
            <a:endParaRPr lang="en-US" altLang="en-US" sz="1800" u="sng" dirty="0">
              <a:solidFill>
                <a:srgbClr val="3333CC"/>
              </a:solidFill>
            </a:endParaRPr>
          </a:p>
        </p:txBody>
      </p:sp>
      <p:sp>
        <p:nvSpPr>
          <p:cNvPr id="189442" name="Rectangle 5"/>
          <p:cNvSpPr>
            <a:spLocks noChangeArrowheads="1"/>
          </p:cNvSpPr>
          <p:nvPr/>
        </p:nvSpPr>
        <p:spPr bwMode="auto">
          <a:xfrm>
            <a:off x="533400" y="1636713"/>
            <a:ext cx="8297863" cy="453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pitchFamily="2" charset="2"/>
              <a:buChar char="q"/>
            </a:pPr>
            <a:r>
              <a:rPr lang="en-US" altLang="en-US" dirty="0"/>
              <a:t>BGP is</a:t>
            </a:r>
            <a:r>
              <a:rPr lang="en-US" altLang="en-US" b="1" dirty="0">
                <a:solidFill>
                  <a:srgbClr val="FF0000"/>
                </a:solidFill>
              </a:rPr>
              <a:t> a Path Vector</a:t>
            </a:r>
            <a:r>
              <a:rPr lang="en-US" altLang="en-US" dirty="0">
                <a:solidFill>
                  <a:srgbClr val="000000"/>
                </a:solidFill>
              </a:rPr>
              <a:t>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s</a:t>
            </a:r>
            <a:r>
              <a:rPr lang="en-US" altLang="en-US" dirty="0">
                <a:solidFill>
                  <a:srgbClr val="000000"/>
                </a:solidFill>
              </a:rPr>
              <a:t>imilar to Distance Vector protocol</a:t>
            </a:r>
          </a:p>
          <a:p>
            <a:pPr marL="800100" lvl="1" indent="-342900">
              <a:spcBef>
                <a:spcPct val="20000"/>
              </a:spcBef>
              <a:buClr>
                <a:srgbClr val="3333CC"/>
              </a:buClr>
              <a:buSzPct val="75000"/>
              <a:buFont typeface="Courier New" panose="02070309020205020404" pitchFamily="49" charset="0"/>
              <a:buChar char="o"/>
            </a:pPr>
            <a:r>
              <a:rPr lang="en-US" altLang="zh-CN" dirty="0">
                <a:solidFill>
                  <a:srgbClr val="000000"/>
                </a:solidFill>
                <a:ea typeface="宋体" charset="-122"/>
              </a:rPr>
              <a:t>a b</a:t>
            </a:r>
            <a:r>
              <a:rPr lang="en-US" altLang="en-US" dirty="0">
                <a:solidFill>
                  <a:srgbClr val="000000"/>
                </a:solidFill>
              </a:rPr>
              <a:t>order </a:t>
            </a:r>
            <a:r>
              <a:rPr lang="en-US" altLang="zh-CN" dirty="0">
                <a:solidFill>
                  <a:srgbClr val="000000"/>
                </a:solidFill>
                <a:ea typeface="宋体" charset="-122"/>
              </a:rPr>
              <a:t>g</a:t>
            </a:r>
            <a:r>
              <a:rPr lang="en-US" altLang="en-US" dirty="0">
                <a:solidFill>
                  <a:srgbClr val="000000"/>
                </a:solidFill>
              </a:rPr>
              <a:t>ateway send</a:t>
            </a:r>
            <a:r>
              <a:rPr lang="en-US" altLang="zh-CN" dirty="0">
                <a:solidFill>
                  <a:srgbClr val="000000"/>
                </a:solidFill>
                <a:ea typeface="宋体" charset="-122"/>
              </a:rPr>
              <a:t>s</a:t>
            </a:r>
            <a:r>
              <a:rPr lang="en-US" altLang="en-US" dirty="0">
                <a:solidFill>
                  <a:srgbClr val="000000"/>
                </a:solidFill>
              </a:rPr>
              <a:t> to a neighbor </a:t>
            </a:r>
            <a:r>
              <a:rPr lang="en-US" altLang="en-US" i="1" dirty="0">
                <a:solidFill>
                  <a:srgbClr val="FF0000"/>
                </a:solidFill>
              </a:rPr>
              <a:t>entire path</a:t>
            </a:r>
            <a:r>
              <a:rPr lang="en-US" altLang="en-US" dirty="0">
                <a:solidFill>
                  <a:srgbClr val="000000"/>
                </a:solidFill>
              </a:rPr>
              <a:t> (i.e</a:t>
            </a:r>
            <a:r>
              <a:rPr lang="en-US" altLang="zh-CN" dirty="0">
                <a:solidFill>
                  <a:srgbClr val="000000"/>
                </a:solidFill>
                <a:ea typeface="宋体" charset="-122"/>
              </a:rPr>
              <a:t>.</a:t>
            </a:r>
            <a:r>
              <a:rPr lang="en-US" altLang="en-US" dirty="0">
                <a:solidFill>
                  <a:srgbClr val="000000"/>
                </a:solidFill>
              </a:rPr>
              <a:t>, </a:t>
            </a:r>
            <a:r>
              <a:rPr lang="en-US" altLang="zh-CN" dirty="0">
                <a:solidFill>
                  <a:srgbClr val="FF0000"/>
                </a:solidFill>
                <a:ea typeface="宋体" charset="-122"/>
              </a:rPr>
              <a:t>a </a:t>
            </a:r>
            <a:r>
              <a:rPr lang="en-US" altLang="en-US" dirty="0">
                <a:solidFill>
                  <a:srgbClr val="FF0000"/>
                </a:solidFill>
              </a:rPr>
              <a:t>sequence of AS</a:t>
            </a:r>
            <a:r>
              <a:rPr lang="en-US" altLang="en-US" dirty="0">
                <a:solidFill>
                  <a:srgbClr val="FF0000"/>
                </a:solidFill>
                <a:ea typeface="宋体" charset="-122"/>
              </a:rPr>
              <a:t>N</a:t>
            </a:r>
            <a:r>
              <a:rPr lang="en-US" altLang="en-US" dirty="0">
                <a:solidFill>
                  <a:srgbClr val="FF0000"/>
                </a:solidFill>
              </a:rPr>
              <a:t>s</a:t>
            </a:r>
            <a:r>
              <a:rPr lang="en-US" altLang="en-US" dirty="0">
                <a:solidFill>
                  <a:srgbClr val="000000"/>
                </a:solidFill>
              </a:rPr>
              <a:t>) to </a:t>
            </a:r>
            <a:r>
              <a:rPr lang="en-US" altLang="zh-CN" dirty="0">
                <a:solidFill>
                  <a:srgbClr val="000000"/>
                </a:solidFill>
                <a:ea typeface="宋体" charset="-122"/>
              </a:rPr>
              <a:t>a </a:t>
            </a:r>
            <a:r>
              <a:rPr lang="en-US" altLang="en-US" dirty="0">
                <a:solidFill>
                  <a:srgbClr val="000000"/>
                </a:solidFill>
              </a:rPr>
              <a:t>destination</a:t>
            </a:r>
            <a:r>
              <a:rPr lang="en-US" altLang="zh-CN" dirty="0">
                <a:solidFill>
                  <a:srgbClr val="000000"/>
                </a:solidFill>
                <a:ea typeface="宋体" charset="-122"/>
              </a:rPr>
              <a:t>, e.g.,</a:t>
            </a:r>
          </a:p>
          <a:p>
            <a:pPr lvl="2">
              <a:spcBef>
                <a:spcPct val="20000"/>
              </a:spcBef>
              <a:buFontTx/>
              <a:buChar char="•"/>
            </a:pPr>
            <a:r>
              <a:rPr lang="en-US" altLang="zh-CN" sz="2000" dirty="0">
                <a:solidFill>
                  <a:srgbClr val="000000"/>
                </a:solidFill>
                <a:ea typeface="宋体" charset="-122"/>
              </a:rPr>
              <a:t>g</a:t>
            </a:r>
            <a:r>
              <a:rPr lang="en-US" altLang="en-US" sz="2000" dirty="0">
                <a:solidFill>
                  <a:srgbClr val="000000"/>
                </a:solidFill>
              </a:rPr>
              <a:t>ateway X sends to </a:t>
            </a:r>
            <a:r>
              <a:rPr lang="en-US" altLang="zh-CN" sz="2000" dirty="0">
                <a:solidFill>
                  <a:srgbClr val="000000"/>
                </a:solidFill>
                <a:ea typeface="宋体" charset="-122"/>
              </a:rPr>
              <a:t>neighbor N</a:t>
            </a:r>
            <a:r>
              <a:rPr lang="en-US" altLang="en-US" sz="2000" dirty="0">
                <a:solidFill>
                  <a:srgbClr val="000000"/>
                </a:solidFill>
              </a:rPr>
              <a:t> its path to </a:t>
            </a:r>
            <a:r>
              <a:rPr lang="en-US" altLang="en-US" sz="2000" dirty="0" err="1">
                <a:solidFill>
                  <a:srgbClr val="000000"/>
                </a:solidFill>
              </a:rPr>
              <a:t>dest</a:t>
            </a:r>
            <a:r>
              <a:rPr lang="en-US" altLang="en-US" sz="2000" dirty="0">
                <a:solidFill>
                  <a:srgbClr val="000000"/>
                </a:solidFill>
              </a:rPr>
              <a:t>. Z:</a:t>
            </a:r>
          </a:p>
          <a:p>
            <a:pPr>
              <a:spcBef>
                <a:spcPct val="20000"/>
              </a:spcBef>
              <a:buClr>
                <a:srgbClr val="3333CC"/>
              </a:buClr>
              <a:buSzPct val="85000"/>
              <a:buFont typeface="ZapfDingbats" charset="0"/>
              <a:buNone/>
            </a:pPr>
            <a:r>
              <a:rPr lang="en-US" altLang="en-US" sz="2800" dirty="0">
                <a:solidFill>
                  <a:srgbClr val="000000"/>
                </a:solidFill>
              </a:rPr>
              <a:t>                path (X,Z) = X,Y1,Y2,Y3,…,Z</a:t>
            </a:r>
          </a:p>
          <a:p>
            <a:pPr>
              <a:spcBef>
                <a:spcPct val="20000"/>
              </a:spcBef>
              <a:buClr>
                <a:srgbClr val="3333CC"/>
              </a:buClr>
              <a:buSzPct val="85000"/>
              <a:buFont typeface="ZapfDingbats" charset="0"/>
              <a:buNone/>
            </a:pPr>
            <a:endParaRPr lang="en-US" altLang="en-US" sz="2800" dirty="0">
              <a:solidFill>
                <a:srgbClr val="000000"/>
              </a:solidFill>
            </a:endParaRPr>
          </a:p>
          <a:p>
            <a:pPr marL="800100" lvl="1" indent="-342900">
              <a:spcBef>
                <a:spcPct val="20000"/>
              </a:spcBef>
              <a:buClr>
                <a:srgbClr val="3333CC"/>
              </a:buClr>
              <a:buSzPct val="75000"/>
              <a:buFont typeface="Courier New" panose="02070309020205020404" pitchFamily="49" charset="0"/>
              <a:buChar char="o"/>
            </a:pPr>
            <a:r>
              <a:rPr lang="en-US" altLang="en-US" dirty="0">
                <a:solidFill>
                  <a:srgbClr val="000000"/>
                </a:solidFill>
              </a:rPr>
              <a:t>if </a:t>
            </a:r>
            <a:r>
              <a:rPr lang="en-US" altLang="zh-CN" dirty="0">
                <a:solidFill>
                  <a:srgbClr val="000000"/>
                </a:solidFill>
                <a:ea typeface="宋体" charset="-122"/>
              </a:rPr>
              <a:t>N</a:t>
            </a:r>
            <a:r>
              <a:rPr lang="en-US" altLang="en-US" dirty="0">
                <a:solidFill>
                  <a:srgbClr val="000000"/>
                </a:solidFill>
              </a:rPr>
              <a:t> selects path(X, Z) advertised by X, then:</a:t>
            </a:r>
            <a:br>
              <a:rPr lang="en-US" altLang="zh-CN" dirty="0">
                <a:solidFill>
                  <a:srgbClr val="000000"/>
                </a:solidFill>
                <a:ea typeface="宋体" charset="-122"/>
              </a:rPr>
            </a:br>
            <a:r>
              <a:rPr lang="en-US" altLang="zh-CN" dirty="0">
                <a:solidFill>
                  <a:srgbClr val="000000"/>
                </a:solidFill>
                <a:ea typeface="宋体" charset="-122"/>
              </a:rPr>
              <a:t>         p</a:t>
            </a:r>
            <a:r>
              <a:rPr lang="en-US" altLang="en-US" dirty="0">
                <a:solidFill>
                  <a:srgbClr val="000000"/>
                </a:solidFill>
              </a:rPr>
              <a:t>ath (</a:t>
            </a:r>
            <a:r>
              <a:rPr lang="en-US" altLang="zh-CN" dirty="0">
                <a:solidFill>
                  <a:srgbClr val="000000"/>
                </a:solidFill>
                <a:ea typeface="宋体" charset="-122"/>
              </a:rPr>
              <a:t>N</a:t>
            </a:r>
            <a:r>
              <a:rPr lang="en-US" altLang="en-US" dirty="0">
                <a:solidFill>
                  <a:srgbClr val="000000"/>
                </a:solidFill>
              </a:rPr>
              <a:t>,Z) = </a:t>
            </a:r>
            <a:r>
              <a:rPr lang="en-US" altLang="zh-CN" dirty="0">
                <a:solidFill>
                  <a:srgbClr val="000000"/>
                </a:solidFill>
                <a:ea typeface="宋体" charset="-122"/>
              </a:rPr>
              <a:t>N</a:t>
            </a:r>
            <a:r>
              <a:rPr lang="en-US" altLang="en-US" dirty="0">
                <a:solidFill>
                  <a:srgbClr val="000000"/>
                </a:solidFill>
              </a:rPr>
              <a:t>, path (X,Z)</a:t>
            </a:r>
          </a:p>
        </p:txBody>
      </p:sp>
      <p:sp>
        <p:nvSpPr>
          <p:cNvPr id="189443" name="Oval 6"/>
          <p:cNvSpPr>
            <a:spLocks noChangeArrowheads="1"/>
          </p:cNvSpPr>
          <p:nvPr/>
        </p:nvSpPr>
        <p:spPr bwMode="auto">
          <a:xfrm>
            <a:off x="7450138" y="6094413"/>
            <a:ext cx="352425" cy="319087"/>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X</a:t>
            </a:r>
          </a:p>
        </p:txBody>
      </p:sp>
      <p:sp>
        <p:nvSpPr>
          <p:cNvPr id="189444" name="Oval 7"/>
          <p:cNvSpPr>
            <a:spLocks noChangeArrowheads="1"/>
          </p:cNvSpPr>
          <p:nvPr/>
        </p:nvSpPr>
        <p:spPr bwMode="auto">
          <a:xfrm>
            <a:off x="6523038" y="6092825"/>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a:t>
            </a:r>
            <a:endParaRPr lang="en-US" altLang="en-US" sz="1800">
              <a:solidFill>
                <a:srgbClr val="000000"/>
              </a:solidFill>
            </a:endParaRPr>
          </a:p>
        </p:txBody>
      </p:sp>
      <p:sp>
        <p:nvSpPr>
          <p:cNvPr id="189445" name="Oval 8"/>
          <p:cNvSpPr>
            <a:spLocks noChangeArrowheads="1"/>
          </p:cNvSpPr>
          <p:nvPr/>
        </p:nvSpPr>
        <p:spPr bwMode="auto">
          <a:xfrm>
            <a:off x="8561388" y="5575300"/>
            <a:ext cx="352425" cy="319088"/>
          </a:xfrm>
          <a:prstGeom prst="ellipse">
            <a:avLst/>
          </a:prstGeom>
          <a:solidFill>
            <a:schemeClr val="hlink"/>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800">
                <a:solidFill>
                  <a:srgbClr val="000000"/>
                </a:solidFill>
              </a:rPr>
              <a:t>Z</a:t>
            </a:r>
          </a:p>
        </p:txBody>
      </p:sp>
      <p:sp>
        <p:nvSpPr>
          <p:cNvPr id="189446" name="Line 9"/>
          <p:cNvSpPr>
            <a:spLocks noChangeShapeType="1"/>
          </p:cNvSpPr>
          <p:nvPr/>
        </p:nvSpPr>
        <p:spPr bwMode="auto">
          <a:xfrm flipV="1">
            <a:off x="7791450" y="5829300"/>
            <a:ext cx="803275" cy="319088"/>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89447" name="Line 10"/>
          <p:cNvSpPr>
            <a:spLocks noChangeShapeType="1"/>
          </p:cNvSpPr>
          <p:nvPr/>
        </p:nvSpPr>
        <p:spPr bwMode="auto">
          <a:xfrm>
            <a:off x="6877050" y="6259513"/>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9" name="Slide Number Placeholder 1"/>
          <p:cNvSpPr>
            <a:spLocks noGrp="1"/>
          </p:cNvSpPr>
          <p:nvPr>
            <p:ph type="sldNum" sz="quarter" idx="10"/>
          </p:nvPr>
        </p:nvSpPr>
        <p:spPr>
          <a:xfrm>
            <a:off x="8461375" y="6565900"/>
            <a:ext cx="425450" cy="292100"/>
          </a:xfrm>
        </p:spPr>
        <p:txBody>
          <a:bodyPr/>
          <a:lstStyle/>
          <a:p>
            <a:r>
              <a:rPr lang="en-US" altLang="en-US" dirty="0"/>
              <a:t>18</a:t>
            </a:r>
          </a:p>
        </p:txBody>
      </p:sp>
    </p:spTree>
    <p:extLst>
      <p:ext uri="{BB962C8B-B14F-4D97-AF65-F5344CB8AC3E}">
        <p14:creationId xmlns:p14="http://schemas.microsoft.com/office/powerpoint/2010/main" val="14841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ChangeArrowheads="1"/>
          </p:cNvSpPr>
          <p:nvPr/>
        </p:nvSpPr>
        <p:spPr bwMode="auto">
          <a:xfrm>
            <a:off x="261938" y="2286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Basic Operations</a:t>
            </a:r>
          </a:p>
        </p:txBody>
      </p:sp>
      <p:sp>
        <p:nvSpPr>
          <p:cNvPr id="191490" name="Oval 3"/>
          <p:cNvSpPr>
            <a:spLocks noChangeArrowheads="1"/>
          </p:cNvSpPr>
          <p:nvPr/>
        </p:nvSpPr>
        <p:spPr bwMode="auto">
          <a:xfrm>
            <a:off x="330200" y="13208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1" name="Rectangle 4"/>
          <p:cNvSpPr>
            <a:spLocks noChangeArrowheads="1"/>
          </p:cNvSpPr>
          <p:nvPr/>
        </p:nvSpPr>
        <p:spPr bwMode="auto">
          <a:xfrm>
            <a:off x="669925" y="1508125"/>
            <a:ext cx="321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Establish session on</a:t>
            </a:r>
          </a:p>
          <a:p>
            <a:r>
              <a:rPr lang="en-US" altLang="zh-CN" b="1">
                <a:solidFill>
                  <a:srgbClr val="000000"/>
                </a:solidFill>
                <a:latin typeface="Arial" charset="0"/>
                <a:ea typeface="宋体" charset="-122"/>
              </a:rPr>
              <a:t>     TCP port 179</a:t>
            </a:r>
          </a:p>
        </p:txBody>
      </p:sp>
      <p:sp>
        <p:nvSpPr>
          <p:cNvPr id="191492" name="Oval 5"/>
          <p:cNvSpPr>
            <a:spLocks noChangeArrowheads="1"/>
          </p:cNvSpPr>
          <p:nvPr/>
        </p:nvSpPr>
        <p:spPr bwMode="auto">
          <a:xfrm>
            <a:off x="406400" y="33782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3" name="Oval 6"/>
          <p:cNvSpPr>
            <a:spLocks noChangeArrowheads="1"/>
          </p:cNvSpPr>
          <p:nvPr/>
        </p:nvSpPr>
        <p:spPr bwMode="auto">
          <a:xfrm rot="-2160000">
            <a:off x="3770313" y="5295900"/>
            <a:ext cx="917575" cy="533400"/>
          </a:xfrm>
          <a:prstGeom prst="ellipse">
            <a:avLst/>
          </a:prstGeom>
          <a:solidFill>
            <a:schemeClr val="bg1"/>
          </a:solidFill>
          <a:ln w="762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4" name="Rectangle 7"/>
          <p:cNvSpPr>
            <a:spLocks noChangeArrowheads="1"/>
          </p:cNvSpPr>
          <p:nvPr/>
        </p:nvSpPr>
        <p:spPr bwMode="auto">
          <a:xfrm>
            <a:off x="762000" y="3505200"/>
            <a:ext cx="2836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zh-CN" altLang="en-US" b="1">
                <a:solidFill>
                  <a:srgbClr val="000000"/>
                </a:solidFill>
                <a:latin typeface="Arial" charset="0"/>
                <a:ea typeface="宋体" charset="-122"/>
              </a:rPr>
              <a:t>    </a:t>
            </a:r>
            <a:r>
              <a:rPr lang="en-US" altLang="zh-CN" b="1">
                <a:solidFill>
                  <a:srgbClr val="000000"/>
                </a:solidFill>
                <a:latin typeface="Arial" charset="0"/>
                <a:ea typeface="宋体" charset="-122"/>
              </a:rPr>
              <a:t>Exchange all</a:t>
            </a:r>
          </a:p>
          <a:p>
            <a:pPr algn="ctr"/>
            <a:r>
              <a:rPr lang="en-US" altLang="zh-CN" b="1">
                <a:solidFill>
                  <a:srgbClr val="000000"/>
                </a:solidFill>
                <a:latin typeface="Arial" charset="0"/>
                <a:ea typeface="宋体" charset="-122"/>
              </a:rPr>
              <a:t>        active routes </a:t>
            </a:r>
          </a:p>
        </p:txBody>
      </p:sp>
      <p:sp>
        <p:nvSpPr>
          <p:cNvPr id="191495" name="Oval 8"/>
          <p:cNvSpPr>
            <a:spLocks noChangeArrowheads="1"/>
          </p:cNvSpPr>
          <p:nvPr/>
        </p:nvSpPr>
        <p:spPr bwMode="auto">
          <a:xfrm>
            <a:off x="406400" y="5397500"/>
            <a:ext cx="3759200" cy="1092200"/>
          </a:xfrm>
          <a:prstGeom prst="ellipse">
            <a:avLst/>
          </a:prstGeom>
          <a:solidFill>
            <a:schemeClr val="hlink"/>
          </a:solidFill>
          <a:ln w="508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91496" name="Rectangle 9"/>
          <p:cNvSpPr>
            <a:spLocks noChangeArrowheads="1"/>
          </p:cNvSpPr>
          <p:nvPr/>
        </p:nvSpPr>
        <p:spPr bwMode="auto">
          <a:xfrm>
            <a:off x="641350" y="5668963"/>
            <a:ext cx="3419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Exchange incremental</a:t>
            </a:r>
          </a:p>
          <a:p>
            <a:r>
              <a:rPr lang="en-US" altLang="zh-CN" b="1">
                <a:solidFill>
                  <a:srgbClr val="000000"/>
                </a:solidFill>
                <a:latin typeface="Arial" charset="0"/>
                <a:ea typeface="宋体" charset="-122"/>
              </a:rPr>
              <a:t>           updates</a:t>
            </a:r>
          </a:p>
        </p:txBody>
      </p:sp>
      <p:sp>
        <p:nvSpPr>
          <p:cNvPr id="191497" name="Line 10"/>
          <p:cNvSpPr>
            <a:spLocks noChangeShapeType="1"/>
          </p:cNvSpPr>
          <p:nvPr/>
        </p:nvSpPr>
        <p:spPr bwMode="auto">
          <a:xfrm>
            <a:off x="5973763" y="2528888"/>
            <a:ext cx="1279525" cy="1527175"/>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pic>
        <p:nvPicPr>
          <p:cNvPr id="191498"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31925"/>
            <a:ext cx="2246313"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9"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2306638"/>
            <a:ext cx="839787"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0"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613" y="3678238"/>
            <a:ext cx="2246312"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501"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488" y="3743325"/>
            <a:ext cx="8413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502" name="Rectangle 15"/>
          <p:cNvSpPr>
            <a:spLocks noChangeArrowheads="1"/>
          </p:cNvSpPr>
          <p:nvPr/>
        </p:nvSpPr>
        <p:spPr bwMode="auto">
          <a:xfrm>
            <a:off x="4760913" y="1557338"/>
            <a:ext cx="87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AS1</a:t>
            </a:r>
          </a:p>
        </p:txBody>
      </p:sp>
      <p:sp>
        <p:nvSpPr>
          <p:cNvPr id="191503" name="Rectangle 16"/>
          <p:cNvSpPr>
            <a:spLocks noChangeArrowheads="1"/>
          </p:cNvSpPr>
          <p:nvPr/>
        </p:nvSpPr>
        <p:spPr bwMode="auto">
          <a:xfrm>
            <a:off x="7405688" y="42513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AS2</a:t>
            </a:r>
          </a:p>
        </p:txBody>
      </p:sp>
      <p:sp>
        <p:nvSpPr>
          <p:cNvPr id="191504" name="Line 17"/>
          <p:cNvSpPr>
            <a:spLocks noChangeShapeType="1"/>
          </p:cNvSpPr>
          <p:nvPr/>
        </p:nvSpPr>
        <p:spPr bwMode="auto">
          <a:xfrm>
            <a:off x="2209800" y="24384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5" name="Line 18"/>
          <p:cNvSpPr>
            <a:spLocks noChangeShapeType="1"/>
          </p:cNvSpPr>
          <p:nvPr/>
        </p:nvSpPr>
        <p:spPr bwMode="auto">
          <a:xfrm>
            <a:off x="2209800" y="4495800"/>
            <a:ext cx="0" cy="91440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6" name="Line 19"/>
          <p:cNvSpPr>
            <a:spLocks noChangeShapeType="1"/>
          </p:cNvSpPr>
          <p:nvPr/>
        </p:nvSpPr>
        <p:spPr bwMode="auto">
          <a:xfrm flipH="1">
            <a:off x="3749675" y="5476875"/>
            <a:ext cx="196850" cy="32385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91507" name="Rectangle 20"/>
          <p:cNvSpPr>
            <a:spLocks noChangeArrowheads="1"/>
          </p:cNvSpPr>
          <p:nvPr/>
        </p:nvSpPr>
        <p:spPr bwMode="auto">
          <a:xfrm>
            <a:off x="4632325" y="5287963"/>
            <a:ext cx="432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000" b="1">
                <a:solidFill>
                  <a:srgbClr val="3333CC"/>
                </a:solidFill>
                <a:latin typeface="Arial" charset="0"/>
                <a:ea typeface="宋体" charset="-122"/>
              </a:rPr>
              <a:t>while (connection is ALIVE) </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exchange UPDATE message</a:t>
            </a:r>
            <a:br>
              <a:rPr lang="en-US" altLang="zh-CN" sz="2000" b="1">
                <a:solidFill>
                  <a:srgbClr val="3333CC"/>
                </a:solidFill>
                <a:latin typeface="Arial" charset="0"/>
                <a:ea typeface="宋体" charset="-122"/>
              </a:rPr>
            </a:br>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select best available route</a:t>
            </a:r>
          </a:p>
          <a:p>
            <a:r>
              <a:rPr lang="en-US" altLang="zh-CN" sz="2000" b="1">
                <a:solidFill>
                  <a:srgbClr val="3333CC"/>
                </a:solidFill>
                <a:latin typeface="Arial" charset="0"/>
                <a:ea typeface="宋体" charset="-122"/>
              </a:rPr>
              <a:t>  </a:t>
            </a:r>
            <a:r>
              <a:rPr lang="en-US" altLang="zh-CN" sz="2000" b="1">
                <a:solidFill>
                  <a:srgbClr val="FF0000"/>
                </a:solidFill>
                <a:latin typeface="Arial" charset="0"/>
                <a:ea typeface="宋体" charset="-122"/>
              </a:rPr>
              <a:t>if route changes, export to neigh.</a:t>
            </a:r>
          </a:p>
        </p:txBody>
      </p:sp>
      <p:sp>
        <p:nvSpPr>
          <p:cNvPr id="191508" name="Rectangle 21"/>
          <p:cNvSpPr>
            <a:spLocks noChangeArrowheads="1"/>
          </p:cNvSpPr>
          <p:nvPr/>
        </p:nvSpPr>
        <p:spPr bwMode="auto">
          <a:xfrm>
            <a:off x="6613525" y="2909888"/>
            <a:ext cx="2379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BGP session</a:t>
            </a:r>
          </a:p>
        </p:txBody>
      </p:sp>
      <p:pic>
        <p:nvPicPr>
          <p:cNvPr id="22" name="Picture 53" descr="hi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4363" y="-20638"/>
            <a:ext cx="2139950" cy="114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Slide Number Placeholder 1"/>
          <p:cNvSpPr>
            <a:spLocks noGrp="1"/>
          </p:cNvSpPr>
          <p:nvPr>
            <p:ph type="sldNum" sz="quarter" idx="10"/>
          </p:nvPr>
        </p:nvSpPr>
        <p:spPr>
          <a:xfrm>
            <a:off x="8461375" y="6565900"/>
            <a:ext cx="425450" cy="292100"/>
          </a:xfrm>
        </p:spPr>
        <p:txBody>
          <a:bodyPr/>
          <a:lstStyle/>
          <a:p>
            <a:r>
              <a:rPr lang="en-US" altLang="en-US" dirty="0"/>
              <a:t>19</a:t>
            </a:r>
          </a:p>
        </p:txBody>
      </p:sp>
    </p:spTree>
    <p:extLst>
      <p:ext uri="{BB962C8B-B14F-4D97-AF65-F5344CB8AC3E}">
        <p14:creationId xmlns:p14="http://schemas.microsoft.com/office/powerpoint/2010/main" val="111921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chemeClr val="bg1">
                    <a:lumMod val="65000"/>
                  </a:scheme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91553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altLang="zh-CN" sz="3600">
                <a:ea typeface="宋体" charset="-122"/>
              </a:rPr>
              <a:t>BGP Messages</a:t>
            </a:r>
            <a:endParaRPr lang="en-US" altLang="zh-CN" sz="2800">
              <a:ea typeface="宋体" charset="-122"/>
            </a:endParaRPr>
          </a:p>
        </p:txBody>
      </p:sp>
      <p:sp>
        <p:nvSpPr>
          <p:cNvPr id="193538" name="Rectangle 3"/>
          <p:cNvSpPr>
            <a:spLocks noGrp="1" noChangeArrowheads="1"/>
          </p:cNvSpPr>
          <p:nvPr>
            <p:ph type="body" idx="1"/>
          </p:nvPr>
        </p:nvSpPr>
        <p:spPr>
          <a:xfrm>
            <a:off x="533400" y="1524000"/>
            <a:ext cx="8229600" cy="5029200"/>
          </a:xfrm>
        </p:spPr>
        <p:txBody>
          <a:bodyPr/>
          <a:lstStyle/>
          <a:p>
            <a:pPr>
              <a:lnSpc>
                <a:spcPct val="90000"/>
              </a:lnSpc>
              <a:buFont typeface="Wingdings" pitchFamily="2" charset="2"/>
              <a:buChar char="q"/>
            </a:pPr>
            <a:r>
              <a:rPr lang="en-US" altLang="zh-CN" sz="2400" dirty="0">
                <a:ea typeface="宋体" charset="-122"/>
              </a:rPr>
              <a:t>Four types of messages</a:t>
            </a: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OPEN:</a:t>
            </a:r>
            <a:r>
              <a:rPr lang="en-US" altLang="zh-CN" dirty="0">
                <a:ea typeface="宋体" charset="-122"/>
              </a:rPr>
              <a:t> opens TCP connection to peer and authenticates sender</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UPDATE:</a:t>
            </a:r>
            <a:r>
              <a:rPr lang="en-US" altLang="zh-CN" dirty="0">
                <a:ea typeface="宋体" charset="-122"/>
              </a:rPr>
              <a:t> advertises new path (or withdraws old)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KEEPALIVE</a:t>
            </a:r>
            <a:r>
              <a:rPr lang="en-US" altLang="zh-CN" dirty="0">
                <a:ea typeface="宋体" charset="-122"/>
              </a:rPr>
              <a:t> keeps connection alive in absence of UPDATES; also ACKs OPEN request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solidFill>
                  <a:srgbClr val="FF0000"/>
                </a:solidFill>
                <a:ea typeface="宋体" charset="-122"/>
              </a:rPr>
              <a:t>NOTIFICATION:</a:t>
            </a:r>
            <a:r>
              <a:rPr lang="en-US" altLang="zh-CN" dirty="0">
                <a:ea typeface="宋体" charset="-122"/>
              </a:rPr>
              <a:t> reports errors in previous </a:t>
            </a:r>
            <a:r>
              <a:rPr lang="en-US" altLang="zh-CN" dirty="0" err="1">
                <a:ea typeface="宋体" charset="-122"/>
              </a:rPr>
              <a:t>msg</a:t>
            </a:r>
            <a:r>
              <a:rPr lang="en-US" altLang="zh-CN" dirty="0">
                <a:ea typeface="宋体" charset="-122"/>
              </a:rPr>
              <a:t>; also used to close connection</a:t>
            </a:r>
            <a:endParaRPr lang="en-US" altLang="zh-CN" sz="2800" dirty="0">
              <a:ea typeface="宋体" charset="-122"/>
            </a:endParaRPr>
          </a:p>
        </p:txBody>
      </p:sp>
      <p:sp>
        <p:nvSpPr>
          <p:cNvPr id="4" name="Slide Number Placeholder 1"/>
          <p:cNvSpPr>
            <a:spLocks noGrp="1"/>
          </p:cNvSpPr>
          <p:nvPr>
            <p:ph type="sldNum" sz="quarter" idx="10"/>
          </p:nvPr>
        </p:nvSpPr>
        <p:spPr>
          <a:xfrm>
            <a:off x="8461375" y="6565900"/>
            <a:ext cx="425450" cy="292100"/>
          </a:xfrm>
        </p:spPr>
        <p:txBody>
          <a:bodyPr/>
          <a:lstStyle/>
          <a:p>
            <a:r>
              <a:rPr lang="en-US" altLang="en-US" dirty="0"/>
              <a:t>20</a:t>
            </a:r>
          </a:p>
        </p:txBody>
      </p:sp>
    </p:spTree>
    <p:extLst>
      <p:ext uri="{BB962C8B-B14F-4D97-AF65-F5344CB8AC3E}">
        <p14:creationId xmlns:p14="http://schemas.microsoft.com/office/powerpoint/2010/main" val="19683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21</a:t>
            </a:fld>
            <a:endParaRPr lang="en-US" altLang="en-US" sz="1400" dirty="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BGP as a policy routing framework (control </a:t>
            </a:r>
            <a:r>
              <a:rPr lang="en-US" altLang="en-US" sz="1800" i="1" dirty="0" err="1">
                <a:solidFill>
                  <a:srgbClr val="C00000"/>
                </a:solidFill>
                <a:ea typeface=""/>
              </a:rPr>
              <a:t>interdomain</a:t>
            </a:r>
            <a:r>
              <a:rPr lang="en-US" altLang="en-US" sz="1800" i="1" dirty="0">
                <a:solidFill>
                  <a:srgbClr val="C00000"/>
                </a:solidFill>
                <a:ea typeface=""/>
              </a:rPr>
              <a:t> routes)</a:t>
            </a:r>
          </a:p>
        </p:txBody>
      </p:sp>
    </p:spTree>
    <p:extLst>
      <p:ext uri="{BB962C8B-B14F-4D97-AF65-F5344CB8AC3E}">
        <p14:creationId xmlns:p14="http://schemas.microsoft.com/office/powerpoint/2010/main" val="767321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ChangeArrowheads="1"/>
          </p:cNvSpPr>
          <p:nvPr/>
        </p:nvSpPr>
        <p:spPr bwMode="auto">
          <a:xfrm>
            <a:off x="441324" y="158750"/>
            <a:ext cx="82010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600" u="sng" dirty="0">
                <a:solidFill>
                  <a:srgbClr val="3333CC"/>
                </a:solidFill>
                <a:ea typeface="宋体" charset="-122"/>
              </a:rPr>
              <a:t>BGP Policy Routing Framework:</a:t>
            </a:r>
          </a:p>
          <a:p>
            <a:r>
              <a:rPr lang="en-US" altLang="zh-CN" sz="3600" u="sng" dirty="0">
                <a:solidFill>
                  <a:srgbClr val="3333CC"/>
                </a:solidFill>
                <a:ea typeface="宋体" charset="-122"/>
              </a:rPr>
              <a:t>Label Route Information Sources</a:t>
            </a:r>
          </a:p>
        </p:txBody>
      </p:sp>
      <p:sp>
        <p:nvSpPr>
          <p:cNvPr id="16387" name="Rectangle 3"/>
          <p:cNvSpPr>
            <a:spLocks noChangeArrowheads="1"/>
          </p:cNvSpPr>
          <p:nvPr/>
        </p:nvSpPr>
        <p:spPr bwMode="auto">
          <a:xfrm>
            <a:off x="3514726" y="1371600"/>
            <a:ext cx="5395912" cy="5272088"/>
          </a:xfrm>
          <a:prstGeom prst="rect">
            <a:avLst/>
          </a:prstGeom>
          <a:solidFill>
            <a:schemeClr val="folHlink"/>
          </a:solidFill>
          <a:ln w="12700">
            <a:solidFill>
              <a:schemeClr val="bg2"/>
            </a:solidFill>
            <a:miter lim="800000"/>
            <a:headEnd/>
            <a:tailEnd/>
          </a:ln>
        </p:spPr>
        <p:txBody>
          <a:bodyPr wrap="none" anchor="ctr"/>
          <a:lstStyle/>
          <a:p>
            <a:pPr>
              <a:defRPr/>
            </a:pPr>
            <a:endParaRPr lang="en-US">
              <a:solidFill>
                <a:srgbClr val="000000"/>
              </a:solidFill>
              <a:ea typeface="ＭＳ Ｐゴシック" charset="0"/>
            </a:endParaRPr>
          </a:p>
        </p:txBody>
      </p:sp>
      <p:sp>
        <p:nvSpPr>
          <p:cNvPr id="16388" name="Line 4"/>
          <p:cNvSpPr>
            <a:spLocks noChangeShapeType="1"/>
          </p:cNvSpPr>
          <p:nvPr/>
        </p:nvSpPr>
        <p:spPr bwMode="auto">
          <a:xfrm>
            <a:off x="1373188" y="1830388"/>
            <a:ext cx="455612" cy="1903412"/>
          </a:xfrm>
          <a:prstGeom prst="line">
            <a:avLst/>
          </a:prstGeom>
          <a:noFill/>
          <a:ln w="57150" cmpd="thickThin">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89" name="Rectangle 5"/>
          <p:cNvSpPr>
            <a:spLocks noChangeArrowheads="1"/>
          </p:cNvSpPr>
          <p:nvPr/>
        </p:nvSpPr>
        <p:spPr bwMode="auto">
          <a:xfrm>
            <a:off x="4001810" y="5715000"/>
            <a:ext cx="3880945"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49" name="Rectangle 6"/>
          <p:cNvSpPr>
            <a:spLocks noChangeArrowheads="1"/>
          </p:cNvSpPr>
          <p:nvPr/>
        </p:nvSpPr>
        <p:spPr bwMode="auto">
          <a:xfrm>
            <a:off x="4032563" y="5775325"/>
            <a:ext cx="398185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Forwarding Information Base (FIB)</a:t>
            </a:r>
          </a:p>
        </p:txBody>
      </p:sp>
      <p:sp>
        <p:nvSpPr>
          <p:cNvPr id="16391" name="Line 7"/>
          <p:cNvSpPr>
            <a:spLocks noChangeShapeType="1"/>
          </p:cNvSpPr>
          <p:nvPr/>
        </p:nvSpPr>
        <p:spPr bwMode="auto">
          <a:xfrm flipH="1">
            <a:off x="6019800" y="2986088"/>
            <a:ext cx="22225" cy="158591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2" name="Line 8"/>
          <p:cNvSpPr>
            <a:spLocks noChangeShapeType="1"/>
          </p:cNvSpPr>
          <p:nvPr/>
        </p:nvSpPr>
        <p:spPr bwMode="auto">
          <a:xfrm flipH="1">
            <a:off x="7162800" y="2992438"/>
            <a:ext cx="568325" cy="1579562"/>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3" name="Picture 9"/>
          <p:cNvSpPr>
            <a:spLocks noChangeArrowheads="1"/>
          </p:cNvSpPr>
          <p:nvPr/>
        </p:nvSpPr>
        <p:spPr bwMode="auto">
          <a:xfrm>
            <a:off x="365125" y="898525"/>
            <a:ext cx="1681163"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4" name="Picture 10"/>
          <p:cNvSpPr>
            <a:spLocks noChangeArrowheads="1"/>
          </p:cNvSpPr>
          <p:nvPr/>
        </p:nvSpPr>
        <p:spPr bwMode="auto">
          <a:xfrm>
            <a:off x="0" y="3429000"/>
            <a:ext cx="3505200" cy="237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US">
              <a:solidFill>
                <a:srgbClr val="000000"/>
              </a:solidFill>
              <a:ea typeface="ＭＳ Ｐゴシック" charset="0"/>
            </a:endParaRPr>
          </a:p>
        </p:txBody>
      </p:sp>
      <p:sp>
        <p:nvSpPr>
          <p:cNvPr id="16395" name="Line 11"/>
          <p:cNvSpPr>
            <a:spLocks noChangeShapeType="1"/>
          </p:cNvSpPr>
          <p:nvPr/>
        </p:nvSpPr>
        <p:spPr bwMode="auto">
          <a:xfrm>
            <a:off x="1906588" y="3963988"/>
            <a:ext cx="379412" cy="4556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396" name="Line 12"/>
          <p:cNvSpPr>
            <a:spLocks noChangeShapeType="1"/>
          </p:cNvSpPr>
          <p:nvPr/>
        </p:nvSpPr>
        <p:spPr bwMode="auto">
          <a:xfrm flipH="1">
            <a:off x="1525588" y="3963988"/>
            <a:ext cx="227012" cy="303212"/>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pic>
        <p:nvPicPr>
          <p:cNvPr id="185356"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3495675"/>
            <a:ext cx="11557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Oval 14"/>
          <p:cNvSpPr>
            <a:spLocks noChangeArrowheads="1"/>
          </p:cNvSpPr>
          <p:nvPr/>
        </p:nvSpPr>
        <p:spPr bwMode="auto">
          <a:xfrm>
            <a:off x="1917700" y="4279900"/>
            <a:ext cx="1727200" cy="11938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58" name="Rectangle 15"/>
          <p:cNvSpPr>
            <a:spLocks noChangeArrowheads="1"/>
          </p:cNvSpPr>
          <p:nvPr/>
        </p:nvSpPr>
        <p:spPr bwMode="auto">
          <a:xfrm>
            <a:off x="2117725" y="45561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OSPF</a:t>
            </a:r>
          </a:p>
          <a:p>
            <a:r>
              <a:rPr lang="en-US" altLang="zh-CN" b="1">
                <a:solidFill>
                  <a:srgbClr val="000000"/>
                </a:solidFill>
                <a:latin typeface="Arial" charset="0"/>
                <a:ea typeface="宋体" charset="-122"/>
              </a:rPr>
              <a:t>domain</a:t>
            </a:r>
          </a:p>
        </p:txBody>
      </p:sp>
      <p:sp>
        <p:nvSpPr>
          <p:cNvPr id="16400" name="Oval 16"/>
          <p:cNvSpPr>
            <a:spLocks noChangeArrowheads="1"/>
          </p:cNvSpPr>
          <p:nvPr/>
        </p:nvSpPr>
        <p:spPr bwMode="auto">
          <a:xfrm>
            <a:off x="317500" y="4127500"/>
            <a:ext cx="1422400" cy="1041400"/>
          </a:xfrm>
          <a:prstGeom prst="ellipse">
            <a:avLst/>
          </a:prstGeom>
          <a:solidFill>
            <a:schemeClr val="bg1"/>
          </a:solidFill>
          <a:ln w="25400">
            <a:solidFill>
              <a:srgbClr val="FF0033"/>
            </a:solidFill>
            <a:round/>
            <a:headEnd/>
            <a:tailEnd/>
          </a:ln>
        </p:spPr>
        <p:txBody>
          <a:bodyPr wrap="none" anchor="ctr"/>
          <a:lstStyle/>
          <a:p>
            <a:pPr>
              <a:defRPr/>
            </a:pPr>
            <a:endParaRPr lang="en-US">
              <a:solidFill>
                <a:srgbClr val="000000"/>
              </a:solidFill>
              <a:ea typeface="ＭＳ Ｐゴシック" charset="0"/>
            </a:endParaRPr>
          </a:p>
        </p:txBody>
      </p:sp>
      <p:sp>
        <p:nvSpPr>
          <p:cNvPr id="185360" name="Rectangle 17"/>
          <p:cNvSpPr>
            <a:spLocks noChangeArrowheads="1"/>
          </p:cNvSpPr>
          <p:nvPr/>
        </p:nvSpPr>
        <p:spPr bwMode="auto">
          <a:xfrm>
            <a:off x="441325" y="4251325"/>
            <a:ext cx="1266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RIP</a:t>
            </a:r>
          </a:p>
          <a:p>
            <a:r>
              <a:rPr lang="en-US" altLang="zh-CN" b="1">
                <a:solidFill>
                  <a:srgbClr val="000000"/>
                </a:solidFill>
                <a:latin typeface="Arial" charset="0"/>
                <a:ea typeface="宋体" charset="-122"/>
              </a:rPr>
              <a:t>domain</a:t>
            </a:r>
          </a:p>
        </p:txBody>
      </p:sp>
      <p:pic>
        <p:nvPicPr>
          <p:cNvPr id="185361"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514475"/>
            <a:ext cx="731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2" name="Rectangle 19"/>
          <p:cNvSpPr>
            <a:spLocks noChangeArrowheads="1"/>
          </p:cNvSpPr>
          <p:nvPr/>
        </p:nvSpPr>
        <p:spPr bwMode="auto">
          <a:xfrm>
            <a:off x="1508125" y="219392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b="1">
                <a:solidFill>
                  <a:srgbClr val="000000"/>
                </a:solidFill>
                <a:latin typeface="Arial" charset="0"/>
                <a:ea typeface="宋体" charset="-122"/>
              </a:rPr>
              <a:t>BGP</a:t>
            </a:r>
          </a:p>
        </p:txBody>
      </p:sp>
      <p:sp>
        <p:nvSpPr>
          <p:cNvPr id="16404" name="AutoShape 20"/>
          <p:cNvSpPr>
            <a:spLocks noChangeArrowheads="1"/>
          </p:cNvSpPr>
          <p:nvPr/>
        </p:nvSpPr>
        <p:spPr bwMode="auto">
          <a:xfrm rot="-5400000">
            <a:off x="3130550" y="2673350"/>
            <a:ext cx="901700" cy="2273300"/>
          </a:xfrm>
          <a:prstGeom prst="triangle">
            <a:avLst>
              <a:gd name="adj" fmla="val 49986"/>
            </a:avLst>
          </a:prstGeom>
          <a:solidFill>
            <a:schemeClr val="folHlink"/>
          </a:solidFill>
          <a:ln w="12700">
            <a:solidFill>
              <a:schemeClr val="folHlink"/>
            </a:solidFill>
            <a:miter lim="800000"/>
            <a:headEnd/>
            <a:tailEnd/>
          </a:ln>
        </p:spPr>
        <p:txBody>
          <a:bodyPr wrap="none" anchor="ctr"/>
          <a:lstStyle/>
          <a:p>
            <a:pPr>
              <a:defRPr/>
            </a:pPr>
            <a:endParaRPr lang="en-US">
              <a:solidFill>
                <a:srgbClr val="000000"/>
              </a:solidFill>
              <a:ea typeface="ＭＳ Ｐゴシック" charset="0"/>
            </a:endParaRPr>
          </a:p>
        </p:txBody>
      </p:sp>
      <p:sp>
        <p:nvSpPr>
          <p:cNvPr id="16405" name="Line 21"/>
          <p:cNvSpPr>
            <a:spLocks noChangeShapeType="1"/>
          </p:cNvSpPr>
          <p:nvPr/>
        </p:nvSpPr>
        <p:spPr bwMode="auto">
          <a:xfrm>
            <a:off x="3886200" y="4114800"/>
            <a:ext cx="4495800" cy="0"/>
          </a:xfrm>
          <a:prstGeom prst="line">
            <a:avLst/>
          </a:prstGeom>
          <a:noFill/>
          <a:ln w="38100">
            <a:solidFill>
              <a:schemeClr val="bg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85365" name="Rectangle 22"/>
          <p:cNvSpPr>
            <a:spLocks noChangeArrowheads="1"/>
          </p:cNvSpPr>
          <p:nvPr/>
        </p:nvSpPr>
        <p:spPr bwMode="auto">
          <a:xfrm>
            <a:off x="7391400" y="4191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FFFFFF"/>
                </a:solidFill>
                <a:latin typeface="Arial" charset="0"/>
                <a:ea typeface="宋体" charset="-122"/>
              </a:rPr>
              <a:t>OS kernel</a:t>
            </a:r>
          </a:p>
        </p:txBody>
      </p:sp>
      <p:grpSp>
        <p:nvGrpSpPr>
          <p:cNvPr id="185366" name="Group 23"/>
          <p:cNvGrpSpPr>
            <a:grpSpLocks/>
          </p:cNvGrpSpPr>
          <p:nvPr/>
        </p:nvGrpSpPr>
        <p:grpSpPr bwMode="auto">
          <a:xfrm>
            <a:off x="3581400" y="1895475"/>
            <a:ext cx="1376363" cy="1039813"/>
            <a:chOff x="2256" y="1194"/>
            <a:chExt cx="867" cy="655"/>
          </a:xfrm>
        </p:grpSpPr>
        <p:sp>
          <p:nvSpPr>
            <p:cNvPr id="16425" name="Rectangle 24"/>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85" name="Group 25"/>
            <p:cNvGrpSpPr>
              <a:grpSpLocks/>
            </p:cNvGrpSpPr>
            <p:nvPr/>
          </p:nvGrpSpPr>
          <p:grpSpPr bwMode="auto">
            <a:xfrm>
              <a:off x="2323" y="1230"/>
              <a:ext cx="759" cy="251"/>
              <a:chOff x="4230" y="1016"/>
              <a:chExt cx="994" cy="330"/>
            </a:xfrm>
          </p:grpSpPr>
          <p:sp>
            <p:nvSpPr>
              <p:cNvPr id="16429" name="AutoShape 2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9" name="Rectangle 27"/>
              <p:cNvSpPr>
                <a:spLocks noChangeArrowheads="1"/>
              </p:cNvSpPr>
              <p:nvPr/>
            </p:nvSpPr>
            <p:spPr bwMode="auto">
              <a:xfrm>
                <a:off x="4247" y="1084"/>
                <a:ext cx="87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RIP process</a:t>
                </a:r>
              </a:p>
            </p:txBody>
          </p:sp>
        </p:grpSp>
        <p:sp>
          <p:nvSpPr>
            <p:cNvPr id="16427" name="AutoShape 28"/>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7" name="Rectangle 29"/>
            <p:cNvSpPr>
              <a:spLocks noChangeArrowheads="1"/>
            </p:cNvSpPr>
            <p:nvPr/>
          </p:nvSpPr>
          <p:spPr bwMode="auto">
            <a:xfrm>
              <a:off x="2307" y="1574"/>
              <a:ext cx="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RIP routing table</a:t>
              </a:r>
            </a:p>
          </p:txBody>
        </p:sp>
      </p:grpSp>
      <p:sp>
        <p:nvSpPr>
          <p:cNvPr id="16408" name="Line 30"/>
          <p:cNvSpPr>
            <a:spLocks noChangeShapeType="1"/>
          </p:cNvSpPr>
          <p:nvPr/>
        </p:nvSpPr>
        <p:spPr bwMode="auto">
          <a:xfrm>
            <a:off x="4308475" y="2925763"/>
            <a:ext cx="644525" cy="1646237"/>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09" name="Rectangle 31"/>
          <p:cNvSpPr>
            <a:spLocks noChangeArrowheads="1"/>
          </p:cNvSpPr>
          <p:nvPr/>
        </p:nvSpPr>
        <p:spPr bwMode="auto">
          <a:xfrm>
            <a:off x="4191000" y="4572000"/>
            <a:ext cx="3581400" cy="457200"/>
          </a:xfrm>
          <a:prstGeom prst="rect">
            <a:avLst/>
          </a:prstGeom>
          <a:solidFill>
            <a:schemeClr val="bg1"/>
          </a:solidFill>
          <a:ln w="50800">
            <a:solidFill>
              <a:schemeClr val="tx1"/>
            </a:solidFill>
            <a:miter lim="800000"/>
            <a:headEnd/>
            <a:tailEnd/>
          </a:ln>
        </p:spPr>
        <p:txBody>
          <a:bodyPr wrap="none" anchor="ctr"/>
          <a:lstStyle/>
          <a:p>
            <a:pPr>
              <a:defRPr/>
            </a:pPr>
            <a:endParaRPr lang="en-US">
              <a:solidFill>
                <a:srgbClr val="000000"/>
              </a:solidFill>
              <a:ea typeface="ＭＳ Ｐゴシック" charset="0"/>
            </a:endParaRPr>
          </a:p>
        </p:txBody>
      </p:sp>
      <p:sp>
        <p:nvSpPr>
          <p:cNvPr id="185369" name="Rectangle 32"/>
          <p:cNvSpPr>
            <a:spLocks noChangeArrowheads="1"/>
          </p:cNvSpPr>
          <p:nvPr/>
        </p:nvSpPr>
        <p:spPr bwMode="auto">
          <a:xfrm>
            <a:off x="4239913" y="4648199"/>
            <a:ext cx="362278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b="1">
                <a:solidFill>
                  <a:srgbClr val="000000"/>
                </a:solidFill>
                <a:latin typeface="Arial" charset="0"/>
                <a:ea typeface="宋体" charset="-122"/>
              </a:rPr>
              <a:t>Routing Information Base (RIB)</a:t>
            </a:r>
            <a:endParaRPr lang="en-US" altLang="zh-CN" sz="1800" b="1" dirty="0">
              <a:solidFill>
                <a:srgbClr val="000000"/>
              </a:solidFill>
              <a:latin typeface="Arial" charset="0"/>
              <a:ea typeface="宋体" charset="-122"/>
            </a:endParaRPr>
          </a:p>
        </p:txBody>
      </p:sp>
      <p:sp>
        <p:nvSpPr>
          <p:cNvPr id="16411" name="Line 33"/>
          <p:cNvSpPr>
            <a:spLocks noChangeShapeType="1"/>
          </p:cNvSpPr>
          <p:nvPr/>
        </p:nvSpPr>
        <p:spPr bwMode="auto">
          <a:xfrm flipH="1">
            <a:off x="6096000" y="5029200"/>
            <a:ext cx="0" cy="685800"/>
          </a:xfrm>
          <a:prstGeom prst="line">
            <a:avLst/>
          </a:prstGeom>
          <a:noFill/>
          <a:ln w="76200">
            <a:solidFill>
              <a:schemeClr val="accent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pPr>
              <a:defRPr/>
            </a:pPr>
            <a:endParaRPr lang="en-US">
              <a:solidFill>
                <a:srgbClr val="000000"/>
              </a:solidFill>
              <a:ea typeface="ＭＳ Ｐゴシック" charset="0"/>
            </a:endParaRPr>
          </a:p>
        </p:txBody>
      </p:sp>
      <p:sp>
        <p:nvSpPr>
          <p:cNvPr id="16412" name="Rectangle 34"/>
          <p:cNvSpPr>
            <a:spLocks noChangeArrowheads="1"/>
          </p:cNvSpPr>
          <p:nvPr/>
        </p:nvSpPr>
        <p:spPr bwMode="auto">
          <a:xfrm>
            <a:off x="5375275" y="1938338"/>
            <a:ext cx="1376363" cy="1039812"/>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2" name="Group 35"/>
          <p:cNvGrpSpPr>
            <a:grpSpLocks/>
          </p:cNvGrpSpPr>
          <p:nvPr/>
        </p:nvGrpSpPr>
        <p:grpSpPr bwMode="auto">
          <a:xfrm>
            <a:off x="5481638" y="1995488"/>
            <a:ext cx="1246187" cy="398462"/>
            <a:chOff x="4230" y="1016"/>
            <a:chExt cx="1028" cy="330"/>
          </a:xfrm>
        </p:grpSpPr>
        <p:sp>
          <p:nvSpPr>
            <p:cNvPr id="16423" name="AutoShape 36"/>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3" name="Rectangle 37"/>
            <p:cNvSpPr>
              <a:spLocks noChangeArrowheads="1"/>
            </p:cNvSpPr>
            <p:nvPr/>
          </p:nvSpPr>
          <p:spPr bwMode="auto">
            <a:xfrm>
              <a:off x="4247" y="1084"/>
              <a:ext cx="101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OSPF process</a:t>
              </a:r>
            </a:p>
          </p:txBody>
        </p:sp>
      </p:grpSp>
      <p:sp>
        <p:nvSpPr>
          <p:cNvPr id="16414" name="AutoShape 38"/>
          <p:cNvSpPr>
            <a:spLocks noChangeArrowheads="1"/>
          </p:cNvSpPr>
          <p:nvPr/>
        </p:nvSpPr>
        <p:spPr bwMode="auto">
          <a:xfrm>
            <a:off x="5481638" y="2459038"/>
            <a:ext cx="1216025" cy="396875"/>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4" name="Rectangle 39"/>
          <p:cNvSpPr>
            <a:spLocks noChangeArrowheads="1"/>
          </p:cNvSpPr>
          <p:nvPr/>
        </p:nvSpPr>
        <p:spPr bwMode="auto">
          <a:xfrm>
            <a:off x="5389563" y="2541588"/>
            <a:ext cx="1374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OSPF Routing table</a:t>
            </a:r>
          </a:p>
        </p:txBody>
      </p:sp>
      <p:grpSp>
        <p:nvGrpSpPr>
          <p:cNvPr id="185375" name="Group 40"/>
          <p:cNvGrpSpPr>
            <a:grpSpLocks/>
          </p:cNvGrpSpPr>
          <p:nvPr/>
        </p:nvGrpSpPr>
        <p:grpSpPr bwMode="auto">
          <a:xfrm>
            <a:off x="7158038" y="1947863"/>
            <a:ext cx="1376362" cy="1039812"/>
            <a:chOff x="2256" y="1194"/>
            <a:chExt cx="867" cy="655"/>
          </a:xfrm>
        </p:grpSpPr>
        <p:sp>
          <p:nvSpPr>
            <p:cNvPr id="16417" name="Rectangle 41"/>
            <p:cNvSpPr>
              <a:spLocks noChangeArrowheads="1"/>
            </p:cNvSpPr>
            <p:nvPr/>
          </p:nvSpPr>
          <p:spPr bwMode="auto">
            <a:xfrm>
              <a:off x="2256" y="1194"/>
              <a:ext cx="867" cy="655"/>
            </a:xfrm>
            <a:prstGeom prst="rect">
              <a:avLst/>
            </a:prstGeom>
            <a:solidFill>
              <a:schemeClr val="bg1"/>
            </a:solidFill>
            <a:ln w="12700">
              <a:solidFill>
                <a:schemeClr val="tx1"/>
              </a:solidFill>
              <a:miter lim="800000"/>
              <a:headEnd type="none" w="sm" len="sm"/>
              <a:tailEnd type="none" w="sm" len="sm"/>
            </a:ln>
          </p:spPr>
          <p:txBody>
            <a:bodyPr wrap="none" anchor="ctr"/>
            <a:lstStyle/>
            <a:p>
              <a:pPr>
                <a:defRPr/>
              </a:pPr>
              <a:endParaRPr lang="en-US">
                <a:solidFill>
                  <a:srgbClr val="000000"/>
                </a:solidFill>
                <a:ea typeface="ＭＳ Ｐゴシック" charset="0"/>
              </a:endParaRPr>
            </a:p>
          </p:txBody>
        </p:sp>
        <p:grpSp>
          <p:nvGrpSpPr>
            <p:cNvPr id="185377" name="Group 42"/>
            <p:cNvGrpSpPr>
              <a:grpSpLocks/>
            </p:cNvGrpSpPr>
            <p:nvPr/>
          </p:nvGrpSpPr>
          <p:grpSpPr bwMode="auto">
            <a:xfrm>
              <a:off x="2323" y="1230"/>
              <a:ext cx="759" cy="251"/>
              <a:chOff x="4230" y="1016"/>
              <a:chExt cx="994" cy="330"/>
            </a:xfrm>
          </p:grpSpPr>
          <p:sp>
            <p:nvSpPr>
              <p:cNvPr id="16421" name="AutoShape 43"/>
              <p:cNvSpPr>
                <a:spLocks noChangeArrowheads="1"/>
              </p:cNvSpPr>
              <p:nvPr/>
            </p:nvSpPr>
            <p:spPr bwMode="auto">
              <a:xfrm>
                <a:off x="4230" y="1016"/>
                <a:ext cx="994" cy="33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81" name="Rectangle 44"/>
              <p:cNvSpPr>
                <a:spLocks noChangeArrowheads="1"/>
              </p:cNvSpPr>
              <p:nvPr/>
            </p:nvSpPr>
            <p:spPr bwMode="auto">
              <a:xfrm>
                <a:off x="4247" y="1084"/>
                <a:ext cx="94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200" b="1">
                    <a:solidFill>
                      <a:srgbClr val="000000"/>
                    </a:solidFill>
                    <a:latin typeface="Arial" charset="0"/>
                    <a:ea typeface="宋体" charset="-122"/>
                  </a:rPr>
                  <a:t>BGP process</a:t>
                </a:r>
              </a:p>
            </p:txBody>
          </p:sp>
        </p:grpSp>
        <p:sp>
          <p:nvSpPr>
            <p:cNvPr id="16419" name="AutoShape 45"/>
            <p:cNvSpPr>
              <a:spLocks noChangeArrowheads="1"/>
            </p:cNvSpPr>
            <p:nvPr/>
          </p:nvSpPr>
          <p:spPr bwMode="auto">
            <a:xfrm>
              <a:off x="2323" y="1522"/>
              <a:ext cx="766" cy="250"/>
            </a:xfrm>
            <a:prstGeom prst="roundRect">
              <a:avLst>
                <a:gd name="adj" fmla="val 12486"/>
              </a:avLst>
            </a:prstGeom>
            <a:solidFill>
              <a:schemeClr val="bg1"/>
            </a:solidFill>
            <a:ln w="25400">
              <a:solidFill>
                <a:schemeClr val="tx1"/>
              </a:solidFill>
              <a:round/>
              <a:headEnd/>
              <a:tailEnd/>
            </a:ln>
          </p:spPr>
          <p:txBody>
            <a:bodyPr wrap="none" anchor="ctr"/>
            <a:lstStyle/>
            <a:p>
              <a:pPr>
                <a:defRPr/>
              </a:pPr>
              <a:endParaRPr lang="en-US">
                <a:solidFill>
                  <a:srgbClr val="000000"/>
                </a:solidFill>
                <a:ea typeface="ＭＳ Ｐゴシック" charset="0"/>
              </a:endParaRPr>
            </a:p>
          </p:txBody>
        </p:sp>
        <p:sp>
          <p:nvSpPr>
            <p:cNvPr id="185379" name="Rectangle 46"/>
            <p:cNvSpPr>
              <a:spLocks noChangeArrowheads="1"/>
            </p:cNvSpPr>
            <p:nvPr/>
          </p:nvSpPr>
          <p:spPr bwMode="auto">
            <a:xfrm>
              <a:off x="2307" y="1574"/>
              <a:ext cx="7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000" b="1">
                  <a:solidFill>
                    <a:srgbClr val="000000"/>
                  </a:solidFill>
                  <a:latin typeface="Arial" charset="0"/>
                  <a:ea typeface="宋体" charset="-122"/>
                </a:rPr>
                <a:t>BGP routing table</a:t>
              </a:r>
            </a:p>
          </p:txBody>
        </p:sp>
      </p:grpSp>
      <p:sp>
        <p:nvSpPr>
          <p:cNvPr id="47" name="Slide Number Placeholder 2">
            <a:extLst>
              <a:ext uri="{FF2B5EF4-FFF2-40B4-BE49-F238E27FC236}">
                <a16:creationId xmlns:a16="http://schemas.microsoft.com/office/drawing/2014/main" id="{13E2E04F-9F79-7F46-90E5-36F82859BF2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22</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08690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44129" y="69851"/>
            <a:ext cx="8024813" cy="1143000"/>
          </a:xfrm>
        </p:spPr>
        <p:txBody>
          <a:bodyPr/>
          <a:lstStyle/>
          <a:p>
            <a:r>
              <a:rPr lang="en-US" altLang="zh-CN" sz="3600" dirty="0">
                <a:ea typeface="宋体" charset="-122"/>
              </a:rPr>
              <a:t>BGP Policy Routing Framework: Decision Components</a:t>
            </a:r>
            <a:endParaRPr lang="en-US" altLang="en-US" sz="3600" dirty="0">
              <a:ea typeface="ＭＳ Ｐゴシック" charset="-128"/>
            </a:endParaRPr>
          </a:p>
        </p:txBody>
      </p:sp>
      <p:pic>
        <p:nvPicPr>
          <p:cNvPr id="9728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1385888"/>
            <a:ext cx="15779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6"/>
          <p:cNvSpPr>
            <a:spLocks noChangeArrowheads="1"/>
          </p:cNvSpPr>
          <p:nvPr/>
        </p:nvSpPr>
        <p:spPr bwMode="auto">
          <a:xfrm>
            <a:off x="3328988" y="2787650"/>
            <a:ext cx="1798637" cy="735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routing cache</a:t>
            </a:r>
            <a:endParaRPr lang="en-US" altLang="en-US" sz="1800">
              <a:solidFill>
                <a:srgbClr val="000000"/>
              </a:solidFill>
            </a:endParaRPr>
          </a:p>
        </p:txBody>
      </p:sp>
      <p:sp>
        <p:nvSpPr>
          <p:cNvPr id="97284" name="Line 8"/>
          <p:cNvSpPr>
            <a:spLocks noChangeShapeType="1"/>
          </p:cNvSpPr>
          <p:nvPr/>
        </p:nvSpPr>
        <p:spPr bwMode="auto">
          <a:xfrm>
            <a:off x="2568575" y="1839913"/>
            <a:ext cx="717551" cy="88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5" name="Line 9"/>
          <p:cNvSpPr>
            <a:spLocks noChangeShapeType="1"/>
          </p:cNvSpPr>
          <p:nvPr/>
        </p:nvSpPr>
        <p:spPr bwMode="auto">
          <a:xfrm flipV="1">
            <a:off x="2455863" y="2857500"/>
            <a:ext cx="884237" cy="209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6" name="Line 11"/>
          <p:cNvSpPr>
            <a:spLocks noChangeShapeType="1"/>
          </p:cNvSpPr>
          <p:nvPr/>
        </p:nvSpPr>
        <p:spPr bwMode="auto">
          <a:xfrm flipV="1">
            <a:off x="2373313" y="3536950"/>
            <a:ext cx="1089025" cy="339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7" name="Line 12"/>
          <p:cNvSpPr>
            <a:spLocks noChangeShapeType="1"/>
          </p:cNvSpPr>
          <p:nvPr/>
        </p:nvSpPr>
        <p:spPr bwMode="auto">
          <a:xfrm>
            <a:off x="5141913" y="3178175"/>
            <a:ext cx="600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88" name="Oval 13"/>
          <p:cNvSpPr>
            <a:spLocks noChangeArrowheads="1"/>
          </p:cNvSpPr>
          <p:nvPr/>
        </p:nvSpPr>
        <p:spPr bwMode="auto">
          <a:xfrm>
            <a:off x="5726113" y="2728913"/>
            <a:ext cx="1423987" cy="82391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select best </a:t>
            </a:r>
            <a:br>
              <a:rPr lang="en-US" altLang="zh-CN" sz="1800" dirty="0">
                <a:solidFill>
                  <a:srgbClr val="000000"/>
                </a:solidFill>
                <a:ea typeface="宋体" charset="-122"/>
              </a:rPr>
            </a:br>
            <a:r>
              <a:rPr lang="en-US" altLang="zh-CN" sz="1800" dirty="0">
                <a:solidFill>
                  <a:srgbClr val="000000"/>
                </a:solidFill>
                <a:ea typeface="宋体" charset="-122"/>
              </a:rPr>
              <a:t>path</a:t>
            </a:r>
            <a:endParaRPr lang="en-US" altLang="en-US" sz="1800" dirty="0">
              <a:solidFill>
                <a:srgbClr val="000000"/>
              </a:solidFill>
            </a:endParaRPr>
          </a:p>
        </p:txBody>
      </p:sp>
      <p:sp>
        <p:nvSpPr>
          <p:cNvPr id="97289" name="Oval 15"/>
          <p:cNvSpPr>
            <a:spLocks noChangeArrowheads="1"/>
          </p:cNvSpPr>
          <p:nvPr/>
        </p:nvSpPr>
        <p:spPr bwMode="auto">
          <a:xfrm>
            <a:off x="5649913" y="4541838"/>
            <a:ext cx="1558925" cy="839787"/>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dirty="0">
                <a:solidFill>
                  <a:srgbClr val="000000"/>
                </a:solidFill>
                <a:ea typeface="宋体" charset="-122"/>
              </a:rPr>
              <a:t>export path </a:t>
            </a:r>
            <a:br>
              <a:rPr lang="en-US" altLang="zh-CN" sz="1800" dirty="0">
                <a:solidFill>
                  <a:srgbClr val="000000"/>
                </a:solidFill>
                <a:ea typeface="宋体" charset="-122"/>
              </a:rPr>
            </a:br>
            <a:r>
              <a:rPr lang="en-US" altLang="zh-CN" sz="1800" dirty="0">
                <a:solidFill>
                  <a:srgbClr val="000000"/>
                </a:solidFill>
                <a:ea typeface="宋体" charset="-122"/>
              </a:rPr>
              <a:t>to neighbors</a:t>
            </a:r>
            <a:endParaRPr lang="en-US" altLang="en-US" sz="1800" dirty="0">
              <a:solidFill>
                <a:srgbClr val="000000"/>
              </a:solidFill>
            </a:endParaRPr>
          </a:p>
        </p:txBody>
      </p:sp>
      <p:sp>
        <p:nvSpPr>
          <p:cNvPr id="97290" name="Line 16"/>
          <p:cNvSpPr>
            <a:spLocks noChangeShapeType="1"/>
          </p:cNvSpPr>
          <p:nvPr/>
        </p:nvSpPr>
        <p:spPr bwMode="auto">
          <a:xfrm flipH="1">
            <a:off x="6430963" y="3582988"/>
            <a:ext cx="14287" cy="944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291" name="AutoShape 20"/>
          <p:cNvSpPr>
            <a:spLocks noChangeArrowheads="1"/>
          </p:cNvSpPr>
          <p:nvPr/>
        </p:nvSpPr>
        <p:spPr bwMode="auto">
          <a:xfrm>
            <a:off x="7105650" y="1439863"/>
            <a:ext cx="1528763" cy="1403350"/>
          </a:xfrm>
          <a:prstGeom prst="wedgeRoundRectCallout">
            <a:avLst>
              <a:gd name="adj1" fmla="val -53116"/>
              <a:gd name="adj2" fmla="val 56560"/>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route selection policy</a:t>
            </a:r>
            <a:r>
              <a:rPr lang="en-US" altLang="zh-CN" sz="1800">
                <a:solidFill>
                  <a:srgbClr val="000000"/>
                </a:solidFill>
                <a:ea typeface="宋体" charset="-122"/>
              </a:rPr>
              <a:t>: rank paths </a:t>
            </a:r>
            <a:endParaRPr lang="en-US" altLang="en-US" sz="1800">
              <a:solidFill>
                <a:srgbClr val="000000"/>
              </a:solidFill>
            </a:endParaRPr>
          </a:p>
        </p:txBody>
      </p:sp>
      <p:sp>
        <p:nvSpPr>
          <p:cNvPr id="97292" name="AutoShape 21"/>
          <p:cNvSpPr>
            <a:spLocks noChangeArrowheads="1"/>
          </p:cNvSpPr>
          <p:nvPr/>
        </p:nvSpPr>
        <p:spPr bwMode="auto">
          <a:xfrm>
            <a:off x="7423150" y="4333875"/>
            <a:ext cx="1528763" cy="2198688"/>
          </a:xfrm>
          <a:prstGeom prst="wedgeRoundRectCallout">
            <a:avLst>
              <a:gd name="adj1" fmla="val -61940"/>
              <a:gd name="adj2" fmla="val -20829"/>
              <a:gd name="adj3" fmla="val 16667"/>
            </a:avLst>
          </a:prstGeom>
          <a:solidFill>
            <a:schemeClr val="hlink"/>
          </a:solidFill>
          <a:ln w="9525">
            <a:solidFill>
              <a:schemeClr val="tx1"/>
            </a:solidFill>
            <a:miter lim="800000"/>
            <a:headEnd/>
            <a:tailEnd/>
          </a:ln>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b="1">
                <a:solidFill>
                  <a:srgbClr val="FF0000"/>
                </a:solidFill>
                <a:ea typeface="宋体" charset="-122"/>
              </a:rPr>
              <a:t>export policy</a:t>
            </a:r>
            <a:r>
              <a:rPr lang="en-US" altLang="zh-CN" sz="1800">
                <a:solidFill>
                  <a:srgbClr val="000000"/>
                </a:solidFill>
                <a:ea typeface="宋体" charset="-122"/>
              </a:rPr>
              <a:t>: which paths export to which neighbors </a:t>
            </a:r>
            <a:endParaRPr lang="en-US" altLang="en-US" sz="1800">
              <a:solidFill>
                <a:srgbClr val="000000"/>
              </a:solidFill>
            </a:endParaRPr>
          </a:p>
        </p:txBody>
      </p:sp>
      <p:pic>
        <p:nvPicPr>
          <p:cNvPr id="97293"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528888"/>
            <a:ext cx="15621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3590925"/>
            <a:ext cx="15621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Line 2"/>
          <p:cNvSpPr>
            <a:spLocks noChangeShapeType="1"/>
          </p:cNvSpPr>
          <p:nvPr/>
        </p:nvSpPr>
        <p:spPr bwMode="auto">
          <a:xfrm flipH="1">
            <a:off x="3357563" y="5622925"/>
            <a:ext cx="992187" cy="366713"/>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3"/>
          <p:cNvSpPr>
            <a:spLocks noChangeShapeType="1"/>
          </p:cNvSpPr>
          <p:nvPr/>
        </p:nvSpPr>
        <p:spPr bwMode="auto">
          <a:xfrm>
            <a:off x="2266950" y="5614988"/>
            <a:ext cx="757238" cy="3746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6"/>
          <p:cNvSpPr>
            <a:spLocks noChangeShapeType="1"/>
          </p:cNvSpPr>
          <p:nvPr/>
        </p:nvSpPr>
        <p:spPr bwMode="auto">
          <a:xfrm>
            <a:off x="3073400" y="5583238"/>
            <a:ext cx="68263" cy="55245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729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525" y="5988050"/>
            <a:ext cx="25828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9" name="Rectangle 8"/>
          <p:cNvSpPr>
            <a:spLocks noChangeArrowheads="1"/>
          </p:cNvSpPr>
          <p:nvPr/>
        </p:nvSpPr>
        <p:spPr bwMode="auto">
          <a:xfrm>
            <a:off x="3448050" y="6092825"/>
            <a:ext cx="828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ea typeface="宋体" charset="-122"/>
              </a:rPr>
              <a:t>Yale</a:t>
            </a:r>
          </a:p>
        </p:txBody>
      </p:sp>
      <p:grpSp>
        <p:nvGrpSpPr>
          <p:cNvPr id="97300" name="Group 9"/>
          <p:cNvGrpSpPr>
            <a:grpSpLocks/>
          </p:cNvGrpSpPr>
          <p:nvPr/>
        </p:nvGrpSpPr>
        <p:grpSpPr bwMode="auto">
          <a:xfrm>
            <a:off x="2630488" y="4824413"/>
            <a:ext cx="1112837" cy="868362"/>
            <a:chOff x="4287" y="830"/>
            <a:chExt cx="841" cy="617"/>
          </a:xfrm>
        </p:grpSpPr>
        <p:pic>
          <p:nvPicPr>
            <p:cNvPr id="97310"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 y="830"/>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1" name="Text Box 11"/>
            <p:cNvSpPr txBox="1">
              <a:spLocks noChangeArrowheads="1"/>
            </p:cNvSpPr>
            <p:nvPr/>
          </p:nvSpPr>
          <p:spPr bwMode="auto">
            <a:xfrm>
              <a:off x="4476" y="875"/>
              <a:ext cx="5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Qwest</a:t>
              </a:r>
            </a:p>
          </p:txBody>
        </p:sp>
        <p:pic>
          <p:nvPicPr>
            <p:cNvPr id="97312"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 y="1286"/>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7301" name="Group 15"/>
          <p:cNvGrpSpPr>
            <a:grpSpLocks/>
          </p:cNvGrpSpPr>
          <p:nvPr/>
        </p:nvGrpSpPr>
        <p:grpSpPr bwMode="auto">
          <a:xfrm>
            <a:off x="1252538" y="4946650"/>
            <a:ext cx="1112837" cy="868363"/>
            <a:chOff x="3316" y="829"/>
            <a:chExt cx="841" cy="617"/>
          </a:xfrm>
        </p:grpSpPr>
        <p:pic>
          <p:nvPicPr>
            <p:cNvPr id="9730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 y="82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17"/>
            <p:cNvSpPr txBox="1">
              <a:spLocks noChangeArrowheads="1"/>
            </p:cNvSpPr>
            <p:nvPr/>
          </p:nvSpPr>
          <p:spPr bwMode="auto">
            <a:xfrm>
              <a:off x="3505" y="874"/>
              <a:ext cx="4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AT&amp;T</a:t>
              </a:r>
            </a:p>
          </p:txBody>
        </p:sp>
        <p:pic>
          <p:nvPicPr>
            <p:cNvPr id="9730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 y="1237"/>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7302"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5951538"/>
            <a:ext cx="365125" cy="2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03" name="Group 20"/>
          <p:cNvGrpSpPr>
            <a:grpSpLocks/>
          </p:cNvGrpSpPr>
          <p:nvPr/>
        </p:nvGrpSpPr>
        <p:grpSpPr bwMode="auto">
          <a:xfrm>
            <a:off x="4019550" y="4872038"/>
            <a:ext cx="1112838" cy="868362"/>
            <a:chOff x="4828" y="709"/>
            <a:chExt cx="841" cy="617"/>
          </a:xfrm>
        </p:grpSpPr>
        <p:pic>
          <p:nvPicPr>
            <p:cNvPr id="97304"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 y="709"/>
              <a:ext cx="841"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5" name="Text Box 22"/>
            <p:cNvSpPr txBox="1">
              <a:spLocks noChangeArrowheads="1"/>
            </p:cNvSpPr>
            <p:nvPr/>
          </p:nvSpPr>
          <p:spPr bwMode="auto">
            <a:xfrm>
              <a:off x="4854" y="845"/>
              <a:ext cx="7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eaLnBrk="1" hangingPunct="1"/>
              <a:r>
                <a:rPr lang="en-US" altLang="zh-CN" sz="1600">
                  <a:ea typeface="宋体" charset="-122"/>
                </a:rPr>
                <a:t>Internet2</a:t>
              </a:r>
            </a:p>
          </p:txBody>
        </p:sp>
        <p:pic>
          <p:nvPicPr>
            <p:cNvPr id="97306"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 y="1165"/>
              <a:ext cx="27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 name="Rectangle 20"/>
          <p:cNvSpPr>
            <a:spLocks noChangeArrowheads="1"/>
          </p:cNvSpPr>
          <p:nvPr/>
        </p:nvSpPr>
        <p:spPr bwMode="auto">
          <a:xfrm>
            <a:off x="5999005" y="1640682"/>
            <a:ext cx="97631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35" name="Slide Number Placeholder 2">
            <a:extLst>
              <a:ext uri="{FF2B5EF4-FFF2-40B4-BE49-F238E27FC236}">
                <a16:creationId xmlns:a16="http://schemas.microsoft.com/office/drawing/2014/main" id="{D2E56886-556A-6141-B39B-1780A1379CA5}"/>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23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9802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1F7D362-0CD5-3B4E-8FF1-20C143508D62}" type="slidenum">
              <a:rPr lang="en-US" altLang="en-US" sz="1400">
                <a:solidFill>
                  <a:srgbClr val="000000"/>
                </a:solidFill>
                <a:latin typeface="Times New Roman" charset="0"/>
              </a:rPr>
              <a:pPr/>
              <a:t>24</a:t>
            </a:fld>
            <a:endParaRPr lang="en-US" altLang="en-US" sz="1400">
              <a:solidFill>
                <a:srgbClr val="000000"/>
              </a:solidFill>
              <a:latin typeface="Times New Roman" charset="0"/>
            </a:endParaRPr>
          </a:p>
        </p:txBody>
      </p:sp>
      <p:sp>
        <p:nvSpPr>
          <p:cNvPr id="99330"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99331"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(1)</a:t>
            </a:r>
          </a:p>
        </p:txBody>
      </p:sp>
      <p:sp>
        <p:nvSpPr>
          <p:cNvPr id="99332"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99333"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3369"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4"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5"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36"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37"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3370"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38"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3371"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39"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0"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41"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42" name="Group 15"/>
          <p:cNvGrpSpPr>
            <a:grpSpLocks/>
          </p:cNvGrpSpPr>
          <p:nvPr/>
        </p:nvGrpSpPr>
        <p:grpSpPr bwMode="auto">
          <a:xfrm>
            <a:off x="901700" y="4860925"/>
            <a:ext cx="711200" cy="381000"/>
            <a:chOff x="3600" y="219"/>
            <a:chExt cx="360" cy="175"/>
          </a:xfrm>
        </p:grpSpPr>
        <p:sp>
          <p:nvSpPr>
            <p:cNvPr id="99593"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94"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5"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6"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97"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98" name="Group 21"/>
            <p:cNvGrpSpPr>
              <a:grpSpLocks/>
            </p:cNvGrpSpPr>
            <p:nvPr/>
          </p:nvGrpSpPr>
          <p:grpSpPr bwMode="auto">
            <a:xfrm>
              <a:off x="3686" y="244"/>
              <a:ext cx="177" cy="66"/>
              <a:chOff x="2848" y="848"/>
              <a:chExt cx="140" cy="98"/>
            </a:xfrm>
          </p:grpSpPr>
          <p:sp>
            <p:nvSpPr>
              <p:cNvPr id="99603"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4"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5"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99" name="Group 25"/>
            <p:cNvGrpSpPr>
              <a:grpSpLocks/>
            </p:cNvGrpSpPr>
            <p:nvPr/>
          </p:nvGrpSpPr>
          <p:grpSpPr bwMode="auto">
            <a:xfrm flipV="1">
              <a:off x="3686" y="243"/>
              <a:ext cx="177" cy="66"/>
              <a:chOff x="2848" y="848"/>
              <a:chExt cx="140" cy="98"/>
            </a:xfrm>
          </p:grpSpPr>
          <p:sp>
            <p:nvSpPr>
              <p:cNvPr id="99600"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1"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602"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43"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4"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5"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6"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47"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3372"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48"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3373"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49"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0"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99351" name="Group 37"/>
          <p:cNvGrpSpPr>
            <a:grpSpLocks/>
          </p:cNvGrpSpPr>
          <p:nvPr/>
        </p:nvGrpSpPr>
        <p:grpSpPr bwMode="auto">
          <a:xfrm>
            <a:off x="3930650" y="4879975"/>
            <a:ext cx="711200" cy="381000"/>
            <a:chOff x="3600" y="219"/>
            <a:chExt cx="360" cy="175"/>
          </a:xfrm>
        </p:grpSpPr>
        <p:sp>
          <p:nvSpPr>
            <p:cNvPr id="99580"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81"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2"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3"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584"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585" name="Group 43"/>
            <p:cNvGrpSpPr>
              <a:grpSpLocks/>
            </p:cNvGrpSpPr>
            <p:nvPr/>
          </p:nvGrpSpPr>
          <p:grpSpPr bwMode="auto">
            <a:xfrm>
              <a:off x="3686" y="244"/>
              <a:ext cx="177" cy="66"/>
              <a:chOff x="2848" y="848"/>
              <a:chExt cx="140" cy="98"/>
            </a:xfrm>
          </p:grpSpPr>
          <p:sp>
            <p:nvSpPr>
              <p:cNvPr id="99590"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1"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92"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586" name="Group 47"/>
            <p:cNvGrpSpPr>
              <a:grpSpLocks/>
            </p:cNvGrpSpPr>
            <p:nvPr/>
          </p:nvGrpSpPr>
          <p:grpSpPr bwMode="auto">
            <a:xfrm flipV="1">
              <a:off x="3686" y="243"/>
              <a:ext cx="177" cy="66"/>
              <a:chOff x="2848" y="848"/>
              <a:chExt cx="140" cy="98"/>
            </a:xfrm>
          </p:grpSpPr>
          <p:sp>
            <p:nvSpPr>
              <p:cNvPr id="99587"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8"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589"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99352"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3"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4"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55"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99356"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3374"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9357"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3375"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9358"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59"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0"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61"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2"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63"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9364" name="Group 231"/>
          <p:cNvGrpSpPr>
            <a:grpSpLocks/>
          </p:cNvGrpSpPr>
          <p:nvPr/>
        </p:nvGrpSpPr>
        <p:grpSpPr bwMode="auto">
          <a:xfrm>
            <a:off x="4922838" y="1130300"/>
            <a:ext cx="2743200" cy="2603500"/>
            <a:chOff x="2497" y="49"/>
            <a:chExt cx="1728" cy="1605"/>
          </a:xfrm>
        </p:grpSpPr>
        <p:sp>
          <p:nvSpPr>
            <p:cNvPr id="99513"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14"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99515"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6"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17"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99518"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19" name="Group 124"/>
            <p:cNvGrpSpPr>
              <a:grpSpLocks/>
            </p:cNvGrpSpPr>
            <p:nvPr/>
          </p:nvGrpSpPr>
          <p:grpSpPr bwMode="auto">
            <a:xfrm>
              <a:off x="2732" y="81"/>
              <a:ext cx="685" cy="329"/>
              <a:chOff x="565" y="2634"/>
              <a:chExt cx="685" cy="329"/>
            </a:xfrm>
          </p:grpSpPr>
          <p:sp>
            <p:nvSpPr>
              <p:cNvPr id="99578"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99579"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99520" name="Group 128"/>
            <p:cNvGrpSpPr>
              <a:grpSpLocks/>
            </p:cNvGrpSpPr>
            <p:nvPr/>
          </p:nvGrpSpPr>
          <p:grpSpPr bwMode="auto">
            <a:xfrm>
              <a:off x="3316" y="1313"/>
              <a:ext cx="472" cy="219"/>
              <a:chOff x="1811" y="2493"/>
              <a:chExt cx="472" cy="219"/>
            </a:xfrm>
          </p:grpSpPr>
          <p:sp>
            <p:nvSpPr>
              <p:cNvPr id="99565"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66"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67"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8"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9"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70"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71"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72"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3"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4"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5"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6"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77"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1" name="Group 142"/>
            <p:cNvGrpSpPr>
              <a:grpSpLocks/>
            </p:cNvGrpSpPr>
            <p:nvPr/>
          </p:nvGrpSpPr>
          <p:grpSpPr bwMode="auto">
            <a:xfrm>
              <a:off x="2751" y="1079"/>
              <a:ext cx="472" cy="219"/>
              <a:chOff x="1811" y="2493"/>
              <a:chExt cx="472" cy="219"/>
            </a:xfrm>
          </p:grpSpPr>
          <p:sp>
            <p:nvSpPr>
              <p:cNvPr id="99552"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3"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4"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5"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6"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57"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58"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59"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0"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1"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2"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3"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64"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9522"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3"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524" name="Group 158"/>
            <p:cNvGrpSpPr>
              <a:grpSpLocks/>
            </p:cNvGrpSpPr>
            <p:nvPr/>
          </p:nvGrpSpPr>
          <p:grpSpPr bwMode="auto">
            <a:xfrm>
              <a:off x="3712" y="1039"/>
              <a:ext cx="472" cy="219"/>
              <a:chOff x="1811" y="2493"/>
              <a:chExt cx="472" cy="219"/>
            </a:xfrm>
          </p:grpSpPr>
          <p:sp>
            <p:nvSpPr>
              <p:cNvPr id="99539"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0"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1"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2"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3"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44"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45"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46"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7"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8"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49"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0"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51"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525" name="Group 172"/>
            <p:cNvGrpSpPr>
              <a:grpSpLocks/>
            </p:cNvGrpSpPr>
            <p:nvPr/>
          </p:nvGrpSpPr>
          <p:grpSpPr bwMode="auto">
            <a:xfrm>
              <a:off x="2805" y="768"/>
              <a:ext cx="472" cy="219"/>
              <a:chOff x="1811" y="2493"/>
              <a:chExt cx="472" cy="219"/>
            </a:xfrm>
          </p:grpSpPr>
          <p:sp>
            <p:nvSpPr>
              <p:cNvPr id="99526"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27"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28"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29"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0"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31"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32"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33"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4"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5"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6"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7"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38"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5" name="Group 232"/>
          <p:cNvGrpSpPr>
            <a:grpSpLocks/>
          </p:cNvGrpSpPr>
          <p:nvPr/>
        </p:nvGrpSpPr>
        <p:grpSpPr bwMode="auto">
          <a:xfrm>
            <a:off x="6140450" y="3898900"/>
            <a:ext cx="2389188" cy="2455863"/>
            <a:chOff x="4255" y="0"/>
            <a:chExt cx="1505" cy="1547"/>
          </a:xfrm>
        </p:grpSpPr>
        <p:sp>
          <p:nvSpPr>
            <p:cNvPr id="99463"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64" name="Group 120"/>
            <p:cNvGrpSpPr>
              <a:grpSpLocks/>
            </p:cNvGrpSpPr>
            <p:nvPr/>
          </p:nvGrpSpPr>
          <p:grpSpPr bwMode="auto">
            <a:xfrm>
              <a:off x="4347" y="23"/>
              <a:ext cx="667" cy="444"/>
              <a:chOff x="657" y="2629"/>
              <a:chExt cx="667" cy="444"/>
            </a:xfrm>
          </p:grpSpPr>
          <p:sp>
            <p:nvSpPr>
              <p:cNvPr id="99510"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99511"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99512"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65"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6"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67"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68" name="Group 189"/>
            <p:cNvGrpSpPr>
              <a:grpSpLocks/>
            </p:cNvGrpSpPr>
            <p:nvPr/>
          </p:nvGrpSpPr>
          <p:grpSpPr bwMode="auto">
            <a:xfrm>
              <a:off x="4925" y="642"/>
              <a:ext cx="472" cy="219"/>
              <a:chOff x="1811" y="2493"/>
              <a:chExt cx="472" cy="219"/>
            </a:xfrm>
          </p:grpSpPr>
          <p:sp>
            <p:nvSpPr>
              <p:cNvPr id="99497"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8"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9"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0"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1"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502"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503"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504"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5"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6"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7"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8"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509"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69" name="Group 203"/>
            <p:cNvGrpSpPr>
              <a:grpSpLocks/>
            </p:cNvGrpSpPr>
            <p:nvPr/>
          </p:nvGrpSpPr>
          <p:grpSpPr bwMode="auto">
            <a:xfrm>
              <a:off x="4315" y="881"/>
              <a:ext cx="472" cy="219"/>
              <a:chOff x="1811" y="2493"/>
              <a:chExt cx="472" cy="219"/>
            </a:xfrm>
          </p:grpSpPr>
          <p:sp>
            <p:nvSpPr>
              <p:cNvPr id="99484"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85"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86"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7"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8"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89"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90"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91"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2"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3"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4"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5"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96"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70" name="Group 217"/>
            <p:cNvGrpSpPr>
              <a:grpSpLocks/>
            </p:cNvGrpSpPr>
            <p:nvPr/>
          </p:nvGrpSpPr>
          <p:grpSpPr bwMode="auto">
            <a:xfrm>
              <a:off x="5288" y="1204"/>
              <a:ext cx="472" cy="219"/>
              <a:chOff x="1811" y="2493"/>
              <a:chExt cx="472" cy="219"/>
            </a:xfrm>
          </p:grpSpPr>
          <p:sp>
            <p:nvSpPr>
              <p:cNvPr id="99471"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2"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3"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4"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5"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76"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77"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78"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79"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0"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1"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2"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83"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9366" name="Group 236"/>
          <p:cNvGrpSpPr>
            <a:grpSpLocks/>
          </p:cNvGrpSpPr>
          <p:nvPr/>
        </p:nvGrpSpPr>
        <p:grpSpPr bwMode="auto">
          <a:xfrm>
            <a:off x="7489825" y="0"/>
            <a:ext cx="1654175" cy="1766888"/>
            <a:chOff x="4255" y="0"/>
            <a:chExt cx="1505" cy="1547"/>
          </a:xfrm>
        </p:grpSpPr>
        <p:sp>
          <p:nvSpPr>
            <p:cNvPr id="99413"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9414" name="Group 238"/>
            <p:cNvGrpSpPr>
              <a:grpSpLocks/>
            </p:cNvGrpSpPr>
            <p:nvPr/>
          </p:nvGrpSpPr>
          <p:grpSpPr bwMode="auto">
            <a:xfrm>
              <a:off x="4347" y="23"/>
              <a:ext cx="609" cy="541"/>
              <a:chOff x="657" y="2629"/>
              <a:chExt cx="609" cy="541"/>
            </a:xfrm>
          </p:grpSpPr>
          <p:sp>
            <p:nvSpPr>
              <p:cNvPr id="99460"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99461"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62"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99415"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6"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17"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9418" name="Group 245"/>
            <p:cNvGrpSpPr>
              <a:grpSpLocks/>
            </p:cNvGrpSpPr>
            <p:nvPr/>
          </p:nvGrpSpPr>
          <p:grpSpPr bwMode="auto">
            <a:xfrm>
              <a:off x="4925" y="642"/>
              <a:ext cx="472" cy="219"/>
              <a:chOff x="1811" y="2493"/>
              <a:chExt cx="472" cy="219"/>
            </a:xfrm>
          </p:grpSpPr>
          <p:sp>
            <p:nvSpPr>
              <p:cNvPr id="99447"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8"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9"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0"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1"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52"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53"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54"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5"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6"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7"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8"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59"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19" name="Group 259"/>
            <p:cNvGrpSpPr>
              <a:grpSpLocks/>
            </p:cNvGrpSpPr>
            <p:nvPr/>
          </p:nvGrpSpPr>
          <p:grpSpPr bwMode="auto">
            <a:xfrm>
              <a:off x="4315" y="881"/>
              <a:ext cx="472" cy="219"/>
              <a:chOff x="1811" y="2493"/>
              <a:chExt cx="472" cy="219"/>
            </a:xfrm>
          </p:grpSpPr>
          <p:sp>
            <p:nvSpPr>
              <p:cNvPr id="99434"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35"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36"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7"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8"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39"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40"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41"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2"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3"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4"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5"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46"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9420" name="Group 273"/>
            <p:cNvGrpSpPr>
              <a:grpSpLocks/>
            </p:cNvGrpSpPr>
            <p:nvPr/>
          </p:nvGrpSpPr>
          <p:grpSpPr bwMode="auto">
            <a:xfrm>
              <a:off x="5288" y="1204"/>
              <a:ext cx="472" cy="219"/>
              <a:chOff x="1811" y="2493"/>
              <a:chExt cx="472" cy="219"/>
            </a:xfrm>
          </p:grpSpPr>
          <p:sp>
            <p:nvSpPr>
              <p:cNvPr id="99421"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2"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3"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4"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5"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26"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27"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428"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29"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0"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1"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2"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433"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9367"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8"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69"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0"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71"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2"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99373"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374"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99375"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75"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99377"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8"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9379"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99380"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99381"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277"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278"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99384"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9385" name="Straight Connector 282"/>
          <p:cNvCxnSpPr>
            <a:cxnSpLocks noChangeShapeType="1"/>
            <a:stCxn id="99404"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9386"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7"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388"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99389"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80963" y="1825625"/>
            <a:ext cx="293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IAD</a:t>
            </a:r>
          </a:p>
        </p:txBody>
      </p:sp>
      <p:sp>
        <p:nvSpPr>
          <p:cNvPr id="99391"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276"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279" name="Text Box 295"/>
          <p:cNvSpPr txBox="1">
            <a:spLocks noChangeArrowheads="1"/>
          </p:cNvSpPr>
          <p:nvPr/>
        </p:nvSpPr>
        <p:spPr bwMode="auto">
          <a:xfrm>
            <a:off x="331788" y="31892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Route selection policy:</a:t>
            </a:r>
          </a:p>
          <a:p>
            <a:r>
              <a:rPr lang="en-US" altLang="en-US" sz="1400" dirty="0"/>
              <a:t>- </a:t>
            </a:r>
            <a:r>
              <a:rPr lang="en-US" altLang="en-US" sz="1400" dirty="0">
                <a:solidFill>
                  <a:srgbClr val="FF0000"/>
                </a:solidFill>
              </a:rPr>
              <a:t>Shortest AS Path</a:t>
            </a:r>
            <a:r>
              <a:rPr lang="en-US" altLang="en-US" sz="1400" dirty="0"/>
              <a:t> policy:</a:t>
            </a:r>
          </a:p>
        </p:txBody>
      </p:sp>
      <p:sp>
        <p:nvSpPr>
          <p:cNvPr id="28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99395"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28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3" name="Text Box 295"/>
          <p:cNvSpPr txBox="1">
            <a:spLocks noChangeArrowheads="1"/>
          </p:cNvSpPr>
          <p:nvPr/>
        </p:nvSpPr>
        <p:spPr bwMode="auto">
          <a:xfrm>
            <a:off x="487363" y="2617788"/>
            <a:ext cx="15279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dirty="0">
                <a:solidFill>
                  <a:srgbClr val="FF0000"/>
                </a:solidFill>
              </a:rPr>
              <a:t>No export</a:t>
            </a:r>
            <a:br>
              <a:rPr lang="en-US" altLang="en-US" sz="1600" dirty="0">
                <a:solidFill>
                  <a:srgbClr val="FF0000"/>
                </a:solidFill>
              </a:rPr>
            </a:br>
            <a:r>
              <a:rPr lang="en-US" altLang="en-US" sz="1600" dirty="0">
                <a:solidFill>
                  <a:srgbClr val="FF0000"/>
                </a:solidFill>
              </a:rPr>
              <a:t>to F (effect?)</a:t>
            </a:r>
            <a:endParaRPr lang="en-US" altLang="en-US" sz="1600" dirty="0">
              <a:solidFill>
                <a:srgbClr val="000000"/>
              </a:solidFill>
            </a:endParaRPr>
          </a:p>
        </p:txBody>
      </p:sp>
      <p:sp>
        <p:nvSpPr>
          <p:cNvPr id="281" name="Text Box 295"/>
          <p:cNvSpPr txBox="1">
            <a:spLocks noChangeArrowheads="1"/>
          </p:cNvSpPr>
          <p:nvPr/>
        </p:nvSpPr>
        <p:spPr bwMode="auto">
          <a:xfrm>
            <a:off x="484188" y="3663950"/>
            <a:ext cx="1785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FF0000"/>
                </a:solidFill>
              </a:rPr>
              <a:t>Choose AD using a1</a:t>
            </a:r>
          </a:p>
        </p:txBody>
      </p:sp>
      <p:grpSp>
        <p:nvGrpSpPr>
          <p:cNvPr id="99399" name="Group 58"/>
          <p:cNvGrpSpPr>
            <a:grpSpLocks/>
          </p:cNvGrpSpPr>
          <p:nvPr/>
        </p:nvGrpSpPr>
        <p:grpSpPr bwMode="auto">
          <a:xfrm>
            <a:off x="2368550" y="2974975"/>
            <a:ext cx="711200" cy="381000"/>
            <a:chOff x="3600" y="219"/>
            <a:chExt cx="360" cy="175"/>
          </a:xfrm>
        </p:grpSpPr>
        <p:sp>
          <p:nvSpPr>
            <p:cNvPr id="99400"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99401"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2"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3"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99404"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99405" name="Group 64"/>
            <p:cNvGrpSpPr>
              <a:grpSpLocks/>
            </p:cNvGrpSpPr>
            <p:nvPr/>
          </p:nvGrpSpPr>
          <p:grpSpPr bwMode="auto">
            <a:xfrm>
              <a:off x="3686" y="244"/>
              <a:ext cx="177" cy="66"/>
              <a:chOff x="2848" y="848"/>
              <a:chExt cx="140" cy="98"/>
            </a:xfrm>
          </p:grpSpPr>
          <p:sp>
            <p:nvSpPr>
              <p:cNvPr id="99410"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1"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12"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9406" name="Group 68"/>
            <p:cNvGrpSpPr>
              <a:grpSpLocks/>
            </p:cNvGrpSpPr>
            <p:nvPr/>
          </p:nvGrpSpPr>
          <p:grpSpPr bwMode="auto">
            <a:xfrm flipV="1">
              <a:off x="3686" y="243"/>
              <a:ext cx="177" cy="66"/>
              <a:chOff x="2848" y="848"/>
              <a:chExt cx="140" cy="98"/>
            </a:xfrm>
          </p:grpSpPr>
          <p:sp>
            <p:nvSpPr>
              <p:cNvPr id="99407"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8"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409"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ular Callout 1"/>
          <p:cNvSpPr/>
          <p:nvPr/>
        </p:nvSpPr>
        <p:spPr bwMode="auto">
          <a:xfrm>
            <a:off x="34869" y="4091032"/>
            <a:ext cx="2584506" cy="891701"/>
          </a:xfrm>
          <a:prstGeom prst="wedgeRectCallout">
            <a:avLst>
              <a:gd name="adj1" fmla="val -1520"/>
              <a:gd name="adj2" fmla="val -16511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mic Sans MS" pitchFamily="66" charset="0"/>
              </a:rPr>
              <a:t>Export policy</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controls</a:t>
            </a:r>
            <a:r>
              <a:rPr kumimoji="0" lang="en-US" sz="1800" b="0" i="0" u="none" strike="noStrike" cap="none" normalizeH="0" dirty="0">
                <a:ln>
                  <a:noFill/>
                </a:ln>
                <a:solidFill>
                  <a:schemeClr val="tx1"/>
                </a:solidFill>
                <a:effectLst/>
                <a:latin typeface="Comic Sans MS" pitchFamily="66" charset="0"/>
              </a:rPr>
              <a:t> ingress, i.e., </a:t>
            </a:r>
            <a:br>
              <a:rPr kumimoji="0" lang="en-US" sz="1800" b="0" i="0" u="none" strike="noStrike" cap="none" normalizeH="0" dirty="0">
                <a:ln>
                  <a:noFill/>
                </a:ln>
                <a:solidFill>
                  <a:schemeClr val="tx1"/>
                </a:solidFill>
                <a:effectLst/>
                <a:latin typeface="Comic Sans MS" pitchFamily="66" charset="0"/>
              </a:rPr>
            </a:br>
            <a:r>
              <a:rPr kumimoji="0" lang="en-US" sz="1800" b="0" i="0" u="none" strike="noStrike" cap="none" normalizeH="0" dirty="0">
                <a:ln>
                  <a:noFill/>
                </a:ln>
                <a:solidFill>
                  <a:schemeClr val="tx1"/>
                </a:solidFill>
                <a:effectLst/>
                <a:latin typeface="Comic Sans MS" pitchFamily="66" charset="0"/>
              </a:rPr>
              <a:t>who can use I</a:t>
            </a: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485884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P spid="277" grpId="0"/>
      <p:bldP spid="278" grpId="0"/>
      <p:bldP spid="290" grpId="0"/>
      <p:bldP spid="276" grpId="0"/>
      <p:bldP spid="279" grpId="0"/>
      <p:bldP spid="280" grpId="0"/>
      <p:bldP spid="282" grpId="0"/>
      <p:bldP spid="283" grpId="0"/>
      <p:bldP spid="281"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4CD0AAB-E847-0749-92C2-61EC45AC17F3}" type="slidenum">
              <a:rPr lang="en-US" altLang="en-US" sz="1400">
                <a:solidFill>
                  <a:srgbClr val="000000"/>
                </a:solidFill>
                <a:latin typeface="Times New Roman" charset="0"/>
              </a:rPr>
              <a:pPr/>
              <a:t>25</a:t>
            </a:fld>
            <a:endParaRPr lang="en-US" altLang="en-US" sz="1400">
              <a:solidFill>
                <a:srgbClr val="000000"/>
              </a:solidFill>
              <a:latin typeface="Times New Roman" charset="0"/>
            </a:endParaRPr>
          </a:p>
        </p:txBody>
      </p:sp>
      <p:sp>
        <p:nvSpPr>
          <p:cNvPr id="101378"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1379"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(2)</a:t>
            </a:r>
          </a:p>
        </p:txBody>
      </p:sp>
      <p:sp>
        <p:nvSpPr>
          <p:cNvPr id="101380"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1381"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4393"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2"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3"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4"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85"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4394"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86"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4395"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87"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88"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89"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0" name="Group 15"/>
          <p:cNvGrpSpPr>
            <a:grpSpLocks/>
          </p:cNvGrpSpPr>
          <p:nvPr/>
        </p:nvGrpSpPr>
        <p:grpSpPr bwMode="auto">
          <a:xfrm>
            <a:off x="901700" y="4860925"/>
            <a:ext cx="711200" cy="381000"/>
            <a:chOff x="3600" y="219"/>
            <a:chExt cx="360" cy="175"/>
          </a:xfrm>
        </p:grpSpPr>
        <p:sp>
          <p:nvSpPr>
            <p:cNvPr id="101640"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41"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2"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3"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44"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45" name="Group 21"/>
            <p:cNvGrpSpPr>
              <a:grpSpLocks/>
            </p:cNvGrpSpPr>
            <p:nvPr/>
          </p:nvGrpSpPr>
          <p:grpSpPr bwMode="auto">
            <a:xfrm>
              <a:off x="3686" y="244"/>
              <a:ext cx="177" cy="66"/>
              <a:chOff x="2848" y="848"/>
              <a:chExt cx="140" cy="98"/>
            </a:xfrm>
          </p:grpSpPr>
          <p:sp>
            <p:nvSpPr>
              <p:cNvPr id="101650"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1"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52"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46" name="Group 25"/>
            <p:cNvGrpSpPr>
              <a:grpSpLocks/>
            </p:cNvGrpSpPr>
            <p:nvPr/>
          </p:nvGrpSpPr>
          <p:grpSpPr bwMode="auto">
            <a:xfrm flipV="1">
              <a:off x="3686" y="243"/>
              <a:ext cx="177" cy="66"/>
              <a:chOff x="2848" y="848"/>
              <a:chExt cx="140" cy="98"/>
            </a:xfrm>
          </p:grpSpPr>
          <p:sp>
            <p:nvSpPr>
              <p:cNvPr id="101647"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8"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49"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391"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2"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3"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394"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395"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4396"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396"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4397"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397"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398"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1399" name="Group 37"/>
          <p:cNvGrpSpPr>
            <a:grpSpLocks/>
          </p:cNvGrpSpPr>
          <p:nvPr/>
        </p:nvGrpSpPr>
        <p:grpSpPr bwMode="auto">
          <a:xfrm>
            <a:off x="3930650" y="4879975"/>
            <a:ext cx="711200" cy="381000"/>
            <a:chOff x="3600" y="219"/>
            <a:chExt cx="360" cy="175"/>
          </a:xfrm>
        </p:grpSpPr>
        <p:sp>
          <p:nvSpPr>
            <p:cNvPr id="101627"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28"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29"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0"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631"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632" name="Group 43"/>
            <p:cNvGrpSpPr>
              <a:grpSpLocks/>
            </p:cNvGrpSpPr>
            <p:nvPr/>
          </p:nvGrpSpPr>
          <p:grpSpPr bwMode="auto">
            <a:xfrm>
              <a:off x="3686" y="244"/>
              <a:ext cx="177" cy="66"/>
              <a:chOff x="2848" y="848"/>
              <a:chExt cx="140" cy="98"/>
            </a:xfrm>
          </p:grpSpPr>
          <p:sp>
            <p:nvSpPr>
              <p:cNvPr id="101637"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8"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9"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633" name="Group 47"/>
            <p:cNvGrpSpPr>
              <a:grpSpLocks/>
            </p:cNvGrpSpPr>
            <p:nvPr/>
          </p:nvGrpSpPr>
          <p:grpSpPr bwMode="auto">
            <a:xfrm flipV="1">
              <a:off x="3686" y="243"/>
              <a:ext cx="177" cy="66"/>
              <a:chOff x="2848" y="848"/>
              <a:chExt cx="140" cy="98"/>
            </a:xfrm>
          </p:grpSpPr>
          <p:sp>
            <p:nvSpPr>
              <p:cNvPr id="101634"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5"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636"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1400"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1"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2"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3"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1404"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4398"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1405"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4399"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1406"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7"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08"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09"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0"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11"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1412" name="Group 231"/>
          <p:cNvGrpSpPr>
            <a:grpSpLocks/>
          </p:cNvGrpSpPr>
          <p:nvPr/>
        </p:nvGrpSpPr>
        <p:grpSpPr bwMode="auto">
          <a:xfrm>
            <a:off x="4922838" y="1130300"/>
            <a:ext cx="2743200" cy="2603500"/>
            <a:chOff x="2497" y="49"/>
            <a:chExt cx="1728" cy="1605"/>
          </a:xfrm>
        </p:grpSpPr>
        <p:sp>
          <p:nvSpPr>
            <p:cNvPr id="101560"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61"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1562"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3"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64"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1565"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66" name="Group 124"/>
            <p:cNvGrpSpPr>
              <a:grpSpLocks/>
            </p:cNvGrpSpPr>
            <p:nvPr/>
          </p:nvGrpSpPr>
          <p:grpSpPr bwMode="auto">
            <a:xfrm>
              <a:off x="2732" y="81"/>
              <a:ext cx="685" cy="329"/>
              <a:chOff x="565" y="2634"/>
              <a:chExt cx="685" cy="329"/>
            </a:xfrm>
          </p:grpSpPr>
          <p:sp>
            <p:nvSpPr>
              <p:cNvPr id="101625"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1626"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1567" name="Group 128"/>
            <p:cNvGrpSpPr>
              <a:grpSpLocks/>
            </p:cNvGrpSpPr>
            <p:nvPr/>
          </p:nvGrpSpPr>
          <p:grpSpPr bwMode="auto">
            <a:xfrm>
              <a:off x="3316" y="1313"/>
              <a:ext cx="472" cy="219"/>
              <a:chOff x="1811" y="2493"/>
              <a:chExt cx="472" cy="219"/>
            </a:xfrm>
          </p:grpSpPr>
          <p:sp>
            <p:nvSpPr>
              <p:cNvPr id="101612"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3"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4"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5"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6"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17"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18"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19"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0"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1"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2"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3"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24"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68" name="Group 142"/>
            <p:cNvGrpSpPr>
              <a:grpSpLocks/>
            </p:cNvGrpSpPr>
            <p:nvPr/>
          </p:nvGrpSpPr>
          <p:grpSpPr bwMode="auto">
            <a:xfrm>
              <a:off x="2751" y="1079"/>
              <a:ext cx="472" cy="219"/>
              <a:chOff x="1811" y="2493"/>
              <a:chExt cx="472" cy="219"/>
            </a:xfrm>
          </p:grpSpPr>
          <p:sp>
            <p:nvSpPr>
              <p:cNvPr id="101599"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0"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1"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2"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3"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604"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05"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606"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7"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8"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09"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0"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11"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1569"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0"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71" name="Group 158"/>
            <p:cNvGrpSpPr>
              <a:grpSpLocks/>
            </p:cNvGrpSpPr>
            <p:nvPr/>
          </p:nvGrpSpPr>
          <p:grpSpPr bwMode="auto">
            <a:xfrm>
              <a:off x="3712" y="1039"/>
              <a:ext cx="472" cy="219"/>
              <a:chOff x="1811" y="2493"/>
              <a:chExt cx="472" cy="219"/>
            </a:xfrm>
          </p:grpSpPr>
          <p:sp>
            <p:nvSpPr>
              <p:cNvPr id="101586"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87"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8"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9"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0"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91"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92"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93"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4"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5"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6"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7"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98"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72" name="Group 172"/>
            <p:cNvGrpSpPr>
              <a:grpSpLocks/>
            </p:cNvGrpSpPr>
            <p:nvPr/>
          </p:nvGrpSpPr>
          <p:grpSpPr bwMode="auto">
            <a:xfrm>
              <a:off x="2805" y="768"/>
              <a:ext cx="472" cy="219"/>
              <a:chOff x="1811" y="2493"/>
              <a:chExt cx="472" cy="219"/>
            </a:xfrm>
          </p:grpSpPr>
          <p:sp>
            <p:nvSpPr>
              <p:cNvPr id="101573"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4"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75"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6"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77"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78"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79"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80"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1"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2"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3"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4"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85"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3" name="Group 232"/>
          <p:cNvGrpSpPr>
            <a:grpSpLocks/>
          </p:cNvGrpSpPr>
          <p:nvPr/>
        </p:nvGrpSpPr>
        <p:grpSpPr bwMode="auto">
          <a:xfrm>
            <a:off x="6140450" y="3898900"/>
            <a:ext cx="2389188" cy="2455863"/>
            <a:chOff x="4255" y="0"/>
            <a:chExt cx="1505" cy="1547"/>
          </a:xfrm>
        </p:grpSpPr>
        <p:sp>
          <p:nvSpPr>
            <p:cNvPr id="101510"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511" name="Group 120"/>
            <p:cNvGrpSpPr>
              <a:grpSpLocks/>
            </p:cNvGrpSpPr>
            <p:nvPr/>
          </p:nvGrpSpPr>
          <p:grpSpPr bwMode="auto">
            <a:xfrm>
              <a:off x="4347" y="23"/>
              <a:ext cx="667" cy="444"/>
              <a:chOff x="657" y="2629"/>
              <a:chExt cx="667" cy="444"/>
            </a:xfrm>
          </p:grpSpPr>
          <p:sp>
            <p:nvSpPr>
              <p:cNvPr id="101557"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1558"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1559"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512"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3"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14"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515" name="Group 189"/>
            <p:cNvGrpSpPr>
              <a:grpSpLocks/>
            </p:cNvGrpSpPr>
            <p:nvPr/>
          </p:nvGrpSpPr>
          <p:grpSpPr bwMode="auto">
            <a:xfrm>
              <a:off x="4925" y="642"/>
              <a:ext cx="472" cy="219"/>
              <a:chOff x="1811" y="2493"/>
              <a:chExt cx="472" cy="219"/>
            </a:xfrm>
          </p:grpSpPr>
          <p:sp>
            <p:nvSpPr>
              <p:cNvPr id="101544"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45"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46"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7"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8"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49"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50"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51"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2"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3"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4"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5"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56"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6" name="Group 203"/>
            <p:cNvGrpSpPr>
              <a:grpSpLocks/>
            </p:cNvGrpSpPr>
            <p:nvPr/>
          </p:nvGrpSpPr>
          <p:grpSpPr bwMode="auto">
            <a:xfrm>
              <a:off x="4315" y="881"/>
              <a:ext cx="472" cy="219"/>
              <a:chOff x="1811" y="2493"/>
              <a:chExt cx="472" cy="219"/>
            </a:xfrm>
          </p:grpSpPr>
          <p:sp>
            <p:nvSpPr>
              <p:cNvPr id="101531"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2"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3"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4"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5"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36"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37"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38"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9"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0"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1"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2"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43"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517" name="Group 217"/>
            <p:cNvGrpSpPr>
              <a:grpSpLocks/>
            </p:cNvGrpSpPr>
            <p:nvPr/>
          </p:nvGrpSpPr>
          <p:grpSpPr bwMode="auto">
            <a:xfrm>
              <a:off x="5288" y="1204"/>
              <a:ext cx="472" cy="219"/>
              <a:chOff x="1811" y="2493"/>
              <a:chExt cx="472" cy="219"/>
            </a:xfrm>
          </p:grpSpPr>
          <p:sp>
            <p:nvSpPr>
              <p:cNvPr id="101518"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19"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0"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1"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2"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23"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24"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25"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6"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7"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8"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29"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30"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1414" name="Group 236"/>
          <p:cNvGrpSpPr>
            <a:grpSpLocks/>
          </p:cNvGrpSpPr>
          <p:nvPr/>
        </p:nvGrpSpPr>
        <p:grpSpPr bwMode="auto">
          <a:xfrm>
            <a:off x="7489825" y="0"/>
            <a:ext cx="1654175" cy="1766888"/>
            <a:chOff x="4255" y="0"/>
            <a:chExt cx="1505" cy="1547"/>
          </a:xfrm>
        </p:grpSpPr>
        <p:sp>
          <p:nvSpPr>
            <p:cNvPr id="101460"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1461" name="Group 238"/>
            <p:cNvGrpSpPr>
              <a:grpSpLocks/>
            </p:cNvGrpSpPr>
            <p:nvPr/>
          </p:nvGrpSpPr>
          <p:grpSpPr bwMode="auto">
            <a:xfrm>
              <a:off x="4347" y="23"/>
              <a:ext cx="609" cy="541"/>
              <a:chOff x="657" y="2629"/>
              <a:chExt cx="609" cy="541"/>
            </a:xfrm>
          </p:grpSpPr>
          <p:sp>
            <p:nvSpPr>
              <p:cNvPr id="101507"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1508"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509"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1462"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3"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64"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1465" name="Group 245"/>
            <p:cNvGrpSpPr>
              <a:grpSpLocks/>
            </p:cNvGrpSpPr>
            <p:nvPr/>
          </p:nvGrpSpPr>
          <p:grpSpPr bwMode="auto">
            <a:xfrm>
              <a:off x="4925" y="642"/>
              <a:ext cx="472" cy="219"/>
              <a:chOff x="1811" y="2493"/>
              <a:chExt cx="472" cy="219"/>
            </a:xfrm>
          </p:grpSpPr>
          <p:sp>
            <p:nvSpPr>
              <p:cNvPr id="101494"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95"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96"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7"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8"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99"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500"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501"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2"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3"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4"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5"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506"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6" name="Group 259"/>
            <p:cNvGrpSpPr>
              <a:grpSpLocks/>
            </p:cNvGrpSpPr>
            <p:nvPr/>
          </p:nvGrpSpPr>
          <p:grpSpPr bwMode="auto">
            <a:xfrm>
              <a:off x="4315" y="881"/>
              <a:ext cx="472" cy="219"/>
              <a:chOff x="1811" y="2493"/>
              <a:chExt cx="472" cy="219"/>
            </a:xfrm>
          </p:grpSpPr>
          <p:sp>
            <p:nvSpPr>
              <p:cNvPr id="101481"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2"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3"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4"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5"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86"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87"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88"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9"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0"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1"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2"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93"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1467" name="Group 273"/>
            <p:cNvGrpSpPr>
              <a:grpSpLocks/>
            </p:cNvGrpSpPr>
            <p:nvPr/>
          </p:nvGrpSpPr>
          <p:grpSpPr bwMode="auto">
            <a:xfrm>
              <a:off x="5288" y="1204"/>
              <a:ext cx="472" cy="219"/>
              <a:chOff x="1811" y="2493"/>
              <a:chExt cx="472" cy="219"/>
            </a:xfrm>
          </p:grpSpPr>
          <p:sp>
            <p:nvSpPr>
              <p:cNvPr id="101468"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69"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0"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1"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2"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73"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74"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475"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6"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7"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8"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79"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480"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1415"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6"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7"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18"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19"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0"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1421"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22"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1423"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1424"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1425"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6"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1427"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1428"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1429"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1430"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1431"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1432"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33" name="Straight Connector 282"/>
          <p:cNvCxnSpPr>
            <a:cxnSpLocks noChangeShapeType="1"/>
            <a:stCxn id="101451"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34"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5"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36"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1437"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1439"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1440"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1441" name="Text Box 295"/>
          <p:cNvSpPr txBox="1">
            <a:spLocks noChangeArrowheads="1"/>
          </p:cNvSpPr>
          <p:nvPr/>
        </p:nvSpPr>
        <p:spPr bwMode="auto">
          <a:xfrm>
            <a:off x="465138" y="3189288"/>
            <a:ext cx="20553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a:t>
            </a:r>
            <a:r>
              <a:rPr lang="en-US" altLang="en-US" sz="1400" dirty="0">
                <a:solidFill>
                  <a:srgbClr val="FF0000"/>
                </a:solidFill>
              </a:rPr>
              <a:t>Low </a:t>
            </a:r>
            <a:r>
              <a:rPr lang="en-US" altLang="en-US" sz="1400" dirty="0" err="1">
                <a:solidFill>
                  <a:srgbClr val="FF0000"/>
                </a:solidFill>
              </a:rPr>
              <a:t>local_pref</a:t>
            </a:r>
            <a:r>
              <a:rPr lang="en-US" altLang="en-US" sz="1400" dirty="0">
                <a:solidFill>
                  <a:srgbClr val="FF0000"/>
                </a:solidFill>
              </a:rPr>
              <a:t> for A</a:t>
            </a:r>
          </a:p>
          <a:p>
            <a:r>
              <a:rPr lang="en-US" altLang="en-US" sz="1400" dirty="0"/>
              <a:t>- Shortest AS Path</a:t>
            </a:r>
          </a:p>
          <a:p>
            <a:r>
              <a:rPr lang="en-US" altLang="en-US" sz="1400" dirty="0"/>
              <a:t>- </a:t>
            </a:r>
            <a:r>
              <a:rPr lang="en-US" altLang="en-US" sz="1400" dirty="0">
                <a:solidFill>
                  <a:srgbClr val="FF0000"/>
                </a:solidFill>
              </a:rPr>
              <a:t>Prefer </a:t>
            </a:r>
            <a:r>
              <a:rPr lang="en-US" altLang="en-US" sz="1400" dirty="0" err="1">
                <a:solidFill>
                  <a:srgbClr val="FF0000"/>
                </a:solidFill>
              </a:rPr>
              <a:t>eBGP</a:t>
            </a:r>
            <a:r>
              <a:rPr lang="en-US" altLang="en-US" sz="1400" dirty="0">
                <a:solidFill>
                  <a:srgbClr val="FF0000"/>
                </a:solidFill>
              </a:rPr>
              <a:t> </a:t>
            </a:r>
          </a:p>
        </p:txBody>
      </p:sp>
      <p:sp>
        <p:nvSpPr>
          <p:cNvPr id="101442"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1443"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1444"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27900" y="4319588"/>
            <a:ext cx="265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Outcome: Choose BCD using b</a:t>
            </a:r>
          </a:p>
        </p:txBody>
      </p:sp>
      <p:grpSp>
        <p:nvGrpSpPr>
          <p:cNvPr id="101446" name="Group 58"/>
          <p:cNvGrpSpPr>
            <a:grpSpLocks/>
          </p:cNvGrpSpPr>
          <p:nvPr/>
        </p:nvGrpSpPr>
        <p:grpSpPr bwMode="auto">
          <a:xfrm>
            <a:off x="2368550" y="2974975"/>
            <a:ext cx="711200" cy="381000"/>
            <a:chOff x="3600" y="219"/>
            <a:chExt cx="360" cy="175"/>
          </a:xfrm>
        </p:grpSpPr>
        <p:sp>
          <p:nvSpPr>
            <p:cNvPr id="101447"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1448"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49"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0"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1451"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1452" name="Group 64"/>
            <p:cNvGrpSpPr>
              <a:grpSpLocks/>
            </p:cNvGrpSpPr>
            <p:nvPr/>
          </p:nvGrpSpPr>
          <p:grpSpPr bwMode="auto">
            <a:xfrm>
              <a:off x="3686" y="244"/>
              <a:ext cx="177" cy="66"/>
              <a:chOff x="2848" y="848"/>
              <a:chExt cx="140" cy="98"/>
            </a:xfrm>
          </p:grpSpPr>
          <p:sp>
            <p:nvSpPr>
              <p:cNvPr id="101457"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8"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9"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1453" name="Group 68"/>
            <p:cNvGrpSpPr>
              <a:grpSpLocks/>
            </p:cNvGrpSpPr>
            <p:nvPr/>
          </p:nvGrpSpPr>
          <p:grpSpPr bwMode="auto">
            <a:xfrm flipV="1">
              <a:off x="3686" y="243"/>
              <a:ext cx="177" cy="66"/>
              <a:chOff x="2848" y="848"/>
              <a:chExt cx="140" cy="98"/>
            </a:xfrm>
          </p:grpSpPr>
          <p:sp>
            <p:nvSpPr>
              <p:cNvPr id="101454"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5"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1456"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 name="Rectangle 1"/>
          <p:cNvSpPr/>
          <p:nvPr/>
        </p:nvSpPr>
        <p:spPr>
          <a:xfrm>
            <a:off x="487280" y="4065687"/>
            <a:ext cx="2020105" cy="307777"/>
          </a:xfrm>
          <a:prstGeom prst="rect">
            <a:avLst/>
          </a:prstGeom>
        </p:spPr>
        <p:txBody>
          <a:bodyPr wrap="none">
            <a:spAutoFit/>
          </a:bodyPr>
          <a:lstStyle/>
          <a:p>
            <a:pPr lvl="0"/>
            <a:r>
              <a:rPr lang="en-US" altLang="en-US" sz="1400">
                <a:solidFill>
                  <a:srgbClr val="FF0000"/>
                </a:solidFill>
              </a:rPr>
              <a:t>Called hot potato (why?) </a:t>
            </a:r>
            <a:endParaRPr lang="en-US" altLang="en-US" sz="1400" dirty="0">
              <a:solidFill>
                <a:srgbClr val="FF0000"/>
              </a:solidFill>
            </a:endParaRPr>
          </a:p>
        </p:txBody>
      </p:sp>
    </p:spTree>
    <p:extLst>
      <p:ext uri="{BB962C8B-B14F-4D97-AF65-F5344CB8AC3E}">
        <p14:creationId xmlns:p14="http://schemas.microsoft.com/office/powerpoint/2010/main" val="707363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DADA201-9615-1C4B-95CD-CDBC22608C90}" type="slidenum">
              <a:rPr lang="en-US" altLang="en-US" sz="1400">
                <a:solidFill>
                  <a:srgbClr val="000000"/>
                </a:solidFill>
                <a:latin typeface="Times New Roman" charset="0"/>
              </a:rPr>
              <a:pPr/>
              <a:t>26</a:t>
            </a:fld>
            <a:endParaRPr lang="en-US" altLang="en-US" sz="1400">
              <a:solidFill>
                <a:srgbClr val="000000"/>
              </a:solidFill>
              <a:latin typeface="Times New Roman" charset="0"/>
            </a:endParaRPr>
          </a:p>
        </p:txBody>
      </p:sp>
      <p:sp>
        <p:nvSpPr>
          <p:cNvPr id="103426" name="Freeform 3"/>
          <p:cNvSpPr>
            <a:spLocks/>
          </p:cNvSpPr>
          <p:nvPr/>
        </p:nvSpPr>
        <p:spPr bwMode="auto">
          <a:xfrm>
            <a:off x="157163" y="869950"/>
            <a:ext cx="5535612" cy="6242050"/>
          </a:xfrm>
          <a:custGeom>
            <a:avLst/>
            <a:gdLst>
              <a:gd name="T0" fmla="*/ 2147483647 w 3487"/>
              <a:gd name="T1" fmla="*/ 2147483647 h 3932"/>
              <a:gd name="T2" fmla="*/ 2147483647 w 3487"/>
              <a:gd name="T3" fmla="*/ 2147483647 h 3932"/>
              <a:gd name="T4" fmla="*/ 2147483647 w 3487"/>
              <a:gd name="T5" fmla="*/ 2147483647 h 3932"/>
              <a:gd name="T6" fmla="*/ 2147483647 w 3487"/>
              <a:gd name="T7" fmla="*/ 2147483647 h 3932"/>
              <a:gd name="T8" fmla="*/ 2147483647 w 3487"/>
              <a:gd name="T9" fmla="*/ 2147483647 h 3932"/>
              <a:gd name="T10" fmla="*/ 2147483647 w 3487"/>
              <a:gd name="T11" fmla="*/ 2147483647 h 3932"/>
              <a:gd name="T12" fmla="*/ 2147483647 w 3487"/>
              <a:gd name="T13" fmla="*/ 2147483647 h 3932"/>
              <a:gd name="T14" fmla="*/ 2147483647 w 3487"/>
              <a:gd name="T15" fmla="*/ 2147483647 h 3932"/>
              <a:gd name="T16" fmla="*/ 2147483647 w 3487"/>
              <a:gd name="T17" fmla="*/ 2147483647 h 3932"/>
              <a:gd name="T18" fmla="*/ 2147483647 w 3487"/>
              <a:gd name="T19" fmla="*/ 2147483647 h 3932"/>
              <a:gd name="T20" fmla="*/ 2147483647 w 3487"/>
              <a:gd name="T21" fmla="*/ 2147483647 h 39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87"/>
              <a:gd name="T34" fmla="*/ 0 h 3932"/>
              <a:gd name="T35" fmla="*/ 3487 w 3487"/>
              <a:gd name="T36" fmla="*/ 3932 h 39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87" h="3932">
                <a:moveTo>
                  <a:pt x="1695" y="122"/>
                </a:moveTo>
                <a:cubicBezTo>
                  <a:pt x="1399" y="199"/>
                  <a:pt x="701" y="197"/>
                  <a:pt x="449" y="557"/>
                </a:cubicBezTo>
                <a:cubicBezTo>
                  <a:pt x="197" y="917"/>
                  <a:pt x="250" y="1815"/>
                  <a:pt x="184" y="2285"/>
                </a:cubicBezTo>
                <a:cubicBezTo>
                  <a:pt x="118" y="2755"/>
                  <a:pt x="0" y="3144"/>
                  <a:pt x="52" y="3380"/>
                </a:cubicBezTo>
                <a:cubicBezTo>
                  <a:pt x="104" y="3616"/>
                  <a:pt x="221" y="3646"/>
                  <a:pt x="496" y="3701"/>
                </a:cubicBezTo>
                <a:cubicBezTo>
                  <a:pt x="771" y="3756"/>
                  <a:pt x="1242" y="3711"/>
                  <a:pt x="1705" y="3711"/>
                </a:cubicBezTo>
                <a:cubicBezTo>
                  <a:pt x="2168" y="3711"/>
                  <a:pt x="3057" y="3932"/>
                  <a:pt x="3272" y="3701"/>
                </a:cubicBezTo>
                <a:cubicBezTo>
                  <a:pt x="3487" y="3470"/>
                  <a:pt x="3097" y="2826"/>
                  <a:pt x="2998" y="2323"/>
                </a:cubicBezTo>
                <a:cubicBezTo>
                  <a:pt x="2899" y="1820"/>
                  <a:pt x="2806" y="1052"/>
                  <a:pt x="2677" y="680"/>
                </a:cubicBezTo>
                <a:cubicBezTo>
                  <a:pt x="2548" y="308"/>
                  <a:pt x="2389" y="188"/>
                  <a:pt x="2224" y="94"/>
                </a:cubicBezTo>
                <a:cubicBezTo>
                  <a:pt x="2059" y="0"/>
                  <a:pt x="1991" y="45"/>
                  <a:pt x="1695" y="122"/>
                </a:cubicBezTo>
                <a:close/>
              </a:path>
            </a:pathLst>
          </a:custGeom>
          <a:solidFill>
            <a:srgbClr val="CCFFFF"/>
          </a:solidFill>
          <a:ln w="9525">
            <a:solidFill>
              <a:schemeClr val="tx1"/>
            </a:solidFill>
            <a:round/>
            <a:headEnd/>
            <a:tailEnd/>
          </a:ln>
        </p:spPr>
        <p:txBody>
          <a:bodyPr wrap="none"/>
          <a:lstStyle/>
          <a:p>
            <a:endParaRPr lang="en-US"/>
          </a:p>
        </p:txBody>
      </p:sp>
      <p:sp>
        <p:nvSpPr>
          <p:cNvPr id="103427" name="Rectangle 4"/>
          <p:cNvSpPr>
            <a:spLocks noGrp="1" noChangeArrowheads="1"/>
          </p:cNvSpPr>
          <p:nvPr>
            <p:ph type="title"/>
          </p:nvPr>
        </p:nvSpPr>
        <p:spPr>
          <a:xfrm>
            <a:off x="428625" y="0"/>
            <a:ext cx="8024813" cy="1143000"/>
          </a:xfrm>
        </p:spPr>
        <p:txBody>
          <a:bodyPr/>
          <a:lstStyle/>
          <a:p>
            <a:r>
              <a:rPr lang="en-US" altLang="en-US" dirty="0">
                <a:ea typeface="ＭＳ Ｐゴシック" charset="-128"/>
              </a:rPr>
              <a:t>BGP Example (3)</a:t>
            </a:r>
          </a:p>
        </p:txBody>
      </p:sp>
      <p:sp>
        <p:nvSpPr>
          <p:cNvPr id="103428" name="Freeform 5"/>
          <p:cNvSpPr>
            <a:spLocks/>
          </p:cNvSpPr>
          <p:nvPr/>
        </p:nvSpPr>
        <p:spPr bwMode="auto">
          <a:xfrm rot="5265760">
            <a:off x="2153444" y="1146969"/>
            <a:ext cx="1612900"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3429" name="Object 2"/>
          <p:cNvGraphicFramePr>
            <a:graphicFrameLocks noChangeAspect="1"/>
          </p:cNvGraphicFramePr>
          <p:nvPr/>
        </p:nvGraphicFramePr>
        <p:xfrm>
          <a:off x="3232150" y="1536700"/>
          <a:ext cx="584200" cy="463550"/>
        </p:xfrm>
        <a:graphic>
          <a:graphicData uri="http://schemas.openxmlformats.org/presentationml/2006/ole">
            <mc:AlternateContent xmlns:mc="http://schemas.openxmlformats.org/markup-compatibility/2006">
              <mc:Choice xmlns:v="urn:schemas-microsoft-com:vml" Requires="v">
                <p:oleObj spid="_x0000_s495417"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150" y="1536700"/>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0" name="Line 7"/>
          <p:cNvSpPr>
            <a:spLocks noChangeShapeType="1"/>
          </p:cNvSpPr>
          <p:nvPr/>
        </p:nvSpPr>
        <p:spPr bwMode="auto">
          <a:xfrm flipH="1">
            <a:off x="2068513" y="2162175"/>
            <a:ext cx="1500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1" name="Line 8"/>
          <p:cNvSpPr>
            <a:spLocks noChangeShapeType="1"/>
          </p:cNvSpPr>
          <p:nvPr/>
        </p:nvSpPr>
        <p:spPr bwMode="auto">
          <a:xfrm flipH="1" flipV="1">
            <a:off x="3570288" y="1987550"/>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2" name="Line 9"/>
          <p:cNvSpPr>
            <a:spLocks noChangeShapeType="1"/>
          </p:cNvSpPr>
          <p:nvPr/>
        </p:nvSpPr>
        <p:spPr bwMode="auto">
          <a:xfrm flipH="1">
            <a:off x="2070100" y="1933575"/>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33" name="Object 3"/>
          <p:cNvGraphicFramePr>
            <a:graphicFrameLocks noChangeAspect="1"/>
          </p:cNvGraphicFramePr>
          <p:nvPr/>
        </p:nvGraphicFramePr>
        <p:xfrm>
          <a:off x="2622550" y="1431925"/>
          <a:ext cx="584200" cy="463550"/>
        </p:xfrm>
        <a:graphic>
          <a:graphicData uri="http://schemas.openxmlformats.org/presentationml/2006/ole">
            <mc:AlternateContent xmlns:mc="http://schemas.openxmlformats.org/markup-compatibility/2006">
              <mc:Choice xmlns:v="urn:schemas-microsoft-com:vml" Requires="v">
                <p:oleObj spid="_x0000_s495418"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14319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34" name="Object 4"/>
          <p:cNvGraphicFramePr>
            <a:graphicFrameLocks noChangeAspect="1"/>
          </p:cNvGraphicFramePr>
          <p:nvPr/>
        </p:nvGraphicFramePr>
        <p:xfrm>
          <a:off x="1993900" y="1565275"/>
          <a:ext cx="584200" cy="463550"/>
        </p:xfrm>
        <a:graphic>
          <a:graphicData uri="http://schemas.openxmlformats.org/presentationml/2006/ole">
            <mc:AlternateContent xmlns:mc="http://schemas.openxmlformats.org/markup-compatibility/2006">
              <mc:Choice xmlns:v="urn:schemas-microsoft-com:vml" Requires="v">
                <p:oleObj spid="_x0000_s495419" name="Clip" r:id="rId7" imgW="1307079" imgH="1083682" progId="MS_ClipArt_Gallery.2">
                  <p:embed/>
                </p:oleObj>
              </mc:Choice>
              <mc:Fallback>
                <p:oleObj name="Clip" r:id="rId7"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5652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35" name="Line 12"/>
          <p:cNvSpPr>
            <a:spLocks noChangeShapeType="1"/>
          </p:cNvSpPr>
          <p:nvPr/>
        </p:nvSpPr>
        <p:spPr bwMode="auto">
          <a:xfrm flipH="1">
            <a:off x="2698750" y="2171700"/>
            <a:ext cx="3175" cy="796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36" name="Rectangle 13"/>
          <p:cNvSpPr>
            <a:spLocks noChangeArrowheads="1"/>
          </p:cNvSpPr>
          <p:nvPr/>
        </p:nvSpPr>
        <p:spPr bwMode="auto">
          <a:xfrm>
            <a:off x="2571750" y="2638425"/>
            <a:ext cx="309563"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37" name="Freeform 14"/>
          <p:cNvSpPr>
            <a:spLocks/>
          </p:cNvSpPr>
          <p:nvPr/>
        </p:nvSpPr>
        <p:spPr bwMode="auto">
          <a:xfrm>
            <a:off x="465138" y="514985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38" name="Group 15"/>
          <p:cNvGrpSpPr>
            <a:grpSpLocks/>
          </p:cNvGrpSpPr>
          <p:nvPr/>
        </p:nvGrpSpPr>
        <p:grpSpPr bwMode="auto">
          <a:xfrm>
            <a:off x="901700" y="4860925"/>
            <a:ext cx="711200" cy="381000"/>
            <a:chOff x="3600" y="219"/>
            <a:chExt cx="360" cy="175"/>
          </a:xfrm>
        </p:grpSpPr>
        <p:sp>
          <p:nvSpPr>
            <p:cNvPr id="103688" name="Oval 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89" name="Line 17"/>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0" name="Line 18"/>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1" name="Rectangle 19"/>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92" name="Oval 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93" name="Group 21"/>
            <p:cNvGrpSpPr>
              <a:grpSpLocks/>
            </p:cNvGrpSpPr>
            <p:nvPr/>
          </p:nvGrpSpPr>
          <p:grpSpPr bwMode="auto">
            <a:xfrm>
              <a:off x="3686" y="244"/>
              <a:ext cx="177" cy="66"/>
              <a:chOff x="2848" y="848"/>
              <a:chExt cx="140" cy="98"/>
            </a:xfrm>
          </p:grpSpPr>
          <p:sp>
            <p:nvSpPr>
              <p:cNvPr id="103698" name="Line 2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9" name="Line 2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0" name="Line 2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94" name="Group 25"/>
            <p:cNvGrpSpPr>
              <a:grpSpLocks/>
            </p:cNvGrpSpPr>
            <p:nvPr/>
          </p:nvGrpSpPr>
          <p:grpSpPr bwMode="auto">
            <a:xfrm flipV="1">
              <a:off x="3686" y="243"/>
              <a:ext cx="177" cy="66"/>
              <a:chOff x="2848" y="848"/>
              <a:chExt cx="140" cy="98"/>
            </a:xfrm>
          </p:grpSpPr>
          <p:sp>
            <p:nvSpPr>
              <p:cNvPr id="103695" name="Line 2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6" name="Line 2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97" name="Line 2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39" name="Line 29"/>
          <p:cNvSpPr>
            <a:spLocks noChangeShapeType="1"/>
          </p:cNvSpPr>
          <p:nvPr/>
        </p:nvSpPr>
        <p:spPr bwMode="auto">
          <a:xfrm flipH="1">
            <a:off x="1220788" y="525303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0" name="Line 30"/>
          <p:cNvSpPr>
            <a:spLocks noChangeShapeType="1"/>
          </p:cNvSpPr>
          <p:nvPr/>
        </p:nvSpPr>
        <p:spPr bwMode="auto">
          <a:xfrm flipH="1" flipV="1">
            <a:off x="701675" y="595788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1" name="Line 31"/>
          <p:cNvSpPr>
            <a:spLocks noChangeShapeType="1"/>
          </p:cNvSpPr>
          <p:nvPr/>
        </p:nvSpPr>
        <p:spPr bwMode="auto">
          <a:xfrm flipH="1" flipV="1">
            <a:off x="712788" y="597376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2" name="Line 32"/>
          <p:cNvSpPr>
            <a:spLocks noChangeShapeType="1"/>
          </p:cNvSpPr>
          <p:nvPr/>
        </p:nvSpPr>
        <p:spPr bwMode="auto">
          <a:xfrm flipH="1" flipV="1">
            <a:off x="1708150" y="595947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43" name="Object 5"/>
          <p:cNvGraphicFramePr>
            <a:graphicFrameLocks noChangeAspect="1"/>
          </p:cNvGraphicFramePr>
          <p:nvPr/>
        </p:nvGraphicFramePr>
        <p:xfrm>
          <a:off x="1255713" y="6061075"/>
          <a:ext cx="584200" cy="463550"/>
        </p:xfrm>
        <a:graphic>
          <a:graphicData uri="http://schemas.openxmlformats.org/presentationml/2006/ole">
            <mc:AlternateContent xmlns:mc="http://schemas.openxmlformats.org/markup-compatibility/2006">
              <mc:Choice xmlns:v="urn:schemas-microsoft-com:vml" Requires="v">
                <p:oleObj spid="_x0000_s495420" name="Clip" r:id="rId8" imgW="1307079" imgH="1083682" progId="MS_ClipArt_Gallery.2">
                  <p:embed/>
                </p:oleObj>
              </mc:Choice>
              <mc:Fallback>
                <p:oleObj name="Clip" r:id="rId8"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606107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44" name="Object 6"/>
          <p:cNvGraphicFramePr>
            <a:graphicFrameLocks noChangeAspect="1"/>
          </p:cNvGraphicFramePr>
          <p:nvPr/>
        </p:nvGraphicFramePr>
        <p:xfrm>
          <a:off x="608013" y="6075363"/>
          <a:ext cx="584200" cy="463550"/>
        </p:xfrm>
        <a:graphic>
          <a:graphicData uri="http://schemas.openxmlformats.org/presentationml/2006/ole">
            <mc:AlternateContent xmlns:mc="http://schemas.openxmlformats.org/markup-compatibility/2006">
              <mc:Choice xmlns:v="urn:schemas-microsoft-com:vml" Requires="v">
                <p:oleObj spid="_x0000_s495421" name="Clip" r:id="rId9" imgW="1307079" imgH="1083682" progId="MS_ClipArt_Gallery.2">
                  <p:embed/>
                </p:oleObj>
              </mc:Choice>
              <mc:Fallback>
                <p:oleObj name="Clip" r:id="rId9"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607536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5" name="Rectangle 35"/>
          <p:cNvSpPr>
            <a:spLocks noChangeArrowheads="1"/>
          </p:cNvSpPr>
          <p:nvPr/>
        </p:nvSpPr>
        <p:spPr bwMode="auto">
          <a:xfrm>
            <a:off x="1162050" y="535305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46" name="Freeform 36"/>
          <p:cNvSpPr>
            <a:spLocks/>
          </p:cNvSpPr>
          <p:nvPr/>
        </p:nvSpPr>
        <p:spPr bwMode="auto">
          <a:xfrm>
            <a:off x="3494088" y="5168900"/>
            <a:ext cx="1539875" cy="1490663"/>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03447" name="Group 37"/>
          <p:cNvGrpSpPr>
            <a:grpSpLocks/>
          </p:cNvGrpSpPr>
          <p:nvPr/>
        </p:nvGrpSpPr>
        <p:grpSpPr bwMode="auto">
          <a:xfrm>
            <a:off x="3930650" y="4879975"/>
            <a:ext cx="711200" cy="381000"/>
            <a:chOff x="3600" y="219"/>
            <a:chExt cx="360" cy="175"/>
          </a:xfrm>
        </p:grpSpPr>
        <p:sp>
          <p:nvSpPr>
            <p:cNvPr id="103675" name="Oval 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76" name="Line 3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7" name="Line 4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78" name="Rectangle 4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679" name="Oval 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680" name="Group 43"/>
            <p:cNvGrpSpPr>
              <a:grpSpLocks/>
            </p:cNvGrpSpPr>
            <p:nvPr/>
          </p:nvGrpSpPr>
          <p:grpSpPr bwMode="auto">
            <a:xfrm>
              <a:off x="3686" y="244"/>
              <a:ext cx="177" cy="66"/>
              <a:chOff x="2848" y="848"/>
              <a:chExt cx="140" cy="98"/>
            </a:xfrm>
          </p:grpSpPr>
          <p:sp>
            <p:nvSpPr>
              <p:cNvPr id="103685" name="Line 4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6" name="Line 4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7" name="Line 4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681" name="Group 47"/>
            <p:cNvGrpSpPr>
              <a:grpSpLocks/>
            </p:cNvGrpSpPr>
            <p:nvPr/>
          </p:nvGrpSpPr>
          <p:grpSpPr bwMode="auto">
            <a:xfrm flipV="1">
              <a:off x="3686" y="243"/>
              <a:ext cx="177" cy="66"/>
              <a:chOff x="2848" y="848"/>
              <a:chExt cx="140" cy="98"/>
            </a:xfrm>
          </p:grpSpPr>
          <p:sp>
            <p:nvSpPr>
              <p:cNvPr id="103682" name="Line 4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3" name="Line 4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84" name="Line 5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448" name="Line 51"/>
          <p:cNvSpPr>
            <a:spLocks noChangeShapeType="1"/>
          </p:cNvSpPr>
          <p:nvPr/>
        </p:nvSpPr>
        <p:spPr bwMode="auto">
          <a:xfrm flipH="1">
            <a:off x="4249738" y="5272088"/>
            <a:ext cx="0" cy="7048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49" name="Line 52"/>
          <p:cNvSpPr>
            <a:spLocks noChangeShapeType="1"/>
          </p:cNvSpPr>
          <p:nvPr/>
        </p:nvSpPr>
        <p:spPr bwMode="auto">
          <a:xfrm flipH="1" flipV="1">
            <a:off x="3730625" y="5976938"/>
            <a:ext cx="10191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0" name="Line 53"/>
          <p:cNvSpPr>
            <a:spLocks noChangeShapeType="1"/>
          </p:cNvSpPr>
          <p:nvPr/>
        </p:nvSpPr>
        <p:spPr bwMode="auto">
          <a:xfrm flipH="1" flipV="1">
            <a:off x="3741738" y="5992813"/>
            <a:ext cx="3175" cy="169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1" name="Line 54"/>
          <p:cNvSpPr>
            <a:spLocks noChangeShapeType="1"/>
          </p:cNvSpPr>
          <p:nvPr/>
        </p:nvSpPr>
        <p:spPr bwMode="auto">
          <a:xfrm flipH="1" flipV="1">
            <a:off x="4737100" y="5978525"/>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3452" name="Object 7"/>
          <p:cNvGraphicFramePr>
            <a:graphicFrameLocks noChangeAspect="1"/>
          </p:cNvGraphicFramePr>
          <p:nvPr/>
        </p:nvGraphicFramePr>
        <p:xfrm>
          <a:off x="4284663" y="6080125"/>
          <a:ext cx="584200" cy="463550"/>
        </p:xfrm>
        <a:graphic>
          <a:graphicData uri="http://schemas.openxmlformats.org/presentationml/2006/ole">
            <mc:AlternateContent xmlns:mc="http://schemas.openxmlformats.org/markup-compatibility/2006">
              <mc:Choice xmlns:v="urn:schemas-microsoft-com:vml" Requires="v">
                <p:oleObj spid="_x0000_s495422" name="Clip" r:id="rId10" imgW="1307079" imgH="1083682" progId="MS_ClipArt_Gallery.2">
                  <p:embed/>
                </p:oleObj>
              </mc:Choice>
              <mc:Fallback>
                <p:oleObj name="Clip" r:id="rId10"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6080125"/>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3453" name="Object 8"/>
          <p:cNvGraphicFramePr>
            <a:graphicFrameLocks noChangeAspect="1"/>
          </p:cNvGraphicFramePr>
          <p:nvPr/>
        </p:nvGraphicFramePr>
        <p:xfrm>
          <a:off x="3636963" y="6094413"/>
          <a:ext cx="584200" cy="463550"/>
        </p:xfrm>
        <a:graphic>
          <a:graphicData uri="http://schemas.openxmlformats.org/presentationml/2006/ole">
            <mc:AlternateContent xmlns:mc="http://schemas.openxmlformats.org/markup-compatibility/2006">
              <mc:Choice xmlns:v="urn:schemas-microsoft-com:vml" Requires="v">
                <p:oleObj spid="_x0000_s495423" name="Clip" r:id="rId11" imgW="1307079" imgH="1083682" progId="MS_ClipArt_Gallery.2">
                  <p:embed/>
                </p:oleObj>
              </mc:Choice>
              <mc:Fallback>
                <p:oleObj name="Clip" r:id="rId11"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6963" y="6094413"/>
                        <a:ext cx="584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54" name="Rectangle 57"/>
          <p:cNvSpPr>
            <a:spLocks noChangeArrowheads="1"/>
          </p:cNvSpPr>
          <p:nvPr/>
        </p:nvSpPr>
        <p:spPr bwMode="auto">
          <a:xfrm>
            <a:off x="4191000" y="5372100"/>
            <a:ext cx="128588"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5" name="Line 72"/>
          <p:cNvSpPr>
            <a:spLocks noChangeShapeType="1"/>
          </p:cNvSpPr>
          <p:nvPr/>
        </p:nvSpPr>
        <p:spPr bwMode="auto">
          <a:xfrm flipH="1" flipV="1">
            <a:off x="2951163" y="1892300"/>
            <a:ext cx="3175" cy="265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6" name="Rectangle 73"/>
          <p:cNvSpPr>
            <a:spLocks noChangeArrowheads="1"/>
          </p:cNvSpPr>
          <p:nvPr/>
        </p:nvSpPr>
        <p:spPr bwMode="auto">
          <a:xfrm>
            <a:off x="2895600" y="1928813"/>
            <a:ext cx="109538" cy="1952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57" name="Line 74"/>
          <p:cNvSpPr>
            <a:spLocks noChangeShapeType="1"/>
          </p:cNvSpPr>
          <p:nvPr/>
        </p:nvSpPr>
        <p:spPr bwMode="auto">
          <a:xfrm flipV="1">
            <a:off x="1433513" y="3348038"/>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8" name="Line 75"/>
          <p:cNvSpPr>
            <a:spLocks noChangeShapeType="1"/>
          </p:cNvSpPr>
          <p:nvPr/>
        </p:nvSpPr>
        <p:spPr bwMode="auto">
          <a:xfrm flipH="1" flipV="1">
            <a:off x="2947988" y="3328988"/>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9" name="Line 76"/>
          <p:cNvSpPr>
            <a:spLocks noChangeShapeType="1"/>
          </p:cNvSpPr>
          <p:nvPr/>
        </p:nvSpPr>
        <p:spPr bwMode="auto">
          <a:xfrm flipH="1" flipV="1">
            <a:off x="1624013" y="5091113"/>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460" name="Group 231"/>
          <p:cNvGrpSpPr>
            <a:grpSpLocks/>
          </p:cNvGrpSpPr>
          <p:nvPr/>
        </p:nvGrpSpPr>
        <p:grpSpPr bwMode="auto">
          <a:xfrm>
            <a:off x="4922838" y="1130300"/>
            <a:ext cx="2743200" cy="2603500"/>
            <a:chOff x="2497" y="49"/>
            <a:chExt cx="1728" cy="1605"/>
          </a:xfrm>
        </p:grpSpPr>
        <p:sp>
          <p:nvSpPr>
            <p:cNvPr id="103608" name="Freeform 114"/>
            <p:cNvSpPr>
              <a:spLocks/>
            </p:cNvSpPr>
            <p:nvPr/>
          </p:nvSpPr>
          <p:spPr bwMode="auto">
            <a:xfrm>
              <a:off x="2653" y="49"/>
              <a:ext cx="1572" cy="1605"/>
            </a:xfrm>
            <a:custGeom>
              <a:avLst/>
              <a:gdLst>
                <a:gd name="T0" fmla="*/ 242 w 1572"/>
                <a:gd name="T1" fmla="*/ 4640 h 1275"/>
                <a:gd name="T2" fmla="*/ 198 w 1572"/>
                <a:gd name="T3" fmla="*/ 15108 h 1275"/>
                <a:gd name="T4" fmla="*/ 149 w 1572"/>
                <a:gd name="T5" fmla="*/ 40425 h 1275"/>
                <a:gd name="T6" fmla="*/ 98 w 1572"/>
                <a:gd name="T7" fmla="*/ 92487 h 1275"/>
                <a:gd name="T8" fmla="*/ 62 w 1572"/>
                <a:gd name="T9" fmla="*/ 145343 h 1275"/>
                <a:gd name="T10" fmla="*/ 42 w 1572"/>
                <a:gd name="T11" fmla="*/ 188980 h 1275"/>
                <a:gd name="T12" fmla="*/ 22 w 1572"/>
                <a:gd name="T13" fmla="*/ 258350 h 1275"/>
                <a:gd name="T14" fmla="*/ 3 w 1572"/>
                <a:gd name="T15" fmla="*/ 363167 h 1275"/>
                <a:gd name="T16" fmla="*/ 0 w 1572"/>
                <a:gd name="T17" fmla="*/ 421615 h 1275"/>
                <a:gd name="T18" fmla="*/ 3 w 1572"/>
                <a:gd name="T19" fmla="*/ 488014 h 1275"/>
                <a:gd name="T20" fmla="*/ 22 w 1572"/>
                <a:gd name="T21" fmla="*/ 564706 h 1275"/>
                <a:gd name="T22" fmla="*/ 55 w 1572"/>
                <a:gd name="T23" fmla="*/ 630395 h 1275"/>
                <a:gd name="T24" fmla="*/ 99 w 1572"/>
                <a:gd name="T25" fmla="*/ 683228 h 1275"/>
                <a:gd name="T26" fmla="*/ 162 w 1572"/>
                <a:gd name="T27" fmla="*/ 721556 h 1275"/>
                <a:gd name="T28" fmla="*/ 235 w 1572"/>
                <a:gd name="T29" fmla="*/ 746416 h 1275"/>
                <a:gd name="T30" fmla="*/ 298 w 1572"/>
                <a:gd name="T31" fmla="*/ 758586 h 1275"/>
                <a:gd name="T32" fmla="*/ 334 w 1572"/>
                <a:gd name="T33" fmla="*/ 756846 h 1275"/>
                <a:gd name="T34" fmla="*/ 390 w 1572"/>
                <a:gd name="T35" fmla="*/ 741915 h 1275"/>
                <a:gd name="T36" fmla="*/ 463 w 1572"/>
                <a:gd name="T37" fmla="*/ 720724 h 1275"/>
                <a:gd name="T38" fmla="*/ 506 w 1572"/>
                <a:gd name="T39" fmla="*/ 714124 h 1275"/>
                <a:gd name="T40" fmla="*/ 540 w 1572"/>
                <a:gd name="T41" fmla="*/ 714901 h 1275"/>
                <a:gd name="T42" fmla="*/ 596 w 1572"/>
                <a:gd name="T43" fmla="*/ 731789 h 1275"/>
                <a:gd name="T44" fmla="*/ 660 w 1572"/>
                <a:gd name="T45" fmla="*/ 756846 h 1275"/>
                <a:gd name="T46" fmla="*/ 743 w 1572"/>
                <a:gd name="T47" fmla="*/ 776476 h 1275"/>
                <a:gd name="T48" fmla="*/ 853 w 1572"/>
                <a:gd name="T49" fmla="*/ 790362 h 1275"/>
                <a:gd name="T50" fmla="*/ 982 w 1572"/>
                <a:gd name="T51" fmla="*/ 801216 h 1275"/>
                <a:gd name="T52" fmla="*/ 1088 w 1572"/>
                <a:gd name="T53" fmla="*/ 800789 h 1275"/>
                <a:gd name="T54" fmla="*/ 1152 w 1572"/>
                <a:gd name="T55" fmla="*/ 792388 h 1275"/>
                <a:gd name="T56" fmla="*/ 1254 w 1572"/>
                <a:gd name="T57" fmla="*/ 775031 h 1275"/>
                <a:gd name="T58" fmla="*/ 1409 w 1572"/>
                <a:gd name="T59" fmla="*/ 733999 h 1275"/>
                <a:gd name="T60" fmla="*/ 1476 w 1572"/>
                <a:gd name="T61" fmla="*/ 707374 h 1275"/>
                <a:gd name="T62" fmla="*/ 1529 w 1572"/>
                <a:gd name="T63" fmla="*/ 677008 h 1275"/>
                <a:gd name="T64" fmla="*/ 1562 w 1572"/>
                <a:gd name="T65" fmla="*/ 644846 h 1275"/>
                <a:gd name="T66" fmla="*/ 1572 w 1572"/>
                <a:gd name="T67" fmla="*/ 603382 h 1275"/>
                <a:gd name="T68" fmla="*/ 1562 w 1572"/>
                <a:gd name="T69" fmla="*/ 556985 h 1275"/>
                <a:gd name="T70" fmla="*/ 1530 w 1572"/>
                <a:gd name="T71" fmla="*/ 487055 h 1275"/>
                <a:gd name="T72" fmla="*/ 1484 w 1572"/>
                <a:gd name="T73" fmla="*/ 397231 h 1275"/>
                <a:gd name="T74" fmla="*/ 1467 w 1572"/>
                <a:gd name="T75" fmla="*/ 353293 h 1275"/>
                <a:gd name="T76" fmla="*/ 1464 w 1572"/>
                <a:gd name="T77" fmla="*/ 313107 h 1275"/>
                <a:gd name="T78" fmla="*/ 1479 w 1572"/>
                <a:gd name="T79" fmla="*/ 239983 h 1275"/>
                <a:gd name="T80" fmla="*/ 1484 w 1572"/>
                <a:gd name="T81" fmla="*/ 195452 h 1275"/>
                <a:gd name="T82" fmla="*/ 1477 w 1572"/>
                <a:gd name="T83" fmla="*/ 163642 h 1275"/>
                <a:gd name="T84" fmla="*/ 1450 w 1572"/>
                <a:gd name="T85" fmla="*/ 136900 h 1275"/>
                <a:gd name="T86" fmla="*/ 1396 w 1572"/>
                <a:gd name="T87" fmla="*/ 118376 h 1275"/>
                <a:gd name="T88" fmla="*/ 1318 w 1572"/>
                <a:gd name="T89" fmla="*/ 108752 h 1275"/>
                <a:gd name="T90" fmla="*/ 1221 w 1572"/>
                <a:gd name="T91" fmla="*/ 104486 h 1275"/>
                <a:gd name="T92" fmla="*/ 1071 w 1572"/>
                <a:gd name="T93" fmla="*/ 102884 h 1275"/>
                <a:gd name="T94" fmla="*/ 899 w 1572"/>
                <a:gd name="T95" fmla="*/ 100318 h 1275"/>
                <a:gd name="T96" fmla="*/ 805 w 1572"/>
                <a:gd name="T97" fmla="*/ 92487 h 1275"/>
                <a:gd name="T98" fmla="*/ 713 w 1572"/>
                <a:gd name="T99" fmla="*/ 77161 h 1275"/>
                <a:gd name="T100" fmla="*/ 530 w 1572"/>
                <a:gd name="T101" fmla="*/ 36832 h 1275"/>
                <a:gd name="T102" fmla="*/ 411 w 1572"/>
                <a:gd name="T103" fmla="*/ 12002 h 1275"/>
                <a:gd name="T104" fmla="*/ 337 w 1572"/>
                <a:gd name="T105" fmla="*/ 1941 h 127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72"/>
                <a:gd name="T160" fmla="*/ 0 h 1275"/>
                <a:gd name="T161" fmla="*/ 1572 w 1572"/>
                <a:gd name="T162" fmla="*/ 1275 h 127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72" h="1275">
                  <a:moveTo>
                    <a:pt x="285" y="0"/>
                  </a:moveTo>
                  <a:lnTo>
                    <a:pt x="274" y="1"/>
                  </a:lnTo>
                  <a:lnTo>
                    <a:pt x="262" y="3"/>
                  </a:lnTo>
                  <a:lnTo>
                    <a:pt x="252" y="4"/>
                  </a:lnTo>
                  <a:lnTo>
                    <a:pt x="242" y="7"/>
                  </a:lnTo>
                  <a:lnTo>
                    <a:pt x="232" y="10"/>
                  </a:lnTo>
                  <a:lnTo>
                    <a:pt x="222" y="13"/>
                  </a:lnTo>
                  <a:lnTo>
                    <a:pt x="214" y="16"/>
                  </a:lnTo>
                  <a:lnTo>
                    <a:pt x="205" y="20"/>
                  </a:lnTo>
                  <a:lnTo>
                    <a:pt x="198" y="24"/>
                  </a:lnTo>
                  <a:lnTo>
                    <a:pt x="189" y="29"/>
                  </a:lnTo>
                  <a:lnTo>
                    <a:pt x="182" y="34"/>
                  </a:lnTo>
                  <a:lnTo>
                    <a:pt x="175" y="40"/>
                  </a:lnTo>
                  <a:lnTo>
                    <a:pt x="161" y="51"/>
                  </a:lnTo>
                  <a:lnTo>
                    <a:pt x="149" y="64"/>
                  </a:lnTo>
                  <a:lnTo>
                    <a:pt x="138" y="79"/>
                  </a:lnTo>
                  <a:lnTo>
                    <a:pt x="126" y="94"/>
                  </a:lnTo>
                  <a:lnTo>
                    <a:pt x="116" y="111"/>
                  </a:lnTo>
                  <a:lnTo>
                    <a:pt x="106" y="129"/>
                  </a:lnTo>
                  <a:lnTo>
                    <a:pt x="98" y="147"/>
                  </a:lnTo>
                  <a:lnTo>
                    <a:pt x="88" y="167"/>
                  </a:lnTo>
                  <a:lnTo>
                    <a:pt x="79" y="187"/>
                  </a:lnTo>
                  <a:lnTo>
                    <a:pt x="70" y="208"/>
                  </a:lnTo>
                  <a:lnTo>
                    <a:pt x="66" y="220"/>
                  </a:lnTo>
                  <a:lnTo>
                    <a:pt x="62" y="231"/>
                  </a:lnTo>
                  <a:lnTo>
                    <a:pt x="58" y="244"/>
                  </a:lnTo>
                  <a:lnTo>
                    <a:pt x="53" y="257"/>
                  </a:lnTo>
                  <a:lnTo>
                    <a:pt x="49" y="271"/>
                  </a:lnTo>
                  <a:lnTo>
                    <a:pt x="46" y="284"/>
                  </a:lnTo>
                  <a:lnTo>
                    <a:pt x="42" y="300"/>
                  </a:lnTo>
                  <a:lnTo>
                    <a:pt x="39" y="314"/>
                  </a:lnTo>
                  <a:lnTo>
                    <a:pt x="36" y="330"/>
                  </a:lnTo>
                  <a:lnTo>
                    <a:pt x="33" y="346"/>
                  </a:lnTo>
                  <a:lnTo>
                    <a:pt x="26" y="377"/>
                  </a:lnTo>
                  <a:lnTo>
                    <a:pt x="22" y="410"/>
                  </a:lnTo>
                  <a:lnTo>
                    <a:pt x="16" y="443"/>
                  </a:lnTo>
                  <a:lnTo>
                    <a:pt x="13" y="477"/>
                  </a:lnTo>
                  <a:lnTo>
                    <a:pt x="9" y="511"/>
                  </a:lnTo>
                  <a:lnTo>
                    <a:pt x="6" y="544"/>
                  </a:lnTo>
                  <a:lnTo>
                    <a:pt x="3" y="577"/>
                  </a:lnTo>
                  <a:lnTo>
                    <a:pt x="2" y="610"/>
                  </a:lnTo>
                  <a:lnTo>
                    <a:pt x="2" y="624"/>
                  </a:lnTo>
                  <a:lnTo>
                    <a:pt x="0" y="640"/>
                  </a:lnTo>
                  <a:lnTo>
                    <a:pt x="0" y="655"/>
                  </a:lnTo>
                  <a:lnTo>
                    <a:pt x="0" y="670"/>
                  </a:lnTo>
                  <a:lnTo>
                    <a:pt x="0" y="684"/>
                  </a:lnTo>
                  <a:lnTo>
                    <a:pt x="0" y="697"/>
                  </a:lnTo>
                  <a:lnTo>
                    <a:pt x="0" y="722"/>
                  </a:lnTo>
                  <a:lnTo>
                    <a:pt x="2" y="750"/>
                  </a:lnTo>
                  <a:lnTo>
                    <a:pt x="3" y="775"/>
                  </a:lnTo>
                  <a:lnTo>
                    <a:pt x="6" y="799"/>
                  </a:lnTo>
                  <a:lnTo>
                    <a:pt x="9" y="825"/>
                  </a:lnTo>
                  <a:lnTo>
                    <a:pt x="13" y="849"/>
                  </a:lnTo>
                  <a:lnTo>
                    <a:pt x="18" y="874"/>
                  </a:lnTo>
                  <a:lnTo>
                    <a:pt x="22" y="897"/>
                  </a:lnTo>
                  <a:lnTo>
                    <a:pt x="28" y="919"/>
                  </a:lnTo>
                  <a:lnTo>
                    <a:pt x="33" y="941"/>
                  </a:lnTo>
                  <a:lnTo>
                    <a:pt x="40" y="962"/>
                  </a:lnTo>
                  <a:lnTo>
                    <a:pt x="46" y="982"/>
                  </a:lnTo>
                  <a:lnTo>
                    <a:pt x="55" y="1002"/>
                  </a:lnTo>
                  <a:lnTo>
                    <a:pt x="62" y="1021"/>
                  </a:lnTo>
                  <a:lnTo>
                    <a:pt x="70" y="1038"/>
                  </a:lnTo>
                  <a:lnTo>
                    <a:pt x="79" y="1054"/>
                  </a:lnTo>
                  <a:lnTo>
                    <a:pt x="89" y="1069"/>
                  </a:lnTo>
                  <a:lnTo>
                    <a:pt x="99" y="1085"/>
                  </a:lnTo>
                  <a:lnTo>
                    <a:pt x="111" y="1098"/>
                  </a:lnTo>
                  <a:lnTo>
                    <a:pt x="123" y="1112"/>
                  </a:lnTo>
                  <a:lnTo>
                    <a:pt x="135" y="1124"/>
                  </a:lnTo>
                  <a:lnTo>
                    <a:pt x="149" y="1135"/>
                  </a:lnTo>
                  <a:lnTo>
                    <a:pt x="162" y="1146"/>
                  </a:lnTo>
                  <a:lnTo>
                    <a:pt x="176" y="1156"/>
                  </a:lnTo>
                  <a:lnTo>
                    <a:pt x="191" y="1165"/>
                  </a:lnTo>
                  <a:lnTo>
                    <a:pt x="205" y="1174"/>
                  </a:lnTo>
                  <a:lnTo>
                    <a:pt x="219" y="1181"/>
                  </a:lnTo>
                  <a:lnTo>
                    <a:pt x="235" y="1186"/>
                  </a:lnTo>
                  <a:lnTo>
                    <a:pt x="249" y="1192"/>
                  </a:lnTo>
                  <a:lnTo>
                    <a:pt x="264" y="1196"/>
                  </a:lnTo>
                  <a:lnTo>
                    <a:pt x="278" y="1201"/>
                  </a:lnTo>
                  <a:lnTo>
                    <a:pt x="292" y="1203"/>
                  </a:lnTo>
                  <a:lnTo>
                    <a:pt x="298" y="1205"/>
                  </a:lnTo>
                  <a:lnTo>
                    <a:pt x="305" y="1205"/>
                  </a:lnTo>
                  <a:lnTo>
                    <a:pt x="312" y="1205"/>
                  </a:lnTo>
                  <a:lnTo>
                    <a:pt x="319" y="1203"/>
                  </a:lnTo>
                  <a:lnTo>
                    <a:pt x="327" y="1203"/>
                  </a:lnTo>
                  <a:lnTo>
                    <a:pt x="334" y="1202"/>
                  </a:lnTo>
                  <a:lnTo>
                    <a:pt x="340" y="1199"/>
                  </a:lnTo>
                  <a:lnTo>
                    <a:pt x="347" y="1198"/>
                  </a:lnTo>
                  <a:lnTo>
                    <a:pt x="361" y="1192"/>
                  </a:lnTo>
                  <a:lnTo>
                    <a:pt x="375" y="1186"/>
                  </a:lnTo>
                  <a:lnTo>
                    <a:pt x="390" y="1179"/>
                  </a:lnTo>
                  <a:lnTo>
                    <a:pt x="404" y="1172"/>
                  </a:lnTo>
                  <a:lnTo>
                    <a:pt x="420" y="1165"/>
                  </a:lnTo>
                  <a:lnTo>
                    <a:pt x="434" y="1158"/>
                  </a:lnTo>
                  <a:lnTo>
                    <a:pt x="448" y="1151"/>
                  </a:lnTo>
                  <a:lnTo>
                    <a:pt x="463" y="1145"/>
                  </a:lnTo>
                  <a:lnTo>
                    <a:pt x="477" y="1139"/>
                  </a:lnTo>
                  <a:lnTo>
                    <a:pt x="484" y="1138"/>
                  </a:lnTo>
                  <a:lnTo>
                    <a:pt x="491" y="1136"/>
                  </a:lnTo>
                  <a:lnTo>
                    <a:pt x="498" y="1135"/>
                  </a:lnTo>
                  <a:lnTo>
                    <a:pt x="506" y="1134"/>
                  </a:lnTo>
                  <a:lnTo>
                    <a:pt x="513" y="1134"/>
                  </a:lnTo>
                  <a:lnTo>
                    <a:pt x="520" y="1134"/>
                  </a:lnTo>
                  <a:lnTo>
                    <a:pt x="527" y="1135"/>
                  </a:lnTo>
                  <a:lnTo>
                    <a:pt x="533" y="1135"/>
                  </a:lnTo>
                  <a:lnTo>
                    <a:pt x="540" y="1136"/>
                  </a:lnTo>
                  <a:lnTo>
                    <a:pt x="546" y="1139"/>
                  </a:lnTo>
                  <a:lnTo>
                    <a:pt x="559" y="1144"/>
                  </a:lnTo>
                  <a:lnTo>
                    <a:pt x="571" y="1148"/>
                  </a:lnTo>
                  <a:lnTo>
                    <a:pt x="584" y="1155"/>
                  </a:lnTo>
                  <a:lnTo>
                    <a:pt x="596" y="1162"/>
                  </a:lnTo>
                  <a:lnTo>
                    <a:pt x="609" y="1169"/>
                  </a:lnTo>
                  <a:lnTo>
                    <a:pt x="620" y="1178"/>
                  </a:lnTo>
                  <a:lnTo>
                    <a:pt x="633" y="1186"/>
                  </a:lnTo>
                  <a:lnTo>
                    <a:pt x="646" y="1193"/>
                  </a:lnTo>
                  <a:lnTo>
                    <a:pt x="660" y="1202"/>
                  </a:lnTo>
                  <a:lnTo>
                    <a:pt x="674" y="1209"/>
                  </a:lnTo>
                  <a:lnTo>
                    <a:pt x="690" y="1216"/>
                  </a:lnTo>
                  <a:lnTo>
                    <a:pt x="707" y="1223"/>
                  </a:lnTo>
                  <a:lnTo>
                    <a:pt x="725" y="1229"/>
                  </a:lnTo>
                  <a:lnTo>
                    <a:pt x="743" y="1233"/>
                  </a:lnTo>
                  <a:lnTo>
                    <a:pt x="763" y="1238"/>
                  </a:lnTo>
                  <a:lnTo>
                    <a:pt x="785" y="1242"/>
                  </a:lnTo>
                  <a:lnTo>
                    <a:pt x="806" y="1246"/>
                  </a:lnTo>
                  <a:lnTo>
                    <a:pt x="829" y="1252"/>
                  </a:lnTo>
                  <a:lnTo>
                    <a:pt x="853" y="1256"/>
                  </a:lnTo>
                  <a:lnTo>
                    <a:pt x="878" y="1261"/>
                  </a:lnTo>
                  <a:lnTo>
                    <a:pt x="903" y="1265"/>
                  </a:lnTo>
                  <a:lnTo>
                    <a:pt x="929" y="1269"/>
                  </a:lnTo>
                  <a:lnTo>
                    <a:pt x="955" y="1272"/>
                  </a:lnTo>
                  <a:lnTo>
                    <a:pt x="982" y="1273"/>
                  </a:lnTo>
                  <a:lnTo>
                    <a:pt x="1008" y="1275"/>
                  </a:lnTo>
                  <a:lnTo>
                    <a:pt x="1035" y="1275"/>
                  </a:lnTo>
                  <a:lnTo>
                    <a:pt x="1061" y="1275"/>
                  </a:lnTo>
                  <a:lnTo>
                    <a:pt x="1075" y="1273"/>
                  </a:lnTo>
                  <a:lnTo>
                    <a:pt x="1088" y="1272"/>
                  </a:lnTo>
                  <a:lnTo>
                    <a:pt x="1101" y="1271"/>
                  </a:lnTo>
                  <a:lnTo>
                    <a:pt x="1114" y="1268"/>
                  </a:lnTo>
                  <a:lnTo>
                    <a:pt x="1127" y="1266"/>
                  </a:lnTo>
                  <a:lnTo>
                    <a:pt x="1140" y="1263"/>
                  </a:lnTo>
                  <a:lnTo>
                    <a:pt x="1152" y="1259"/>
                  </a:lnTo>
                  <a:lnTo>
                    <a:pt x="1165" y="1256"/>
                  </a:lnTo>
                  <a:lnTo>
                    <a:pt x="1180" y="1252"/>
                  </a:lnTo>
                  <a:lnTo>
                    <a:pt x="1194" y="1249"/>
                  </a:lnTo>
                  <a:lnTo>
                    <a:pt x="1224" y="1239"/>
                  </a:lnTo>
                  <a:lnTo>
                    <a:pt x="1254" y="1231"/>
                  </a:lnTo>
                  <a:lnTo>
                    <a:pt x="1286" y="1219"/>
                  </a:lnTo>
                  <a:lnTo>
                    <a:pt x="1317" y="1208"/>
                  </a:lnTo>
                  <a:lnTo>
                    <a:pt x="1349" y="1195"/>
                  </a:lnTo>
                  <a:lnTo>
                    <a:pt x="1379" y="1181"/>
                  </a:lnTo>
                  <a:lnTo>
                    <a:pt x="1409" y="1165"/>
                  </a:lnTo>
                  <a:lnTo>
                    <a:pt x="1423" y="1158"/>
                  </a:lnTo>
                  <a:lnTo>
                    <a:pt x="1437" y="1149"/>
                  </a:lnTo>
                  <a:lnTo>
                    <a:pt x="1450" y="1142"/>
                  </a:lnTo>
                  <a:lnTo>
                    <a:pt x="1463" y="1134"/>
                  </a:lnTo>
                  <a:lnTo>
                    <a:pt x="1476" y="1124"/>
                  </a:lnTo>
                  <a:lnTo>
                    <a:pt x="1489" y="1115"/>
                  </a:lnTo>
                  <a:lnTo>
                    <a:pt x="1499" y="1106"/>
                  </a:lnTo>
                  <a:lnTo>
                    <a:pt x="1510" y="1096"/>
                  </a:lnTo>
                  <a:lnTo>
                    <a:pt x="1520" y="1086"/>
                  </a:lnTo>
                  <a:lnTo>
                    <a:pt x="1529" y="1076"/>
                  </a:lnTo>
                  <a:lnTo>
                    <a:pt x="1537" y="1066"/>
                  </a:lnTo>
                  <a:lnTo>
                    <a:pt x="1545" y="1056"/>
                  </a:lnTo>
                  <a:lnTo>
                    <a:pt x="1552" y="1045"/>
                  </a:lnTo>
                  <a:lnTo>
                    <a:pt x="1557" y="1035"/>
                  </a:lnTo>
                  <a:lnTo>
                    <a:pt x="1562" y="1024"/>
                  </a:lnTo>
                  <a:lnTo>
                    <a:pt x="1566" y="1011"/>
                  </a:lnTo>
                  <a:lnTo>
                    <a:pt x="1569" y="999"/>
                  </a:lnTo>
                  <a:lnTo>
                    <a:pt x="1570" y="986"/>
                  </a:lnTo>
                  <a:lnTo>
                    <a:pt x="1572" y="972"/>
                  </a:lnTo>
                  <a:lnTo>
                    <a:pt x="1572" y="959"/>
                  </a:lnTo>
                  <a:lnTo>
                    <a:pt x="1570" y="945"/>
                  </a:lnTo>
                  <a:lnTo>
                    <a:pt x="1569" y="931"/>
                  </a:lnTo>
                  <a:lnTo>
                    <a:pt x="1567" y="915"/>
                  </a:lnTo>
                  <a:lnTo>
                    <a:pt x="1565" y="901"/>
                  </a:lnTo>
                  <a:lnTo>
                    <a:pt x="1562" y="885"/>
                  </a:lnTo>
                  <a:lnTo>
                    <a:pt x="1559" y="869"/>
                  </a:lnTo>
                  <a:lnTo>
                    <a:pt x="1555" y="854"/>
                  </a:lnTo>
                  <a:lnTo>
                    <a:pt x="1550" y="838"/>
                  </a:lnTo>
                  <a:lnTo>
                    <a:pt x="1540" y="805"/>
                  </a:lnTo>
                  <a:lnTo>
                    <a:pt x="1530" y="774"/>
                  </a:lnTo>
                  <a:lnTo>
                    <a:pt x="1520" y="741"/>
                  </a:lnTo>
                  <a:lnTo>
                    <a:pt x="1509" y="708"/>
                  </a:lnTo>
                  <a:lnTo>
                    <a:pt x="1499" y="677"/>
                  </a:lnTo>
                  <a:lnTo>
                    <a:pt x="1489" y="647"/>
                  </a:lnTo>
                  <a:lnTo>
                    <a:pt x="1484" y="631"/>
                  </a:lnTo>
                  <a:lnTo>
                    <a:pt x="1480" y="617"/>
                  </a:lnTo>
                  <a:lnTo>
                    <a:pt x="1476" y="602"/>
                  </a:lnTo>
                  <a:lnTo>
                    <a:pt x="1473" y="588"/>
                  </a:lnTo>
                  <a:lnTo>
                    <a:pt x="1470" y="575"/>
                  </a:lnTo>
                  <a:lnTo>
                    <a:pt x="1467" y="561"/>
                  </a:lnTo>
                  <a:lnTo>
                    <a:pt x="1466" y="548"/>
                  </a:lnTo>
                  <a:lnTo>
                    <a:pt x="1464" y="535"/>
                  </a:lnTo>
                  <a:lnTo>
                    <a:pt x="1464" y="523"/>
                  </a:lnTo>
                  <a:lnTo>
                    <a:pt x="1464" y="510"/>
                  </a:lnTo>
                  <a:lnTo>
                    <a:pt x="1464" y="497"/>
                  </a:lnTo>
                  <a:lnTo>
                    <a:pt x="1466" y="484"/>
                  </a:lnTo>
                  <a:lnTo>
                    <a:pt x="1469" y="457"/>
                  </a:lnTo>
                  <a:lnTo>
                    <a:pt x="1472" y="431"/>
                  </a:lnTo>
                  <a:lnTo>
                    <a:pt x="1476" y="405"/>
                  </a:lnTo>
                  <a:lnTo>
                    <a:pt x="1479" y="381"/>
                  </a:lnTo>
                  <a:lnTo>
                    <a:pt x="1482" y="357"/>
                  </a:lnTo>
                  <a:lnTo>
                    <a:pt x="1483" y="346"/>
                  </a:lnTo>
                  <a:lnTo>
                    <a:pt x="1484" y="334"/>
                  </a:lnTo>
                  <a:lnTo>
                    <a:pt x="1484" y="323"/>
                  </a:lnTo>
                  <a:lnTo>
                    <a:pt x="1484" y="311"/>
                  </a:lnTo>
                  <a:lnTo>
                    <a:pt x="1484" y="300"/>
                  </a:lnTo>
                  <a:lnTo>
                    <a:pt x="1483" y="290"/>
                  </a:lnTo>
                  <a:lnTo>
                    <a:pt x="1482" y="280"/>
                  </a:lnTo>
                  <a:lnTo>
                    <a:pt x="1480" y="270"/>
                  </a:lnTo>
                  <a:lnTo>
                    <a:pt x="1477" y="260"/>
                  </a:lnTo>
                  <a:lnTo>
                    <a:pt x="1473" y="251"/>
                  </a:lnTo>
                  <a:lnTo>
                    <a:pt x="1469" y="243"/>
                  </a:lnTo>
                  <a:lnTo>
                    <a:pt x="1463" y="234"/>
                  </a:lnTo>
                  <a:lnTo>
                    <a:pt x="1457" y="226"/>
                  </a:lnTo>
                  <a:lnTo>
                    <a:pt x="1450" y="218"/>
                  </a:lnTo>
                  <a:lnTo>
                    <a:pt x="1442" y="211"/>
                  </a:lnTo>
                  <a:lnTo>
                    <a:pt x="1432" y="204"/>
                  </a:lnTo>
                  <a:lnTo>
                    <a:pt x="1422" y="198"/>
                  </a:lnTo>
                  <a:lnTo>
                    <a:pt x="1409" y="193"/>
                  </a:lnTo>
                  <a:lnTo>
                    <a:pt x="1396" y="188"/>
                  </a:lnTo>
                  <a:lnTo>
                    <a:pt x="1383" y="184"/>
                  </a:lnTo>
                  <a:lnTo>
                    <a:pt x="1367" y="180"/>
                  </a:lnTo>
                  <a:lnTo>
                    <a:pt x="1351" y="177"/>
                  </a:lnTo>
                  <a:lnTo>
                    <a:pt x="1336" y="174"/>
                  </a:lnTo>
                  <a:lnTo>
                    <a:pt x="1318" y="173"/>
                  </a:lnTo>
                  <a:lnTo>
                    <a:pt x="1300" y="170"/>
                  </a:lnTo>
                  <a:lnTo>
                    <a:pt x="1281" y="168"/>
                  </a:lnTo>
                  <a:lnTo>
                    <a:pt x="1261" y="167"/>
                  </a:lnTo>
                  <a:lnTo>
                    <a:pt x="1243" y="167"/>
                  </a:lnTo>
                  <a:lnTo>
                    <a:pt x="1221" y="166"/>
                  </a:lnTo>
                  <a:lnTo>
                    <a:pt x="1201" y="166"/>
                  </a:lnTo>
                  <a:lnTo>
                    <a:pt x="1180" y="166"/>
                  </a:lnTo>
                  <a:lnTo>
                    <a:pt x="1158" y="164"/>
                  </a:lnTo>
                  <a:lnTo>
                    <a:pt x="1115" y="164"/>
                  </a:lnTo>
                  <a:lnTo>
                    <a:pt x="1071" y="164"/>
                  </a:lnTo>
                  <a:lnTo>
                    <a:pt x="1026" y="164"/>
                  </a:lnTo>
                  <a:lnTo>
                    <a:pt x="984" y="164"/>
                  </a:lnTo>
                  <a:lnTo>
                    <a:pt x="941" y="163"/>
                  </a:lnTo>
                  <a:lnTo>
                    <a:pt x="919" y="161"/>
                  </a:lnTo>
                  <a:lnTo>
                    <a:pt x="899" y="160"/>
                  </a:lnTo>
                  <a:lnTo>
                    <a:pt x="879" y="158"/>
                  </a:lnTo>
                  <a:lnTo>
                    <a:pt x="859" y="156"/>
                  </a:lnTo>
                  <a:lnTo>
                    <a:pt x="840" y="154"/>
                  </a:lnTo>
                  <a:lnTo>
                    <a:pt x="822" y="151"/>
                  </a:lnTo>
                  <a:lnTo>
                    <a:pt x="805" y="147"/>
                  </a:lnTo>
                  <a:lnTo>
                    <a:pt x="786" y="143"/>
                  </a:lnTo>
                  <a:lnTo>
                    <a:pt x="767" y="139"/>
                  </a:lnTo>
                  <a:lnTo>
                    <a:pt x="749" y="134"/>
                  </a:lnTo>
                  <a:lnTo>
                    <a:pt x="732" y="129"/>
                  </a:lnTo>
                  <a:lnTo>
                    <a:pt x="713" y="123"/>
                  </a:lnTo>
                  <a:lnTo>
                    <a:pt x="676" y="111"/>
                  </a:lnTo>
                  <a:lnTo>
                    <a:pt x="639" y="99"/>
                  </a:lnTo>
                  <a:lnTo>
                    <a:pt x="601" y="86"/>
                  </a:lnTo>
                  <a:lnTo>
                    <a:pt x="566" y="71"/>
                  </a:lnTo>
                  <a:lnTo>
                    <a:pt x="530" y="59"/>
                  </a:lnTo>
                  <a:lnTo>
                    <a:pt x="494" y="46"/>
                  </a:lnTo>
                  <a:lnTo>
                    <a:pt x="460" y="34"/>
                  </a:lnTo>
                  <a:lnTo>
                    <a:pt x="443" y="29"/>
                  </a:lnTo>
                  <a:lnTo>
                    <a:pt x="427" y="24"/>
                  </a:lnTo>
                  <a:lnTo>
                    <a:pt x="411" y="19"/>
                  </a:lnTo>
                  <a:lnTo>
                    <a:pt x="395" y="14"/>
                  </a:lnTo>
                  <a:lnTo>
                    <a:pt x="380" y="10"/>
                  </a:lnTo>
                  <a:lnTo>
                    <a:pt x="365" y="7"/>
                  </a:lnTo>
                  <a:lnTo>
                    <a:pt x="351" y="4"/>
                  </a:lnTo>
                  <a:lnTo>
                    <a:pt x="337" y="3"/>
                  </a:lnTo>
                  <a:lnTo>
                    <a:pt x="322" y="0"/>
                  </a:lnTo>
                  <a:lnTo>
                    <a:pt x="309" y="0"/>
                  </a:lnTo>
                  <a:lnTo>
                    <a:pt x="297" y="0"/>
                  </a:lnTo>
                  <a:lnTo>
                    <a:pt x="285" y="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09" name="Rectangle 115"/>
            <p:cNvSpPr>
              <a:spLocks noChangeArrowheads="1"/>
            </p:cNvSpPr>
            <p:nvPr/>
          </p:nvSpPr>
          <p:spPr bwMode="auto">
            <a:xfrm>
              <a:off x="2497" y="1003"/>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sp>
          <p:nvSpPr>
            <p:cNvPr id="103610" name="Rectangle 116"/>
            <p:cNvSpPr>
              <a:spLocks noChangeArrowheads="1"/>
            </p:cNvSpPr>
            <p:nvPr/>
          </p:nvSpPr>
          <p:spPr bwMode="auto">
            <a:xfrm>
              <a:off x="3375" y="699"/>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1" name="Line 117"/>
            <p:cNvSpPr>
              <a:spLocks noChangeShapeType="1"/>
            </p:cNvSpPr>
            <p:nvPr/>
          </p:nvSpPr>
          <p:spPr bwMode="auto">
            <a:xfrm flipV="1">
              <a:off x="3004" y="854"/>
              <a:ext cx="29" cy="238"/>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2" name="Rectangle 118"/>
            <p:cNvSpPr>
              <a:spLocks noChangeArrowheads="1"/>
            </p:cNvSpPr>
            <p:nvPr/>
          </p:nvSpPr>
          <p:spPr bwMode="auto">
            <a:xfrm>
              <a:off x="2881" y="884"/>
              <a:ext cx="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3600">
                  <a:solidFill>
                    <a:srgbClr val="000000"/>
                  </a:solidFill>
                  <a:latin typeface="Times New Roman" charset="0"/>
                </a:rPr>
                <a:t> </a:t>
              </a:r>
              <a:endParaRPr lang="en-US" altLang="en-US" sz="1800">
                <a:solidFill>
                  <a:srgbClr val="000000"/>
                </a:solidFill>
              </a:endParaRPr>
            </a:p>
          </p:txBody>
        </p:sp>
        <p:sp>
          <p:nvSpPr>
            <p:cNvPr id="103613" name="Line 119"/>
            <p:cNvSpPr>
              <a:spLocks noChangeShapeType="1"/>
            </p:cNvSpPr>
            <p:nvPr/>
          </p:nvSpPr>
          <p:spPr bwMode="auto">
            <a:xfrm>
              <a:off x="3179" y="1272"/>
              <a:ext cx="149" cy="86"/>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4" name="Group 124"/>
            <p:cNvGrpSpPr>
              <a:grpSpLocks/>
            </p:cNvGrpSpPr>
            <p:nvPr/>
          </p:nvGrpSpPr>
          <p:grpSpPr bwMode="auto">
            <a:xfrm>
              <a:off x="2732" y="81"/>
              <a:ext cx="685" cy="329"/>
              <a:chOff x="565" y="2634"/>
              <a:chExt cx="685" cy="329"/>
            </a:xfrm>
          </p:grpSpPr>
          <p:sp>
            <p:nvSpPr>
              <p:cNvPr id="103673" name="Rectangle 125"/>
              <p:cNvSpPr>
                <a:spLocks noChangeArrowheads="1"/>
              </p:cNvSpPr>
              <p:nvPr/>
            </p:nvSpPr>
            <p:spPr bwMode="auto">
              <a:xfrm>
                <a:off x="565" y="2650"/>
                <a:ext cx="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A</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endParaRPr lang="en-US" altLang="en-US" sz="1500">
                  <a:solidFill>
                    <a:srgbClr val="000000"/>
                  </a:solidFill>
                </a:endParaRPr>
              </a:p>
            </p:txBody>
          </p:sp>
          <p:sp>
            <p:nvSpPr>
              <p:cNvPr id="103674" name="Rectangle 127"/>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grpSp>
          <p:nvGrpSpPr>
            <p:cNvPr id="103615" name="Group 128"/>
            <p:cNvGrpSpPr>
              <a:grpSpLocks/>
            </p:cNvGrpSpPr>
            <p:nvPr/>
          </p:nvGrpSpPr>
          <p:grpSpPr bwMode="auto">
            <a:xfrm>
              <a:off x="3316" y="1313"/>
              <a:ext cx="472" cy="219"/>
              <a:chOff x="1811" y="2493"/>
              <a:chExt cx="472" cy="219"/>
            </a:xfrm>
          </p:grpSpPr>
          <p:sp>
            <p:nvSpPr>
              <p:cNvPr id="103660" name="Freeform 12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1" name="Freeform 13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2" name="Line 13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3" name="Line 13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4" name="Rectangle 13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65" name="Freeform 13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66" name="Freeform 13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67" name="Line 13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8" name="Line 13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69" name="Line 13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0" name="Line 13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1" name="Line 14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72" name="Line 14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16" name="Group 142"/>
            <p:cNvGrpSpPr>
              <a:grpSpLocks/>
            </p:cNvGrpSpPr>
            <p:nvPr/>
          </p:nvGrpSpPr>
          <p:grpSpPr bwMode="auto">
            <a:xfrm>
              <a:off x="2751" y="1079"/>
              <a:ext cx="472" cy="219"/>
              <a:chOff x="1811" y="2493"/>
              <a:chExt cx="472" cy="219"/>
            </a:xfrm>
          </p:grpSpPr>
          <p:sp>
            <p:nvSpPr>
              <p:cNvPr id="103647" name="Freeform 14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8" name="Freeform 14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9" name="Line 14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0" name="Line 14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1" name="Rectangle 14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52" name="Freeform 14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53" name="Freeform 14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54" name="Line 15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5" name="Line 15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6" name="Line 15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7" name="Line 15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8" name="Line 15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59" name="Line 15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617" name="Line 156"/>
            <p:cNvSpPr>
              <a:spLocks noChangeShapeType="1"/>
            </p:cNvSpPr>
            <p:nvPr/>
          </p:nvSpPr>
          <p:spPr bwMode="auto">
            <a:xfrm flipV="1">
              <a:off x="3224" y="1124"/>
              <a:ext cx="480" cy="4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18" name="Line 157"/>
            <p:cNvSpPr>
              <a:spLocks noChangeShapeType="1"/>
            </p:cNvSpPr>
            <p:nvPr/>
          </p:nvSpPr>
          <p:spPr bwMode="auto">
            <a:xfrm flipV="1">
              <a:off x="3727" y="1220"/>
              <a:ext cx="73" cy="10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619" name="Group 158"/>
            <p:cNvGrpSpPr>
              <a:grpSpLocks/>
            </p:cNvGrpSpPr>
            <p:nvPr/>
          </p:nvGrpSpPr>
          <p:grpSpPr bwMode="auto">
            <a:xfrm>
              <a:off x="3712" y="1039"/>
              <a:ext cx="472" cy="219"/>
              <a:chOff x="1811" y="2493"/>
              <a:chExt cx="472" cy="219"/>
            </a:xfrm>
          </p:grpSpPr>
          <p:sp>
            <p:nvSpPr>
              <p:cNvPr id="103634" name="Freeform 15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35" name="Freeform 1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36" name="Line 161"/>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7" name="Line 162"/>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8" name="Rectangle 163"/>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39" name="Freeform 16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40" name="Freeform 1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41" name="Line 166"/>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2" name="Line 167"/>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3" name="Line 168"/>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4" name="Line 169"/>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5" name="Line 170"/>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46" name="Line 171"/>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620" name="Group 172"/>
            <p:cNvGrpSpPr>
              <a:grpSpLocks/>
            </p:cNvGrpSpPr>
            <p:nvPr/>
          </p:nvGrpSpPr>
          <p:grpSpPr bwMode="auto">
            <a:xfrm>
              <a:off x="2805" y="768"/>
              <a:ext cx="472" cy="219"/>
              <a:chOff x="1811" y="2493"/>
              <a:chExt cx="472" cy="219"/>
            </a:xfrm>
          </p:grpSpPr>
          <p:sp>
            <p:nvSpPr>
              <p:cNvPr id="103621" name="Freeform 173"/>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2" name="Freeform 1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3" name="Line 175"/>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4" name="Line 176"/>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5" name="Rectangle 177"/>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626" name="Freeform 178"/>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27" name="Freeform 1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28" name="Line 180"/>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29" name="Line 181"/>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0" name="Line 182"/>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1" name="Line 183"/>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2" name="Line 184"/>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33" name="Line 185"/>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1" name="Group 232"/>
          <p:cNvGrpSpPr>
            <a:grpSpLocks/>
          </p:cNvGrpSpPr>
          <p:nvPr/>
        </p:nvGrpSpPr>
        <p:grpSpPr bwMode="auto">
          <a:xfrm>
            <a:off x="6140450" y="3898900"/>
            <a:ext cx="2389188" cy="2455863"/>
            <a:chOff x="4255" y="0"/>
            <a:chExt cx="1505" cy="1547"/>
          </a:xfrm>
        </p:grpSpPr>
        <p:sp>
          <p:nvSpPr>
            <p:cNvPr id="103558" name="Freeform 113"/>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59" name="Group 120"/>
            <p:cNvGrpSpPr>
              <a:grpSpLocks/>
            </p:cNvGrpSpPr>
            <p:nvPr/>
          </p:nvGrpSpPr>
          <p:grpSpPr bwMode="auto">
            <a:xfrm>
              <a:off x="4347" y="23"/>
              <a:ext cx="667" cy="444"/>
              <a:chOff x="657" y="2629"/>
              <a:chExt cx="667" cy="444"/>
            </a:xfrm>
          </p:grpSpPr>
          <p:sp>
            <p:nvSpPr>
              <p:cNvPr id="103605" name="Rectangle 121"/>
              <p:cNvSpPr>
                <a:spLocks noChangeArrowheads="1"/>
              </p:cNvSpPr>
              <p:nvPr/>
            </p:nvSpPr>
            <p:spPr bwMode="auto">
              <a:xfrm>
                <a:off x="657" y="2629"/>
                <a:ext cx="6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B</a:t>
                </a:r>
                <a:endParaRPr lang="en-US" altLang="zh-CN" sz="1500">
                  <a:solidFill>
                    <a:srgbClr val="000000"/>
                  </a:solidFill>
                  <a:ea typeface="宋体" charset="-122"/>
                </a:endParaRPr>
              </a:p>
              <a:p>
                <a:r>
                  <a:rPr lang="en-US" altLang="en-US" sz="1500">
                    <a:solidFill>
                      <a:srgbClr val="000000"/>
                    </a:solidFill>
                  </a:rPr>
                  <a:t>(</a:t>
                </a:r>
                <a:r>
                  <a:rPr lang="en-US" altLang="zh-CN" sz="1500">
                    <a:solidFill>
                      <a:srgbClr val="000000"/>
                    </a:solidFill>
                    <a:ea typeface="宋体" charset="-122"/>
                  </a:rPr>
                  <a:t>OSPF</a:t>
                </a:r>
                <a:r>
                  <a:rPr lang="en-US" altLang="en-US" sz="1500">
                    <a:solidFill>
                      <a:srgbClr val="000000"/>
                    </a:solidFill>
                  </a:rPr>
                  <a:t> intra</a:t>
                </a:r>
              </a:p>
            </p:txBody>
          </p:sp>
          <p:sp>
            <p:nvSpPr>
              <p:cNvPr id="103606" name="Rectangle 122"/>
              <p:cNvSpPr>
                <a:spLocks noChangeArrowheads="1"/>
              </p:cNvSpPr>
              <p:nvPr/>
            </p:nvSpPr>
            <p:spPr bwMode="auto">
              <a:xfrm>
                <a:off x="658" y="2929"/>
                <a:ext cx="4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000000"/>
                    </a:solidFill>
                  </a:rPr>
                  <a:t> routing)</a:t>
                </a:r>
                <a:endParaRPr lang="en-US" altLang="en-US" sz="1800">
                  <a:solidFill>
                    <a:srgbClr val="000000"/>
                  </a:solidFill>
                </a:endParaRPr>
              </a:p>
            </p:txBody>
          </p:sp>
          <p:sp>
            <p:nvSpPr>
              <p:cNvPr id="103607" name="Rectangle 123"/>
              <p:cNvSpPr>
                <a:spLocks noChangeArrowheads="1"/>
              </p:cNvSpPr>
              <p:nvPr/>
            </p:nvSpPr>
            <p:spPr bwMode="auto">
              <a:xfrm>
                <a:off x="1214" y="2634"/>
                <a:ext cx="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60" name="Line 186"/>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1" name="Line 187"/>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2" name="Line 188"/>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63" name="Group 189"/>
            <p:cNvGrpSpPr>
              <a:grpSpLocks/>
            </p:cNvGrpSpPr>
            <p:nvPr/>
          </p:nvGrpSpPr>
          <p:grpSpPr bwMode="auto">
            <a:xfrm>
              <a:off x="4925" y="642"/>
              <a:ext cx="472" cy="219"/>
              <a:chOff x="1811" y="2493"/>
              <a:chExt cx="472" cy="219"/>
            </a:xfrm>
          </p:grpSpPr>
          <p:sp>
            <p:nvSpPr>
              <p:cNvPr id="103592" name="Freeform 19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3" name="Freeform 19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4" name="Line 19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5" name="Line 19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6" name="Rectangle 19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97" name="Freeform 19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98" name="Freeform 19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99" name="Line 19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0" name="Line 19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1" name="Line 19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2" name="Line 20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3" name="Line 20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604" name="Line 20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4" name="Group 203"/>
            <p:cNvGrpSpPr>
              <a:grpSpLocks/>
            </p:cNvGrpSpPr>
            <p:nvPr/>
          </p:nvGrpSpPr>
          <p:grpSpPr bwMode="auto">
            <a:xfrm>
              <a:off x="4315" y="881"/>
              <a:ext cx="472" cy="219"/>
              <a:chOff x="1811" y="2493"/>
              <a:chExt cx="472" cy="219"/>
            </a:xfrm>
          </p:grpSpPr>
          <p:sp>
            <p:nvSpPr>
              <p:cNvPr id="103579" name="Freeform 20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0" name="Freeform 20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1" name="Line 20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2" name="Line 20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3" name="Rectangle 20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84" name="Freeform 20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85" name="Freeform 21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86" name="Line 21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7" name="Line 21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8" name="Line 21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89" name="Line 21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0" name="Line 21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91" name="Line 21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65" name="Group 217"/>
            <p:cNvGrpSpPr>
              <a:grpSpLocks/>
            </p:cNvGrpSpPr>
            <p:nvPr/>
          </p:nvGrpSpPr>
          <p:grpSpPr bwMode="auto">
            <a:xfrm>
              <a:off x="5288" y="1204"/>
              <a:ext cx="472" cy="219"/>
              <a:chOff x="1811" y="2493"/>
              <a:chExt cx="472" cy="219"/>
            </a:xfrm>
          </p:grpSpPr>
          <p:sp>
            <p:nvSpPr>
              <p:cNvPr id="103566" name="Freeform 218"/>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67" name="Freeform 219"/>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68" name="Line 220"/>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69" name="Line 221"/>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0" name="Rectangle 222"/>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71" name="Freeform 223"/>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72" name="Freeform 224"/>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73" name="Line 225"/>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4" name="Line 226"/>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5" name="Line 227"/>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6" name="Line 228"/>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7" name="Line 229"/>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78" name="Line 230"/>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03462" name="Group 236"/>
          <p:cNvGrpSpPr>
            <a:grpSpLocks/>
          </p:cNvGrpSpPr>
          <p:nvPr/>
        </p:nvGrpSpPr>
        <p:grpSpPr bwMode="auto">
          <a:xfrm>
            <a:off x="7489825" y="0"/>
            <a:ext cx="1654175" cy="1766888"/>
            <a:chOff x="4255" y="0"/>
            <a:chExt cx="1505" cy="1547"/>
          </a:xfrm>
        </p:grpSpPr>
        <p:sp>
          <p:nvSpPr>
            <p:cNvPr id="103508" name="Freeform 237"/>
            <p:cNvSpPr>
              <a:spLocks/>
            </p:cNvSpPr>
            <p:nvPr/>
          </p:nvSpPr>
          <p:spPr bwMode="auto">
            <a:xfrm>
              <a:off x="4255" y="0"/>
              <a:ext cx="1505" cy="1547"/>
            </a:xfrm>
            <a:custGeom>
              <a:avLst/>
              <a:gdLst>
                <a:gd name="T0" fmla="*/ 944546 w 1143"/>
                <a:gd name="T1" fmla="*/ 1422486 h 1022"/>
                <a:gd name="T2" fmla="*/ 792370 w 1143"/>
                <a:gd name="T3" fmla="*/ 441361 h 1022"/>
                <a:gd name="T4" fmla="*/ 484729 w 1143"/>
                <a:gd name="T5" fmla="*/ 163162 h 1022"/>
                <a:gd name="T6" fmla="*/ 293778 w 1143"/>
                <a:gd name="T7" fmla="*/ 1232986 h 1022"/>
                <a:gd name="T8" fmla="*/ 164889 w 1143"/>
                <a:gd name="T9" fmla="*/ 2970942 h 1022"/>
                <a:gd name="T10" fmla="*/ 83537 w 1143"/>
                <a:gd name="T11" fmla="*/ 5620956 h 1022"/>
                <a:gd name="T12" fmla="*/ 40489 w 1143"/>
                <a:gd name="T13" fmla="*/ 9627252 h 1022"/>
                <a:gd name="T14" fmla="*/ 28133 w 1143"/>
                <a:gd name="T15" fmla="*/ 14749970 h 1022"/>
                <a:gd name="T16" fmla="*/ 48184 w 1143"/>
                <a:gd name="T17" fmla="*/ 26714038 h 1022"/>
                <a:gd name="T18" fmla="*/ 63444 w 1143"/>
                <a:gd name="T19" fmla="*/ 36787786 h 1022"/>
                <a:gd name="T20" fmla="*/ 30750 w 1143"/>
                <a:gd name="T21" fmla="*/ 50542883 h 1022"/>
                <a:gd name="T22" fmla="*/ 1 w 1143"/>
                <a:gd name="T23" fmla="*/ 62476708 h 1022"/>
                <a:gd name="T24" fmla="*/ 7022 w 1143"/>
                <a:gd name="T25" fmla="*/ 70421291 h 1022"/>
                <a:gd name="T26" fmla="*/ 17737 w 1143"/>
                <a:gd name="T27" fmla="*/ 76388653 h 1022"/>
                <a:gd name="T28" fmla="*/ 60369 w 1143"/>
                <a:gd name="T29" fmla="*/ 80835255 h 1022"/>
                <a:gd name="T30" fmla="*/ 112940 w 1143"/>
                <a:gd name="T31" fmla="*/ 82664520 h 1022"/>
                <a:gd name="T32" fmla="*/ 186408 w 1143"/>
                <a:gd name="T33" fmla="*/ 83966808 h 1022"/>
                <a:gd name="T34" fmla="*/ 296619 w 1143"/>
                <a:gd name="T35" fmla="*/ 84424233 h 1022"/>
                <a:gd name="T36" fmla="*/ 466485 w 1143"/>
                <a:gd name="T37" fmla="*/ 83966808 h 1022"/>
                <a:gd name="T38" fmla="*/ 780155 w 1143"/>
                <a:gd name="T39" fmla="*/ 82861110 h 1022"/>
                <a:gd name="T40" fmla="*/ 915956 w 1143"/>
                <a:gd name="T41" fmla="*/ 83230439 h 1022"/>
                <a:gd name="T42" fmla="*/ 1021913 w 1143"/>
                <a:gd name="T43" fmla="*/ 84424233 h 1022"/>
                <a:gd name="T44" fmla="*/ 1078379 w 1143"/>
                <a:gd name="T45" fmla="*/ 87251530 h 1022"/>
                <a:gd name="T46" fmla="*/ 1099555 w 1143"/>
                <a:gd name="T47" fmla="*/ 91148636 h 1022"/>
                <a:gd name="T48" fmla="*/ 1104612 w 1143"/>
                <a:gd name="T49" fmla="*/ 100760021 h 1022"/>
                <a:gd name="T50" fmla="*/ 1126537 w 1143"/>
                <a:gd name="T51" fmla="*/ 104997709 h 1022"/>
                <a:gd name="T52" fmla="*/ 1185482 w 1143"/>
                <a:gd name="T53" fmla="*/ 108270305 h 1022"/>
                <a:gd name="T54" fmla="*/ 1303290 w 1143"/>
                <a:gd name="T55" fmla="*/ 110009483 h 1022"/>
                <a:gd name="T56" fmla="*/ 1478194 w 1143"/>
                <a:gd name="T57" fmla="*/ 111484399 h 1022"/>
                <a:gd name="T58" fmla="*/ 1736345 w 1143"/>
                <a:gd name="T59" fmla="*/ 112362052 h 1022"/>
                <a:gd name="T60" fmla="*/ 2003233 w 1143"/>
                <a:gd name="T61" fmla="*/ 111971716 h 1022"/>
                <a:gd name="T62" fmla="*/ 2207195 w 1143"/>
                <a:gd name="T63" fmla="*/ 110455988 h 1022"/>
                <a:gd name="T64" fmla="*/ 2364300 w 1143"/>
                <a:gd name="T65" fmla="*/ 107603922 h 1022"/>
                <a:gd name="T66" fmla="*/ 2461740 w 1143"/>
                <a:gd name="T67" fmla="*/ 103103695 h 1022"/>
                <a:gd name="T68" fmla="*/ 2514756 w 1143"/>
                <a:gd name="T69" fmla="*/ 95831447 h 1022"/>
                <a:gd name="T70" fmla="*/ 2534845 w 1143"/>
                <a:gd name="T71" fmla="*/ 87251530 h 1022"/>
                <a:gd name="T72" fmla="*/ 2526620 w 1143"/>
                <a:gd name="T73" fmla="*/ 73782141 h 1022"/>
                <a:gd name="T74" fmla="*/ 2510082 w 1143"/>
                <a:gd name="T75" fmla="*/ 62882168 h 1022"/>
                <a:gd name="T76" fmla="*/ 2498305 w 1143"/>
                <a:gd name="T77" fmla="*/ 55471285 h 1022"/>
                <a:gd name="T78" fmla="*/ 2493940 w 1143"/>
                <a:gd name="T79" fmla="*/ 48173568 h 1022"/>
                <a:gd name="T80" fmla="*/ 2483071 w 1143"/>
                <a:gd name="T81" fmla="*/ 40412547 h 1022"/>
                <a:gd name="T82" fmla="*/ 2443014 w 1143"/>
                <a:gd name="T83" fmla="*/ 35738039 h 1022"/>
                <a:gd name="T84" fmla="*/ 2393918 w 1143"/>
                <a:gd name="T85" fmla="*/ 33390321 h 1022"/>
                <a:gd name="T86" fmla="*/ 2316993 w 1143"/>
                <a:gd name="T87" fmla="*/ 31414781 h 1022"/>
                <a:gd name="T88" fmla="*/ 2198817 w 1143"/>
                <a:gd name="T89" fmla="*/ 30154950 h 1022"/>
                <a:gd name="T90" fmla="*/ 2051569 w 1143"/>
                <a:gd name="T91" fmla="*/ 29676237 h 1022"/>
                <a:gd name="T92" fmla="*/ 1731732 w 1143"/>
                <a:gd name="T93" fmla="*/ 29248791 h 1022"/>
                <a:gd name="T94" fmla="*/ 1558102 w 1143"/>
                <a:gd name="T95" fmla="*/ 28252118 h 1022"/>
                <a:gd name="T96" fmla="*/ 1441562 w 1143"/>
                <a:gd name="T97" fmla="*/ 26334265 h 1022"/>
                <a:gd name="T98" fmla="*/ 1364772 w 1143"/>
                <a:gd name="T99" fmla="*/ 23072341 h 1022"/>
                <a:gd name="T100" fmla="*/ 1279072 w 1143"/>
                <a:gd name="T101" fmla="*/ 16227353 h 1022"/>
                <a:gd name="T102" fmla="*/ 1176184 w 1143"/>
                <a:gd name="T103" fmla="*/ 7345904 h 1022"/>
                <a:gd name="T104" fmla="*/ 1099555 w 1143"/>
                <a:gd name="T105" fmla="*/ 4089508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509" name="Group 238"/>
            <p:cNvGrpSpPr>
              <a:grpSpLocks/>
            </p:cNvGrpSpPr>
            <p:nvPr/>
          </p:nvGrpSpPr>
          <p:grpSpPr bwMode="auto">
            <a:xfrm>
              <a:off x="4347" y="23"/>
              <a:ext cx="609" cy="541"/>
              <a:chOff x="657" y="2629"/>
              <a:chExt cx="609" cy="541"/>
            </a:xfrm>
          </p:grpSpPr>
          <p:sp>
            <p:nvSpPr>
              <p:cNvPr id="103555" name="Rectangle 239"/>
              <p:cNvSpPr>
                <a:spLocks noChangeArrowheads="1"/>
              </p:cNvSpPr>
              <p:nvPr/>
            </p:nvSpPr>
            <p:spPr bwMode="auto">
              <a:xfrm>
                <a:off x="657" y="2629"/>
                <a:ext cx="5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D</a:t>
                </a:r>
                <a:endParaRPr lang="en-US" altLang="zh-CN" sz="1500">
                  <a:solidFill>
                    <a:srgbClr val="000000"/>
                  </a:solidFill>
                  <a:ea typeface="宋体" charset="-122"/>
                </a:endParaRPr>
              </a:p>
            </p:txBody>
          </p:sp>
          <p:sp>
            <p:nvSpPr>
              <p:cNvPr id="103556" name="Rectangle 240"/>
              <p:cNvSpPr>
                <a:spLocks noChangeArrowheads="1"/>
              </p:cNvSpPr>
              <p:nvPr/>
            </p:nvSpPr>
            <p:spPr bwMode="auto">
              <a:xfrm>
                <a:off x="658" y="2930"/>
                <a:ext cx="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57" name="Rectangle 241"/>
              <p:cNvSpPr>
                <a:spLocks noChangeArrowheads="1"/>
              </p:cNvSpPr>
              <p:nvPr/>
            </p:nvSpPr>
            <p:spPr bwMode="auto">
              <a:xfrm>
                <a:off x="1214" y="2635"/>
                <a:ext cx="5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500">
                    <a:solidFill>
                      <a:srgbClr val="FF0000"/>
                    </a:solidFill>
                  </a:rPr>
                  <a:t> </a:t>
                </a:r>
                <a:endParaRPr lang="en-US" altLang="en-US" sz="1800">
                  <a:solidFill>
                    <a:srgbClr val="000000"/>
                  </a:solidFill>
                </a:endParaRPr>
              </a:p>
            </p:txBody>
          </p:sp>
        </p:grpSp>
        <p:sp>
          <p:nvSpPr>
            <p:cNvPr id="103510" name="Line 242"/>
            <p:cNvSpPr>
              <a:spLocks noChangeShapeType="1"/>
            </p:cNvSpPr>
            <p:nvPr/>
          </p:nvSpPr>
          <p:spPr bwMode="auto">
            <a:xfrm flipV="1">
              <a:off x="4710" y="789"/>
              <a:ext cx="266" cy="179"/>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Line 243"/>
            <p:cNvSpPr>
              <a:spLocks noChangeShapeType="1"/>
            </p:cNvSpPr>
            <p:nvPr/>
          </p:nvSpPr>
          <p:spPr bwMode="auto">
            <a:xfrm>
              <a:off x="4789" y="1022"/>
              <a:ext cx="647" cy="312"/>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2" name="Line 244"/>
            <p:cNvSpPr>
              <a:spLocks noChangeShapeType="1"/>
            </p:cNvSpPr>
            <p:nvPr/>
          </p:nvSpPr>
          <p:spPr bwMode="auto">
            <a:xfrm flipH="1" flipV="1">
              <a:off x="5267" y="783"/>
              <a:ext cx="267" cy="493"/>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3513" name="Group 245"/>
            <p:cNvGrpSpPr>
              <a:grpSpLocks/>
            </p:cNvGrpSpPr>
            <p:nvPr/>
          </p:nvGrpSpPr>
          <p:grpSpPr bwMode="auto">
            <a:xfrm>
              <a:off x="4925" y="642"/>
              <a:ext cx="472" cy="219"/>
              <a:chOff x="1811" y="2493"/>
              <a:chExt cx="472" cy="219"/>
            </a:xfrm>
          </p:grpSpPr>
          <p:sp>
            <p:nvSpPr>
              <p:cNvPr id="103542" name="Freeform 246"/>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3" name="Freeform 247"/>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4" name="Line 248"/>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5" name="Line 249"/>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6" name="Rectangle 250"/>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47" name="Freeform 251"/>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48" name="Freeform 252"/>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49" name="Line 253"/>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0" name="Line 254"/>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1" name="Line 255"/>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2" name="Line 256"/>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3" name="Line 257"/>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54" name="Line 258"/>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4" name="Group 259"/>
            <p:cNvGrpSpPr>
              <a:grpSpLocks/>
            </p:cNvGrpSpPr>
            <p:nvPr/>
          </p:nvGrpSpPr>
          <p:grpSpPr bwMode="auto">
            <a:xfrm>
              <a:off x="4315" y="881"/>
              <a:ext cx="472" cy="219"/>
              <a:chOff x="1811" y="2493"/>
              <a:chExt cx="472" cy="219"/>
            </a:xfrm>
          </p:grpSpPr>
          <p:sp>
            <p:nvSpPr>
              <p:cNvPr id="103529" name="Freeform 260"/>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0" name="Freeform 261"/>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1" name="Line 262"/>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2" name="Line 263"/>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3" name="Rectangle 264"/>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34" name="Freeform 265"/>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35" name="Freeform 266"/>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36" name="Line 267"/>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7" name="Line 268"/>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8" name="Line 269"/>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9" name="Line 270"/>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0" name="Line 271"/>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1" name="Line 272"/>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3515" name="Group 273"/>
            <p:cNvGrpSpPr>
              <a:grpSpLocks/>
            </p:cNvGrpSpPr>
            <p:nvPr/>
          </p:nvGrpSpPr>
          <p:grpSpPr bwMode="auto">
            <a:xfrm>
              <a:off x="5288" y="1204"/>
              <a:ext cx="472" cy="219"/>
              <a:chOff x="1811" y="2493"/>
              <a:chExt cx="472" cy="219"/>
            </a:xfrm>
          </p:grpSpPr>
          <p:sp>
            <p:nvSpPr>
              <p:cNvPr id="103516" name="Freeform 274"/>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17" name="Freeform 275"/>
              <p:cNvSpPr>
                <a:spLocks/>
              </p:cNvSpPr>
              <p:nvPr/>
            </p:nvSpPr>
            <p:spPr bwMode="auto">
              <a:xfrm>
                <a:off x="1814" y="2591"/>
                <a:ext cx="468" cy="121"/>
              </a:xfrm>
              <a:custGeom>
                <a:avLst/>
                <a:gdLst>
                  <a:gd name="T0" fmla="*/ 211 w 468"/>
                  <a:gd name="T1" fmla="*/ 0 h 121"/>
                  <a:gd name="T2" fmla="*/ 165 w 468"/>
                  <a:gd name="T3" fmla="*/ 2 h 121"/>
                  <a:gd name="T4" fmla="*/ 123 w 468"/>
                  <a:gd name="T5" fmla="*/ 7 h 121"/>
                  <a:gd name="T6" fmla="*/ 86 w 468"/>
                  <a:gd name="T7" fmla="*/ 14 h 121"/>
                  <a:gd name="T8" fmla="*/ 69 w 468"/>
                  <a:gd name="T9" fmla="*/ 17 h 121"/>
                  <a:gd name="T10" fmla="*/ 55 w 468"/>
                  <a:gd name="T11" fmla="*/ 21 h 121"/>
                  <a:gd name="T12" fmla="*/ 40 w 468"/>
                  <a:gd name="T13" fmla="*/ 27 h 121"/>
                  <a:gd name="T14" fmla="*/ 29 w 468"/>
                  <a:gd name="T15" fmla="*/ 31 h 121"/>
                  <a:gd name="T16" fmla="*/ 19 w 468"/>
                  <a:gd name="T17" fmla="*/ 37 h 121"/>
                  <a:gd name="T18" fmla="*/ 12 w 468"/>
                  <a:gd name="T19" fmla="*/ 42 h 121"/>
                  <a:gd name="T20" fmla="*/ 6 w 468"/>
                  <a:gd name="T21" fmla="*/ 48 h 121"/>
                  <a:gd name="T22" fmla="*/ 2 w 468"/>
                  <a:gd name="T23" fmla="*/ 54 h 121"/>
                  <a:gd name="T24" fmla="*/ 0 w 468"/>
                  <a:gd name="T25" fmla="*/ 61 h 121"/>
                  <a:gd name="T26" fmla="*/ 2 w 468"/>
                  <a:gd name="T27" fmla="*/ 67 h 121"/>
                  <a:gd name="T28" fmla="*/ 6 w 468"/>
                  <a:gd name="T29" fmla="*/ 72 h 121"/>
                  <a:gd name="T30" fmla="*/ 12 w 468"/>
                  <a:gd name="T31" fmla="*/ 78 h 121"/>
                  <a:gd name="T32" fmla="*/ 19 w 468"/>
                  <a:gd name="T33" fmla="*/ 84 h 121"/>
                  <a:gd name="T34" fmla="*/ 29 w 468"/>
                  <a:gd name="T35" fmla="*/ 89 h 121"/>
                  <a:gd name="T36" fmla="*/ 40 w 468"/>
                  <a:gd name="T37" fmla="*/ 94 h 121"/>
                  <a:gd name="T38" fmla="*/ 55 w 468"/>
                  <a:gd name="T39" fmla="*/ 99 h 121"/>
                  <a:gd name="T40" fmla="*/ 69 w 468"/>
                  <a:gd name="T41" fmla="*/ 104 h 121"/>
                  <a:gd name="T42" fmla="*/ 86 w 468"/>
                  <a:gd name="T43" fmla="*/ 108 h 121"/>
                  <a:gd name="T44" fmla="*/ 123 w 468"/>
                  <a:gd name="T45" fmla="*/ 114 h 121"/>
                  <a:gd name="T46" fmla="*/ 165 w 468"/>
                  <a:gd name="T47" fmla="*/ 118 h 121"/>
                  <a:gd name="T48" fmla="*/ 211 w 468"/>
                  <a:gd name="T49" fmla="*/ 121 h 121"/>
                  <a:gd name="T50" fmla="*/ 258 w 468"/>
                  <a:gd name="T51" fmla="*/ 121 h 121"/>
                  <a:gd name="T52" fmla="*/ 304 w 468"/>
                  <a:gd name="T53" fmla="*/ 118 h 121"/>
                  <a:gd name="T54" fmla="*/ 345 w 468"/>
                  <a:gd name="T55" fmla="*/ 114 h 121"/>
                  <a:gd name="T56" fmla="*/ 382 w 468"/>
                  <a:gd name="T57" fmla="*/ 108 h 121"/>
                  <a:gd name="T58" fmla="*/ 399 w 468"/>
                  <a:gd name="T59" fmla="*/ 104 h 121"/>
                  <a:gd name="T60" fmla="*/ 414 w 468"/>
                  <a:gd name="T61" fmla="*/ 99 h 121"/>
                  <a:gd name="T62" fmla="*/ 428 w 468"/>
                  <a:gd name="T63" fmla="*/ 94 h 121"/>
                  <a:gd name="T64" fmla="*/ 440 w 468"/>
                  <a:gd name="T65" fmla="*/ 89 h 121"/>
                  <a:gd name="T66" fmla="*/ 450 w 468"/>
                  <a:gd name="T67" fmla="*/ 84 h 121"/>
                  <a:gd name="T68" fmla="*/ 457 w 468"/>
                  <a:gd name="T69" fmla="*/ 78 h 121"/>
                  <a:gd name="T70" fmla="*/ 462 w 468"/>
                  <a:gd name="T71" fmla="*/ 72 h 121"/>
                  <a:gd name="T72" fmla="*/ 467 w 468"/>
                  <a:gd name="T73" fmla="*/ 67 h 121"/>
                  <a:gd name="T74" fmla="*/ 468 w 468"/>
                  <a:gd name="T75" fmla="*/ 61 h 121"/>
                  <a:gd name="T76" fmla="*/ 467 w 468"/>
                  <a:gd name="T77" fmla="*/ 54 h 121"/>
                  <a:gd name="T78" fmla="*/ 462 w 468"/>
                  <a:gd name="T79" fmla="*/ 48 h 121"/>
                  <a:gd name="T80" fmla="*/ 457 w 468"/>
                  <a:gd name="T81" fmla="*/ 42 h 121"/>
                  <a:gd name="T82" fmla="*/ 450 w 468"/>
                  <a:gd name="T83" fmla="*/ 37 h 121"/>
                  <a:gd name="T84" fmla="*/ 440 w 468"/>
                  <a:gd name="T85" fmla="*/ 31 h 121"/>
                  <a:gd name="T86" fmla="*/ 428 w 468"/>
                  <a:gd name="T87" fmla="*/ 27 h 121"/>
                  <a:gd name="T88" fmla="*/ 414 w 468"/>
                  <a:gd name="T89" fmla="*/ 21 h 121"/>
                  <a:gd name="T90" fmla="*/ 399 w 468"/>
                  <a:gd name="T91" fmla="*/ 17 h 121"/>
                  <a:gd name="T92" fmla="*/ 382 w 468"/>
                  <a:gd name="T93" fmla="*/ 14 h 121"/>
                  <a:gd name="T94" fmla="*/ 345 w 468"/>
                  <a:gd name="T95" fmla="*/ 7 h 121"/>
                  <a:gd name="T96" fmla="*/ 304 w 468"/>
                  <a:gd name="T97" fmla="*/ 2 h 121"/>
                  <a:gd name="T98" fmla="*/ 258 w 468"/>
                  <a:gd name="T99" fmla="*/ 0 h 1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8"/>
                  <a:gd name="T151" fmla="*/ 0 h 121"/>
                  <a:gd name="T152" fmla="*/ 468 w 468"/>
                  <a:gd name="T153" fmla="*/ 121 h 1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8" h="121">
                    <a:moveTo>
                      <a:pt x="235" y="0"/>
                    </a:moveTo>
                    <a:lnTo>
                      <a:pt x="211" y="0"/>
                    </a:lnTo>
                    <a:lnTo>
                      <a:pt x="188" y="1"/>
                    </a:lnTo>
                    <a:lnTo>
                      <a:pt x="165" y="2"/>
                    </a:lnTo>
                    <a:lnTo>
                      <a:pt x="143" y="4"/>
                    </a:lnTo>
                    <a:lnTo>
                      <a:pt x="123" y="7"/>
                    </a:lnTo>
                    <a:lnTo>
                      <a:pt x="103" y="10"/>
                    </a:lnTo>
                    <a:lnTo>
                      <a:pt x="86" y="14"/>
                    </a:lnTo>
                    <a:lnTo>
                      <a:pt x="77" y="15"/>
                    </a:lnTo>
                    <a:lnTo>
                      <a:pt x="69" y="17"/>
                    </a:lnTo>
                    <a:lnTo>
                      <a:pt x="62" y="20"/>
                    </a:lnTo>
                    <a:lnTo>
                      <a:pt x="55" y="21"/>
                    </a:lnTo>
                    <a:lnTo>
                      <a:pt x="47" y="24"/>
                    </a:lnTo>
                    <a:lnTo>
                      <a:pt x="40" y="27"/>
                    </a:lnTo>
                    <a:lnTo>
                      <a:pt x="35" y="28"/>
                    </a:lnTo>
                    <a:lnTo>
                      <a:pt x="29" y="31"/>
                    </a:lnTo>
                    <a:lnTo>
                      <a:pt x="25" y="34"/>
                    </a:lnTo>
                    <a:lnTo>
                      <a:pt x="19" y="37"/>
                    </a:lnTo>
                    <a:lnTo>
                      <a:pt x="15" y="40"/>
                    </a:lnTo>
                    <a:lnTo>
                      <a:pt x="12" y="42"/>
                    </a:lnTo>
                    <a:lnTo>
                      <a:pt x="9" y="45"/>
                    </a:lnTo>
                    <a:lnTo>
                      <a:pt x="6" y="48"/>
                    </a:lnTo>
                    <a:lnTo>
                      <a:pt x="3" y="51"/>
                    </a:lnTo>
                    <a:lnTo>
                      <a:pt x="2" y="54"/>
                    </a:lnTo>
                    <a:lnTo>
                      <a:pt x="2" y="57"/>
                    </a:lnTo>
                    <a:lnTo>
                      <a:pt x="0" y="61"/>
                    </a:lnTo>
                    <a:lnTo>
                      <a:pt x="2" y="64"/>
                    </a:lnTo>
                    <a:lnTo>
                      <a:pt x="2" y="67"/>
                    </a:lnTo>
                    <a:lnTo>
                      <a:pt x="3" y="70"/>
                    </a:lnTo>
                    <a:lnTo>
                      <a:pt x="6" y="72"/>
                    </a:lnTo>
                    <a:lnTo>
                      <a:pt x="9" y="75"/>
                    </a:lnTo>
                    <a:lnTo>
                      <a:pt x="12" y="78"/>
                    </a:lnTo>
                    <a:lnTo>
                      <a:pt x="15" y="81"/>
                    </a:lnTo>
                    <a:lnTo>
                      <a:pt x="19" y="84"/>
                    </a:lnTo>
                    <a:lnTo>
                      <a:pt x="25" y="87"/>
                    </a:lnTo>
                    <a:lnTo>
                      <a:pt x="29" y="89"/>
                    </a:lnTo>
                    <a:lnTo>
                      <a:pt x="35" y="92"/>
                    </a:lnTo>
                    <a:lnTo>
                      <a:pt x="40" y="94"/>
                    </a:lnTo>
                    <a:lnTo>
                      <a:pt x="47" y="97"/>
                    </a:lnTo>
                    <a:lnTo>
                      <a:pt x="55" y="99"/>
                    </a:lnTo>
                    <a:lnTo>
                      <a:pt x="62" y="101"/>
                    </a:lnTo>
                    <a:lnTo>
                      <a:pt x="69" y="104"/>
                    </a:lnTo>
                    <a:lnTo>
                      <a:pt x="77" y="105"/>
                    </a:lnTo>
                    <a:lnTo>
                      <a:pt x="86" y="108"/>
                    </a:lnTo>
                    <a:lnTo>
                      <a:pt x="103" y="111"/>
                    </a:lnTo>
                    <a:lnTo>
                      <a:pt x="123" y="114"/>
                    </a:lnTo>
                    <a:lnTo>
                      <a:pt x="143" y="117"/>
                    </a:lnTo>
                    <a:lnTo>
                      <a:pt x="165" y="118"/>
                    </a:lnTo>
                    <a:lnTo>
                      <a:pt x="188" y="119"/>
                    </a:lnTo>
                    <a:lnTo>
                      <a:pt x="211" y="121"/>
                    </a:lnTo>
                    <a:lnTo>
                      <a:pt x="235" y="121"/>
                    </a:lnTo>
                    <a:lnTo>
                      <a:pt x="258" y="121"/>
                    </a:lnTo>
                    <a:lnTo>
                      <a:pt x="281" y="119"/>
                    </a:lnTo>
                    <a:lnTo>
                      <a:pt x="304" y="118"/>
                    </a:lnTo>
                    <a:lnTo>
                      <a:pt x="325" y="117"/>
                    </a:lnTo>
                    <a:lnTo>
                      <a:pt x="345" y="114"/>
                    </a:lnTo>
                    <a:lnTo>
                      <a:pt x="365" y="111"/>
                    </a:lnTo>
                    <a:lnTo>
                      <a:pt x="382" y="108"/>
                    </a:lnTo>
                    <a:lnTo>
                      <a:pt x="391" y="105"/>
                    </a:lnTo>
                    <a:lnTo>
                      <a:pt x="399" y="104"/>
                    </a:lnTo>
                    <a:lnTo>
                      <a:pt x="407" y="101"/>
                    </a:lnTo>
                    <a:lnTo>
                      <a:pt x="414" y="99"/>
                    </a:lnTo>
                    <a:lnTo>
                      <a:pt x="421" y="97"/>
                    </a:lnTo>
                    <a:lnTo>
                      <a:pt x="428" y="94"/>
                    </a:lnTo>
                    <a:lnTo>
                      <a:pt x="434" y="92"/>
                    </a:lnTo>
                    <a:lnTo>
                      <a:pt x="440" y="89"/>
                    </a:lnTo>
                    <a:lnTo>
                      <a:pt x="445" y="87"/>
                    </a:lnTo>
                    <a:lnTo>
                      <a:pt x="450" y="84"/>
                    </a:lnTo>
                    <a:lnTo>
                      <a:pt x="454" y="81"/>
                    </a:lnTo>
                    <a:lnTo>
                      <a:pt x="457" y="78"/>
                    </a:lnTo>
                    <a:lnTo>
                      <a:pt x="461" y="75"/>
                    </a:lnTo>
                    <a:lnTo>
                      <a:pt x="462" y="72"/>
                    </a:lnTo>
                    <a:lnTo>
                      <a:pt x="465" y="70"/>
                    </a:lnTo>
                    <a:lnTo>
                      <a:pt x="467" y="67"/>
                    </a:lnTo>
                    <a:lnTo>
                      <a:pt x="468" y="64"/>
                    </a:lnTo>
                    <a:lnTo>
                      <a:pt x="468" y="61"/>
                    </a:lnTo>
                    <a:lnTo>
                      <a:pt x="468" y="57"/>
                    </a:lnTo>
                    <a:lnTo>
                      <a:pt x="467" y="54"/>
                    </a:lnTo>
                    <a:lnTo>
                      <a:pt x="465" y="51"/>
                    </a:lnTo>
                    <a:lnTo>
                      <a:pt x="462" y="48"/>
                    </a:lnTo>
                    <a:lnTo>
                      <a:pt x="461" y="45"/>
                    </a:lnTo>
                    <a:lnTo>
                      <a:pt x="457" y="42"/>
                    </a:lnTo>
                    <a:lnTo>
                      <a:pt x="454" y="40"/>
                    </a:lnTo>
                    <a:lnTo>
                      <a:pt x="450" y="37"/>
                    </a:lnTo>
                    <a:lnTo>
                      <a:pt x="445" y="34"/>
                    </a:lnTo>
                    <a:lnTo>
                      <a:pt x="440" y="31"/>
                    </a:lnTo>
                    <a:lnTo>
                      <a:pt x="434" y="28"/>
                    </a:lnTo>
                    <a:lnTo>
                      <a:pt x="428" y="27"/>
                    </a:lnTo>
                    <a:lnTo>
                      <a:pt x="421" y="24"/>
                    </a:lnTo>
                    <a:lnTo>
                      <a:pt x="414" y="21"/>
                    </a:lnTo>
                    <a:lnTo>
                      <a:pt x="407" y="20"/>
                    </a:lnTo>
                    <a:lnTo>
                      <a:pt x="399" y="17"/>
                    </a:lnTo>
                    <a:lnTo>
                      <a:pt x="391" y="15"/>
                    </a:lnTo>
                    <a:lnTo>
                      <a:pt x="382" y="14"/>
                    </a:lnTo>
                    <a:lnTo>
                      <a:pt x="365" y="10"/>
                    </a:lnTo>
                    <a:lnTo>
                      <a:pt x="345" y="7"/>
                    </a:lnTo>
                    <a:lnTo>
                      <a:pt x="325" y="4"/>
                    </a:lnTo>
                    <a:lnTo>
                      <a:pt x="304" y="2"/>
                    </a:lnTo>
                    <a:lnTo>
                      <a:pt x="281" y="1"/>
                    </a:lnTo>
                    <a:lnTo>
                      <a:pt x="258" y="0"/>
                    </a:lnTo>
                    <a:lnTo>
                      <a:pt x="235"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18" name="Line 276"/>
              <p:cNvSpPr>
                <a:spLocks noChangeShapeType="1"/>
              </p:cNvSpPr>
              <p:nvPr/>
            </p:nvSpPr>
            <p:spPr bwMode="auto">
              <a:xfrm>
                <a:off x="1814"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9" name="Line 277"/>
              <p:cNvSpPr>
                <a:spLocks noChangeShapeType="1"/>
              </p:cNvSpPr>
              <p:nvPr/>
            </p:nvSpPr>
            <p:spPr bwMode="auto">
              <a:xfrm>
                <a:off x="2282" y="2581"/>
                <a:ext cx="1" cy="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0" name="Rectangle 278"/>
              <p:cNvSpPr>
                <a:spLocks noChangeArrowheads="1"/>
              </p:cNvSpPr>
              <p:nvPr/>
            </p:nvSpPr>
            <p:spPr bwMode="auto">
              <a:xfrm>
                <a:off x="1814" y="2575"/>
                <a:ext cx="304" cy="8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521" name="Freeform 279"/>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22" name="Freeform 280"/>
              <p:cNvSpPr>
                <a:spLocks/>
              </p:cNvSpPr>
              <p:nvPr/>
            </p:nvSpPr>
            <p:spPr bwMode="auto">
              <a:xfrm>
                <a:off x="1811" y="2493"/>
                <a:ext cx="467" cy="142"/>
              </a:xfrm>
              <a:custGeom>
                <a:avLst/>
                <a:gdLst>
                  <a:gd name="T0" fmla="*/ 209 w 467"/>
                  <a:gd name="T1" fmla="*/ 0 h 142"/>
                  <a:gd name="T2" fmla="*/ 163 w 467"/>
                  <a:gd name="T3" fmla="*/ 3 h 142"/>
                  <a:gd name="T4" fmla="*/ 122 w 467"/>
                  <a:gd name="T5" fmla="*/ 9 h 142"/>
                  <a:gd name="T6" fmla="*/ 85 w 467"/>
                  <a:gd name="T7" fmla="*/ 16 h 142"/>
                  <a:gd name="T8" fmla="*/ 68 w 467"/>
                  <a:gd name="T9" fmla="*/ 20 h 142"/>
                  <a:gd name="T10" fmla="*/ 53 w 467"/>
                  <a:gd name="T11" fmla="*/ 26 h 142"/>
                  <a:gd name="T12" fmla="*/ 39 w 467"/>
                  <a:gd name="T13" fmla="*/ 30 h 142"/>
                  <a:gd name="T14" fmla="*/ 28 w 467"/>
                  <a:gd name="T15" fmla="*/ 38 h 142"/>
                  <a:gd name="T16" fmla="*/ 18 w 467"/>
                  <a:gd name="T17" fmla="*/ 43 h 142"/>
                  <a:gd name="T18" fmla="*/ 10 w 467"/>
                  <a:gd name="T19" fmla="*/ 49 h 142"/>
                  <a:gd name="T20" fmla="*/ 5 w 467"/>
                  <a:gd name="T21" fmla="*/ 56 h 142"/>
                  <a:gd name="T22" fmla="*/ 0 w 467"/>
                  <a:gd name="T23" fmla="*/ 63 h 142"/>
                  <a:gd name="T24" fmla="*/ 0 w 467"/>
                  <a:gd name="T25" fmla="*/ 70 h 142"/>
                  <a:gd name="T26" fmla="*/ 0 w 467"/>
                  <a:gd name="T27" fmla="*/ 78 h 142"/>
                  <a:gd name="T28" fmla="*/ 5 w 467"/>
                  <a:gd name="T29" fmla="*/ 85 h 142"/>
                  <a:gd name="T30" fmla="*/ 10 w 467"/>
                  <a:gd name="T31" fmla="*/ 92 h 142"/>
                  <a:gd name="T32" fmla="*/ 18 w 467"/>
                  <a:gd name="T33" fmla="*/ 98 h 142"/>
                  <a:gd name="T34" fmla="*/ 28 w 467"/>
                  <a:gd name="T35" fmla="*/ 105 h 142"/>
                  <a:gd name="T36" fmla="*/ 39 w 467"/>
                  <a:gd name="T37" fmla="*/ 110 h 142"/>
                  <a:gd name="T38" fmla="*/ 53 w 467"/>
                  <a:gd name="T39" fmla="*/ 116 h 142"/>
                  <a:gd name="T40" fmla="*/ 68 w 467"/>
                  <a:gd name="T41" fmla="*/ 120 h 142"/>
                  <a:gd name="T42" fmla="*/ 85 w 467"/>
                  <a:gd name="T43" fmla="*/ 125 h 142"/>
                  <a:gd name="T44" fmla="*/ 122 w 467"/>
                  <a:gd name="T45" fmla="*/ 133 h 142"/>
                  <a:gd name="T46" fmla="*/ 163 w 467"/>
                  <a:gd name="T47" fmla="*/ 138 h 142"/>
                  <a:gd name="T48" fmla="*/ 209 w 467"/>
                  <a:gd name="T49" fmla="*/ 140 h 142"/>
                  <a:gd name="T50" fmla="*/ 257 w 467"/>
                  <a:gd name="T51" fmla="*/ 140 h 142"/>
                  <a:gd name="T52" fmla="*/ 302 w 467"/>
                  <a:gd name="T53" fmla="*/ 138 h 142"/>
                  <a:gd name="T54" fmla="*/ 344 w 467"/>
                  <a:gd name="T55" fmla="*/ 133 h 142"/>
                  <a:gd name="T56" fmla="*/ 381 w 467"/>
                  <a:gd name="T57" fmla="*/ 125 h 142"/>
                  <a:gd name="T58" fmla="*/ 398 w 467"/>
                  <a:gd name="T59" fmla="*/ 120 h 142"/>
                  <a:gd name="T60" fmla="*/ 414 w 467"/>
                  <a:gd name="T61" fmla="*/ 116 h 142"/>
                  <a:gd name="T62" fmla="*/ 427 w 467"/>
                  <a:gd name="T63" fmla="*/ 110 h 142"/>
                  <a:gd name="T64" fmla="*/ 438 w 467"/>
                  <a:gd name="T65" fmla="*/ 105 h 142"/>
                  <a:gd name="T66" fmla="*/ 448 w 467"/>
                  <a:gd name="T67" fmla="*/ 98 h 142"/>
                  <a:gd name="T68" fmla="*/ 455 w 467"/>
                  <a:gd name="T69" fmla="*/ 92 h 142"/>
                  <a:gd name="T70" fmla="*/ 461 w 467"/>
                  <a:gd name="T71" fmla="*/ 85 h 142"/>
                  <a:gd name="T72" fmla="*/ 465 w 467"/>
                  <a:gd name="T73" fmla="*/ 78 h 142"/>
                  <a:gd name="T74" fmla="*/ 467 w 467"/>
                  <a:gd name="T75" fmla="*/ 70 h 142"/>
                  <a:gd name="T76" fmla="*/ 465 w 467"/>
                  <a:gd name="T77" fmla="*/ 63 h 142"/>
                  <a:gd name="T78" fmla="*/ 461 w 467"/>
                  <a:gd name="T79" fmla="*/ 56 h 142"/>
                  <a:gd name="T80" fmla="*/ 455 w 467"/>
                  <a:gd name="T81" fmla="*/ 49 h 142"/>
                  <a:gd name="T82" fmla="*/ 448 w 467"/>
                  <a:gd name="T83" fmla="*/ 43 h 142"/>
                  <a:gd name="T84" fmla="*/ 438 w 467"/>
                  <a:gd name="T85" fmla="*/ 38 h 142"/>
                  <a:gd name="T86" fmla="*/ 427 w 467"/>
                  <a:gd name="T87" fmla="*/ 30 h 142"/>
                  <a:gd name="T88" fmla="*/ 414 w 467"/>
                  <a:gd name="T89" fmla="*/ 26 h 142"/>
                  <a:gd name="T90" fmla="*/ 398 w 467"/>
                  <a:gd name="T91" fmla="*/ 20 h 142"/>
                  <a:gd name="T92" fmla="*/ 381 w 467"/>
                  <a:gd name="T93" fmla="*/ 16 h 142"/>
                  <a:gd name="T94" fmla="*/ 344 w 467"/>
                  <a:gd name="T95" fmla="*/ 9 h 142"/>
                  <a:gd name="T96" fmla="*/ 302 w 467"/>
                  <a:gd name="T97" fmla="*/ 3 h 142"/>
                  <a:gd name="T98" fmla="*/ 257 w 467"/>
                  <a:gd name="T99" fmla="*/ 0 h 1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67"/>
                  <a:gd name="T151" fmla="*/ 0 h 142"/>
                  <a:gd name="T152" fmla="*/ 467 w 467"/>
                  <a:gd name="T153" fmla="*/ 142 h 1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67" h="142">
                    <a:moveTo>
                      <a:pt x="234" y="0"/>
                    </a:moveTo>
                    <a:lnTo>
                      <a:pt x="209" y="0"/>
                    </a:lnTo>
                    <a:lnTo>
                      <a:pt x="186" y="2"/>
                    </a:lnTo>
                    <a:lnTo>
                      <a:pt x="163" y="3"/>
                    </a:lnTo>
                    <a:lnTo>
                      <a:pt x="142" y="5"/>
                    </a:lnTo>
                    <a:lnTo>
                      <a:pt x="122" y="9"/>
                    </a:lnTo>
                    <a:lnTo>
                      <a:pt x="102" y="12"/>
                    </a:lnTo>
                    <a:lnTo>
                      <a:pt x="85" y="16"/>
                    </a:lnTo>
                    <a:lnTo>
                      <a:pt x="76" y="18"/>
                    </a:lnTo>
                    <a:lnTo>
                      <a:pt x="68" y="20"/>
                    </a:lnTo>
                    <a:lnTo>
                      <a:pt x="60" y="23"/>
                    </a:lnTo>
                    <a:lnTo>
                      <a:pt x="53" y="26"/>
                    </a:lnTo>
                    <a:lnTo>
                      <a:pt x="46" y="28"/>
                    </a:lnTo>
                    <a:lnTo>
                      <a:pt x="39" y="30"/>
                    </a:lnTo>
                    <a:lnTo>
                      <a:pt x="33" y="33"/>
                    </a:lnTo>
                    <a:lnTo>
                      <a:pt x="28" y="38"/>
                    </a:lnTo>
                    <a:lnTo>
                      <a:pt x="23" y="40"/>
                    </a:lnTo>
                    <a:lnTo>
                      <a:pt x="18" y="43"/>
                    </a:lnTo>
                    <a:lnTo>
                      <a:pt x="13" y="46"/>
                    </a:lnTo>
                    <a:lnTo>
                      <a:pt x="10" y="49"/>
                    </a:lnTo>
                    <a:lnTo>
                      <a:pt x="7" y="53"/>
                    </a:lnTo>
                    <a:lnTo>
                      <a:pt x="5" y="56"/>
                    </a:lnTo>
                    <a:lnTo>
                      <a:pt x="2" y="60"/>
                    </a:lnTo>
                    <a:lnTo>
                      <a:pt x="0" y="63"/>
                    </a:lnTo>
                    <a:lnTo>
                      <a:pt x="0" y="68"/>
                    </a:lnTo>
                    <a:lnTo>
                      <a:pt x="0" y="70"/>
                    </a:lnTo>
                    <a:lnTo>
                      <a:pt x="0" y="75"/>
                    </a:lnTo>
                    <a:lnTo>
                      <a:pt x="0" y="78"/>
                    </a:lnTo>
                    <a:lnTo>
                      <a:pt x="2" y="82"/>
                    </a:lnTo>
                    <a:lnTo>
                      <a:pt x="5" y="85"/>
                    </a:lnTo>
                    <a:lnTo>
                      <a:pt x="7" y="89"/>
                    </a:lnTo>
                    <a:lnTo>
                      <a:pt x="10" y="92"/>
                    </a:lnTo>
                    <a:lnTo>
                      <a:pt x="13" y="95"/>
                    </a:lnTo>
                    <a:lnTo>
                      <a:pt x="18" y="98"/>
                    </a:lnTo>
                    <a:lnTo>
                      <a:pt x="23" y="102"/>
                    </a:lnTo>
                    <a:lnTo>
                      <a:pt x="28" y="105"/>
                    </a:lnTo>
                    <a:lnTo>
                      <a:pt x="33" y="108"/>
                    </a:lnTo>
                    <a:lnTo>
                      <a:pt x="39" y="110"/>
                    </a:lnTo>
                    <a:lnTo>
                      <a:pt x="46" y="113"/>
                    </a:lnTo>
                    <a:lnTo>
                      <a:pt x="53" y="116"/>
                    </a:lnTo>
                    <a:lnTo>
                      <a:pt x="60" y="118"/>
                    </a:lnTo>
                    <a:lnTo>
                      <a:pt x="68" y="120"/>
                    </a:lnTo>
                    <a:lnTo>
                      <a:pt x="76" y="123"/>
                    </a:lnTo>
                    <a:lnTo>
                      <a:pt x="85" y="125"/>
                    </a:lnTo>
                    <a:lnTo>
                      <a:pt x="102" y="129"/>
                    </a:lnTo>
                    <a:lnTo>
                      <a:pt x="122" y="133"/>
                    </a:lnTo>
                    <a:lnTo>
                      <a:pt x="142" y="136"/>
                    </a:lnTo>
                    <a:lnTo>
                      <a:pt x="163" y="138"/>
                    </a:lnTo>
                    <a:lnTo>
                      <a:pt x="186" y="140"/>
                    </a:lnTo>
                    <a:lnTo>
                      <a:pt x="209" y="140"/>
                    </a:lnTo>
                    <a:lnTo>
                      <a:pt x="234" y="142"/>
                    </a:lnTo>
                    <a:lnTo>
                      <a:pt x="257" y="140"/>
                    </a:lnTo>
                    <a:lnTo>
                      <a:pt x="281" y="140"/>
                    </a:lnTo>
                    <a:lnTo>
                      <a:pt x="302" y="138"/>
                    </a:lnTo>
                    <a:lnTo>
                      <a:pt x="324" y="136"/>
                    </a:lnTo>
                    <a:lnTo>
                      <a:pt x="344" y="133"/>
                    </a:lnTo>
                    <a:lnTo>
                      <a:pt x="364" y="129"/>
                    </a:lnTo>
                    <a:lnTo>
                      <a:pt x="381" y="125"/>
                    </a:lnTo>
                    <a:lnTo>
                      <a:pt x="390" y="123"/>
                    </a:lnTo>
                    <a:lnTo>
                      <a:pt x="398" y="120"/>
                    </a:lnTo>
                    <a:lnTo>
                      <a:pt x="405" y="118"/>
                    </a:lnTo>
                    <a:lnTo>
                      <a:pt x="414" y="116"/>
                    </a:lnTo>
                    <a:lnTo>
                      <a:pt x="420" y="113"/>
                    </a:lnTo>
                    <a:lnTo>
                      <a:pt x="427" y="110"/>
                    </a:lnTo>
                    <a:lnTo>
                      <a:pt x="433" y="108"/>
                    </a:lnTo>
                    <a:lnTo>
                      <a:pt x="438" y="105"/>
                    </a:lnTo>
                    <a:lnTo>
                      <a:pt x="444" y="102"/>
                    </a:lnTo>
                    <a:lnTo>
                      <a:pt x="448" y="98"/>
                    </a:lnTo>
                    <a:lnTo>
                      <a:pt x="453" y="95"/>
                    </a:lnTo>
                    <a:lnTo>
                      <a:pt x="455" y="92"/>
                    </a:lnTo>
                    <a:lnTo>
                      <a:pt x="460" y="89"/>
                    </a:lnTo>
                    <a:lnTo>
                      <a:pt x="461" y="85"/>
                    </a:lnTo>
                    <a:lnTo>
                      <a:pt x="464" y="82"/>
                    </a:lnTo>
                    <a:lnTo>
                      <a:pt x="465" y="78"/>
                    </a:lnTo>
                    <a:lnTo>
                      <a:pt x="467" y="75"/>
                    </a:lnTo>
                    <a:lnTo>
                      <a:pt x="467" y="70"/>
                    </a:lnTo>
                    <a:lnTo>
                      <a:pt x="467" y="68"/>
                    </a:lnTo>
                    <a:lnTo>
                      <a:pt x="465" y="63"/>
                    </a:lnTo>
                    <a:lnTo>
                      <a:pt x="464" y="60"/>
                    </a:lnTo>
                    <a:lnTo>
                      <a:pt x="461" y="56"/>
                    </a:lnTo>
                    <a:lnTo>
                      <a:pt x="460" y="53"/>
                    </a:lnTo>
                    <a:lnTo>
                      <a:pt x="455" y="49"/>
                    </a:lnTo>
                    <a:lnTo>
                      <a:pt x="453" y="46"/>
                    </a:lnTo>
                    <a:lnTo>
                      <a:pt x="448" y="43"/>
                    </a:lnTo>
                    <a:lnTo>
                      <a:pt x="444" y="40"/>
                    </a:lnTo>
                    <a:lnTo>
                      <a:pt x="438" y="38"/>
                    </a:lnTo>
                    <a:lnTo>
                      <a:pt x="433" y="33"/>
                    </a:lnTo>
                    <a:lnTo>
                      <a:pt x="427" y="30"/>
                    </a:lnTo>
                    <a:lnTo>
                      <a:pt x="420" y="28"/>
                    </a:lnTo>
                    <a:lnTo>
                      <a:pt x="414" y="26"/>
                    </a:lnTo>
                    <a:lnTo>
                      <a:pt x="405" y="23"/>
                    </a:lnTo>
                    <a:lnTo>
                      <a:pt x="398" y="20"/>
                    </a:lnTo>
                    <a:lnTo>
                      <a:pt x="390" y="18"/>
                    </a:lnTo>
                    <a:lnTo>
                      <a:pt x="381" y="16"/>
                    </a:lnTo>
                    <a:lnTo>
                      <a:pt x="364" y="12"/>
                    </a:lnTo>
                    <a:lnTo>
                      <a:pt x="344" y="9"/>
                    </a:lnTo>
                    <a:lnTo>
                      <a:pt x="324" y="5"/>
                    </a:lnTo>
                    <a:lnTo>
                      <a:pt x="302" y="3"/>
                    </a:lnTo>
                    <a:lnTo>
                      <a:pt x="281" y="2"/>
                    </a:lnTo>
                    <a:lnTo>
                      <a:pt x="257" y="0"/>
                    </a:lnTo>
                    <a:lnTo>
                      <a:pt x="234"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523" name="Line 281"/>
              <p:cNvSpPr>
                <a:spLocks noChangeShapeType="1"/>
              </p:cNvSpPr>
              <p:nvPr/>
            </p:nvSpPr>
            <p:spPr bwMode="auto">
              <a:xfrm flipV="1">
                <a:off x="1923" y="2525"/>
                <a:ext cx="8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4" name="Line 282"/>
              <p:cNvSpPr>
                <a:spLocks noChangeShapeType="1"/>
              </p:cNvSpPr>
              <p:nvPr/>
            </p:nvSpPr>
            <p:spPr bwMode="auto">
              <a:xfrm>
                <a:off x="2082" y="2608"/>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5" name="Line 283"/>
              <p:cNvSpPr>
                <a:spLocks noChangeShapeType="1"/>
              </p:cNvSpPr>
              <p:nvPr/>
            </p:nvSpPr>
            <p:spPr bwMode="auto">
              <a:xfrm>
                <a:off x="1999" y="2526"/>
                <a:ext cx="87" cy="82"/>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284"/>
              <p:cNvSpPr>
                <a:spLocks noChangeShapeType="1"/>
              </p:cNvSpPr>
              <p:nvPr/>
            </p:nvSpPr>
            <p:spPr bwMode="auto">
              <a:xfrm>
                <a:off x="1923" y="2603"/>
                <a:ext cx="83" cy="3"/>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285"/>
              <p:cNvSpPr>
                <a:spLocks noChangeShapeType="1"/>
              </p:cNvSpPr>
              <p:nvPr/>
            </p:nvSpPr>
            <p:spPr bwMode="auto">
              <a:xfrm>
                <a:off x="2082" y="2523"/>
                <a:ext cx="73" cy="1"/>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286"/>
              <p:cNvSpPr>
                <a:spLocks noChangeShapeType="1"/>
              </p:cNvSpPr>
              <p:nvPr/>
            </p:nvSpPr>
            <p:spPr bwMode="auto">
              <a:xfrm flipV="1">
                <a:off x="1999" y="2523"/>
                <a:ext cx="87" cy="80"/>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3463" name="Line 287"/>
          <p:cNvSpPr>
            <a:spLocks noChangeShapeType="1"/>
          </p:cNvSpPr>
          <p:nvPr/>
        </p:nvSpPr>
        <p:spPr bwMode="auto">
          <a:xfrm flipV="1">
            <a:off x="7689850" y="3778250"/>
            <a:ext cx="511175" cy="1138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4" name="Line 112"/>
          <p:cNvSpPr>
            <a:spLocks noChangeShapeType="1"/>
          </p:cNvSpPr>
          <p:nvPr/>
        </p:nvSpPr>
        <p:spPr bwMode="auto">
          <a:xfrm>
            <a:off x="2997200" y="3208338"/>
            <a:ext cx="3282950" cy="2322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5" name="Line 80"/>
          <p:cNvSpPr>
            <a:spLocks noChangeShapeType="1"/>
          </p:cNvSpPr>
          <p:nvPr/>
        </p:nvSpPr>
        <p:spPr bwMode="auto">
          <a:xfrm flipV="1">
            <a:off x="3013075" y="3044825"/>
            <a:ext cx="2368550" cy="8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6" name="Freeform 289"/>
          <p:cNvSpPr>
            <a:spLocks/>
          </p:cNvSpPr>
          <p:nvPr/>
        </p:nvSpPr>
        <p:spPr bwMode="auto">
          <a:xfrm>
            <a:off x="7781925" y="3054350"/>
            <a:ext cx="1100138" cy="969963"/>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67" name="Line 290"/>
          <p:cNvSpPr>
            <a:spLocks noChangeShapeType="1"/>
          </p:cNvSpPr>
          <p:nvPr/>
        </p:nvSpPr>
        <p:spPr bwMode="auto">
          <a:xfrm flipV="1">
            <a:off x="8424863" y="1619250"/>
            <a:ext cx="374650" cy="1677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68" name="Rectangle 291"/>
          <p:cNvSpPr>
            <a:spLocks noChangeArrowheads="1"/>
          </p:cNvSpPr>
          <p:nvPr/>
        </p:nvSpPr>
        <p:spPr bwMode="auto">
          <a:xfrm>
            <a:off x="7753350" y="305117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C</a:t>
            </a:r>
            <a:endParaRPr lang="en-US" altLang="en-US" sz="1800">
              <a:solidFill>
                <a:srgbClr val="000000"/>
              </a:solidFill>
            </a:endParaRPr>
          </a:p>
        </p:txBody>
      </p:sp>
      <p:sp>
        <p:nvSpPr>
          <p:cNvPr id="103469" name="Text Box 292"/>
          <p:cNvSpPr txBox="1">
            <a:spLocks noChangeArrowheads="1"/>
          </p:cNvSpPr>
          <p:nvPr/>
        </p:nvSpPr>
        <p:spPr bwMode="auto">
          <a:xfrm>
            <a:off x="4000500" y="36195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70" name="Text Box 293"/>
          <p:cNvSpPr txBox="1">
            <a:spLocks noChangeArrowheads="1"/>
          </p:cNvSpPr>
          <p:nvPr/>
        </p:nvSpPr>
        <p:spPr bwMode="auto">
          <a:xfrm>
            <a:off x="2890838" y="27193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a:t>
            </a:r>
          </a:p>
        </p:txBody>
      </p:sp>
      <p:sp>
        <p:nvSpPr>
          <p:cNvPr id="103471" name="Text Box 294"/>
          <p:cNvSpPr txBox="1">
            <a:spLocks noChangeArrowheads="1"/>
          </p:cNvSpPr>
          <p:nvPr/>
        </p:nvSpPr>
        <p:spPr bwMode="auto">
          <a:xfrm>
            <a:off x="6362700" y="4951413"/>
            <a:ext cx="319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b</a:t>
            </a:r>
          </a:p>
        </p:txBody>
      </p:sp>
      <p:sp>
        <p:nvSpPr>
          <p:cNvPr id="103472" name="Text Box 295"/>
          <p:cNvSpPr txBox="1">
            <a:spLocks noChangeArrowheads="1"/>
          </p:cNvSpPr>
          <p:nvPr/>
        </p:nvSpPr>
        <p:spPr bwMode="auto">
          <a:xfrm rot="2144217">
            <a:off x="3913188" y="3975100"/>
            <a:ext cx="232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 I can reach hosts</a:t>
            </a:r>
          </a:p>
          <a:p>
            <a:r>
              <a:rPr lang="en-US" altLang="en-US" sz="1600">
                <a:solidFill>
                  <a:srgbClr val="000000"/>
                </a:solidFill>
              </a:rPr>
              <a:t>in D; my path: BCD</a:t>
            </a:r>
          </a:p>
        </p:txBody>
      </p:sp>
      <p:sp>
        <p:nvSpPr>
          <p:cNvPr id="103473" name="Line 234"/>
          <p:cNvSpPr>
            <a:spLocks noChangeShapeType="1"/>
          </p:cNvSpPr>
          <p:nvPr/>
        </p:nvSpPr>
        <p:spPr bwMode="auto">
          <a:xfrm flipV="1">
            <a:off x="6016625" y="1189038"/>
            <a:ext cx="1663700" cy="1116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4" name="Line 112"/>
          <p:cNvSpPr>
            <a:spLocks noChangeShapeType="1"/>
          </p:cNvSpPr>
          <p:nvPr/>
        </p:nvSpPr>
        <p:spPr bwMode="auto">
          <a:xfrm>
            <a:off x="4608513" y="5102225"/>
            <a:ext cx="1646237"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3475" name="Text Box 294"/>
          <p:cNvSpPr txBox="1">
            <a:spLocks noChangeArrowheads="1"/>
          </p:cNvSpPr>
          <p:nvPr/>
        </p:nvSpPr>
        <p:spPr bwMode="auto">
          <a:xfrm>
            <a:off x="5070475" y="2562225"/>
            <a:ext cx="40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a1</a:t>
            </a:r>
          </a:p>
        </p:txBody>
      </p:sp>
      <p:sp>
        <p:nvSpPr>
          <p:cNvPr id="103476" name="Text Box 294"/>
          <p:cNvSpPr txBox="1">
            <a:spLocks noChangeArrowheads="1"/>
          </p:cNvSpPr>
          <p:nvPr/>
        </p:nvSpPr>
        <p:spPr bwMode="auto">
          <a:xfrm>
            <a:off x="5514975" y="1965325"/>
            <a:ext cx="444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a2</a:t>
            </a:r>
          </a:p>
        </p:txBody>
      </p:sp>
      <p:sp>
        <p:nvSpPr>
          <p:cNvPr id="103477" name="Text Box 294"/>
          <p:cNvSpPr txBox="1">
            <a:spLocks noChangeArrowheads="1"/>
          </p:cNvSpPr>
          <p:nvPr/>
        </p:nvSpPr>
        <p:spPr bwMode="auto">
          <a:xfrm>
            <a:off x="7564438" y="611188"/>
            <a:ext cx="320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d</a:t>
            </a:r>
          </a:p>
        </p:txBody>
      </p:sp>
      <p:sp>
        <p:nvSpPr>
          <p:cNvPr id="103478" name="Text Box 295"/>
          <p:cNvSpPr txBox="1">
            <a:spLocks noChangeArrowheads="1"/>
          </p:cNvSpPr>
          <p:nvPr/>
        </p:nvSpPr>
        <p:spPr bwMode="auto">
          <a:xfrm rot="-2061761">
            <a:off x="5695950" y="1222375"/>
            <a:ext cx="2027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d-&gt;a2: I can reach</a:t>
            </a:r>
          </a:p>
          <a:p>
            <a:r>
              <a:rPr lang="en-US" altLang="en-US" sz="1400">
                <a:solidFill>
                  <a:srgbClr val="000000"/>
                </a:solidFill>
              </a:rPr>
              <a:t>hosts in D; my path: D</a:t>
            </a:r>
          </a:p>
        </p:txBody>
      </p:sp>
      <p:sp>
        <p:nvSpPr>
          <p:cNvPr id="103479" name="Text Box 295"/>
          <p:cNvSpPr txBox="1">
            <a:spLocks noChangeArrowheads="1"/>
          </p:cNvSpPr>
          <p:nvPr/>
        </p:nvSpPr>
        <p:spPr bwMode="auto">
          <a:xfrm rot="-225192">
            <a:off x="3067050" y="2471738"/>
            <a:ext cx="217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rPr>
              <a:t>a1-&gt;i: I can reach hosts </a:t>
            </a:r>
            <a:br>
              <a:rPr lang="en-US" altLang="en-US" sz="1400">
                <a:solidFill>
                  <a:srgbClr val="000000"/>
                </a:solidFill>
              </a:rPr>
            </a:br>
            <a:r>
              <a:rPr lang="en-US" altLang="en-US" sz="1400">
                <a:solidFill>
                  <a:srgbClr val="000000"/>
                </a:solidFill>
              </a:rPr>
              <a:t>in D; my path: AD</a:t>
            </a:r>
          </a:p>
        </p:txBody>
      </p:sp>
      <p:cxnSp>
        <p:nvCxnSpPr>
          <p:cNvPr id="103480" name="Straight Connector 279"/>
          <p:cNvCxnSpPr>
            <a:cxnSpLocks noChangeShapeType="1"/>
          </p:cNvCxnSpPr>
          <p:nvPr/>
        </p:nvCxnSpPr>
        <p:spPr bwMode="auto">
          <a:xfrm rot="10800000" flipV="1">
            <a:off x="292100" y="3132138"/>
            <a:ext cx="2119313"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3481" name="Straight Connector 282"/>
          <p:cNvCxnSpPr>
            <a:cxnSpLocks noChangeShapeType="1"/>
            <a:stCxn id="103499" idx="2"/>
          </p:cNvCxnSpPr>
          <p:nvPr/>
        </p:nvCxnSpPr>
        <p:spPr bwMode="auto">
          <a:xfrm rot="10800000">
            <a:off x="384175" y="1517650"/>
            <a:ext cx="1984375" cy="1579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482" name="Freeform 289"/>
          <p:cNvSpPr>
            <a:spLocks/>
          </p:cNvSpPr>
          <p:nvPr/>
        </p:nvSpPr>
        <p:spPr bwMode="auto">
          <a:xfrm>
            <a:off x="0" y="8842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3" name="Freeform 289"/>
          <p:cNvSpPr>
            <a:spLocks/>
          </p:cNvSpPr>
          <p:nvPr/>
        </p:nvSpPr>
        <p:spPr bwMode="auto">
          <a:xfrm>
            <a:off x="0" y="2700338"/>
            <a:ext cx="493713" cy="762000"/>
          </a:xfrm>
          <a:custGeom>
            <a:avLst/>
            <a:gdLst>
              <a:gd name="T0" fmla="*/ 2147483647 w 1143"/>
              <a:gd name="T1" fmla="*/ 2147483647 h 1022"/>
              <a:gd name="T2" fmla="*/ 2147483647 w 1143"/>
              <a:gd name="T3" fmla="*/ 2147483647 h 1022"/>
              <a:gd name="T4" fmla="*/ 2147483647 w 1143"/>
              <a:gd name="T5" fmla="*/ 2147483647 h 1022"/>
              <a:gd name="T6" fmla="*/ 2147483647 w 1143"/>
              <a:gd name="T7" fmla="*/ 2147483647 h 1022"/>
              <a:gd name="T8" fmla="*/ 2147483647 w 1143"/>
              <a:gd name="T9" fmla="*/ 2147483647 h 1022"/>
              <a:gd name="T10" fmla="*/ 2147483647 w 1143"/>
              <a:gd name="T11" fmla="*/ 2147483647 h 1022"/>
              <a:gd name="T12" fmla="*/ 2147483647 w 1143"/>
              <a:gd name="T13" fmla="*/ 2147483647 h 1022"/>
              <a:gd name="T14" fmla="*/ 2147483647 w 1143"/>
              <a:gd name="T15" fmla="*/ 2147483647 h 1022"/>
              <a:gd name="T16" fmla="*/ 2147483647 w 1143"/>
              <a:gd name="T17" fmla="*/ 2147483647 h 1022"/>
              <a:gd name="T18" fmla="*/ 2147483647 w 1143"/>
              <a:gd name="T19" fmla="*/ 2147483647 h 1022"/>
              <a:gd name="T20" fmla="*/ 2147483647 w 1143"/>
              <a:gd name="T21" fmla="*/ 2147483647 h 1022"/>
              <a:gd name="T22" fmla="*/ 2147483647 w 1143"/>
              <a:gd name="T23" fmla="*/ 2147483647 h 1022"/>
              <a:gd name="T24" fmla="*/ 2147483647 w 1143"/>
              <a:gd name="T25" fmla="*/ 2147483647 h 1022"/>
              <a:gd name="T26" fmla="*/ 2147483647 w 1143"/>
              <a:gd name="T27" fmla="*/ 2147483647 h 1022"/>
              <a:gd name="T28" fmla="*/ 2147483647 w 1143"/>
              <a:gd name="T29" fmla="*/ 2147483647 h 1022"/>
              <a:gd name="T30" fmla="*/ 2147483647 w 1143"/>
              <a:gd name="T31" fmla="*/ 2147483647 h 1022"/>
              <a:gd name="T32" fmla="*/ 2147483647 w 1143"/>
              <a:gd name="T33" fmla="*/ 2147483647 h 1022"/>
              <a:gd name="T34" fmla="*/ 2147483647 w 1143"/>
              <a:gd name="T35" fmla="*/ 2147483647 h 1022"/>
              <a:gd name="T36" fmla="*/ 2147483647 w 1143"/>
              <a:gd name="T37" fmla="*/ 2147483647 h 1022"/>
              <a:gd name="T38" fmla="*/ 2147483647 w 1143"/>
              <a:gd name="T39" fmla="*/ 2147483647 h 1022"/>
              <a:gd name="T40" fmla="*/ 2147483647 w 1143"/>
              <a:gd name="T41" fmla="*/ 2147483647 h 1022"/>
              <a:gd name="T42" fmla="*/ 2147483647 w 1143"/>
              <a:gd name="T43" fmla="*/ 2147483647 h 1022"/>
              <a:gd name="T44" fmla="*/ 2147483647 w 1143"/>
              <a:gd name="T45" fmla="*/ 2147483647 h 1022"/>
              <a:gd name="T46" fmla="*/ 2147483647 w 1143"/>
              <a:gd name="T47" fmla="*/ 2147483647 h 1022"/>
              <a:gd name="T48" fmla="*/ 2147483647 w 1143"/>
              <a:gd name="T49" fmla="*/ 2147483647 h 1022"/>
              <a:gd name="T50" fmla="*/ 2147483647 w 1143"/>
              <a:gd name="T51" fmla="*/ 2147483647 h 1022"/>
              <a:gd name="T52" fmla="*/ 2147483647 w 1143"/>
              <a:gd name="T53" fmla="*/ 2147483647 h 1022"/>
              <a:gd name="T54" fmla="*/ 2147483647 w 1143"/>
              <a:gd name="T55" fmla="*/ 2147483647 h 1022"/>
              <a:gd name="T56" fmla="*/ 2147483647 w 1143"/>
              <a:gd name="T57" fmla="*/ 2147483647 h 1022"/>
              <a:gd name="T58" fmla="*/ 2147483647 w 1143"/>
              <a:gd name="T59" fmla="*/ 2147483647 h 1022"/>
              <a:gd name="T60" fmla="*/ 2147483647 w 1143"/>
              <a:gd name="T61" fmla="*/ 2147483647 h 1022"/>
              <a:gd name="T62" fmla="*/ 2147483647 w 1143"/>
              <a:gd name="T63" fmla="*/ 2147483647 h 1022"/>
              <a:gd name="T64" fmla="*/ 2147483647 w 1143"/>
              <a:gd name="T65" fmla="*/ 2147483647 h 1022"/>
              <a:gd name="T66" fmla="*/ 2147483647 w 1143"/>
              <a:gd name="T67" fmla="*/ 2147483647 h 1022"/>
              <a:gd name="T68" fmla="*/ 2147483647 w 1143"/>
              <a:gd name="T69" fmla="*/ 2147483647 h 1022"/>
              <a:gd name="T70" fmla="*/ 2147483647 w 1143"/>
              <a:gd name="T71" fmla="*/ 2147483647 h 1022"/>
              <a:gd name="T72" fmla="*/ 2147483647 w 1143"/>
              <a:gd name="T73" fmla="*/ 2147483647 h 1022"/>
              <a:gd name="T74" fmla="*/ 2147483647 w 1143"/>
              <a:gd name="T75" fmla="*/ 2147483647 h 1022"/>
              <a:gd name="T76" fmla="*/ 2147483647 w 1143"/>
              <a:gd name="T77" fmla="*/ 2147483647 h 1022"/>
              <a:gd name="T78" fmla="*/ 2147483647 w 1143"/>
              <a:gd name="T79" fmla="*/ 2147483647 h 1022"/>
              <a:gd name="T80" fmla="*/ 2147483647 w 1143"/>
              <a:gd name="T81" fmla="*/ 2147483647 h 1022"/>
              <a:gd name="T82" fmla="*/ 2147483647 w 1143"/>
              <a:gd name="T83" fmla="*/ 2147483647 h 1022"/>
              <a:gd name="T84" fmla="*/ 2147483647 w 1143"/>
              <a:gd name="T85" fmla="*/ 2147483647 h 1022"/>
              <a:gd name="T86" fmla="*/ 2147483647 w 1143"/>
              <a:gd name="T87" fmla="*/ 2147483647 h 1022"/>
              <a:gd name="T88" fmla="*/ 2147483647 w 1143"/>
              <a:gd name="T89" fmla="*/ 2147483647 h 1022"/>
              <a:gd name="T90" fmla="*/ 2147483647 w 1143"/>
              <a:gd name="T91" fmla="*/ 2147483647 h 1022"/>
              <a:gd name="T92" fmla="*/ 2147483647 w 1143"/>
              <a:gd name="T93" fmla="*/ 2147483647 h 1022"/>
              <a:gd name="T94" fmla="*/ 2147483647 w 1143"/>
              <a:gd name="T95" fmla="*/ 2147483647 h 1022"/>
              <a:gd name="T96" fmla="*/ 2147483647 w 1143"/>
              <a:gd name="T97" fmla="*/ 2147483647 h 1022"/>
              <a:gd name="T98" fmla="*/ 2147483647 w 1143"/>
              <a:gd name="T99" fmla="*/ 2147483647 h 1022"/>
              <a:gd name="T100" fmla="*/ 2147483647 w 1143"/>
              <a:gd name="T101" fmla="*/ 2147483647 h 1022"/>
              <a:gd name="T102" fmla="*/ 2147483647 w 1143"/>
              <a:gd name="T103" fmla="*/ 2147483647 h 1022"/>
              <a:gd name="T104" fmla="*/ 2147483647 w 1143"/>
              <a:gd name="T105" fmla="*/ 2147483647 h 10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43"/>
              <a:gd name="T160" fmla="*/ 0 h 1022"/>
              <a:gd name="T161" fmla="*/ 1143 w 1143"/>
              <a:gd name="T162" fmla="*/ 1022 h 102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43" h="1022">
                <a:moveTo>
                  <a:pt x="471" y="24"/>
                </a:moveTo>
                <a:lnTo>
                  <a:pt x="461" y="21"/>
                </a:lnTo>
                <a:lnTo>
                  <a:pt x="451" y="19"/>
                </a:lnTo>
                <a:lnTo>
                  <a:pt x="439" y="16"/>
                </a:lnTo>
                <a:lnTo>
                  <a:pt x="426" y="13"/>
                </a:lnTo>
                <a:lnTo>
                  <a:pt x="415" y="11"/>
                </a:lnTo>
                <a:lnTo>
                  <a:pt x="401" y="9"/>
                </a:lnTo>
                <a:lnTo>
                  <a:pt x="388" y="7"/>
                </a:lnTo>
                <a:lnTo>
                  <a:pt x="373" y="6"/>
                </a:lnTo>
                <a:lnTo>
                  <a:pt x="358" y="4"/>
                </a:lnTo>
                <a:lnTo>
                  <a:pt x="343" y="3"/>
                </a:lnTo>
                <a:lnTo>
                  <a:pt x="313" y="0"/>
                </a:lnTo>
                <a:lnTo>
                  <a:pt x="282" y="0"/>
                </a:lnTo>
                <a:lnTo>
                  <a:pt x="250" y="0"/>
                </a:lnTo>
                <a:lnTo>
                  <a:pt x="219" y="1"/>
                </a:lnTo>
                <a:lnTo>
                  <a:pt x="189" y="3"/>
                </a:lnTo>
                <a:lnTo>
                  <a:pt x="174" y="4"/>
                </a:lnTo>
                <a:lnTo>
                  <a:pt x="160" y="6"/>
                </a:lnTo>
                <a:lnTo>
                  <a:pt x="146" y="9"/>
                </a:lnTo>
                <a:lnTo>
                  <a:pt x="133" y="11"/>
                </a:lnTo>
                <a:lnTo>
                  <a:pt x="120" y="13"/>
                </a:lnTo>
                <a:lnTo>
                  <a:pt x="107" y="16"/>
                </a:lnTo>
                <a:lnTo>
                  <a:pt x="96" y="20"/>
                </a:lnTo>
                <a:lnTo>
                  <a:pt x="84" y="23"/>
                </a:lnTo>
                <a:lnTo>
                  <a:pt x="74" y="27"/>
                </a:lnTo>
                <a:lnTo>
                  <a:pt x="66" y="31"/>
                </a:lnTo>
                <a:lnTo>
                  <a:pt x="57" y="36"/>
                </a:lnTo>
                <a:lnTo>
                  <a:pt x="50" y="40"/>
                </a:lnTo>
                <a:lnTo>
                  <a:pt x="43" y="46"/>
                </a:lnTo>
                <a:lnTo>
                  <a:pt x="37" y="51"/>
                </a:lnTo>
                <a:lnTo>
                  <a:pt x="33" y="59"/>
                </a:lnTo>
                <a:lnTo>
                  <a:pt x="28" y="66"/>
                </a:lnTo>
                <a:lnTo>
                  <a:pt x="24" y="73"/>
                </a:lnTo>
                <a:lnTo>
                  <a:pt x="21" y="80"/>
                </a:lnTo>
                <a:lnTo>
                  <a:pt x="18" y="88"/>
                </a:lnTo>
                <a:lnTo>
                  <a:pt x="17" y="97"/>
                </a:lnTo>
                <a:lnTo>
                  <a:pt x="14" y="106"/>
                </a:lnTo>
                <a:lnTo>
                  <a:pt x="14" y="116"/>
                </a:lnTo>
                <a:lnTo>
                  <a:pt x="13" y="124"/>
                </a:lnTo>
                <a:lnTo>
                  <a:pt x="13" y="134"/>
                </a:lnTo>
                <a:lnTo>
                  <a:pt x="13" y="156"/>
                </a:lnTo>
                <a:lnTo>
                  <a:pt x="14" y="176"/>
                </a:lnTo>
                <a:lnTo>
                  <a:pt x="17" y="198"/>
                </a:lnTo>
                <a:lnTo>
                  <a:pt x="18" y="220"/>
                </a:lnTo>
                <a:lnTo>
                  <a:pt x="21" y="243"/>
                </a:lnTo>
                <a:lnTo>
                  <a:pt x="24" y="264"/>
                </a:lnTo>
                <a:lnTo>
                  <a:pt x="27" y="286"/>
                </a:lnTo>
                <a:lnTo>
                  <a:pt x="28" y="307"/>
                </a:lnTo>
                <a:lnTo>
                  <a:pt x="28" y="327"/>
                </a:lnTo>
                <a:lnTo>
                  <a:pt x="28" y="335"/>
                </a:lnTo>
                <a:lnTo>
                  <a:pt x="28" y="345"/>
                </a:lnTo>
                <a:lnTo>
                  <a:pt x="27" y="364"/>
                </a:lnTo>
                <a:lnTo>
                  <a:pt x="24" y="383"/>
                </a:lnTo>
                <a:lnTo>
                  <a:pt x="20" y="421"/>
                </a:lnTo>
                <a:lnTo>
                  <a:pt x="14" y="460"/>
                </a:lnTo>
                <a:lnTo>
                  <a:pt x="8" y="498"/>
                </a:lnTo>
                <a:lnTo>
                  <a:pt x="6" y="517"/>
                </a:lnTo>
                <a:lnTo>
                  <a:pt x="4" y="534"/>
                </a:lnTo>
                <a:lnTo>
                  <a:pt x="3" y="552"/>
                </a:lnTo>
                <a:lnTo>
                  <a:pt x="1" y="568"/>
                </a:lnTo>
                <a:lnTo>
                  <a:pt x="0" y="585"/>
                </a:lnTo>
                <a:lnTo>
                  <a:pt x="0" y="601"/>
                </a:lnTo>
                <a:lnTo>
                  <a:pt x="0" y="615"/>
                </a:lnTo>
                <a:lnTo>
                  <a:pt x="1" y="628"/>
                </a:lnTo>
                <a:lnTo>
                  <a:pt x="3" y="641"/>
                </a:lnTo>
                <a:lnTo>
                  <a:pt x="4" y="654"/>
                </a:lnTo>
                <a:lnTo>
                  <a:pt x="4" y="665"/>
                </a:lnTo>
                <a:lnTo>
                  <a:pt x="6" y="675"/>
                </a:lnTo>
                <a:lnTo>
                  <a:pt x="7" y="685"/>
                </a:lnTo>
                <a:lnTo>
                  <a:pt x="8" y="695"/>
                </a:lnTo>
                <a:lnTo>
                  <a:pt x="10" y="704"/>
                </a:lnTo>
                <a:lnTo>
                  <a:pt x="13" y="712"/>
                </a:lnTo>
                <a:lnTo>
                  <a:pt x="17" y="721"/>
                </a:lnTo>
                <a:lnTo>
                  <a:pt x="21" y="728"/>
                </a:lnTo>
                <a:lnTo>
                  <a:pt x="27" y="735"/>
                </a:lnTo>
                <a:lnTo>
                  <a:pt x="34" y="741"/>
                </a:lnTo>
                <a:lnTo>
                  <a:pt x="37" y="744"/>
                </a:lnTo>
                <a:lnTo>
                  <a:pt x="43" y="748"/>
                </a:lnTo>
                <a:lnTo>
                  <a:pt x="47" y="749"/>
                </a:lnTo>
                <a:lnTo>
                  <a:pt x="51" y="752"/>
                </a:lnTo>
                <a:lnTo>
                  <a:pt x="57" y="755"/>
                </a:lnTo>
                <a:lnTo>
                  <a:pt x="63" y="758"/>
                </a:lnTo>
                <a:lnTo>
                  <a:pt x="70" y="759"/>
                </a:lnTo>
                <a:lnTo>
                  <a:pt x="77" y="762"/>
                </a:lnTo>
                <a:lnTo>
                  <a:pt x="84" y="764"/>
                </a:lnTo>
                <a:lnTo>
                  <a:pt x="93" y="765"/>
                </a:lnTo>
                <a:lnTo>
                  <a:pt x="101" y="767"/>
                </a:lnTo>
                <a:lnTo>
                  <a:pt x="111" y="768"/>
                </a:lnTo>
                <a:lnTo>
                  <a:pt x="123" y="768"/>
                </a:lnTo>
                <a:lnTo>
                  <a:pt x="134" y="768"/>
                </a:lnTo>
                <a:lnTo>
                  <a:pt x="146" y="768"/>
                </a:lnTo>
                <a:lnTo>
                  <a:pt x="157" y="768"/>
                </a:lnTo>
                <a:lnTo>
                  <a:pt x="170" y="767"/>
                </a:lnTo>
                <a:lnTo>
                  <a:pt x="183" y="767"/>
                </a:lnTo>
                <a:lnTo>
                  <a:pt x="210" y="764"/>
                </a:lnTo>
                <a:lnTo>
                  <a:pt x="239" y="762"/>
                </a:lnTo>
                <a:lnTo>
                  <a:pt x="267" y="759"/>
                </a:lnTo>
                <a:lnTo>
                  <a:pt x="296" y="757"/>
                </a:lnTo>
                <a:lnTo>
                  <a:pt x="325" y="755"/>
                </a:lnTo>
                <a:lnTo>
                  <a:pt x="352" y="754"/>
                </a:lnTo>
                <a:lnTo>
                  <a:pt x="365" y="754"/>
                </a:lnTo>
                <a:lnTo>
                  <a:pt x="378" y="754"/>
                </a:lnTo>
                <a:lnTo>
                  <a:pt x="391" y="754"/>
                </a:lnTo>
                <a:lnTo>
                  <a:pt x="402" y="755"/>
                </a:lnTo>
                <a:lnTo>
                  <a:pt x="413" y="757"/>
                </a:lnTo>
                <a:lnTo>
                  <a:pt x="425" y="758"/>
                </a:lnTo>
                <a:lnTo>
                  <a:pt x="435" y="759"/>
                </a:lnTo>
                <a:lnTo>
                  <a:pt x="444" y="761"/>
                </a:lnTo>
                <a:lnTo>
                  <a:pt x="452" y="764"/>
                </a:lnTo>
                <a:lnTo>
                  <a:pt x="461" y="768"/>
                </a:lnTo>
                <a:lnTo>
                  <a:pt x="468" y="772"/>
                </a:lnTo>
                <a:lnTo>
                  <a:pt x="474" y="777"/>
                </a:lnTo>
                <a:lnTo>
                  <a:pt x="479" y="781"/>
                </a:lnTo>
                <a:lnTo>
                  <a:pt x="484" y="787"/>
                </a:lnTo>
                <a:lnTo>
                  <a:pt x="486" y="794"/>
                </a:lnTo>
                <a:lnTo>
                  <a:pt x="489" y="799"/>
                </a:lnTo>
                <a:lnTo>
                  <a:pt x="492" y="807"/>
                </a:lnTo>
                <a:lnTo>
                  <a:pt x="494" y="814"/>
                </a:lnTo>
                <a:lnTo>
                  <a:pt x="495" y="822"/>
                </a:lnTo>
                <a:lnTo>
                  <a:pt x="496" y="829"/>
                </a:lnTo>
                <a:lnTo>
                  <a:pt x="496" y="847"/>
                </a:lnTo>
                <a:lnTo>
                  <a:pt x="496" y="864"/>
                </a:lnTo>
                <a:lnTo>
                  <a:pt x="496" y="882"/>
                </a:lnTo>
                <a:lnTo>
                  <a:pt x="498" y="899"/>
                </a:lnTo>
                <a:lnTo>
                  <a:pt x="498" y="916"/>
                </a:lnTo>
                <a:lnTo>
                  <a:pt x="499" y="925"/>
                </a:lnTo>
                <a:lnTo>
                  <a:pt x="501" y="934"/>
                </a:lnTo>
                <a:lnTo>
                  <a:pt x="502" y="941"/>
                </a:lnTo>
                <a:lnTo>
                  <a:pt x="505" y="948"/>
                </a:lnTo>
                <a:lnTo>
                  <a:pt x="508" y="955"/>
                </a:lnTo>
                <a:lnTo>
                  <a:pt x="512" y="962"/>
                </a:lnTo>
                <a:lnTo>
                  <a:pt x="516" y="969"/>
                </a:lnTo>
                <a:lnTo>
                  <a:pt x="522" y="975"/>
                </a:lnTo>
                <a:lnTo>
                  <a:pt x="528" y="979"/>
                </a:lnTo>
                <a:lnTo>
                  <a:pt x="535" y="985"/>
                </a:lnTo>
                <a:lnTo>
                  <a:pt x="544" y="989"/>
                </a:lnTo>
                <a:lnTo>
                  <a:pt x="552" y="992"/>
                </a:lnTo>
                <a:lnTo>
                  <a:pt x="562" y="995"/>
                </a:lnTo>
                <a:lnTo>
                  <a:pt x="575" y="998"/>
                </a:lnTo>
                <a:lnTo>
                  <a:pt x="588" y="1001"/>
                </a:lnTo>
                <a:lnTo>
                  <a:pt x="601" y="1004"/>
                </a:lnTo>
                <a:lnTo>
                  <a:pt x="617" y="1006"/>
                </a:lnTo>
                <a:lnTo>
                  <a:pt x="632" y="1009"/>
                </a:lnTo>
                <a:lnTo>
                  <a:pt x="650" y="1011"/>
                </a:lnTo>
                <a:lnTo>
                  <a:pt x="667" y="1014"/>
                </a:lnTo>
                <a:lnTo>
                  <a:pt x="685" y="1015"/>
                </a:lnTo>
                <a:lnTo>
                  <a:pt x="704" y="1018"/>
                </a:lnTo>
                <a:lnTo>
                  <a:pt x="723" y="1019"/>
                </a:lnTo>
                <a:lnTo>
                  <a:pt x="743" y="1021"/>
                </a:lnTo>
                <a:lnTo>
                  <a:pt x="783" y="1022"/>
                </a:lnTo>
                <a:lnTo>
                  <a:pt x="823" y="1022"/>
                </a:lnTo>
                <a:lnTo>
                  <a:pt x="844" y="1022"/>
                </a:lnTo>
                <a:lnTo>
                  <a:pt x="864" y="1021"/>
                </a:lnTo>
                <a:lnTo>
                  <a:pt x="884" y="1021"/>
                </a:lnTo>
                <a:lnTo>
                  <a:pt x="904" y="1019"/>
                </a:lnTo>
                <a:lnTo>
                  <a:pt x="923" y="1018"/>
                </a:lnTo>
                <a:lnTo>
                  <a:pt x="942" y="1015"/>
                </a:lnTo>
                <a:lnTo>
                  <a:pt x="960" y="1012"/>
                </a:lnTo>
                <a:lnTo>
                  <a:pt x="979" y="1009"/>
                </a:lnTo>
                <a:lnTo>
                  <a:pt x="996" y="1005"/>
                </a:lnTo>
                <a:lnTo>
                  <a:pt x="1012" y="1002"/>
                </a:lnTo>
                <a:lnTo>
                  <a:pt x="1027" y="996"/>
                </a:lnTo>
                <a:lnTo>
                  <a:pt x="1042" y="992"/>
                </a:lnTo>
                <a:lnTo>
                  <a:pt x="1055" y="986"/>
                </a:lnTo>
                <a:lnTo>
                  <a:pt x="1066" y="979"/>
                </a:lnTo>
                <a:lnTo>
                  <a:pt x="1078" y="972"/>
                </a:lnTo>
                <a:lnTo>
                  <a:pt x="1088" y="965"/>
                </a:lnTo>
                <a:lnTo>
                  <a:pt x="1096" y="956"/>
                </a:lnTo>
                <a:lnTo>
                  <a:pt x="1103" y="948"/>
                </a:lnTo>
                <a:lnTo>
                  <a:pt x="1110" y="938"/>
                </a:lnTo>
                <a:lnTo>
                  <a:pt x="1116" y="926"/>
                </a:lnTo>
                <a:lnTo>
                  <a:pt x="1122" y="914"/>
                </a:lnTo>
                <a:lnTo>
                  <a:pt x="1126" y="901"/>
                </a:lnTo>
                <a:lnTo>
                  <a:pt x="1130" y="887"/>
                </a:lnTo>
                <a:lnTo>
                  <a:pt x="1135" y="872"/>
                </a:lnTo>
                <a:lnTo>
                  <a:pt x="1138" y="858"/>
                </a:lnTo>
                <a:lnTo>
                  <a:pt x="1139" y="842"/>
                </a:lnTo>
                <a:lnTo>
                  <a:pt x="1140" y="827"/>
                </a:lnTo>
                <a:lnTo>
                  <a:pt x="1142" y="809"/>
                </a:lnTo>
                <a:lnTo>
                  <a:pt x="1143" y="794"/>
                </a:lnTo>
                <a:lnTo>
                  <a:pt x="1143" y="777"/>
                </a:lnTo>
                <a:lnTo>
                  <a:pt x="1143" y="758"/>
                </a:lnTo>
                <a:lnTo>
                  <a:pt x="1143" y="741"/>
                </a:lnTo>
                <a:lnTo>
                  <a:pt x="1142" y="707"/>
                </a:lnTo>
                <a:lnTo>
                  <a:pt x="1140" y="671"/>
                </a:lnTo>
                <a:lnTo>
                  <a:pt x="1138" y="637"/>
                </a:lnTo>
                <a:lnTo>
                  <a:pt x="1136" y="621"/>
                </a:lnTo>
                <a:lnTo>
                  <a:pt x="1135" y="604"/>
                </a:lnTo>
                <a:lnTo>
                  <a:pt x="1133" y="588"/>
                </a:lnTo>
                <a:lnTo>
                  <a:pt x="1132" y="572"/>
                </a:lnTo>
                <a:lnTo>
                  <a:pt x="1130" y="558"/>
                </a:lnTo>
                <a:lnTo>
                  <a:pt x="1129" y="544"/>
                </a:lnTo>
                <a:lnTo>
                  <a:pt x="1128" y="531"/>
                </a:lnTo>
                <a:lnTo>
                  <a:pt x="1126" y="518"/>
                </a:lnTo>
                <a:lnTo>
                  <a:pt x="1126" y="505"/>
                </a:lnTo>
                <a:lnTo>
                  <a:pt x="1125" y="495"/>
                </a:lnTo>
                <a:lnTo>
                  <a:pt x="1125" y="485"/>
                </a:lnTo>
                <a:lnTo>
                  <a:pt x="1125" y="475"/>
                </a:lnTo>
                <a:lnTo>
                  <a:pt x="1125" y="455"/>
                </a:lnTo>
                <a:lnTo>
                  <a:pt x="1125" y="438"/>
                </a:lnTo>
                <a:lnTo>
                  <a:pt x="1123" y="421"/>
                </a:lnTo>
                <a:lnTo>
                  <a:pt x="1123" y="407"/>
                </a:lnTo>
                <a:lnTo>
                  <a:pt x="1123" y="393"/>
                </a:lnTo>
                <a:lnTo>
                  <a:pt x="1122" y="380"/>
                </a:lnTo>
                <a:lnTo>
                  <a:pt x="1120" y="367"/>
                </a:lnTo>
                <a:lnTo>
                  <a:pt x="1118" y="355"/>
                </a:lnTo>
                <a:lnTo>
                  <a:pt x="1113" y="345"/>
                </a:lnTo>
                <a:lnTo>
                  <a:pt x="1109" y="335"/>
                </a:lnTo>
                <a:lnTo>
                  <a:pt x="1106" y="330"/>
                </a:lnTo>
                <a:lnTo>
                  <a:pt x="1102" y="325"/>
                </a:lnTo>
                <a:lnTo>
                  <a:pt x="1099" y="321"/>
                </a:lnTo>
                <a:lnTo>
                  <a:pt x="1095" y="317"/>
                </a:lnTo>
                <a:lnTo>
                  <a:pt x="1090" y="313"/>
                </a:lnTo>
                <a:lnTo>
                  <a:pt x="1085" y="308"/>
                </a:lnTo>
                <a:lnTo>
                  <a:pt x="1080" y="304"/>
                </a:lnTo>
                <a:lnTo>
                  <a:pt x="1073" y="300"/>
                </a:lnTo>
                <a:lnTo>
                  <a:pt x="1067" y="295"/>
                </a:lnTo>
                <a:lnTo>
                  <a:pt x="1060" y="291"/>
                </a:lnTo>
                <a:lnTo>
                  <a:pt x="1053" y="288"/>
                </a:lnTo>
                <a:lnTo>
                  <a:pt x="1045" y="286"/>
                </a:lnTo>
                <a:lnTo>
                  <a:pt x="1035" y="283"/>
                </a:lnTo>
                <a:lnTo>
                  <a:pt x="1025" y="280"/>
                </a:lnTo>
                <a:lnTo>
                  <a:pt x="1015" y="277"/>
                </a:lnTo>
                <a:lnTo>
                  <a:pt x="1003" y="276"/>
                </a:lnTo>
                <a:lnTo>
                  <a:pt x="992" y="274"/>
                </a:lnTo>
                <a:lnTo>
                  <a:pt x="979" y="273"/>
                </a:lnTo>
                <a:lnTo>
                  <a:pt x="966" y="271"/>
                </a:lnTo>
                <a:lnTo>
                  <a:pt x="953" y="271"/>
                </a:lnTo>
                <a:lnTo>
                  <a:pt x="939" y="270"/>
                </a:lnTo>
                <a:lnTo>
                  <a:pt x="926" y="270"/>
                </a:lnTo>
                <a:lnTo>
                  <a:pt x="897" y="270"/>
                </a:lnTo>
                <a:lnTo>
                  <a:pt x="867" y="268"/>
                </a:lnTo>
                <a:lnTo>
                  <a:pt x="839" y="268"/>
                </a:lnTo>
                <a:lnTo>
                  <a:pt x="810" y="267"/>
                </a:lnTo>
                <a:lnTo>
                  <a:pt x="781" y="266"/>
                </a:lnTo>
                <a:lnTo>
                  <a:pt x="753" y="264"/>
                </a:lnTo>
                <a:lnTo>
                  <a:pt x="740" y="263"/>
                </a:lnTo>
                <a:lnTo>
                  <a:pt x="727" y="261"/>
                </a:lnTo>
                <a:lnTo>
                  <a:pt x="714" y="260"/>
                </a:lnTo>
                <a:lnTo>
                  <a:pt x="703" y="257"/>
                </a:lnTo>
                <a:lnTo>
                  <a:pt x="691" y="254"/>
                </a:lnTo>
                <a:lnTo>
                  <a:pt x="680" y="251"/>
                </a:lnTo>
                <a:lnTo>
                  <a:pt x="670" y="248"/>
                </a:lnTo>
                <a:lnTo>
                  <a:pt x="661" y="244"/>
                </a:lnTo>
                <a:lnTo>
                  <a:pt x="651" y="240"/>
                </a:lnTo>
                <a:lnTo>
                  <a:pt x="644" y="234"/>
                </a:lnTo>
                <a:lnTo>
                  <a:pt x="635" y="228"/>
                </a:lnTo>
                <a:lnTo>
                  <a:pt x="628" y="223"/>
                </a:lnTo>
                <a:lnTo>
                  <a:pt x="622" y="217"/>
                </a:lnTo>
                <a:lnTo>
                  <a:pt x="615" y="210"/>
                </a:lnTo>
                <a:lnTo>
                  <a:pt x="610" y="203"/>
                </a:lnTo>
                <a:lnTo>
                  <a:pt x="604" y="196"/>
                </a:lnTo>
                <a:lnTo>
                  <a:pt x="594" y="180"/>
                </a:lnTo>
                <a:lnTo>
                  <a:pt x="585" y="164"/>
                </a:lnTo>
                <a:lnTo>
                  <a:pt x="577" y="147"/>
                </a:lnTo>
                <a:lnTo>
                  <a:pt x="568" y="130"/>
                </a:lnTo>
                <a:lnTo>
                  <a:pt x="559" y="113"/>
                </a:lnTo>
                <a:lnTo>
                  <a:pt x="551" y="97"/>
                </a:lnTo>
                <a:lnTo>
                  <a:pt x="541" y="81"/>
                </a:lnTo>
                <a:lnTo>
                  <a:pt x="531" y="67"/>
                </a:lnTo>
                <a:lnTo>
                  <a:pt x="524" y="60"/>
                </a:lnTo>
                <a:lnTo>
                  <a:pt x="518" y="54"/>
                </a:lnTo>
                <a:lnTo>
                  <a:pt x="512" y="47"/>
                </a:lnTo>
                <a:lnTo>
                  <a:pt x="505" y="41"/>
                </a:lnTo>
                <a:lnTo>
                  <a:pt x="496" y="37"/>
                </a:lnTo>
                <a:lnTo>
                  <a:pt x="489" y="33"/>
                </a:lnTo>
                <a:lnTo>
                  <a:pt x="481" y="29"/>
                </a:lnTo>
                <a:lnTo>
                  <a:pt x="471" y="2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84" name="Rectangle 291"/>
          <p:cNvSpPr>
            <a:spLocks noChangeArrowheads="1"/>
          </p:cNvSpPr>
          <p:nvPr/>
        </p:nvSpPr>
        <p:spPr bwMode="auto">
          <a:xfrm>
            <a:off x="0" y="973138"/>
            <a:ext cx="328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E</a:t>
            </a:r>
          </a:p>
        </p:txBody>
      </p:sp>
      <p:sp>
        <p:nvSpPr>
          <p:cNvPr id="103485" name="Rectangle 291"/>
          <p:cNvSpPr>
            <a:spLocks noChangeArrowheads="1"/>
          </p:cNvSpPr>
          <p:nvPr/>
        </p:nvSpPr>
        <p:spPr bwMode="auto">
          <a:xfrm>
            <a:off x="0" y="2789238"/>
            <a:ext cx="328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F</a:t>
            </a:r>
          </a:p>
        </p:txBody>
      </p:sp>
      <p:sp>
        <p:nvSpPr>
          <p:cNvPr id="290" name="Text Box 295"/>
          <p:cNvSpPr txBox="1">
            <a:spLocks noChangeArrowheads="1"/>
          </p:cNvSpPr>
          <p:nvPr/>
        </p:nvSpPr>
        <p:spPr bwMode="auto">
          <a:xfrm rot="2307248">
            <a:off x="4763" y="1749425"/>
            <a:ext cx="29321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FF0000"/>
                </a:solidFill>
              </a:rPr>
              <a:t>Export</a:t>
            </a:r>
            <a:r>
              <a:rPr lang="en-US" altLang="en-US" sz="1600">
                <a:solidFill>
                  <a:srgbClr val="000000"/>
                </a:solidFill>
              </a:rPr>
              <a:t> to E: i-&gt;e: I can </a:t>
            </a:r>
            <a:br>
              <a:rPr lang="en-US" altLang="en-US" sz="1600">
                <a:solidFill>
                  <a:srgbClr val="000000"/>
                </a:solidFill>
              </a:rPr>
            </a:br>
            <a:r>
              <a:rPr lang="en-US" altLang="en-US" sz="1600">
                <a:solidFill>
                  <a:srgbClr val="000000"/>
                </a:solidFill>
              </a:rPr>
              <a:t>reach hosts in D; path: IBCD</a:t>
            </a:r>
          </a:p>
        </p:txBody>
      </p:sp>
      <p:sp>
        <p:nvSpPr>
          <p:cNvPr id="103487" name="Rectangle 291"/>
          <p:cNvSpPr>
            <a:spLocks noChangeArrowheads="1"/>
          </p:cNvSpPr>
          <p:nvPr/>
        </p:nvSpPr>
        <p:spPr bwMode="auto">
          <a:xfrm>
            <a:off x="2254250" y="6257925"/>
            <a:ext cx="715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AS</a:t>
            </a:r>
            <a:r>
              <a:rPr lang="en-US" altLang="zh-CN" sz="1800">
                <a:solidFill>
                  <a:srgbClr val="000000"/>
                </a:solidFill>
                <a:ea typeface="宋体" charset="-122"/>
              </a:rPr>
              <a:t> I</a:t>
            </a:r>
            <a:endParaRPr lang="en-US" altLang="en-US" sz="1800">
              <a:solidFill>
                <a:srgbClr val="000000"/>
              </a:solidFill>
            </a:endParaRPr>
          </a:p>
        </p:txBody>
      </p:sp>
      <p:sp>
        <p:nvSpPr>
          <p:cNvPr id="103488" name="Text Box 295"/>
          <p:cNvSpPr txBox="1">
            <a:spLocks noChangeArrowheads="1"/>
          </p:cNvSpPr>
          <p:nvPr/>
        </p:nvSpPr>
        <p:spPr bwMode="auto">
          <a:xfrm rot="-421804">
            <a:off x="6145213" y="21256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70C0"/>
                </a:solidFill>
              </a:rPr>
              <a:t>a2-&gt;a1: I can reach</a:t>
            </a:r>
          </a:p>
          <a:p>
            <a:r>
              <a:rPr lang="en-US" altLang="en-US" sz="1400">
                <a:solidFill>
                  <a:srgbClr val="0070C0"/>
                </a:solidFill>
              </a:rPr>
              <a:t>hosts in D; path: D</a:t>
            </a:r>
          </a:p>
        </p:txBody>
      </p:sp>
      <p:sp>
        <p:nvSpPr>
          <p:cNvPr id="103489" name="Text Box 295"/>
          <p:cNvSpPr txBox="1">
            <a:spLocks noChangeArrowheads="1"/>
          </p:cNvSpPr>
          <p:nvPr/>
        </p:nvSpPr>
        <p:spPr bwMode="auto">
          <a:xfrm>
            <a:off x="465138" y="3189288"/>
            <a:ext cx="18149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t>Selection policy:</a:t>
            </a:r>
            <a:br>
              <a:rPr lang="en-US" altLang="en-US" sz="1400" dirty="0"/>
            </a:br>
            <a:r>
              <a:rPr lang="en-US" altLang="en-US" sz="1400" dirty="0"/>
              <a:t>- Low local </a:t>
            </a:r>
            <a:r>
              <a:rPr lang="en-US" altLang="en-US" sz="1400" dirty="0" err="1"/>
              <a:t>pref</a:t>
            </a:r>
            <a:r>
              <a:rPr lang="en-US" altLang="en-US" sz="1400" dirty="0"/>
              <a:t> A</a:t>
            </a:r>
          </a:p>
          <a:p>
            <a:r>
              <a:rPr lang="en-US" altLang="en-US" sz="1400" dirty="0"/>
              <a:t>- Shortest AS Path</a:t>
            </a:r>
          </a:p>
          <a:p>
            <a:r>
              <a:rPr lang="en-US" altLang="en-US" sz="1400" dirty="0"/>
              <a:t>- Prefer </a:t>
            </a:r>
            <a:r>
              <a:rPr lang="en-US" altLang="en-US" sz="1400" dirty="0" err="1">
                <a:solidFill>
                  <a:srgbClr val="FF0000"/>
                </a:solidFill>
              </a:rPr>
              <a:t>iBGP</a:t>
            </a:r>
            <a:r>
              <a:rPr lang="en-US" altLang="en-US" sz="1400" dirty="0">
                <a:solidFill>
                  <a:srgbClr val="FF0000"/>
                </a:solidFill>
              </a:rPr>
              <a:t> </a:t>
            </a:r>
          </a:p>
        </p:txBody>
      </p:sp>
      <p:sp>
        <p:nvSpPr>
          <p:cNvPr id="103490" name="Text Box 295"/>
          <p:cNvSpPr txBox="1">
            <a:spLocks noChangeArrowheads="1"/>
          </p:cNvSpPr>
          <p:nvPr/>
        </p:nvSpPr>
        <p:spPr bwMode="auto">
          <a:xfrm rot="893560">
            <a:off x="4313238" y="5392738"/>
            <a:ext cx="245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rPr>
              <a:t>b-&gt;i2: I can reach hosts</a:t>
            </a:r>
          </a:p>
          <a:p>
            <a:r>
              <a:rPr lang="en-US" altLang="en-US" sz="1600">
                <a:solidFill>
                  <a:srgbClr val="000000"/>
                </a:solidFill>
              </a:rPr>
              <a:t>in D; my path: BCD</a:t>
            </a:r>
          </a:p>
        </p:txBody>
      </p:sp>
      <p:sp>
        <p:nvSpPr>
          <p:cNvPr id="103491" name="Text Box 293"/>
          <p:cNvSpPr txBox="1">
            <a:spLocks noChangeArrowheads="1"/>
          </p:cNvSpPr>
          <p:nvPr/>
        </p:nvSpPr>
        <p:spPr bwMode="auto">
          <a:xfrm>
            <a:off x="3702050" y="4627563"/>
            <a:ext cx="388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rPr>
              <a:t>i2</a:t>
            </a:r>
          </a:p>
        </p:txBody>
      </p:sp>
      <p:sp>
        <p:nvSpPr>
          <p:cNvPr id="103492" name="Text Box 295"/>
          <p:cNvSpPr txBox="1">
            <a:spLocks noChangeArrowheads="1"/>
          </p:cNvSpPr>
          <p:nvPr/>
        </p:nvSpPr>
        <p:spPr bwMode="auto">
          <a:xfrm rot="3000671">
            <a:off x="2243932" y="3972719"/>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70C0"/>
                </a:solidFill>
              </a:rPr>
              <a:t>i2-&gt;i: I can reach </a:t>
            </a:r>
            <a:br>
              <a:rPr lang="en-US" altLang="en-US" sz="1600">
                <a:solidFill>
                  <a:srgbClr val="0070C0"/>
                </a:solidFill>
              </a:rPr>
            </a:br>
            <a:r>
              <a:rPr lang="en-US" altLang="en-US" sz="1600">
                <a:solidFill>
                  <a:srgbClr val="0070C0"/>
                </a:solidFill>
              </a:rPr>
              <a:t>hosts in D; path: BCD</a:t>
            </a:r>
          </a:p>
        </p:txBody>
      </p:sp>
      <p:sp>
        <p:nvSpPr>
          <p:cNvPr id="281" name="Text Box 295"/>
          <p:cNvSpPr txBox="1">
            <a:spLocks noChangeArrowheads="1"/>
          </p:cNvSpPr>
          <p:nvPr/>
        </p:nvSpPr>
        <p:spPr bwMode="auto">
          <a:xfrm>
            <a:off x="401637" y="4305164"/>
            <a:ext cx="2710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dirty="0">
                <a:solidFill>
                  <a:srgbClr val="FF0000"/>
                </a:solidFill>
              </a:rPr>
              <a:t>Outcome: Choose BCD using i2</a:t>
            </a:r>
          </a:p>
        </p:txBody>
      </p:sp>
      <p:grpSp>
        <p:nvGrpSpPr>
          <p:cNvPr id="103494" name="Group 58"/>
          <p:cNvGrpSpPr>
            <a:grpSpLocks/>
          </p:cNvGrpSpPr>
          <p:nvPr/>
        </p:nvGrpSpPr>
        <p:grpSpPr bwMode="auto">
          <a:xfrm>
            <a:off x="2368550" y="2974975"/>
            <a:ext cx="711200" cy="381000"/>
            <a:chOff x="3600" y="219"/>
            <a:chExt cx="360" cy="175"/>
          </a:xfrm>
        </p:grpSpPr>
        <p:sp>
          <p:nvSpPr>
            <p:cNvPr id="103495" name="Oval 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03496" name="Line 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7" name="Line 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98" name="Rectangle 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endParaRPr lang="en-US" altLang="en-US">
                <a:solidFill>
                  <a:srgbClr val="000000"/>
                </a:solidFill>
                <a:latin typeface="Times New Roman" charset="0"/>
              </a:endParaRPr>
            </a:p>
          </p:txBody>
        </p:sp>
        <p:sp>
          <p:nvSpPr>
            <p:cNvPr id="103499" name="Oval 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grpSp>
          <p:nvGrpSpPr>
            <p:cNvPr id="103500" name="Group 64"/>
            <p:cNvGrpSpPr>
              <a:grpSpLocks/>
            </p:cNvGrpSpPr>
            <p:nvPr/>
          </p:nvGrpSpPr>
          <p:grpSpPr bwMode="auto">
            <a:xfrm>
              <a:off x="3686" y="244"/>
              <a:ext cx="177" cy="66"/>
              <a:chOff x="2848" y="848"/>
              <a:chExt cx="140" cy="98"/>
            </a:xfrm>
          </p:grpSpPr>
          <p:sp>
            <p:nvSpPr>
              <p:cNvPr id="103505"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6"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7"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3501" name="Group 68"/>
            <p:cNvGrpSpPr>
              <a:grpSpLocks/>
            </p:cNvGrpSpPr>
            <p:nvPr/>
          </p:nvGrpSpPr>
          <p:grpSpPr bwMode="auto">
            <a:xfrm flipV="1">
              <a:off x="3686" y="243"/>
              <a:ext cx="177" cy="66"/>
              <a:chOff x="2848" y="848"/>
              <a:chExt cx="140" cy="98"/>
            </a:xfrm>
          </p:grpSpPr>
          <p:sp>
            <p:nvSpPr>
              <p:cNvPr id="103502"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3"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04"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78" name="Rectangle 277"/>
          <p:cNvSpPr/>
          <p:nvPr/>
        </p:nvSpPr>
        <p:spPr>
          <a:xfrm>
            <a:off x="487280" y="4065687"/>
            <a:ext cx="2100255" cy="307777"/>
          </a:xfrm>
          <a:prstGeom prst="rect">
            <a:avLst/>
          </a:prstGeom>
        </p:spPr>
        <p:txBody>
          <a:bodyPr wrap="none">
            <a:spAutoFit/>
          </a:bodyPr>
          <a:lstStyle/>
          <a:p>
            <a:pPr lvl="0"/>
            <a:r>
              <a:rPr lang="en-US" altLang="en-US" sz="1400" dirty="0">
                <a:solidFill>
                  <a:srgbClr val="FF0000"/>
                </a:solidFill>
              </a:rPr>
              <a:t>Called cold potato (why?) </a:t>
            </a:r>
          </a:p>
        </p:txBody>
      </p:sp>
    </p:spTree>
    <p:extLst>
      <p:ext uri="{BB962C8B-B14F-4D97-AF65-F5344CB8AC3E}">
        <p14:creationId xmlns:p14="http://schemas.microsoft.com/office/powerpoint/2010/main" val="1471503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P spid="281" grpId="0"/>
      <p:bldP spid="2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en-US">
                <a:ea typeface="ＭＳ Ｐゴシック" charset="-128"/>
              </a:rPr>
              <a:t>Observing BGP Paths</a:t>
            </a:r>
          </a:p>
        </p:txBody>
      </p:sp>
      <p:sp>
        <p:nvSpPr>
          <p:cNvPr id="105474" name="Content Placeholder 3"/>
          <p:cNvSpPr>
            <a:spLocks noGrp="1"/>
          </p:cNvSpPr>
          <p:nvPr>
            <p:ph idx="1"/>
          </p:nvPr>
        </p:nvSpPr>
        <p:spPr/>
        <p:txBody>
          <a:bodyPr/>
          <a:lstStyle/>
          <a:p>
            <a:endParaRPr lang="en-US" altLang="en-US" dirty="0">
              <a:solidFill>
                <a:srgbClr val="000000"/>
              </a:solidFill>
              <a:ea typeface="宋体" charset="-122"/>
            </a:endParaRPr>
          </a:p>
          <a:p>
            <a:pPr>
              <a:buFont typeface="Wingdings" pitchFamily="2" charset="2"/>
              <a:buChar char="q"/>
            </a:pPr>
            <a:r>
              <a:rPr lang="en-US" altLang="en-US" dirty="0">
                <a:solidFill>
                  <a:srgbClr val="000000"/>
                </a:solidFill>
                <a:ea typeface="宋体" charset="-122"/>
              </a:rPr>
              <a:t>Using one of the looking glass servers:</a:t>
            </a:r>
            <a:br>
              <a:rPr lang="en-US" altLang="en-US" u="sng" dirty="0">
                <a:solidFill>
                  <a:srgbClr val="000000"/>
                </a:solidFill>
                <a:ea typeface="宋体" charset="-122"/>
              </a:rPr>
            </a:br>
            <a:r>
              <a:rPr lang="en-US" altLang="en-US" dirty="0">
                <a:ea typeface="ＭＳ Ｐゴシック" charset="-128"/>
              </a:rPr>
              <a:t>http://www.bgp4.as/looking-glasses</a:t>
            </a:r>
          </a:p>
          <a:p>
            <a:pPr marL="0" indent="0">
              <a:buNone/>
            </a:pPr>
            <a:r>
              <a:rPr lang="zh-CN" altLang="en-US" dirty="0">
                <a:ea typeface="ＭＳ Ｐゴシック" charset="-128"/>
              </a:rPr>
              <a:t>   </a:t>
            </a:r>
            <a:r>
              <a:rPr lang="en-US" altLang="zh-CN" dirty="0">
                <a:ea typeface="ＭＳ Ｐゴシック" charset="-128"/>
              </a:rPr>
              <a:t>https://</a:t>
            </a:r>
            <a:r>
              <a:rPr lang="en-US" altLang="zh-CN" dirty="0" err="1">
                <a:ea typeface="ＭＳ Ｐゴシック" charset="-128"/>
              </a:rPr>
              <a:t>www.gin.ntt.net</a:t>
            </a:r>
            <a:r>
              <a:rPr lang="en-US" altLang="zh-CN" dirty="0">
                <a:ea typeface="ＭＳ Ｐゴシック" charset="-128"/>
              </a:rPr>
              <a:t>/looking-glass/</a:t>
            </a:r>
            <a:r>
              <a:rPr lang="en-US" altLang="en-US" dirty="0">
                <a:ea typeface="ＭＳ Ｐゴシック" charset="-128"/>
              </a:rPr>
              <a:t> </a:t>
            </a:r>
            <a:endParaRPr lang="en-US" altLang="en-US" u="sng" dirty="0">
              <a:solidFill>
                <a:srgbClr val="000000"/>
              </a:solidFill>
              <a:ea typeface="ＭＳ Ｐゴシック" charset="-128"/>
            </a:endParaRPr>
          </a:p>
          <a:p>
            <a:endParaRPr lang="en-US" altLang="en-US" dirty="0">
              <a:ea typeface="ＭＳ Ｐゴシック" charset="-128"/>
            </a:endParaRPr>
          </a:p>
        </p:txBody>
      </p:sp>
      <p:sp>
        <p:nvSpPr>
          <p:cNvPr id="10547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169D75D-9D8F-9443-8A44-18EF08DC2CE1}" type="slidenum">
              <a:rPr lang="en-US" altLang="en-US" sz="1400">
                <a:solidFill>
                  <a:srgbClr val="000000"/>
                </a:solidFill>
                <a:latin typeface="Times New Roman" charset="0"/>
              </a:rPr>
              <a:pPr/>
              <a:t>27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926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28</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6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0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0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1800" dirty="0">
                <a:ea typeface="ＭＳ Ｐゴシック" charset="0"/>
                <a:cs typeface="ＭＳ Ｐゴシック" charset="0"/>
              </a:rPr>
              <a:t>Basic routing computation protocols</a:t>
            </a:r>
            <a:endParaRPr lang="en-US" altLang="en-US" sz="1800" dirty="0">
              <a:ea typeface=""/>
            </a:endParaRPr>
          </a:p>
          <a:p>
            <a:pPr marL="1714500" lvl="3" indent="-342900">
              <a:spcBef>
                <a:spcPct val="20000"/>
              </a:spcBef>
              <a:buClr>
                <a:srgbClr val="2D2DB9"/>
              </a:buClr>
              <a:buSzPct val="85000"/>
              <a:buFont typeface="Courier New" charset="0"/>
              <a:buChar char="o"/>
            </a:pPr>
            <a:r>
              <a:rPr lang="en-US" altLang="en-US" sz="1800" dirty="0">
                <a:solidFill>
                  <a:srgbClr val="C00000"/>
                </a:solidFill>
                <a:ea typeface=""/>
              </a:rPr>
              <a:t>Global Internet routing</a:t>
            </a:r>
          </a:p>
          <a:p>
            <a:pPr marL="2171700" lvl="4" indent="-342900">
              <a:spcBef>
                <a:spcPct val="20000"/>
              </a:spcBef>
              <a:buClr>
                <a:srgbClr val="2D2DB9"/>
              </a:buClr>
              <a:buSzPct val="85000"/>
              <a:buFont typeface="Courier New" charset="0"/>
              <a:buChar char="o"/>
            </a:pPr>
            <a:r>
              <a:rPr lang="en-US" altLang="en-US" sz="1800" dirty="0">
                <a:ea typeface=""/>
              </a:rPr>
              <a:t>Basic architecture</a:t>
            </a:r>
          </a:p>
          <a:p>
            <a:pPr marL="2171700" lvl="4" indent="-342900">
              <a:spcBef>
                <a:spcPct val="20000"/>
              </a:spcBef>
              <a:buClr>
                <a:srgbClr val="2D2DB9"/>
              </a:buClr>
              <a:buSzPct val="85000"/>
              <a:buFont typeface="Wingdings" charset="2"/>
              <a:buChar char="Ø"/>
            </a:pPr>
            <a:r>
              <a:rPr lang="en-US" altLang="en-US" sz="1800" i="1" dirty="0">
                <a:solidFill>
                  <a:srgbClr val="C00000"/>
                </a:solidFill>
                <a:ea typeface=""/>
              </a:rPr>
              <a:t>BGP (Border Gateway Protocol): The de facto Inter-domain routing standard </a:t>
            </a:r>
          </a:p>
          <a:p>
            <a:pPr marL="2628900" lvl="5" indent="-342900">
              <a:spcBef>
                <a:spcPct val="20000"/>
              </a:spcBef>
              <a:buClr>
                <a:srgbClr val="2D2DB9"/>
              </a:buClr>
              <a:buSzPct val="85000"/>
              <a:buFont typeface="Arial" charset="0"/>
              <a:buChar char="•"/>
            </a:pPr>
            <a:r>
              <a:rPr lang="en-US" altLang="en-US" sz="1800" dirty="0">
                <a:ea typeface=""/>
              </a:rPr>
              <a:t>Basic operations</a:t>
            </a:r>
          </a:p>
          <a:p>
            <a:pPr marL="2628900" lvl="5" indent="-342900">
              <a:spcBef>
                <a:spcPct val="20000"/>
              </a:spcBef>
              <a:buClr>
                <a:srgbClr val="2D2DB9"/>
              </a:buClr>
              <a:buSzPct val="85000"/>
              <a:buFont typeface="Arial" charset="0"/>
              <a:buChar char="•"/>
            </a:pPr>
            <a:r>
              <a:rPr lang="en-US" altLang="en-US" sz="1800" dirty="0">
                <a:ea typeface=""/>
              </a:rPr>
              <a:t>BGP as a policy routing framework (control </a:t>
            </a:r>
            <a:r>
              <a:rPr lang="en-US" altLang="en-US" sz="1800" dirty="0" err="1">
                <a:ea typeface=""/>
              </a:rPr>
              <a:t>interdomain</a:t>
            </a:r>
            <a:r>
              <a:rPr lang="en-US" altLang="en-US" sz="1800" dirty="0">
                <a:ea typeface=""/>
              </a:rPr>
              <a:t> routes)</a:t>
            </a:r>
          </a:p>
          <a:p>
            <a:pPr marL="2628900" lvl="5" indent="-342900">
              <a:spcBef>
                <a:spcPct val="20000"/>
              </a:spcBef>
              <a:buClr>
                <a:srgbClr val="2D2DB9"/>
              </a:buClr>
              <a:buSzPct val="85000"/>
              <a:buFont typeface="Wingdings" charset="2"/>
              <a:buChar char="Ø"/>
            </a:pPr>
            <a:r>
              <a:rPr lang="en-US" altLang="en-US" sz="1800" i="1" dirty="0">
                <a:solidFill>
                  <a:srgbClr val="C00000"/>
                </a:solidFill>
                <a:ea typeface=""/>
              </a:rPr>
              <a:t>Policy/</a:t>
            </a:r>
            <a:r>
              <a:rPr lang="en-US" altLang="en-US" sz="1800" i="1" dirty="0" err="1">
                <a:solidFill>
                  <a:srgbClr val="C00000"/>
                </a:solidFill>
                <a:ea typeface=""/>
              </a:rPr>
              <a:t>interdomain</a:t>
            </a:r>
            <a:r>
              <a:rPr lang="en-US" altLang="en-US" sz="1800" i="1" dirty="0">
                <a:solidFill>
                  <a:srgbClr val="C00000"/>
                </a:solidFill>
                <a:ea typeface=""/>
              </a:rPr>
              <a:t> routing analysis</a:t>
            </a:r>
          </a:p>
          <a:p>
            <a:pPr marL="2628900" lvl="5" indent="-342900">
              <a:spcBef>
                <a:spcPct val="20000"/>
              </a:spcBef>
              <a:buClr>
                <a:srgbClr val="2D2DB9"/>
              </a:buClr>
              <a:buSzPct val="85000"/>
              <a:buFont typeface="Wingdings" charset="2"/>
              <a:buChar char="Ø"/>
            </a:pPr>
            <a:endParaRPr lang="en-US" altLang="en-US" sz="1800" i="1" dirty="0">
              <a:solidFill>
                <a:srgbClr val="C00000"/>
              </a:solidFill>
              <a:ea typeface=""/>
            </a:endParaRPr>
          </a:p>
        </p:txBody>
      </p:sp>
    </p:spTree>
    <p:extLst>
      <p:ext uri="{BB962C8B-B14F-4D97-AF65-F5344CB8AC3E}">
        <p14:creationId xmlns:p14="http://schemas.microsoft.com/office/powerpoint/2010/main" val="1266171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ChangeArrowheads="1"/>
          </p:cNvSpPr>
          <p:nvPr/>
        </p:nvSpPr>
        <p:spPr bwMode="auto">
          <a:xfrm>
            <a:off x="427037" y="255205"/>
            <a:ext cx="8245475" cy="81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3200" u="sng" dirty="0">
                <a:solidFill>
                  <a:srgbClr val="3333CC"/>
                </a:solidFill>
                <a:ea typeface="宋体" charset="-122"/>
              </a:rPr>
              <a:t>Motivation: </a:t>
            </a:r>
            <a:r>
              <a:rPr lang="en-US" altLang="zh-CN" sz="3200" u="sng">
                <a:solidFill>
                  <a:schemeClr val="accent2"/>
                </a:solidFill>
                <a:ea typeface="宋体" charset="-122"/>
              </a:rPr>
              <a:t>Policy Routing Stability</a:t>
            </a:r>
            <a:endParaRPr lang="en-US" altLang="zh-CN" sz="3200" u="sng" dirty="0">
              <a:solidFill>
                <a:schemeClr val="accent2"/>
              </a:solidFill>
              <a:ea typeface="宋体" charset="-122"/>
            </a:endParaRPr>
          </a:p>
        </p:txBody>
      </p:sp>
      <p:grpSp>
        <p:nvGrpSpPr>
          <p:cNvPr id="113666" name="Group 3"/>
          <p:cNvGrpSpPr>
            <a:grpSpLocks/>
          </p:cNvGrpSpPr>
          <p:nvPr/>
        </p:nvGrpSpPr>
        <p:grpSpPr bwMode="auto">
          <a:xfrm>
            <a:off x="937417" y="2915854"/>
            <a:ext cx="7224713" cy="3186113"/>
            <a:chOff x="480" y="1056"/>
            <a:chExt cx="4551" cy="2007"/>
          </a:xfrm>
        </p:grpSpPr>
        <p:sp>
          <p:nvSpPr>
            <p:cNvPr id="113675" name="Line 4"/>
            <p:cNvSpPr>
              <a:spLocks noChangeShapeType="1"/>
            </p:cNvSpPr>
            <p:nvPr/>
          </p:nvSpPr>
          <p:spPr bwMode="auto">
            <a:xfrm flipH="1" flipV="1">
              <a:off x="2832" y="1392"/>
              <a:ext cx="1104" cy="1296"/>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6" name="Line 5"/>
            <p:cNvSpPr>
              <a:spLocks noChangeShapeType="1"/>
            </p:cNvSpPr>
            <p:nvPr/>
          </p:nvSpPr>
          <p:spPr bwMode="auto">
            <a:xfrm flipH="1">
              <a:off x="1440" y="1392"/>
              <a:ext cx="1152" cy="1392"/>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77" name="Line 6"/>
            <p:cNvSpPr>
              <a:spLocks noChangeShapeType="1"/>
            </p:cNvSpPr>
            <p:nvPr/>
          </p:nvSpPr>
          <p:spPr bwMode="auto">
            <a:xfrm>
              <a:off x="2688" y="1248"/>
              <a:ext cx="0" cy="720"/>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78" name="Oval 7"/>
            <p:cNvSpPr>
              <a:spLocks noChangeArrowheads="1"/>
            </p:cNvSpPr>
            <p:nvPr/>
          </p:nvSpPr>
          <p:spPr bwMode="auto">
            <a:xfrm>
              <a:off x="2256" y="115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79" name="Rectangle 8"/>
            <p:cNvSpPr>
              <a:spLocks noChangeArrowheads="1"/>
            </p:cNvSpPr>
            <p:nvPr/>
          </p:nvSpPr>
          <p:spPr bwMode="auto">
            <a:xfrm>
              <a:off x="2592" y="12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2</a:t>
              </a:r>
            </a:p>
          </p:txBody>
        </p:sp>
        <p:sp>
          <p:nvSpPr>
            <p:cNvPr id="113680" name="Line 9"/>
            <p:cNvSpPr>
              <a:spLocks noChangeShapeType="1"/>
            </p:cNvSpPr>
            <p:nvPr/>
          </p:nvSpPr>
          <p:spPr bwMode="auto">
            <a:xfrm flipH="1">
              <a:off x="1872" y="2256"/>
              <a:ext cx="768" cy="38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681" name="Line 10"/>
            <p:cNvSpPr>
              <a:spLocks noChangeShapeType="1"/>
            </p:cNvSpPr>
            <p:nvPr/>
          </p:nvSpPr>
          <p:spPr bwMode="auto">
            <a:xfrm flipH="1" flipV="1">
              <a:off x="3024" y="2352"/>
              <a:ext cx="576" cy="288"/>
            </a:xfrm>
            <a:prstGeom prst="line">
              <a:avLst/>
            </a:prstGeom>
            <a:noFill/>
            <a:ln w="76200">
              <a:solidFill>
                <a:srgbClr val="FF0033"/>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2" name="Line 11"/>
            <p:cNvSpPr>
              <a:spLocks noChangeShapeType="1"/>
            </p:cNvSpPr>
            <p:nvPr/>
          </p:nvSpPr>
          <p:spPr bwMode="auto">
            <a:xfrm flipH="1">
              <a:off x="1440" y="2736"/>
              <a:ext cx="2592" cy="0"/>
            </a:xfrm>
            <a:prstGeom prst="line">
              <a:avLst/>
            </a:prstGeom>
            <a:noFill/>
            <a:ln w="76200">
              <a:solidFill>
                <a:srgbClr val="FF00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683" name="Oval 12"/>
            <p:cNvSpPr>
              <a:spLocks noChangeArrowheads="1"/>
            </p:cNvSpPr>
            <p:nvPr/>
          </p:nvSpPr>
          <p:spPr bwMode="auto">
            <a:xfrm>
              <a:off x="2308" y="197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4" name="Rectangle 13"/>
            <p:cNvSpPr>
              <a:spLocks noChangeArrowheads="1"/>
            </p:cNvSpPr>
            <p:nvPr/>
          </p:nvSpPr>
          <p:spPr bwMode="auto">
            <a:xfrm>
              <a:off x="2592"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0</a:t>
              </a:r>
            </a:p>
          </p:txBody>
        </p:sp>
        <p:sp>
          <p:nvSpPr>
            <p:cNvPr id="113685" name="Oval 14"/>
            <p:cNvSpPr>
              <a:spLocks noChangeArrowheads="1"/>
            </p:cNvSpPr>
            <p:nvPr/>
          </p:nvSpPr>
          <p:spPr bwMode="auto">
            <a:xfrm>
              <a:off x="3360" y="2400"/>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86" name="Rectangle 15"/>
            <p:cNvSpPr>
              <a:spLocks noChangeArrowheads="1"/>
            </p:cNvSpPr>
            <p:nvPr/>
          </p:nvSpPr>
          <p:spPr bwMode="auto">
            <a:xfrm>
              <a:off x="4272" y="27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nvGrpSpPr>
            <p:cNvPr id="113687" name="Group 16"/>
            <p:cNvGrpSpPr>
              <a:grpSpLocks/>
            </p:cNvGrpSpPr>
            <p:nvPr/>
          </p:nvGrpSpPr>
          <p:grpSpPr bwMode="auto">
            <a:xfrm>
              <a:off x="1104" y="2448"/>
              <a:ext cx="856" cy="520"/>
              <a:chOff x="724" y="2692"/>
              <a:chExt cx="856" cy="520"/>
            </a:xfrm>
          </p:grpSpPr>
          <p:sp>
            <p:nvSpPr>
              <p:cNvPr id="113693" name="Oval 17"/>
              <p:cNvSpPr>
                <a:spLocks noChangeArrowheads="1"/>
              </p:cNvSpPr>
              <p:nvPr/>
            </p:nvSpPr>
            <p:spPr bwMode="auto">
              <a:xfrm>
                <a:off x="724" y="2692"/>
                <a:ext cx="856" cy="52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3694" name="Rectangle 18"/>
              <p:cNvSpPr>
                <a:spLocks noChangeArrowheads="1"/>
              </p:cNvSpPr>
              <p:nvPr/>
            </p:nvSpPr>
            <p:spPr bwMode="auto">
              <a:xfrm>
                <a:off x="1056" y="27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1</a:t>
                </a:r>
              </a:p>
            </p:txBody>
          </p:sp>
        </p:grpSp>
        <p:sp>
          <p:nvSpPr>
            <p:cNvPr id="113688" name="Rectangle 19"/>
            <p:cNvSpPr>
              <a:spLocks noChangeArrowheads="1"/>
            </p:cNvSpPr>
            <p:nvPr/>
          </p:nvSpPr>
          <p:spPr bwMode="auto">
            <a:xfrm>
              <a:off x="3216" y="1056"/>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2 1 0</a:t>
              </a:r>
            </a:p>
            <a:p>
              <a:r>
                <a:rPr lang="en-US" altLang="zh-CN" sz="2800" b="1">
                  <a:solidFill>
                    <a:srgbClr val="000000"/>
                  </a:solidFill>
                  <a:latin typeface="Arial" charset="0"/>
                  <a:ea typeface="宋体" charset="-122"/>
                </a:rPr>
                <a:t>2 0</a:t>
              </a:r>
            </a:p>
          </p:txBody>
        </p:sp>
        <p:sp>
          <p:nvSpPr>
            <p:cNvPr id="113689" name="Rectangle 20"/>
            <p:cNvSpPr>
              <a:spLocks noChangeArrowheads="1"/>
            </p:cNvSpPr>
            <p:nvPr/>
          </p:nvSpPr>
          <p:spPr bwMode="auto">
            <a:xfrm>
              <a:off x="480" y="2400"/>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1 3 0</a:t>
              </a:r>
            </a:p>
            <a:p>
              <a:r>
                <a:rPr lang="en-US" altLang="zh-CN" sz="2800" b="1" dirty="0">
                  <a:solidFill>
                    <a:srgbClr val="000000"/>
                  </a:solidFill>
                  <a:latin typeface="Arial" charset="0"/>
                  <a:ea typeface="宋体" charset="-122"/>
                </a:rPr>
                <a:t>1 0</a:t>
              </a:r>
            </a:p>
          </p:txBody>
        </p:sp>
        <p:sp>
          <p:nvSpPr>
            <p:cNvPr id="113690" name="Rectangle 21"/>
            <p:cNvSpPr>
              <a:spLocks noChangeArrowheads="1"/>
            </p:cNvSpPr>
            <p:nvPr/>
          </p:nvSpPr>
          <p:spPr bwMode="auto">
            <a:xfrm>
              <a:off x="4416" y="2304"/>
              <a:ext cx="615" cy="596"/>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000000"/>
                  </a:solidFill>
                  <a:latin typeface="Arial" charset="0"/>
                  <a:ea typeface="宋体" charset="-122"/>
                </a:rPr>
                <a:t>3 2 0</a:t>
              </a:r>
            </a:p>
            <a:p>
              <a:r>
                <a:rPr lang="en-US" altLang="zh-CN" sz="2800" b="1">
                  <a:solidFill>
                    <a:srgbClr val="000000"/>
                  </a:solidFill>
                  <a:latin typeface="Arial" charset="0"/>
                  <a:ea typeface="宋体" charset="-122"/>
                </a:rPr>
                <a:t>3 0</a:t>
              </a:r>
            </a:p>
          </p:txBody>
        </p:sp>
        <p:sp>
          <p:nvSpPr>
            <p:cNvPr id="113691" name="Rectangle 22"/>
            <p:cNvSpPr>
              <a:spLocks noChangeArrowheads="1"/>
            </p:cNvSpPr>
            <p:nvPr/>
          </p:nvSpPr>
          <p:spPr bwMode="auto">
            <a:xfrm>
              <a:off x="4368" y="153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4</a:t>
              </a:r>
            </a:p>
          </p:txBody>
        </p:sp>
        <p:sp>
          <p:nvSpPr>
            <p:cNvPr id="113692" name="Rectangle 23"/>
            <p:cNvSpPr>
              <a:spLocks noChangeArrowheads="1"/>
            </p:cNvSpPr>
            <p:nvPr/>
          </p:nvSpPr>
          <p:spPr bwMode="auto">
            <a:xfrm>
              <a:off x="3648" y="249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a:solidFill>
                    <a:srgbClr val="FFFFFF"/>
                  </a:solidFill>
                  <a:latin typeface="Arial" charset="0"/>
                  <a:ea typeface="宋体" charset="-122"/>
                </a:rPr>
                <a:t>3</a:t>
              </a:r>
            </a:p>
          </p:txBody>
        </p:sp>
      </p:grpSp>
      <p:grpSp>
        <p:nvGrpSpPr>
          <p:cNvPr id="113667" name="Group 25"/>
          <p:cNvGrpSpPr>
            <a:grpSpLocks/>
          </p:cNvGrpSpPr>
          <p:nvPr/>
        </p:nvGrpSpPr>
        <p:grpSpPr bwMode="auto">
          <a:xfrm>
            <a:off x="6146005" y="2674554"/>
            <a:ext cx="1522412" cy="517525"/>
            <a:chOff x="5031" y="2214"/>
            <a:chExt cx="959" cy="326"/>
          </a:xfrm>
        </p:grpSpPr>
        <p:sp>
          <p:nvSpPr>
            <p:cNvPr id="113673" name="Line 26"/>
            <p:cNvSpPr>
              <a:spLocks noChangeShapeType="1"/>
            </p:cNvSpPr>
            <p:nvPr/>
          </p:nvSpPr>
          <p:spPr bwMode="auto">
            <a:xfrm flipH="1">
              <a:off x="5031" y="2443"/>
              <a:ext cx="181" cy="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674" name="Text Box 27"/>
            <p:cNvSpPr txBox="1">
              <a:spLocks noChangeArrowheads="1"/>
            </p:cNvSpPr>
            <p:nvPr/>
          </p:nvSpPr>
          <p:spPr bwMode="auto">
            <a:xfrm>
              <a:off x="5195" y="2214"/>
              <a:ext cx="7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preferred</a:t>
              </a:r>
            </a:p>
          </p:txBody>
        </p:sp>
      </p:grpSp>
      <p:grpSp>
        <p:nvGrpSpPr>
          <p:cNvPr id="113668" name="Group 28"/>
          <p:cNvGrpSpPr>
            <a:grpSpLocks/>
          </p:cNvGrpSpPr>
          <p:nvPr/>
        </p:nvGrpSpPr>
        <p:grpSpPr bwMode="auto">
          <a:xfrm>
            <a:off x="6203155" y="3644517"/>
            <a:ext cx="1462087" cy="701675"/>
            <a:chOff x="4948" y="2956"/>
            <a:chExt cx="921" cy="442"/>
          </a:xfrm>
        </p:grpSpPr>
        <p:sp>
          <p:nvSpPr>
            <p:cNvPr id="113671" name="Text Box 29"/>
            <p:cNvSpPr txBox="1">
              <a:spLocks noChangeArrowheads="1"/>
            </p:cNvSpPr>
            <p:nvPr/>
          </p:nvSpPr>
          <p:spPr bwMode="auto">
            <a:xfrm>
              <a:off x="5149" y="3032"/>
              <a:ext cx="7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600">
                  <a:solidFill>
                    <a:srgbClr val="000000"/>
                  </a:solidFill>
                  <a:ea typeface="宋体" charset="-122"/>
                </a:rPr>
                <a:t>less</a:t>
              </a:r>
            </a:p>
            <a:p>
              <a:r>
                <a:rPr lang="en-US" altLang="zh-CN" sz="1600">
                  <a:solidFill>
                    <a:srgbClr val="000000"/>
                  </a:solidFill>
                  <a:ea typeface="宋体" charset="-122"/>
                </a:rPr>
                <a:t>preferred</a:t>
              </a:r>
            </a:p>
          </p:txBody>
        </p:sp>
        <p:sp>
          <p:nvSpPr>
            <p:cNvPr id="113672" name="Line 30"/>
            <p:cNvSpPr>
              <a:spLocks noChangeShapeType="1"/>
            </p:cNvSpPr>
            <p:nvPr/>
          </p:nvSpPr>
          <p:spPr bwMode="auto">
            <a:xfrm flipH="1" flipV="1">
              <a:off x="4948" y="2956"/>
              <a:ext cx="243" cy="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13669" name="Text Box 31"/>
          <p:cNvSpPr txBox="1">
            <a:spLocks noChangeArrowheads="1"/>
          </p:cNvSpPr>
          <p:nvPr/>
        </p:nvSpPr>
        <p:spPr bwMode="auto">
          <a:xfrm>
            <a:off x="88568" y="2674554"/>
            <a:ext cx="353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buClr>
                <a:srgbClr val="3333CC"/>
              </a:buClr>
              <a:buFont typeface="Wingdings" charset="2"/>
              <a:buNone/>
            </a:pPr>
            <a:r>
              <a:rPr lang="en-US" altLang="zh-CN" sz="2000">
                <a:solidFill>
                  <a:srgbClr val="000000"/>
                </a:solidFill>
                <a:ea typeface="宋体" charset="-122"/>
              </a:rPr>
              <a:t>The </a:t>
            </a:r>
            <a:r>
              <a:rPr lang="en-US" altLang="zh-CN" sz="2000">
                <a:solidFill>
                  <a:srgbClr val="FF0000"/>
                </a:solidFill>
                <a:ea typeface="宋体" charset="-122"/>
              </a:rPr>
              <a:t>BAD GADGET</a:t>
            </a:r>
            <a:r>
              <a:rPr lang="en-US" altLang="zh-CN" sz="2000">
                <a:solidFill>
                  <a:srgbClr val="000000"/>
                </a:solidFill>
                <a:ea typeface="宋体" charset="-122"/>
              </a:rPr>
              <a:t> example:</a:t>
            </a:r>
          </a:p>
          <a:p>
            <a:pPr>
              <a:buClr>
                <a:srgbClr val="3333CC"/>
              </a:buClr>
              <a:buFont typeface="Wingdings" charset="2"/>
              <a:buNone/>
            </a:pPr>
            <a:r>
              <a:rPr lang="en-US" altLang="zh-CN" sz="2000" dirty="0">
                <a:solidFill>
                  <a:srgbClr val="000000"/>
                </a:solidFill>
                <a:ea typeface="宋体" charset="-122"/>
              </a:rPr>
              <a:t>- 0 is the destination </a:t>
            </a:r>
          </a:p>
          <a:p>
            <a:r>
              <a:rPr lang="en-US" altLang="zh-CN" sz="2000" dirty="0">
                <a:solidFill>
                  <a:srgbClr val="000000"/>
                </a:solidFill>
                <a:ea typeface="宋体" charset="-122"/>
              </a:rPr>
              <a:t>- the route selection policy of each AS is to prefer its counter clock-wise neighbor</a:t>
            </a:r>
          </a:p>
        </p:txBody>
      </p:sp>
      <p:sp>
        <p:nvSpPr>
          <p:cNvPr id="107526" name="Text Box 32"/>
          <p:cNvSpPr txBox="1">
            <a:spLocks noChangeArrowheads="1"/>
          </p:cNvSpPr>
          <p:nvPr/>
        </p:nvSpPr>
        <p:spPr bwMode="auto">
          <a:xfrm>
            <a:off x="427037" y="6221971"/>
            <a:ext cx="84753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dirty="0">
                <a:solidFill>
                  <a:srgbClr val="FF0000"/>
                </a:solidFill>
                <a:ea typeface="宋体" charset="-122"/>
              </a:rPr>
              <a:t>Policy (preferences) aggregation fails: routing instability !</a:t>
            </a:r>
          </a:p>
        </p:txBody>
      </p:sp>
      <p:sp>
        <p:nvSpPr>
          <p:cNvPr id="3" name="Content Placeholder 2"/>
          <p:cNvSpPr>
            <a:spLocks noGrp="1"/>
          </p:cNvSpPr>
          <p:nvPr>
            <p:ph idx="1"/>
          </p:nvPr>
        </p:nvSpPr>
        <p:spPr>
          <a:xfrm>
            <a:off x="459580" y="1298985"/>
            <a:ext cx="8051800" cy="4856163"/>
          </a:xfrm>
        </p:spPr>
        <p:txBody>
          <a:bodyPr/>
          <a:lstStyle/>
          <a:p>
            <a:pPr>
              <a:buFont typeface="Wingdings" pitchFamily="2" charset="2"/>
              <a:buChar char="q"/>
            </a:pPr>
            <a:r>
              <a:rPr lang="en-US" sz="2400" dirty="0"/>
              <a:t>A policy routing system can be considered as a system to aggregate local preferences, but aggregation may not be always successful.</a:t>
            </a:r>
          </a:p>
        </p:txBody>
      </p:sp>
    </p:spTree>
    <p:extLst>
      <p:ext uri="{BB962C8B-B14F-4D97-AF65-F5344CB8AC3E}">
        <p14:creationId xmlns:p14="http://schemas.microsoft.com/office/powerpoint/2010/main" val="174883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altLang="zh-CN" dirty="0"/>
              <a:t>If</a:t>
            </a:r>
            <a:r>
              <a:rPr lang="zh-CN" altLang="en-US" dirty="0"/>
              <a:t> </a:t>
            </a:r>
            <a:r>
              <a:rPr lang="en-US" altLang="zh-CN" dirty="0"/>
              <a:t>you</a:t>
            </a:r>
            <a:r>
              <a:rPr lang="zh-CN" altLang="en-US" dirty="0"/>
              <a:t> </a:t>
            </a:r>
            <a:r>
              <a:rPr lang="en-US" altLang="zh-CN" dirty="0"/>
              <a:t>haven't</a:t>
            </a:r>
            <a:r>
              <a:rPr lang="zh-CN" altLang="en-US" dirty="0"/>
              <a:t> </a:t>
            </a:r>
            <a:r>
              <a:rPr lang="en-US" altLang="zh-CN" dirty="0"/>
              <a:t>done</a:t>
            </a:r>
            <a:r>
              <a:rPr lang="zh-CN" altLang="en-US" dirty="0"/>
              <a:t> </a:t>
            </a:r>
            <a:r>
              <a:rPr lang="en-US" altLang="zh-CN" dirty="0"/>
              <a:t>so,</a:t>
            </a:r>
            <a:r>
              <a:rPr lang="zh-CN" altLang="en-US" dirty="0"/>
              <a:t> </a:t>
            </a:r>
            <a:r>
              <a:rPr lang="en-US" altLang="zh-CN" dirty="0"/>
              <a:t>p</a:t>
            </a:r>
            <a:r>
              <a:rPr lang="en-US" dirty="0"/>
              <a:t>lease </a:t>
            </a:r>
            <a:r>
              <a:rPr lang="en-US" altLang="zh-CN" dirty="0"/>
              <a:t>let</a:t>
            </a:r>
            <a:r>
              <a:rPr lang="zh-CN" altLang="en-US" dirty="0"/>
              <a:t> </a:t>
            </a:r>
            <a:r>
              <a:rPr lang="en-US" altLang="zh-CN" dirty="0"/>
              <a:t>me</a:t>
            </a:r>
            <a:r>
              <a:rPr lang="zh-CN" altLang="en-US" dirty="0"/>
              <a:t> </a:t>
            </a:r>
            <a:r>
              <a:rPr lang="en-US" altLang="zh-CN" dirty="0"/>
              <a:t>and</a:t>
            </a:r>
            <a:r>
              <a:rPr lang="zh-CN" altLang="en-US" dirty="0"/>
              <a:t> </a:t>
            </a:r>
            <a:r>
              <a:rPr lang="en-US" altLang="zh-CN" dirty="0"/>
              <a:t>TA</a:t>
            </a:r>
            <a:r>
              <a:rPr lang="zh-CN" altLang="en-US" dirty="0"/>
              <a:t> </a:t>
            </a:r>
            <a:r>
              <a:rPr lang="en-US" altLang="zh-CN" dirty="0"/>
              <a:t>know</a:t>
            </a:r>
            <a:r>
              <a:rPr lang="zh-CN" altLang="en-US" dirty="0"/>
              <a:t> </a:t>
            </a:r>
            <a:r>
              <a:rPr lang="en-US" altLang="zh-CN" dirty="0"/>
              <a:t>your</a:t>
            </a:r>
            <a:r>
              <a:rPr lang="zh-CN" altLang="en-US" dirty="0"/>
              <a:t> </a:t>
            </a:r>
            <a:r>
              <a:rPr lang="en-US" altLang="zh-CN" dirty="0"/>
              <a:t>project</a:t>
            </a:r>
            <a:r>
              <a:rPr lang="zh-CN" altLang="en-US" dirty="0"/>
              <a:t> </a:t>
            </a:r>
            <a:r>
              <a:rPr lang="en-US" altLang="zh-CN" dirty="0"/>
              <a:t>topic</a:t>
            </a:r>
            <a:r>
              <a:rPr lang="zh-CN" altLang="en-US" dirty="0"/>
              <a:t> </a:t>
            </a:r>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possible</a:t>
            </a:r>
          </a:p>
          <a:p>
            <a:pPr>
              <a:buFont typeface="Wingdings" pitchFamily="2" charset="2"/>
              <a:buChar char="q"/>
            </a:pPr>
            <a:r>
              <a:rPr lang="en-US" altLang="zh-CN" dirty="0"/>
              <a:t>Final</a:t>
            </a:r>
            <a:r>
              <a:rPr lang="zh-CN" altLang="en-US" dirty="0"/>
              <a:t> </a:t>
            </a:r>
            <a:r>
              <a:rPr lang="en-US" altLang="zh-CN" dirty="0"/>
              <a:t>exam</a:t>
            </a:r>
          </a:p>
          <a:p>
            <a:pPr lvl="1">
              <a:buFont typeface="Courier New" panose="02070309020205020404" pitchFamily="49" charset="0"/>
              <a:buChar char="o"/>
            </a:pPr>
            <a:r>
              <a:rPr lang="en-US" altLang="zh-CN" dirty="0"/>
              <a:t>Similar</a:t>
            </a:r>
            <a:r>
              <a:rPr lang="zh-CN" altLang="en-US" dirty="0"/>
              <a:t> </a:t>
            </a:r>
            <a:r>
              <a:rPr lang="en-US" altLang="zh-CN" dirty="0"/>
              <a:t>format</a:t>
            </a:r>
            <a:r>
              <a:rPr lang="zh-CN" altLang="en-US" dirty="0"/>
              <a:t> </a:t>
            </a:r>
            <a:r>
              <a:rPr lang="en-US" altLang="zh-CN" dirty="0"/>
              <a:t>as</a:t>
            </a:r>
            <a:r>
              <a:rPr lang="zh-CN" altLang="en-US" dirty="0"/>
              <a:t> </a:t>
            </a:r>
            <a:r>
              <a:rPr lang="en-US" altLang="zh-CN" dirty="0"/>
              <a:t>midterm</a:t>
            </a:r>
          </a:p>
          <a:p>
            <a:pPr lvl="1">
              <a:buFont typeface="Courier New" panose="02070309020205020404" pitchFamily="49" charset="0"/>
              <a:buChar char="o"/>
            </a:pPr>
            <a:r>
              <a:rPr lang="en-US" altLang="zh-CN" dirty="0"/>
              <a:t>You</a:t>
            </a:r>
            <a:r>
              <a:rPr lang="zh-CN" altLang="en-US" dirty="0"/>
              <a:t> </a:t>
            </a:r>
            <a:r>
              <a:rPr lang="en-US" altLang="zh-CN" dirty="0"/>
              <a:t>still</a:t>
            </a:r>
            <a:r>
              <a:rPr lang="zh-CN" altLang="en-US" dirty="0"/>
              <a:t> </a:t>
            </a:r>
            <a:r>
              <a:rPr lang="en-US" altLang="zh-CN" dirty="0"/>
              <a:t>get</a:t>
            </a:r>
            <a:r>
              <a:rPr lang="zh-CN" altLang="en-US" dirty="0"/>
              <a:t> </a:t>
            </a:r>
            <a:r>
              <a:rPr lang="en-US" altLang="zh-CN" dirty="0"/>
              <a:t>to</a:t>
            </a:r>
            <a:r>
              <a:rPr lang="zh-CN" altLang="en-US" dirty="0"/>
              <a:t> </a:t>
            </a:r>
            <a:r>
              <a:rPr lang="en-US" altLang="zh-CN" dirty="0"/>
              <a:t>bring</a:t>
            </a:r>
            <a:r>
              <a:rPr lang="zh-CN" altLang="en-US" dirty="0"/>
              <a:t> </a:t>
            </a:r>
            <a:r>
              <a:rPr lang="en-US" altLang="zh-CN" dirty="0"/>
              <a:t>a</a:t>
            </a:r>
            <a:r>
              <a:rPr lang="zh-CN" altLang="en-US" dirty="0"/>
              <a:t> </a:t>
            </a:r>
            <a:r>
              <a:rPr lang="en-US" altLang="zh-CN" dirty="0" err="1"/>
              <a:t>cheatsheet</a:t>
            </a:r>
            <a:endParaRPr lang="en-US" altLang="zh-CN" dirty="0"/>
          </a:p>
          <a:p>
            <a:pPr lvl="1">
              <a:buFont typeface="Courier New" panose="02070309020205020404" pitchFamily="49" charset="0"/>
              <a:buChar char="o"/>
            </a:pPr>
            <a:r>
              <a:rPr lang="en-US" altLang="zh-CN" dirty="0"/>
              <a:t>Cover</a:t>
            </a:r>
            <a:r>
              <a:rPr lang="zh-CN" altLang="en-US" dirty="0"/>
              <a:t> </a:t>
            </a:r>
            <a:r>
              <a:rPr lang="en-US" altLang="zh-CN" dirty="0"/>
              <a:t>lectures</a:t>
            </a:r>
            <a:r>
              <a:rPr lang="zh-CN" altLang="en-US" dirty="0"/>
              <a:t> </a:t>
            </a:r>
            <a:r>
              <a:rPr lang="en-US" altLang="zh-CN" dirty="0"/>
              <a:t>16-27</a:t>
            </a:r>
          </a:p>
          <a:p>
            <a:pPr lvl="1">
              <a:buFont typeface="Courier New" panose="02070309020205020404" pitchFamily="49" charset="0"/>
              <a:buChar char="o"/>
            </a:pPr>
            <a:r>
              <a:rPr lang="en-US" altLang="zh-CN" dirty="0"/>
              <a:t>17</a:t>
            </a:r>
            <a:r>
              <a:rPr lang="zh-CN" altLang="en-US" dirty="0"/>
              <a:t> </a:t>
            </a:r>
            <a:r>
              <a:rPr lang="en-US" altLang="zh-CN" dirty="0"/>
              <a:t>+</a:t>
            </a:r>
            <a:r>
              <a:rPr lang="zh-CN" altLang="en-US" dirty="0"/>
              <a:t> </a:t>
            </a:r>
            <a:r>
              <a:rPr lang="en-US" altLang="zh-CN" dirty="0"/>
              <a:t>1</a:t>
            </a:r>
            <a:r>
              <a:rPr lang="zh-CN" altLang="en-US" dirty="0"/>
              <a:t> </a:t>
            </a:r>
            <a:r>
              <a:rPr lang="en-US" altLang="zh-CN" dirty="0"/>
              <a:t>(bonus)</a:t>
            </a:r>
            <a:r>
              <a:rPr lang="zh-CN" altLang="en-US" dirty="0"/>
              <a:t> </a:t>
            </a:r>
            <a:r>
              <a:rPr lang="en-US" altLang="zh-CN" dirty="0"/>
              <a:t>question</a:t>
            </a:r>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81719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0"/>
            <a:ext cx="8024813" cy="1143000"/>
          </a:xfrm>
        </p:spPr>
        <p:txBody>
          <a:bodyPr/>
          <a:lstStyle/>
          <a:p>
            <a:r>
              <a:rPr lang="en-US" sz="3600" dirty="0"/>
              <a:t>General Framework of Preference Aggregation</a:t>
            </a:r>
          </a:p>
        </p:txBody>
      </p:sp>
      <p:sp>
        <p:nvSpPr>
          <p:cNvPr id="3" name="Content Placeholder 2"/>
          <p:cNvSpPr>
            <a:spLocks noGrp="1"/>
          </p:cNvSpPr>
          <p:nvPr>
            <p:ph idx="1"/>
          </p:nvPr>
        </p:nvSpPr>
        <p:spPr>
          <a:xfrm>
            <a:off x="546893" y="1426368"/>
            <a:ext cx="8051800" cy="4856163"/>
          </a:xfrm>
        </p:spPr>
        <p:txBody>
          <a:bodyPr/>
          <a:lstStyle/>
          <a:p>
            <a:pPr>
              <a:buFont typeface="Wingdings" pitchFamily="2" charset="2"/>
              <a:buChar char="q"/>
            </a:pPr>
            <a:r>
              <a:rPr lang="en-US" dirty="0"/>
              <a:t>Also called Social Choice</a:t>
            </a:r>
          </a:p>
          <a:p>
            <a:pPr lvl="1">
              <a:buFont typeface="Courier New" panose="02070309020205020404" pitchFamily="49" charset="0"/>
              <a:buChar char="o"/>
            </a:pPr>
            <a:r>
              <a:rPr lang="en-US" dirty="0"/>
              <a:t>Given individual preferences, define a framework to aggregate individual preferences:</a:t>
            </a:r>
          </a:p>
          <a:p>
            <a:pPr lvl="2"/>
            <a:r>
              <a:rPr lang="en-US" dirty="0"/>
              <a:t>A set of choices: a, b, c, </a:t>
            </a:r>
            <a:r>
              <a:rPr lang="mr-IN" dirty="0"/>
              <a:t>…</a:t>
            </a:r>
            <a:endParaRPr lang="en-US" dirty="0"/>
          </a:p>
          <a:p>
            <a:pPr lvl="2"/>
            <a:r>
              <a:rPr lang="en-US" dirty="0"/>
              <a:t>A set of voters 1, 2, </a:t>
            </a:r>
            <a:r>
              <a:rPr lang="mr-IN" dirty="0"/>
              <a:t>…</a:t>
            </a:r>
            <a:endParaRPr lang="en-US" dirty="0"/>
          </a:p>
          <a:p>
            <a:pPr lvl="3"/>
            <a:r>
              <a:rPr lang="en-US" dirty="0"/>
              <a:t>Each voter has a preference (ranking) of all choices, e.g.,</a:t>
            </a:r>
          </a:p>
          <a:p>
            <a:pPr lvl="4"/>
            <a:r>
              <a:rPr lang="en-US" dirty="0"/>
              <a:t>voter 1: a &gt; b &gt; c</a:t>
            </a:r>
          </a:p>
          <a:p>
            <a:pPr lvl="4"/>
            <a:r>
              <a:rPr lang="en-US" dirty="0"/>
              <a:t>voter 2: a &gt; c &gt; b</a:t>
            </a:r>
          </a:p>
          <a:p>
            <a:pPr lvl="4"/>
            <a:r>
              <a:rPr lang="en-US" dirty="0"/>
              <a:t>voter 3: a &gt; c &gt; b</a:t>
            </a:r>
          </a:p>
          <a:p>
            <a:pPr lvl="2"/>
            <a:r>
              <a:rPr lang="en-US" dirty="0"/>
              <a:t>A well-specified aggregation rule (protocol) computes an aggregation of ranking, e.g.,</a:t>
            </a:r>
          </a:p>
          <a:p>
            <a:pPr lvl="3"/>
            <a:r>
              <a:rPr lang="en-US" dirty="0"/>
              <a:t>Society (network): a &gt; b &gt; c</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30</a:t>
            </a:fld>
            <a:endParaRPr lang="en-US" altLang="en-US"/>
          </a:p>
        </p:txBody>
      </p:sp>
    </p:spTree>
    <p:extLst>
      <p:ext uri="{BB962C8B-B14F-4D97-AF65-F5344CB8AC3E}">
        <p14:creationId xmlns:p14="http://schemas.microsoft.com/office/powerpoint/2010/main" val="1726626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5"/>
          <p:cNvSpPr>
            <a:spLocks noChangeShapeType="1"/>
          </p:cNvSpPr>
          <p:nvPr/>
        </p:nvSpPr>
        <p:spPr bwMode="auto">
          <a:xfrm flipH="1">
            <a:off x="3890037" y="1806536"/>
            <a:ext cx="26957" cy="1100561"/>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5"/>
          <p:cNvSpPr>
            <a:spLocks noChangeShapeType="1"/>
          </p:cNvSpPr>
          <p:nvPr/>
        </p:nvSpPr>
        <p:spPr bwMode="auto">
          <a:xfrm>
            <a:off x="4138899" y="1687871"/>
            <a:ext cx="1494670" cy="627005"/>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5"/>
          <p:cNvSpPr>
            <a:spLocks noChangeShapeType="1"/>
          </p:cNvSpPr>
          <p:nvPr/>
        </p:nvSpPr>
        <p:spPr bwMode="auto">
          <a:xfrm flipV="1">
            <a:off x="4045297" y="2394441"/>
            <a:ext cx="1749398" cy="637057"/>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5"/>
          <p:cNvSpPr>
            <a:spLocks noChangeShapeType="1"/>
          </p:cNvSpPr>
          <p:nvPr/>
        </p:nvSpPr>
        <p:spPr bwMode="auto">
          <a:xfrm flipH="1" flipV="1">
            <a:off x="2068286" y="2367962"/>
            <a:ext cx="1743531" cy="670054"/>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
          <p:cNvSpPr>
            <a:spLocks noChangeShapeType="1"/>
          </p:cNvSpPr>
          <p:nvPr/>
        </p:nvSpPr>
        <p:spPr bwMode="auto">
          <a:xfrm flipH="1">
            <a:off x="1894285" y="1725436"/>
            <a:ext cx="1773848" cy="609058"/>
          </a:xfrm>
          <a:prstGeom prst="line">
            <a:avLst/>
          </a:prstGeom>
          <a:noFill/>
          <a:ln w="76200">
            <a:solidFill>
              <a:srgbClr val="FF00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560387" y="189186"/>
            <a:ext cx="8024813" cy="953814"/>
          </a:xfrm>
        </p:spPr>
        <p:txBody>
          <a:bodyPr/>
          <a:lstStyle/>
          <a:p>
            <a:r>
              <a:rPr lang="en-US" sz="2800" dirty="0"/>
              <a:t>Example: Aggregation of </a:t>
            </a:r>
            <a:r>
              <a:rPr lang="en-US" sz="2800"/>
              <a:t>Global Preference</a:t>
            </a:r>
            <a:endParaRPr lang="en-US" sz="28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31</a:t>
            </a:fld>
            <a:endParaRPr lang="en-US" altLang="en-US"/>
          </a:p>
        </p:txBody>
      </p:sp>
      <p:grpSp>
        <p:nvGrpSpPr>
          <p:cNvPr id="7" name="Group 6"/>
          <p:cNvGrpSpPr/>
          <p:nvPr/>
        </p:nvGrpSpPr>
        <p:grpSpPr>
          <a:xfrm>
            <a:off x="1423520" y="1846523"/>
            <a:ext cx="878246" cy="825500"/>
            <a:chOff x="1581176" y="4028281"/>
            <a:chExt cx="925542" cy="825500"/>
          </a:xfrm>
        </p:grpSpPr>
        <p:sp>
          <p:nvSpPr>
            <p:cNvPr id="5"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6"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S</a:t>
              </a:r>
            </a:p>
          </p:txBody>
        </p:sp>
      </p:grpSp>
      <p:grpSp>
        <p:nvGrpSpPr>
          <p:cNvPr id="9" name="Group 8"/>
          <p:cNvGrpSpPr/>
          <p:nvPr/>
        </p:nvGrpSpPr>
        <p:grpSpPr>
          <a:xfrm>
            <a:off x="3452017" y="1316188"/>
            <a:ext cx="878246" cy="825500"/>
            <a:chOff x="1581176" y="4028281"/>
            <a:chExt cx="925542" cy="825500"/>
          </a:xfrm>
        </p:grpSpPr>
        <p:sp>
          <p:nvSpPr>
            <p:cNvPr id="10"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 name="Rectangle 8"/>
            <p:cNvSpPr>
              <a:spLocks noChangeArrowheads="1"/>
            </p:cNvSpPr>
            <p:nvPr/>
          </p:nvSpPr>
          <p:spPr bwMode="auto">
            <a:xfrm>
              <a:off x="1815030" y="4211255"/>
              <a:ext cx="44563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A</a:t>
              </a:r>
            </a:p>
          </p:txBody>
        </p:sp>
      </p:grpSp>
      <p:grpSp>
        <p:nvGrpSpPr>
          <p:cNvPr id="12" name="Group 11"/>
          <p:cNvGrpSpPr/>
          <p:nvPr/>
        </p:nvGrpSpPr>
        <p:grpSpPr>
          <a:xfrm>
            <a:off x="3446229" y="2724124"/>
            <a:ext cx="878246" cy="825500"/>
            <a:chOff x="1581176" y="4028281"/>
            <a:chExt cx="925542" cy="825500"/>
          </a:xfrm>
        </p:grpSpPr>
        <p:sp>
          <p:nvSpPr>
            <p:cNvPr id="13"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B</a:t>
              </a:r>
            </a:p>
          </p:txBody>
        </p:sp>
      </p:grpSp>
      <p:grpSp>
        <p:nvGrpSpPr>
          <p:cNvPr id="15" name="Group 14"/>
          <p:cNvGrpSpPr/>
          <p:nvPr/>
        </p:nvGrpSpPr>
        <p:grpSpPr>
          <a:xfrm>
            <a:off x="5411664" y="2023024"/>
            <a:ext cx="878246" cy="825500"/>
            <a:chOff x="1581176" y="4028281"/>
            <a:chExt cx="925542" cy="825500"/>
          </a:xfrm>
        </p:grpSpPr>
        <p:sp>
          <p:nvSpPr>
            <p:cNvPr id="16" name="Oval 7"/>
            <p:cNvSpPr>
              <a:spLocks noChangeArrowheads="1"/>
            </p:cNvSpPr>
            <p:nvPr/>
          </p:nvSpPr>
          <p:spPr bwMode="auto">
            <a:xfrm>
              <a:off x="1581176" y="4028281"/>
              <a:ext cx="925542" cy="825500"/>
            </a:xfrm>
            <a:prstGeom prst="ellipse">
              <a:avLst/>
            </a:prstGeom>
            <a:solidFill>
              <a:schemeClr val="accent2"/>
            </a:solidFill>
            <a:ln w="12700">
              <a:solidFill>
                <a:schemeClr val="accent2"/>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7" name="Rectangle 8"/>
            <p:cNvSpPr>
              <a:spLocks noChangeArrowheads="1"/>
            </p:cNvSpPr>
            <p:nvPr/>
          </p:nvSpPr>
          <p:spPr bwMode="auto">
            <a:xfrm>
              <a:off x="1815030" y="4211255"/>
              <a:ext cx="46963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2800" b="1" dirty="0">
                  <a:solidFill>
                    <a:srgbClr val="FFFFFF"/>
                  </a:solidFill>
                  <a:latin typeface="Arial" charset="0"/>
                  <a:ea typeface="宋体" charset="-122"/>
                </a:rPr>
                <a:t>D</a:t>
              </a:r>
            </a:p>
          </p:txBody>
        </p:sp>
      </p:grpSp>
      <p:sp>
        <p:nvSpPr>
          <p:cNvPr id="23" name="Content Placeholder 2"/>
          <p:cNvSpPr>
            <a:spLocks noGrp="1"/>
          </p:cNvSpPr>
          <p:nvPr>
            <p:ph idx="1"/>
          </p:nvPr>
        </p:nvSpPr>
        <p:spPr>
          <a:xfrm>
            <a:off x="560387" y="3620452"/>
            <a:ext cx="8326438" cy="2945448"/>
          </a:xfrm>
        </p:spPr>
        <p:txBody>
          <a:bodyPr/>
          <a:lstStyle/>
          <a:p>
            <a:pPr>
              <a:buFont typeface="Wingdings" pitchFamily="2" charset="2"/>
              <a:buChar char="q"/>
            </a:pPr>
            <a:r>
              <a:rPr lang="en-US" dirty="0"/>
              <a:t>Choices (for S-&gt;D route): SAD, SBD, SABD, SBAD</a:t>
            </a:r>
          </a:p>
          <a:p>
            <a:pPr>
              <a:buFont typeface="Wingdings" pitchFamily="2" charset="2"/>
              <a:buChar char="q"/>
            </a:pPr>
            <a:r>
              <a:rPr lang="en-US" dirty="0"/>
              <a:t>Voters S, A, B, D</a:t>
            </a:r>
          </a:p>
          <a:p>
            <a:pPr>
              <a:buFont typeface="Wingdings" pitchFamily="2" charset="2"/>
              <a:buChar char="q"/>
            </a:pPr>
            <a:r>
              <a:rPr lang="en-US" dirty="0"/>
              <a:t>Each voter has a preference, e.g.,</a:t>
            </a:r>
          </a:p>
          <a:p>
            <a:pPr lvl="1">
              <a:buFont typeface="Courier New" panose="02070309020205020404" pitchFamily="49" charset="0"/>
              <a:buChar char="o"/>
            </a:pPr>
            <a:r>
              <a:rPr lang="en-US" dirty="0"/>
              <a:t>S: SAD &gt; SBD &gt; SABD &gt; SBAD</a:t>
            </a:r>
          </a:p>
          <a:p>
            <a:pPr lvl="1">
              <a:buFont typeface="Courier New" panose="02070309020205020404" pitchFamily="49" charset="0"/>
              <a:buChar char="o"/>
            </a:pPr>
            <a:r>
              <a:rPr lang="mr-IN" dirty="0"/>
              <a:t>…</a:t>
            </a:r>
            <a:endParaRPr lang="en-US" dirty="0"/>
          </a:p>
        </p:txBody>
      </p:sp>
    </p:spTree>
    <p:extLst>
      <p:ext uri="{BB962C8B-B14F-4D97-AF65-F5344CB8AC3E}">
        <p14:creationId xmlns:p14="http://schemas.microsoft.com/office/powerpoint/2010/main" val="637309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7" y="220716"/>
            <a:ext cx="8024813" cy="922283"/>
          </a:xfrm>
        </p:spPr>
        <p:txBody>
          <a:bodyPr/>
          <a:lstStyle/>
          <a:p>
            <a:r>
              <a:rPr lang="en-US" sz="3600"/>
              <a:t>Arrow’s Aggregation Framework</a:t>
            </a:r>
            <a:endParaRPr lang="en-US" sz="3600" dirty="0"/>
          </a:p>
        </p:txBody>
      </p:sp>
      <p:sp>
        <p:nvSpPr>
          <p:cNvPr id="3" name="Content Placeholder 2"/>
          <p:cNvSpPr>
            <a:spLocks noGrp="1"/>
          </p:cNvSpPr>
          <p:nvPr>
            <p:ph idx="1"/>
          </p:nvPr>
        </p:nvSpPr>
        <p:spPr>
          <a:xfrm>
            <a:off x="622300" y="1426368"/>
            <a:ext cx="8051800" cy="4856163"/>
          </a:xfrm>
        </p:spPr>
        <p:txBody>
          <a:bodyPr/>
          <a:lstStyle/>
          <a:p>
            <a:pPr>
              <a:buFont typeface="Wingdings" pitchFamily="2" charset="2"/>
              <a:buChar char="q"/>
            </a:pPr>
            <a:r>
              <a:rPr lang="en-US" dirty="0"/>
              <a:t>Axioms: </a:t>
            </a:r>
          </a:p>
          <a:p>
            <a:pPr lvl="1">
              <a:buFont typeface="Courier New" panose="02070309020205020404" pitchFamily="49" charset="0"/>
              <a:buChar char="o"/>
            </a:pPr>
            <a:r>
              <a:rPr lang="en-US" dirty="0"/>
              <a:t>Transitivity</a:t>
            </a:r>
          </a:p>
          <a:p>
            <a:pPr lvl="2"/>
            <a:r>
              <a:rPr lang="en-US" dirty="0"/>
              <a:t>if a &gt; b &amp; b &gt; c, then a &gt; c</a:t>
            </a:r>
          </a:p>
          <a:p>
            <a:pPr lvl="1">
              <a:buFont typeface="Courier New" panose="02070309020205020404" pitchFamily="49" charset="0"/>
              <a:buChar char="o"/>
            </a:pPr>
            <a:r>
              <a:rPr lang="en-US" dirty="0"/>
              <a:t>Unanimity:</a:t>
            </a:r>
          </a:p>
          <a:p>
            <a:pPr lvl="2"/>
            <a:r>
              <a:rPr lang="en-US" dirty="0"/>
              <a:t>If all participants prefer a over b (a &gt; b) =&gt; a &gt; b</a:t>
            </a:r>
          </a:p>
          <a:p>
            <a:pPr lvl="1">
              <a:buFont typeface="Courier New" panose="02070309020205020404" pitchFamily="49" charset="0"/>
              <a:buChar char="o"/>
            </a:pPr>
            <a:r>
              <a:rPr lang="en-US" dirty="0"/>
              <a:t>Independence of irrelevant alternatives (IIA)</a:t>
            </a:r>
          </a:p>
          <a:p>
            <a:pPr lvl="2"/>
            <a:r>
              <a:rPr lang="en-US" dirty="0"/>
              <a:t>Social ranking of a and b depends only on the relative ranking of a and b among all participants</a:t>
            </a:r>
          </a:p>
          <a:p>
            <a:pPr>
              <a:buFont typeface="Wingdings" pitchFamily="2" charset="2"/>
              <a:buChar char="q"/>
            </a:pPr>
            <a:r>
              <a:rPr lang="en-US" dirty="0"/>
              <a:t>Result:</a:t>
            </a:r>
          </a:p>
          <a:p>
            <a:pPr lvl="1">
              <a:buFont typeface="Courier New" panose="02070309020205020404" pitchFamily="49" charset="0"/>
              <a:buChar char="o"/>
            </a:pPr>
            <a:r>
              <a:rPr lang="en-US" dirty="0"/>
              <a:t>Arrow’s Theorem: Any constitution that respects transitivity, unanimity and IIA is a dictatorship.</a:t>
            </a:r>
          </a:p>
          <a:p>
            <a:pPr lvl="2"/>
            <a:endParaRPr lang="en-US"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32</a:t>
            </a:fld>
            <a:endParaRPr lang="en-US" altLang="en-US"/>
          </a:p>
        </p:txBody>
      </p:sp>
    </p:spTree>
    <p:extLst>
      <p:ext uri="{BB962C8B-B14F-4D97-AF65-F5344CB8AC3E}">
        <p14:creationId xmlns:p14="http://schemas.microsoft.com/office/powerpoint/2010/main" val="2965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Proofs of Arrow’s Theorem</a:t>
            </a:r>
          </a:p>
        </p:txBody>
      </p:sp>
      <p:sp>
        <p:nvSpPr>
          <p:cNvPr id="3" name="Content Placeholder 2"/>
          <p:cNvSpPr>
            <a:spLocks noGrp="1"/>
          </p:cNvSpPr>
          <p:nvPr>
            <p:ph idx="1"/>
          </p:nvPr>
        </p:nvSpPr>
        <p:spPr/>
        <p:txBody>
          <a:bodyPr/>
          <a:lstStyle/>
          <a:p>
            <a:pPr>
              <a:buFont typeface="Wingdings" pitchFamily="2" charset="2"/>
              <a:buChar char="q"/>
            </a:pPr>
            <a:r>
              <a:rPr lang="en-US" dirty="0"/>
              <a:t>There are quite a few proofs, and the six-page paper linked on the Schedule page gives three simple proofs.</a:t>
            </a:r>
            <a:br>
              <a:rPr lang="en-US" dirty="0"/>
            </a:br>
            <a:endParaRPr lang="en-US" dirty="0"/>
          </a:p>
          <a:p>
            <a:pPr>
              <a:buFont typeface="Wingdings" pitchFamily="2" charset="2"/>
              <a:buChar char="q"/>
            </a:pPr>
            <a:r>
              <a:rPr lang="en-US" dirty="0"/>
              <a:t>Below, I give the key insight of the proof using approach 1.</a:t>
            </a:r>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33</a:t>
            </a:fld>
            <a:endParaRPr lang="en-US" altLang="en-US"/>
          </a:p>
        </p:txBody>
      </p:sp>
    </p:spTree>
    <p:extLst>
      <p:ext uri="{BB962C8B-B14F-4D97-AF65-F5344CB8AC3E}">
        <p14:creationId xmlns:p14="http://schemas.microsoft.com/office/powerpoint/2010/main" val="168130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Extremal Lemma</a:t>
            </a:r>
          </a:p>
        </p:txBody>
      </p:sp>
      <p:sp>
        <p:nvSpPr>
          <p:cNvPr id="3" name="Content Placeholder 2"/>
          <p:cNvSpPr>
            <a:spLocks noGrp="1"/>
          </p:cNvSpPr>
          <p:nvPr>
            <p:ph idx="1"/>
          </p:nvPr>
        </p:nvSpPr>
        <p:spPr>
          <a:xfrm>
            <a:off x="506413" y="1335716"/>
            <a:ext cx="8380412" cy="4856163"/>
          </a:xfrm>
        </p:spPr>
        <p:txBody>
          <a:bodyPr/>
          <a:lstStyle/>
          <a:p>
            <a:pPr>
              <a:buFont typeface="Wingdings" pitchFamily="2" charset="2"/>
              <a:buChar char="q"/>
            </a:pPr>
            <a:r>
              <a:rPr lang="en-US" sz="2400" dirty="0"/>
              <a:t>Let choice b be chosen arbitrarily. Assume that every voter puts b at the very top or the very bottom of his ranking. Then society must as well (even if half voters put b at the top and half at the bottom)</a:t>
            </a:r>
          </a:p>
          <a:p>
            <a:pPr>
              <a:buFont typeface="Wingdings" pitchFamily="2" charset="2"/>
              <a:buChar char="q"/>
            </a:pPr>
            <a:r>
              <a:rPr lang="en-US" sz="2400" dirty="0"/>
              <a:t>Proof: by contradiction. </a:t>
            </a:r>
          </a:p>
          <a:p>
            <a:pPr lvl="1">
              <a:buFont typeface="Courier New" panose="02070309020205020404" pitchFamily="49" charset="0"/>
              <a:buChar char="o"/>
            </a:pPr>
            <a:r>
              <a:rPr lang="en-US" sz="1800" dirty="0"/>
              <a:t>Assume there exist a and c such that society has a &gt;= b; b &gt;= c.</a:t>
            </a:r>
          </a:p>
          <a:p>
            <a:pPr lvl="2">
              <a:buFont typeface="Courier New" panose="02070309020205020404" pitchFamily="49" charset="0"/>
              <a:buChar char="o"/>
            </a:pPr>
            <a:r>
              <a:rPr lang="en-US" altLang="zh-CN" sz="1400" dirty="0"/>
              <a:t>By</a:t>
            </a:r>
            <a:r>
              <a:rPr lang="zh-CN" altLang="en-US" sz="1400" dirty="0"/>
              <a:t> </a:t>
            </a:r>
            <a:r>
              <a:rPr lang="en-US" altLang="zh-CN" sz="1400" dirty="0"/>
              <a:t>transitivity,</a:t>
            </a:r>
            <a:r>
              <a:rPr lang="zh-CN" altLang="en-US" sz="1400" dirty="0"/>
              <a:t> </a:t>
            </a:r>
            <a:r>
              <a:rPr lang="en-US" altLang="zh-CN" sz="1400" dirty="0"/>
              <a:t>a</a:t>
            </a:r>
            <a:r>
              <a:rPr lang="zh-CN" altLang="en-US" sz="1400" dirty="0"/>
              <a:t> </a:t>
            </a:r>
            <a:r>
              <a:rPr lang="en-US" altLang="zh-CN" sz="1400" dirty="0"/>
              <a:t>&gt;=</a:t>
            </a:r>
            <a:r>
              <a:rPr lang="zh-CN" altLang="en-US" sz="1400" dirty="0"/>
              <a:t> </a:t>
            </a:r>
            <a:r>
              <a:rPr lang="en-US" altLang="zh-CN" sz="1400" dirty="0"/>
              <a:t>c</a:t>
            </a:r>
            <a:endParaRPr lang="en-US" sz="1400" dirty="0"/>
          </a:p>
          <a:p>
            <a:pPr lvl="1">
              <a:buFont typeface="Courier New" panose="02070309020205020404" pitchFamily="49" charset="0"/>
              <a:buChar char="o"/>
            </a:pPr>
            <a:r>
              <a:rPr lang="en-US" sz="1800" dirty="0"/>
              <a:t>We can move c above a w/o changing ab or </a:t>
            </a:r>
            <a:r>
              <a:rPr lang="en-US" sz="1800" dirty="0" err="1"/>
              <a:t>cb</a:t>
            </a:r>
            <a:r>
              <a:rPr lang="en-US" sz="1800" dirty="0"/>
              <a:t> votes</a:t>
            </a:r>
            <a:r>
              <a:rPr lang="en-US" altLang="zh-CN" sz="1800" dirty="0"/>
              <a:t>,</a:t>
            </a:r>
            <a:r>
              <a:rPr lang="zh-CN" altLang="en-US" sz="1800" dirty="0"/>
              <a:t> </a:t>
            </a:r>
            <a:r>
              <a:rPr lang="en-US" altLang="zh-CN" sz="1800" dirty="0"/>
              <a:t>leading</a:t>
            </a:r>
            <a:r>
              <a:rPr lang="zh-CN" altLang="en-US" sz="1800" dirty="0"/>
              <a:t> </a:t>
            </a:r>
            <a:r>
              <a:rPr lang="en-US" altLang="zh-CN" sz="1800" dirty="0"/>
              <a:t>to</a:t>
            </a:r>
            <a:r>
              <a:rPr lang="zh-CN" altLang="en-US" sz="1800" dirty="0"/>
              <a:t> </a:t>
            </a:r>
            <a:r>
              <a:rPr lang="en-US" altLang="zh-CN" sz="1800" dirty="0"/>
              <a:t>c</a:t>
            </a:r>
            <a:r>
              <a:rPr lang="zh-CN" altLang="en-US" sz="1800" dirty="0"/>
              <a:t> </a:t>
            </a:r>
            <a:r>
              <a:rPr lang="en-US" altLang="zh-CN" sz="1800" dirty="0"/>
              <a:t>&gt;</a:t>
            </a:r>
            <a:r>
              <a:rPr lang="zh-CN" altLang="en-US" sz="1800" dirty="0"/>
              <a:t> </a:t>
            </a:r>
            <a:r>
              <a:rPr lang="en-US" altLang="zh-CN" sz="1800" dirty="0"/>
              <a:t>a</a:t>
            </a:r>
          </a:p>
          <a:p>
            <a:pPr lvl="2">
              <a:buFont typeface="Courier New" panose="02070309020205020404" pitchFamily="49" charset="0"/>
              <a:buChar char="o"/>
            </a:pPr>
            <a:r>
              <a:rPr lang="en-US" altLang="zh-CN" sz="1400" dirty="0"/>
              <a:t>By</a:t>
            </a:r>
            <a:r>
              <a:rPr lang="zh-CN" altLang="en-US" sz="1400" dirty="0"/>
              <a:t> </a:t>
            </a:r>
            <a:r>
              <a:rPr lang="en-US" altLang="zh-CN" sz="1400" dirty="0"/>
              <a:t>unanimity,</a:t>
            </a:r>
            <a:r>
              <a:rPr lang="zh-CN" altLang="en-US" sz="1400" dirty="0"/>
              <a:t> </a:t>
            </a:r>
            <a:r>
              <a:rPr lang="en-US" altLang="zh-CN" sz="1400" dirty="0"/>
              <a:t>c</a:t>
            </a:r>
            <a:r>
              <a:rPr lang="zh-CN" altLang="en-US" sz="1400" dirty="0"/>
              <a:t> </a:t>
            </a:r>
            <a:r>
              <a:rPr lang="en-US" altLang="zh-CN" sz="1400" dirty="0"/>
              <a:t>&gt;</a:t>
            </a:r>
            <a:r>
              <a:rPr lang="zh-CN" altLang="en-US" sz="1400" dirty="0"/>
              <a:t> </a:t>
            </a:r>
            <a:r>
              <a:rPr lang="en-US" altLang="zh-CN" sz="1400" dirty="0"/>
              <a:t>a</a:t>
            </a:r>
            <a:endParaRPr lang="en-US" sz="1400" dirty="0"/>
          </a:p>
        </p:txBody>
      </p:sp>
      <p:sp>
        <p:nvSpPr>
          <p:cNvPr id="4" name="Slide Number Placeholder 3"/>
          <p:cNvSpPr>
            <a:spLocks noGrp="1"/>
          </p:cNvSpPr>
          <p:nvPr>
            <p:ph type="sldNum" sz="quarter" idx="10"/>
          </p:nvPr>
        </p:nvSpPr>
        <p:spPr/>
        <p:txBody>
          <a:bodyPr/>
          <a:lstStyle/>
          <a:p>
            <a:fld id="{C372D49E-1E31-4048-B438-B7275D106FE3}" type="slidenum">
              <a:rPr lang="en-US" altLang="en-US" smtClean="0"/>
              <a:pPr/>
              <a:t>34</a:t>
            </a:fld>
            <a:endParaRPr lang="en-US" altLang="en-US"/>
          </a:p>
        </p:txBody>
      </p:sp>
      <p:pic>
        <p:nvPicPr>
          <p:cNvPr id="5" name="Picture 4"/>
          <p:cNvPicPr>
            <a:picLocks noChangeAspect="1"/>
          </p:cNvPicPr>
          <p:nvPr/>
        </p:nvPicPr>
        <p:blipFill>
          <a:blip r:embed="rId2"/>
          <a:stretch>
            <a:fillRect/>
          </a:stretch>
        </p:blipFill>
        <p:spPr>
          <a:xfrm>
            <a:off x="2724889" y="4466240"/>
            <a:ext cx="3641834" cy="2391760"/>
          </a:xfrm>
          <a:prstGeom prst="rect">
            <a:avLst/>
          </a:prstGeom>
        </p:spPr>
      </p:pic>
    </p:spTree>
    <p:extLst>
      <p:ext uri="{BB962C8B-B14F-4D97-AF65-F5344CB8AC3E}">
        <p14:creationId xmlns:p14="http://schemas.microsoft.com/office/powerpoint/2010/main" val="15495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5509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200" dirty="0"/>
              <a:t>Recap: Routing </a:t>
            </a:r>
            <a:r>
              <a:rPr lang="en-US" altLang="en-US" sz="3200"/>
              <a:t>Computation using Distance </a:t>
            </a:r>
            <a:r>
              <a:rPr lang="en-US" altLang="en-US" sz="3200" dirty="0"/>
              <a:t>Vector/</a:t>
            </a:r>
            <a:r>
              <a:rPr lang="en-US" altLang="zh-CN" sz="3200" dirty="0">
                <a:ea typeface="宋体" charset="-122"/>
              </a:rPr>
              <a:t>Bellman-Ford Routing</a:t>
            </a:r>
            <a:endParaRPr lang="en-US" altLang="en-US" dirty="0"/>
          </a:p>
        </p:txBody>
      </p:sp>
      <p:sp>
        <p:nvSpPr>
          <p:cNvPr id="4104" name="Rectangle 3"/>
          <p:cNvSpPr>
            <a:spLocks noGrp="1" noChangeArrowheads="1"/>
          </p:cNvSpPr>
          <p:nvPr>
            <p:ph type="body" sz="half" idx="1"/>
          </p:nvPr>
        </p:nvSpPr>
        <p:spPr>
          <a:xfrm>
            <a:off x="497681" y="1439428"/>
            <a:ext cx="5390357" cy="5099050"/>
          </a:xfrm>
        </p:spPr>
        <p:txBody>
          <a:bodyPr/>
          <a:lstStyle/>
          <a:p>
            <a:pPr>
              <a:lnSpc>
                <a:spcPct val="90000"/>
              </a:lnSpc>
              <a:buFont typeface="Wingdings" pitchFamily="2" charset="2"/>
              <a:buChar char="q"/>
            </a:pPr>
            <a:r>
              <a:rPr lang="en-US" altLang="en-US" dirty="0"/>
              <a:t>Distributed computation:</a:t>
            </a:r>
            <a:br>
              <a:rPr lang="en-US" altLang="en-US" dirty="0"/>
            </a:br>
            <a:r>
              <a:rPr lang="en-US" altLang="en-US" dirty="0"/>
              <a:t>At node </a:t>
            </a:r>
            <a:r>
              <a:rPr lang="en-US" altLang="zh-CN" dirty="0" err="1">
                <a:ea typeface="宋体" charset="-122"/>
              </a:rPr>
              <a:t>i</a:t>
            </a:r>
            <a:r>
              <a:rPr lang="en-US" altLang="en-US" dirty="0"/>
              <a:t>, computes </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Wingdings" pitchFamily="2" charset="2"/>
              <a:buChar char="q"/>
            </a:pPr>
            <a:r>
              <a:rPr lang="en-US" altLang="en-US" dirty="0"/>
              <a:t>One way to understand BFA</a:t>
            </a:r>
            <a:br>
              <a:rPr lang="en-US" altLang="en-US" dirty="0"/>
            </a:br>
            <a:r>
              <a:rPr lang="en-US" altLang="en-US" dirty="0"/>
              <a:t>is to consider it as a dynamic</a:t>
            </a:r>
            <a:br>
              <a:rPr lang="en-US" altLang="en-US" dirty="0"/>
            </a:br>
            <a:r>
              <a:rPr lang="en-US" altLang="en-US" dirty="0"/>
              <a:t>programming </a:t>
            </a:r>
            <a:r>
              <a:rPr lang="en-US" altLang="en-US" dirty="0" err="1"/>
              <a:t>alg</a:t>
            </a:r>
            <a:r>
              <a:rPr lang="en-US" altLang="en-US" dirty="0"/>
              <a:t>, propagating from </a:t>
            </a:r>
            <a:r>
              <a:rPr lang="en-US" altLang="en-US" dirty="0" err="1"/>
              <a:t>dest</a:t>
            </a:r>
            <a:r>
              <a:rPr lang="en-US" altLang="en-US" dirty="0"/>
              <a:t> to other nodes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p:txBody>
      </p:sp>
      <p:graphicFrame>
        <p:nvGraphicFramePr>
          <p:cNvPr id="4098" name="Object 4"/>
          <p:cNvGraphicFramePr>
            <a:graphicFrameLocks noChangeAspect="1"/>
          </p:cNvGraphicFramePr>
          <p:nvPr/>
        </p:nvGraphicFramePr>
        <p:xfrm>
          <a:off x="1145382" y="2562553"/>
          <a:ext cx="4346575" cy="746125"/>
        </p:xfrm>
        <a:graphic>
          <a:graphicData uri="http://schemas.openxmlformats.org/presentationml/2006/ole">
            <mc:AlternateContent xmlns:mc="http://schemas.openxmlformats.org/markup-compatibility/2006">
              <mc:Choice xmlns:v="urn:schemas-microsoft-com:vml" Requires="v">
                <p:oleObj spid="_x0000_s704921"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5382" y="256255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792120" y="459855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725570" y="37000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844632" y="5081153"/>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284120" y="5320865"/>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152482" y="4058803"/>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182520" y="376352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552407" y="4179453"/>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642895" y="5003365"/>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241382" y="4898590"/>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8020845" y="3149165"/>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157370" y="3399990"/>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6147595" y="3549215"/>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863432" y="5647890"/>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246270" y="5497078"/>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306595" y="5003365"/>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7047707" y="3879415"/>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960395" y="3785753"/>
          <a:ext cx="327025" cy="452437"/>
        </p:xfrm>
        <a:graphic>
          <a:graphicData uri="http://schemas.openxmlformats.org/presentationml/2006/ole">
            <mc:AlternateContent xmlns:mc="http://schemas.openxmlformats.org/markup-compatibility/2006">
              <mc:Choice xmlns:v="urn:schemas-microsoft-com:vml" Requires="v">
                <p:oleObj spid="_x0000_s704922"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395" y="3785753"/>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749382" y="4406465"/>
          <a:ext cx="354013" cy="481013"/>
        </p:xfrm>
        <a:graphic>
          <a:graphicData uri="http://schemas.openxmlformats.org/presentationml/2006/ole">
            <mc:AlternateContent xmlns:mc="http://schemas.openxmlformats.org/markup-compatibility/2006">
              <mc:Choice xmlns:v="urn:schemas-microsoft-com:vml" Requires="v">
                <p:oleObj spid="_x0000_s704923"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9382" y="4406465"/>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346157" y="4220728"/>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325520" y="4144528"/>
          <a:ext cx="325437" cy="412750"/>
        </p:xfrm>
        <a:graphic>
          <a:graphicData uri="http://schemas.openxmlformats.org/presentationml/2006/ole">
            <mc:AlternateContent xmlns:mc="http://schemas.openxmlformats.org/markup-compatibility/2006">
              <mc:Choice xmlns:v="urn:schemas-microsoft-com:vml" Requires="v">
                <p:oleObj spid="_x0000_s704924"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25520" y="4144528"/>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558882" y="2180790"/>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923214" y="2597508"/>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469982" y="1836303"/>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149695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Fixing DV/BFA</a:t>
            </a:r>
            <a:endParaRPr lang="en-US" altLang="en-US" sz="4400" dirty="0"/>
          </a:p>
        </p:txBody>
      </p:sp>
      <p:sp>
        <p:nvSpPr>
          <p:cNvPr id="4104" name="Rectangle 3"/>
          <p:cNvSpPr>
            <a:spLocks noGrp="1" noChangeArrowheads="1"/>
          </p:cNvSpPr>
          <p:nvPr>
            <p:ph type="body" sz="half" idx="1"/>
          </p:nvPr>
        </p:nvSpPr>
        <p:spPr>
          <a:xfrm>
            <a:off x="533400" y="1547867"/>
            <a:ext cx="8062913" cy="5099050"/>
          </a:xfrm>
        </p:spPr>
        <p:txBody>
          <a:bodyPr/>
          <a:lstStyle/>
          <a:p>
            <a:pPr>
              <a:lnSpc>
                <a:spcPct val="90000"/>
              </a:lnSpc>
              <a:buFont typeface="Wingdings" pitchFamily="2" charset="2"/>
              <a:buChar char="q"/>
            </a:pPr>
            <a:r>
              <a:rPr lang="en-US" altLang="en-US" dirty="0"/>
              <a:t>Property of BFA</a:t>
            </a:r>
          </a:p>
          <a:p>
            <a:pPr lvl="1">
              <a:lnSpc>
                <a:spcPct val="90000"/>
              </a:lnSpc>
              <a:buFont typeface="Courier New" panose="02070309020205020404" pitchFamily="49" charset="0"/>
              <a:buChar char="o"/>
            </a:pPr>
            <a:r>
              <a:rPr lang="en-US" altLang="zh-CN" dirty="0">
                <a:ea typeface="宋体" charset="-122"/>
              </a:rPr>
              <a:t>Bad news may propagate </a:t>
            </a:r>
            <a:br>
              <a:rPr lang="en-US" altLang="zh-CN" dirty="0">
                <a:ea typeface="宋体" charset="-122"/>
              </a:rPr>
            </a:br>
            <a:r>
              <a:rPr lang="en-US" altLang="zh-CN" dirty="0">
                <a:ea typeface="宋体" charset="-122"/>
              </a:rPr>
              <a:t>slowly due to loops</a:t>
            </a:r>
          </a:p>
          <a:p>
            <a:pPr lvl="1">
              <a:lnSpc>
                <a:spcPct val="90000"/>
              </a:lnSpc>
            </a:pPr>
            <a:endParaRPr lang="en-US" altLang="zh-CN" dirty="0">
              <a:ea typeface="宋体" charset="-122"/>
            </a:endParaRPr>
          </a:p>
          <a:p>
            <a:pPr>
              <a:lnSpc>
                <a:spcPct val="90000"/>
              </a:lnSpc>
              <a:buFont typeface="Wingdings" pitchFamily="2" charset="2"/>
              <a:buChar char="q"/>
            </a:pPr>
            <a:r>
              <a:rPr lang="en-US" altLang="zh-CN" dirty="0">
                <a:ea typeface="宋体" charset="-122"/>
              </a:rPr>
              <a:t>Techniques</a:t>
            </a:r>
          </a:p>
          <a:p>
            <a:pPr lvl="1">
              <a:buFont typeface="Courier New" panose="02070309020205020404" pitchFamily="49" charset="0"/>
              <a:buChar char="o"/>
            </a:pPr>
            <a:r>
              <a:rPr lang="en-US" dirty="0"/>
              <a:t>Reverse poison</a:t>
            </a:r>
          </a:p>
          <a:p>
            <a:pPr lvl="2"/>
            <a:r>
              <a:rPr lang="en-US" dirty="0"/>
              <a:t>Avoid two-node loops</a:t>
            </a:r>
          </a:p>
          <a:p>
            <a:pPr lvl="1">
              <a:buFont typeface="Courier New" panose="02070309020205020404" pitchFamily="49" charset="0"/>
              <a:buChar char="o"/>
            </a:pPr>
            <a:r>
              <a:rPr lang="en-US" dirty="0"/>
              <a:t>DSDV</a:t>
            </a:r>
          </a:p>
          <a:p>
            <a:pPr lvl="2"/>
            <a:r>
              <a:rPr lang="en-US" dirty="0"/>
              <a:t>Using destination </a:t>
            </a:r>
            <a:r>
              <a:rPr lang="en-US" dirty="0" err="1"/>
              <a:t>seq</a:t>
            </a:r>
            <a:r>
              <a:rPr lang="en-US" dirty="0"/>
              <a:t> to partition into epochs</a:t>
            </a:r>
          </a:p>
          <a:p>
            <a:pPr lvl="2"/>
            <a:r>
              <a:rPr lang="en-US" dirty="0"/>
              <a:t>A good example of analysis using global invariants</a:t>
            </a:r>
          </a:p>
          <a:p>
            <a:pPr lvl="1">
              <a:buFont typeface="Courier New" panose="02070309020205020404" pitchFamily="49" charset="0"/>
              <a:buChar char="o"/>
            </a:pPr>
            <a:r>
              <a:rPr lang="en-US" dirty="0"/>
              <a:t>Diffusive Update </a:t>
            </a:r>
            <a:r>
              <a:rPr lang="en-US" dirty="0" err="1"/>
              <a:t>Alg</a:t>
            </a:r>
            <a:r>
              <a:rPr lang="en-US" dirty="0"/>
              <a:t> (DUAL)</a:t>
            </a:r>
          </a:p>
          <a:p>
            <a:pPr lvl="2"/>
            <a:r>
              <a:rPr lang="en-US" dirty="0"/>
              <a:t>Utilize backup routes</a:t>
            </a:r>
          </a:p>
          <a:p>
            <a:pPr lvl="1">
              <a:lnSpc>
                <a:spcPct val="90000"/>
              </a:lnSpc>
            </a:pPr>
            <a:endParaRPr lang="en-US" altLang="zh-CN" dirty="0">
              <a:ea typeface="宋体" charset="-122"/>
            </a:endParaRPr>
          </a:p>
          <a:p>
            <a:pPr lvl="1">
              <a:lnSpc>
                <a:spcPct val="90000"/>
              </a:lnSpc>
            </a:pPr>
            <a:endParaRPr lang="en-US" altLang="en-US" dirty="0"/>
          </a:p>
        </p:txBody>
      </p:sp>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691" y="1611914"/>
            <a:ext cx="2940434" cy="20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23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Recap: Link State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idea: instead of distributed computing of routes, only distributed state distribution (synchronization)</a:t>
            </a:r>
          </a:p>
          <a:p>
            <a:pPr>
              <a:buFont typeface="Wingdings" pitchFamily="2" charset="2"/>
              <a:buChar char="q"/>
            </a:pPr>
            <a:r>
              <a:rPr lang="en-US" altLang="zh-CN" dirty="0">
                <a:ea typeface="宋体" charset="-122"/>
              </a:rPr>
              <a:t>Link state distribution can still have much complexity, e.g., </a:t>
            </a:r>
          </a:p>
          <a:p>
            <a:pPr lvl="1">
              <a:buFont typeface="Courier New" panose="02070309020205020404" pitchFamily="49" charset="0"/>
              <a:buChar char="o"/>
            </a:pPr>
            <a:r>
              <a:rPr lang="en-US" altLang="zh-CN" dirty="0">
                <a:ea typeface="宋体" charset="-122"/>
              </a:rPr>
              <a:t>out of order delivery</a:t>
            </a:r>
          </a:p>
          <a:p>
            <a:pPr lvl="1">
              <a:buFont typeface="Courier New" panose="02070309020205020404" pitchFamily="49" charset="0"/>
              <a:buChar char="o"/>
            </a:pPr>
            <a:r>
              <a:rPr lang="en-US" altLang="zh-CN" dirty="0">
                <a:ea typeface="宋体" charset="-122"/>
              </a:rPr>
              <a:t>partition and reconnect</a:t>
            </a:r>
          </a:p>
          <a:p>
            <a:pPr lvl="1">
              <a:buFont typeface="Courier New" panose="02070309020205020404" pitchFamily="49" charset="0"/>
              <a:buChar char="o"/>
            </a:pPr>
            <a:r>
              <a:rPr lang="en-US" altLang="zh-CN" dirty="0">
                <a:ea typeface="宋体" charset="-122"/>
              </a:rPr>
              <a:t>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7</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12412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Connector 49"/>
          <p:cNvCxnSpPr/>
          <p:nvPr/>
        </p:nvCxnSpPr>
        <p:spPr bwMode="auto">
          <a:xfrm flipV="1">
            <a:off x="3457222" y="3156115"/>
            <a:ext cx="1538111" cy="508002"/>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40058" y="4285335"/>
            <a:ext cx="1887719" cy="1439002"/>
          </a:xfrm>
          <a:prstGeom prst="rect">
            <a:avLst/>
          </a:prstGeom>
        </p:spPr>
      </p:pic>
      <p:sp>
        <p:nvSpPr>
          <p:cNvPr id="91" name="Rounded Rectangle 90"/>
          <p:cNvSpPr/>
          <p:nvPr/>
        </p:nvSpPr>
        <p:spPr bwMode="auto">
          <a:xfrm>
            <a:off x="1636888" y="2888003"/>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 name="Title 1"/>
          <p:cNvSpPr>
            <a:spLocks noGrp="1"/>
          </p:cNvSpPr>
          <p:nvPr>
            <p:ph type="title"/>
          </p:nvPr>
        </p:nvSpPr>
        <p:spPr>
          <a:xfrm>
            <a:off x="-78826" y="85614"/>
            <a:ext cx="9285890" cy="685800"/>
          </a:xfrm>
        </p:spPr>
        <p:txBody>
          <a:bodyPr/>
          <a:lstStyle/>
          <a:p>
            <a:r>
              <a:rPr lang="en-US" sz="2800" dirty="0">
                <a:latin typeface="Comic Sans MS" charset="0"/>
                <a:ea typeface="Comic Sans MS" charset="0"/>
                <a:cs typeface="Comic Sans MS" charset="0"/>
              </a:rPr>
              <a:t>Roadmap: Routing Computation Architecture Spectrum</a:t>
            </a:r>
          </a:p>
        </p:txBody>
      </p:sp>
      <p:sp>
        <p:nvSpPr>
          <p:cNvPr id="28" name="Rounded Rectangle 27"/>
          <p:cNvSpPr/>
          <p:nvPr/>
        </p:nvSpPr>
        <p:spPr bwMode="auto">
          <a:xfrm>
            <a:off x="409224" y="1466188"/>
            <a:ext cx="7831666" cy="4371040"/>
          </a:xfrm>
          <a:prstGeom prst="round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cxnSp>
        <p:nvCxnSpPr>
          <p:cNvPr id="49" name="Straight Connector 48"/>
          <p:cNvCxnSpPr/>
          <p:nvPr/>
        </p:nvCxnSpPr>
        <p:spPr bwMode="auto">
          <a:xfrm flipH="1">
            <a:off x="5686774" y="3410115"/>
            <a:ext cx="70556" cy="1213556"/>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cxnSp>
        <p:nvCxnSpPr>
          <p:cNvPr id="53" name="Straight Connector 52"/>
          <p:cNvCxnSpPr/>
          <p:nvPr/>
        </p:nvCxnSpPr>
        <p:spPr bwMode="auto">
          <a:xfrm flipH="1" flipV="1">
            <a:off x="3527779" y="4524894"/>
            <a:ext cx="1439332" cy="691444"/>
          </a:xfrm>
          <a:prstGeom prst="line">
            <a:avLst/>
          </a:prstGeom>
          <a:solidFill>
            <a:schemeClr val="accent1"/>
          </a:solidFill>
          <a:ln w="9525" cap="flat" cmpd="sng" algn="ctr">
            <a:solidFill>
              <a:schemeClr val="bg1">
                <a:lumMod val="50000"/>
              </a:schemeClr>
            </a:solidFill>
            <a:prstDash val="solid"/>
            <a:round/>
            <a:headEnd type="none" w="med" len="med"/>
            <a:tailEnd type="none" w="med" len="med"/>
          </a:ln>
          <a:effectLst/>
        </p:spPr>
      </p:cxnSp>
      <p:sp>
        <p:nvSpPr>
          <p:cNvPr id="84" name="Slide Number Placeholder 6"/>
          <p:cNvSpPr>
            <a:spLocks noGrp="1"/>
          </p:cNvSpPr>
          <p:nvPr>
            <p:ph type="sldNum" sz="quarter" idx="10"/>
          </p:nvPr>
        </p:nvSpPr>
        <p:spPr>
          <a:xfrm>
            <a:off x="7239000" y="6553200"/>
            <a:ext cx="1905000" cy="304800"/>
          </a:xfrm>
        </p:spPr>
        <p:txBody>
          <a:bodyPr/>
          <a:lstStyle/>
          <a:p>
            <a:pPr>
              <a:defRPr/>
            </a:pPr>
            <a:fld id="{164B0F64-89EF-7A42-892D-484BAB952423}" type="slidenum">
              <a:rPr lang="en-US" smtClean="0">
                <a:solidFill>
                  <a:prstClr val="black"/>
                </a:solidFill>
              </a:rPr>
              <a:pPr>
                <a:defRPr/>
              </a:pPr>
              <a:t>8</a:t>
            </a:fld>
            <a:endParaRPr lang="en-US" dirty="0">
              <a:solidFill>
                <a:srgbClr val="EEECE1"/>
              </a:solidFill>
            </a:endParaRPr>
          </a:p>
        </p:txBody>
      </p:sp>
      <p:sp>
        <p:nvSpPr>
          <p:cNvPr id="76" name="Rectangle 75"/>
          <p:cNvSpPr/>
          <p:nvPr/>
        </p:nvSpPr>
        <p:spPr bwMode="auto">
          <a:xfrm>
            <a:off x="1740341" y="4124139"/>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81" name="Rectangle 80"/>
          <p:cNvSpPr/>
          <p:nvPr/>
        </p:nvSpPr>
        <p:spPr bwMode="auto">
          <a:xfrm>
            <a:off x="1754452" y="3043226"/>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85" name="Rectangle 84"/>
          <p:cNvSpPr/>
          <p:nvPr/>
        </p:nvSpPr>
        <p:spPr bwMode="auto">
          <a:xfrm>
            <a:off x="1745987" y="3443985"/>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86" name="Rectangle 85"/>
          <p:cNvSpPr/>
          <p:nvPr/>
        </p:nvSpPr>
        <p:spPr bwMode="auto">
          <a:xfrm>
            <a:off x="1763889" y="3037577"/>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4" name="Rounded Rectangle 93"/>
          <p:cNvSpPr/>
          <p:nvPr/>
        </p:nvSpPr>
        <p:spPr bwMode="auto">
          <a:xfrm>
            <a:off x="5006620" y="1699847"/>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5" name="Rectangle 94"/>
          <p:cNvSpPr/>
          <p:nvPr/>
        </p:nvSpPr>
        <p:spPr bwMode="auto">
          <a:xfrm>
            <a:off x="5110073" y="2935983"/>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6" name="Rectangle 95"/>
          <p:cNvSpPr/>
          <p:nvPr/>
        </p:nvSpPr>
        <p:spPr bwMode="auto">
          <a:xfrm>
            <a:off x="5124184" y="1855070"/>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sp>
        <p:nvSpPr>
          <p:cNvPr id="97" name="Rounded Rectangle 96"/>
          <p:cNvSpPr/>
          <p:nvPr/>
        </p:nvSpPr>
        <p:spPr bwMode="auto">
          <a:xfrm>
            <a:off x="4933244" y="3870135"/>
            <a:ext cx="1905001" cy="1919112"/>
          </a:xfrm>
          <a:prstGeom prst="round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8" name="Rectangle 97"/>
          <p:cNvSpPr/>
          <p:nvPr/>
        </p:nvSpPr>
        <p:spPr bwMode="auto">
          <a:xfrm>
            <a:off x="5022586" y="5106271"/>
            <a:ext cx="1697126" cy="5192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Datapath</a:t>
            </a:r>
            <a:endParaRPr lang="en-US"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99" name="Rectangle 98"/>
          <p:cNvSpPr/>
          <p:nvPr/>
        </p:nvSpPr>
        <p:spPr bwMode="auto">
          <a:xfrm>
            <a:off x="5036697" y="4025358"/>
            <a:ext cx="1683014" cy="102447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Bellman Ford</a:t>
            </a:r>
          </a:p>
        </p:txBody>
      </p:sp>
      <p:cxnSp>
        <p:nvCxnSpPr>
          <p:cNvPr id="20" name="Straight Arrow Connector 19"/>
          <p:cNvCxnSpPr/>
          <p:nvPr/>
        </p:nvCxnSpPr>
        <p:spPr bwMode="auto">
          <a:xfrm flipV="1">
            <a:off x="3457222" y="2578971"/>
            <a:ext cx="1666962" cy="929921"/>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cxnSp>
        <p:nvCxnSpPr>
          <p:cNvPr id="21" name="Straight Arrow Connector 20"/>
          <p:cNvCxnSpPr>
            <a:endCxn id="99" idx="1"/>
          </p:cNvCxnSpPr>
          <p:nvPr/>
        </p:nvCxnSpPr>
        <p:spPr bwMode="auto">
          <a:xfrm>
            <a:off x="3443111" y="3875782"/>
            <a:ext cx="1593586" cy="661812"/>
          </a:xfrm>
          <a:prstGeom prst="straightConnector1">
            <a:avLst/>
          </a:prstGeom>
          <a:solidFill>
            <a:schemeClr val="accent1"/>
          </a:solidFill>
          <a:ln w="9525" cap="flat" cmpd="sng" algn="ctr">
            <a:solidFill>
              <a:schemeClr val="accent6">
                <a:lumMod val="50000"/>
              </a:schemeClr>
            </a:solidFill>
            <a:prstDash val="solid"/>
            <a:round/>
            <a:headEnd type="triangle" w="lg" len="med"/>
            <a:tailEnd type="triangle" w="lg" len="med"/>
          </a:ln>
          <a:effectLst/>
        </p:spPr>
      </p:cxnSp>
      <p:sp>
        <p:nvSpPr>
          <p:cNvPr id="26" name="Freeform 25"/>
          <p:cNvSpPr/>
          <p:nvPr/>
        </p:nvSpPr>
        <p:spPr>
          <a:xfrm>
            <a:off x="6721165" y="2535225"/>
            <a:ext cx="830182" cy="2328334"/>
          </a:xfrm>
          <a:custGeom>
            <a:avLst/>
            <a:gdLst>
              <a:gd name="connsiteX0" fmla="*/ 70556 w 707460"/>
              <a:gd name="connsiteY0" fmla="*/ 0 h 2483555"/>
              <a:gd name="connsiteX1" fmla="*/ 691445 w 707460"/>
              <a:gd name="connsiteY1" fmla="*/ 635000 h 2483555"/>
              <a:gd name="connsiteX2" fmla="*/ 479778 w 707460"/>
              <a:gd name="connsiteY2" fmla="*/ 1651000 h 2483555"/>
              <a:gd name="connsiteX3" fmla="*/ 0 w 707460"/>
              <a:gd name="connsiteY3" fmla="*/ 2483555 h 2483555"/>
            </a:gdLst>
            <a:ahLst/>
            <a:cxnLst>
              <a:cxn ang="0">
                <a:pos x="connsiteX0" y="connsiteY0"/>
              </a:cxn>
              <a:cxn ang="0">
                <a:pos x="connsiteX1" y="connsiteY1"/>
              </a:cxn>
              <a:cxn ang="0">
                <a:pos x="connsiteX2" y="connsiteY2"/>
              </a:cxn>
              <a:cxn ang="0">
                <a:pos x="connsiteX3" y="connsiteY3"/>
              </a:cxn>
            </a:cxnLst>
            <a:rect l="l" t="t" r="r" b="b"/>
            <a:pathLst>
              <a:path w="707460" h="2483555">
                <a:moveTo>
                  <a:pt x="70556" y="0"/>
                </a:moveTo>
                <a:cubicBezTo>
                  <a:pt x="346898" y="179916"/>
                  <a:pt x="623241" y="359833"/>
                  <a:pt x="691445" y="635000"/>
                </a:cubicBezTo>
                <a:cubicBezTo>
                  <a:pt x="759649" y="910167"/>
                  <a:pt x="595019" y="1342908"/>
                  <a:pt x="479778" y="1651000"/>
                </a:cubicBezTo>
                <a:cubicBezTo>
                  <a:pt x="364537" y="1959092"/>
                  <a:pt x="0" y="2483555"/>
                  <a:pt x="0" y="2483555"/>
                </a:cubicBezTo>
              </a:path>
            </a:pathLst>
          </a:custGeom>
          <a:ln>
            <a:solidFill>
              <a:schemeClr val="accent6">
                <a:lumMod val="50000"/>
              </a:schemeClr>
            </a:solidFill>
            <a:headEnd type="triangle" w="lg" len="med"/>
            <a:tailEnd type="triangle" w="lg" len="med"/>
          </a:ln>
        </p:spPr>
        <p:txBody>
          <a:bodyPr vert="horz" wrap="square" lIns="91440" tIns="45720" rIns="91440" bIns="45720" numCol="1" rtlCol="0" anchor="t" anchorCtr="0" compatLnSpc="1">
            <a:prstTxWarp prst="textNoShape">
              <a:avLst/>
            </a:prstTxWarp>
          </a:bodyPr>
          <a:lstStyle/>
          <a:p>
            <a:endParaRPr lang="en-US" sz="3200" baseline="-25000">
              <a:solidFill>
                <a:prstClr val="black"/>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7" name="Rectangle 106"/>
          <p:cNvSpPr/>
          <p:nvPr/>
        </p:nvSpPr>
        <p:spPr bwMode="auto">
          <a:xfrm>
            <a:off x="5129831" y="2241718"/>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8" name="Rectangle 107"/>
          <p:cNvSpPr/>
          <p:nvPr/>
        </p:nvSpPr>
        <p:spPr bwMode="auto">
          <a:xfrm>
            <a:off x="5042342" y="4412007"/>
            <a:ext cx="1683014" cy="635001"/>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Distributed Link State</a:t>
            </a:r>
          </a:p>
        </p:txBody>
      </p:sp>
      <p:sp>
        <p:nvSpPr>
          <p:cNvPr id="109" name="Rectangle 108"/>
          <p:cNvSpPr/>
          <p:nvPr/>
        </p:nvSpPr>
        <p:spPr bwMode="auto">
          <a:xfrm>
            <a:off x="5105401" y="18353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
        <p:nvSpPr>
          <p:cNvPr id="110" name="Rectangle 109"/>
          <p:cNvSpPr/>
          <p:nvPr/>
        </p:nvSpPr>
        <p:spPr bwMode="auto">
          <a:xfrm>
            <a:off x="5046135" y="4019710"/>
            <a:ext cx="1679222" cy="372536"/>
          </a:xfrm>
          <a:prstGeom prst="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1" dirty="0" err="1">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rPr>
              <a:t>Dijkstra</a:t>
            </a:r>
            <a:endParaRPr lang="en-US" sz="2000" b="1" dirty="0">
              <a:solidFill>
                <a:prstClr val="white"/>
              </a:solidFill>
              <a:effectLst>
                <a:outerShdw blurRad="38100" dist="38100" dir="2700000" algn="tl">
                  <a:srgbClr val="000000">
                    <a:alpha val="43137"/>
                  </a:srgbClr>
                </a:outerShdw>
              </a:effectLst>
              <a:latin typeface="Calibri"/>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74879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1"/>
                                        </p:tgtEl>
                                      </p:cBhvr>
                                    </p:animEffect>
                                    <p:set>
                                      <p:cBhvr>
                                        <p:cTn id="7" dur="1" fill="hold">
                                          <p:stCondLst>
                                            <p:cond delay="499"/>
                                          </p:stCondLst>
                                        </p:cTn>
                                        <p:tgtEl>
                                          <p:spTgt spid="8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96"/>
                                        </p:tgtEl>
                                      </p:cBhvr>
                                    </p:animEffect>
                                    <p:set>
                                      <p:cBhvr>
                                        <p:cTn id="10" dur="1" fill="hold">
                                          <p:stCondLst>
                                            <p:cond delay="499"/>
                                          </p:stCondLst>
                                        </p:cTn>
                                        <p:tgtEl>
                                          <p:spTgt spid="96"/>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6" grpId="0" animBg="1"/>
      <p:bldP spid="99" grpId="0" animBg="1"/>
      <p:bldP spid="107" grpId="0" animBg="1"/>
      <p:bldP spid="108" grpId="0" animBg="1"/>
      <p:bldP spid="109" grpId="0" animBg="1"/>
      <p:bldP spid="1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sz="2000" dirty="0">
                <a:solidFill>
                  <a:srgbClr val="FFFFFF">
                    <a:lumMod val="65000"/>
                  </a:srgbClr>
                </a:solidFill>
                <a:ea typeface="ＭＳ Ｐゴシック" charset="0"/>
                <a:cs typeface="ＭＳ Ｐゴシック" charset="0"/>
              </a:rPr>
              <a:t>Basic routing computation protocols</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Link state protocols (distributed state synchronization)</a:t>
            </a:r>
          </a:p>
          <a:p>
            <a:pPr marL="1714500" lvl="3" indent="-342900">
              <a:spcBef>
                <a:spcPct val="20000"/>
              </a:spcBef>
              <a:buClr>
                <a:srgbClr val="2D2DB9"/>
              </a:buClr>
              <a:buSzPct val="85000"/>
              <a:buFont typeface="Courier New" charset="0"/>
              <a:buChar char="o"/>
            </a:pPr>
            <a:r>
              <a:rPr lang="en-US" altLang="en-US" sz="2000" dirty="0">
                <a:solidFill>
                  <a:srgbClr val="C00000"/>
                </a:solidFill>
                <a:ea typeface=""/>
              </a:rPr>
              <a:t>Global Internet routing</a:t>
            </a:r>
          </a:p>
        </p:txBody>
      </p:sp>
    </p:spTree>
    <p:extLst>
      <p:ext uri="{BB962C8B-B14F-4D97-AF65-F5344CB8AC3E}">
        <p14:creationId xmlns:p14="http://schemas.microsoft.com/office/powerpoint/2010/main" val="10790938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10994</TotalTime>
  <Words>2678</Words>
  <Application>Microsoft Macintosh PowerPoint</Application>
  <PresentationFormat>On-screen Show (4:3)</PresentationFormat>
  <Paragraphs>547</Paragraphs>
  <Slides>34</Slides>
  <Notes>30</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3</vt:i4>
      </vt:variant>
      <vt:variant>
        <vt:lpstr>Slide Titles</vt:lpstr>
      </vt:variant>
      <vt:variant>
        <vt:i4>34</vt:i4>
      </vt:variant>
    </vt:vector>
  </HeadingPairs>
  <TitlesOfParts>
    <vt:vector size="50" baseType="lpstr">
      <vt:lpstr>ＭＳ Ｐゴシック</vt:lpstr>
      <vt:lpstr>宋体</vt:lpstr>
      <vt:lpstr>ZapfDingbats</vt:lpstr>
      <vt:lpstr>Arial</vt:lpstr>
      <vt:lpstr>Calibri</vt:lpstr>
      <vt:lpstr>Comic Sans MS</vt:lpstr>
      <vt:lpstr>Courier New</vt:lpstr>
      <vt:lpstr>Georgia</vt:lpstr>
      <vt:lpstr>Times New Roman</vt:lpstr>
      <vt:lpstr>Wingdings</vt:lpstr>
      <vt:lpstr>Default Design</vt:lpstr>
      <vt:lpstr>Blank Presentation</vt:lpstr>
      <vt:lpstr>16_Default Design</vt:lpstr>
      <vt:lpstr>Equation</vt:lpstr>
      <vt:lpstr>Photo Editor Photo</vt:lpstr>
      <vt:lpstr>Clip</vt:lpstr>
      <vt:lpstr>Network Layer: Global Internet Routing (Interdomain, BGP)</vt:lpstr>
      <vt:lpstr>PowerPoint Presentation</vt:lpstr>
      <vt:lpstr>Admin</vt:lpstr>
      <vt:lpstr>PowerPoint Presentation</vt:lpstr>
      <vt:lpstr>Recap: Routing Computation using Distance Vector/Bellman-Ford Routing</vt:lpstr>
      <vt:lpstr>Recap: Fixing DV/BFA</vt:lpstr>
      <vt:lpstr>Recap: Link State Routing</vt:lpstr>
      <vt:lpstr>Roadmap: Routing Computation Architecture Spectrum</vt:lpstr>
      <vt:lpstr>PowerPoint Presentation</vt:lpstr>
      <vt:lpstr>Exercise</vt:lpstr>
      <vt:lpstr>Requirements and Solution of Current Global Internet Routing</vt:lpstr>
      <vt:lpstr>New Abstraction: Autonomous Systems (AS) </vt:lpstr>
      <vt:lpstr>PowerPoint Presentation</vt:lpstr>
      <vt:lpstr>PowerPoint Presentation</vt:lpstr>
      <vt:lpstr>Routing with Autonomous Systems</vt:lpstr>
      <vt:lpstr>Summary: Internet Routing Architecture</vt:lpstr>
      <vt:lpstr>PowerPoint Presentation</vt:lpstr>
      <vt:lpstr>PowerPoint Presentation</vt:lpstr>
      <vt:lpstr>PowerPoint Presentation</vt:lpstr>
      <vt:lpstr>BGP Messages</vt:lpstr>
      <vt:lpstr>PowerPoint Presentation</vt:lpstr>
      <vt:lpstr>PowerPoint Presentation</vt:lpstr>
      <vt:lpstr>BGP Policy Routing Framework: Decision Components</vt:lpstr>
      <vt:lpstr>BGP Example (1)</vt:lpstr>
      <vt:lpstr>BGP Example (2)</vt:lpstr>
      <vt:lpstr>BGP Example (3)</vt:lpstr>
      <vt:lpstr>Observing BGP Paths</vt:lpstr>
      <vt:lpstr>PowerPoint Presentation</vt:lpstr>
      <vt:lpstr>PowerPoint Presentation</vt:lpstr>
      <vt:lpstr>General Framework of Preference Aggregation</vt:lpstr>
      <vt:lpstr>Example: Aggregation of Global Preference</vt:lpstr>
      <vt:lpstr>Arrow’s Aggregation Framework</vt:lpstr>
      <vt:lpstr>Proofs of Arrow’s Theorem</vt:lpstr>
      <vt:lpstr>The Extremal Lemma</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495</cp:revision>
  <cp:lastPrinted>2017-12-04T18:30:24Z</cp:lastPrinted>
  <dcterms:created xsi:type="dcterms:W3CDTF">1999-10-08T19:08:27Z</dcterms:created>
  <dcterms:modified xsi:type="dcterms:W3CDTF">2021-12-07T06:28:30Z</dcterms:modified>
</cp:coreProperties>
</file>