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trictFirstAndLastChars="0" saveSubsetFonts="1">
  <p:sldMasterIdLst>
    <p:sldMasterId id="2147483651" r:id="rId1"/>
    <p:sldMasterId id="2147483846" r:id="rId2"/>
  </p:sldMasterIdLst>
  <p:notesMasterIdLst>
    <p:notesMasterId r:id="rId69"/>
  </p:notesMasterIdLst>
  <p:handoutMasterIdLst>
    <p:handoutMasterId r:id="rId70"/>
  </p:handoutMasterIdLst>
  <p:sldIdLst>
    <p:sldId id="333" r:id="rId3"/>
    <p:sldId id="360" r:id="rId4"/>
    <p:sldId id="398" r:id="rId5"/>
    <p:sldId id="412" r:id="rId6"/>
    <p:sldId id="472" r:id="rId7"/>
    <p:sldId id="468" r:id="rId8"/>
    <p:sldId id="476" r:id="rId9"/>
    <p:sldId id="469" r:id="rId10"/>
    <p:sldId id="449" r:id="rId11"/>
    <p:sldId id="453" r:id="rId12"/>
    <p:sldId id="470" r:id="rId13"/>
    <p:sldId id="454" r:id="rId14"/>
    <p:sldId id="455" r:id="rId15"/>
    <p:sldId id="456" r:id="rId16"/>
    <p:sldId id="457" r:id="rId17"/>
    <p:sldId id="458" r:id="rId18"/>
    <p:sldId id="423" r:id="rId19"/>
    <p:sldId id="424" r:id="rId20"/>
    <p:sldId id="425" r:id="rId21"/>
    <p:sldId id="426" r:id="rId22"/>
    <p:sldId id="427" r:id="rId23"/>
    <p:sldId id="428" r:id="rId24"/>
    <p:sldId id="429" r:id="rId25"/>
    <p:sldId id="430" r:id="rId26"/>
    <p:sldId id="431" r:id="rId27"/>
    <p:sldId id="432" r:id="rId28"/>
    <p:sldId id="433" r:id="rId29"/>
    <p:sldId id="471" r:id="rId30"/>
    <p:sldId id="438" r:id="rId31"/>
    <p:sldId id="340" r:id="rId32"/>
    <p:sldId id="434" r:id="rId33"/>
    <p:sldId id="435" r:id="rId34"/>
    <p:sldId id="436" r:id="rId35"/>
    <p:sldId id="437" r:id="rId36"/>
    <p:sldId id="368" r:id="rId37"/>
    <p:sldId id="365" r:id="rId38"/>
    <p:sldId id="464" r:id="rId39"/>
    <p:sldId id="401" r:id="rId40"/>
    <p:sldId id="380" r:id="rId41"/>
    <p:sldId id="381" r:id="rId42"/>
    <p:sldId id="475" r:id="rId43"/>
    <p:sldId id="479" r:id="rId44"/>
    <p:sldId id="319" r:id="rId45"/>
    <p:sldId id="440" r:id="rId46"/>
    <p:sldId id="320" r:id="rId47"/>
    <p:sldId id="328" r:id="rId48"/>
    <p:sldId id="321" r:id="rId49"/>
    <p:sldId id="459" r:id="rId50"/>
    <p:sldId id="460" r:id="rId51"/>
    <p:sldId id="461" r:id="rId52"/>
    <p:sldId id="462" r:id="rId53"/>
    <p:sldId id="467" r:id="rId54"/>
    <p:sldId id="463" r:id="rId55"/>
    <p:sldId id="478" r:id="rId56"/>
    <p:sldId id="329" r:id="rId57"/>
    <p:sldId id="348" r:id="rId58"/>
    <p:sldId id="305" r:id="rId59"/>
    <p:sldId id="306" r:id="rId60"/>
    <p:sldId id="312" r:id="rId61"/>
    <p:sldId id="307" r:id="rId62"/>
    <p:sldId id="313" r:id="rId63"/>
    <p:sldId id="308" r:id="rId64"/>
    <p:sldId id="314" r:id="rId65"/>
    <p:sldId id="309" r:id="rId66"/>
    <p:sldId id="473" r:id="rId67"/>
    <p:sldId id="474" r:id="rId68"/>
  </p:sldIdLst>
  <p:sldSz cx="9144000" cy="6858000" type="screen4x3"/>
  <p:notesSz cx="7315200" cy="9601200"/>
  <p:defaultTextStyle>
    <a:defPPr>
      <a:defRPr lang="en-US"/>
    </a:defPPr>
    <a:lvl1pPr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5pPr>
    <a:lvl6pPr marL="2286000" algn="l" defTabSz="914400" rtl="0" eaLnBrk="1" latinLnBrk="0" hangingPunct="1">
      <a:defRPr sz="500" kern="1200">
        <a:solidFill>
          <a:schemeClr val="tx1"/>
        </a:solidFill>
        <a:latin typeface="Times New Roman" charset="0"/>
        <a:ea typeface="ＭＳ Ｐゴシック" charset="-128"/>
        <a:cs typeface="+mn-cs"/>
      </a:defRPr>
    </a:lvl6pPr>
    <a:lvl7pPr marL="2743200" algn="l" defTabSz="914400" rtl="0" eaLnBrk="1" latinLnBrk="0" hangingPunct="1">
      <a:defRPr sz="500" kern="1200">
        <a:solidFill>
          <a:schemeClr val="tx1"/>
        </a:solidFill>
        <a:latin typeface="Times New Roman" charset="0"/>
        <a:ea typeface="ＭＳ Ｐゴシック" charset="-128"/>
        <a:cs typeface="+mn-cs"/>
      </a:defRPr>
    </a:lvl7pPr>
    <a:lvl8pPr marL="3200400" algn="l" defTabSz="914400" rtl="0" eaLnBrk="1" latinLnBrk="0" hangingPunct="1">
      <a:defRPr sz="500" kern="1200">
        <a:solidFill>
          <a:schemeClr val="tx1"/>
        </a:solidFill>
        <a:latin typeface="Times New Roman" charset="0"/>
        <a:ea typeface="ＭＳ Ｐゴシック" charset="-128"/>
        <a:cs typeface="+mn-cs"/>
      </a:defRPr>
    </a:lvl8pPr>
    <a:lvl9pPr marL="3657600" algn="l" defTabSz="914400" rtl="0" eaLnBrk="1" latinLnBrk="0" hangingPunct="1">
      <a:defRPr sz="5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AEAEA"/>
    <a:srgbClr val="DDDDDD"/>
    <a:srgbClr val="FFFFCC"/>
    <a:srgbClr val="66CC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692"/>
  </p:normalViewPr>
  <p:slideViewPr>
    <p:cSldViewPr>
      <p:cViewPr varScale="1">
        <p:scale>
          <a:sx n="91" d="100"/>
          <a:sy n="91" d="100"/>
        </p:scale>
        <p:origin x="40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58" d="100"/>
          <a:sy n="58" d="100"/>
        </p:scale>
        <p:origin x="-1770" y="-78"/>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_rels/viewProps.xml.rels><?xml version="1.0" encoding="UTF-8" standalone="yes"?>
<Relationships xmlns="http://schemas.openxmlformats.org/package/2006/relationships"><Relationship Id="rId1"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7.emf"/><Relationship Id="rId1" Type="http://schemas.openxmlformats.org/officeDocument/2006/relationships/image" Target="../media/image15.emf"/><Relationship Id="rId2"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208338"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5" name="Rectangle 3"/>
          <p:cNvSpPr>
            <a:spLocks noGrp="1" noChangeArrowheads="1"/>
          </p:cNvSpPr>
          <p:nvPr>
            <p:ph type="dt" sz="quarter" idx="1"/>
          </p:nvPr>
        </p:nvSpPr>
        <p:spPr bwMode="auto">
          <a:xfrm>
            <a:off x="4173538" y="0"/>
            <a:ext cx="3128962"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r" defTabSz="950913">
              <a:defRPr sz="1200">
                <a:latin typeface="Arial" charset="0"/>
                <a:ea typeface="ＭＳ Ｐゴシック" charset="0"/>
                <a:cs typeface="+mn-cs"/>
              </a:defRPr>
            </a:lvl1pPr>
          </a:lstStyle>
          <a:p>
            <a:pPr>
              <a:defRPr/>
            </a:pPr>
            <a:endParaRPr lang="en-US"/>
          </a:p>
        </p:txBody>
      </p:sp>
      <p:sp>
        <p:nvSpPr>
          <p:cNvPr id="84996" name="Rectangle 4"/>
          <p:cNvSpPr>
            <a:spLocks noGrp="1" noChangeArrowheads="1"/>
          </p:cNvSpPr>
          <p:nvPr>
            <p:ph type="ftr" sz="quarter" idx="2"/>
          </p:nvPr>
        </p:nvSpPr>
        <p:spPr bwMode="auto">
          <a:xfrm>
            <a:off x="0" y="9110663"/>
            <a:ext cx="3208338"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7" name="Rectangle 5"/>
          <p:cNvSpPr>
            <a:spLocks noGrp="1" noChangeArrowheads="1"/>
          </p:cNvSpPr>
          <p:nvPr>
            <p:ph type="sldNum" sz="quarter" idx="3"/>
          </p:nvPr>
        </p:nvSpPr>
        <p:spPr bwMode="auto">
          <a:xfrm>
            <a:off x="4173538" y="9110663"/>
            <a:ext cx="3128962"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r" defTabSz="950913">
              <a:defRPr sz="1200" smtClean="0">
                <a:latin typeface="Arial" charset="0"/>
              </a:defRPr>
            </a:lvl1pPr>
          </a:lstStyle>
          <a:p>
            <a:pPr>
              <a:defRPr/>
            </a:pPr>
            <a:fld id="{823E52C7-F698-0A4C-80CD-9FE1B85DC93A}"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59" name="Rectangle 3"/>
          <p:cNvSpPr>
            <a:spLocks noGrp="1" noChangeArrowheads="1"/>
          </p:cNvSpPr>
          <p:nvPr>
            <p:ph type="dt" idx="1"/>
          </p:nvPr>
        </p:nvSpPr>
        <p:spPr bwMode="auto">
          <a:xfrm>
            <a:off x="414655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r" defTabSz="962025">
              <a:defRPr sz="1200">
                <a:latin typeface="Comic Sans MS" charset="0"/>
                <a:ea typeface="ＭＳ Ｐゴシック"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61" name="Rectangle 5"/>
          <p:cNvSpPr>
            <a:spLocks noGrp="1" noChangeArrowheads="1"/>
          </p:cNvSpPr>
          <p:nvPr>
            <p:ph type="body" sz="quarter" idx="3"/>
          </p:nvPr>
        </p:nvSpPr>
        <p:spPr bwMode="auto">
          <a:xfrm>
            <a:off x="976313" y="4560888"/>
            <a:ext cx="5362575" cy="4318000"/>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63" name="Rectangle 7"/>
          <p:cNvSpPr>
            <a:spLocks noGrp="1" noChangeArrowheads="1"/>
          </p:cNvSpPr>
          <p:nvPr>
            <p:ph type="sldNum" sz="quarter" idx="5"/>
          </p:nvPr>
        </p:nvSpPr>
        <p:spPr bwMode="auto">
          <a:xfrm>
            <a:off x="414655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r" defTabSz="962025">
              <a:defRPr sz="1200" smtClean="0">
                <a:latin typeface="Comic Sans MS" charset="0"/>
              </a:defRPr>
            </a:lvl1pPr>
          </a:lstStyle>
          <a:p>
            <a:pPr>
              <a:defRPr/>
            </a:pPr>
            <a:fld id="{93D70120-BB9F-7A47-9E0D-FBDD385C400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AA9955A-0048-6C4A-94D9-B5938B8132B0}" type="slidenum">
              <a:rPr lang="en-US" altLang="x-none" sz="1200">
                <a:latin typeface="Comic Sans MS" charset="0"/>
              </a:rPr>
              <a:pPr algn="r"/>
              <a:t>1</a:t>
            </a:fld>
            <a:endParaRPr lang="en-US" altLang="x-none" sz="1200">
              <a:latin typeface="Comic Sans MS"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r>
              <a:rPr lang="en-US" altLang="x-none">
                <a:latin typeface="Calibri" charset="0"/>
                <a:ea typeface="ＭＳ Ｐゴシック" charset="-128"/>
              </a:rPr>
              <a:t>Rau = 2/3</a:t>
            </a:r>
          </a:p>
          <a:p>
            <a:r>
              <a:rPr lang="en-US" altLang="x-none">
                <a:latin typeface="Calibri" charset="0"/>
                <a:ea typeface="ＭＳ Ｐゴシック" charset="-128"/>
              </a:rPr>
              <a:t>(1-2/3)(2/3)^3 = 1/3 * 8/27 = 8/84 = 10% </a:t>
            </a:r>
          </a:p>
        </p:txBody>
      </p:sp>
      <p:sp>
        <p:nvSpPr>
          <p:cNvPr id="5325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BA2F8674-B395-054E-91CF-F45EA43C8D45}" type="slidenum">
              <a:rPr lang="en-US" altLang="x-none" sz="1200">
                <a:latin typeface="Calibri" charset="0"/>
              </a:rPr>
              <a:pPr algn="r" eaLnBrk="1" hangingPunct="1"/>
              <a:t>11</a:t>
            </a:fld>
            <a:endParaRPr lang="en-US" altLang="x-none"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12</a:t>
            </a:fld>
            <a:endParaRPr lang="en-US" altLang="x-none" sz="1200">
              <a:latin typeface="Comic Sans M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15</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9185397-5281-1F42-BBC4-9B2021EEB314}" type="slidenum">
              <a:rPr lang="en-US" altLang="x-none" sz="1200">
                <a:latin typeface="Comic Sans MS" charset="0"/>
              </a:rPr>
              <a:pPr algn="r"/>
              <a:t>16</a:t>
            </a:fld>
            <a:endParaRPr lang="en-US" altLang="x-none" sz="1200">
              <a:latin typeface="Comic Sans MS"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lvl="1"/>
            <a:r>
              <a:rPr lang="en-US" altLang="zh-CN">
                <a:latin typeface="Arial" charset="0"/>
                <a:ea typeface="宋体" charset="-122"/>
              </a:rPr>
              <a:t>Disadvantages: </a:t>
            </a:r>
            <a:r>
              <a:rPr lang="en-US" altLang="x-none">
                <a:latin typeface="Arial" charset="0"/>
                <a:ea typeface="ＭＳ Ｐゴシック" charset="-128"/>
              </a:rPr>
              <a:t>routes may change during session</a:t>
            </a:r>
          </a:p>
          <a:p>
            <a:pPr marL="450850" lvl="1"/>
            <a:r>
              <a:rPr lang="en-US" altLang="zh-CN">
                <a:latin typeface="Arial" charset="0"/>
                <a:ea typeface="宋体" charset="-122"/>
              </a:rPr>
              <a:t>Advantage: </a:t>
            </a:r>
            <a:r>
              <a:rPr lang="en-US" altLang="x-none">
                <a:latin typeface="Arial" charset="0"/>
                <a:ea typeface="ＭＳ Ｐゴシック" charset="-128"/>
              </a:rPr>
              <a:t>routers do not keep any state about a flow</a:t>
            </a:r>
            <a:r>
              <a:rPr lang="en-US" altLang="zh-CN">
                <a:latin typeface="Arial" charset="0"/>
                <a:ea typeface="宋体" charset="-122"/>
              </a:rPr>
              <a:t>;</a:t>
            </a:r>
          </a:p>
          <a:p>
            <a:pPr marL="450850" lvl="1"/>
            <a:r>
              <a:rPr lang="en-US" altLang="x-none">
                <a:latin typeface="Arial" charset="0"/>
                <a:ea typeface="ＭＳ Ｐゴシック" charset="-128"/>
              </a:rPr>
              <a:t>thus, network architecture is </a:t>
            </a:r>
          </a:p>
          <a:p>
            <a:pPr marL="903288" lvl="2"/>
            <a:r>
              <a:rPr lang="en-US" altLang="x-none">
                <a:latin typeface="Arial" charset="0"/>
                <a:ea typeface="ＭＳ Ｐゴシック" charset="-128"/>
              </a:rPr>
              <a:t>robust</a:t>
            </a:r>
          </a:p>
          <a:p>
            <a:pPr marL="903288" lvl="2"/>
            <a:r>
              <a:rPr lang="en-US" altLang="x-none">
                <a:latin typeface="Arial" charset="0"/>
                <a:ea typeface="ＭＳ Ｐゴシック" charset="-128"/>
              </a:rPr>
              <a:t>scalable </a:t>
            </a:r>
          </a:p>
          <a:p>
            <a:endParaRPr lang="en-US" altLang="x-none">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03845A0-6603-B34D-BBCE-5EBCC2484D28}" type="slidenum">
              <a:rPr lang="en-US" altLang="x-none" sz="1200">
                <a:latin typeface="Comic Sans MS" charset="0"/>
              </a:rPr>
              <a:pPr algn="r"/>
              <a:t>2</a:t>
            </a:fld>
            <a:endParaRPr lang="en-US" altLang="x-none" sz="1200">
              <a:latin typeface="Comic Sans M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1225550" y="712788"/>
            <a:ext cx="4857750" cy="3643312"/>
          </a:xfrm>
          <a:ln/>
        </p:spPr>
      </p:sp>
      <p:sp>
        <p:nvSpPr>
          <p:cNvPr id="73730"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225550" y="712788"/>
            <a:ext cx="4857750" cy="3643312"/>
          </a:xfrm>
          <a:ln/>
        </p:spPr>
      </p:sp>
      <p:sp>
        <p:nvSpPr>
          <p:cNvPr id="75778"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225550" y="712788"/>
            <a:ext cx="4857750" cy="3643312"/>
          </a:xfrm>
          <a:solidFill>
            <a:srgbClr val="FFFFFF"/>
          </a:solidFill>
          <a:ln/>
        </p:spPr>
      </p:sp>
      <p:sp>
        <p:nvSpPr>
          <p:cNvPr id="81922" name="Rectangle 3"/>
          <p:cNvSpPr>
            <a:spLocks noGrp="1" noChangeArrowheads="1"/>
          </p:cNvSpPr>
          <p:nvPr>
            <p:ph type="body" idx="1"/>
          </p:nvPr>
        </p:nvSpPr>
        <p:spPr>
          <a:xfrm>
            <a:off x="965200" y="4595813"/>
            <a:ext cx="5373688" cy="4278312"/>
          </a:xfrm>
          <a:solidFill>
            <a:srgbClr val="FFFFFF"/>
          </a:solidFill>
          <a:ln>
            <a:solidFill>
              <a:srgbClr val="000000"/>
            </a:solidFill>
          </a:ln>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charset="0"/>
                <a:ea typeface="新細明體" charset="-120"/>
              </a:rPr>
              <a:t>What advantages do virtual circuit have over datagram?</a:t>
            </a:r>
          </a:p>
          <a:p>
            <a:r>
              <a:rPr lang="en-US" altLang="zh-TW" dirty="0">
                <a:latin typeface="Arial" charset="0"/>
                <a:ea typeface="新細明體" charset="-120"/>
              </a:rPr>
              <a:t>   can treat different flows differently, if flows setup its desired treatment</a:t>
            </a:r>
          </a:p>
          <a:p>
            <a:pPr marL="450850" lvl="1"/>
            <a:r>
              <a:rPr lang="en-US" altLang="zh-TW" dirty="0">
                <a:solidFill>
                  <a:srgbClr val="FF0000"/>
                </a:solidFill>
                <a:latin typeface="Arial" charset="0"/>
                <a:ea typeface="新細明體" charset="-120"/>
              </a:rPr>
              <a:t>Guarantees in-sequence</a:t>
            </a:r>
            <a:r>
              <a:rPr lang="en-US" altLang="zh-TW" dirty="0">
                <a:latin typeface="Arial" charset="0"/>
                <a:ea typeface="新細明體" charset="-120"/>
              </a:rPr>
              <a:t> delivery of packets</a:t>
            </a:r>
          </a:p>
          <a:p>
            <a:pPr marL="450850" lvl="1"/>
            <a:r>
              <a:rPr lang="en-US" altLang="zh-TW" dirty="0">
                <a:latin typeface="Arial" charset="0"/>
                <a:ea typeface="新細明體" charset="-120"/>
              </a:rPr>
              <a:t>However: Packets from </a:t>
            </a:r>
            <a:r>
              <a:rPr lang="en-US" altLang="zh-TW" dirty="0">
                <a:solidFill>
                  <a:srgbClr val="FF0000"/>
                </a:solidFill>
                <a:latin typeface="Arial" charset="0"/>
                <a:ea typeface="新細明體" charset="-120"/>
              </a:rPr>
              <a:t>different</a:t>
            </a:r>
            <a:r>
              <a:rPr lang="en-US" altLang="zh-TW" dirty="0">
                <a:latin typeface="Arial" charset="0"/>
                <a:ea typeface="新細明體" charset="-120"/>
              </a:rPr>
              <a:t> virtual circuits may be </a:t>
            </a:r>
            <a:r>
              <a:rPr lang="en-US" altLang="zh-TW" dirty="0">
                <a:solidFill>
                  <a:srgbClr val="FF0000"/>
                </a:solidFill>
                <a:latin typeface="Arial" charset="0"/>
                <a:ea typeface="新細明體" charset="-120"/>
              </a:rPr>
              <a:t>interleaved</a:t>
            </a:r>
          </a:p>
          <a:p>
            <a:endParaRPr lang="en-US" altLang="x-none" dirty="0">
              <a:latin typeface="Arial" charset="0"/>
              <a:ea typeface="ＭＳ Ｐゴシック" charset="-128"/>
            </a:endParaRPr>
          </a:p>
          <a:p>
            <a:endParaRPr lang="en-US" altLang="x-none" dirty="0">
              <a:latin typeface="Arial"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29</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CEC877E-81BF-2A47-9F23-65AF795ED6F4}" type="slidenum">
              <a:rPr lang="en-US" altLang="x-none" sz="1200">
                <a:latin typeface="Comic Sans MS" charset="0"/>
              </a:rPr>
              <a:pPr algn="r"/>
              <a:t>3</a:t>
            </a:fld>
            <a:endParaRPr lang="en-US" altLang="x-none" sz="1200">
              <a:latin typeface="Comic Sans M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30</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31</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32</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33</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34</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35</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36</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9DBE338-098E-AD40-BB92-AAAD8E05C00A}" type="slidenum">
              <a:rPr lang="en-US" altLang="x-none" sz="1200">
                <a:latin typeface="Comic Sans MS" charset="0"/>
              </a:rPr>
              <a:pPr algn="r"/>
              <a:t>37</a:t>
            </a:fld>
            <a:endParaRPr lang="en-US" altLang="x-none" sz="1200">
              <a:latin typeface="Comic Sans MS"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38</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39</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40</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41</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43</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44</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45</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46</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47</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48</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49</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50</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51</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52</a:t>
            </a:fld>
            <a:endParaRPr lang="en-US" altLang="x-none" sz="1200">
              <a:solidFill>
                <a:srgbClr val="000000"/>
              </a:solidFill>
              <a:latin typeface="Calibri"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53</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55</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56</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57</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58</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59</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60</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61</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62</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63</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64</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ln/>
        </p:spPr>
      </p:sp>
      <p:sp>
        <p:nvSpPr>
          <p:cNvPr id="1617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10M bps link and 10 flows: partition into 10 1 Mbps 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anchor="t"/>
          <a:lstStyle/>
          <a:p>
            <a:pPr eaLnBrk="1" hangingPunct="1">
              <a:spcBef>
                <a:spcPct val="0"/>
              </a:spcBef>
            </a:pPr>
            <a:endParaRPr lang="x-none" altLang="x-none">
              <a:latin typeface="Arial" charset="0"/>
              <a:ea typeface="ＭＳ Ｐゴシック" charset="-128"/>
            </a:endParaRPr>
          </a:p>
        </p:txBody>
      </p:sp>
      <p:sp>
        <p:nvSpPr>
          <p:cNvPr id="45059"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0A33A4DA-AC1D-014A-B4EA-A08617741F44}" type="slidenum">
              <a:rPr lang="en-US" altLang="x-none" sz="1200">
                <a:latin typeface="Calibri" charset="0"/>
              </a:rPr>
              <a:pPr algn="r" eaLnBrk="1" hangingPunct="1"/>
              <a:t>8</a:t>
            </a:fld>
            <a:endParaRPr lang="en-US" altLang="x-none"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EAEDD0F-ACCD-2446-BC16-4C0A5A4C9240}" type="slidenum">
              <a:rPr lang="en-US" altLang="x-none"/>
              <a:pPr>
                <a:defRPr/>
              </a:pPr>
              <a:t>‹#›</a:t>
            </a:fld>
            <a:endParaRPr lang="en-US" altLang="x-none"/>
          </a:p>
        </p:txBody>
      </p:sp>
    </p:spTree>
    <p:extLst>
      <p:ext uri="{BB962C8B-B14F-4D97-AF65-F5344CB8AC3E}">
        <p14:creationId xmlns:p14="http://schemas.microsoft.com/office/powerpoint/2010/main" val="163350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A19A499-18D4-5D42-8974-16D62105C4FE}" type="slidenum">
              <a:rPr lang="en-US" altLang="x-none"/>
              <a:pPr>
                <a:defRPr/>
              </a:pPr>
              <a:t>‹#›</a:t>
            </a:fld>
            <a:endParaRPr lang="en-US" altLang="x-none"/>
          </a:p>
        </p:txBody>
      </p:sp>
    </p:spTree>
    <p:extLst>
      <p:ext uri="{BB962C8B-B14F-4D97-AF65-F5344CB8AC3E}">
        <p14:creationId xmlns:p14="http://schemas.microsoft.com/office/powerpoint/2010/main" val="67291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A787D1-B53E-DE4A-912C-CCE3FF5068BA}" type="slidenum">
              <a:rPr lang="en-US" altLang="x-none"/>
              <a:pPr>
                <a:defRPr/>
              </a:pPr>
              <a:t>‹#›</a:t>
            </a:fld>
            <a:endParaRPr lang="en-US" altLang="x-none"/>
          </a:p>
        </p:txBody>
      </p:sp>
    </p:spTree>
    <p:extLst>
      <p:ext uri="{BB962C8B-B14F-4D97-AF65-F5344CB8AC3E}">
        <p14:creationId xmlns:p14="http://schemas.microsoft.com/office/powerpoint/2010/main" val="99756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2661" y="1600412"/>
            <a:ext cx="3809472" cy="4647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4321" y="1600412"/>
            <a:ext cx="3811057" cy="4647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p:txBody>
          <a:bodyPr/>
          <a:lstStyle>
            <a:lvl1pPr>
              <a:defRPr>
                <a:ea typeface="ＭＳ Ｐゴシック" charset="-128"/>
              </a:defRPr>
            </a:lvl1pPr>
          </a:lstStyle>
          <a:p>
            <a:pPr>
              <a:defRPr/>
            </a:pPr>
            <a:fld id="{530B32E3-A92F-4A41-AF51-D37B99C553F4}" type="datetime1">
              <a:rPr lang="en-US" altLang="x-none"/>
              <a:pPr>
                <a:defRPr/>
              </a:pPr>
              <a:t>9/7/17</a:t>
            </a:fld>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smtClean="0"/>
            </a:lvl1pPr>
          </a:lstStyle>
          <a:p>
            <a:pPr>
              <a:defRPr/>
            </a:pPr>
            <a:fld id="{45D66223-508A-B34F-BF39-77E043412020}" type="slidenum">
              <a:rPr lang="en-US" altLang="x-none"/>
              <a:pPr>
                <a:defRPr/>
              </a:pPr>
              <a:t>‹#›</a:t>
            </a:fld>
            <a:endParaRPr lang="en-US" altLang="x-none"/>
          </a:p>
        </p:txBody>
      </p:sp>
    </p:spTree>
    <p:extLst>
      <p:ext uri="{BB962C8B-B14F-4D97-AF65-F5344CB8AC3E}">
        <p14:creationId xmlns:p14="http://schemas.microsoft.com/office/powerpoint/2010/main" val="74953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18FB53C3-23A0-5B43-A523-9C9329F3DAD7}" type="slidenum">
              <a:rPr lang="en-US" altLang="x-none"/>
              <a:pPr>
                <a:defRPr/>
              </a:pPr>
              <a:t>‹#›</a:t>
            </a:fld>
            <a:endParaRPr lang="en-US" altLang="x-none"/>
          </a:p>
        </p:txBody>
      </p:sp>
    </p:spTree>
    <p:extLst>
      <p:ext uri="{BB962C8B-B14F-4D97-AF65-F5344CB8AC3E}">
        <p14:creationId xmlns:p14="http://schemas.microsoft.com/office/powerpoint/2010/main" val="31157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524DFF86-B633-6249-9B2E-588D6C68906B}" type="slidenum">
              <a:rPr lang="en-US" altLang="x-none"/>
              <a:pPr>
                <a:defRPr/>
              </a:pPr>
              <a:t>‹#›</a:t>
            </a:fld>
            <a:endParaRPr lang="en-US" altLang="x-none"/>
          </a:p>
        </p:txBody>
      </p:sp>
    </p:spTree>
    <p:extLst>
      <p:ext uri="{BB962C8B-B14F-4D97-AF65-F5344CB8AC3E}">
        <p14:creationId xmlns:p14="http://schemas.microsoft.com/office/powerpoint/2010/main" val="101068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0B723A44-D655-714E-B700-30B931C19CF9}" type="slidenum">
              <a:rPr lang="en-US" altLang="x-none"/>
              <a:pPr>
                <a:defRPr/>
              </a:pPr>
              <a:t>‹#›</a:t>
            </a:fld>
            <a:endParaRPr lang="en-US" altLang="x-none"/>
          </a:p>
        </p:txBody>
      </p:sp>
    </p:spTree>
    <p:extLst>
      <p:ext uri="{BB962C8B-B14F-4D97-AF65-F5344CB8AC3E}">
        <p14:creationId xmlns:p14="http://schemas.microsoft.com/office/powerpoint/2010/main" val="209184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FCB91F16-B5DE-A844-A422-4B35E17BCD8B}" type="slidenum">
              <a:rPr lang="en-US" altLang="x-none"/>
              <a:pPr>
                <a:defRPr/>
              </a:pPr>
              <a:t>‹#›</a:t>
            </a:fld>
            <a:endParaRPr lang="en-US" altLang="x-none"/>
          </a:p>
        </p:txBody>
      </p:sp>
    </p:spTree>
    <p:extLst>
      <p:ext uri="{BB962C8B-B14F-4D97-AF65-F5344CB8AC3E}">
        <p14:creationId xmlns:p14="http://schemas.microsoft.com/office/powerpoint/2010/main" val="1104380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8"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9" name="Rectangle 9"/>
          <p:cNvSpPr>
            <a:spLocks noGrp="1" noChangeArrowheads="1"/>
          </p:cNvSpPr>
          <p:nvPr>
            <p:ph type="sldNum" sz="quarter" idx="12"/>
          </p:nvPr>
        </p:nvSpPr>
        <p:spPr/>
        <p:txBody>
          <a:bodyPr/>
          <a:lstStyle>
            <a:lvl1pPr defTabSz="914400" eaLnBrk="0" hangingPunct="0">
              <a:defRPr smtClean="0"/>
            </a:lvl1pPr>
          </a:lstStyle>
          <a:p>
            <a:pPr>
              <a:defRPr/>
            </a:pPr>
            <a:fld id="{7B99A5DB-3035-444D-AFC3-1A2B2F5AD234}" type="slidenum">
              <a:rPr lang="en-US" altLang="x-none"/>
              <a:pPr>
                <a:defRPr/>
              </a:pPr>
              <a:t>‹#›</a:t>
            </a:fld>
            <a:endParaRPr lang="en-US" altLang="x-none"/>
          </a:p>
        </p:txBody>
      </p:sp>
    </p:spTree>
    <p:extLst>
      <p:ext uri="{BB962C8B-B14F-4D97-AF65-F5344CB8AC3E}">
        <p14:creationId xmlns:p14="http://schemas.microsoft.com/office/powerpoint/2010/main" val="626070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4"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5" name="Rectangle 9"/>
          <p:cNvSpPr>
            <a:spLocks noGrp="1" noChangeArrowheads="1"/>
          </p:cNvSpPr>
          <p:nvPr>
            <p:ph type="sldNum" sz="quarter" idx="12"/>
          </p:nvPr>
        </p:nvSpPr>
        <p:spPr/>
        <p:txBody>
          <a:bodyPr/>
          <a:lstStyle>
            <a:lvl1pPr defTabSz="914400" eaLnBrk="0" hangingPunct="0">
              <a:defRPr smtClean="0"/>
            </a:lvl1pPr>
          </a:lstStyle>
          <a:p>
            <a:pPr>
              <a:defRPr/>
            </a:pPr>
            <a:fld id="{BFDBD5A0-2905-CE4D-8A32-ED97E7870FC3}" type="slidenum">
              <a:rPr lang="en-US" altLang="x-none"/>
              <a:pPr>
                <a:defRPr/>
              </a:pPr>
              <a:t>‹#›</a:t>
            </a:fld>
            <a:endParaRPr lang="en-US" altLang="x-none"/>
          </a:p>
        </p:txBody>
      </p:sp>
    </p:spTree>
    <p:extLst>
      <p:ext uri="{BB962C8B-B14F-4D97-AF65-F5344CB8AC3E}">
        <p14:creationId xmlns:p14="http://schemas.microsoft.com/office/powerpoint/2010/main" val="1846439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3"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4" name="Rectangle 9"/>
          <p:cNvSpPr>
            <a:spLocks noGrp="1" noChangeArrowheads="1"/>
          </p:cNvSpPr>
          <p:nvPr>
            <p:ph type="sldNum" sz="quarter" idx="12"/>
          </p:nvPr>
        </p:nvSpPr>
        <p:spPr/>
        <p:txBody>
          <a:bodyPr/>
          <a:lstStyle>
            <a:lvl1pPr defTabSz="914400" eaLnBrk="0" hangingPunct="0">
              <a:defRPr smtClean="0"/>
            </a:lvl1pPr>
          </a:lstStyle>
          <a:p>
            <a:pPr>
              <a:defRPr/>
            </a:pPr>
            <a:fld id="{441E3B43-E164-5F43-9FA2-68B0C8BDDD48}" type="slidenum">
              <a:rPr lang="en-US" altLang="x-none"/>
              <a:pPr>
                <a:defRPr/>
              </a:pPr>
              <a:t>‹#›</a:t>
            </a:fld>
            <a:endParaRPr lang="en-US" altLang="x-none"/>
          </a:p>
        </p:txBody>
      </p:sp>
    </p:spTree>
    <p:extLst>
      <p:ext uri="{BB962C8B-B14F-4D97-AF65-F5344CB8AC3E}">
        <p14:creationId xmlns:p14="http://schemas.microsoft.com/office/powerpoint/2010/main" val="197253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975D657-9558-0F49-AFEE-B5906D87F257}" type="slidenum">
              <a:rPr lang="en-US" altLang="x-none"/>
              <a:pPr>
                <a:defRPr/>
              </a:pPr>
              <a:t>‹#›</a:t>
            </a:fld>
            <a:endParaRPr lang="en-US" altLang="x-none"/>
          </a:p>
        </p:txBody>
      </p:sp>
    </p:spTree>
    <p:extLst>
      <p:ext uri="{BB962C8B-B14F-4D97-AF65-F5344CB8AC3E}">
        <p14:creationId xmlns:p14="http://schemas.microsoft.com/office/powerpoint/2010/main" val="903423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90289DF2-6A81-394F-BE4E-54FF99C12A8E}" type="slidenum">
              <a:rPr lang="en-US" altLang="x-none"/>
              <a:pPr>
                <a:defRPr/>
              </a:pPr>
              <a:t>‹#›</a:t>
            </a:fld>
            <a:endParaRPr lang="en-US" altLang="x-none"/>
          </a:p>
        </p:txBody>
      </p:sp>
    </p:spTree>
    <p:extLst>
      <p:ext uri="{BB962C8B-B14F-4D97-AF65-F5344CB8AC3E}">
        <p14:creationId xmlns:p14="http://schemas.microsoft.com/office/powerpoint/2010/main" val="1640500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F9079F8-628C-6948-8501-DDA9EB051087}" type="slidenum">
              <a:rPr lang="en-US" altLang="x-none"/>
              <a:pPr>
                <a:defRPr/>
              </a:pPr>
              <a:t>‹#›</a:t>
            </a:fld>
            <a:endParaRPr lang="en-US" altLang="x-none"/>
          </a:p>
        </p:txBody>
      </p:sp>
    </p:spTree>
    <p:extLst>
      <p:ext uri="{BB962C8B-B14F-4D97-AF65-F5344CB8AC3E}">
        <p14:creationId xmlns:p14="http://schemas.microsoft.com/office/powerpoint/2010/main" val="350351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6EAA805D-1ADA-F54C-89B6-5EF33808C4B6}" type="slidenum">
              <a:rPr lang="en-US" altLang="x-none"/>
              <a:pPr>
                <a:defRPr/>
              </a:pPr>
              <a:t>‹#›</a:t>
            </a:fld>
            <a:endParaRPr lang="en-US" altLang="x-none"/>
          </a:p>
        </p:txBody>
      </p:sp>
    </p:spTree>
    <p:extLst>
      <p:ext uri="{BB962C8B-B14F-4D97-AF65-F5344CB8AC3E}">
        <p14:creationId xmlns:p14="http://schemas.microsoft.com/office/powerpoint/2010/main" val="2101286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34FD748C-6AE9-2947-BEDA-7879827303BC}" type="slidenum">
              <a:rPr lang="en-US" altLang="x-none"/>
              <a:pPr>
                <a:defRPr/>
              </a:pPr>
              <a:t>‹#›</a:t>
            </a:fld>
            <a:endParaRPr lang="en-US" altLang="x-none"/>
          </a:p>
        </p:txBody>
      </p:sp>
    </p:spTree>
    <p:extLst>
      <p:ext uri="{BB962C8B-B14F-4D97-AF65-F5344CB8AC3E}">
        <p14:creationId xmlns:p14="http://schemas.microsoft.com/office/powerpoint/2010/main" val="95418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2661" y="1600412"/>
            <a:ext cx="3809472" cy="4647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4321" y="1600412"/>
            <a:ext cx="3811057" cy="4647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p:txBody>
          <a:bodyPr/>
          <a:lstStyle>
            <a:lvl1pPr algn="ctr" defTabSz="914400" eaLnBrk="0" hangingPunct="0">
              <a:defRPr>
                <a:ea typeface="ＭＳ Ｐゴシック" charset="-128"/>
              </a:defRPr>
            </a:lvl1pPr>
          </a:lstStyle>
          <a:p>
            <a:pPr>
              <a:defRPr/>
            </a:pPr>
            <a:fld id="{4126941D-2F41-CE44-9E97-9F57CB99C662}" type="datetime1">
              <a:rPr lang="en-US" altLang="x-none"/>
              <a:pPr>
                <a:defRPr/>
              </a:pPr>
              <a:t>9/7/17</a:t>
            </a:fld>
            <a:endParaRPr lang="en-US" altLang="x-none"/>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34F4E4E-7A73-6C4E-A6A6-E59D7F577E81}" type="slidenum">
              <a:rPr lang="en-US" altLang="x-none"/>
              <a:pPr>
                <a:defRPr/>
              </a:pPr>
              <a:t>‹#›</a:t>
            </a:fld>
            <a:endParaRPr lang="en-US" altLang="x-none"/>
          </a:p>
        </p:txBody>
      </p:sp>
    </p:spTree>
    <p:extLst>
      <p:ext uri="{BB962C8B-B14F-4D97-AF65-F5344CB8AC3E}">
        <p14:creationId xmlns:p14="http://schemas.microsoft.com/office/powerpoint/2010/main" val="173053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5835BC-CEB6-5E44-8766-FA26560ACB16}" type="slidenum">
              <a:rPr lang="en-US" altLang="x-none"/>
              <a:pPr>
                <a:defRPr/>
              </a:pPr>
              <a:t>‹#›</a:t>
            </a:fld>
            <a:endParaRPr lang="en-US" altLang="x-none"/>
          </a:p>
        </p:txBody>
      </p:sp>
    </p:spTree>
    <p:extLst>
      <p:ext uri="{BB962C8B-B14F-4D97-AF65-F5344CB8AC3E}">
        <p14:creationId xmlns:p14="http://schemas.microsoft.com/office/powerpoint/2010/main" val="113687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AE78CFB-1A34-AB42-B432-FF699C15AF5B}" type="slidenum">
              <a:rPr lang="en-US" altLang="x-none"/>
              <a:pPr>
                <a:defRPr/>
              </a:pPr>
              <a:t>‹#›</a:t>
            </a:fld>
            <a:endParaRPr lang="en-US" altLang="x-none"/>
          </a:p>
        </p:txBody>
      </p:sp>
    </p:spTree>
    <p:extLst>
      <p:ext uri="{BB962C8B-B14F-4D97-AF65-F5344CB8AC3E}">
        <p14:creationId xmlns:p14="http://schemas.microsoft.com/office/powerpoint/2010/main" val="131514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48661FEE-DECC-F341-BDB9-B242A2567C91}" type="slidenum">
              <a:rPr lang="en-US" altLang="x-none"/>
              <a:pPr>
                <a:defRPr/>
              </a:pPr>
              <a:t>‹#›</a:t>
            </a:fld>
            <a:endParaRPr lang="en-US" altLang="x-none"/>
          </a:p>
        </p:txBody>
      </p:sp>
    </p:spTree>
    <p:extLst>
      <p:ext uri="{BB962C8B-B14F-4D97-AF65-F5344CB8AC3E}">
        <p14:creationId xmlns:p14="http://schemas.microsoft.com/office/powerpoint/2010/main" val="17094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6C566DA-3114-4F4D-BEE9-E0098A50FA9E}" type="slidenum">
              <a:rPr lang="en-US" altLang="x-none"/>
              <a:pPr>
                <a:defRPr/>
              </a:pPr>
              <a:t>‹#›</a:t>
            </a:fld>
            <a:endParaRPr lang="en-US" altLang="x-none"/>
          </a:p>
        </p:txBody>
      </p:sp>
    </p:spTree>
    <p:extLst>
      <p:ext uri="{BB962C8B-B14F-4D97-AF65-F5344CB8AC3E}">
        <p14:creationId xmlns:p14="http://schemas.microsoft.com/office/powerpoint/2010/main" val="3372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3AE42049-0041-694B-AAE7-BBF2FB23E03E}" type="slidenum">
              <a:rPr lang="en-US" altLang="x-none"/>
              <a:pPr>
                <a:defRPr/>
              </a:pPr>
              <a:t>‹#›</a:t>
            </a:fld>
            <a:endParaRPr lang="en-US" altLang="x-none"/>
          </a:p>
        </p:txBody>
      </p:sp>
    </p:spTree>
    <p:extLst>
      <p:ext uri="{BB962C8B-B14F-4D97-AF65-F5344CB8AC3E}">
        <p14:creationId xmlns:p14="http://schemas.microsoft.com/office/powerpoint/2010/main" val="198088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A2B1A54-0A49-FE4C-A96A-CA4257814595}" type="slidenum">
              <a:rPr lang="en-US" altLang="x-none"/>
              <a:pPr>
                <a:defRPr/>
              </a:pPr>
              <a:t>‹#›</a:t>
            </a:fld>
            <a:endParaRPr lang="en-US" altLang="x-none"/>
          </a:p>
        </p:txBody>
      </p:sp>
    </p:spTree>
    <p:extLst>
      <p:ext uri="{BB962C8B-B14F-4D97-AF65-F5344CB8AC3E}">
        <p14:creationId xmlns:p14="http://schemas.microsoft.com/office/powerpoint/2010/main" val="26945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A92E4A-0144-614C-AB31-27C784188C2C}" type="slidenum">
              <a:rPr lang="en-US" altLang="x-none"/>
              <a:pPr>
                <a:defRPr/>
              </a:pPr>
              <a:t>‹#›</a:t>
            </a:fld>
            <a:endParaRPr lang="en-US" altLang="x-none"/>
          </a:p>
        </p:txBody>
      </p:sp>
    </p:spTree>
    <p:extLst>
      <p:ext uri="{BB962C8B-B14F-4D97-AF65-F5344CB8AC3E}">
        <p14:creationId xmlns:p14="http://schemas.microsoft.com/office/powerpoint/2010/main" val="1757815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smtClean="0"/>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500">
                <a:solidFill>
                  <a:schemeClr val="tx1"/>
                </a:solidFill>
                <a:latin typeface="Times New Roman" charset="0"/>
                <a:ea typeface="ＭＳ Ｐゴシック" charset="0"/>
              </a:defRPr>
            </a:lvl1pPr>
            <a:lvl2pPr marL="742950" indent="-285750" defTabSz="912813">
              <a:defRPr sz="500">
                <a:solidFill>
                  <a:schemeClr val="tx1"/>
                </a:solidFill>
                <a:latin typeface="Times New Roman" charset="0"/>
                <a:ea typeface="ＭＳ Ｐゴシック" charset="0"/>
              </a:defRPr>
            </a:lvl2pPr>
            <a:lvl3pPr marL="1143000" indent="-228600" defTabSz="912813">
              <a:defRPr sz="500">
                <a:solidFill>
                  <a:schemeClr val="tx1"/>
                </a:solidFill>
                <a:latin typeface="Times New Roman" charset="0"/>
                <a:ea typeface="ＭＳ Ｐゴシック" charset="0"/>
              </a:defRPr>
            </a:lvl3pPr>
            <a:lvl4pPr marL="1600200" indent="-228600" defTabSz="912813">
              <a:defRPr sz="500">
                <a:solidFill>
                  <a:schemeClr val="tx1"/>
                </a:solidFill>
                <a:latin typeface="Times New Roman" charset="0"/>
                <a:ea typeface="ＭＳ Ｐゴシック" charset="0"/>
              </a:defRPr>
            </a:lvl4pPr>
            <a:lvl5pPr marL="2057400" indent="-228600" defTabSz="912813">
              <a:defRPr sz="5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9pPr>
          </a:lstStyle>
          <a:p>
            <a:pPr algn="ctr">
              <a:defRPr/>
            </a:pPr>
            <a:endParaRPr lang="en-US" smtClean="0"/>
          </a:p>
        </p:txBody>
      </p:sp>
      <p:sp>
        <p:nvSpPr>
          <p:cNvPr id="10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smtClean="0"/>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eaLnBrk="1" hangingPunct="1">
              <a:defRPr sz="1200">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smtClean="0">
                <a:latin typeface="Tahoma" charset="0"/>
              </a:defRPr>
            </a:lvl1pPr>
          </a:lstStyle>
          <a:p>
            <a:pPr>
              <a:defRPr/>
            </a:pPr>
            <a:fld id="{E9CACA42-C27B-384F-AD7C-AC75ACD4DC7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43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smtClean="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smtClean="0">
              <a:solidFill>
                <a:srgbClr val="000000"/>
              </a:solidFill>
              <a:latin typeface="Times New Roman" charset="0"/>
            </a:endParaRPr>
          </a:p>
        </p:txBody>
      </p:sp>
      <p:sp>
        <p:nvSpPr>
          <p:cNvPr id="143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smtClean="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98415569-79C2-3849-993E-E7850F84305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6.bin"/><Relationship Id="rId5" Type="http://schemas.openxmlformats.org/officeDocument/2006/relationships/image" Target="../media/image6.wmf"/><Relationship Id="rId6" Type="http://schemas.openxmlformats.org/officeDocument/2006/relationships/oleObject" Target="../embeddings/oleObject7.bin"/><Relationship Id="rId7" Type="http://schemas.openxmlformats.org/officeDocument/2006/relationships/image" Target="../media/image7.wmf"/><Relationship Id="rId8" Type="http://schemas.openxmlformats.org/officeDocument/2006/relationships/oleObject" Target="../embeddings/oleObject8.bin"/><Relationship Id="rId9" Type="http://schemas.openxmlformats.org/officeDocument/2006/relationships/image" Target="../media/image8.wmf"/><Relationship Id="rId10"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11.wmf"/><Relationship Id="rId6" Type="http://schemas.openxmlformats.org/officeDocument/2006/relationships/oleObject" Target="../embeddings/oleObject11.bin"/><Relationship Id="rId7" Type="http://schemas.openxmlformats.org/officeDocument/2006/relationships/image" Target="../media/image12.wmf"/><Relationship Id="rId8" Type="http://schemas.openxmlformats.org/officeDocument/2006/relationships/oleObject" Target="../embeddings/oleObject12.bin"/><Relationship Id="rId9" Type="http://schemas.openxmlformats.org/officeDocument/2006/relationships/image" Target="../media/image13.wmf"/><Relationship Id="rId10" Type="http://schemas.openxmlformats.org/officeDocument/2006/relationships/image" Target="../media/image1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15.emf"/><Relationship Id="rId6" Type="http://schemas.openxmlformats.org/officeDocument/2006/relationships/oleObject" Target="../embeddings/oleObject14.bin"/><Relationship Id="rId7" Type="http://schemas.openxmlformats.org/officeDocument/2006/relationships/image" Target="../media/image16.emf"/><Relationship Id="rId8" Type="http://schemas.openxmlformats.org/officeDocument/2006/relationships/oleObject" Target="../embeddings/oleObject15.bin"/><Relationship Id="rId9" Type="http://schemas.openxmlformats.org/officeDocument/2006/relationships/image" Target="../media/image9.wmf"/><Relationship Id="rId10" Type="http://schemas.openxmlformats.org/officeDocument/2006/relationships/oleObject" Target="../embeddings/oleObject16.bin"/><Relationship Id="rId11"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0.png"/><Relationship Id="rId5" Type="http://schemas.openxmlformats.org/officeDocument/2006/relationships/oleObject" Target="../embeddings/oleObject17.bin"/><Relationship Id="rId6" Type="http://schemas.openxmlformats.org/officeDocument/2006/relationships/image" Target="../media/image18.emf"/><Relationship Id="rId7" Type="http://schemas.openxmlformats.org/officeDocument/2006/relationships/oleObject" Target="../embeddings/oleObject18.bin"/><Relationship Id="rId8" Type="http://schemas.openxmlformats.org/officeDocument/2006/relationships/image" Target="../media/image19.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4.png"/><Relationship Id="rId5" Type="http://schemas.openxmlformats.org/officeDocument/2006/relationships/oleObject" Target="../embeddings/oleObject19.bin"/><Relationship Id="rId6" Type="http://schemas.openxmlformats.org/officeDocument/2006/relationships/image" Target="../media/image21.emf"/><Relationship Id="rId7" Type="http://schemas.openxmlformats.org/officeDocument/2006/relationships/oleObject" Target="../embeddings/oleObject20.bin"/><Relationship Id="rId8" Type="http://schemas.openxmlformats.org/officeDocument/2006/relationships/image" Target="../media/image22.emf"/><Relationship Id="rId9" Type="http://schemas.openxmlformats.org/officeDocument/2006/relationships/image" Target="../media/image23.png"/><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1.bin"/><Relationship Id="rId5" Type="http://schemas.openxmlformats.org/officeDocument/2006/relationships/image" Target="../media/image2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2.bin"/><Relationship Id="rId5" Type="http://schemas.openxmlformats.org/officeDocument/2006/relationships/image" Target="../media/image26.pn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3.bin"/><Relationship Id="rId5" Type="http://schemas.openxmlformats.org/officeDocument/2006/relationships/image" Target="../media/image27.wmf"/><Relationship Id="rId6" Type="http://schemas.openxmlformats.org/officeDocument/2006/relationships/oleObject" Target="../embeddings/oleObject24.bin"/><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5.bin"/><Relationship Id="rId5" Type="http://schemas.openxmlformats.org/officeDocument/2006/relationships/image" Target="../media/image27.wmf"/><Relationship Id="rId6" Type="http://schemas.openxmlformats.org/officeDocument/2006/relationships/oleObject" Target="../embeddings/oleObject26.bin"/><Relationship Id="rId7" Type="http://schemas.openxmlformats.org/officeDocument/2006/relationships/image" Target="../media/image28.wmf"/><Relationship Id="rId8" Type="http://schemas.openxmlformats.org/officeDocument/2006/relationships/oleObject" Target="../embeddings/oleObject27.bin"/><Relationship Id="rId9" Type="http://schemas.openxmlformats.org/officeDocument/2006/relationships/oleObject" Target="../embeddings/oleObject28.bin"/><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9.bin"/><Relationship Id="rId5" Type="http://schemas.openxmlformats.org/officeDocument/2006/relationships/image" Target="../media/image29.png"/><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4.wmf"/><Relationship Id="rId8" Type="http://schemas.openxmlformats.org/officeDocument/2006/relationships/oleObject" Target="../embeddings/oleObject5.bin"/><Relationship Id="rId9"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ctrTitle"/>
          </p:nvPr>
        </p:nvSpPr>
        <p:spPr>
          <a:xfrm>
            <a:off x="685800" y="1752600"/>
            <a:ext cx="7772400" cy="1470025"/>
          </a:xfrm>
        </p:spPr>
        <p:txBody>
          <a:bodyPr/>
          <a:lstStyle/>
          <a:p>
            <a:pPr algn="ctr"/>
            <a:r>
              <a:rPr lang="en-US" altLang="x-none" sz="3200">
                <a:ea typeface="ＭＳ Ｐゴシック" charset="-128"/>
              </a:rPr>
              <a:t>Statistical Multiplexing;</a:t>
            </a:r>
            <a:br>
              <a:rPr lang="en-US" altLang="x-none" sz="3200">
                <a:ea typeface="ＭＳ Ｐゴシック" charset="-128"/>
              </a:rPr>
            </a:br>
            <a:r>
              <a:rPr lang="en-US" altLang="x-none" sz="3200">
                <a:ea typeface="ＭＳ Ｐゴシック" charset="-128"/>
              </a:rPr>
              <a:t>Layered Network Architecture; </a:t>
            </a:r>
            <a:br>
              <a:rPr lang="en-US" altLang="x-none" sz="3200">
                <a:ea typeface="ＭＳ Ｐゴシック" charset="-128"/>
              </a:rPr>
            </a:br>
            <a:r>
              <a:rPr lang="en-US" altLang="x-none" sz="3200">
                <a:ea typeface="ＭＳ Ｐゴシック" charset="-128"/>
              </a:rPr>
              <a:t>End-to-end Arguments</a:t>
            </a:r>
          </a:p>
        </p:txBody>
      </p:sp>
      <p:sp>
        <p:nvSpPr>
          <p:cNvPr id="29698" name="Rectangle 5"/>
          <p:cNvSpPr>
            <a:spLocks noGrp="1" noChangeArrowheads="1"/>
          </p:cNvSpPr>
          <p:nvPr>
            <p:ph type="subTitle" idx="1"/>
          </p:nvPr>
        </p:nvSpPr>
        <p:spPr>
          <a:xfrm>
            <a:off x="1219200" y="3505200"/>
            <a:ext cx="7010400" cy="1752600"/>
          </a:xfrm>
        </p:spPr>
        <p:txBody>
          <a:bodyPr/>
          <a:lstStyle/>
          <a:p>
            <a:r>
              <a:rPr lang="en-US" altLang="x-none" sz="2400">
                <a:ea typeface="ＭＳ Ｐゴシック" charset="-128"/>
              </a:rPr>
              <a:t>Y. Richard Yang</a:t>
            </a:r>
          </a:p>
          <a:p>
            <a:endParaRPr lang="en-US" altLang="x-none" sz="2400">
              <a:ea typeface="ＭＳ Ｐゴシック" charset="-128"/>
            </a:endParaRPr>
          </a:p>
          <a:p>
            <a:r>
              <a:rPr lang="en-US" altLang="x-none" sz="2400">
                <a:ea typeface="ＭＳ Ｐゴシック" charset="-128"/>
              </a:rPr>
              <a:t>http://zoo.cs.yale.edu/classes/cs433/</a:t>
            </a:r>
          </a:p>
          <a:p>
            <a:endParaRPr lang="en-US" altLang="x-none" sz="2400">
              <a:ea typeface="ＭＳ Ｐゴシック" charset="-128"/>
            </a:endParaRPr>
          </a:p>
          <a:p>
            <a:endParaRPr lang="en-US" altLang="x-none" sz="2400">
              <a:ea typeface="ＭＳ Ｐゴシック" charset="-128"/>
            </a:endParaRPr>
          </a:p>
          <a:p>
            <a:r>
              <a:rPr lang="en-US" altLang="x-none" sz="2400">
                <a:ea typeface="ＭＳ Ｐゴシック" charset="-128"/>
              </a:rPr>
              <a:t>09/07/2017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76200"/>
            <a:ext cx="7772400" cy="1143000"/>
          </a:xfrm>
        </p:spPr>
        <p:txBody>
          <a:bodyPr/>
          <a:lstStyle/>
          <a:p>
            <a:r>
              <a:rPr lang="en-US" altLang="x-none" sz="3200" dirty="0" smtClean="0">
                <a:ea typeface="ＭＳ Ｐゴシック" charset="-128"/>
              </a:rPr>
              <a:t>Recap: Queueing Theory </a:t>
            </a:r>
            <a:br>
              <a:rPr lang="en-US" altLang="x-none" sz="3200" dirty="0" smtClean="0">
                <a:ea typeface="ＭＳ Ｐゴシック" charset="-128"/>
              </a:rPr>
            </a:br>
            <a:r>
              <a:rPr lang="en-US" altLang="x-none" sz="3200" dirty="0" smtClean="0">
                <a:ea typeface="ＭＳ Ｐゴシック" charset="-128"/>
              </a:rPr>
              <a:t>Analysis</a:t>
            </a:r>
            <a:r>
              <a:rPr lang="en-US" altLang="x-none" sz="3200" dirty="0">
                <a:ea typeface="ＭＳ Ｐゴシック" charset="-128"/>
              </a:rPr>
              <a:t> </a:t>
            </a:r>
            <a:r>
              <a:rPr lang="en-US" altLang="x-none" sz="3200" dirty="0" smtClean="0">
                <a:ea typeface="ＭＳ Ｐゴシック" charset="-128"/>
              </a:rPr>
              <a:t>of Packet Switching</a:t>
            </a:r>
            <a:endParaRPr lang="en-US" altLang="x-none" sz="3200" dirty="0">
              <a:ea typeface="ＭＳ Ｐゴシック" charset="-128"/>
            </a:endParaRPr>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50225" name="Equation" r:id="rId4" imgW="774364" imgH="228501" progId="Equation.3">
                  <p:embed/>
                </p:oleObj>
              </mc:Choice>
              <mc:Fallback>
                <p:oleObj name="Equation" r:id="rId4" imgW="774364" imgH="22850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50226" name="Equation" r:id="rId6" imgW="1879600" imgH="266700" progId="Equation.3">
                  <p:embed/>
                </p:oleObj>
              </mc:Choice>
              <mc:Fallback>
                <p:oleObj name="Equation" r:id="rId6" imgW="1879600" imgH="266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50227" name="Equation" r:id="rId8" imgW="647700" imgH="228600" progId="Equation.3">
                  <p:embed/>
                </p:oleObj>
              </mc:Choice>
              <mc:Fallback>
                <p:oleObj name="Equation" r:id="rId8" imgW="6477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50228" name="Equation" r:id="rId10" imgW="393529" imgH="241195" progId="Equation.3">
                  <p:embed/>
                </p:oleObj>
              </mc:Choice>
              <mc:Fallback>
                <p:oleObj name="Equation" r:id="rId10" imgW="393529" imgH="241195"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7" grpId="0"/>
      <p:bldP spid="563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x-none">
                <a:ea typeface="ＭＳ Ｐゴシック" charset="-128"/>
              </a:rPr>
              <a:t>Example</a:t>
            </a:r>
          </a:p>
        </p:txBody>
      </p:sp>
      <p:sp>
        <p:nvSpPr>
          <p:cNvPr id="52226" name="Content Placeholder 2"/>
          <p:cNvSpPr>
            <a:spLocks noGrp="1"/>
          </p:cNvSpPr>
          <p:nvPr>
            <p:ph idx="1"/>
          </p:nvPr>
        </p:nvSpPr>
        <p:spPr/>
        <p:txBody>
          <a:bodyPr/>
          <a:lstStyle/>
          <a:p>
            <a:r>
              <a:rPr lang="en-US" altLang="x-none" dirty="0">
                <a:ea typeface="ＭＳ Ｐゴシック" charset="-128"/>
              </a:rPr>
              <a:t>Assume requests (packets) come in at a rate of one request per </a:t>
            </a:r>
            <a:r>
              <a:rPr lang="en-US" altLang="x-none" dirty="0" smtClean="0">
                <a:ea typeface="ＭＳ Ｐゴシック" charset="-128"/>
              </a:rPr>
              <a:t>50 </a:t>
            </a:r>
            <a:r>
              <a:rPr lang="en-US" altLang="x-none" dirty="0" err="1">
                <a:ea typeface="ＭＳ Ｐゴシック" charset="-128"/>
              </a:rPr>
              <a:t>ms</a:t>
            </a:r>
            <a:endParaRPr lang="en-US" altLang="x-none" dirty="0">
              <a:ea typeface="ＭＳ Ｐゴシック" charset="-128"/>
            </a:endParaRPr>
          </a:p>
          <a:p>
            <a:r>
              <a:rPr lang="en-US" altLang="x-none" dirty="0">
                <a:ea typeface="ＭＳ Ｐゴシック" charset="-128"/>
              </a:rPr>
              <a:t>Each request (packet) takes on average 20 </a:t>
            </a:r>
            <a:r>
              <a:rPr lang="en-US" altLang="x-none" dirty="0" err="1">
                <a:ea typeface="ＭＳ Ｐゴシック" charset="-128"/>
              </a:rPr>
              <a:t>ms</a:t>
            </a:r>
            <a:endParaRPr lang="en-US" altLang="x-none" dirty="0">
              <a:ea typeface="ＭＳ Ｐゴシック" charset="-128"/>
            </a:endParaRPr>
          </a:p>
          <a:p>
            <a:endParaRPr lang="en-US" altLang="x-none" dirty="0">
              <a:ea typeface="ＭＳ Ｐゴシック" charset="-128"/>
            </a:endParaRPr>
          </a:p>
          <a:p>
            <a:r>
              <a:rPr lang="en-US" altLang="x-none" dirty="0">
                <a:ea typeface="ＭＳ Ｐゴシック" charset="-128"/>
              </a:rPr>
              <a:t>What is the fraction of time that the system is empty?</a:t>
            </a:r>
          </a:p>
          <a:p>
            <a:r>
              <a:rPr lang="en-US" altLang="x-none" dirty="0">
                <a:ea typeface="ＭＳ Ｐゴシック" charset="-128"/>
              </a:rPr>
              <a:t>What is the chance that a packet newly arrived needs to wait for 3 early packets?</a:t>
            </a:r>
          </a:p>
        </p:txBody>
      </p:sp>
      <p:sp>
        <p:nvSpPr>
          <p:cNvPr id="52227" name="Slide Number Placeholder 3"/>
          <p:cNvSpPr>
            <a:spLocks noGrp="1"/>
          </p:cNvSpPr>
          <p:nvPr>
            <p:ph type="sldNum" sz="quarter" idx="12"/>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9AFF2C-087C-F245-A87E-4105AA027FC3}" type="slidenum">
              <a:rPr lang="en-US" altLang="x-none" sz="1200">
                <a:solidFill>
                  <a:srgbClr val="000000"/>
                </a:solidFill>
              </a:rPr>
              <a:pPr>
                <a:spcBef>
                  <a:spcPct val="0"/>
                </a:spcBef>
                <a:buClrTx/>
                <a:buSzTx/>
                <a:buFontTx/>
                <a:buNone/>
              </a:pPr>
              <a:t>11</a:t>
            </a:fld>
            <a:endParaRPr lang="en-US" altLang="x-none" sz="120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33400" y="76200"/>
            <a:ext cx="7772400" cy="1143000"/>
          </a:xfrm>
        </p:spPr>
        <p:txBody>
          <a:bodyPr/>
          <a:lstStyle/>
          <a:p>
            <a:r>
              <a:rPr lang="en-US" altLang="x-none" sz="3600">
                <a:ea typeface="ＭＳ Ｐゴシック" charset="-128"/>
              </a:rPr>
              <a:t>Analysis of </a:t>
            </a:r>
            <a:br>
              <a:rPr lang="en-US" altLang="x-none" sz="3600">
                <a:ea typeface="ＭＳ Ｐゴシック" charset="-128"/>
              </a:rPr>
            </a:br>
            <a:r>
              <a:rPr lang="en-US" altLang="x-none" sz="3600">
                <a:ea typeface="ＭＳ Ｐゴシック" charset="-128"/>
              </a:rPr>
              <a:t>Delay (cont</a:t>
            </a:r>
            <a:r>
              <a:rPr lang="ja-JP" altLang="en-US" sz="3600">
                <a:ea typeface="ＭＳ Ｐゴシック" charset="-128"/>
              </a:rPr>
              <a:t>’</a:t>
            </a:r>
            <a:r>
              <a:rPr lang="en-US" altLang="ja-JP" sz="3600">
                <a:ea typeface="ＭＳ Ｐゴシック" charset="-128"/>
              </a:rPr>
              <a:t>)</a:t>
            </a:r>
            <a:endParaRPr lang="en-US" altLang="x-none" sz="3600">
              <a:ea typeface="ＭＳ Ｐゴシック" charset="-128"/>
            </a:endParaRPr>
          </a:p>
        </p:txBody>
      </p:sp>
      <p:sp>
        <p:nvSpPr>
          <p:cNvPr id="54274" name="Content Placeholder 2"/>
          <p:cNvSpPr>
            <a:spLocks noGrp="1"/>
          </p:cNvSpPr>
          <p:nvPr>
            <p:ph idx="1"/>
          </p:nvPr>
        </p:nvSpPr>
        <p:spPr>
          <a:xfrm>
            <a:off x="533400" y="3657600"/>
            <a:ext cx="7772400" cy="2590800"/>
          </a:xfrm>
        </p:spPr>
        <p:txBody>
          <a:bodyPr/>
          <a:lstStyle/>
          <a:p>
            <a:r>
              <a:rPr lang="en-US" altLang="x-none">
                <a:ea typeface="ＭＳ Ｐゴシック" charset="-128"/>
              </a:rPr>
              <a:t>Average queueing delay:</a:t>
            </a:r>
          </a:p>
          <a:p>
            <a:endParaRPr lang="en-US" altLang="x-none">
              <a:ea typeface="ＭＳ Ｐゴシック" charset="-128"/>
            </a:endParaRPr>
          </a:p>
          <a:p>
            <a:r>
              <a:rPr lang="en-US" altLang="x-none">
                <a:ea typeface="ＭＳ Ｐゴシック" charset="-128"/>
              </a:rPr>
              <a:t>Transmission delay:</a:t>
            </a:r>
          </a:p>
          <a:p>
            <a:endParaRPr lang="en-US" altLang="x-none">
              <a:ea typeface="ＭＳ Ｐゴシック" charset="-128"/>
            </a:endParaRPr>
          </a:p>
          <a:p>
            <a:r>
              <a:rPr lang="en-US" altLang="x-none">
                <a:ea typeface="ＭＳ Ｐゴシック" charset="-128"/>
              </a:rPr>
              <a:t>Queueing + transmission: </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12</a:t>
            </a:fld>
            <a:endParaRPr lang="en-US" altLang="x-none" sz="120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54308" name="Equation" r:id="rId4" imgW="342751" imgH="203112" progId="Equation.3">
                  <p:embed/>
                </p:oleObj>
              </mc:Choice>
              <mc:Fallback>
                <p:oleObj name="Equation" r:id="rId4" imgW="34275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54309" name="Equation" r:id="rId6" imgW="558558" imgH="203112" progId="Equation.3">
                  <p:embed/>
                </p:oleObj>
              </mc:Choice>
              <mc:Fallback>
                <p:oleObj name="Equation" r:id="rId6" imgW="558558"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54310" name="Equation" r:id="rId8" imgW="609600" imgH="228600" progId="Equation.3">
                  <p:embed/>
                </p:oleObj>
              </mc:Choice>
              <mc:Fallback>
                <p:oleObj name="Equation" r:id="rId8" imgW="6096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13</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400" u="sng">
                <a:solidFill>
                  <a:schemeClr val="accent2"/>
                </a:solidFill>
              </a:rPr>
              <a:t>Delay</a:t>
            </a:r>
            <a:endParaRPr lang="en-US" altLang="x-none" sz="3600" u="sng">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56346" name="Equation" r:id="rId4" imgW="2197100" imgH="431800" progId="Equation.3">
                    <p:embed/>
                  </p:oleObj>
                </mc:Choice>
                <mc:Fallback>
                  <p:oleObj name="Equation" r:id="rId4" imgW="21971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56347" name="Equation" r:id="rId6" imgW="2336800" imgH="431800" progId="Equation.3">
                    <p:embed/>
                  </p:oleObj>
                </mc:Choice>
                <mc:Fallback>
                  <p:oleObj name="Equation" r:id="rId6" imgW="2336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800">
                <a:solidFill>
                  <a:srgbClr val="000000"/>
                </a:solidFill>
                <a:latin typeface="Times New Roman" charset="0"/>
                <a:ea typeface="宋体" charset="-122"/>
              </a:rPr>
              <a:t>For a demo of M/M/1, see: </a:t>
            </a:r>
            <a:br>
              <a:rPr lang="en-US" altLang="zh-CN" sz="1800">
                <a:solidFill>
                  <a:srgbClr val="000000"/>
                </a:solidFill>
                <a:latin typeface="Times New Roman" charset="0"/>
                <a:ea typeface="宋体" charset="-122"/>
              </a:rPr>
            </a:br>
            <a:r>
              <a:rPr lang="en-US" altLang="x-none" sz="1800">
                <a:solidFill>
                  <a:srgbClr val="000000"/>
                </a:solidFill>
                <a:latin typeface="Times New Roman" charset="0"/>
                <a:ea typeface="宋体" charset="-122"/>
              </a:rPr>
              <a:t>http://www.dcs.ed.ac.uk/home/jeh/Simjava/queueing/mm1_q/mm1_q.html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56348" name="Equation" r:id="rId8" imgW="393529" imgH="241195" progId="Equation.3">
                  <p:embed/>
                </p:oleObj>
              </mc:Choice>
              <mc:Fallback>
                <p:oleObj name="Equation" r:id="rId8" imgW="393529"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56349" name="Equation" r:id="rId10" imgW="355600" imgH="228600" progId="Equation.3">
                  <p:embed/>
                </p:oleObj>
              </mc:Choice>
              <mc:Fallback>
                <p:oleObj name="Equation" r:id="rId10" imgW="3556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CA5BE2B-EAE7-E64C-A2C8-A9BFE14FD928}" type="slidenum">
              <a:rPr lang="en-US" altLang="x-none" sz="1200">
                <a:latin typeface="Tahoma" charset="0"/>
              </a:rPr>
              <a:pPr>
                <a:spcBef>
                  <a:spcPct val="0"/>
                </a:spcBef>
                <a:buClrTx/>
                <a:buSzTx/>
                <a:buFontTx/>
                <a:buNone/>
              </a:pPr>
              <a:t>14</a:t>
            </a:fld>
            <a:endParaRPr lang="en-US" altLang="x-none" sz="1200">
              <a:latin typeface="Tahoma" charset="0"/>
            </a:endParaRPr>
          </a:p>
        </p:txBody>
      </p:sp>
      <p:sp>
        <p:nvSpPr>
          <p:cNvPr id="58370" name="Rectangle 3"/>
          <p:cNvSpPr>
            <a:spLocks noChangeArrowheads="1"/>
          </p:cNvSpPr>
          <p:nvPr/>
        </p:nvSpPr>
        <p:spPr bwMode="auto">
          <a:xfrm>
            <a:off x="409556" y="239712"/>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Queueing Delay</a:t>
            </a:r>
            <a:r>
              <a:rPr lang="en-US" altLang="zh-CN" u="sng">
                <a:solidFill>
                  <a:schemeClr val="accent2"/>
                </a:solidFill>
                <a:ea typeface="宋体" charset="-122"/>
              </a:rPr>
              <a:t> as a Function of </a:t>
            </a:r>
            <a:r>
              <a:rPr lang="en-US" altLang="zh-CN" u="sng">
                <a:solidFill>
                  <a:schemeClr val="accent2"/>
                </a:solidFill>
                <a:ea typeface="宋体" charset="-122"/>
                <a:sym typeface="Symbol" charset="2"/>
              </a:rPr>
              <a:t>Utilization</a:t>
            </a:r>
            <a:endParaRPr lang="en-US" altLang="x-none" u="sng">
              <a:solidFill>
                <a:schemeClr val="accent2"/>
              </a:solidFill>
              <a:ea typeface="宋体" charset="-122"/>
              <a:sym typeface="Symbol" charset="2"/>
            </a:endParaRPr>
          </a:p>
        </p:txBody>
      </p:sp>
      <p:sp>
        <p:nvSpPr>
          <p:cNvPr id="5126" name="Rectangle 6"/>
          <p:cNvSpPr>
            <a:spLocks noChangeArrowheads="1"/>
          </p:cNvSpPr>
          <p:nvPr/>
        </p:nvSpPr>
        <p:spPr bwMode="auto">
          <a:xfrm>
            <a:off x="409556" y="3892551"/>
            <a:ext cx="5399459"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400">
                <a:latin typeface="Times New Roman" charset="0"/>
                <a:sym typeface="Symbol" charset="2"/>
              </a:rPr>
              <a:t></a:t>
            </a:r>
            <a:r>
              <a:rPr lang="en-US" altLang="x-none" sz="2400">
                <a:latin typeface="Times New Roman" charset="0"/>
              </a:rPr>
              <a:t> ~ 0: average queueing delay small</a:t>
            </a:r>
          </a:p>
          <a:p>
            <a:r>
              <a:rPr lang="en-US" altLang="x-none" sz="2400" dirty="0">
                <a:latin typeface="Times New Roman" charset="0"/>
                <a:sym typeface="Symbol" charset="2"/>
              </a:rPr>
              <a:t></a:t>
            </a:r>
            <a:r>
              <a:rPr lang="en-US" altLang="x-none" sz="2400" dirty="0">
                <a:latin typeface="Times New Roman" charset="0"/>
              </a:rPr>
              <a:t> -&gt; 1: delay become</a:t>
            </a:r>
            <a:r>
              <a:rPr lang="en-US" altLang="zh-CN" sz="2400" dirty="0">
                <a:latin typeface="Times New Roman" charset="0"/>
                <a:ea typeface="宋体" charset="-122"/>
              </a:rPr>
              <a:t>s</a:t>
            </a:r>
            <a:r>
              <a:rPr lang="en-US" altLang="x-none" sz="2400" dirty="0">
                <a:latin typeface="Times New Roman" charset="0"/>
                <a:ea typeface="宋体" charset="-122"/>
              </a:rPr>
              <a:t> large</a:t>
            </a:r>
          </a:p>
          <a:p>
            <a:r>
              <a:rPr lang="en-US" altLang="x-none" sz="2400" dirty="0">
                <a:latin typeface="Times New Roman" charset="0"/>
                <a:ea typeface="宋体" charset="-122"/>
                <a:sym typeface="Symbol" charset="2"/>
              </a:rPr>
              <a:t></a:t>
            </a:r>
            <a:r>
              <a:rPr lang="en-US" altLang="x-none" sz="2400" dirty="0">
                <a:latin typeface="Times New Roman" charset="0"/>
                <a:ea typeface="宋体" charset="-122"/>
              </a:rPr>
              <a:t> &gt; 1: more </a:t>
            </a:r>
            <a:r>
              <a:rPr lang="ja-JP" altLang="en-US" sz="2400" dirty="0">
                <a:latin typeface="Times New Roman" charset="0"/>
                <a:ea typeface="宋体" charset="-122"/>
              </a:rPr>
              <a:t>“</a:t>
            </a:r>
            <a:r>
              <a:rPr lang="en-US" altLang="ja-JP" sz="2400" dirty="0">
                <a:latin typeface="Times New Roman" charset="0"/>
                <a:ea typeface="宋体" charset="-122"/>
              </a:rPr>
              <a:t>work</a:t>
            </a:r>
            <a:r>
              <a:rPr lang="ja-JP" altLang="en-US" sz="2400" dirty="0">
                <a:latin typeface="Times New Roman" charset="0"/>
                <a:ea typeface="宋体" charset="-122"/>
              </a:rPr>
              <a:t>”</a:t>
            </a:r>
            <a:r>
              <a:rPr lang="en-US" altLang="ja-JP" sz="2400" dirty="0">
                <a:latin typeface="Times New Roman" charset="0"/>
                <a:ea typeface="宋体" charset="-122"/>
              </a:rPr>
              <a:t> arriving than can be serviced, average delay infinite</a:t>
            </a:r>
            <a:r>
              <a:rPr lang="en-US" altLang="zh-CN" sz="2400" dirty="0">
                <a:latin typeface="Times New Roman" charset="0"/>
                <a:ea typeface="宋体" charset="-122"/>
              </a:rPr>
              <a:t> </a:t>
            </a:r>
            <a:r>
              <a:rPr lang="en-US" altLang="ja-JP" sz="2400" dirty="0">
                <a:latin typeface="Times New Roman" charset="0"/>
                <a:ea typeface="宋体" charset="-122"/>
              </a:rPr>
              <a:t>!</a:t>
            </a:r>
            <a:endParaRPr lang="en-US" altLang="x-none" sz="2400" dirty="0">
              <a:latin typeface="Times New Roman" charset="0"/>
              <a:ea typeface="宋体" charset="-122"/>
            </a:endParaRPr>
          </a:p>
        </p:txBody>
      </p:sp>
      <p:grpSp>
        <p:nvGrpSpPr>
          <p:cNvPr id="58372" name="Group 12"/>
          <p:cNvGrpSpPr>
            <a:grpSpLocks/>
          </p:cNvGrpSpPr>
          <p:nvPr/>
        </p:nvGrpSpPr>
        <p:grpSpPr bwMode="auto">
          <a:xfrm>
            <a:off x="5942013" y="3276600"/>
            <a:ext cx="2957512" cy="2895600"/>
            <a:chOff x="3748" y="2068"/>
            <a:chExt cx="1866" cy="1827"/>
          </a:xfrm>
        </p:grpSpPr>
        <p:pic>
          <p:nvPicPr>
            <p:cNvPr id="58377" name="Picture 9" descr="0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 y="2068"/>
              <a:ext cx="1866" cy="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7"/>
            <p:cNvSpPr>
              <a:spLocks noChangeArrowheads="1"/>
            </p:cNvSpPr>
            <p:nvPr/>
          </p:nvSpPr>
          <p:spPr bwMode="auto">
            <a:xfrm>
              <a:off x="4631" y="3604"/>
              <a:ext cx="223" cy="2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sym typeface="Symbol" charset="2"/>
                </a:rPr>
                <a:t></a:t>
              </a:r>
            </a:p>
          </p:txBody>
        </p:sp>
      </p:grpSp>
      <p:graphicFrame>
        <p:nvGraphicFramePr>
          <p:cNvPr id="58373" name="Object 2"/>
          <p:cNvGraphicFramePr>
            <a:graphicFrameLocks noChangeAspect="1"/>
          </p:cNvGraphicFramePr>
          <p:nvPr/>
        </p:nvGraphicFramePr>
        <p:xfrm>
          <a:off x="5491163" y="1447800"/>
          <a:ext cx="3349625" cy="830263"/>
        </p:xfrm>
        <a:graphic>
          <a:graphicData uri="http://schemas.openxmlformats.org/presentationml/2006/ole">
            <mc:AlternateContent xmlns:mc="http://schemas.openxmlformats.org/markup-compatibility/2006">
              <mc:Choice xmlns:v="urn:schemas-microsoft-com:vml" Requires="v">
                <p:oleObj spid="_x0000_s58387" name="Equation" r:id="rId5" imgW="1587500" imgH="393700" progId="Equation.3">
                  <p:embed/>
                </p:oleObj>
              </mc:Choice>
              <mc:Fallback>
                <p:oleObj name="Equation" r:id="rId5" imgW="15875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163" y="1447800"/>
                        <a:ext cx="3349625"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4" name="Object 10"/>
          <p:cNvGraphicFramePr>
            <a:graphicFrameLocks noChangeAspect="1"/>
          </p:cNvGraphicFramePr>
          <p:nvPr/>
        </p:nvGraphicFramePr>
        <p:xfrm>
          <a:off x="6486525" y="2574925"/>
          <a:ext cx="1579563" cy="1030288"/>
        </p:xfrm>
        <a:graphic>
          <a:graphicData uri="http://schemas.openxmlformats.org/presentationml/2006/ole">
            <mc:AlternateContent xmlns:mc="http://schemas.openxmlformats.org/markup-compatibility/2006">
              <mc:Choice xmlns:v="urn:schemas-microsoft-com:vml" Requires="v">
                <p:oleObj spid="_x0000_s58388" name="Equation" r:id="rId7" imgW="698500" imgH="431800" progId="Equation.3">
                  <p:embed/>
                </p:oleObj>
              </mc:Choice>
              <mc:Fallback>
                <p:oleObj name="Equation" r:id="rId7" imgW="698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574925"/>
                        <a:ext cx="1579563"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8375" name="Rectangle 15"/>
          <p:cNvSpPr>
            <a:spLocks noChangeArrowheads="1"/>
          </p:cNvSpPr>
          <p:nvPr/>
        </p:nvSpPr>
        <p:spPr bwMode="auto">
          <a:xfrm>
            <a:off x="6400800" y="2438400"/>
            <a:ext cx="1752600" cy="1292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8376" name="Rectangle 16"/>
          <p:cNvSpPr>
            <a:spLocks noChangeArrowheads="1"/>
          </p:cNvSpPr>
          <p:nvPr/>
        </p:nvSpPr>
        <p:spPr bwMode="auto">
          <a:xfrm>
            <a:off x="45720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15</a:t>
            </a:fld>
            <a:endParaRPr lang="en-US" altLang="x-none" sz="1200">
              <a:latin typeface="Tahoma" charset="0"/>
            </a:endParaRPr>
          </a:p>
        </p:txBody>
      </p:sp>
      <p:sp>
        <p:nvSpPr>
          <p:cNvPr id="60418" name="Rectangle 2"/>
          <p:cNvSpPr>
            <a:spLocks noGrp="1" noChangeArrowheads="1"/>
          </p:cNvSpPr>
          <p:nvPr>
            <p:ph type="title"/>
          </p:nvPr>
        </p:nvSpPr>
        <p:spPr>
          <a:xfrm>
            <a:off x="533400" y="228600"/>
            <a:ext cx="8229600" cy="1143000"/>
          </a:xfrm>
        </p:spPr>
        <p:txBody>
          <a:bodyPr/>
          <a:lstStyle/>
          <a:p>
            <a:r>
              <a:rPr lang="en-US" altLang="zh-CN">
                <a:ea typeface="宋体" charset="-122"/>
              </a:rPr>
              <a:t>Statistical Multiplexing</a:t>
            </a:r>
            <a:endParaRPr lang="en-US" altLang="x-none">
              <a:ea typeface="ＭＳ Ｐゴシック" charset="-128"/>
            </a:endParaRPr>
          </a:p>
        </p:txBody>
      </p:sp>
      <p:sp>
        <p:nvSpPr>
          <p:cNvPr id="60419" name="Rectangle 3"/>
          <p:cNvSpPr>
            <a:spLocks noGrp="1" noChangeArrowheads="1"/>
          </p:cNvSpPr>
          <p:nvPr>
            <p:ph type="body" sz="half" idx="1"/>
          </p:nvPr>
        </p:nvSpPr>
        <p:spPr>
          <a:xfrm>
            <a:off x="533400" y="4170363"/>
            <a:ext cx="3808413" cy="1974850"/>
          </a:xfrm>
        </p:spPr>
        <p:txBody>
          <a:bodyPr/>
          <a:lstStyle/>
          <a:p>
            <a:r>
              <a:rPr lang="en-US" altLang="zh-CN" sz="2000">
                <a:ea typeface="宋体" charset="-122"/>
              </a:rPr>
              <a:t>no reservation: all arrivals into the single link, the queueing delay + transmission delay:</a:t>
            </a:r>
            <a:br>
              <a:rPr lang="en-US" altLang="zh-CN" sz="2000">
                <a:ea typeface="宋体" charset="-122"/>
              </a:rPr>
            </a:br>
            <a:endParaRPr lang="en-US" altLang="x-none" sz="2000">
              <a:ea typeface="ＭＳ Ｐゴシック" charset="-128"/>
            </a:endParaRPr>
          </a:p>
        </p:txBody>
      </p:sp>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zh-CN" sz="2000">
                <a:ea typeface="宋体" charset="-122"/>
              </a:rPr>
              <a:t>reservation: each flow uses its own reserved (sub)link with rate u/n, the queueing delay + transmission delay:</a:t>
            </a:r>
            <a:endParaRPr lang="en-US" altLang="x-none" sz="2000">
              <a:ea typeface="宋体" charset="-122"/>
            </a:endParaRPr>
          </a:p>
        </p:txBody>
      </p:sp>
      <p:sp>
        <p:nvSpPr>
          <p:cNvPr id="15368" name="Text Box 8"/>
          <p:cNvSpPr txBox="1">
            <a:spLocks noChangeArrowheads="1"/>
          </p:cNvSpPr>
          <p:nvPr/>
        </p:nvSpPr>
        <p:spPr bwMode="auto">
          <a:xfrm>
            <a:off x="685800" y="1524000"/>
            <a:ext cx="7848600" cy="2246313"/>
          </a:xfrm>
          <a:prstGeom prst="rect">
            <a:avLst/>
          </a:prstGeom>
          <a:noFill/>
          <a:ln w="12700">
            <a:noFill/>
            <a:miter lim="800000"/>
            <a:headEnd/>
            <a:tailEnd/>
          </a:ln>
        </p:spPr>
        <p:txBody>
          <a:bodyPr lIns="91285" tIns="45642" rIns="91285" bIns="45642">
            <a:spAutoFit/>
          </a:bodyPr>
          <a:lstStyle/>
          <a:p>
            <a:pPr defTabSz="911352">
              <a:defRPr/>
            </a:pPr>
            <a:r>
              <a:rPr lang="en-US" sz="2000" dirty="0">
                <a:latin typeface="+mn-lt"/>
                <a:ea typeface="+mn-ea"/>
              </a:rPr>
              <a:t>A simple model to compare bandwidth efficiency of</a:t>
            </a:r>
          </a:p>
          <a:p>
            <a:pPr defTabSz="911352">
              <a:defRPr/>
            </a:pPr>
            <a:r>
              <a:rPr lang="en-US" sz="2000" dirty="0">
                <a:latin typeface="+mn-lt"/>
                <a:ea typeface="+mn-ea"/>
              </a:rPr>
              <a:t> - reservation/dedication (aka circuit-switching) </a:t>
            </a:r>
            <a:r>
              <a:rPr lang="en-US" sz="2000" dirty="0" smtClean="0">
                <a:latin typeface="+mn-lt"/>
                <a:ea typeface="+mn-ea"/>
              </a:rPr>
              <a:t>vs</a:t>
            </a:r>
            <a:endParaRPr lang="en-US" sz="2000" dirty="0">
              <a:latin typeface="+mn-lt"/>
              <a:ea typeface="+mn-ea"/>
            </a:endParaRPr>
          </a:p>
          <a:p>
            <a:pPr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defTabSz="911352">
              <a:defRPr/>
            </a:pPr>
            <a:r>
              <a:rPr lang="en-US" sz="2000" dirty="0">
                <a:latin typeface="+mn-lt"/>
                <a:ea typeface="+mn-ea"/>
              </a:rPr>
              <a:t> - a single bottleneck </a:t>
            </a:r>
            <a:r>
              <a:rPr lang="en-US" sz="2000" dirty="0" smtClean="0">
                <a:latin typeface="+mn-lt"/>
                <a:ea typeface="+mn-ea"/>
              </a:rPr>
              <a:t>link w/ u</a:t>
            </a:r>
            <a:endParaRPr lang="en-US" sz="2000" dirty="0">
              <a:latin typeface="+mn-lt"/>
              <a:ea typeface="+mn-ea"/>
            </a:endParaRPr>
          </a:p>
          <a:p>
            <a:pPr defTabSz="911352">
              <a:defRPr/>
            </a:pPr>
            <a:r>
              <a:rPr lang="en-US" sz="2000" dirty="0">
                <a:latin typeface="+mn-lt"/>
                <a:ea typeface="+mn-ea"/>
              </a:rPr>
              <a:t> - n flows; each flow has an </a:t>
            </a:r>
            <a:br>
              <a:rPr lang="en-US" sz="2000" dirty="0">
                <a:latin typeface="+mn-lt"/>
                <a:ea typeface="+mn-ea"/>
              </a:rPr>
            </a:br>
            <a:r>
              <a:rPr lang="en-US" sz="2000" dirty="0">
                <a:latin typeface="+mn-lt"/>
                <a:ea typeface="+mn-ea"/>
              </a:rPr>
              <a:t>   arrival rate of a/n</a:t>
            </a:r>
          </a:p>
        </p:txBody>
      </p:sp>
      <p:pic>
        <p:nvPicPr>
          <p:cNvPr id="60422" name="Picture 9" descr="0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60435" name="Equation" r:id="rId5" imgW="444500" imgH="431800" progId="Equation.3">
                  <p:embed/>
                </p:oleObj>
              </mc:Choice>
              <mc:Fallback>
                <p:oleObj name="Equation" r:id="rId5" imgW="444500" imgH="431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70" name="Oval 9"/>
          <p:cNvSpPr>
            <a:spLocks noChangeArrowheads="1"/>
          </p:cNvSpPr>
          <p:nvPr/>
        </p:nvSpPr>
        <p:spPr bwMode="auto">
          <a:xfrm>
            <a:off x="6324600" y="5867400"/>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graphicFrame>
        <p:nvGraphicFramePr>
          <p:cNvPr id="12" name="Object 10"/>
          <p:cNvGraphicFramePr>
            <a:graphicFrameLocks noChangeAspect="1"/>
          </p:cNvGraphicFramePr>
          <p:nvPr/>
        </p:nvGraphicFramePr>
        <p:xfrm>
          <a:off x="6327775" y="5638800"/>
          <a:ext cx="1339850" cy="806450"/>
        </p:xfrm>
        <a:graphic>
          <a:graphicData uri="http://schemas.openxmlformats.org/presentationml/2006/ole">
            <mc:AlternateContent xmlns:mc="http://schemas.openxmlformats.org/markup-compatibility/2006">
              <mc:Choice xmlns:v="urn:schemas-microsoft-com:vml" Requires="v">
                <p:oleObj spid="_x0000_s60436" name="Equation" r:id="rId7" imgW="571500" imgH="431800" progId="Equation.3">
                  <p:embed/>
                </p:oleObj>
              </mc:Choice>
              <mc:Fallback>
                <p:oleObj name="Equation" r:id="rId7" imgW="571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5638800"/>
                        <a:ext cx="13398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60426"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1F2F27-D18A-AF48-B059-4B3DA2F9021A}" type="slidenum">
              <a:rPr lang="en-US" altLang="x-none" sz="1200">
                <a:latin typeface="Tahoma" charset="0"/>
              </a:rPr>
              <a:pPr>
                <a:spcBef>
                  <a:spcPct val="0"/>
                </a:spcBef>
                <a:buClrTx/>
                <a:buSzTx/>
                <a:buFontTx/>
                <a:buNone/>
              </a:pPr>
              <a:t>16</a:t>
            </a:fld>
            <a:endParaRPr lang="en-US" altLang="x-none" sz="1200">
              <a:latin typeface="Tahoma" charset="0"/>
            </a:endParaRPr>
          </a:p>
        </p:txBody>
      </p:sp>
      <p:sp>
        <p:nvSpPr>
          <p:cNvPr id="62466" name="Rectangle 4"/>
          <p:cNvSpPr>
            <a:spLocks noChangeArrowheads="1"/>
          </p:cNvSpPr>
          <p:nvPr/>
        </p:nvSpPr>
        <p:spPr bwMode="auto">
          <a:xfrm>
            <a:off x="533400" y="2286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u="sng">
                <a:solidFill>
                  <a:schemeClr val="accent2"/>
                </a:solidFill>
                <a:ea typeface="宋体" charset="-122"/>
              </a:rPr>
              <a:t>Summary: </a:t>
            </a:r>
            <a:br>
              <a:rPr lang="en-US" altLang="zh-CN" u="sng">
                <a:solidFill>
                  <a:schemeClr val="accent2"/>
                </a:solidFill>
                <a:ea typeface="宋体" charset="-122"/>
              </a:rPr>
            </a:br>
            <a:r>
              <a:rPr lang="en-US" altLang="x-none" u="sng">
                <a:solidFill>
                  <a:schemeClr val="accent2"/>
                </a:solidFill>
                <a:ea typeface="宋体" charset="-122"/>
              </a:rPr>
              <a:t>Packet Switching vs. Circuit Switching</a:t>
            </a:r>
            <a:endParaRPr lang="en-US" altLang="x-none" sz="3600" u="sng">
              <a:solidFill>
                <a:schemeClr val="accent2"/>
              </a:solidFill>
              <a:ea typeface="宋体" charset="-122"/>
            </a:endParaRPr>
          </a:p>
        </p:txBody>
      </p:sp>
      <p:sp>
        <p:nvSpPr>
          <p:cNvPr id="52228" name="Rectangle 5"/>
          <p:cNvSpPr>
            <a:spLocks noChangeArrowheads="1"/>
          </p:cNvSpPr>
          <p:nvPr/>
        </p:nvSpPr>
        <p:spPr bwMode="auto">
          <a:xfrm>
            <a:off x="533400" y="1524000"/>
            <a:ext cx="8312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1413"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400"/>
              <a:t>Advantages of packet switching over circuit switching</a:t>
            </a:r>
          </a:p>
          <a:p>
            <a:pPr lvl="1"/>
            <a:r>
              <a:rPr lang="en-US" altLang="x-none" sz="2000"/>
              <a:t>most important advantage of packet-switching over circuit switching is </a:t>
            </a:r>
            <a:r>
              <a:rPr lang="en-US" altLang="x-none" sz="2000">
                <a:solidFill>
                  <a:srgbClr val="00B050"/>
                </a:solidFill>
              </a:rPr>
              <a:t>statistical multiplexing</a:t>
            </a:r>
            <a:r>
              <a:rPr lang="en-US" altLang="x-none" sz="2000"/>
              <a:t>, and therefore more efficient bandwidth usage</a:t>
            </a:r>
          </a:p>
          <a:p>
            <a:r>
              <a:rPr lang="en-US" altLang="x-none" sz="2400"/>
              <a:t>Disadvantages of packet switching</a:t>
            </a:r>
          </a:p>
          <a:p>
            <a:pPr lvl="1"/>
            <a:r>
              <a:rPr lang="en-US" altLang="zh-CN" sz="2000">
                <a:solidFill>
                  <a:srgbClr val="FF0000"/>
                </a:solidFill>
                <a:ea typeface="宋体" charset="-122"/>
              </a:rPr>
              <a:t>potential</a:t>
            </a:r>
            <a:r>
              <a:rPr lang="en-US" altLang="x-none" sz="2000">
                <a:solidFill>
                  <a:srgbClr val="FF0000"/>
                </a:solidFill>
              </a:rPr>
              <a:t> congestion:</a:t>
            </a:r>
            <a:r>
              <a:rPr lang="en-US" altLang="x-none" sz="2000"/>
              <a:t> packet delay and high loss </a:t>
            </a:r>
          </a:p>
          <a:p>
            <a:pPr lvl="2"/>
            <a:r>
              <a:rPr lang="en-US" altLang="x-none"/>
              <a:t>protocols needed for reliable data transfer, congestion control</a:t>
            </a:r>
          </a:p>
          <a:p>
            <a:pPr lvl="2"/>
            <a:r>
              <a:rPr lang="en-US" altLang="x-none"/>
              <a:t>it is possible to guarantee quality of service (QoS) in packet-switched networks and still gain statistical multiplexig, but it adds much complexity</a:t>
            </a:r>
          </a:p>
          <a:p>
            <a:pPr lvl="1"/>
            <a:r>
              <a:rPr lang="en-US" altLang="x-none" sz="2000">
                <a:solidFill>
                  <a:srgbClr val="FF0000"/>
                </a:solidFill>
              </a:rPr>
              <a:t>packet header overhead</a:t>
            </a:r>
            <a:endParaRPr lang="en-US" altLang="zh-CN" sz="2000">
              <a:solidFill>
                <a:srgbClr val="FF0000"/>
              </a:solidFill>
              <a:ea typeface="宋体" charset="-122"/>
            </a:endParaRPr>
          </a:p>
          <a:p>
            <a:pPr lvl="1"/>
            <a:r>
              <a:rPr lang="en-US" altLang="zh-CN" sz="2000">
                <a:solidFill>
                  <a:srgbClr val="FF0000"/>
                </a:solidFill>
                <a:ea typeface="宋体" charset="-122"/>
              </a:rPr>
              <a:t>per packet processing overhead</a:t>
            </a:r>
            <a:endParaRPr lang="en-US" altLang="x-none"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2EB0201-E303-1042-82F5-8D7BEE78BC38}" type="slidenum">
              <a:rPr lang="en-US" altLang="x-none" sz="1200">
                <a:latin typeface="Tahoma" charset="0"/>
              </a:rPr>
              <a:pPr>
                <a:spcBef>
                  <a:spcPct val="0"/>
                </a:spcBef>
                <a:buClrTx/>
                <a:buSzTx/>
                <a:buFontTx/>
                <a:buNone/>
              </a:pPr>
              <a:t>17</a:t>
            </a:fld>
            <a:endParaRPr lang="en-US" altLang="x-none" sz="1200">
              <a:latin typeface="Tahoma" charset="0"/>
            </a:endParaRPr>
          </a:p>
        </p:txBody>
      </p:sp>
      <p:sp>
        <p:nvSpPr>
          <p:cNvPr id="4608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Outline</a:t>
            </a:r>
          </a:p>
        </p:txBody>
      </p:sp>
      <p:sp>
        <p:nvSpPr>
          <p:cNvPr id="4608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02" tIns="45704" rIns="91402" bIns="45704"/>
          <a:lstStyle/>
          <a:p>
            <a:pPr marL="342351" indent="-342351">
              <a:spcBef>
                <a:spcPct val="20000"/>
              </a:spcBef>
              <a:buClr>
                <a:schemeClr val="accent2"/>
              </a:buClr>
              <a:buSzPct val="85000"/>
              <a:buFont typeface="Wingdings" pitchFamily="2" charset="2"/>
              <a:buChar char="q"/>
              <a:defRPr/>
            </a:pPr>
            <a:r>
              <a:rPr lang="en-US" sz="2800" dirty="0">
                <a:latin typeface="+mn-lt"/>
                <a:ea typeface="+mn-ea"/>
              </a:rPr>
              <a:t>Admin. and recap</a:t>
            </a:r>
          </a:p>
          <a:p>
            <a:pPr marL="342351" indent="-342351">
              <a:spcBef>
                <a:spcPct val="20000"/>
              </a:spcBef>
              <a:buClr>
                <a:srgbClr val="C00000"/>
              </a:buClr>
              <a:buSzPct val="85000"/>
              <a:buFont typeface="Wingdings" pitchFamily="2" charset="2"/>
              <a:buChar char="Ø"/>
              <a:defRPr/>
            </a:pPr>
            <a:r>
              <a:rPr lang="en-US" sz="2800" i="1" dirty="0">
                <a:solidFill>
                  <a:srgbClr val="C00000"/>
                </a:solidFill>
                <a:latin typeface="+mn-lt"/>
                <a:ea typeface="+mn-ea"/>
              </a:rPr>
              <a:t>A taxonomy of communication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switched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packet switched networks </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switching vs. packet switching</a:t>
            </a:r>
          </a:p>
          <a:p>
            <a:pPr marL="741761" lvl="1" indent="-285293">
              <a:spcBef>
                <a:spcPct val="20000"/>
              </a:spcBef>
              <a:buClr>
                <a:srgbClr val="C00000"/>
              </a:buClr>
              <a:buSzPct val="75000"/>
              <a:buFont typeface="Wingdings" pitchFamily="2" charset="2"/>
              <a:buChar char="Ø"/>
              <a:defRPr/>
            </a:pPr>
            <a:r>
              <a:rPr lang="en-US" sz="2400" i="1" dirty="0">
                <a:solidFill>
                  <a:srgbClr val="C00000"/>
                </a:solidFill>
                <a:latin typeface="+mn-lt"/>
                <a:ea typeface="+mn-ea"/>
              </a:rPr>
              <a:t>datagram and virtual circuit packet switched networks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45E3D9-F565-7249-B302-381F2676F989}" type="slidenum">
              <a:rPr lang="en-US" altLang="x-none" sz="1200">
                <a:latin typeface="Tahoma" charset="0"/>
              </a:rPr>
              <a:pPr>
                <a:spcBef>
                  <a:spcPct val="0"/>
                </a:spcBef>
                <a:buClrTx/>
                <a:buSzTx/>
                <a:buFontTx/>
                <a:buNone/>
              </a:pPr>
              <a:t>18</a:t>
            </a:fld>
            <a:endParaRPr lang="en-US" altLang="x-none" sz="1200">
              <a:latin typeface="Tahoma" charset="0"/>
            </a:endParaRPr>
          </a:p>
        </p:txBody>
      </p:sp>
      <p:sp>
        <p:nvSpPr>
          <p:cNvPr id="66562" name="Rectangle 4"/>
          <p:cNvSpPr>
            <a:spLocks noChangeArrowheads="1"/>
          </p:cNvSpPr>
          <p:nvPr/>
        </p:nvSpPr>
        <p:spPr bwMode="auto">
          <a:xfrm>
            <a:off x="533400" y="15875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A Taxonomy of Packet-Switched Networks According to Routing</a:t>
            </a:r>
            <a:endParaRPr lang="en-US" altLang="x-none" sz="4000" u="sng">
              <a:solidFill>
                <a:schemeClr val="accent2"/>
              </a:solidFill>
            </a:endParaRPr>
          </a:p>
        </p:txBody>
      </p:sp>
      <p:sp>
        <p:nvSpPr>
          <p:cNvPr id="66563" name="Rectangle 5"/>
          <p:cNvSpPr>
            <a:spLocks noChangeArrowheads="1"/>
          </p:cNvSpPr>
          <p:nvPr/>
        </p:nvSpPr>
        <p:spPr bwMode="auto">
          <a:xfrm>
            <a:off x="533400" y="1679575"/>
            <a:ext cx="82232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39825"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dirty="0"/>
              <a:t>Two types of packet switching</a:t>
            </a:r>
          </a:p>
          <a:p>
            <a:pPr lvl="1"/>
            <a:r>
              <a:rPr lang="en-US" altLang="x-none" dirty="0">
                <a:solidFill>
                  <a:srgbClr val="FF0000"/>
                </a:solidFill>
              </a:rPr>
              <a:t>datagram network</a:t>
            </a:r>
          </a:p>
          <a:p>
            <a:pPr lvl="2"/>
            <a:r>
              <a:rPr lang="en-US" altLang="x-none" dirty="0"/>
              <a:t>each packet of a flow is switched </a:t>
            </a:r>
            <a:r>
              <a:rPr lang="en-US" altLang="x-none" b="1" dirty="0">
                <a:solidFill>
                  <a:schemeClr val="accent2"/>
                </a:solidFill>
              </a:rPr>
              <a:t>independently </a:t>
            </a:r>
            <a:endParaRPr lang="en-US" altLang="x-none" b="1" dirty="0"/>
          </a:p>
          <a:p>
            <a:pPr lvl="1"/>
            <a:r>
              <a:rPr lang="en-US" altLang="x-none" dirty="0">
                <a:solidFill>
                  <a:srgbClr val="FF0000"/>
                </a:solidFill>
              </a:rPr>
              <a:t>virtual circuit network:</a:t>
            </a:r>
            <a:r>
              <a:rPr lang="en-US" altLang="x-none" dirty="0"/>
              <a:t> </a:t>
            </a:r>
          </a:p>
          <a:p>
            <a:pPr lvl="2"/>
            <a:r>
              <a:rPr lang="en-US" altLang="zh-TW" dirty="0">
                <a:ea typeface="新細明體" charset="-120"/>
              </a:rPr>
              <a:t>all packets from one flow are sent along a </a:t>
            </a:r>
            <a:r>
              <a:rPr lang="en-US" altLang="zh-TW" dirty="0" smtClean="0">
                <a:ea typeface="新細明體" charset="-120"/>
              </a:rPr>
              <a:t/>
            </a:r>
            <a:br>
              <a:rPr lang="en-US" altLang="zh-TW" dirty="0" smtClean="0">
                <a:ea typeface="新細明體" charset="-120"/>
              </a:rPr>
            </a:br>
            <a:r>
              <a:rPr lang="en-US" altLang="zh-TW" b="1" dirty="0" smtClean="0">
                <a:solidFill>
                  <a:schemeClr val="accent2"/>
                </a:solidFill>
                <a:ea typeface="新細明體" charset="-120"/>
              </a:rPr>
              <a:t>pre-established</a:t>
            </a:r>
            <a:r>
              <a:rPr lang="en-US" altLang="zh-TW" dirty="0" smtClean="0">
                <a:ea typeface="新細明體" charset="-120"/>
              </a:rPr>
              <a:t> </a:t>
            </a:r>
            <a:r>
              <a:rPr lang="en-US" altLang="zh-TW" dirty="0">
                <a:ea typeface="新細明體" charset="-120"/>
              </a:rPr>
              <a:t>path (= virtual circuit)</a:t>
            </a:r>
          </a:p>
        </p:txBody>
      </p:sp>
      <p:pic>
        <p:nvPicPr>
          <p:cNvPr id="66564" name="Picture 4" descr="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388" y="4721225"/>
            <a:ext cx="50974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16BB07E-ED91-6946-8DDC-36A2162FFBDE}" type="slidenum">
              <a:rPr lang="en-US" altLang="x-none" sz="1200">
                <a:latin typeface="Tahoma" charset="0"/>
              </a:rPr>
              <a:pPr>
                <a:spcBef>
                  <a:spcPct val="0"/>
                </a:spcBef>
                <a:buClrTx/>
                <a:buSzTx/>
                <a:buFontTx/>
                <a:buNone/>
              </a:pPr>
              <a:t>19</a:t>
            </a:fld>
            <a:endParaRPr lang="en-US" altLang="x-none" sz="1200">
              <a:latin typeface="Tahoma" charset="0"/>
            </a:endParaRPr>
          </a:p>
        </p:txBody>
      </p:sp>
      <p:sp>
        <p:nvSpPr>
          <p:cNvPr id="68610" name="Rectangle 2"/>
          <p:cNvSpPr>
            <a:spLocks noGrp="1" noChangeArrowheads="1"/>
          </p:cNvSpPr>
          <p:nvPr>
            <p:ph type="title"/>
          </p:nvPr>
        </p:nvSpPr>
        <p:spPr/>
        <p:txBody>
          <a:bodyPr/>
          <a:lstStyle/>
          <a:p>
            <a:r>
              <a:rPr lang="en-US" altLang="x-none">
                <a:ea typeface="ＭＳ Ｐゴシック" charset="-128"/>
              </a:rPr>
              <a:t>Datagram Packet Switching</a:t>
            </a:r>
          </a:p>
        </p:txBody>
      </p:sp>
      <p:sp>
        <p:nvSpPr>
          <p:cNvPr id="28676" name="Rectangle 3"/>
          <p:cNvSpPr>
            <a:spLocks noGrp="1" noChangeArrowheads="1"/>
          </p:cNvSpPr>
          <p:nvPr>
            <p:ph type="body" idx="1"/>
          </p:nvPr>
        </p:nvSpPr>
        <p:spPr>
          <a:xfrm>
            <a:off x="533400" y="1600200"/>
            <a:ext cx="7772400" cy="4795838"/>
          </a:xfrm>
        </p:spPr>
        <p:txBody>
          <a:bodyPr/>
          <a:lstStyle/>
          <a:p>
            <a:r>
              <a:rPr lang="en-US" altLang="x-none" sz="2400">
                <a:ea typeface="ＭＳ Ｐゴシック" charset="-128"/>
              </a:rPr>
              <a:t>Commonly when we say packet switching we mean datagram switching</a:t>
            </a:r>
          </a:p>
          <a:p>
            <a:r>
              <a:rPr lang="en-US" altLang="x-none" sz="2400">
                <a:ea typeface="ＭＳ Ｐゴシック" charset="-128"/>
              </a:rPr>
              <a:t>Example: IP networks</a:t>
            </a:r>
          </a:p>
          <a:p>
            <a:r>
              <a:rPr lang="en-US" altLang="x-none" sz="2400">
                <a:ea typeface="ＭＳ Ｐゴシック" charset="-128"/>
              </a:rPr>
              <a:t>Each packet is independently switched</a:t>
            </a:r>
          </a:p>
          <a:p>
            <a:pPr lvl="1"/>
            <a:r>
              <a:rPr lang="en-US" altLang="x-none" sz="2000">
                <a:ea typeface="ＭＳ Ｐゴシック" charset="-128"/>
              </a:rPr>
              <a:t>each packet header contains </a:t>
            </a:r>
            <a:r>
              <a:rPr lang="en-US" altLang="x-none" sz="2000" i="1">
                <a:solidFill>
                  <a:srgbClr val="FF0000"/>
                </a:solidFill>
                <a:ea typeface="ＭＳ Ｐゴシック" charset="-128"/>
              </a:rPr>
              <a:t>complete destination address</a:t>
            </a:r>
            <a:endParaRPr lang="en-US" altLang="zh-CN" sz="2000" i="1">
              <a:solidFill>
                <a:srgbClr val="FF0000"/>
              </a:solidFill>
              <a:ea typeface="宋体" charset="-122"/>
            </a:endParaRPr>
          </a:p>
          <a:p>
            <a:pPr lvl="1"/>
            <a:r>
              <a:rPr lang="en-US" altLang="x-none" sz="2000">
                <a:ea typeface="ＭＳ Ｐゴシック" charset="-128"/>
              </a:rPr>
              <a:t>receiving a packet, a router looks at the packet</a:t>
            </a:r>
            <a:r>
              <a:rPr lang="ja-JP" altLang="en-US" sz="2000">
                <a:ea typeface="ＭＳ Ｐゴシック" charset="-128"/>
              </a:rPr>
              <a:t>’</a:t>
            </a:r>
            <a:r>
              <a:rPr lang="en-US" altLang="ja-JP" sz="2000">
                <a:ea typeface="ＭＳ Ｐゴシック" charset="-128"/>
              </a:rPr>
              <a:t>s destination address and </a:t>
            </a:r>
            <a:r>
              <a:rPr lang="en-US" altLang="ja-JP" sz="2000" i="1">
                <a:ea typeface="ＭＳ Ｐゴシック" charset="-128"/>
              </a:rPr>
              <a:t>searches</a:t>
            </a:r>
            <a:r>
              <a:rPr lang="en-US" altLang="ja-JP" sz="2000">
                <a:ea typeface="ＭＳ Ｐゴシック" charset="-128"/>
              </a:rPr>
              <a:t> its current routing table to determine the possible next hops, and pick one</a:t>
            </a:r>
            <a:endParaRPr lang="en-US" altLang="zh-CN" sz="2000">
              <a:ea typeface="宋体" charset="-122"/>
            </a:endParaRPr>
          </a:p>
          <a:p>
            <a:endParaRPr lang="en-US" altLang="zh-CN" sz="2400">
              <a:ea typeface="宋体" charset="-122"/>
            </a:endParaRPr>
          </a:p>
          <a:p>
            <a:r>
              <a:rPr lang="en-US" altLang="zh-CN" sz="2400">
                <a:ea typeface="宋体" charset="-122"/>
              </a:rPr>
              <a:t>Analogy: postal mail system</a:t>
            </a:r>
            <a:endParaRPr lang="en-US" altLang="zh-CN" sz="20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4931E3-3BF1-1046-98B2-A0910A46CFF0}" type="slidenum">
              <a:rPr lang="en-US" altLang="x-none" sz="1200">
                <a:latin typeface="Tahoma" charset="0"/>
              </a:rPr>
              <a:pPr>
                <a:spcBef>
                  <a:spcPct val="0"/>
                </a:spcBef>
                <a:buClrTx/>
                <a:buSzTx/>
                <a:buFontTx/>
                <a:buNone/>
              </a:pPr>
              <a:t>2</a:t>
            </a:fld>
            <a:endParaRPr lang="en-US" altLang="x-none" sz="1200">
              <a:latin typeface="Tahoma" charset="0"/>
            </a:endParaRPr>
          </a:p>
        </p:txBody>
      </p:sp>
      <p:sp>
        <p:nvSpPr>
          <p:cNvPr id="3174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31747"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0033CC"/>
              </a:buClr>
              <a:buFont typeface="Wingdings" charset="2"/>
              <a:buChar char="q"/>
            </a:pPr>
            <a:r>
              <a:rPr lang="en-US" altLang="x-none"/>
              <a:t>Admin. and recap</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C523FAB-8EB8-B148-8525-6BB662C93313}" type="slidenum">
              <a:rPr lang="en-US" altLang="x-none" sz="1200">
                <a:latin typeface="Tahoma" charset="0"/>
              </a:rPr>
              <a:pPr>
                <a:spcBef>
                  <a:spcPct val="0"/>
                </a:spcBef>
                <a:buClrTx/>
                <a:buSzTx/>
                <a:buFontTx/>
                <a:buNone/>
              </a:pPr>
              <a:t>20</a:t>
            </a:fld>
            <a:endParaRPr lang="en-US" altLang="x-none" sz="1200">
              <a:latin typeface="Tahoma" charset="0"/>
            </a:endParaRPr>
          </a:p>
        </p:txBody>
      </p:sp>
      <p:sp>
        <p:nvSpPr>
          <p:cNvPr id="70658"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59"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0"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2"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3"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4"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5"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6"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8"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9"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1"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2"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9"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0"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1"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0682" name="Group 28"/>
          <p:cNvGrpSpPr>
            <a:grpSpLocks/>
          </p:cNvGrpSpPr>
          <p:nvPr/>
        </p:nvGrpSpPr>
        <p:grpSpPr bwMode="auto">
          <a:xfrm>
            <a:off x="1089025" y="2509838"/>
            <a:ext cx="454025" cy="457200"/>
            <a:chOff x="712" y="2330"/>
            <a:chExt cx="286" cy="288"/>
          </a:xfrm>
        </p:grpSpPr>
        <p:sp>
          <p:nvSpPr>
            <p:cNvPr id="70775"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76"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7"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79"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0"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1"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2"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83"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84"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5"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6"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3" name="Group 41"/>
          <p:cNvGrpSpPr>
            <a:grpSpLocks/>
          </p:cNvGrpSpPr>
          <p:nvPr/>
        </p:nvGrpSpPr>
        <p:grpSpPr bwMode="auto">
          <a:xfrm>
            <a:off x="1165225" y="4867275"/>
            <a:ext cx="454025" cy="457200"/>
            <a:chOff x="712" y="2330"/>
            <a:chExt cx="286" cy="288"/>
          </a:xfrm>
        </p:grpSpPr>
        <p:sp>
          <p:nvSpPr>
            <p:cNvPr id="70763"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64"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5"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6"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67"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9"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0"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71"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72"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3"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4"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4" name="Group 54"/>
          <p:cNvGrpSpPr>
            <a:grpSpLocks/>
          </p:cNvGrpSpPr>
          <p:nvPr/>
        </p:nvGrpSpPr>
        <p:grpSpPr bwMode="auto">
          <a:xfrm>
            <a:off x="4513263" y="2054225"/>
            <a:ext cx="454025" cy="455613"/>
            <a:chOff x="712" y="2330"/>
            <a:chExt cx="286" cy="288"/>
          </a:xfrm>
        </p:grpSpPr>
        <p:sp>
          <p:nvSpPr>
            <p:cNvPr id="70751"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52"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3"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4"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55"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6"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7"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8"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59"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60"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1"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2"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5" name="Group 67"/>
          <p:cNvGrpSpPr>
            <a:grpSpLocks/>
          </p:cNvGrpSpPr>
          <p:nvPr/>
        </p:nvGrpSpPr>
        <p:grpSpPr bwMode="auto">
          <a:xfrm>
            <a:off x="7785100" y="2509838"/>
            <a:ext cx="454025" cy="457200"/>
            <a:chOff x="712" y="2330"/>
            <a:chExt cx="286" cy="288"/>
          </a:xfrm>
        </p:grpSpPr>
        <p:sp>
          <p:nvSpPr>
            <p:cNvPr id="70739"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40"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1"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43"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4"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5"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6"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47"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48"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6" name="Group 80"/>
          <p:cNvGrpSpPr>
            <a:grpSpLocks/>
          </p:cNvGrpSpPr>
          <p:nvPr/>
        </p:nvGrpSpPr>
        <p:grpSpPr bwMode="auto">
          <a:xfrm>
            <a:off x="8093075" y="5019675"/>
            <a:ext cx="454025" cy="457200"/>
            <a:chOff x="712" y="2330"/>
            <a:chExt cx="286" cy="288"/>
          </a:xfrm>
        </p:grpSpPr>
        <p:sp>
          <p:nvSpPr>
            <p:cNvPr id="70727"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28"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9"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31"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4"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35"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36"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7"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8"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0687" name="AutoShape 93"/>
          <p:cNvCxnSpPr>
            <a:cxnSpLocks noChangeShapeType="1"/>
            <a:stCxn id="70675" idx="3"/>
            <a:endCxn id="70677"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8" name="AutoShape 94"/>
          <p:cNvCxnSpPr>
            <a:cxnSpLocks noChangeShapeType="1"/>
            <a:stCxn id="70675" idx="3"/>
            <a:endCxn id="70678"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9" name="AutoShape 95"/>
          <p:cNvCxnSpPr>
            <a:cxnSpLocks noChangeShapeType="1"/>
            <a:stCxn id="70676" idx="3"/>
            <a:endCxn id="70678"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0" name="AutoShape 96"/>
          <p:cNvCxnSpPr>
            <a:cxnSpLocks noChangeShapeType="1"/>
            <a:stCxn id="70676" idx="3"/>
            <a:endCxn id="70679"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1" name="AutoShape 97"/>
          <p:cNvCxnSpPr>
            <a:cxnSpLocks noChangeShapeType="1"/>
            <a:stCxn id="70678" idx="3"/>
            <a:endCxn id="70680"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2" name="AutoShape 98"/>
          <p:cNvCxnSpPr>
            <a:cxnSpLocks noChangeShapeType="1"/>
            <a:stCxn id="70679" idx="3"/>
            <a:endCxn id="70681"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3" name="AutoShape 99"/>
          <p:cNvCxnSpPr>
            <a:cxnSpLocks noChangeShapeType="1"/>
            <a:stCxn id="70681" idx="0"/>
            <a:endCxn id="70680"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4" name="AutoShape 100"/>
          <p:cNvCxnSpPr>
            <a:cxnSpLocks noChangeShapeType="1"/>
            <a:stCxn id="70676" idx="0"/>
            <a:endCxn id="70675"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5" name="AutoShape 101"/>
          <p:cNvCxnSpPr>
            <a:cxnSpLocks noChangeShapeType="1"/>
            <a:stCxn id="70677" idx="3"/>
            <a:endCxn id="70680"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6" name="AutoShape 102"/>
          <p:cNvCxnSpPr>
            <a:cxnSpLocks noChangeShapeType="1"/>
            <a:stCxn id="70783" idx="35"/>
            <a:endCxn id="70675"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7" name="AutoShape 103"/>
          <p:cNvCxnSpPr>
            <a:cxnSpLocks noChangeShapeType="1"/>
            <a:stCxn id="70771" idx="31"/>
            <a:endCxn id="70676"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8" name="AutoShape 104"/>
          <p:cNvCxnSpPr>
            <a:cxnSpLocks noChangeShapeType="1"/>
            <a:stCxn id="70677" idx="0"/>
            <a:endCxn id="70754"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9" name="AutoShape 105"/>
          <p:cNvCxnSpPr>
            <a:cxnSpLocks noChangeShapeType="1"/>
            <a:stCxn id="70681" idx="3"/>
            <a:endCxn id="70735"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700" name="AutoShape 106"/>
          <p:cNvCxnSpPr>
            <a:cxnSpLocks noChangeShapeType="1"/>
            <a:stCxn id="70680" idx="3"/>
            <a:endCxn id="70739"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701"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0702"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0703"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0704"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0705"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0706"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0707"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0708"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0709"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0710"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0711"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0712"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0713"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4" name="Rectangle 120"/>
          <p:cNvSpPr>
            <a:spLocks noChangeArrowheads="1"/>
          </p:cNvSpPr>
          <p:nvPr/>
        </p:nvSpPr>
        <p:spPr bwMode="auto">
          <a:xfrm>
            <a:off x="3219450" y="50196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5" name="Rectangle 121"/>
          <p:cNvSpPr>
            <a:spLocks noChangeArrowheads="1"/>
          </p:cNvSpPr>
          <p:nvPr/>
        </p:nvSpPr>
        <p:spPr bwMode="auto">
          <a:xfrm>
            <a:off x="5197475" y="5324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6" name="Rectangle 122"/>
          <p:cNvSpPr>
            <a:spLocks noChangeArrowheads="1"/>
          </p:cNvSpPr>
          <p:nvPr/>
        </p:nvSpPr>
        <p:spPr bwMode="auto">
          <a:xfrm>
            <a:off x="6872288" y="44116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7" name="Rectangle 123"/>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8" name="Rectangle 124"/>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9" name="Rectangle 125"/>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0" name="Rectangle 126"/>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1" name="Rectangle 127"/>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2" name="Rectangle 128"/>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3" name="Rectangle 129"/>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4" name="Freeform 130"/>
          <p:cNvSpPr>
            <a:spLocks/>
          </p:cNvSpPr>
          <p:nvPr/>
        </p:nvSpPr>
        <p:spPr bwMode="auto">
          <a:xfrm>
            <a:off x="1622425" y="2967038"/>
            <a:ext cx="6315075" cy="2281237"/>
          </a:xfrm>
          <a:custGeom>
            <a:avLst/>
            <a:gdLst>
              <a:gd name="T0" fmla="*/ 0 w 3984"/>
              <a:gd name="T1" fmla="*/ 2147483646 h 1440"/>
              <a:gd name="T2" fmla="*/ 2147483646 w 3984"/>
              <a:gd name="T3" fmla="*/ 2147483646 h 1440"/>
              <a:gd name="T4" fmla="*/ 2147483646 w 3984"/>
              <a:gd name="T5" fmla="*/ 2147483646 h 1440"/>
              <a:gd name="T6" fmla="*/ 2147483646 w 3984"/>
              <a:gd name="T7" fmla="*/ 2147483646 h 1440"/>
              <a:gd name="T8" fmla="*/ 2147483646 w 3984"/>
              <a:gd name="T9" fmla="*/ 0 h 1440"/>
              <a:gd name="T10" fmla="*/ 0 60000 65536"/>
              <a:gd name="T11" fmla="*/ 0 60000 65536"/>
              <a:gd name="T12" fmla="*/ 0 60000 65536"/>
              <a:gd name="T13" fmla="*/ 0 60000 65536"/>
              <a:gd name="T14" fmla="*/ 0 60000 65536"/>
              <a:gd name="T15" fmla="*/ 0 w 3984"/>
              <a:gd name="T16" fmla="*/ 0 h 1440"/>
              <a:gd name="T17" fmla="*/ 3984 w 3984"/>
              <a:gd name="T18" fmla="*/ 1440 h 1440"/>
            </a:gdLst>
            <a:ahLst/>
            <a:cxnLst>
              <a:cxn ang="T10">
                <a:pos x="T0" y="T1"/>
              </a:cxn>
              <a:cxn ang="T11">
                <a:pos x="T2" y="T3"/>
              </a:cxn>
              <a:cxn ang="T12">
                <a:pos x="T4" y="T5"/>
              </a:cxn>
              <a:cxn ang="T13">
                <a:pos x="T6" y="T7"/>
              </a:cxn>
              <a:cxn ang="T14">
                <a:pos x="T8" y="T9"/>
              </a:cxn>
            </a:cxnLst>
            <a:rect l="T15" t="T16" r="T17" b="T18"/>
            <a:pathLst>
              <a:path w="3984" h="1440">
                <a:moveTo>
                  <a:pt x="0" y="1440"/>
                </a:moveTo>
                <a:cubicBezTo>
                  <a:pt x="184" y="1428"/>
                  <a:pt x="368" y="1416"/>
                  <a:pt x="912" y="1296"/>
                </a:cubicBezTo>
                <a:cubicBezTo>
                  <a:pt x="1456" y="1176"/>
                  <a:pt x="2776" y="880"/>
                  <a:pt x="3264" y="720"/>
                </a:cubicBezTo>
                <a:cubicBezTo>
                  <a:pt x="3752" y="560"/>
                  <a:pt x="3720" y="456"/>
                  <a:pt x="3840" y="336"/>
                </a:cubicBezTo>
                <a:cubicBezTo>
                  <a:pt x="3960" y="216"/>
                  <a:pt x="3972" y="108"/>
                  <a:pt x="3984" y="0"/>
                </a:cubicBez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0725" name="Freeform 131"/>
          <p:cNvSpPr>
            <a:spLocks/>
          </p:cNvSpPr>
          <p:nvPr/>
        </p:nvSpPr>
        <p:spPr bwMode="auto">
          <a:xfrm>
            <a:off x="1470025" y="2967038"/>
            <a:ext cx="6391275" cy="1470025"/>
          </a:xfrm>
          <a:custGeom>
            <a:avLst/>
            <a:gdLst>
              <a:gd name="T0" fmla="*/ 0 w 4032"/>
              <a:gd name="T1" fmla="*/ 0 h 928"/>
              <a:gd name="T2" fmla="*/ 2147483646 w 4032"/>
              <a:gd name="T3" fmla="*/ 2147483646 h 928"/>
              <a:gd name="T4" fmla="*/ 2147483646 w 4032"/>
              <a:gd name="T5" fmla="*/ 2147483646 h 928"/>
              <a:gd name="T6" fmla="*/ 2147483646 w 4032"/>
              <a:gd name="T7" fmla="*/ 2147483646 h 928"/>
              <a:gd name="T8" fmla="*/ 2147483646 w 4032"/>
              <a:gd name="T9" fmla="*/ 2147483646 h 928"/>
              <a:gd name="T10" fmla="*/ 2147483646 w 4032"/>
              <a:gd name="T11" fmla="*/ 2147483646 h 928"/>
              <a:gd name="T12" fmla="*/ 2147483646 w 4032"/>
              <a:gd name="T13" fmla="*/ 0 h 928"/>
              <a:gd name="T14" fmla="*/ 0 60000 65536"/>
              <a:gd name="T15" fmla="*/ 0 60000 65536"/>
              <a:gd name="T16" fmla="*/ 0 60000 65536"/>
              <a:gd name="T17" fmla="*/ 0 60000 65536"/>
              <a:gd name="T18" fmla="*/ 0 60000 65536"/>
              <a:gd name="T19" fmla="*/ 0 60000 65536"/>
              <a:gd name="T20" fmla="*/ 0 60000 65536"/>
              <a:gd name="T21" fmla="*/ 0 w 4032"/>
              <a:gd name="T22" fmla="*/ 0 h 928"/>
              <a:gd name="T23" fmla="*/ 4032 w 4032"/>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 h="928">
                <a:moveTo>
                  <a:pt x="0" y="0"/>
                </a:moveTo>
                <a:cubicBezTo>
                  <a:pt x="164" y="104"/>
                  <a:pt x="328" y="208"/>
                  <a:pt x="576" y="336"/>
                </a:cubicBezTo>
                <a:cubicBezTo>
                  <a:pt x="824" y="464"/>
                  <a:pt x="1272" y="672"/>
                  <a:pt x="1488" y="768"/>
                </a:cubicBezTo>
                <a:cubicBezTo>
                  <a:pt x="1704" y="864"/>
                  <a:pt x="1696" y="896"/>
                  <a:pt x="1872" y="912"/>
                </a:cubicBezTo>
                <a:cubicBezTo>
                  <a:pt x="2048" y="928"/>
                  <a:pt x="2240" y="928"/>
                  <a:pt x="2544" y="864"/>
                </a:cubicBezTo>
                <a:cubicBezTo>
                  <a:pt x="2848" y="800"/>
                  <a:pt x="3448" y="672"/>
                  <a:pt x="3696" y="528"/>
                </a:cubicBezTo>
                <a:cubicBezTo>
                  <a:pt x="3944" y="384"/>
                  <a:pt x="3988" y="192"/>
                  <a:pt x="4032" y="0"/>
                </a:cubicBez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49223" name="Rectangle 132"/>
          <p:cNvSpPr>
            <a:spLocks noChangeArrowheads="1"/>
          </p:cNvSpPr>
          <p:nvPr/>
        </p:nvSpPr>
        <p:spPr bwMode="auto">
          <a:xfrm>
            <a:off x="831850" y="387350"/>
            <a:ext cx="7772400" cy="98425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Datagram Packet Switching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86FAAF2-CEC8-2944-B69D-E881A1932B9D}" type="slidenum">
              <a:rPr lang="en-US" altLang="x-none" sz="1200">
                <a:latin typeface="Tahoma" charset="0"/>
              </a:rPr>
              <a:pPr>
                <a:spcBef>
                  <a:spcPct val="0"/>
                </a:spcBef>
                <a:buClrTx/>
                <a:buSzTx/>
                <a:buFontTx/>
                <a:buNone/>
              </a:pPr>
              <a:t>21</a:t>
            </a:fld>
            <a:endParaRPr lang="en-US" altLang="x-none" sz="1200">
              <a:latin typeface="Tahoma" charset="0"/>
            </a:endParaRPr>
          </a:p>
        </p:txBody>
      </p:sp>
      <p:grpSp>
        <p:nvGrpSpPr>
          <p:cNvPr id="72706" name="Group 2"/>
          <p:cNvGrpSpPr>
            <a:grpSpLocks/>
          </p:cNvGrpSpPr>
          <p:nvPr/>
        </p:nvGrpSpPr>
        <p:grpSpPr bwMode="auto">
          <a:xfrm>
            <a:off x="5570538" y="4875213"/>
            <a:ext cx="1741487" cy="1228725"/>
            <a:chOff x="1321" y="2432"/>
            <a:chExt cx="1097" cy="774"/>
          </a:xfrm>
        </p:grpSpPr>
        <p:sp>
          <p:nvSpPr>
            <p:cNvPr id="72744"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72745"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72746"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72707" name="Group 6"/>
          <p:cNvGrpSpPr>
            <a:grpSpLocks/>
          </p:cNvGrpSpPr>
          <p:nvPr/>
        </p:nvGrpSpPr>
        <p:grpSpPr bwMode="auto">
          <a:xfrm>
            <a:off x="3819525" y="4265613"/>
            <a:ext cx="1741488" cy="1230312"/>
            <a:chOff x="1321" y="2432"/>
            <a:chExt cx="1097" cy="774"/>
          </a:xfrm>
        </p:grpSpPr>
        <p:sp>
          <p:nvSpPr>
            <p:cNvPr id="72741"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42"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3"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08"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09"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0"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1"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2"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3"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4"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5" name="Rectangle 18"/>
          <p:cNvSpPr>
            <a:spLocks noChangeArrowheads="1"/>
          </p:cNvSpPr>
          <p:nvPr/>
        </p:nvSpPr>
        <p:spPr bwMode="auto">
          <a:xfrm>
            <a:off x="3238500" y="33655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6"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7" name="Rectangle 20"/>
          <p:cNvSpPr>
            <a:spLocks noChangeArrowheads="1"/>
          </p:cNvSpPr>
          <p:nvPr/>
        </p:nvSpPr>
        <p:spPr bwMode="auto">
          <a:xfrm>
            <a:off x="3238500" y="41021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72718" name="Object 21"/>
          <p:cNvGraphicFramePr>
            <a:graphicFrameLocks noChangeAspect="1"/>
          </p:cNvGraphicFramePr>
          <p:nvPr/>
        </p:nvGraphicFramePr>
        <p:xfrm>
          <a:off x="457200" y="1371600"/>
          <a:ext cx="8229600" cy="1190625"/>
        </p:xfrm>
        <a:graphic>
          <a:graphicData uri="http://schemas.openxmlformats.org/presentationml/2006/ole">
            <mc:AlternateContent xmlns:mc="http://schemas.openxmlformats.org/markup-compatibility/2006">
              <mc:Choice xmlns:v="urn:schemas-microsoft-com:vml" Requires="v">
                <p:oleObj spid="_x0000_s72752" name="VISIO" r:id="rId4" imgW="8280400" imgH="1153160" progId="Visio.Drawing.4">
                  <p:embed/>
                </p:oleObj>
              </mc:Choice>
              <mc:Fallback>
                <p:oleObj name="VISIO" r:id="rId4" imgW="8280400" imgH="1153160" progId="Visio.Drawing.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9" name="Line 23"/>
          <p:cNvSpPr>
            <a:spLocks noChangeShapeType="1"/>
          </p:cNvSpPr>
          <p:nvPr/>
        </p:nvSpPr>
        <p:spPr bwMode="auto">
          <a:xfrm flipV="1">
            <a:off x="2105025" y="3651250"/>
            <a:ext cx="1852613" cy="333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0" name="Line 24"/>
          <p:cNvSpPr>
            <a:spLocks noChangeShapeType="1"/>
          </p:cNvSpPr>
          <p:nvPr/>
        </p:nvSpPr>
        <p:spPr bwMode="auto">
          <a:xfrm flipV="1">
            <a:off x="3805238" y="3803650"/>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1" name="AutoShape 25"/>
          <p:cNvSpPr>
            <a:spLocks/>
          </p:cNvSpPr>
          <p:nvPr/>
        </p:nvSpPr>
        <p:spPr bwMode="auto">
          <a:xfrm>
            <a:off x="4032250" y="3649663"/>
            <a:ext cx="76200" cy="153987"/>
          </a:xfrm>
          <a:prstGeom prst="rightBrace">
            <a:avLst>
              <a:gd name="adj1" fmla="val 168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b="1">
              <a:latin typeface="新細明體" charset="-120"/>
            </a:endParaRPr>
          </a:p>
        </p:txBody>
      </p:sp>
      <p:grpSp>
        <p:nvGrpSpPr>
          <p:cNvPr id="72722" name="Group 26"/>
          <p:cNvGrpSpPr>
            <a:grpSpLocks/>
          </p:cNvGrpSpPr>
          <p:nvPr/>
        </p:nvGrpSpPr>
        <p:grpSpPr bwMode="auto">
          <a:xfrm>
            <a:off x="2097088" y="3708400"/>
            <a:ext cx="1741487" cy="1227138"/>
            <a:chOff x="1321" y="2432"/>
            <a:chExt cx="1097" cy="774"/>
          </a:xfrm>
        </p:grpSpPr>
        <p:sp>
          <p:nvSpPr>
            <p:cNvPr id="72738" name="AutoShape 2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39" name="AutoShape 2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0" name="AutoShape 2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23" name="Line 30"/>
          <p:cNvSpPr>
            <a:spLocks noChangeShapeType="1"/>
          </p:cNvSpPr>
          <p:nvPr/>
        </p:nvSpPr>
        <p:spPr bwMode="auto">
          <a:xfrm>
            <a:off x="2097088"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4" name="Line 31"/>
          <p:cNvSpPr>
            <a:spLocks noChangeShapeType="1"/>
          </p:cNvSpPr>
          <p:nvPr/>
        </p:nvSpPr>
        <p:spPr bwMode="auto">
          <a:xfrm>
            <a:off x="382905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5" name="Line 32"/>
          <p:cNvSpPr>
            <a:spLocks noChangeShapeType="1"/>
          </p:cNvSpPr>
          <p:nvPr/>
        </p:nvSpPr>
        <p:spPr bwMode="auto">
          <a:xfrm>
            <a:off x="556260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6" name="Line 33"/>
          <p:cNvSpPr>
            <a:spLocks noChangeShapeType="1"/>
          </p:cNvSpPr>
          <p:nvPr/>
        </p:nvSpPr>
        <p:spPr bwMode="auto">
          <a:xfrm>
            <a:off x="7294563"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7" name="Oval 42"/>
          <p:cNvSpPr>
            <a:spLocks noChangeArrowheads="1"/>
          </p:cNvSpPr>
          <p:nvPr/>
        </p:nvSpPr>
        <p:spPr bwMode="auto">
          <a:xfrm>
            <a:off x="5935663" y="4565650"/>
            <a:ext cx="212725" cy="496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28" name="Line 43"/>
          <p:cNvSpPr>
            <a:spLocks noChangeShapeType="1"/>
          </p:cNvSpPr>
          <p:nvPr/>
        </p:nvSpPr>
        <p:spPr bwMode="auto">
          <a:xfrm flipV="1">
            <a:off x="6096000" y="3954463"/>
            <a:ext cx="106363" cy="6302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29" name="Line 45"/>
          <p:cNvSpPr>
            <a:spLocks noChangeShapeType="1"/>
          </p:cNvSpPr>
          <p:nvPr/>
        </p:nvSpPr>
        <p:spPr bwMode="auto">
          <a:xfrm flipV="1">
            <a:off x="6254750" y="4037013"/>
            <a:ext cx="1274763" cy="285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30" name="AutoShape 47"/>
          <p:cNvSpPr>
            <a:spLocks/>
          </p:cNvSpPr>
          <p:nvPr/>
        </p:nvSpPr>
        <p:spPr bwMode="auto">
          <a:xfrm>
            <a:off x="1905000" y="3684588"/>
            <a:ext cx="76200" cy="381000"/>
          </a:xfrm>
          <a:prstGeom prst="leftBrace">
            <a:avLst>
              <a:gd name="adj1" fmla="val 416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96" tIns="45701" rIns="27420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50000"/>
              </a:spcBef>
              <a:spcAft>
                <a:spcPts val="1000"/>
              </a:spcAft>
              <a:buClrTx/>
              <a:buSzTx/>
              <a:buFontTx/>
              <a:buNone/>
            </a:pPr>
            <a:endParaRPr lang="en-US" altLang="x-none" sz="1400">
              <a:latin typeface="新細明體" charset="-120"/>
            </a:endParaRPr>
          </a:p>
          <a:p>
            <a:pPr algn="r">
              <a:spcBef>
                <a:spcPct val="50000"/>
              </a:spcBef>
              <a:spcAft>
                <a:spcPts val="1000"/>
              </a:spcAft>
              <a:buClrTx/>
              <a:buSzTx/>
              <a:buFontTx/>
              <a:buNone/>
            </a:pPr>
            <a:endParaRPr lang="en-US" altLang="x-none" sz="1400">
              <a:latin typeface="新細明體" charset="-120"/>
            </a:endParaRPr>
          </a:p>
        </p:txBody>
      </p:sp>
      <p:sp>
        <p:nvSpPr>
          <p:cNvPr id="72731" name="Text Box 48"/>
          <p:cNvSpPr txBox="1">
            <a:spLocks noChangeArrowheads="1"/>
          </p:cNvSpPr>
          <p:nvPr/>
        </p:nvSpPr>
        <p:spPr bwMode="auto">
          <a:xfrm>
            <a:off x="760413" y="16002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A</a:t>
            </a:r>
            <a:endParaRPr lang="en-US" altLang="x-none" sz="1600">
              <a:latin typeface="Times New Roman" charset="0"/>
              <a:ea typeface="宋体" charset="-122"/>
            </a:endParaRPr>
          </a:p>
        </p:txBody>
      </p:sp>
      <p:sp>
        <p:nvSpPr>
          <p:cNvPr id="72732" name="Text Box 49"/>
          <p:cNvSpPr txBox="1">
            <a:spLocks noChangeArrowheads="1"/>
          </p:cNvSpPr>
          <p:nvPr/>
        </p:nvSpPr>
        <p:spPr bwMode="auto">
          <a:xfrm>
            <a:off x="7696200" y="1600200"/>
            <a:ext cx="82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B</a:t>
            </a:r>
            <a:endParaRPr lang="en-US" altLang="x-none" sz="1600">
              <a:latin typeface="Times New Roman" charset="0"/>
              <a:ea typeface="宋体" charset="-122"/>
            </a:endParaRPr>
          </a:p>
        </p:txBody>
      </p:sp>
      <p:sp>
        <p:nvSpPr>
          <p:cNvPr id="72733" name="Text Box 50"/>
          <p:cNvSpPr txBox="1">
            <a:spLocks noChangeArrowheads="1"/>
          </p:cNvSpPr>
          <p:nvPr/>
        </p:nvSpPr>
        <p:spPr bwMode="auto">
          <a:xfrm>
            <a:off x="3424238" y="1752600"/>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1</a:t>
            </a:r>
          </a:p>
        </p:txBody>
      </p:sp>
      <p:sp>
        <p:nvSpPr>
          <p:cNvPr id="72734" name="Text Box 51"/>
          <p:cNvSpPr txBox="1">
            <a:spLocks noChangeArrowheads="1"/>
          </p:cNvSpPr>
          <p:nvPr/>
        </p:nvSpPr>
        <p:spPr bwMode="auto">
          <a:xfrm>
            <a:off x="5022850" y="1752600"/>
            <a:ext cx="99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2</a:t>
            </a:r>
          </a:p>
        </p:txBody>
      </p:sp>
      <p:sp>
        <p:nvSpPr>
          <p:cNvPr id="72735" name="Text Box 52"/>
          <p:cNvSpPr txBox="1">
            <a:spLocks noChangeArrowheads="1"/>
          </p:cNvSpPr>
          <p:nvPr/>
        </p:nvSpPr>
        <p:spPr bwMode="auto">
          <a:xfrm>
            <a:off x="4067175" y="3122613"/>
            <a:ext cx="11652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Times New Roman" charset="0"/>
              </a:rPr>
              <a:t>propagation</a:t>
            </a:r>
          </a:p>
          <a:p>
            <a:pPr>
              <a:spcBef>
                <a:spcPct val="0"/>
              </a:spcBef>
              <a:buClrTx/>
              <a:buSzTx/>
              <a:buFontTx/>
              <a:buNone/>
            </a:pPr>
            <a:r>
              <a:rPr lang="en-US" altLang="x-none" sz="1600">
                <a:latin typeface="Times New Roman" charset="0"/>
              </a:rPr>
              <a:t>delay from</a:t>
            </a:r>
          </a:p>
          <a:p>
            <a:pPr>
              <a:spcBef>
                <a:spcPct val="0"/>
              </a:spcBef>
              <a:buClrTx/>
              <a:buSzTx/>
              <a:buFontTx/>
              <a:buNone/>
            </a:pPr>
            <a:r>
              <a:rPr lang="en-US" altLang="x-none" sz="1600">
                <a:latin typeface="Times New Roman" charset="0"/>
              </a:rPr>
              <a:t>Host </a:t>
            </a:r>
            <a:r>
              <a:rPr lang="en-US" altLang="zh-CN" sz="1600">
                <a:latin typeface="Times New Roman" charset="0"/>
                <a:ea typeface="宋体" charset="-122"/>
              </a:rPr>
              <a:t>A</a:t>
            </a:r>
            <a:r>
              <a:rPr lang="en-US" altLang="x-none" sz="1600">
                <a:latin typeface="Times New Roman" charset="0"/>
                <a:ea typeface="宋体" charset="-122"/>
              </a:rPr>
              <a:t> to </a:t>
            </a:r>
          </a:p>
          <a:p>
            <a:pPr>
              <a:spcBef>
                <a:spcPct val="0"/>
              </a:spcBef>
              <a:buClrTx/>
              <a:buSzTx/>
              <a:buFontTx/>
              <a:buNone/>
            </a:pPr>
            <a:r>
              <a:rPr lang="en-US" altLang="x-none" sz="1600">
                <a:latin typeface="Times New Roman" charset="0"/>
                <a:ea typeface="宋体" charset="-122"/>
              </a:rPr>
              <a:t>Node 1 </a:t>
            </a:r>
          </a:p>
        </p:txBody>
      </p:sp>
      <p:sp>
        <p:nvSpPr>
          <p:cNvPr id="72736" name="Text Box 57"/>
          <p:cNvSpPr txBox="1">
            <a:spLocks noChangeArrowheads="1"/>
          </p:cNvSpPr>
          <p:nvPr/>
        </p:nvSpPr>
        <p:spPr bwMode="auto">
          <a:xfrm>
            <a:off x="341313" y="3544888"/>
            <a:ext cx="13541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Times New Roman" charset="0"/>
              </a:rPr>
              <a:t>transmission </a:t>
            </a:r>
          </a:p>
          <a:p>
            <a:pPr>
              <a:spcBef>
                <a:spcPct val="0"/>
              </a:spcBef>
              <a:buClrTx/>
              <a:buSzTx/>
              <a:buFontTx/>
              <a:buNone/>
            </a:pPr>
            <a:r>
              <a:rPr lang="en-US" altLang="x-none" sz="1400">
                <a:latin typeface="Times New Roman" charset="0"/>
              </a:rPr>
              <a:t>time of Packet 1</a:t>
            </a:r>
          </a:p>
          <a:p>
            <a:pPr>
              <a:spcBef>
                <a:spcPct val="0"/>
              </a:spcBef>
              <a:buClrTx/>
              <a:buSzTx/>
              <a:buFontTx/>
              <a:buNone/>
            </a:pPr>
            <a:r>
              <a:rPr lang="en-US" altLang="x-none" sz="1400">
                <a:latin typeface="Times New Roman" charset="0"/>
              </a:rPr>
              <a:t>at Host </a:t>
            </a:r>
            <a:r>
              <a:rPr lang="en-US" altLang="zh-CN" sz="1400">
                <a:latin typeface="Times New Roman" charset="0"/>
                <a:ea typeface="宋体" charset="-122"/>
              </a:rPr>
              <a:t>A</a:t>
            </a:r>
            <a:endParaRPr lang="en-US" altLang="x-none" sz="1400">
              <a:latin typeface="Times New Roman" charset="0"/>
              <a:ea typeface="宋体" charset="-122"/>
            </a:endParaRPr>
          </a:p>
        </p:txBody>
      </p:sp>
      <p:sp>
        <p:nvSpPr>
          <p:cNvPr id="72737" name="Rectangle 58"/>
          <p:cNvSpPr>
            <a:spLocks noGrp="1" noChangeArrowheads="1"/>
          </p:cNvSpPr>
          <p:nvPr>
            <p:ph type="title"/>
          </p:nvPr>
        </p:nvSpPr>
        <p:spPr/>
        <p:txBody>
          <a:bodyPr/>
          <a:lstStyle/>
          <a:p>
            <a:r>
              <a:rPr lang="en-US" altLang="x-none" sz="3200">
                <a:ea typeface="ＭＳ Ｐゴシック" charset="-128"/>
              </a:rPr>
              <a:t>Timing Diagram of Datagram Switching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A2BBCD5-BA47-F542-BB75-5025D30A16F2}" type="slidenum">
              <a:rPr lang="en-US" altLang="x-none" sz="1200">
                <a:latin typeface="Tahoma" charset="0"/>
              </a:rPr>
              <a:pPr>
                <a:spcBef>
                  <a:spcPct val="0"/>
                </a:spcBef>
                <a:buClrTx/>
                <a:buSzTx/>
                <a:buFontTx/>
                <a:buNone/>
              </a:pPr>
              <a:t>22</a:t>
            </a:fld>
            <a:endParaRPr lang="en-US" altLang="x-none" sz="1200">
              <a:latin typeface="Tahoma" charset="0"/>
            </a:endParaRPr>
          </a:p>
        </p:txBody>
      </p:sp>
      <p:sp>
        <p:nvSpPr>
          <p:cNvPr id="74754" name="Rectangle 4"/>
          <p:cNvSpPr>
            <a:spLocks noGrp="1" noChangeArrowheads="1"/>
          </p:cNvSpPr>
          <p:nvPr>
            <p:ph type="title"/>
          </p:nvPr>
        </p:nvSpPr>
        <p:spPr>
          <a:xfrm>
            <a:off x="533400" y="228600"/>
            <a:ext cx="7772400" cy="1143000"/>
          </a:xfrm>
        </p:spPr>
        <p:txBody>
          <a:bodyPr/>
          <a:lstStyle/>
          <a:p>
            <a:r>
              <a:rPr lang="en-US" altLang="x-none" sz="3600">
                <a:ea typeface="ＭＳ Ｐゴシック" charset="-128"/>
              </a:rPr>
              <a:t>Virtual-Circuit Packet Switching</a:t>
            </a:r>
          </a:p>
        </p:txBody>
      </p:sp>
      <p:sp>
        <p:nvSpPr>
          <p:cNvPr id="74755" name="Rectangle 3"/>
          <p:cNvSpPr>
            <a:spLocks noGrp="1" noChangeArrowheads="1"/>
          </p:cNvSpPr>
          <p:nvPr>
            <p:ph type="body" sz="half" idx="1"/>
          </p:nvPr>
        </p:nvSpPr>
        <p:spPr>
          <a:xfrm>
            <a:off x="533400" y="1600200"/>
            <a:ext cx="8147050" cy="4800600"/>
          </a:xfrm>
        </p:spPr>
        <p:txBody>
          <a:bodyPr/>
          <a:lstStyle/>
          <a:p>
            <a:pPr>
              <a:lnSpc>
                <a:spcPct val="90000"/>
              </a:lnSpc>
            </a:pPr>
            <a:r>
              <a:rPr lang="en-US" altLang="zh-TW" sz="2400" dirty="0">
                <a:ea typeface="新細明體" charset="-120"/>
              </a:rPr>
              <a:t>Example: Multiple Label Packet Switching (MPLS) in IP networks</a:t>
            </a:r>
            <a:endParaRPr lang="en-US" altLang="zh-TW" sz="2000" dirty="0">
              <a:ea typeface="新細明體" charset="-120"/>
            </a:endParaRPr>
          </a:p>
          <a:p>
            <a:pPr>
              <a:lnSpc>
                <a:spcPct val="90000"/>
              </a:lnSpc>
            </a:pPr>
            <a:endParaRPr lang="en-US" altLang="zh-TW" sz="2000" dirty="0">
              <a:ea typeface="新細明體" charset="-120"/>
            </a:endParaRPr>
          </a:p>
          <a:p>
            <a:pPr>
              <a:lnSpc>
                <a:spcPct val="90000"/>
              </a:lnSpc>
            </a:pPr>
            <a:r>
              <a:rPr lang="en-US" altLang="zh-TW" sz="2400" dirty="0">
                <a:ea typeface="新細明體" charset="-120"/>
              </a:rPr>
              <a:t>Hybrid of circuit switching and datagram switching</a:t>
            </a:r>
          </a:p>
          <a:p>
            <a:pPr lvl="1">
              <a:lnSpc>
                <a:spcPct val="90000"/>
              </a:lnSpc>
            </a:pPr>
            <a:r>
              <a:rPr lang="en-US" altLang="x-none" sz="2000" dirty="0">
                <a:ea typeface="ＭＳ Ｐゴシック" charset="-128"/>
              </a:rPr>
              <a:t>fixed path determined at</a:t>
            </a:r>
            <a:r>
              <a:rPr lang="en-US" altLang="x-none" sz="2000" i="1" dirty="0">
                <a:ea typeface="ＭＳ Ｐゴシック" charset="-128"/>
              </a:rPr>
              <a:t> </a:t>
            </a:r>
            <a:br>
              <a:rPr lang="en-US" altLang="x-none" sz="2000" i="1" dirty="0">
                <a:ea typeface="ＭＳ Ｐゴシック" charset="-128"/>
              </a:rPr>
            </a:br>
            <a:r>
              <a:rPr lang="en-US" altLang="x-none" sz="2000" i="1" dirty="0">
                <a:ea typeface="ＭＳ Ｐゴシック" charset="-128"/>
              </a:rPr>
              <a:t>virtual circuit setup time</a:t>
            </a:r>
            <a:r>
              <a:rPr lang="en-US" altLang="x-none" sz="2000" dirty="0">
                <a:ea typeface="ＭＳ Ｐゴシック" charset="-128"/>
              </a:rPr>
              <a:t>, </a:t>
            </a:r>
            <a:br>
              <a:rPr lang="en-US" altLang="x-none" sz="2000" dirty="0">
                <a:ea typeface="ＭＳ Ｐゴシック" charset="-128"/>
              </a:rPr>
            </a:br>
            <a:r>
              <a:rPr lang="en-US" altLang="x-none" sz="2000" dirty="0">
                <a:ea typeface="ＭＳ Ｐゴシック" charset="-128"/>
              </a:rPr>
              <a:t>remains fixed thru flow</a:t>
            </a:r>
          </a:p>
          <a:p>
            <a:pPr lvl="1">
              <a:lnSpc>
                <a:spcPct val="90000"/>
              </a:lnSpc>
            </a:pPr>
            <a:r>
              <a:rPr lang="en-US" altLang="x-none" sz="2000" dirty="0" smtClean="0">
                <a:ea typeface="ＭＳ Ｐゴシック" charset="-128"/>
              </a:rPr>
              <a:t>Implementation:</a:t>
            </a:r>
            <a:endParaRPr lang="en-US" altLang="x-none" sz="2000" dirty="0">
              <a:ea typeface="ＭＳ Ｐゴシック" charset="-128"/>
            </a:endParaRPr>
          </a:p>
          <a:p>
            <a:pPr marL="1257300" lvl="2" indent="-342900">
              <a:lnSpc>
                <a:spcPct val="90000"/>
              </a:lnSpc>
              <a:buFont typeface="Comic Sans MS" charset="0"/>
              <a:buAutoNum type="arabicPeriod"/>
            </a:pPr>
            <a:r>
              <a:rPr lang="en-US" altLang="x-none" sz="1600" dirty="0">
                <a:ea typeface="ＭＳ Ｐゴシック" charset="-128"/>
              </a:rPr>
              <a:t>each packet carries a short </a:t>
            </a:r>
            <a:br>
              <a:rPr lang="en-US" altLang="x-none" sz="1600" dirty="0">
                <a:ea typeface="ＭＳ Ｐゴシック" charset="-128"/>
              </a:rPr>
            </a:br>
            <a:r>
              <a:rPr lang="en-US" altLang="x-none" sz="1600" dirty="0" smtClean="0">
                <a:ea typeface="ＭＳ Ｐゴシック" charset="-128"/>
              </a:rPr>
              <a:t>local, </a:t>
            </a:r>
            <a:r>
              <a:rPr lang="en-US" altLang="x-none" sz="1600" dirty="0" smtClean="0">
                <a:solidFill>
                  <a:srgbClr val="FF0000"/>
                </a:solidFill>
                <a:ea typeface="ＭＳ Ｐゴシック" charset="-128"/>
              </a:rPr>
              <a:t>tag</a:t>
            </a:r>
            <a:r>
              <a:rPr lang="en-US" altLang="x-none" sz="1600" dirty="0" smtClean="0">
                <a:ea typeface="ＭＳ Ｐゴシック" charset="-128"/>
              </a:rPr>
              <a:t>  </a:t>
            </a:r>
            <a:r>
              <a:rPr lang="en-US" altLang="x-none" sz="1600" dirty="0">
                <a:ea typeface="ＭＳ Ｐゴシック" charset="-128"/>
              </a:rPr>
              <a:t>(virtual-circuit (VC) #)</a:t>
            </a:r>
            <a:r>
              <a:rPr lang="en-US" altLang="zh-CN" sz="1600" dirty="0">
                <a:ea typeface="宋体" charset="-122"/>
              </a:rPr>
              <a:t>;</a:t>
            </a:r>
            <a:r>
              <a:rPr lang="en-US" altLang="x-none" sz="1600" dirty="0">
                <a:ea typeface="ＭＳ Ｐゴシック" charset="-128"/>
              </a:rPr>
              <a:t> </a:t>
            </a:r>
            <a:br>
              <a:rPr lang="en-US" altLang="x-none" sz="1600" dirty="0">
                <a:ea typeface="ＭＳ Ｐゴシック" charset="-128"/>
              </a:rPr>
            </a:br>
            <a:r>
              <a:rPr lang="en-US" altLang="x-none" sz="1600" dirty="0">
                <a:ea typeface="ＭＳ Ｐゴシック" charset="-128"/>
              </a:rPr>
              <a:t>tag determines next </a:t>
            </a:r>
            <a:r>
              <a:rPr lang="en-US" altLang="x-none" sz="1600" dirty="0" smtClean="0">
                <a:ea typeface="ＭＳ Ｐゴシック" charset="-128"/>
              </a:rPr>
              <a:t>hop</a:t>
            </a:r>
            <a:endParaRPr lang="en-US" altLang="x-none" sz="1600" dirty="0">
              <a:ea typeface="ＭＳ Ｐゴシック" charset="-128"/>
            </a:endParaRPr>
          </a:p>
        </p:txBody>
      </p:sp>
      <p:graphicFrame>
        <p:nvGraphicFramePr>
          <p:cNvPr id="122965" name="Group 85"/>
          <p:cNvGraphicFramePr>
            <a:graphicFrameLocks noGrp="1"/>
          </p:cNvGraphicFramePr>
          <p:nvPr>
            <p:ph sz="half" idx="2"/>
          </p:nvPr>
        </p:nvGraphicFramePr>
        <p:xfrm>
          <a:off x="5029200" y="3505200"/>
          <a:ext cx="3048000" cy="1941679"/>
        </p:xfrm>
        <a:graphic>
          <a:graphicData uri="http://schemas.openxmlformats.org/drawingml/2006/table">
            <a:tbl>
              <a:tblPr/>
              <a:tblGrid>
                <a:gridCol w="1081088"/>
                <a:gridCol w="1181100"/>
                <a:gridCol w="785812"/>
              </a:tblGrid>
              <a:tr h="579304">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Incoming VC#</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Outgoing Interface</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QoS</a:t>
                      </a: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16</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20</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0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0F3720A-B549-9649-829D-21BC5E04FF35}" type="slidenum">
              <a:rPr lang="en-US" altLang="x-none" sz="1200">
                <a:latin typeface="Tahoma" charset="0"/>
              </a:rPr>
              <a:pPr>
                <a:spcBef>
                  <a:spcPct val="0"/>
                </a:spcBef>
                <a:buClrTx/>
                <a:buSzTx/>
                <a:buFontTx/>
                <a:buNone/>
              </a:pPr>
              <a:t>23</a:t>
            </a:fld>
            <a:endParaRPr lang="en-US" altLang="x-none" sz="1200">
              <a:latin typeface="Tahoma" charset="0"/>
            </a:endParaRPr>
          </a:p>
        </p:txBody>
      </p:sp>
      <p:sp>
        <p:nvSpPr>
          <p:cNvPr id="76802"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3"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4"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5"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6"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7"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8"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9"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0"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1"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2"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3"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4"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5"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6"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7"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8"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9"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0"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1"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2"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4"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5"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6826" name="Group 28"/>
          <p:cNvGrpSpPr>
            <a:grpSpLocks/>
          </p:cNvGrpSpPr>
          <p:nvPr/>
        </p:nvGrpSpPr>
        <p:grpSpPr bwMode="auto">
          <a:xfrm>
            <a:off x="1089025" y="2509838"/>
            <a:ext cx="454025" cy="457200"/>
            <a:chOff x="712" y="2330"/>
            <a:chExt cx="286" cy="288"/>
          </a:xfrm>
        </p:grpSpPr>
        <p:sp>
          <p:nvSpPr>
            <p:cNvPr id="76916"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17"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9"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20"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1"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3"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24"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25"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6"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7"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7" name="Group 41"/>
          <p:cNvGrpSpPr>
            <a:grpSpLocks/>
          </p:cNvGrpSpPr>
          <p:nvPr/>
        </p:nvGrpSpPr>
        <p:grpSpPr bwMode="auto">
          <a:xfrm>
            <a:off x="1165225" y="4867275"/>
            <a:ext cx="454025" cy="457200"/>
            <a:chOff x="712" y="2330"/>
            <a:chExt cx="286" cy="288"/>
          </a:xfrm>
        </p:grpSpPr>
        <p:sp>
          <p:nvSpPr>
            <p:cNvPr id="76904"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05"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7"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08"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9"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1"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12"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13"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4"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5"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8" name="Group 54"/>
          <p:cNvGrpSpPr>
            <a:grpSpLocks/>
          </p:cNvGrpSpPr>
          <p:nvPr/>
        </p:nvGrpSpPr>
        <p:grpSpPr bwMode="auto">
          <a:xfrm>
            <a:off x="4513263" y="2054225"/>
            <a:ext cx="454025" cy="455613"/>
            <a:chOff x="712" y="2330"/>
            <a:chExt cx="286" cy="288"/>
          </a:xfrm>
        </p:grpSpPr>
        <p:sp>
          <p:nvSpPr>
            <p:cNvPr id="76892"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93"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5"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96"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7"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9"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00"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01"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3"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9" name="Group 67"/>
          <p:cNvGrpSpPr>
            <a:grpSpLocks/>
          </p:cNvGrpSpPr>
          <p:nvPr/>
        </p:nvGrpSpPr>
        <p:grpSpPr bwMode="auto">
          <a:xfrm>
            <a:off x="7785100" y="2509838"/>
            <a:ext cx="454025" cy="457200"/>
            <a:chOff x="712" y="2330"/>
            <a:chExt cx="286" cy="288"/>
          </a:xfrm>
        </p:grpSpPr>
        <p:sp>
          <p:nvSpPr>
            <p:cNvPr id="76880"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81"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2"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3"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84"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5"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6"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7"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88"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89"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1"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0" name="Group 80"/>
          <p:cNvGrpSpPr>
            <a:grpSpLocks/>
          </p:cNvGrpSpPr>
          <p:nvPr/>
        </p:nvGrpSpPr>
        <p:grpSpPr bwMode="auto">
          <a:xfrm>
            <a:off x="8093075" y="5019675"/>
            <a:ext cx="454025" cy="457200"/>
            <a:chOff x="712" y="2330"/>
            <a:chExt cx="286" cy="288"/>
          </a:xfrm>
        </p:grpSpPr>
        <p:sp>
          <p:nvSpPr>
            <p:cNvPr id="76868"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69"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72"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3"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4"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5"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76"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77"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9"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6831" name="AutoShape 93"/>
          <p:cNvCxnSpPr>
            <a:cxnSpLocks noChangeShapeType="1"/>
            <a:stCxn id="76819" idx="3"/>
            <a:endCxn id="76821"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2" name="AutoShape 94"/>
          <p:cNvCxnSpPr>
            <a:cxnSpLocks noChangeShapeType="1"/>
            <a:stCxn id="76819" idx="3"/>
            <a:endCxn id="76822"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3" name="AutoShape 95"/>
          <p:cNvCxnSpPr>
            <a:cxnSpLocks noChangeShapeType="1"/>
            <a:stCxn id="76820" idx="3"/>
            <a:endCxn id="76822"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4" name="AutoShape 96"/>
          <p:cNvCxnSpPr>
            <a:cxnSpLocks noChangeShapeType="1"/>
            <a:stCxn id="76820" idx="3"/>
            <a:endCxn id="76823"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5" name="AutoShape 97"/>
          <p:cNvCxnSpPr>
            <a:cxnSpLocks noChangeShapeType="1"/>
            <a:stCxn id="76822" idx="3"/>
            <a:endCxn id="76824"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6" name="AutoShape 98"/>
          <p:cNvCxnSpPr>
            <a:cxnSpLocks noChangeShapeType="1"/>
            <a:stCxn id="76823" idx="3"/>
            <a:endCxn id="76825"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7" name="AutoShape 99"/>
          <p:cNvCxnSpPr>
            <a:cxnSpLocks noChangeShapeType="1"/>
            <a:stCxn id="76825" idx="0"/>
            <a:endCxn id="76824"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8" name="AutoShape 100"/>
          <p:cNvCxnSpPr>
            <a:cxnSpLocks noChangeShapeType="1"/>
            <a:stCxn id="76820" idx="0"/>
            <a:endCxn id="76819"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9" name="AutoShape 101"/>
          <p:cNvCxnSpPr>
            <a:cxnSpLocks noChangeShapeType="1"/>
            <a:stCxn id="76821" idx="3"/>
            <a:endCxn id="76824"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0" name="AutoShape 102"/>
          <p:cNvCxnSpPr>
            <a:cxnSpLocks noChangeShapeType="1"/>
            <a:stCxn id="76924" idx="35"/>
            <a:endCxn id="76819"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1" name="AutoShape 103"/>
          <p:cNvCxnSpPr>
            <a:cxnSpLocks noChangeShapeType="1"/>
            <a:stCxn id="76912" idx="31"/>
            <a:endCxn id="76820"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2" name="AutoShape 104"/>
          <p:cNvCxnSpPr>
            <a:cxnSpLocks noChangeShapeType="1"/>
            <a:stCxn id="76821" idx="0"/>
            <a:endCxn id="76895"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3" name="AutoShape 105"/>
          <p:cNvCxnSpPr>
            <a:cxnSpLocks noChangeShapeType="1"/>
            <a:stCxn id="76825" idx="3"/>
            <a:endCxn id="76876"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4" name="AutoShape 106"/>
          <p:cNvCxnSpPr>
            <a:cxnSpLocks noChangeShapeType="1"/>
            <a:stCxn id="76824" idx="3"/>
            <a:endCxn id="76880"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6845"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6846"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6847"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6848"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6849"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6850"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6851"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6852"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6853"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6854"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6855"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6856"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6857"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8"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9"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0"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1"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2"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3"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4"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5" name="Freeform 127"/>
          <p:cNvSpPr>
            <a:spLocks/>
          </p:cNvSpPr>
          <p:nvPr/>
        </p:nvSpPr>
        <p:spPr bwMode="auto">
          <a:xfrm>
            <a:off x="1522413" y="2890838"/>
            <a:ext cx="6391275" cy="1292225"/>
          </a:xfrm>
          <a:custGeom>
            <a:avLst/>
            <a:gdLst>
              <a:gd name="T0" fmla="*/ 0 w 4032"/>
              <a:gd name="T1" fmla="*/ 0 h 816"/>
              <a:gd name="T2" fmla="*/ 2147483646 w 4032"/>
              <a:gd name="T3" fmla="*/ 2147483646 h 816"/>
              <a:gd name="T4" fmla="*/ 2147483646 w 4032"/>
              <a:gd name="T5" fmla="*/ 2147483646 h 816"/>
              <a:gd name="T6" fmla="*/ 2147483646 w 4032"/>
              <a:gd name="T7" fmla="*/ 2147483646 h 816"/>
              <a:gd name="T8" fmla="*/ 2147483646 w 4032"/>
              <a:gd name="T9" fmla="*/ 2147483646 h 816"/>
              <a:gd name="T10" fmla="*/ 2147483646 w 4032"/>
              <a:gd name="T11" fmla="*/ 2147483646 h 816"/>
              <a:gd name="T12" fmla="*/ 2147483646 w 4032"/>
              <a:gd name="T13" fmla="*/ 2147483646 h 816"/>
              <a:gd name="T14" fmla="*/ 2147483646 w 4032"/>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6866" name="Freeform 128"/>
          <p:cNvSpPr>
            <a:spLocks/>
          </p:cNvSpPr>
          <p:nvPr/>
        </p:nvSpPr>
        <p:spPr bwMode="auto">
          <a:xfrm>
            <a:off x="1598613" y="2967038"/>
            <a:ext cx="6391275" cy="2281237"/>
          </a:xfrm>
          <a:custGeom>
            <a:avLst/>
            <a:gdLst>
              <a:gd name="T0" fmla="*/ 0 w 4032"/>
              <a:gd name="T1" fmla="*/ 2147483646 h 1440"/>
              <a:gd name="T2" fmla="*/ 2147483646 w 4032"/>
              <a:gd name="T3" fmla="*/ 2147483646 h 1440"/>
              <a:gd name="T4" fmla="*/ 2147483646 w 4032"/>
              <a:gd name="T5" fmla="*/ 2147483646 h 1440"/>
              <a:gd name="T6" fmla="*/ 2147483646 w 4032"/>
              <a:gd name="T7" fmla="*/ 2147483646 h 1440"/>
              <a:gd name="T8" fmla="*/ 2147483646 w 4032"/>
              <a:gd name="T9" fmla="*/ 2147483646 h 1440"/>
              <a:gd name="T10" fmla="*/ 2147483646 w 4032"/>
              <a:gd name="T11" fmla="*/ 2147483646 h 1440"/>
              <a:gd name="T12" fmla="*/ 2147483646 w 4032"/>
              <a:gd name="T13" fmla="*/ 2147483646 h 1440"/>
              <a:gd name="T14" fmla="*/ 2147483646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51268" name="Rectangle 129"/>
          <p:cNvSpPr>
            <a:spLocks noChangeArrowheads="1"/>
          </p:cNvSpPr>
          <p:nvPr/>
        </p:nvSpPr>
        <p:spPr bwMode="auto">
          <a:xfrm>
            <a:off x="83185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Virtual-Circuit Switching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085CB4-1E86-2945-B29F-6A0AEDCCE630}" type="slidenum">
              <a:rPr lang="en-US" altLang="x-none" sz="1200">
                <a:latin typeface="Tahoma" charset="0"/>
              </a:rPr>
              <a:pPr>
                <a:spcBef>
                  <a:spcPct val="0"/>
                </a:spcBef>
                <a:buClrTx/>
                <a:buSzTx/>
                <a:buFontTx/>
                <a:buNone/>
              </a:pPr>
              <a:t>24</a:t>
            </a:fld>
            <a:endParaRPr lang="en-US" altLang="x-none" sz="1200">
              <a:latin typeface="Tahoma" charset="0"/>
            </a:endParaRPr>
          </a:p>
        </p:txBody>
      </p:sp>
      <p:sp>
        <p:nvSpPr>
          <p:cNvPr id="78850" name="Rectangle 2"/>
          <p:cNvSpPr>
            <a:spLocks noGrp="1" noChangeArrowheads="1"/>
          </p:cNvSpPr>
          <p:nvPr>
            <p:ph type="title"/>
          </p:nvPr>
        </p:nvSpPr>
        <p:spPr>
          <a:xfrm>
            <a:off x="533400" y="538163"/>
            <a:ext cx="7772400" cy="833437"/>
          </a:xfrm>
        </p:spPr>
        <p:txBody>
          <a:bodyPr/>
          <a:lstStyle/>
          <a:p>
            <a:r>
              <a:rPr lang="en-US" altLang="x-none" sz="3600">
                <a:ea typeface="ＭＳ Ｐゴシック" charset="-128"/>
              </a:rPr>
              <a:t>Virtual-Circuit Packet Switching</a:t>
            </a:r>
          </a:p>
        </p:txBody>
      </p:sp>
      <p:sp>
        <p:nvSpPr>
          <p:cNvPr id="78851" name="Rectangle 3"/>
          <p:cNvSpPr>
            <a:spLocks noGrp="1" noChangeArrowheads="1"/>
          </p:cNvSpPr>
          <p:nvPr>
            <p:ph type="body" idx="1"/>
          </p:nvPr>
        </p:nvSpPr>
        <p:spPr/>
        <p:txBody>
          <a:bodyPr/>
          <a:lstStyle/>
          <a:p>
            <a:pPr marL="455613" indent="-455613"/>
            <a:r>
              <a:rPr lang="en-US" altLang="x-none">
                <a:ea typeface="ＭＳ Ｐゴシック" charset="-128"/>
              </a:rPr>
              <a:t>Three phases </a:t>
            </a:r>
          </a:p>
          <a:p>
            <a:pPr marL="836613" lvl="1" indent="-379413">
              <a:buFontTx/>
              <a:buAutoNum type="arabicPeriod"/>
            </a:pPr>
            <a:r>
              <a:rPr lang="en-US" altLang="x-none">
                <a:ea typeface="ＭＳ Ｐゴシック" charset="-128"/>
              </a:rPr>
              <a:t>VC establishment</a:t>
            </a:r>
          </a:p>
          <a:p>
            <a:pPr marL="836613" lvl="1" indent="-379413">
              <a:buFontTx/>
              <a:buAutoNum type="arabicPeriod"/>
            </a:pPr>
            <a:r>
              <a:rPr lang="en-US" altLang="x-none">
                <a:ea typeface="ＭＳ Ｐゴシック" charset="-128"/>
              </a:rPr>
              <a:t>Data transfer</a:t>
            </a:r>
          </a:p>
          <a:p>
            <a:pPr marL="836613" lvl="1" indent="-379413">
              <a:buFontTx/>
              <a:buAutoNum type="arabicPeriod"/>
            </a:pPr>
            <a:r>
              <a:rPr lang="en-US" altLang="x-none">
                <a:ea typeface="ＭＳ Ｐゴシック" charset="-128"/>
              </a:rPr>
              <a:t>VC disconnect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F755BFA-2E72-874C-86AF-518D48F4AE35}" type="slidenum">
              <a:rPr lang="en-US" altLang="x-none" sz="1200">
                <a:latin typeface="Tahoma" charset="0"/>
              </a:rPr>
              <a:pPr>
                <a:spcBef>
                  <a:spcPct val="0"/>
                </a:spcBef>
                <a:buClrTx/>
                <a:buSzTx/>
                <a:buFontTx/>
                <a:buNone/>
              </a:pPr>
              <a:t>25</a:t>
            </a:fld>
            <a:endParaRPr lang="en-US" altLang="x-none" sz="1200">
              <a:latin typeface="Tahoma" charset="0"/>
            </a:endParaRPr>
          </a:p>
        </p:txBody>
      </p:sp>
      <p:grpSp>
        <p:nvGrpSpPr>
          <p:cNvPr id="80898" name="Group 2"/>
          <p:cNvGrpSpPr>
            <a:grpSpLocks/>
          </p:cNvGrpSpPr>
          <p:nvPr/>
        </p:nvGrpSpPr>
        <p:grpSpPr bwMode="auto">
          <a:xfrm>
            <a:off x="5570538" y="4762500"/>
            <a:ext cx="1741487" cy="1228725"/>
            <a:chOff x="1321" y="2432"/>
            <a:chExt cx="1097" cy="774"/>
          </a:xfrm>
        </p:grpSpPr>
        <p:sp>
          <p:nvSpPr>
            <p:cNvPr id="80980"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80981"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80982"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80899" name="Group 6"/>
          <p:cNvGrpSpPr>
            <a:grpSpLocks/>
          </p:cNvGrpSpPr>
          <p:nvPr/>
        </p:nvGrpSpPr>
        <p:grpSpPr bwMode="auto">
          <a:xfrm>
            <a:off x="3819525" y="4152900"/>
            <a:ext cx="1741488" cy="1230313"/>
            <a:chOff x="1321" y="2432"/>
            <a:chExt cx="1097" cy="774"/>
          </a:xfrm>
        </p:grpSpPr>
        <p:sp>
          <p:nvSpPr>
            <p:cNvPr id="80977"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8"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9"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00"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1"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2"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3"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4"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5"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6"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7" name="Rectangle 18"/>
          <p:cNvSpPr>
            <a:spLocks noChangeArrowheads="1"/>
          </p:cNvSpPr>
          <p:nvPr/>
        </p:nvSpPr>
        <p:spPr bwMode="auto">
          <a:xfrm>
            <a:off x="3219450" y="3044825"/>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8"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9" name="Rectangle 20"/>
          <p:cNvSpPr>
            <a:spLocks noChangeArrowheads="1"/>
          </p:cNvSpPr>
          <p:nvPr/>
        </p:nvSpPr>
        <p:spPr bwMode="auto">
          <a:xfrm>
            <a:off x="3238500" y="3989388"/>
            <a:ext cx="1588"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0" name="Freeform 62"/>
          <p:cNvSpPr>
            <a:spLocks/>
          </p:cNvSpPr>
          <p:nvPr/>
        </p:nvSpPr>
        <p:spPr bwMode="auto">
          <a:xfrm>
            <a:off x="6945313" y="1444625"/>
            <a:ext cx="908050" cy="944563"/>
          </a:xfrm>
          <a:custGeom>
            <a:avLst/>
            <a:gdLst>
              <a:gd name="T0" fmla="*/ 2147483646 w 573"/>
              <a:gd name="T1" fmla="*/ 2147483646 h 596"/>
              <a:gd name="T2" fmla="*/ 0 w 573"/>
              <a:gd name="T3" fmla="*/ 2147483646 h 596"/>
              <a:gd name="T4" fmla="*/ 0 w 573"/>
              <a:gd name="T5" fmla="*/ 2147483646 h 596"/>
              <a:gd name="T6" fmla="*/ 2147483646 w 573"/>
              <a:gd name="T7" fmla="*/ 2147483646 h 596"/>
              <a:gd name="T8" fmla="*/ 2147483646 w 573"/>
              <a:gd name="T9" fmla="*/ 2147483646 h 596"/>
              <a:gd name="T10" fmla="*/ 2147483646 w 573"/>
              <a:gd name="T11" fmla="*/ 2147483646 h 596"/>
              <a:gd name="T12" fmla="*/ 2147483646 w 573"/>
              <a:gd name="T13" fmla="*/ 2147483646 h 596"/>
              <a:gd name="T14" fmla="*/ 2147483646 w 573"/>
              <a:gd name="T15" fmla="*/ 2147483646 h 596"/>
              <a:gd name="T16" fmla="*/ 2147483646 w 573"/>
              <a:gd name="T17" fmla="*/ 0 h 596"/>
              <a:gd name="T18" fmla="*/ 2147483646 w 573"/>
              <a:gd name="T19" fmla="*/ 0 h 596"/>
              <a:gd name="T20" fmla="*/ 2147483646 w 573"/>
              <a:gd name="T21" fmla="*/ 2147483646 h 596"/>
              <a:gd name="T22" fmla="*/ 2147483646 w 573"/>
              <a:gd name="T23" fmla="*/ 2147483646 h 596"/>
              <a:gd name="T24" fmla="*/ 2147483646 w 573"/>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11" name="Line 63"/>
          <p:cNvSpPr>
            <a:spLocks noChangeShapeType="1"/>
          </p:cNvSpPr>
          <p:nvPr/>
        </p:nvSpPr>
        <p:spPr bwMode="auto">
          <a:xfrm>
            <a:off x="7146925" y="2065338"/>
            <a:ext cx="5095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2" name="Line 64"/>
          <p:cNvSpPr>
            <a:spLocks noChangeShapeType="1"/>
          </p:cNvSpPr>
          <p:nvPr/>
        </p:nvSpPr>
        <p:spPr bwMode="auto">
          <a:xfrm>
            <a:off x="7146925" y="2022475"/>
            <a:ext cx="5095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3" name="Freeform 65"/>
          <p:cNvSpPr>
            <a:spLocks noEditPoints="1"/>
          </p:cNvSpPr>
          <p:nvPr/>
        </p:nvSpPr>
        <p:spPr bwMode="auto">
          <a:xfrm>
            <a:off x="7415213" y="2097088"/>
            <a:ext cx="368300"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14" name="Line 66"/>
          <p:cNvSpPr>
            <a:spLocks noChangeShapeType="1"/>
          </p:cNvSpPr>
          <p:nvPr/>
        </p:nvSpPr>
        <p:spPr bwMode="auto">
          <a:xfrm>
            <a:off x="7415213" y="21844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5" name="Line 67"/>
          <p:cNvSpPr>
            <a:spLocks noChangeShapeType="1"/>
          </p:cNvSpPr>
          <p:nvPr/>
        </p:nvSpPr>
        <p:spPr bwMode="auto">
          <a:xfrm>
            <a:off x="7415213" y="22733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6" name="Line 68"/>
          <p:cNvSpPr>
            <a:spLocks noChangeShapeType="1"/>
          </p:cNvSpPr>
          <p:nvPr/>
        </p:nvSpPr>
        <p:spPr bwMode="auto">
          <a:xfrm>
            <a:off x="7431088" y="2225675"/>
            <a:ext cx="266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7" name="Rectangle 69"/>
          <p:cNvSpPr>
            <a:spLocks noChangeArrowheads="1"/>
          </p:cNvSpPr>
          <p:nvPr/>
        </p:nvSpPr>
        <p:spPr bwMode="auto">
          <a:xfrm>
            <a:off x="7586663"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8" name="Freeform 70"/>
          <p:cNvSpPr>
            <a:spLocks noEditPoints="1"/>
          </p:cNvSpPr>
          <p:nvPr/>
        </p:nvSpPr>
        <p:spPr bwMode="auto">
          <a:xfrm>
            <a:off x="6975475" y="1512888"/>
            <a:ext cx="854075" cy="635000"/>
          </a:xfrm>
          <a:custGeom>
            <a:avLst/>
            <a:gdLst>
              <a:gd name="T0" fmla="*/ 2147483646 w 539"/>
              <a:gd name="T1" fmla="*/ 2147483646 h 401"/>
              <a:gd name="T2" fmla="*/ 2147483646 w 539"/>
              <a:gd name="T3" fmla="*/ 2147483646 h 401"/>
              <a:gd name="T4" fmla="*/ 2147483646 w 539"/>
              <a:gd name="T5" fmla="*/ 2147483646 h 401"/>
              <a:gd name="T6" fmla="*/ 2147483646 w 539"/>
              <a:gd name="T7" fmla="*/ 2147483646 h 401"/>
              <a:gd name="T8" fmla="*/ 2147483646 w 539"/>
              <a:gd name="T9" fmla="*/ 2147483646 h 401"/>
              <a:gd name="T10" fmla="*/ 2147483646 w 539"/>
              <a:gd name="T11" fmla="*/ 2147483646 h 401"/>
              <a:gd name="T12" fmla="*/ 2147483646 w 539"/>
              <a:gd name="T13" fmla="*/ 2147483646 h 401"/>
              <a:gd name="T14" fmla="*/ 2147483646 w 539"/>
              <a:gd name="T15" fmla="*/ 2147483646 h 401"/>
              <a:gd name="T16" fmla="*/ 2147483646 w 539"/>
              <a:gd name="T17" fmla="*/ 2147483646 h 401"/>
              <a:gd name="T18" fmla="*/ 2147483646 w 539"/>
              <a:gd name="T19" fmla="*/ 2147483646 h 401"/>
              <a:gd name="T20" fmla="*/ 2147483646 w 539"/>
              <a:gd name="T21" fmla="*/ 2147483646 h 401"/>
              <a:gd name="T22" fmla="*/ 2147483646 w 539"/>
              <a:gd name="T23" fmla="*/ 2147483646 h 401"/>
              <a:gd name="T24" fmla="*/ 2147483646 w 539"/>
              <a:gd name="T25" fmla="*/ 2147483646 h 401"/>
              <a:gd name="T26" fmla="*/ 2147483646 w 539"/>
              <a:gd name="T27" fmla="*/ 2147483646 h 401"/>
              <a:gd name="T28" fmla="*/ 2147483646 w 539"/>
              <a:gd name="T29" fmla="*/ 0 h 401"/>
              <a:gd name="T30" fmla="*/ 2147483646 w 539"/>
              <a:gd name="T31" fmla="*/ 0 h 401"/>
              <a:gd name="T32" fmla="*/ 2147483646 w 539"/>
              <a:gd name="T33" fmla="*/ 2147483646 h 401"/>
              <a:gd name="T34" fmla="*/ 2147483646 w 539"/>
              <a:gd name="T35" fmla="*/ 2147483646 h 401"/>
              <a:gd name="T36" fmla="*/ 2147483646 w 539"/>
              <a:gd name="T37" fmla="*/ 2147483646 h 401"/>
              <a:gd name="T38" fmla="*/ 0 w 539"/>
              <a:gd name="T39" fmla="*/ 2147483646 h 401"/>
              <a:gd name="T40" fmla="*/ 2147483646 w 539"/>
              <a:gd name="T41" fmla="*/ 2147483646 h 401"/>
              <a:gd name="T42" fmla="*/ 2147483646 w 539"/>
              <a:gd name="T43" fmla="*/ 2147483646 h 401"/>
              <a:gd name="T44" fmla="*/ 0 w 539"/>
              <a:gd name="T45" fmla="*/ 2147483646 h 401"/>
              <a:gd name="T46" fmla="*/ 0 w 539"/>
              <a:gd name="T47" fmla="*/ 2147483646 h 401"/>
              <a:gd name="T48" fmla="*/ 2147483646 w 539"/>
              <a:gd name="T49" fmla="*/ 2147483646 h 401"/>
              <a:gd name="T50" fmla="*/ 2147483646 w 539"/>
              <a:gd name="T51" fmla="*/ 2147483646 h 401"/>
              <a:gd name="T52" fmla="*/ 2147483646 w 539"/>
              <a:gd name="T53" fmla="*/ 2147483646 h 401"/>
              <a:gd name="T54" fmla="*/ 2147483646 w 539"/>
              <a:gd name="T55" fmla="*/ 2147483646 h 401"/>
              <a:gd name="T56" fmla="*/ 2147483646 w 539"/>
              <a:gd name="T57" fmla="*/ 2147483646 h 401"/>
              <a:gd name="T58" fmla="*/ 2147483646 w 539"/>
              <a:gd name="T59" fmla="*/ 2147483646 h 401"/>
              <a:gd name="T60" fmla="*/ 2147483646 w 539"/>
              <a:gd name="T61" fmla="*/ 2147483646 h 401"/>
              <a:gd name="T62" fmla="*/ 2147483646 w 539"/>
              <a:gd name="T63" fmla="*/ 2147483646 h 401"/>
              <a:gd name="T64" fmla="*/ 2147483646 w 539"/>
              <a:gd name="T65" fmla="*/ 2147483646 h 401"/>
              <a:gd name="T66" fmla="*/ 2147483646 w 539"/>
              <a:gd name="T67" fmla="*/ 2147483646 h 401"/>
              <a:gd name="T68" fmla="*/ 2147483646 w 539"/>
              <a:gd name="T69" fmla="*/ 2147483646 h 401"/>
              <a:gd name="T70" fmla="*/ 2147483646 w 539"/>
              <a:gd name="T71" fmla="*/ 2147483646 h 401"/>
              <a:gd name="T72" fmla="*/ 2147483646 w 539"/>
              <a:gd name="T73" fmla="*/ 2147483646 h 401"/>
              <a:gd name="T74" fmla="*/ 2147483646 w 539"/>
              <a:gd name="T75" fmla="*/ 2147483646 h 401"/>
              <a:gd name="T76" fmla="*/ 2147483646 w 539"/>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19" name="Line 71"/>
          <p:cNvSpPr>
            <a:spLocks noChangeShapeType="1"/>
          </p:cNvSpPr>
          <p:nvPr/>
        </p:nvSpPr>
        <p:spPr bwMode="auto">
          <a:xfrm>
            <a:off x="7061200" y="1992313"/>
            <a:ext cx="681038"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0" name="Line 72"/>
          <p:cNvSpPr>
            <a:spLocks noChangeShapeType="1"/>
          </p:cNvSpPr>
          <p:nvPr/>
        </p:nvSpPr>
        <p:spPr bwMode="auto">
          <a:xfrm flipV="1">
            <a:off x="7234238"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1" name="Line 73"/>
          <p:cNvSpPr>
            <a:spLocks noChangeShapeType="1"/>
          </p:cNvSpPr>
          <p:nvPr/>
        </p:nvSpPr>
        <p:spPr bwMode="auto">
          <a:xfrm flipV="1">
            <a:off x="7400925" y="1992313"/>
            <a:ext cx="1588"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2" name="Rectangle 74"/>
          <p:cNvSpPr>
            <a:spLocks noChangeArrowheads="1"/>
          </p:cNvSpPr>
          <p:nvPr/>
        </p:nvSpPr>
        <p:spPr bwMode="auto">
          <a:xfrm>
            <a:off x="3425825" y="2038350"/>
            <a:ext cx="908050"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3" name="Rectangle 75"/>
          <p:cNvSpPr>
            <a:spLocks noChangeArrowheads="1"/>
          </p:cNvSpPr>
          <p:nvPr/>
        </p:nvSpPr>
        <p:spPr bwMode="auto">
          <a:xfrm>
            <a:off x="3451225" y="2070100"/>
            <a:ext cx="852488"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4" name="Freeform 76"/>
          <p:cNvSpPr>
            <a:spLocks noEditPoints="1"/>
          </p:cNvSpPr>
          <p:nvPr/>
        </p:nvSpPr>
        <p:spPr bwMode="auto">
          <a:xfrm>
            <a:off x="3465513" y="2128838"/>
            <a:ext cx="768350" cy="112712"/>
          </a:xfrm>
          <a:custGeom>
            <a:avLst/>
            <a:gdLst>
              <a:gd name="T0" fmla="*/ 0 w 485"/>
              <a:gd name="T1" fmla="*/ 2147483646 h 72"/>
              <a:gd name="T2" fmla="*/ 2147483646 w 485"/>
              <a:gd name="T3" fmla="*/ 2147483646 h 72"/>
              <a:gd name="T4" fmla="*/ 2147483646 w 485"/>
              <a:gd name="T5" fmla="*/ 2147483646 h 72"/>
              <a:gd name="T6" fmla="*/ 2147483646 w 485"/>
              <a:gd name="T7" fmla="*/ 2147483646 h 72"/>
              <a:gd name="T8" fmla="*/ 2147483646 w 485"/>
              <a:gd name="T9" fmla="*/ 2147483646 h 72"/>
              <a:gd name="T10" fmla="*/ 2147483646 w 485"/>
              <a:gd name="T11" fmla="*/ 2147483646 h 72"/>
              <a:gd name="T12" fmla="*/ 0 w 485"/>
              <a:gd name="T13" fmla="*/ 2147483646 h 72"/>
              <a:gd name="T14" fmla="*/ 2147483646 w 485"/>
              <a:gd name="T15" fmla="*/ 2147483646 h 72"/>
              <a:gd name="T16" fmla="*/ 2147483646 w 485"/>
              <a:gd name="T17" fmla="*/ 2147483646 h 72"/>
              <a:gd name="T18" fmla="*/ 2147483646 w 485"/>
              <a:gd name="T19" fmla="*/ 0 h 72"/>
              <a:gd name="T20" fmla="*/ 2147483646 w 485"/>
              <a:gd name="T21" fmla="*/ 0 h 72"/>
              <a:gd name="T22" fmla="*/ 2147483646 w 485"/>
              <a:gd name="T23" fmla="*/ 2147483646 h 72"/>
              <a:gd name="T24" fmla="*/ 2147483646 w 485"/>
              <a:gd name="T25" fmla="*/ 2147483646 h 72"/>
              <a:gd name="T26" fmla="*/ 2147483646 w 485"/>
              <a:gd name="T27" fmla="*/ 2147483646 h 72"/>
              <a:gd name="T28" fmla="*/ 2147483646 w 485"/>
              <a:gd name="T29" fmla="*/ 2147483646 h 72"/>
              <a:gd name="T30" fmla="*/ 2147483646 w 485"/>
              <a:gd name="T31" fmla="*/ 2147483646 h 72"/>
              <a:gd name="T32" fmla="*/ 2147483646 w 485"/>
              <a:gd name="T33" fmla="*/ 2147483646 h 72"/>
              <a:gd name="T34" fmla="*/ 2147483646 w 485"/>
              <a:gd name="T35" fmla="*/ 2147483646 h 72"/>
              <a:gd name="T36" fmla="*/ 2147483646 w 485"/>
              <a:gd name="T37" fmla="*/ 2147483646 h 72"/>
              <a:gd name="T38" fmla="*/ 2147483646 w 485"/>
              <a:gd name="T39" fmla="*/ 0 h 72"/>
              <a:gd name="T40" fmla="*/ 2147483646 w 485"/>
              <a:gd name="T41" fmla="*/ 0 h 72"/>
              <a:gd name="T42" fmla="*/ 2147483646 w 485"/>
              <a:gd name="T43" fmla="*/ 2147483646 h 72"/>
              <a:gd name="T44" fmla="*/ 2147483646 w 485"/>
              <a:gd name="T45" fmla="*/ 2147483646 h 72"/>
              <a:gd name="T46" fmla="*/ 2147483646 w 485"/>
              <a:gd name="T47" fmla="*/ 2147483646 h 72"/>
              <a:gd name="T48" fmla="*/ 2147483646 w 485"/>
              <a:gd name="T49" fmla="*/ 2147483646 h 72"/>
              <a:gd name="T50" fmla="*/ 2147483646 w 485"/>
              <a:gd name="T51" fmla="*/ 2147483646 h 72"/>
              <a:gd name="T52" fmla="*/ 2147483646 w 485"/>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5" name="Freeform 77"/>
          <p:cNvSpPr>
            <a:spLocks/>
          </p:cNvSpPr>
          <p:nvPr/>
        </p:nvSpPr>
        <p:spPr bwMode="auto">
          <a:xfrm>
            <a:off x="2517775" y="2152650"/>
            <a:ext cx="908050" cy="1588"/>
          </a:xfrm>
          <a:custGeom>
            <a:avLst/>
            <a:gdLst>
              <a:gd name="T0" fmla="*/ 2147483646 w 573"/>
              <a:gd name="T1" fmla="*/ 0 h 1587"/>
              <a:gd name="T2" fmla="*/ 2147483646 w 573"/>
              <a:gd name="T3" fmla="*/ 0 h 1587"/>
              <a:gd name="T4" fmla="*/ 0 w 573"/>
              <a:gd name="T5" fmla="*/ 0 h 1587"/>
              <a:gd name="T6" fmla="*/ 0 60000 65536"/>
              <a:gd name="T7" fmla="*/ 0 60000 65536"/>
              <a:gd name="T8" fmla="*/ 0 60000 65536"/>
              <a:gd name="T9" fmla="*/ 0 w 573"/>
              <a:gd name="T10" fmla="*/ 0 h 1587"/>
              <a:gd name="T11" fmla="*/ 573 w 573"/>
              <a:gd name="T12" fmla="*/ 1587 h 1587"/>
            </a:gdLst>
            <a:ahLst/>
            <a:cxnLst>
              <a:cxn ang="T6">
                <a:pos x="T0" y="T1"/>
              </a:cxn>
              <a:cxn ang="T7">
                <a:pos x="T2" y="T3"/>
              </a:cxn>
              <a:cxn ang="T8">
                <a:pos x="T4" y="T5"/>
              </a:cxn>
            </a:cxnLst>
            <a:rect l="T9" t="T10" r="T11" b="T12"/>
            <a:pathLst>
              <a:path w="573" h="1587">
                <a:moveTo>
                  <a:pt x="573" y="0"/>
                </a:moveTo>
                <a:lnTo>
                  <a:pt x="286" y="0"/>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26" name="Rectangle 78"/>
          <p:cNvSpPr>
            <a:spLocks noChangeArrowheads="1"/>
          </p:cNvSpPr>
          <p:nvPr/>
        </p:nvSpPr>
        <p:spPr bwMode="auto">
          <a:xfrm>
            <a:off x="5016500" y="2038350"/>
            <a:ext cx="909638"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7" name="Rectangle 79"/>
          <p:cNvSpPr>
            <a:spLocks noChangeArrowheads="1"/>
          </p:cNvSpPr>
          <p:nvPr/>
        </p:nvSpPr>
        <p:spPr bwMode="auto">
          <a:xfrm>
            <a:off x="5041900" y="2070100"/>
            <a:ext cx="854075"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8" name="Freeform 80"/>
          <p:cNvSpPr>
            <a:spLocks noEditPoints="1"/>
          </p:cNvSpPr>
          <p:nvPr/>
        </p:nvSpPr>
        <p:spPr bwMode="auto">
          <a:xfrm>
            <a:off x="5057775" y="2128838"/>
            <a:ext cx="766763" cy="112712"/>
          </a:xfrm>
          <a:custGeom>
            <a:avLst/>
            <a:gdLst>
              <a:gd name="T0" fmla="*/ 0 w 484"/>
              <a:gd name="T1" fmla="*/ 2147483646 h 72"/>
              <a:gd name="T2" fmla="*/ 2147483646 w 484"/>
              <a:gd name="T3" fmla="*/ 2147483646 h 72"/>
              <a:gd name="T4" fmla="*/ 2147483646 w 484"/>
              <a:gd name="T5" fmla="*/ 2147483646 h 72"/>
              <a:gd name="T6" fmla="*/ 2147483646 w 484"/>
              <a:gd name="T7" fmla="*/ 2147483646 h 72"/>
              <a:gd name="T8" fmla="*/ 2147483646 w 484"/>
              <a:gd name="T9" fmla="*/ 2147483646 h 72"/>
              <a:gd name="T10" fmla="*/ 2147483646 w 484"/>
              <a:gd name="T11" fmla="*/ 2147483646 h 72"/>
              <a:gd name="T12" fmla="*/ 0 w 484"/>
              <a:gd name="T13" fmla="*/ 2147483646 h 72"/>
              <a:gd name="T14" fmla="*/ 2147483646 w 484"/>
              <a:gd name="T15" fmla="*/ 2147483646 h 72"/>
              <a:gd name="T16" fmla="*/ 2147483646 w 484"/>
              <a:gd name="T17" fmla="*/ 2147483646 h 72"/>
              <a:gd name="T18" fmla="*/ 2147483646 w 484"/>
              <a:gd name="T19" fmla="*/ 0 h 72"/>
              <a:gd name="T20" fmla="*/ 2147483646 w 484"/>
              <a:gd name="T21" fmla="*/ 0 h 72"/>
              <a:gd name="T22" fmla="*/ 2147483646 w 484"/>
              <a:gd name="T23" fmla="*/ 2147483646 h 72"/>
              <a:gd name="T24" fmla="*/ 2147483646 w 484"/>
              <a:gd name="T25" fmla="*/ 2147483646 h 72"/>
              <a:gd name="T26" fmla="*/ 2147483646 w 484"/>
              <a:gd name="T27" fmla="*/ 2147483646 h 72"/>
              <a:gd name="T28" fmla="*/ 2147483646 w 484"/>
              <a:gd name="T29" fmla="*/ 2147483646 h 72"/>
              <a:gd name="T30" fmla="*/ 2147483646 w 484"/>
              <a:gd name="T31" fmla="*/ 2147483646 h 72"/>
              <a:gd name="T32" fmla="*/ 2147483646 w 484"/>
              <a:gd name="T33" fmla="*/ 2147483646 h 72"/>
              <a:gd name="T34" fmla="*/ 2147483646 w 484"/>
              <a:gd name="T35" fmla="*/ 2147483646 h 72"/>
              <a:gd name="T36" fmla="*/ 2147483646 w 484"/>
              <a:gd name="T37" fmla="*/ 2147483646 h 72"/>
              <a:gd name="T38" fmla="*/ 2147483646 w 484"/>
              <a:gd name="T39" fmla="*/ 0 h 72"/>
              <a:gd name="T40" fmla="*/ 2147483646 w 484"/>
              <a:gd name="T41" fmla="*/ 0 h 72"/>
              <a:gd name="T42" fmla="*/ 2147483646 w 484"/>
              <a:gd name="T43" fmla="*/ 2147483646 h 72"/>
              <a:gd name="T44" fmla="*/ 2147483646 w 484"/>
              <a:gd name="T45" fmla="*/ 2147483646 h 72"/>
              <a:gd name="T46" fmla="*/ 2147483646 w 484"/>
              <a:gd name="T47" fmla="*/ 2147483646 h 72"/>
              <a:gd name="T48" fmla="*/ 2147483646 w 484"/>
              <a:gd name="T49" fmla="*/ 2147483646 h 72"/>
              <a:gd name="T50" fmla="*/ 2147483646 w 484"/>
              <a:gd name="T51" fmla="*/ 2147483646 h 72"/>
              <a:gd name="T52" fmla="*/ 2147483646 w 484"/>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9" name="Freeform 81"/>
          <p:cNvSpPr>
            <a:spLocks/>
          </p:cNvSpPr>
          <p:nvPr/>
        </p:nvSpPr>
        <p:spPr bwMode="auto">
          <a:xfrm>
            <a:off x="4333875" y="2152650"/>
            <a:ext cx="682625" cy="1588"/>
          </a:xfrm>
          <a:custGeom>
            <a:avLst/>
            <a:gdLst>
              <a:gd name="T0" fmla="*/ 0 w 430"/>
              <a:gd name="T1" fmla="*/ 0 h 1587"/>
              <a:gd name="T2" fmla="*/ 2147483646 w 430"/>
              <a:gd name="T3" fmla="*/ 0 h 1587"/>
              <a:gd name="T4" fmla="*/ 2147483646 w 430"/>
              <a:gd name="T5" fmla="*/ 0 h 1587"/>
              <a:gd name="T6" fmla="*/ 0 60000 65536"/>
              <a:gd name="T7" fmla="*/ 0 60000 65536"/>
              <a:gd name="T8" fmla="*/ 0 60000 65536"/>
              <a:gd name="T9" fmla="*/ 0 w 430"/>
              <a:gd name="T10" fmla="*/ 0 h 1587"/>
              <a:gd name="T11" fmla="*/ 430 w 430"/>
              <a:gd name="T12" fmla="*/ 1587 h 1587"/>
            </a:gdLst>
            <a:ahLst/>
            <a:cxnLst>
              <a:cxn ang="T6">
                <a:pos x="T0" y="T1"/>
              </a:cxn>
              <a:cxn ang="T7">
                <a:pos x="T2" y="T3"/>
              </a:cxn>
              <a:cxn ang="T8">
                <a:pos x="T4" y="T5"/>
              </a:cxn>
            </a:cxnLst>
            <a:rect l="T9" t="T10" r="T11" b="T12"/>
            <a:pathLst>
              <a:path w="430" h="1587">
                <a:moveTo>
                  <a:pt x="0" y="0"/>
                </a:moveTo>
                <a:lnTo>
                  <a:pt x="214" y="0"/>
                </a:lnTo>
                <a:lnTo>
                  <a:pt x="43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0" name="Freeform 82"/>
          <p:cNvSpPr>
            <a:spLocks/>
          </p:cNvSpPr>
          <p:nvPr/>
        </p:nvSpPr>
        <p:spPr bwMode="auto">
          <a:xfrm>
            <a:off x="5926138" y="2152650"/>
            <a:ext cx="1019175" cy="1588"/>
          </a:xfrm>
          <a:custGeom>
            <a:avLst/>
            <a:gdLst>
              <a:gd name="T0" fmla="*/ 0 w 643"/>
              <a:gd name="T1" fmla="*/ 0 h 1587"/>
              <a:gd name="T2" fmla="*/ 2147483646 w 643"/>
              <a:gd name="T3" fmla="*/ 0 h 1587"/>
              <a:gd name="T4" fmla="*/ 2147483646 w 643"/>
              <a:gd name="T5" fmla="*/ 0 h 1587"/>
              <a:gd name="T6" fmla="*/ 0 60000 65536"/>
              <a:gd name="T7" fmla="*/ 0 60000 65536"/>
              <a:gd name="T8" fmla="*/ 0 60000 65536"/>
              <a:gd name="T9" fmla="*/ 0 w 643"/>
              <a:gd name="T10" fmla="*/ 0 h 1587"/>
              <a:gd name="T11" fmla="*/ 643 w 643"/>
              <a:gd name="T12" fmla="*/ 1587 h 1587"/>
            </a:gdLst>
            <a:ahLst/>
            <a:cxnLst>
              <a:cxn ang="T6">
                <a:pos x="T0" y="T1"/>
              </a:cxn>
              <a:cxn ang="T7">
                <a:pos x="T2" y="T3"/>
              </a:cxn>
              <a:cxn ang="T8">
                <a:pos x="T4" y="T5"/>
              </a:cxn>
            </a:cxnLst>
            <a:rect l="T9" t="T10" r="T11" b="T12"/>
            <a:pathLst>
              <a:path w="643" h="1587">
                <a:moveTo>
                  <a:pt x="0" y="0"/>
                </a:moveTo>
                <a:lnTo>
                  <a:pt x="321" y="0"/>
                </a:lnTo>
                <a:lnTo>
                  <a:pt x="64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1" name="Freeform 83"/>
          <p:cNvSpPr>
            <a:spLocks/>
          </p:cNvSpPr>
          <p:nvPr/>
        </p:nvSpPr>
        <p:spPr bwMode="auto">
          <a:xfrm>
            <a:off x="1608138" y="1444625"/>
            <a:ext cx="909637" cy="944563"/>
          </a:xfrm>
          <a:custGeom>
            <a:avLst/>
            <a:gdLst>
              <a:gd name="T0" fmla="*/ 2147483646 w 574"/>
              <a:gd name="T1" fmla="*/ 2147483646 h 596"/>
              <a:gd name="T2" fmla="*/ 0 w 574"/>
              <a:gd name="T3" fmla="*/ 2147483646 h 596"/>
              <a:gd name="T4" fmla="*/ 0 w 574"/>
              <a:gd name="T5" fmla="*/ 2147483646 h 596"/>
              <a:gd name="T6" fmla="*/ 2147483646 w 574"/>
              <a:gd name="T7" fmla="*/ 2147483646 h 596"/>
              <a:gd name="T8" fmla="*/ 2147483646 w 574"/>
              <a:gd name="T9" fmla="*/ 2147483646 h 596"/>
              <a:gd name="T10" fmla="*/ 2147483646 w 574"/>
              <a:gd name="T11" fmla="*/ 2147483646 h 596"/>
              <a:gd name="T12" fmla="*/ 2147483646 w 574"/>
              <a:gd name="T13" fmla="*/ 2147483646 h 596"/>
              <a:gd name="T14" fmla="*/ 2147483646 w 574"/>
              <a:gd name="T15" fmla="*/ 2147483646 h 596"/>
              <a:gd name="T16" fmla="*/ 2147483646 w 574"/>
              <a:gd name="T17" fmla="*/ 0 h 596"/>
              <a:gd name="T18" fmla="*/ 2147483646 w 574"/>
              <a:gd name="T19" fmla="*/ 0 h 596"/>
              <a:gd name="T20" fmla="*/ 2147483646 w 574"/>
              <a:gd name="T21" fmla="*/ 2147483646 h 596"/>
              <a:gd name="T22" fmla="*/ 2147483646 w 574"/>
              <a:gd name="T23" fmla="*/ 2147483646 h 596"/>
              <a:gd name="T24" fmla="*/ 2147483646 w 574"/>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32" name="Line 84"/>
          <p:cNvSpPr>
            <a:spLocks noChangeShapeType="1"/>
          </p:cNvSpPr>
          <p:nvPr/>
        </p:nvSpPr>
        <p:spPr bwMode="auto">
          <a:xfrm>
            <a:off x="1803400" y="2065338"/>
            <a:ext cx="5111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3" name="Line 85"/>
          <p:cNvSpPr>
            <a:spLocks noChangeShapeType="1"/>
          </p:cNvSpPr>
          <p:nvPr/>
        </p:nvSpPr>
        <p:spPr bwMode="auto">
          <a:xfrm>
            <a:off x="1803400" y="2022475"/>
            <a:ext cx="51117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4" name="Freeform 86"/>
          <p:cNvSpPr>
            <a:spLocks noEditPoints="1"/>
          </p:cNvSpPr>
          <p:nvPr/>
        </p:nvSpPr>
        <p:spPr bwMode="auto">
          <a:xfrm>
            <a:off x="2076450" y="2097088"/>
            <a:ext cx="369888"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35" name="Line 87"/>
          <p:cNvSpPr>
            <a:spLocks noChangeShapeType="1"/>
          </p:cNvSpPr>
          <p:nvPr/>
        </p:nvSpPr>
        <p:spPr bwMode="auto">
          <a:xfrm>
            <a:off x="2076450" y="21844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6" name="Line 88"/>
          <p:cNvSpPr>
            <a:spLocks noChangeShapeType="1"/>
          </p:cNvSpPr>
          <p:nvPr/>
        </p:nvSpPr>
        <p:spPr bwMode="auto">
          <a:xfrm>
            <a:off x="2076450" y="22733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7" name="Line 89"/>
          <p:cNvSpPr>
            <a:spLocks noChangeShapeType="1"/>
          </p:cNvSpPr>
          <p:nvPr/>
        </p:nvSpPr>
        <p:spPr bwMode="auto">
          <a:xfrm>
            <a:off x="2087563" y="2225675"/>
            <a:ext cx="2730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8" name="Rectangle 90"/>
          <p:cNvSpPr>
            <a:spLocks noChangeArrowheads="1"/>
          </p:cNvSpPr>
          <p:nvPr/>
        </p:nvSpPr>
        <p:spPr bwMode="auto">
          <a:xfrm>
            <a:off x="2244725"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39" name="Freeform 91"/>
          <p:cNvSpPr>
            <a:spLocks noEditPoints="1"/>
          </p:cNvSpPr>
          <p:nvPr/>
        </p:nvSpPr>
        <p:spPr bwMode="auto">
          <a:xfrm>
            <a:off x="1633538" y="1512888"/>
            <a:ext cx="852487" cy="635000"/>
          </a:xfrm>
          <a:custGeom>
            <a:avLst/>
            <a:gdLst>
              <a:gd name="T0" fmla="*/ 2147483646 w 538"/>
              <a:gd name="T1" fmla="*/ 2147483646 h 401"/>
              <a:gd name="T2" fmla="*/ 2147483646 w 538"/>
              <a:gd name="T3" fmla="*/ 2147483646 h 401"/>
              <a:gd name="T4" fmla="*/ 2147483646 w 538"/>
              <a:gd name="T5" fmla="*/ 2147483646 h 401"/>
              <a:gd name="T6" fmla="*/ 2147483646 w 538"/>
              <a:gd name="T7" fmla="*/ 2147483646 h 401"/>
              <a:gd name="T8" fmla="*/ 2147483646 w 538"/>
              <a:gd name="T9" fmla="*/ 2147483646 h 401"/>
              <a:gd name="T10" fmla="*/ 2147483646 w 538"/>
              <a:gd name="T11" fmla="*/ 2147483646 h 401"/>
              <a:gd name="T12" fmla="*/ 2147483646 w 538"/>
              <a:gd name="T13" fmla="*/ 2147483646 h 401"/>
              <a:gd name="T14" fmla="*/ 2147483646 w 538"/>
              <a:gd name="T15" fmla="*/ 2147483646 h 401"/>
              <a:gd name="T16" fmla="*/ 2147483646 w 538"/>
              <a:gd name="T17" fmla="*/ 2147483646 h 401"/>
              <a:gd name="T18" fmla="*/ 2147483646 w 538"/>
              <a:gd name="T19" fmla="*/ 2147483646 h 401"/>
              <a:gd name="T20" fmla="*/ 2147483646 w 538"/>
              <a:gd name="T21" fmla="*/ 2147483646 h 401"/>
              <a:gd name="T22" fmla="*/ 2147483646 w 538"/>
              <a:gd name="T23" fmla="*/ 2147483646 h 401"/>
              <a:gd name="T24" fmla="*/ 2147483646 w 538"/>
              <a:gd name="T25" fmla="*/ 2147483646 h 401"/>
              <a:gd name="T26" fmla="*/ 2147483646 w 538"/>
              <a:gd name="T27" fmla="*/ 2147483646 h 401"/>
              <a:gd name="T28" fmla="*/ 2147483646 w 538"/>
              <a:gd name="T29" fmla="*/ 0 h 401"/>
              <a:gd name="T30" fmla="*/ 2147483646 w 538"/>
              <a:gd name="T31" fmla="*/ 0 h 401"/>
              <a:gd name="T32" fmla="*/ 2147483646 w 538"/>
              <a:gd name="T33" fmla="*/ 2147483646 h 401"/>
              <a:gd name="T34" fmla="*/ 2147483646 w 538"/>
              <a:gd name="T35" fmla="*/ 2147483646 h 401"/>
              <a:gd name="T36" fmla="*/ 2147483646 w 538"/>
              <a:gd name="T37" fmla="*/ 2147483646 h 401"/>
              <a:gd name="T38" fmla="*/ 0 w 538"/>
              <a:gd name="T39" fmla="*/ 2147483646 h 401"/>
              <a:gd name="T40" fmla="*/ 2147483646 w 538"/>
              <a:gd name="T41" fmla="*/ 2147483646 h 401"/>
              <a:gd name="T42" fmla="*/ 2147483646 w 538"/>
              <a:gd name="T43" fmla="*/ 2147483646 h 401"/>
              <a:gd name="T44" fmla="*/ 0 w 538"/>
              <a:gd name="T45" fmla="*/ 2147483646 h 401"/>
              <a:gd name="T46" fmla="*/ 0 w 538"/>
              <a:gd name="T47" fmla="*/ 2147483646 h 401"/>
              <a:gd name="T48" fmla="*/ 2147483646 w 538"/>
              <a:gd name="T49" fmla="*/ 2147483646 h 401"/>
              <a:gd name="T50" fmla="*/ 2147483646 w 538"/>
              <a:gd name="T51" fmla="*/ 2147483646 h 401"/>
              <a:gd name="T52" fmla="*/ 2147483646 w 538"/>
              <a:gd name="T53" fmla="*/ 2147483646 h 401"/>
              <a:gd name="T54" fmla="*/ 2147483646 w 538"/>
              <a:gd name="T55" fmla="*/ 2147483646 h 401"/>
              <a:gd name="T56" fmla="*/ 2147483646 w 538"/>
              <a:gd name="T57" fmla="*/ 2147483646 h 401"/>
              <a:gd name="T58" fmla="*/ 2147483646 w 538"/>
              <a:gd name="T59" fmla="*/ 2147483646 h 401"/>
              <a:gd name="T60" fmla="*/ 2147483646 w 538"/>
              <a:gd name="T61" fmla="*/ 2147483646 h 401"/>
              <a:gd name="T62" fmla="*/ 2147483646 w 538"/>
              <a:gd name="T63" fmla="*/ 2147483646 h 401"/>
              <a:gd name="T64" fmla="*/ 2147483646 w 538"/>
              <a:gd name="T65" fmla="*/ 2147483646 h 401"/>
              <a:gd name="T66" fmla="*/ 2147483646 w 538"/>
              <a:gd name="T67" fmla="*/ 2147483646 h 401"/>
              <a:gd name="T68" fmla="*/ 2147483646 w 538"/>
              <a:gd name="T69" fmla="*/ 2147483646 h 401"/>
              <a:gd name="T70" fmla="*/ 2147483646 w 538"/>
              <a:gd name="T71" fmla="*/ 2147483646 h 401"/>
              <a:gd name="T72" fmla="*/ 2147483646 w 538"/>
              <a:gd name="T73" fmla="*/ 2147483646 h 401"/>
              <a:gd name="T74" fmla="*/ 2147483646 w 538"/>
              <a:gd name="T75" fmla="*/ 2147483646 h 401"/>
              <a:gd name="T76" fmla="*/ 2147483646 w 538"/>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40" name="Line 92"/>
          <p:cNvSpPr>
            <a:spLocks noChangeShapeType="1"/>
          </p:cNvSpPr>
          <p:nvPr/>
        </p:nvSpPr>
        <p:spPr bwMode="auto">
          <a:xfrm>
            <a:off x="1717675" y="1992313"/>
            <a:ext cx="682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1" name="Line 93"/>
          <p:cNvSpPr>
            <a:spLocks noChangeShapeType="1"/>
          </p:cNvSpPr>
          <p:nvPr/>
        </p:nvSpPr>
        <p:spPr bwMode="auto">
          <a:xfrm flipV="1">
            <a:off x="189071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2" name="Line 94"/>
          <p:cNvSpPr>
            <a:spLocks noChangeShapeType="1"/>
          </p:cNvSpPr>
          <p:nvPr/>
        </p:nvSpPr>
        <p:spPr bwMode="auto">
          <a:xfrm flipV="1">
            <a:off x="206216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grpSp>
        <p:nvGrpSpPr>
          <p:cNvPr id="80943" name="Group 25"/>
          <p:cNvGrpSpPr>
            <a:grpSpLocks/>
          </p:cNvGrpSpPr>
          <p:nvPr/>
        </p:nvGrpSpPr>
        <p:grpSpPr bwMode="auto">
          <a:xfrm>
            <a:off x="2097088" y="3595688"/>
            <a:ext cx="1741487" cy="1227137"/>
            <a:chOff x="1321" y="2432"/>
            <a:chExt cx="1097" cy="774"/>
          </a:xfrm>
        </p:grpSpPr>
        <p:sp>
          <p:nvSpPr>
            <p:cNvPr id="80974" name="AutoShape 26"/>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5" name="AutoShape 27"/>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6" name="AutoShape 28"/>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44" name="Line 30"/>
          <p:cNvSpPr>
            <a:spLocks noChangeShapeType="1"/>
          </p:cNvSpPr>
          <p:nvPr/>
        </p:nvSpPr>
        <p:spPr bwMode="auto">
          <a:xfrm flipH="1">
            <a:off x="3805238" y="2454275"/>
            <a:ext cx="238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5" name="Line 31"/>
          <p:cNvSpPr>
            <a:spLocks noChangeShapeType="1"/>
          </p:cNvSpPr>
          <p:nvPr/>
        </p:nvSpPr>
        <p:spPr bwMode="auto">
          <a:xfrm flipH="1">
            <a:off x="5554663" y="2530475"/>
            <a:ext cx="7937" cy="4010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6" name="Line 32"/>
          <p:cNvSpPr>
            <a:spLocks noChangeShapeType="1"/>
          </p:cNvSpPr>
          <p:nvPr/>
        </p:nvSpPr>
        <p:spPr bwMode="auto">
          <a:xfrm>
            <a:off x="7294563" y="2454275"/>
            <a:ext cx="111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7" name="Text Box 38"/>
          <p:cNvSpPr txBox="1">
            <a:spLocks noChangeArrowheads="1"/>
          </p:cNvSpPr>
          <p:nvPr/>
        </p:nvSpPr>
        <p:spPr bwMode="auto">
          <a:xfrm>
            <a:off x="760413" y="156368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1</a:t>
            </a:r>
          </a:p>
        </p:txBody>
      </p:sp>
      <p:sp>
        <p:nvSpPr>
          <p:cNvPr id="80948" name="Text Box 39"/>
          <p:cNvSpPr txBox="1">
            <a:spLocks noChangeArrowheads="1"/>
          </p:cNvSpPr>
          <p:nvPr/>
        </p:nvSpPr>
        <p:spPr bwMode="auto">
          <a:xfrm>
            <a:off x="7696200" y="1563688"/>
            <a:ext cx="82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2</a:t>
            </a:r>
          </a:p>
        </p:txBody>
      </p:sp>
      <p:sp>
        <p:nvSpPr>
          <p:cNvPr id="80949" name="Text Box 40"/>
          <p:cNvSpPr txBox="1">
            <a:spLocks noChangeArrowheads="1"/>
          </p:cNvSpPr>
          <p:nvPr/>
        </p:nvSpPr>
        <p:spPr bwMode="auto">
          <a:xfrm>
            <a:off x="3424238" y="1716088"/>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1</a:t>
            </a:r>
          </a:p>
        </p:txBody>
      </p:sp>
      <p:sp>
        <p:nvSpPr>
          <p:cNvPr id="80950" name="Text Box 41"/>
          <p:cNvSpPr txBox="1">
            <a:spLocks noChangeArrowheads="1"/>
          </p:cNvSpPr>
          <p:nvPr/>
        </p:nvSpPr>
        <p:spPr bwMode="auto">
          <a:xfrm>
            <a:off x="5022850" y="1716088"/>
            <a:ext cx="768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2</a:t>
            </a:r>
          </a:p>
        </p:txBody>
      </p:sp>
      <p:sp>
        <p:nvSpPr>
          <p:cNvPr id="80951" name="AutoShape 48"/>
          <p:cNvSpPr>
            <a:spLocks noChangeArrowheads="1"/>
          </p:cNvSpPr>
          <p:nvPr/>
        </p:nvSpPr>
        <p:spPr bwMode="auto">
          <a:xfrm rot="5400000">
            <a:off x="4598988" y="1868488"/>
            <a:ext cx="182562" cy="1725612"/>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2" name="AutoShape 49"/>
          <p:cNvSpPr>
            <a:spLocks noChangeArrowheads="1"/>
          </p:cNvSpPr>
          <p:nvPr/>
        </p:nvSpPr>
        <p:spPr bwMode="auto">
          <a:xfrm rot="5400000">
            <a:off x="2872582" y="1685131"/>
            <a:ext cx="184150"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3" name="Line 50"/>
          <p:cNvSpPr>
            <a:spLocks noChangeShapeType="1"/>
          </p:cNvSpPr>
          <p:nvPr/>
        </p:nvSpPr>
        <p:spPr bwMode="auto">
          <a:xfrm>
            <a:off x="2124075" y="2443163"/>
            <a:ext cx="5353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4" name="Line 51"/>
          <p:cNvSpPr>
            <a:spLocks noChangeShapeType="1"/>
          </p:cNvSpPr>
          <p:nvPr/>
        </p:nvSpPr>
        <p:spPr bwMode="auto">
          <a:xfrm>
            <a:off x="3814763" y="2579688"/>
            <a:ext cx="3662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5" name="AutoShape 52"/>
          <p:cNvSpPr>
            <a:spLocks/>
          </p:cNvSpPr>
          <p:nvPr/>
        </p:nvSpPr>
        <p:spPr bwMode="auto">
          <a:xfrm>
            <a:off x="7477125" y="2433638"/>
            <a:ext cx="76200" cy="152400"/>
          </a:xfrm>
          <a:prstGeom prst="rightBrace">
            <a:avLst>
              <a:gd name="adj1" fmla="val 166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a:latin typeface="新細明體" charset="-120"/>
            </a:endParaRPr>
          </a:p>
        </p:txBody>
      </p:sp>
      <p:sp>
        <p:nvSpPr>
          <p:cNvPr id="80956" name="Text Box 53"/>
          <p:cNvSpPr txBox="1">
            <a:spLocks noChangeArrowheads="1"/>
          </p:cNvSpPr>
          <p:nvPr/>
        </p:nvSpPr>
        <p:spPr bwMode="auto">
          <a:xfrm>
            <a:off x="7572375" y="2406650"/>
            <a:ext cx="1654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Arial" charset="0"/>
              </a:rPr>
              <a:t>propagation delay </a:t>
            </a:r>
          </a:p>
          <a:p>
            <a:pPr>
              <a:spcBef>
                <a:spcPct val="0"/>
              </a:spcBef>
              <a:buClrTx/>
              <a:buSzTx/>
              <a:buFontTx/>
              <a:buNone/>
            </a:pPr>
            <a:r>
              <a:rPr lang="en-US" altLang="x-none" sz="1400">
                <a:latin typeface="Arial" charset="0"/>
              </a:rPr>
              <a:t>between Host 1 </a:t>
            </a:r>
          </a:p>
          <a:p>
            <a:pPr>
              <a:spcBef>
                <a:spcPct val="0"/>
              </a:spcBef>
              <a:buClrTx/>
              <a:buSzTx/>
              <a:buFontTx/>
              <a:buNone/>
            </a:pPr>
            <a:r>
              <a:rPr lang="en-US" altLang="x-none" sz="1400">
                <a:latin typeface="Arial" charset="0"/>
              </a:rPr>
              <a:t>and Node 1</a:t>
            </a:r>
          </a:p>
        </p:txBody>
      </p:sp>
      <p:sp>
        <p:nvSpPr>
          <p:cNvPr id="80957" name="AutoShape 54"/>
          <p:cNvSpPr>
            <a:spLocks noChangeArrowheads="1"/>
          </p:cNvSpPr>
          <p:nvPr/>
        </p:nvSpPr>
        <p:spPr bwMode="auto">
          <a:xfrm rot="5400000">
            <a:off x="6324601" y="2062162"/>
            <a:ext cx="182562"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80958" name="Group 100"/>
          <p:cNvGrpSpPr>
            <a:grpSpLocks/>
          </p:cNvGrpSpPr>
          <p:nvPr/>
        </p:nvGrpSpPr>
        <p:grpSpPr bwMode="auto">
          <a:xfrm flipH="1">
            <a:off x="2105025" y="6010275"/>
            <a:ext cx="5175250" cy="493713"/>
            <a:chOff x="432" y="3360"/>
            <a:chExt cx="3260" cy="346"/>
          </a:xfrm>
        </p:grpSpPr>
        <p:sp>
          <p:nvSpPr>
            <p:cNvPr id="80971" name="AutoShape 101"/>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2" name="AutoShape 102"/>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3" name="AutoShape 103"/>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80959" name="Group 104"/>
          <p:cNvGrpSpPr>
            <a:grpSpLocks/>
          </p:cNvGrpSpPr>
          <p:nvPr/>
        </p:nvGrpSpPr>
        <p:grpSpPr bwMode="auto">
          <a:xfrm flipH="1">
            <a:off x="2092325" y="3100388"/>
            <a:ext cx="5175250" cy="495300"/>
            <a:chOff x="432" y="3360"/>
            <a:chExt cx="3260" cy="346"/>
          </a:xfrm>
        </p:grpSpPr>
        <p:sp>
          <p:nvSpPr>
            <p:cNvPr id="80968" name="AutoShape 105"/>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9" name="AutoShape 106"/>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0" name="AutoShape 107"/>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80960" name="Line 29"/>
          <p:cNvSpPr>
            <a:spLocks noChangeShapeType="1"/>
          </p:cNvSpPr>
          <p:nvPr/>
        </p:nvSpPr>
        <p:spPr bwMode="auto">
          <a:xfrm>
            <a:off x="2101850" y="2433638"/>
            <a:ext cx="0" cy="4106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61" name="AutoShape 108"/>
          <p:cNvSpPr>
            <a:spLocks/>
          </p:cNvSpPr>
          <p:nvPr/>
        </p:nvSpPr>
        <p:spPr bwMode="auto">
          <a:xfrm>
            <a:off x="1901825" y="2509838"/>
            <a:ext cx="76200" cy="989012"/>
          </a:xfrm>
          <a:prstGeom prst="leftBrace">
            <a:avLst>
              <a:gd name="adj1" fmla="val 1082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2" name="AutoShape 109"/>
          <p:cNvSpPr>
            <a:spLocks/>
          </p:cNvSpPr>
          <p:nvPr/>
        </p:nvSpPr>
        <p:spPr bwMode="auto">
          <a:xfrm>
            <a:off x="1901825" y="3575050"/>
            <a:ext cx="76200" cy="2357438"/>
          </a:xfrm>
          <a:prstGeom prst="leftBrace">
            <a:avLst>
              <a:gd name="adj1" fmla="val 2579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3" name="AutoShape 110"/>
          <p:cNvSpPr>
            <a:spLocks/>
          </p:cNvSpPr>
          <p:nvPr/>
        </p:nvSpPr>
        <p:spPr bwMode="auto">
          <a:xfrm>
            <a:off x="1901825" y="6008688"/>
            <a:ext cx="76200" cy="455612"/>
          </a:xfrm>
          <a:prstGeom prst="leftBrace">
            <a:avLst>
              <a:gd name="adj1" fmla="val 4985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4" name="Text Box 111"/>
          <p:cNvSpPr txBox="1">
            <a:spLocks noChangeArrowheads="1"/>
          </p:cNvSpPr>
          <p:nvPr/>
        </p:nvSpPr>
        <p:spPr bwMode="auto">
          <a:xfrm>
            <a:off x="533400" y="2770188"/>
            <a:ext cx="144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establishment</a:t>
            </a:r>
          </a:p>
        </p:txBody>
      </p:sp>
      <p:sp>
        <p:nvSpPr>
          <p:cNvPr id="80965" name="Text Box 112"/>
          <p:cNvSpPr txBox="1">
            <a:spLocks noChangeArrowheads="1"/>
          </p:cNvSpPr>
          <p:nvPr/>
        </p:nvSpPr>
        <p:spPr bwMode="auto">
          <a:xfrm>
            <a:off x="533400" y="5964238"/>
            <a:ext cx="1196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termination</a:t>
            </a:r>
          </a:p>
        </p:txBody>
      </p:sp>
      <p:sp>
        <p:nvSpPr>
          <p:cNvPr id="80966" name="Text Box 113"/>
          <p:cNvSpPr txBox="1">
            <a:spLocks noChangeArrowheads="1"/>
          </p:cNvSpPr>
          <p:nvPr/>
        </p:nvSpPr>
        <p:spPr bwMode="auto">
          <a:xfrm>
            <a:off x="566738" y="4519613"/>
            <a:ext cx="879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data</a:t>
            </a:r>
          </a:p>
          <a:p>
            <a:pPr>
              <a:spcBef>
                <a:spcPct val="0"/>
              </a:spcBef>
              <a:buClrTx/>
              <a:buSzTx/>
              <a:buFontTx/>
              <a:buNone/>
            </a:pPr>
            <a:r>
              <a:rPr lang="en-US" altLang="x-none" sz="1600">
                <a:latin typeface="Arial" charset="0"/>
              </a:rPr>
              <a:t>transfer</a:t>
            </a:r>
          </a:p>
        </p:txBody>
      </p:sp>
      <p:sp>
        <p:nvSpPr>
          <p:cNvPr id="80967" name="Rectangle 114"/>
          <p:cNvSpPr>
            <a:spLocks noGrp="1" noChangeArrowheads="1"/>
          </p:cNvSpPr>
          <p:nvPr>
            <p:ph type="title"/>
          </p:nvPr>
        </p:nvSpPr>
        <p:spPr/>
        <p:txBody>
          <a:bodyPr/>
          <a:lstStyle/>
          <a:p>
            <a:r>
              <a:rPr lang="en-US" altLang="x-none" sz="2800">
                <a:ea typeface="ＭＳ Ｐゴシック" charset="-128"/>
              </a:rPr>
              <a:t>Timing Diagram of Virtual-Circuit Switching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BBA3964-1362-3148-8BF6-3B95A00809B7}" type="slidenum">
              <a:rPr lang="en-US" altLang="x-none" sz="1200">
                <a:latin typeface="Tahoma" charset="0"/>
              </a:rPr>
              <a:pPr>
                <a:spcBef>
                  <a:spcPct val="0"/>
                </a:spcBef>
                <a:buClrTx/>
                <a:buSzTx/>
                <a:buFontTx/>
                <a:buNone/>
              </a:pPr>
              <a:t>26</a:t>
            </a:fld>
            <a:endParaRPr lang="en-US" altLang="x-none" sz="1200">
              <a:latin typeface="Tahoma" charset="0"/>
            </a:endParaRPr>
          </a:p>
        </p:txBody>
      </p:sp>
      <p:sp>
        <p:nvSpPr>
          <p:cNvPr id="82946" name="Rectangle 2"/>
          <p:cNvSpPr>
            <a:spLocks noGrp="1" noChangeArrowheads="1"/>
          </p:cNvSpPr>
          <p:nvPr>
            <p:ph type="title"/>
          </p:nvPr>
        </p:nvSpPr>
        <p:spPr/>
        <p:txBody>
          <a:bodyPr/>
          <a:lstStyle/>
          <a:p>
            <a:r>
              <a:rPr lang="en-US" altLang="x-none" sz="2800" dirty="0">
                <a:ea typeface="ＭＳ Ｐゴシック" charset="-128"/>
              </a:rPr>
              <a:t>Discussion: Datagram Switching </a:t>
            </a:r>
            <a:r>
              <a:rPr lang="en-US" altLang="x-none" sz="2800" dirty="0" smtClean="0">
                <a:ea typeface="ＭＳ Ｐゴシック" charset="-128"/>
              </a:rPr>
              <a:t/>
            </a:r>
            <a:br>
              <a:rPr lang="en-US" altLang="x-none" sz="2800" dirty="0" smtClean="0">
                <a:ea typeface="ＭＳ Ｐゴシック" charset="-128"/>
              </a:rPr>
            </a:br>
            <a:r>
              <a:rPr lang="en-US" altLang="x-none" sz="2800" dirty="0" smtClean="0">
                <a:ea typeface="ＭＳ Ｐゴシック" charset="-128"/>
              </a:rPr>
              <a:t>vs</a:t>
            </a:r>
            <a:r>
              <a:rPr lang="en-US" altLang="x-none" sz="2800" dirty="0">
                <a:ea typeface="ＭＳ Ｐゴシック" charset="-128"/>
              </a:rPr>
              <a:t>. Virtual Circuit Switching</a:t>
            </a:r>
          </a:p>
        </p:txBody>
      </p:sp>
      <p:sp>
        <p:nvSpPr>
          <p:cNvPr id="82947" name="Rectangle 3"/>
          <p:cNvSpPr>
            <a:spLocks noGrp="1" noChangeArrowheads="1"/>
          </p:cNvSpPr>
          <p:nvPr>
            <p:ph type="body" idx="1"/>
          </p:nvPr>
        </p:nvSpPr>
        <p:spPr/>
        <p:txBody>
          <a:bodyPr/>
          <a:lstStyle/>
          <a:p>
            <a:r>
              <a:rPr lang="en-US" altLang="x-none">
                <a:ea typeface="ＭＳ Ｐゴシック" charset="-128"/>
              </a:rPr>
              <a:t>What are the benefits of datagram switching</a:t>
            </a:r>
            <a:r>
              <a:rPr lang="en-US" altLang="zh-CN">
                <a:ea typeface="宋体" charset="-122"/>
              </a:rPr>
              <a:t> over virtual circuit switching</a:t>
            </a:r>
            <a:r>
              <a:rPr lang="en-US" altLang="x-none">
                <a:ea typeface="ＭＳ Ｐゴシック" charset="-128"/>
              </a:rPr>
              <a:t>?</a:t>
            </a:r>
          </a:p>
          <a:p>
            <a:endParaRPr lang="en-US" altLang="x-none">
              <a:ea typeface="ＭＳ Ｐゴシック" charset="-128"/>
            </a:endParaRPr>
          </a:p>
          <a:p>
            <a:endParaRPr lang="en-US" altLang="x-none">
              <a:ea typeface="ＭＳ Ｐゴシック" charset="-128"/>
            </a:endParaRPr>
          </a:p>
          <a:p>
            <a:endParaRPr lang="en-US" altLang="x-none">
              <a:ea typeface="ＭＳ Ｐゴシック" charset="-128"/>
            </a:endParaRPr>
          </a:p>
          <a:p>
            <a:r>
              <a:rPr lang="en-US" altLang="x-none">
                <a:ea typeface="ＭＳ Ｐゴシック" charset="-128"/>
              </a:rPr>
              <a:t>What are the benefits of virtual circuit switching</a:t>
            </a:r>
            <a:r>
              <a:rPr lang="en-US" altLang="zh-CN">
                <a:ea typeface="宋体" charset="-122"/>
              </a:rPr>
              <a:t> over datagram switching</a:t>
            </a:r>
            <a:r>
              <a:rPr lang="en-US" altLang="x-none">
                <a:ea typeface="ＭＳ Ｐゴシック" charset="-128"/>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778CE31-D5B8-A447-BD81-71F02B51D028}" type="slidenum">
              <a:rPr lang="en-US" altLang="x-none" sz="1200">
                <a:latin typeface="Tahoma" charset="0"/>
              </a:rPr>
              <a:pPr>
                <a:spcBef>
                  <a:spcPct val="0"/>
                </a:spcBef>
                <a:buClrTx/>
                <a:buSzTx/>
                <a:buFontTx/>
                <a:buNone/>
              </a:pPr>
              <a:t>27</a:t>
            </a:fld>
            <a:endParaRPr lang="en-US" altLang="x-none" sz="1200">
              <a:latin typeface="Tahoma" charset="0"/>
            </a:endParaRPr>
          </a:p>
        </p:txBody>
      </p:sp>
      <p:sp>
        <p:nvSpPr>
          <p:cNvPr id="84994"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Summary of the Taxonomy </a:t>
            </a:r>
            <a:br>
              <a:rPr lang="en-US" altLang="x-none" sz="3200" u="sng">
                <a:solidFill>
                  <a:schemeClr val="accent2"/>
                </a:solidFill>
              </a:rPr>
            </a:br>
            <a:r>
              <a:rPr lang="en-US" altLang="x-none" sz="3200" u="sng">
                <a:solidFill>
                  <a:schemeClr val="accent2"/>
                </a:solidFill>
              </a:rPr>
              <a:t>of Communication Networks</a:t>
            </a:r>
            <a:endParaRPr lang="en-US" altLang="zh-TW" sz="3200" i="1" u="sng">
              <a:solidFill>
                <a:srgbClr val="FE00FE"/>
              </a:solidFill>
              <a:ea typeface="新細明體" charset="-120"/>
            </a:endParaRPr>
          </a:p>
        </p:txBody>
      </p:sp>
      <p:grpSp>
        <p:nvGrpSpPr>
          <p:cNvPr id="84995" name="Group 23"/>
          <p:cNvGrpSpPr>
            <a:grpSpLocks/>
          </p:cNvGrpSpPr>
          <p:nvPr/>
        </p:nvGrpSpPr>
        <p:grpSpPr bwMode="auto">
          <a:xfrm>
            <a:off x="82550" y="1831975"/>
            <a:ext cx="8059738" cy="4198938"/>
            <a:chOff x="52" y="1156"/>
            <a:chExt cx="5084" cy="2650"/>
          </a:xfrm>
        </p:grpSpPr>
        <p:sp>
          <p:nvSpPr>
            <p:cNvPr id="84996" name="Text Box 11"/>
            <p:cNvSpPr txBox="1">
              <a:spLocks noChangeArrowheads="1"/>
            </p:cNvSpPr>
            <p:nvPr/>
          </p:nvSpPr>
          <p:spPr bwMode="auto">
            <a:xfrm>
              <a:off x="52" y="262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circuit-switched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grpSp>
          <p:nvGrpSpPr>
            <p:cNvPr id="84997" name="Group 21"/>
            <p:cNvGrpSpPr>
              <a:grpSpLocks/>
            </p:cNvGrpSpPr>
            <p:nvPr/>
          </p:nvGrpSpPr>
          <p:grpSpPr bwMode="auto">
            <a:xfrm>
              <a:off x="484" y="1156"/>
              <a:ext cx="4652" cy="2650"/>
              <a:chOff x="484" y="1392"/>
              <a:chExt cx="4652" cy="2650"/>
            </a:xfrm>
          </p:grpSpPr>
          <p:sp>
            <p:nvSpPr>
              <p:cNvPr id="84998" name="Text Box 6"/>
              <p:cNvSpPr txBox="1">
                <a:spLocks noChangeArrowheads="1"/>
              </p:cNvSpPr>
              <p:nvPr/>
            </p:nvSpPr>
            <p:spPr bwMode="auto">
              <a:xfrm>
                <a:off x="2211" y="139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communication network</a:t>
                </a:r>
                <a:endParaRPr lang="en-US" altLang="x-none" i="1">
                  <a:solidFill>
                    <a:srgbClr val="000000"/>
                  </a:solidFill>
                  <a:latin typeface="Times New Roman" charset="0"/>
                </a:endParaRPr>
              </a:p>
            </p:txBody>
          </p:sp>
          <p:sp>
            <p:nvSpPr>
              <p:cNvPr id="84999" name="Text Box 7"/>
              <p:cNvSpPr txBox="1">
                <a:spLocks noChangeArrowheads="1"/>
              </p:cNvSpPr>
              <p:nvPr/>
            </p:nvSpPr>
            <p:spPr bwMode="auto">
              <a:xfrm>
                <a:off x="672" y="2020"/>
                <a:ext cx="12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sp>
            <p:nvSpPr>
              <p:cNvPr id="85000" name="Text Box 8"/>
              <p:cNvSpPr txBox="1">
                <a:spLocks noChangeArrowheads="1"/>
              </p:cNvSpPr>
              <p:nvPr/>
            </p:nvSpPr>
            <p:spPr bwMode="auto">
              <a:xfrm>
                <a:off x="3838" y="206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broadcast</a:t>
                </a:r>
                <a:br>
                  <a:rPr lang="en-US" altLang="x-none" sz="1800">
                    <a:latin typeface="Times New Roman" charset="0"/>
                  </a:rPr>
                </a:br>
                <a:r>
                  <a:rPr lang="en-US" altLang="x-none" sz="1800">
                    <a:latin typeface="Times New Roman" charset="0"/>
                  </a:rPr>
                  <a:t>communication</a:t>
                </a:r>
                <a:endParaRPr lang="en-US" altLang="x-none" i="1">
                  <a:solidFill>
                    <a:srgbClr val="000000"/>
                  </a:solidFill>
                  <a:latin typeface="Times New Roman" charset="0"/>
                </a:endParaRPr>
              </a:p>
            </p:txBody>
          </p:sp>
          <p:sp>
            <p:nvSpPr>
              <p:cNvPr id="85001" name="Line 9"/>
              <p:cNvSpPr>
                <a:spLocks noChangeShapeType="1"/>
              </p:cNvSpPr>
              <p:nvPr/>
            </p:nvSpPr>
            <p:spPr bwMode="auto">
              <a:xfrm flipH="1">
                <a:off x="1154" y="1680"/>
                <a:ext cx="1294"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2" name="Line 10"/>
              <p:cNvSpPr>
                <a:spLocks noChangeShapeType="1"/>
              </p:cNvSpPr>
              <p:nvPr/>
            </p:nvSpPr>
            <p:spPr bwMode="auto">
              <a:xfrm>
                <a:off x="3317" y="1679"/>
                <a:ext cx="1153" cy="3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3" name="Text Box 12"/>
              <p:cNvSpPr txBox="1">
                <a:spLocks noChangeArrowheads="1"/>
              </p:cNvSpPr>
              <p:nvPr/>
            </p:nvSpPr>
            <p:spPr bwMode="auto">
              <a:xfrm>
                <a:off x="1730" y="283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packet-switched</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4" name="Line 13"/>
              <p:cNvSpPr>
                <a:spLocks noChangeShapeType="1"/>
              </p:cNvSpPr>
              <p:nvPr/>
            </p:nvSpPr>
            <p:spPr bwMode="auto">
              <a:xfrm flipH="1">
                <a:off x="484" y="2496"/>
                <a:ext cx="764" cy="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5" name="Line 14"/>
              <p:cNvSpPr>
                <a:spLocks noChangeShapeType="1"/>
              </p:cNvSpPr>
              <p:nvPr/>
            </p:nvSpPr>
            <p:spPr bwMode="auto">
              <a:xfrm>
                <a:off x="1392" y="2500"/>
                <a:ext cx="916"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6" name="Text Box 15"/>
              <p:cNvSpPr txBox="1">
                <a:spLocks noChangeArrowheads="1"/>
              </p:cNvSpPr>
              <p:nvPr/>
            </p:nvSpPr>
            <p:spPr bwMode="auto">
              <a:xfrm>
                <a:off x="676" y="363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datagram</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7" name="Line 17"/>
              <p:cNvSpPr>
                <a:spLocks noChangeShapeType="1"/>
              </p:cNvSpPr>
              <p:nvPr/>
            </p:nvSpPr>
            <p:spPr bwMode="auto">
              <a:xfrm flipH="1">
                <a:off x="1396" y="3322"/>
                <a:ext cx="867"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8" name="Text Box 19"/>
              <p:cNvSpPr txBox="1">
                <a:spLocks noChangeArrowheads="1"/>
              </p:cNvSpPr>
              <p:nvPr/>
            </p:nvSpPr>
            <p:spPr bwMode="auto">
              <a:xfrm>
                <a:off x="2882" y="360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virtual circuit network</a:t>
                </a:r>
                <a:endParaRPr lang="en-US" altLang="x-none" i="1">
                  <a:solidFill>
                    <a:srgbClr val="000000"/>
                  </a:solidFill>
                  <a:latin typeface="Times New Roman" charset="0"/>
                </a:endParaRPr>
              </a:p>
            </p:txBody>
          </p:sp>
          <p:sp>
            <p:nvSpPr>
              <p:cNvPr id="85009" name="Line 20"/>
              <p:cNvSpPr>
                <a:spLocks noChangeShapeType="1"/>
              </p:cNvSpPr>
              <p:nvPr/>
            </p:nvSpPr>
            <p:spPr bwMode="auto">
              <a:xfrm>
                <a:off x="2452" y="3316"/>
                <a:ext cx="96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28</a:t>
            </a:fld>
            <a:endParaRPr lang="en-US" altLang="x-none" sz="1200">
              <a:latin typeface="Tahoma" charset="0"/>
            </a:endParaRPr>
          </a:p>
        </p:txBody>
      </p:sp>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type="body" idx="1"/>
          </p:nvPr>
        </p:nvSpPr>
        <p:spPr/>
        <p:txBody>
          <a:bodyPr/>
          <a:lstStyle/>
          <a:p>
            <a:r>
              <a:rPr lang="en-US" altLang="x-none">
                <a:ea typeface="ＭＳ Ｐゴシック" charset="-128"/>
              </a:rPr>
              <a:t>We have seen the hardware infrastructure, the basic communication scheme, a next key question is how to develop the software system.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29</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zh-CN">
                <a:ea typeface="宋体" charset="-122"/>
              </a:rPr>
              <a:t>Admin. and r</a:t>
            </a:r>
            <a:r>
              <a:rPr lang="en-US" altLang="x-none">
                <a:ea typeface="宋体" charset="-122"/>
              </a:rPr>
              <a:t>ecap</a:t>
            </a:r>
          </a:p>
          <a:p>
            <a:pPr>
              <a:buClr>
                <a:srgbClr val="0033CC"/>
              </a:buClr>
              <a:buFont typeface="Wingdings" charset="2"/>
              <a:buChar char="q"/>
            </a:pPr>
            <a:r>
              <a:rPr lang="en-US" altLang="x-none">
                <a:ea typeface="宋体" charset="-122"/>
              </a:rPr>
              <a:t>A taxonomy of communication networks</a:t>
            </a:r>
          </a:p>
          <a:p>
            <a:pPr>
              <a:buClr>
                <a:srgbClr val="0033CC"/>
              </a:buClr>
              <a:buFont typeface="Wingdings" charset="2"/>
              <a:buChar char="q"/>
            </a:pPr>
            <a:r>
              <a:rPr lang="en-US" altLang="x-none">
                <a:ea typeface="宋体" charset="-122"/>
              </a:rPr>
              <a:t>Layered network architecture</a:t>
            </a:r>
          </a:p>
          <a:p>
            <a:pPr lvl="1">
              <a:buClr>
                <a:srgbClr val="C00000"/>
              </a:buClr>
              <a:buSzPct val="85000"/>
              <a:buFont typeface="Wingdings" charset="2"/>
              <a:buChar char="Ø"/>
            </a:pPr>
            <a:r>
              <a:rPr lang="en-US" altLang="x-none" sz="2800" i="1">
                <a:solidFill>
                  <a:srgbClr val="C00000"/>
                </a:solidFill>
              </a:rPr>
              <a:t>what is layering?</a:t>
            </a:r>
          </a:p>
          <a:p>
            <a:pPr lvl="1">
              <a:buSzPct val="85000"/>
              <a:buFont typeface="Wingdings" charset="2"/>
              <a:buChar char="q"/>
            </a:pPr>
            <a:r>
              <a:rPr lang="en-US" altLang="x-none" sz="2800"/>
              <a:t>why </a:t>
            </a:r>
            <a:r>
              <a:rPr lang="en-US" altLang="zh-CN" sz="2800">
                <a:ea typeface="宋体" charset="-122"/>
              </a:rPr>
              <a:t>l</a:t>
            </a:r>
            <a:r>
              <a:rPr lang="en-US" altLang="x-none" sz="2800"/>
              <a:t>ayering?</a:t>
            </a:r>
          </a:p>
          <a:p>
            <a:pPr lvl="1">
              <a:buClr>
                <a:srgbClr val="0033CC"/>
              </a:buClr>
              <a:buSzPct val="85000"/>
              <a:buFont typeface="Wingdings" charset="2"/>
              <a:buChar char="q"/>
            </a:pPr>
            <a:r>
              <a:rPr lang="en-US" altLang="x-none" sz="2800"/>
              <a:t>how to determine the layers?</a:t>
            </a:r>
          </a:p>
          <a:p>
            <a:pPr lvl="1">
              <a:buClr>
                <a:srgbClr val="0033CC"/>
              </a:buClr>
              <a:buSzPct val="85000"/>
              <a:buFont typeface="Wingdings" charset="2"/>
              <a:buChar char="q"/>
            </a:pPr>
            <a:r>
              <a:rPr lang="en-US" altLang="x-none" sz="2800"/>
              <a:t>ISO/OSI layering and Internet layering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9AC13C5-5EB8-BC44-BE5B-7D43DE0AB43E}" type="slidenum">
              <a:rPr lang="en-US" altLang="x-none" sz="1200">
                <a:latin typeface="Tahoma" charset="0"/>
              </a:rPr>
              <a:pPr>
                <a:spcBef>
                  <a:spcPct val="0"/>
                </a:spcBef>
                <a:buClrTx/>
                <a:buSzTx/>
                <a:buFontTx/>
                <a:buNone/>
              </a:pPr>
              <a:t>3</a:t>
            </a:fld>
            <a:endParaRPr lang="en-US" altLang="x-none" sz="1200">
              <a:latin typeface="Tahoma" charset="0"/>
            </a:endParaRPr>
          </a:p>
        </p:txBody>
      </p:sp>
      <p:sp>
        <p:nvSpPr>
          <p:cNvPr id="33794" name="Rectangle 2"/>
          <p:cNvSpPr>
            <a:spLocks noGrp="1" noChangeArrowheads="1"/>
          </p:cNvSpPr>
          <p:nvPr>
            <p:ph type="title"/>
          </p:nvPr>
        </p:nvSpPr>
        <p:spPr/>
        <p:txBody>
          <a:bodyPr/>
          <a:lstStyle/>
          <a:p>
            <a:r>
              <a:rPr lang="en-US" altLang="x-none">
                <a:ea typeface="ＭＳ Ｐゴシック" charset="-128"/>
              </a:rPr>
              <a:t>Admin.</a:t>
            </a:r>
          </a:p>
        </p:txBody>
      </p:sp>
      <p:sp>
        <p:nvSpPr>
          <p:cNvPr id="33795" name="Rectangle 3"/>
          <p:cNvSpPr>
            <a:spLocks noGrp="1" noChangeArrowheads="1"/>
          </p:cNvSpPr>
          <p:nvPr>
            <p:ph type="body" idx="1"/>
          </p:nvPr>
        </p:nvSpPr>
        <p:spPr/>
        <p:txBody>
          <a:bodyPr/>
          <a:lstStyle/>
          <a:p>
            <a:r>
              <a:rPr lang="en-US" altLang="zh-CN" dirty="0">
                <a:ea typeface="宋体" charset="-122"/>
              </a:rPr>
              <a:t>Readings from the textbook and additional suggested readings</a:t>
            </a:r>
          </a:p>
          <a:p>
            <a:pPr lvl="1"/>
            <a:r>
              <a:rPr lang="en-US" altLang="zh-CN" dirty="0">
                <a:ea typeface="宋体" charset="-122"/>
              </a:rPr>
              <a:t>All are highly recommended</a:t>
            </a:r>
          </a:p>
          <a:p>
            <a:pPr lvl="1"/>
            <a:r>
              <a:rPr lang="en-US" altLang="zh-CN" dirty="0">
                <a:ea typeface="宋体" charset="-122"/>
              </a:rPr>
              <a:t>Some are marked as required</a:t>
            </a:r>
          </a:p>
          <a:p>
            <a:endParaRPr lang="en-US" altLang="zh-CN" dirty="0">
              <a:ea typeface="宋体" charset="-122"/>
            </a:endParaRPr>
          </a:p>
          <a:p>
            <a:r>
              <a:rPr lang="en-US" altLang="zh-CN" dirty="0">
                <a:ea typeface="宋体" charset="-122"/>
              </a:rPr>
              <a:t>A</a:t>
            </a:r>
            <a:r>
              <a:rPr lang="en-US" altLang="x-none" dirty="0">
                <a:ea typeface="ＭＳ Ｐゴシック" charset="-128"/>
              </a:rPr>
              <a:t>ssignment one is linked on the schedule page</a:t>
            </a:r>
          </a:p>
          <a:p>
            <a:pPr lvl="1"/>
            <a:r>
              <a:rPr lang="en-US" altLang="x-none" dirty="0" smtClean="0">
                <a:ea typeface="ＭＳ Ｐゴシック" charset="-128"/>
              </a:rPr>
              <a:t>Due Sept. 14, </a:t>
            </a:r>
            <a:r>
              <a:rPr lang="en-US" altLang="x-none" dirty="0">
                <a:ea typeface="ＭＳ Ｐゴシック" charset="-128"/>
              </a:rPr>
              <a:t>in class</a:t>
            </a:r>
          </a:p>
          <a:p>
            <a:pPr lvl="1"/>
            <a:r>
              <a:rPr lang="en-US" altLang="zh-CN" dirty="0">
                <a:ea typeface="宋体" charset="-122"/>
              </a:rPr>
              <a:t>if you type it in, you can upload to canvas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What is Layering?</a:t>
            </a:r>
          </a:p>
        </p:txBody>
      </p:sp>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a:t>A technique to organize a networked system into a </a:t>
            </a:r>
            <a:r>
              <a:rPr lang="en-US" altLang="x-none">
                <a:solidFill>
                  <a:srgbClr val="FF0000"/>
                </a:solidFill>
              </a:rPr>
              <a:t>succession</a:t>
            </a:r>
            <a:r>
              <a:rPr lang="en-US" altLang="x-none"/>
              <a:t> of logically distinct entities, such that the service provided by one entity is </a:t>
            </a:r>
            <a:r>
              <a:rPr lang="en-US" altLang="x-none">
                <a:solidFill>
                  <a:srgbClr val="FF0000"/>
                </a:solidFill>
              </a:rPr>
              <a:t>solely</a:t>
            </a:r>
            <a:r>
              <a:rPr lang="en-US" altLang="x-none"/>
              <a:t> based on the service provided by the previous (lower level) entity.</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Admin. and recap</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Clr>
                <a:srgbClr val="C00000"/>
              </a:buClr>
              <a:buSzPct val="85000"/>
              <a:buFont typeface="Wingdings" charset="2"/>
              <a:buChar char="Ø"/>
            </a:pPr>
            <a:r>
              <a:rPr lang="en-US" altLang="x-none" sz="2800" i="1">
                <a:solidFill>
                  <a:srgbClr val="C00000"/>
                </a:solidFill>
              </a:rPr>
              <a:t>why </a:t>
            </a:r>
            <a:r>
              <a:rPr lang="en-US" altLang="zh-CN" sz="2800" i="1">
                <a:solidFill>
                  <a:srgbClr val="C00000"/>
                </a:solidFill>
                <a:ea typeface="宋体" charset="-122"/>
              </a:rPr>
              <a:t>l</a:t>
            </a:r>
            <a:r>
              <a:rPr lang="en-US" altLang="x-none" sz="2800" i="1">
                <a:solidFill>
                  <a:srgbClr val="C00000"/>
                </a:solidFill>
              </a:rPr>
              <a:t>ayering?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Why Layering?</a:t>
            </a: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a:t>
            </a:r>
            <a:r>
              <a:rPr lang="en-US" altLang="x-none" sz="1800" dirty="0" smtClean="0"/>
              <a:t>system</a:t>
            </a:r>
            <a:r>
              <a:rPr lang="en-US" altLang="x-none" sz="1800" dirty="0" smtClean="0"/>
              <a:t>’</a:t>
            </a:r>
            <a:r>
              <a:rPr lang="en-US" altLang="ja-JP" sz="1800" dirty="0" smtClean="0"/>
              <a:t>s </a:t>
            </a:r>
            <a:r>
              <a:rPr lang="en-US" altLang="ja-JP" sz="1800" dirty="0"/>
              <a:t>pieces</a:t>
            </a:r>
            <a:endParaRPr lang="en-US" altLang="ja-JP" sz="2000" dirty="0"/>
          </a:p>
          <a:p>
            <a:pPr lvl="1"/>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r>
              <a:rPr lang="en-US" altLang="x-none" dirty="0"/>
              <a:t>software</a:t>
            </a:r>
          </a:p>
          <a:p>
            <a:pPr lvl="2"/>
            <a:r>
              <a:rPr lang="en-US" altLang="x-none" dirty="0"/>
              <a:t>applications</a:t>
            </a:r>
          </a:p>
          <a:p>
            <a:pPr lvl="2"/>
            <a:r>
              <a:rPr lang="en-US" altLang="x-none" dirty="0" smtClean="0"/>
              <a:t>infrastructure</a:t>
            </a:r>
            <a:endParaRPr lang="en-US" altLang="x-none" dirty="0"/>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a:solidFill>
                  <a:srgbClr val="FF0000"/>
                </a:solidFill>
              </a:rPr>
              <a:t>Modularization</a:t>
            </a:r>
            <a:r>
              <a:rPr lang="en-US" altLang="x-none" sz="1800"/>
              <a:t> eases maintenance, updating of system:</a:t>
            </a:r>
          </a:p>
          <a:p>
            <a:pPr lvl="1"/>
            <a:r>
              <a:rPr lang="en-US" altLang="x-none" sz="1800"/>
              <a:t>change of implementation of a layer</a:t>
            </a:r>
            <a:r>
              <a:rPr lang="en-US" altLang="en-US" sz="1800"/>
              <a:t>’</a:t>
            </a:r>
            <a:r>
              <a:rPr lang="en-US" altLang="ja-JP" sz="1800"/>
              <a:t>s service transparent to rest of system</a:t>
            </a:r>
            <a:r>
              <a:rPr lang="en-US" altLang="zh-CN" sz="1800">
                <a:ea typeface="宋体" charset="-122"/>
              </a:rPr>
              <a:t>, </a:t>
            </a:r>
            <a:r>
              <a:rPr lang="en-US" altLang="ja-JP" sz="1800"/>
              <a:t>e.g., change</a:t>
            </a:r>
            <a:r>
              <a:rPr lang="en-US" altLang="zh-CN" sz="1800">
                <a:ea typeface="宋体" charset="-122"/>
              </a:rPr>
              <a:t>s</a:t>
            </a:r>
            <a:r>
              <a:rPr lang="en-US" altLang="ja-JP" sz="1800"/>
              <a:t> in routing protocol doesn’t affect rest of system</a:t>
            </a:r>
            <a:endParaRPr lang="en-US" altLang="x-none" sz="1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97282" name="Rectangle 2"/>
          <p:cNvSpPr>
            <a:spLocks noGrp="1" noChangeArrowheads="1"/>
          </p:cNvSpPr>
          <p:nvPr>
            <p:ph type="title"/>
          </p:nvPr>
        </p:nvSpPr>
        <p:spPr>
          <a:xfrm>
            <a:off x="609600" y="381000"/>
            <a:ext cx="7772400" cy="914400"/>
          </a:xfrm>
        </p:spPr>
        <p:txBody>
          <a:bodyPr/>
          <a:lstStyle/>
          <a:p>
            <a:r>
              <a:rPr lang="en-US" altLang="x-none">
                <a:ea typeface="ＭＳ Ｐゴシック" charset="-128"/>
              </a:rPr>
              <a:t>An Example: No Layering</a:t>
            </a:r>
          </a:p>
        </p:txBody>
      </p:sp>
      <p:sp>
        <p:nvSpPr>
          <p:cNvPr id="328707" name="Rectangle 3"/>
          <p:cNvSpPr>
            <a:spLocks noGrp="1" noChangeArrowheads="1"/>
          </p:cNvSpPr>
          <p:nvPr>
            <p:ph type="body" idx="1"/>
          </p:nvPr>
        </p:nvSpPr>
        <p:spPr>
          <a:xfrm>
            <a:off x="609600" y="4419600"/>
            <a:ext cx="7924800" cy="1371600"/>
          </a:xfrm>
        </p:spPr>
        <p:txBody>
          <a:bodyPr/>
          <a:lstStyle/>
          <a:p>
            <a:r>
              <a:rPr lang="en-US" altLang="x-none">
                <a:ea typeface="ＭＳ Ｐゴシック" charset="-128"/>
              </a:rPr>
              <a:t>No layering: each new application has to be </a:t>
            </a:r>
            <a:r>
              <a:rPr lang="en-US" altLang="x-none">
                <a:solidFill>
                  <a:srgbClr val="FF0000"/>
                </a:solidFill>
                <a:ea typeface="ＭＳ Ｐゴシック" charset="-128"/>
              </a:rPr>
              <a:t>re-</a:t>
            </a:r>
            <a:r>
              <a:rPr lang="en-US" altLang="x-none">
                <a:ea typeface="ＭＳ Ｐゴシック" charset="-128"/>
              </a:rPr>
              <a:t>implemented for every network technology</a:t>
            </a:r>
            <a:r>
              <a:rPr lang="en-US" altLang="zh-CN">
                <a:ea typeface="宋体" charset="-122"/>
              </a:rPr>
              <a:t> </a:t>
            </a:r>
            <a:r>
              <a:rPr lang="en-US" altLang="x-none">
                <a:ea typeface="ＭＳ Ｐゴシック" charset="-128"/>
              </a:rPr>
              <a:t>!</a:t>
            </a: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99330" name="Rectangle 2"/>
          <p:cNvSpPr>
            <a:spLocks noGrp="1" noChangeArrowheads="1"/>
          </p:cNvSpPr>
          <p:nvPr>
            <p:ph type="title"/>
          </p:nvPr>
        </p:nvSpPr>
        <p:spPr>
          <a:xfrm>
            <a:off x="381000" y="228600"/>
            <a:ext cx="7772400" cy="1143000"/>
          </a:xfrm>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type="body" idx="1"/>
          </p:nvPr>
        </p:nvSpPr>
        <p:spPr>
          <a:xfrm>
            <a:off x="381000" y="1371600"/>
            <a:ext cx="8610600" cy="1447800"/>
          </a:xfrm>
        </p:spPr>
        <p:txBody>
          <a:bodyPr/>
          <a:lstStyle/>
          <a:p>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a:t>
            </a:r>
            <a:r>
              <a:rPr lang="en-US" altLang="x-none" dirty="0" smtClean="0">
                <a:ea typeface="ＭＳ Ｐゴシック" charset="-128"/>
              </a:rPr>
              <a:t>network </a:t>
            </a:r>
            <a:r>
              <a:rPr lang="en-US" altLang="x-none" dirty="0">
                <a:ea typeface="ＭＳ Ｐゴシック" charset="-128"/>
              </a:rPr>
              <a:t>technologies</a:t>
            </a: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35</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a:t>ISO – International Standard Organization</a:t>
            </a:r>
          </a:p>
          <a:p>
            <a:r>
              <a:rPr lang="en-US" altLang="x-none"/>
              <a:t>OSI – Open System Interconnection</a:t>
            </a:r>
          </a:p>
          <a:p>
            <a:pPr>
              <a:buFont typeface="ZapfDingbats" charset="0"/>
              <a:buNone/>
            </a:pPr>
            <a:endParaRPr lang="en-US" altLang="x-none"/>
          </a:p>
          <a:p>
            <a:r>
              <a:rPr lang="en-US" altLang="x-none"/>
              <a:t>Service – says </a:t>
            </a:r>
            <a:r>
              <a:rPr lang="en-US" altLang="x-none">
                <a:solidFill>
                  <a:srgbClr val="FF0000"/>
                </a:solidFill>
              </a:rPr>
              <a:t>what </a:t>
            </a:r>
            <a:r>
              <a:rPr lang="en-US" altLang="x-none"/>
              <a:t>a layer does</a:t>
            </a:r>
          </a:p>
          <a:p>
            <a:r>
              <a:rPr lang="en-US" altLang="x-none"/>
              <a:t>Interface – says </a:t>
            </a:r>
            <a:r>
              <a:rPr lang="en-US" altLang="x-none">
                <a:solidFill>
                  <a:srgbClr val="FF0000"/>
                </a:solidFill>
              </a:rPr>
              <a:t>how</a:t>
            </a:r>
            <a:r>
              <a:rPr lang="en-US" altLang="x-none"/>
              <a:t> to </a:t>
            </a:r>
            <a:r>
              <a:rPr lang="en-US" altLang="x-none">
                <a:solidFill>
                  <a:srgbClr val="FF0000"/>
                </a:solidFill>
              </a:rPr>
              <a:t>access</a:t>
            </a:r>
            <a:r>
              <a:rPr lang="en-US" altLang="x-none"/>
              <a:t> the service </a:t>
            </a:r>
          </a:p>
          <a:p>
            <a:r>
              <a:rPr lang="en-US" altLang="x-none"/>
              <a:t>Protocol – specifies </a:t>
            </a:r>
            <a:r>
              <a:rPr lang="en-US" altLang="x-none">
                <a:solidFill>
                  <a:srgbClr val="FF0000"/>
                </a:solidFill>
              </a:rPr>
              <a:t>how</a:t>
            </a:r>
            <a:r>
              <a:rPr lang="en-US" altLang="x-none"/>
              <a:t> the service is </a:t>
            </a:r>
            <a:r>
              <a:rPr lang="en-US" altLang="x-none">
                <a:solidFill>
                  <a:srgbClr val="FF0000"/>
                </a:solidFill>
              </a:rPr>
              <a:t>implemented</a:t>
            </a:r>
          </a:p>
          <a:p>
            <a:pPr lvl="1"/>
            <a:r>
              <a:rPr lang="en-US" altLang="x-none"/>
              <a:t>a set of rules and formats that govern the communications between two or more </a:t>
            </a:r>
            <a:r>
              <a:rPr lang="en-US" altLang="x-none">
                <a:solidFill>
                  <a:srgbClr val="FF0000"/>
                </a:solidFill>
              </a:rPr>
              <a:t>peers</a:t>
            </a:r>
            <a:r>
              <a:rPr lang="en-US" altLang="x-none"/>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36</a:t>
            </a:fld>
            <a:endParaRPr lang="en-US" altLang="x-none" sz="1200">
              <a:latin typeface="Tahoma" charset="0"/>
            </a:endParaRPr>
          </a:p>
        </p:txBody>
      </p:sp>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3427"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
        <p:nvSpPr>
          <p:cNvPr id="103428" name="Rectangle 4"/>
          <p:cNvSpPr>
            <a:spLocks noChangeArrowheads="1"/>
          </p:cNvSpPr>
          <p:nvPr/>
        </p:nvSpPr>
        <p:spPr bwMode="auto">
          <a:xfrm>
            <a:off x="4267200"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4343400"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4343400" y="3429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4343400"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4343400"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381000" y="23622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381000" y="32004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381000" y="4038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381000" y="4800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E8CFBC7-6F41-ED44-A3C2-79D39CFFCF6D}" type="slidenum">
              <a:rPr lang="en-US" altLang="x-none" sz="1200">
                <a:latin typeface="Tahoma" charset="0"/>
              </a:rPr>
              <a:pPr>
                <a:spcBef>
                  <a:spcPct val="0"/>
                </a:spcBef>
                <a:buClrTx/>
                <a:buSzTx/>
                <a:buFontTx/>
                <a:buNone/>
              </a:pPr>
              <a:t>37</a:t>
            </a:fld>
            <a:endParaRPr lang="en-US" altLang="x-none" sz="1200">
              <a:latin typeface="Tahoma" charset="0"/>
            </a:endParaRPr>
          </a:p>
        </p:txBody>
      </p:sp>
      <p:sp>
        <p:nvSpPr>
          <p:cNvPr id="105474"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5475"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107530" name="Photo Editor Photo" r:id="rId4" imgW="7478169" imgH="7819048" progId="MSPhotoEd.3">
                  <p:embed/>
                </p:oleObj>
              </mc:Choice>
              <mc:Fallback>
                <p:oleObj name="Photo Editor Photo" r:id="rId4" imgW="7478169" imgH="7819048"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a:solidFill>
                  <a:srgbClr val="FF0000"/>
                </a:solidFill>
              </a:rPr>
              <a:t>E.g.: </a:t>
            </a:r>
            <a:r>
              <a:rPr lang="en-US" altLang="zh-CN" sz="2400">
                <a:solidFill>
                  <a:srgbClr val="FF0000"/>
                </a:solidFill>
                <a:ea typeface="宋体" charset="-122"/>
              </a:rPr>
              <a:t>application</a:t>
            </a:r>
            <a:endParaRPr lang="en-US" altLang="x-none" sz="2400">
              <a:ea typeface="宋体" charset="-122"/>
            </a:endParaRPr>
          </a:p>
          <a:p>
            <a:r>
              <a:rPr lang="en-US" altLang="x-none" sz="2000">
                <a:ea typeface="宋体" charset="-122"/>
              </a:rPr>
              <a:t>provide services to users </a:t>
            </a:r>
          </a:p>
          <a:p>
            <a:endParaRPr lang="en-US" altLang="zh-CN" sz="2000">
              <a:ea typeface="宋体" charset="-122"/>
            </a:endParaRPr>
          </a:p>
          <a:p>
            <a:r>
              <a:rPr lang="en-US" altLang="zh-CN" sz="2000">
                <a:ea typeface="宋体" charset="-122"/>
              </a:rPr>
              <a:t>application protocol:</a:t>
            </a:r>
          </a:p>
          <a:p>
            <a:pPr lvl="1"/>
            <a:r>
              <a:rPr lang="en-US" altLang="zh-CN" sz="1800">
                <a:ea typeface="宋体" charset="-122"/>
              </a:rPr>
              <a:t>s</a:t>
            </a:r>
            <a:r>
              <a:rPr lang="en-US" altLang="x-none" sz="1800"/>
              <a:t>end</a:t>
            </a:r>
            <a:r>
              <a:rPr lang="en-US" altLang="zh-CN" sz="1800">
                <a:ea typeface="宋体" charset="-122"/>
              </a:rPr>
              <a:t> messages </a:t>
            </a:r>
            <a:r>
              <a:rPr lang="en-US" altLang="x-none" sz="1800"/>
              <a:t>to peer</a:t>
            </a:r>
            <a:endParaRPr lang="en-US" altLang="zh-CN" sz="1800">
              <a:ea typeface="宋体" charset="-122"/>
            </a:endParaRPr>
          </a:p>
          <a:p>
            <a:pPr lvl="1"/>
            <a:r>
              <a:rPr lang="en-US" altLang="zh-CN" sz="1800">
                <a:ea typeface="宋体" charset="-122"/>
              </a:rPr>
              <a:t>for example, HELO, MAIL FROM, RCPT TO are messages between two SMTP peers</a:t>
            </a:r>
            <a:endParaRPr lang="en-US" altLang="x-none" sz="1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39</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Logical</a:t>
            </a:r>
            <a:r>
              <a:rPr lang="en-US" altLang="x-none" sz="3200" i="1" u="sng">
                <a:solidFill>
                  <a:schemeClr val="accent2"/>
                </a:solidFill>
              </a:rPr>
              <a:t> </a:t>
            </a:r>
            <a:r>
              <a:rPr lang="en-US" altLang="x-none" sz="3200" u="sng">
                <a:solidFill>
                  <a:schemeClr val="accent2"/>
                </a:solidFill>
              </a:rPr>
              <a:t>Communication </a:t>
            </a:r>
            <a:endParaRPr lang="en-US" altLang="x-none" sz="4000" u="sng">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109691" name="ClipArt" r:id="rId4" imgW="1307079" imgH="1083682" progId="MS_ClipArt_Gallery.2">
                  <p:embed/>
                </p:oleObj>
              </mc:Choice>
              <mc:Fallback>
                <p:oleObj name="ClipArt"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109692" name="ClipArt" r:id="rId6" imgW="1307079" imgH="1083682" progId="MS_ClipArt_Gallery.2">
                  <p:embed/>
                </p:oleObj>
              </mc:Choice>
              <mc:Fallback>
                <p:oleObj name="ClipArt" r:id="rId6"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transport</a:t>
            </a:r>
            <a:endParaRPr lang="en-US" altLang="x-none" sz="2400" dirty="0"/>
          </a:p>
          <a:p>
            <a:r>
              <a:rPr lang="en-US" altLang="x-none" sz="2000" dirty="0" smtClean="0"/>
              <a:t>Trans. </a:t>
            </a:r>
            <a:r>
              <a:rPr lang="en-US" altLang="zh-CN" sz="2000" dirty="0" err="1" smtClean="0">
                <a:ea typeface="宋体" charset="-122"/>
              </a:rPr>
              <a:t>msg</a:t>
            </a:r>
            <a:r>
              <a:rPr lang="en-US" altLang="x-none" sz="2000" dirty="0" smtClean="0">
                <a:ea typeface="宋体" charset="-122"/>
              </a:rPr>
              <a:t> for </a:t>
            </a:r>
            <a:r>
              <a:rPr lang="en-US" altLang="x-none" sz="2000" dirty="0">
                <a:ea typeface="宋体" charset="-122"/>
              </a:rPr>
              <a:t>app</a:t>
            </a:r>
          </a:p>
          <a:p>
            <a:endParaRPr lang="en-US" altLang="x-none" sz="2000" dirty="0">
              <a:ea typeface="宋体" charset="-122"/>
            </a:endParaRPr>
          </a:p>
          <a:p>
            <a:r>
              <a:rPr lang="en-US" altLang="x-none" sz="2000" dirty="0">
                <a:ea typeface="宋体" charset="-122"/>
              </a:rPr>
              <a:t>Transport protocol</a:t>
            </a:r>
          </a:p>
          <a:p>
            <a:pPr lvl="1"/>
            <a:r>
              <a:rPr lang="en-US" altLang="x-none" sz="1800" dirty="0"/>
              <a:t>add </a:t>
            </a:r>
            <a:r>
              <a:rPr lang="en-US" altLang="zh-CN" sz="1800" dirty="0">
                <a:ea typeface="宋体" charset="-122"/>
              </a:rPr>
              <a:t>control</a:t>
            </a:r>
            <a:r>
              <a:rPr lang="en-US" altLang="x-none" sz="1800" dirty="0"/>
              <a:t> info to form </a:t>
            </a:r>
            <a:r>
              <a:rPr lang="ja-JP" altLang="en-US" sz="1800" dirty="0"/>
              <a:t>“</a:t>
            </a:r>
            <a:r>
              <a:rPr lang="en-US" altLang="ja-JP" sz="1800" dirty="0"/>
              <a:t>datagram</a:t>
            </a:r>
            <a:r>
              <a:rPr lang="ja-JP" altLang="en-US" sz="1800" dirty="0"/>
              <a:t>”</a:t>
            </a:r>
            <a:endParaRPr lang="en-US" altLang="ja-JP" sz="1800" dirty="0"/>
          </a:p>
          <a:p>
            <a:pPr lvl="1"/>
            <a:r>
              <a:rPr lang="en-US" altLang="x-none" sz="1800" dirty="0"/>
              <a:t>send datagram to peer</a:t>
            </a:r>
          </a:p>
          <a:p>
            <a:pPr lvl="1"/>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836ACCF-4BC0-AD44-9AC7-D34CA1F963A6}" type="slidenum">
              <a:rPr lang="en-US" altLang="x-none" sz="1200">
                <a:latin typeface="Tahoma" charset="0"/>
              </a:rPr>
              <a:pPr>
                <a:spcBef>
                  <a:spcPct val="0"/>
                </a:spcBef>
                <a:buClrTx/>
                <a:buSzTx/>
                <a:buFontTx/>
                <a:buNone/>
              </a:pPr>
              <a:t>4</a:t>
            </a:fld>
            <a:endParaRPr lang="en-US" altLang="x-none" sz="1200">
              <a:latin typeface="Tahoma" charset="0"/>
            </a:endParaRPr>
          </a:p>
        </p:txBody>
      </p:sp>
      <p:sp>
        <p:nvSpPr>
          <p:cNvPr id="35842" name="Rectangle 4"/>
          <p:cNvSpPr>
            <a:spLocks noChangeArrowheads="1"/>
          </p:cNvSpPr>
          <p:nvPr/>
        </p:nvSpPr>
        <p:spPr bwMode="auto">
          <a:xfrm>
            <a:off x="463550" y="1577806"/>
            <a:ext cx="8216900" cy="8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000" dirty="0"/>
              <a:t>Basic question: how are data (the bits) transferred through communication networks?</a:t>
            </a:r>
            <a:endParaRPr lang="en-US" altLang="x-none" sz="1800" dirty="0"/>
          </a:p>
        </p:txBody>
      </p:sp>
      <p:sp>
        <p:nvSpPr>
          <p:cNvPr id="35843" name="Rectangle 5"/>
          <p:cNvSpPr>
            <a:spLocks noChangeArrowheads="1"/>
          </p:cNvSpPr>
          <p:nvPr/>
        </p:nvSpPr>
        <p:spPr bwMode="auto">
          <a:xfrm>
            <a:off x="463550" y="538163"/>
            <a:ext cx="7772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Recap: A Taxonomy of Comm. Networks</a:t>
            </a:r>
            <a:endParaRPr lang="en-US" altLang="zh-TW" i="1" u="sng">
              <a:solidFill>
                <a:schemeClr val="accent2"/>
              </a:solidFill>
              <a:ea typeface="新細明體" charset="-120"/>
            </a:endParaRPr>
          </a:p>
        </p:txBody>
      </p:sp>
      <p:sp>
        <p:nvSpPr>
          <p:cNvPr id="35844" name="Text Box 6"/>
          <p:cNvSpPr txBox="1">
            <a:spLocks noChangeArrowheads="1"/>
          </p:cNvSpPr>
          <p:nvPr/>
        </p:nvSpPr>
        <p:spPr bwMode="auto">
          <a:xfrm>
            <a:off x="3894931" y="2639928"/>
            <a:ext cx="2058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communication networks</a:t>
            </a:r>
            <a:endParaRPr lang="en-US" altLang="x-none" i="1">
              <a:solidFill>
                <a:srgbClr val="000000"/>
              </a:solidFill>
            </a:endParaRPr>
          </a:p>
        </p:txBody>
      </p:sp>
      <p:sp>
        <p:nvSpPr>
          <p:cNvPr id="35845" name="Text Box 7"/>
          <p:cNvSpPr txBox="1">
            <a:spLocks noChangeArrowheads="1"/>
          </p:cNvSpPr>
          <p:nvPr/>
        </p:nvSpPr>
        <p:spPr bwMode="auto">
          <a:xfrm>
            <a:off x="1456531" y="3635291"/>
            <a:ext cx="2055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b="1">
                <a:solidFill>
                  <a:srgbClr val="FF0000"/>
                </a:solidFill>
              </a:rPr>
              <a:t>switched</a:t>
            </a:r>
            <a:br>
              <a:rPr lang="en-US" altLang="x-none" sz="1800" b="1">
                <a:solidFill>
                  <a:srgbClr val="FF0000"/>
                </a:solidFill>
              </a:rPr>
            </a:br>
            <a:r>
              <a:rPr lang="en-US" altLang="x-none" sz="1800" b="1">
                <a:solidFill>
                  <a:srgbClr val="FF0000"/>
                </a:solidFill>
              </a:rPr>
              <a:t>networks</a:t>
            </a:r>
            <a:endParaRPr lang="en-US" altLang="x-none" b="1" i="1">
              <a:solidFill>
                <a:srgbClr val="FF0000"/>
              </a:solidFill>
            </a:endParaRPr>
          </a:p>
        </p:txBody>
      </p:sp>
      <p:sp>
        <p:nvSpPr>
          <p:cNvPr id="35846" name="Text Box 8"/>
          <p:cNvSpPr txBox="1">
            <a:spLocks noChangeArrowheads="1"/>
          </p:cNvSpPr>
          <p:nvPr/>
        </p:nvSpPr>
        <p:spPr bwMode="auto">
          <a:xfrm>
            <a:off x="6474618" y="3705141"/>
            <a:ext cx="2057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broadcast</a:t>
            </a:r>
            <a:br>
              <a:rPr lang="en-US" altLang="x-none" sz="1800"/>
            </a:br>
            <a:r>
              <a:rPr lang="en-US" altLang="x-none" sz="1800"/>
              <a:t>networks</a:t>
            </a:r>
            <a:endParaRPr lang="en-US" altLang="x-none" i="1">
              <a:solidFill>
                <a:srgbClr val="000000"/>
              </a:solidFill>
            </a:endParaRPr>
          </a:p>
        </p:txBody>
      </p:sp>
      <p:sp>
        <p:nvSpPr>
          <p:cNvPr id="27656" name="Line 9"/>
          <p:cNvSpPr>
            <a:spLocks noChangeShapeType="1"/>
          </p:cNvSpPr>
          <p:nvPr/>
        </p:nvSpPr>
        <p:spPr bwMode="auto">
          <a:xfrm flipH="1">
            <a:off x="2220118" y="3097128"/>
            <a:ext cx="2051050" cy="538163"/>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57" name="Line 10"/>
          <p:cNvSpPr>
            <a:spLocks noChangeShapeType="1"/>
          </p:cNvSpPr>
          <p:nvPr/>
        </p:nvSpPr>
        <p:spPr bwMode="auto">
          <a:xfrm>
            <a:off x="5649118" y="3095541"/>
            <a:ext cx="1827213" cy="60960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35849" name="Text Box 11"/>
          <p:cNvSpPr txBox="1">
            <a:spLocks noChangeArrowheads="1"/>
          </p:cNvSpPr>
          <p:nvPr/>
        </p:nvSpPr>
        <p:spPr bwMode="auto">
          <a:xfrm>
            <a:off x="311943" y="4954503"/>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circuit-switch</a:t>
            </a:r>
            <a:r>
              <a:rPr lang="en-US" altLang="x-none" sz="1800">
                <a:ea typeface="宋体" charset="-122"/>
              </a:rPr>
              <a:t>ed</a:t>
            </a:r>
            <a:br>
              <a:rPr lang="en-US" altLang="x-none" sz="1800">
                <a:ea typeface="宋体" charset="-122"/>
              </a:rPr>
            </a:br>
            <a:r>
              <a:rPr lang="en-US" altLang="x-none" sz="1800">
                <a:ea typeface="宋体" charset="-122"/>
              </a:rPr>
              <a:t>networks</a:t>
            </a:r>
            <a:br>
              <a:rPr lang="en-US" altLang="x-none" sz="1800">
                <a:ea typeface="宋体" charset="-122"/>
              </a:rPr>
            </a:br>
            <a:r>
              <a:rPr lang="en-US" altLang="x-none" sz="1800">
                <a:ea typeface="宋体" charset="-122"/>
              </a:rPr>
              <a:t>(e.g. telephone</a:t>
            </a:r>
            <a:r>
              <a:rPr lang="en-US" altLang="zh-CN" sz="1800">
                <a:ea typeface="宋体" charset="-122"/>
              </a:rPr>
              <a:t>, GSM</a:t>
            </a:r>
            <a:r>
              <a:rPr lang="en-US" altLang="x-none" sz="1800">
                <a:ea typeface="宋体" charset="-122"/>
              </a:rPr>
              <a:t>)</a:t>
            </a:r>
            <a:endParaRPr lang="en-US" altLang="x-none" i="1">
              <a:solidFill>
                <a:srgbClr val="000000"/>
              </a:solidFill>
              <a:ea typeface="宋体" charset="-122"/>
            </a:endParaRPr>
          </a:p>
        </p:txBody>
      </p:sp>
      <p:sp>
        <p:nvSpPr>
          <p:cNvPr id="35850" name="Text Box 12"/>
          <p:cNvSpPr txBox="1">
            <a:spLocks noChangeArrowheads="1"/>
          </p:cNvSpPr>
          <p:nvPr/>
        </p:nvSpPr>
        <p:spPr bwMode="auto">
          <a:xfrm>
            <a:off x="3132931" y="4922753"/>
            <a:ext cx="33416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packet-switch</a:t>
            </a:r>
            <a:r>
              <a:rPr lang="en-US" altLang="x-none" sz="1800">
                <a:ea typeface="宋体" charset="-122"/>
              </a:rPr>
              <a:t>ed</a:t>
            </a:r>
            <a:br>
              <a:rPr lang="en-US" altLang="x-none" sz="1800">
                <a:ea typeface="宋体" charset="-122"/>
              </a:rPr>
            </a:br>
            <a:r>
              <a:rPr lang="en-US" altLang="x-none" sz="1800">
                <a:ea typeface="宋体" charset="-122"/>
              </a:rPr>
              <a:t> networks</a:t>
            </a:r>
            <a:br>
              <a:rPr lang="en-US" altLang="x-none" sz="1800">
                <a:ea typeface="宋体" charset="-122"/>
              </a:rPr>
            </a:br>
            <a:r>
              <a:rPr lang="en-US" altLang="x-none" sz="1800">
                <a:ea typeface="宋体" charset="-122"/>
              </a:rPr>
              <a:t>(e.g. Internet)</a:t>
            </a:r>
            <a:endParaRPr lang="en-US" altLang="x-none" i="1">
              <a:solidFill>
                <a:srgbClr val="000000"/>
              </a:solidFill>
              <a:ea typeface="宋体" charset="-122"/>
            </a:endParaRPr>
          </a:p>
        </p:txBody>
      </p:sp>
      <p:sp>
        <p:nvSpPr>
          <p:cNvPr id="27660" name="Line 13"/>
          <p:cNvSpPr>
            <a:spLocks noChangeShapeType="1"/>
          </p:cNvSpPr>
          <p:nvPr/>
        </p:nvSpPr>
        <p:spPr bwMode="auto">
          <a:xfrm flipH="1">
            <a:off x="1158081" y="4389353"/>
            <a:ext cx="1211262" cy="6159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61" name="Line 14"/>
          <p:cNvSpPr>
            <a:spLocks noChangeShapeType="1"/>
          </p:cNvSpPr>
          <p:nvPr/>
        </p:nvSpPr>
        <p:spPr bwMode="auto">
          <a:xfrm>
            <a:off x="2597943" y="4395703"/>
            <a:ext cx="1450975" cy="5397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Physical</a:t>
            </a:r>
            <a:r>
              <a:rPr lang="en-US" altLang="x-none" sz="3200" u="sng">
                <a:solidFill>
                  <a:schemeClr val="accent2"/>
                </a:solidFill>
              </a:rPr>
              <a:t> Communication </a:t>
            </a:r>
            <a:endParaRPr lang="en-US" altLang="x-none" sz="4000" u="sng">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1741" name="ClipArt" r:id="rId4" imgW="1307079" imgH="1083682" progId="MS_ClipArt_Gallery.2">
                      <p:embed/>
                    </p:oleObj>
                  </mc:Choice>
                  <mc:Fallback>
                    <p:oleObj name="ClipArt"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1742" name="ClipArt" r:id="rId6" imgW="682368" imgH="480541" progId="MS_ClipArt_Gallery.2">
                      <p:embed/>
                    </p:oleObj>
                  </mc:Choice>
                  <mc:Fallback>
                    <p:oleObj name="ClipArt"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1743" name="ClipArt" r:id="rId8" imgW="1307079" imgH="1083682" progId="MS_ClipArt_Gallery.2">
                      <p:embed/>
                    </p:oleObj>
                  </mc:Choice>
                  <mc:Fallback>
                    <p:oleObj name="ClipArt"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1744" name="ClipArt" r:id="rId9" imgW="682368" imgH="480541" progId="MS_ClipArt_Gallery.2">
                      <p:embed/>
                    </p:oleObj>
                  </mc:Choice>
                  <mc:Fallback>
                    <p:oleObj name="ClipArt"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41</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600" u="sng">
                <a:solidFill>
                  <a:schemeClr val="accent2"/>
                </a:solidFill>
              </a:rPr>
              <a:t>Protocol Layering and Meta Data</a:t>
            </a:r>
            <a:endParaRPr lang="en-US" altLang="x-none" sz="4000" u="sng">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t>Each layer takes data from above</a:t>
            </a:r>
          </a:p>
          <a:p>
            <a:r>
              <a:rPr lang="en-US" altLang="x-none" sz="2400" dirty="0"/>
              <a:t>adds header (meta) information to its </a:t>
            </a:r>
            <a:r>
              <a:rPr lang="en-US" altLang="x-none" sz="2400" dirty="0" smtClean="0"/>
              <a:t>peer to</a:t>
            </a:r>
            <a:r>
              <a:rPr lang="en-US" altLang="x-none" sz="2400" dirty="0"/>
              <a:t/>
            </a:r>
            <a:br>
              <a:rPr lang="en-US" altLang="x-none" sz="2400" dirty="0"/>
            </a:br>
            <a:r>
              <a:rPr lang="en-US" altLang="x-none" sz="2400" dirty="0"/>
              <a:t>create new data unit</a:t>
            </a:r>
          </a:p>
          <a:p>
            <a:r>
              <a:rPr lang="en-US" altLang="x-none" sz="2400" dirty="0"/>
              <a:t>passes new data unit to layer below</a:t>
            </a:r>
          </a:p>
        </p:txBody>
      </p:sp>
      <p:graphicFrame>
        <p:nvGraphicFramePr>
          <p:cNvPr id="113668" name="Object 91"/>
          <p:cNvGraphicFramePr>
            <a:graphicFrameLocks noChangeAspect="1"/>
          </p:cNvGraphicFramePr>
          <p:nvPr/>
        </p:nvGraphicFramePr>
        <p:xfrm>
          <a:off x="1524000" y="3008313"/>
          <a:ext cx="6096000" cy="3773487"/>
        </p:xfrm>
        <a:graphic>
          <a:graphicData uri="http://schemas.openxmlformats.org/presentationml/2006/ole">
            <mc:AlternateContent xmlns:mc="http://schemas.openxmlformats.org/markup-compatibility/2006">
              <mc:Choice xmlns:v="urn:schemas-microsoft-com:vml" Requires="v">
                <p:oleObj spid="_x0000_s113674" name="Photo Editor Photo" r:id="rId4" imgW="14394284" imgH="8907118" progId="MSPhotoEd.3">
                  <p:embed/>
                </p:oleObj>
              </mc:Choice>
              <mc:Fallback>
                <p:oleObj name="Photo Editor Photo" r:id="rId4" imgW="14394284" imgH="8907118" progId="MSPhotoEd.3">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08313"/>
                        <a:ext cx="6096000"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7772400" cy="1143000"/>
          </a:xfrm>
        </p:spPr>
        <p:txBody>
          <a:bodyPr/>
          <a:lstStyle/>
          <a:p>
            <a:r>
              <a:rPr lang="en-US" dirty="0" smtClean="0"/>
              <a:t>Packet as a Stack in a Layered Architecture</a:t>
            </a:r>
            <a:endParaRPr lang="en-US" dirty="0"/>
          </a:p>
        </p:txBody>
      </p:sp>
      <p:sp>
        <p:nvSpPr>
          <p:cNvPr id="2" name="Slide Number Placeholder 1"/>
          <p:cNvSpPr>
            <a:spLocks noGrp="1"/>
          </p:cNvSpPr>
          <p:nvPr>
            <p:ph type="sldNum" sz="quarter" idx="12"/>
          </p:nvPr>
        </p:nvSpPr>
        <p:spPr/>
        <p:txBody>
          <a:bodyPr/>
          <a:lstStyle/>
          <a:p>
            <a:pPr>
              <a:defRPr/>
            </a:pPr>
            <a:fld id="{3AE42049-0041-694B-AAE7-BBF2FB23E03E}" type="slidenum">
              <a:rPr lang="en-US" altLang="x-none" smtClean="0"/>
              <a:pPr>
                <a:defRPr/>
              </a:pPr>
              <a:t>42</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3504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43</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44</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Review</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SzPct val="85000"/>
              <a:buFont typeface="Wingdings" charset="2"/>
              <a:buChar char="q"/>
            </a:pPr>
            <a:r>
              <a:rPr lang="en-US" altLang="x-none" sz="2800"/>
              <a:t>why layering?</a:t>
            </a:r>
          </a:p>
          <a:p>
            <a:pPr lvl="1">
              <a:buClr>
                <a:srgbClr val="C00000"/>
              </a:buClr>
              <a:buSzPct val="85000"/>
              <a:buFont typeface="Wingdings" charset="2"/>
              <a:buChar char="Ø"/>
            </a:pPr>
            <a:r>
              <a:rPr lang="en-US" altLang="x-none" sz="2800" i="1">
                <a:solidFill>
                  <a:srgbClr val="C00000"/>
                </a:solidFill>
              </a:rPr>
              <a:t>how to determine the layers?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45</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i="1"/>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buFont typeface="ZapfDingbats" charset="0"/>
              <a:buNone/>
            </a:pPr>
            <a:r>
              <a:rPr lang="en-US" altLang="x-none"/>
              <a:t>                       </a:t>
            </a:r>
            <a:r>
              <a:rPr lang="en-US" altLang="x-none" sz="1800"/>
              <a:t>J. Saltzer, D. Reed, and D. Clark, 1984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46</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a:t>The application knows the requirements best, place functionalit</a:t>
            </a:r>
            <a:r>
              <a:rPr lang="en-US" altLang="zh-CN">
                <a:ea typeface="宋体" charset="-122"/>
              </a:rPr>
              <a:t>ies</a:t>
            </a:r>
            <a:r>
              <a:rPr lang="en-US" altLang="x-none">
                <a:ea typeface="宋体" charset="-122"/>
              </a:rPr>
              <a:t> as high in the layer as possible</a:t>
            </a:r>
          </a:p>
          <a:p>
            <a:endParaRPr lang="en-US" altLang="zh-CN">
              <a:ea typeface="宋体" charset="-122"/>
            </a:endParaRPr>
          </a:p>
          <a:p>
            <a:r>
              <a:rPr lang="en-US" altLang="x-none">
                <a:ea typeface="宋体" charset="-122"/>
              </a:rPr>
              <a:t>Think twice before implementing a functionality at a lower layer, even when you believe it will be useful to an application</a:t>
            </a:r>
            <a:endParaRPr lang="en-US" altLang="zh-CN">
              <a:ea typeface="宋体"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47</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Example: </a:t>
            </a:r>
            <a:r>
              <a:rPr lang="en-US" altLang="zh-CN" sz="3200" u="sng">
                <a:solidFill>
                  <a:schemeClr val="accent2"/>
                </a:solidFill>
                <a:ea typeface="宋体" charset="-122"/>
              </a:rPr>
              <a:t>Where to Provide </a:t>
            </a:r>
            <a:r>
              <a:rPr lang="en-US" altLang="x-none" sz="3200" u="sng">
                <a:solidFill>
                  <a:schemeClr val="accent2"/>
                </a:solidFill>
                <a:ea typeface="宋体" charset="-122"/>
              </a:rPr>
              <a:t>Reliability</a:t>
            </a:r>
            <a:r>
              <a:rPr lang="en-US" altLang="zh-CN" sz="3200" u="sng">
                <a:solidFill>
                  <a:schemeClr val="accent2"/>
                </a:solidFill>
                <a:ea typeface="宋体" charset="-122"/>
              </a:rPr>
              <a:t> ?</a:t>
            </a:r>
            <a:endParaRPr lang="en-US" altLang="x-none" sz="3200" u="sng">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a:t>Solution 1: the network (lower layer L1) provides reliability, i.e., each hop provides reliability</a:t>
            </a:r>
          </a:p>
          <a:p>
            <a:r>
              <a:rPr lang="en-US" altLang="x-none"/>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48</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What are Reasons for Implementing Reliability at Higher Layer ?</a:t>
            </a:r>
            <a:endParaRPr lang="en-US" altLang="x-none" sz="3200" u="sng">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zh-CN" sz="2000">
                <a:solidFill>
                  <a:srgbClr val="000000"/>
                </a:solidFill>
                <a:ea typeface="宋体" charset="-122"/>
              </a:rPr>
              <a:t>The lower layer cannot completely provide the functionality</a:t>
            </a:r>
          </a:p>
          <a:p>
            <a:pPr lvl="1">
              <a:buClr>
                <a:srgbClr val="3333CC"/>
              </a:buClr>
            </a:pPr>
            <a:r>
              <a:rPr lang="en-US" altLang="zh-CN" sz="1800">
                <a:solidFill>
                  <a:srgbClr val="000000"/>
                </a:solidFill>
                <a:ea typeface="宋体" charset="-122"/>
              </a:rPr>
              <a:t>t</a:t>
            </a:r>
            <a:r>
              <a:rPr lang="en-US" altLang="x-none" sz="1800">
                <a:solidFill>
                  <a:srgbClr val="000000"/>
                </a:solidFill>
              </a:rPr>
              <a:t>he receiver has to do the check anyway</a:t>
            </a:r>
            <a:r>
              <a:rPr lang="en-US" altLang="zh-CN" sz="1800">
                <a:solidFill>
                  <a:srgbClr val="000000"/>
                </a:solidFill>
                <a:ea typeface="宋体" charset="-122"/>
              </a:rPr>
              <a:t> </a:t>
            </a:r>
            <a:r>
              <a:rPr lang="en-US" altLang="x-none" sz="1800">
                <a:solidFill>
                  <a:srgbClr val="000000"/>
                </a:solidFill>
              </a:rPr>
              <a:t>!</a:t>
            </a:r>
            <a:endParaRPr lang="en-US" altLang="zh-CN" sz="1800">
              <a:solidFill>
                <a:srgbClr val="000000"/>
              </a:solidFill>
              <a:ea typeface="宋体" charset="-122"/>
            </a:endParaRPr>
          </a:p>
          <a:p>
            <a:pPr>
              <a:buClr>
                <a:srgbClr val="3333CC"/>
              </a:buClr>
            </a:pPr>
            <a:r>
              <a:rPr lang="en-US" altLang="zh-CN" sz="2000">
                <a:solidFill>
                  <a:srgbClr val="000000"/>
                </a:solidFill>
                <a:ea typeface="宋体" charset="-122"/>
              </a:rPr>
              <a:t>Implementing it at lower layer increases complexity, cost and overhead at lower layer</a:t>
            </a:r>
          </a:p>
          <a:p>
            <a:pPr lvl="1">
              <a:buClr>
                <a:srgbClr val="3333CC"/>
              </a:buClr>
            </a:pPr>
            <a:r>
              <a:rPr lang="en-US" altLang="zh-CN" sz="1800">
                <a:solidFill>
                  <a:srgbClr val="000000"/>
                </a:solidFill>
                <a:ea typeface="宋体" charset="-122"/>
              </a:rPr>
              <a:t>shared by all upper layer applications </a:t>
            </a:r>
            <a:r>
              <a:rPr lang="en-US" altLang="zh-CN" sz="1800">
                <a:solidFill>
                  <a:srgbClr val="000000"/>
                </a:solidFill>
                <a:ea typeface="宋体" charset="-122"/>
                <a:sym typeface="Wingdings" charset="2"/>
              </a:rPr>
              <a:t> everyone pays for it, even if you do not need it</a:t>
            </a:r>
            <a:endParaRPr lang="en-US" altLang="x-none" sz="1800">
              <a:solidFill>
                <a:srgbClr val="000000"/>
              </a:solidFill>
            </a:endParaRPr>
          </a:p>
          <a:p>
            <a:pPr>
              <a:buClr>
                <a:srgbClr val="3333CC"/>
              </a:buClr>
            </a:pPr>
            <a:r>
              <a:rPr lang="en-US" altLang="x-none" sz="2000">
                <a:solidFill>
                  <a:srgbClr val="000000"/>
                </a:solidFill>
                <a:ea typeface="宋体" charset="-122"/>
              </a:rPr>
              <a:t>The </a:t>
            </a:r>
            <a:r>
              <a:rPr lang="en-US" altLang="zh-CN" sz="2000">
                <a:solidFill>
                  <a:srgbClr val="000000"/>
                </a:solidFill>
                <a:ea typeface="宋体" charset="-122"/>
              </a:rPr>
              <a:t>upper layer</a:t>
            </a:r>
            <a:endParaRPr lang="en-US" altLang="x-none" sz="2000">
              <a:solidFill>
                <a:srgbClr val="000000"/>
              </a:solidFill>
              <a:ea typeface="宋体" charset="-122"/>
            </a:endParaRPr>
          </a:p>
          <a:p>
            <a:pPr lvl="1">
              <a:buClr>
                <a:srgbClr val="3333CC"/>
              </a:buClr>
            </a:pPr>
            <a:r>
              <a:rPr lang="en-US" altLang="x-none" sz="1800">
                <a:solidFill>
                  <a:srgbClr val="000000"/>
                </a:solidFill>
              </a:rPr>
              <a:t>knows the requirements b</a:t>
            </a:r>
            <a:r>
              <a:rPr lang="en-US" altLang="zh-CN" sz="1800">
                <a:solidFill>
                  <a:srgbClr val="000000"/>
                </a:solidFill>
                <a:ea typeface="宋体" charset="-122"/>
              </a:rPr>
              <a:t>etter and thus may choose a better approach to implement it</a:t>
            </a:r>
          </a:p>
          <a:p>
            <a:pPr>
              <a:buClr>
                <a:srgbClr val="3333CC"/>
              </a:buClr>
            </a:pPr>
            <a:endParaRPr lang="en-US" altLang="x-none" sz="2000">
              <a:solidFill>
                <a:srgbClr val="000000"/>
              </a:solidFill>
              <a:ea typeface="宋体" charset="-122"/>
            </a:endParaRPr>
          </a:p>
          <a:p>
            <a:pPr>
              <a:buClr>
                <a:srgbClr val="3333CC"/>
              </a:buClr>
            </a:pPr>
            <a:endParaRPr lang="en-US" altLang="x-none" sz="200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49</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600" u="sng">
                <a:solidFill>
                  <a:srgbClr val="3333CC"/>
                </a:solidFill>
                <a:ea typeface="宋体" charset="-122"/>
              </a:rPr>
              <a:t>Are There Reasons Implementing </a:t>
            </a:r>
            <a:br>
              <a:rPr lang="en-US" altLang="zh-CN" sz="3600" u="sng">
                <a:solidFill>
                  <a:srgbClr val="3333CC"/>
                </a:solidFill>
                <a:ea typeface="宋体" charset="-122"/>
              </a:rPr>
            </a:br>
            <a:r>
              <a:rPr lang="en-US" altLang="zh-CN" sz="3600" u="sng">
                <a:solidFill>
                  <a:srgbClr val="3333CC"/>
                </a:solidFill>
                <a:ea typeface="宋体" charset="-122"/>
              </a:rPr>
              <a:t>Reliability at Lower Layer ?</a:t>
            </a:r>
            <a:endParaRPr lang="en-US" altLang="x-none" sz="3600" u="sng">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zh-CN">
                <a:solidFill>
                  <a:srgbClr val="000000"/>
                </a:solidFill>
                <a:ea typeface="宋体" charset="-122"/>
              </a:rPr>
              <a:t>Improve performance, e.g., if </a:t>
            </a:r>
            <a:r>
              <a:rPr lang="en-US" altLang="x-none">
                <a:solidFill>
                  <a:srgbClr val="000000"/>
                </a:solidFill>
                <a:ea typeface="宋体" charset="-122"/>
              </a:rPr>
              <a:t>high cost/delay/… </a:t>
            </a:r>
            <a:r>
              <a:rPr lang="en-US" altLang="zh-CN">
                <a:solidFill>
                  <a:srgbClr val="000000"/>
                </a:solidFill>
                <a:ea typeface="宋体" charset="-122"/>
              </a:rPr>
              <a:t>on a local link</a:t>
            </a:r>
          </a:p>
          <a:p>
            <a:pPr lvl="1">
              <a:buClr>
                <a:srgbClr val="3333CC"/>
              </a:buClr>
            </a:pPr>
            <a:r>
              <a:rPr lang="en-US" altLang="zh-CN">
                <a:solidFill>
                  <a:srgbClr val="000000"/>
                </a:solidFill>
                <a:ea typeface="宋体" charset="-122"/>
              </a:rPr>
              <a:t>improves efficiency</a:t>
            </a:r>
            <a:endParaRPr lang="en-US" altLang="x-none">
              <a:solidFill>
                <a:srgbClr val="000000"/>
              </a:solidFill>
            </a:endParaRPr>
          </a:p>
          <a:p>
            <a:pPr lvl="1">
              <a:buClr>
                <a:srgbClr val="3333CC"/>
              </a:buClr>
            </a:pPr>
            <a:r>
              <a:rPr lang="en-US" altLang="zh-CN">
                <a:solidFill>
                  <a:srgbClr val="000000"/>
                </a:solidFill>
                <a:ea typeface="宋体" charset="-122"/>
              </a:rPr>
              <a:t>reduces delay</a:t>
            </a:r>
          </a:p>
          <a:p>
            <a:pPr>
              <a:buClr>
                <a:srgbClr val="3333CC"/>
              </a:buClr>
            </a:pPr>
            <a:r>
              <a:rPr lang="en-US" altLang="zh-CN">
                <a:solidFill>
                  <a:srgbClr val="000000"/>
                </a:solidFill>
                <a:ea typeface="宋体" charset="-122"/>
              </a:rPr>
              <a:t>Share common code, e.g., reliability is required by multiple applications</a:t>
            </a:r>
            <a:endParaRPr lang="en-US" altLang="x-none">
              <a:solidFill>
                <a:srgbClr val="000000"/>
              </a:solidFill>
              <a:ea typeface="宋体" charset="-122"/>
            </a:endParaRPr>
          </a:p>
          <a:p>
            <a:pPr>
              <a:buClr>
                <a:srgbClr val="3333CC"/>
              </a:buClr>
            </a:pPr>
            <a:endParaRPr lang="en-US" altLang="x-none">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a:xfrm>
            <a:off x="533400" y="228600"/>
            <a:ext cx="8305800" cy="1143000"/>
          </a:xfrm>
        </p:spPr>
        <p:txBody>
          <a:bodyPr/>
          <a:lstStyle/>
          <a:p>
            <a:r>
              <a:rPr lang="en-US" altLang="x-none" sz="2800">
                <a:ea typeface="ＭＳ Ｐゴシック" charset="-128"/>
              </a:rPr>
              <a:t>Recap: Circuit Switching vs. Packet Switching</a:t>
            </a:r>
          </a:p>
        </p:txBody>
      </p:sp>
      <p:sp>
        <p:nvSpPr>
          <p:cNvPr id="3789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46E220F-046D-B845-A139-F5067B34F361}" type="slidenum">
              <a:rPr lang="en-US" altLang="x-none" sz="1200">
                <a:latin typeface="Tahoma" charset="0"/>
              </a:rPr>
              <a:pPr>
                <a:spcBef>
                  <a:spcPct val="0"/>
                </a:spcBef>
                <a:buClrTx/>
                <a:buSzTx/>
                <a:buFontTx/>
                <a:buNone/>
              </a:pPr>
              <a:t>5</a:t>
            </a:fld>
            <a:endParaRPr lang="en-US" altLang="x-none" sz="120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gridCol w="2474912"/>
                <a:gridCol w="3005138"/>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50</a:t>
            </a:fld>
            <a:endParaRPr lang="en-US" altLang="x-none" sz="1200">
              <a:latin typeface="Tahoma" charset="0"/>
            </a:endParaRPr>
          </a:p>
        </p:txBody>
      </p:sp>
      <p:sp>
        <p:nvSpPr>
          <p:cNvPr id="130050" name="Rectangle 2"/>
          <p:cNvSpPr>
            <a:spLocks noGrp="1" noChangeArrowheads="1"/>
          </p:cNvSpPr>
          <p:nvPr>
            <p:ph type="title"/>
          </p:nvPr>
        </p:nvSpPr>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type="body" idx="1"/>
          </p:nvPr>
        </p:nvSpPr>
        <p:spPr/>
        <p:txBody>
          <a:bodyPr/>
          <a:lstStyle/>
          <a:p>
            <a:r>
              <a:rPr lang="en-US" altLang="x-none">
                <a:ea typeface="ＭＳ Ｐゴシック" charset="-128"/>
              </a:rPr>
              <a:t>If a higher layer can do it, don</a:t>
            </a:r>
            <a:r>
              <a:rPr lang="ja-JP" altLang="en-US">
                <a:ea typeface="ＭＳ Ｐゴシック" charset="-128"/>
              </a:rPr>
              <a:t>’</a:t>
            </a:r>
            <a:r>
              <a:rPr lang="en-US" altLang="ja-JP">
                <a:ea typeface="ＭＳ Ｐゴシック" charset="-128"/>
              </a:rPr>
              <a:t>t do it at a lower layer -- the higher the layer, the more it knows about the best what it needs</a:t>
            </a:r>
          </a:p>
          <a:p>
            <a:r>
              <a:rPr lang="en-US" altLang="x-none">
                <a:ea typeface="ＭＳ Ｐゴシック" charset="-128"/>
              </a:rPr>
              <a:t>Add functionality in lower layers iff it </a:t>
            </a:r>
          </a:p>
          <a:p>
            <a:pPr lvl="2">
              <a:buFontTx/>
              <a:buNone/>
            </a:pPr>
            <a:r>
              <a:rPr lang="en-US" altLang="x-none">
                <a:ea typeface="ＭＳ Ｐゴシック" charset="-128"/>
              </a:rPr>
              <a:t>(1) is used by and improves performance of a large number of (current and potential future) applications,</a:t>
            </a:r>
          </a:p>
          <a:p>
            <a:pPr lvl="2">
              <a:buFontTx/>
              <a:buNone/>
            </a:pPr>
            <a:r>
              <a:rPr lang="en-US" altLang="x-none">
                <a:ea typeface="ＭＳ Ｐゴシック" charset="-128"/>
              </a:rPr>
              <a:t>(2) does not hurt (too much) other applications</a:t>
            </a:r>
            <a:r>
              <a:rPr lang="en-US" altLang="zh-CN">
                <a:ea typeface="宋体" charset="-122"/>
              </a:rPr>
              <a:t>, and </a:t>
            </a:r>
          </a:p>
          <a:p>
            <a:pPr lvl="2">
              <a:buFontTx/>
              <a:buNone/>
            </a:pPr>
            <a:r>
              <a:rPr lang="en-US" altLang="zh-CN">
                <a:ea typeface="宋体" charset="-122"/>
              </a:rPr>
              <a:t>(3) does not increase (too much) complexity/overhead</a:t>
            </a:r>
          </a:p>
          <a:p>
            <a:r>
              <a:rPr lang="en-US" altLang="x-none">
                <a:ea typeface="宋体" charset="-122"/>
              </a:rPr>
              <a:t>Practical tradeoff, e.g.,</a:t>
            </a:r>
          </a:p>
          <a:p>
            <a:pPr lvl="1"/>
            <a:r>
              <a:rPr lang="en-US" altLang="x-none">
                <a:ea typeface="宋体" charset="-122"/>
              </a:rPr>
              <a:t>allow multiple interfaces at a lower layer (one provides the function; one does not)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51</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Examples</a:t>
            </a:r>
          </a:p>
        </p:txBody>
      </p:sp>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x-none" sz="2400">
                <a:solidFill>
                  <a:srgbClr val="000000"/>
                </a:solidFill>
              </a:rPr>
              <a:t>We used reliability as an example</a:t>
            </a:r>
          </a:p>
          <a:p>
            <a:pPr>
              <a:buClr>
                <a:srgbClr val="3333CC"/>
              </a:buClr>
            </a:pPr>
            <a:endParaRPr lang="en-US" altLang="x-none" sz="2400">
              <a:solidFill>
                <a:srgbClr val="000000"/>
              </a:solidFill>
            </a:endParaRPr>
          </a:p>
          <a:p>
            <a:pPr>
              <a:buClr>
                <a:srgbClr val="3333CC"/>
              </a:buClr>
            </a:pPr>
            <a:r>
              <a:rPr lang="en-US" altLang="x-none" sz="2400">
                <a:solidFill>
                  <a:srgbClr val="000000"/>
                </a:solidFill>
              </a:rPr>
              <a:t>Assume two layers (L1: network; L2: end-to-end). Where may you implement the following functions?</a:t>
            </a:r>
          </a:p>
          <a:p>
            <a:pPr lvl="1">
              <a:buClr>
                <a:srgbClr val="3333CC"/>
              </a:buClr>
              <a:buSzPct val="85000"/>
              <a:buFont typeface="ZapfDingbats" charset="0"/>
              <a:buChar char="r"/>
            </a:pPr>
            <a:r>
              <a:rPr lang="en-US" altLang="x-none">
                <a:solidFill>
                  <a:srgbClr val="000000"/>
                </a:solidFill>
              </a:rPr>
              <a:t>security (privacy of traffic)</a:t>
            </a:r>
          </a:p>
          <a:p>
            <a:pPr lvl="1">
              <a:buClr>
                <a:srgbClr val="3333CC"/>
              </a:buClr>
              <a:buSzPct val="85000"/>
              <a:buFont typeface="ZapfDingbats" charset="0"/>
              <a:buChar char="r"/>
            </a:pPr>
            <a:r>
              <a:rPr lang="en-US" altLang="x-none">
                <a:solidFill>
                  <a:srgbClr val="000000"/>
                </a:solidFill>
              </a:rPr>
              <a:t>quality of service (e.g., delay/bandwidth guarantee)</a:t>
            </a:r>
          </a:p>
          <a:p>
            <a:pPr lvl="1">
              <a:buClr>
                <a:srgbClr val="3333CC"/>
              </a:buClr>
              <a:buSzPct val="85000"/>
              <a:buFont typeface="ZapfDingbats" charset="0"/>
              <a:buChar char="r"/>
            </a:pPr>
            <a:r>
              <a:rPr lang="en-US" altLang="x-none">
                <a:solidFill>
                  <a:srgbClr val="000000"/>
                </a:solidFill>
              </a:rPr>
              <a:t>congestion control (e.g., not to overwhelm network links or receiver) </a:t>
            </a:r>
          </a:p>
          <a:p>
            <a:pPr lvl="1">
              <a:buClr>
                <a:srgbClr val="3333CC"/>
              </a:buClr>
              <a:buSzPct val="85000"/>
              <a:buFont typeface="ZapfDingbats" charset="0"/>
              <a:buChar char="r"/>
            </a:pPr>
            <a:endParaRPr lang="en-US" altLang="x-none">
              <a:solidFill>
                <a:srgbClr val="000000"/>
              </a:solidFill>
            </a:endParaRPr>
          </a:p>
          <a:p>
            <a:pPr lvl="1">
              <a:buClr>
                <a:srgbClr val="3333CC"/>
              </a:buClr>
              <a:buSzPct val="85000"/>
              <a:buFont typeface="ZapfDingbats" charset="0"/>
              <a:buChar char="r"/>
            </a:pPr>
            <a:endParaRPr lang="en-US" altLang="x-none">
              <a:solidFill>
                <a:srgbClr val="000000"/>
              </a:solidFill>
            </a:endParaRPr>
          </a:p>
          <a:p>
            <a:pPr lvl="1">
              <a:buClr>
                <a:srgbClr val="3333CC"/>
              </a:buClr>
            </a:pPr>
            <a:endParaRPr lang="en-US" altLang="x-none">
              <a:solidFill>
                <a:srgbClr val="000000"/>
              </a:solidFill>
            </a:endParaRP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r>
              <a:rPr lang="en-US" altLang="x-none" dirty="0">
                <a:ea typeface="ＭＳ Ｐゴシック" charset="-128"/>
              </a:rPr>
              <a:t>Consider the presence service in a social networking system: shows which contacts are online (e.g., </a:t>
            </a:r>
            <a:r>
              <a:rPr lang="en-US" altLang="x-none" dirty="0" smtClean="0">
                <a:ea typeface="ＭＳ Ｐゴシック" charset="-128"/>
              </a:rPr>
              <a:t>skype)</a:t>
            </a:r>
            <a:endParaRPr lang="en-US" altLang="x-none" dirty="0">
              <a:ea typeface="ＭＳ Ｐゴシック" charset="-128"/>
            </a:endParaRPr>
          </a:p>
          <a:p>
            <a:pPr lvl="1"/>
            <a:r>
              <a:rPr lang="en-US" altLang="x-none" dirty="0">
                <a:ea typeface="ＭＳ Ｐゴシック" charset="-128"/>
              </a:rPr>
              <a:t>implementing by end </a:t>
            </a:r>
            <a:r>
              <a:rPr lang="en-US" altLang="x-none" dirty="0" smtClean="0">
                <a:ea typeface="ＭＳ Ｐゴシック" charset="-128"/>
              </a:rPr>
              <a:t>user</a:t>
            </a:r>
            <a:r>
              <a:rPr lang="en-US" altLang="x-none" dirty="0" smtClean="0">
                <a:ea typeface="ＭＳ Ｐゴシック" charset="-128"/>
              </a:rPr>
              <a:t>’</a:t>
            </a:r>
            <a:r>
              <a:rPr lang="en-US" altLang="ja-JP" dirty="0" smtClean="0">
                <a:ea typeface="ＭＳ Ｐゴシック" charset="-128"/>
              </a:rPr>
              <a:t>s </a:t>
            </a:r>
            <a:r>
              <a:rPr lang="en-US" altLang="ja-JP" dirty="0">
                <a:ea typeface="ＭＳ Ｐゴシック" charset="-128"/>
              </a:rPr>
              <a:t>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52</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53</a:t>
            </a:fld>
            <a:endParaRPr lang="en-US" altLang="x-none" sz="1200">
              <a:latin typeface="Tahoma" charset="0"/>
            </a:endParaRPr>
          </a:p>
        </p:txBody>
      </p:sp>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type="body" idx="1"/>
          </p:nvPr>
        </p:nvSpPr>
        <p:spPr>
          <a:xfrm>
            <a:off x="533400" y="1600200"/>
            <a:ext cx="7772400" cy="747713"/>
          </a:xfrm>
        </p:spPr>
        <p:txBody>
          <a:bodyPr/>
          <a:lstStyle/>
          <a:p>
            <a:pPr>
              <a:lnSpc>
                <a:spcPct val="80000"/>
              </a:lnSpc>
            </a:pPr>
            <a:r>
              <a:rPr lang="en-US" altLang="x-none">
                <a:ea typeface="ＭＳ Ｐゴシック" charset="-128"/>
              </a:rPr>
              <a:t>Challenges to build a good (networking) system: find the right balance between:</a:t>
            </a: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Discussion: Limitations of </a:t>
            </a:r>
            <a:r>
              <a:rPr lang="en-US" smtClean="0"/>
              <a:t>Layered Architecture</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975D657-9558-0F49-AFEE-B5906D87F257}" type="slidenum">
              <a:rPr lang="en-US" altLang="x-none" smtClean="0"/>
              <a:pPr>
                <a:defRPr/>
              </a:pPr>
              <a:t>54</a:t>
            </a:fld>
            <a:endParaRPr lang="en-US" altLang="x-none"/>
          </a:p>
        </p:txBody>
      </p:sp>
    </p:spTree>
    <p:extLst>
      <p:ext uri="{BB962C8B-B14F-4D97-AF65-F5344CB8AC3E}">
        <p14:creationId xmlns:p14="http://schemas.microsoft.com/office/powerpoint/2010/main" val="1110182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57</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58</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the goal mean?</a:t>
            </a:r>
          </a:p>
          <a:p>
            <a:pPr marL="533400" indent="-533400"/>
            <a:r>
              <a:rPr lang="en-US" altLang="x-none">
                <a:ea typeface="ＭＳ Ｐゴシック" charset="-128"/>
              </a:rPr>
              <a:t>Why is the goal important? </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59</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400"/>
              <a:t>Continue to operate even in the presence of network failures (e.g., link and router failures)</a:t>
            </a:r>
          </a:p>
          <a:p>
            <a:pPr lvl="1"/>
            <a:r>
              <a:rPr lang="en-US" altLang="x-none" sz="2000"/>
              <a:t>as long as the network is not partitioned, two endpoints should be able to communicate…moreover, any other failure (excepting network partition) should be </a:t>
            </a:r>
            <a:r>
              <a:rPr lang="en-US" altLang="x-none" sz="2000">
                <a:solidFill>
                  <a:srgbClr val="FF0000"/>
                </a:solidFill>
              </a:rPr>
              <a:t>transparent</a:t>
            </a:r>
            <a:r>
              <a:rPr lang="en-US" altLang="x-none" sz="2000"/>
              <a:t> to endpoints </a:t>
            </a:r>
          </a:p>
          <a:p>
            <a:r>
              <a:rPr lang="en-US" altLang="x-none" sz="2400"/>
              <a:t>Decision: maintain state only at end-points (fate-sharing)</a:t>
            </a:r>
          </a:p>
          <a:p>
            <a:pPr lvl="1"/>
            <a:r>
              <a:rPr lang="en-US" altLang="x-none" sz="2000"/>
              <a:t>eliminate the problem of handling state inconsistency and performing state restoration when router fails</a:t>
            </a:r>
          </a:p>
          <a:p>
            <a:r>
              <a:rPr lang="en-US" altLang="x-none" sz="2400"/>
              <a:t>Internet: </a:t>
            </a:r>
            <a:r>
              <a:rPr lang="en-US" altLang="x-none" sz="2400">
                <a:solidFill>
                  <a:srgbClr val="FF0000"/>
                </a:solidFill>
              </a:rPr>
              <a:t>stateless</a:t>
            </a:r>
            <a:r>
              <a:rPr lang="en-US" altLang="x-none" sz="2400"/>
              <a:t> network architecture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a:xfrm>
            <a:off x="533400" y="1447800"/>
            <a:ext cx="7772400" cy="4648200"/>
          </a:xfrm>
        </p:spPr>
        <p:txBody>
          <a:bodyPr/>
          <a:lstStyle/>
          <a:p>
            <a:r>
              <a:rPr lang="en-US" altLang="x-none" dirty="0" smtClean="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r>
              <a:rPr lang="en-US" altLang="x-none" dirty="0" smtClean="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smtClean="0">
                <a:ea typeface="ＭＳ Ｐゴシック" charset="-128"/>
                <a:sym typeface="Symbol" charset="2"/>
              </a:rPr>
              <a:t>diagram</a:t>
            </a:r>
          </a:p>
          <a:p>
            <a:r>
              <a:rPr lang="en-US" altLang="x-none" dirty="0" smtClean="0">
                <a:ea typeface="ＭＳ Ｐゴシック" charset="-128"/>
                <a:sym typeface="Symbol" charset="2"/>
              </a:rPr>
              <a:t>Focus </a:t>
            </a:r>
            <a:r>
              <a:rPr lang="en-US" altLang="x-none" dirty="0">
                <a:ea typeface="ＭＳ Ｐゴシック" charset="-128"/>
                <a:sym typeface="Symbol" charset="2"/>
              </a:rPr>
              <a:t>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a:t>
            </a:r>
            <a:r>
              <a:rPr lang="en-US" altLang="x-none" dirty="0" smtClean="0">
                <a:ea typeface="ＭＳ Ｐゴシック" charset="-128"/>
                <a:sym typeface="Symbol" charset="2"/>
              </a:rPr>
              <a:t>shrinking</a:t>
            </a:r>
            <a:endParaRPr lang="en-US" altLang="x-none" dirty="0">
              <a:ea typeface="ＭＳ Ｐゴシック" charset="-128"/>
              <a:sym typeface="Symbol" charset="2"/>
            </a:endParaRPr>
          </a:p>
        </p:txBody>
      </p:sp>
      <p:sp>
        <p:nvSpPr>
          <p:cNvPr id="39939" name="Slide Number Placeholder 3"/>
          <p:cNvSpPr>
            <a:spLocks noGrp="1"/>
          </p:cNvSpPr>
          <p:nvPr>
            <p:ph type="sldNum" sz="quarter" idx="12"/>
          </p:nvPr>
        </p:nvSpPr>
        <p:spPr>
          <a:xfrm>
            <a:off x="5176838"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60</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this goal mean?</a:t>
            </a:r>
          </a:p>
          <a:p>
            <a:pPr marL="533400" indent="-533400"/>
            <a:r>
              <a:rPr lang="en-US" altLang="x-none">
                <a:ea typeface="ＭＳ Ｐゴシック" charset="-128"/>
              </a:rPr>
              <a:t>Why is the goal important?</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61</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r>
              <a:rPr lang="en-US" altLang="x-none">
                <a:ea typeface="ＭＳ Ｐゴシック" charset="-128"/>
              </a:rPr>
              <a:t>Add UDP to TCP to better support other types of applications </a:t>
            </a:r>
          </a:p>
          <a:p>
            <a:pPr lvl="1"/>
            <a:r>
              <a:rPr lang="en-US" altLang="x-none">
                <a:ea typeface="ＭＳ Ｐゴシック" charset="-128"/>
              </a:rPr>
              <a:t>e.g.,  </a:t>
            </a:r>
            <a:r>
              <a:rPr lang="ja-JP" altLang="en-US">
                <a:ea typeface="ＭＳ Ｐゴシック" charset="-128"/>
              </a:rPr>
              <a:t>“</a:t>
            </a:r>
            <a:r>
              <a:rPr lang="en-US" altLang="ja-JP">
                <a:ea typeface="ＭＳ Ｐゴシック" charset="-128"/>
              </a:rPr>
              <a:t>real-time</a:t>
            </a:r>
            <a:r>
              <a:rPr lang="ja-JP" altLang="en-US">
                <a:ea typeface="ＭＳ Ｐゴシック" charset="-128"/>
              </a:rPr>
              <a:t>”</a:t>
            </a:r>
            <a:r>
              <a:rPr lang="en-US" altLang="ja-JP">
                <a:ea typeface="ＭＳ Ｐゴシック" charset="-128"/>
              </a:rPr>
              <a:t> applications</a:t>
            </a:r>
          </a:p>
          <a:p>
            <a:r>
              <a:rPr lang="en-US" altLang="x-none">
                <a:ea typeface="ＭＳ Ｐゴシック" charset="-128"/>
              </a:rPr>
              <a:t>This was arguably the main reason for separating TCP and IP</a:t>
            </a:r>
          </a:p>
          <a:p>
            <a:r>
              <a:rPr lang="en-US" altLang="x-none">
                <a:ea typeface="ＭＳ Ｐゴシック" charset="-128"/>
              </a:rPr>
              <a:t>Provide datagram abstraction: lower common denominator on which other services can be built: everything over IP </a:t>
            </a:r>
          </a:p>
          <a:p>
            <a:pPr lvl="1"/>
            <a:r>
              <a:rPr lang="en-US" altLang="x-none">
                <a:ea typeface="ＭＳ Ｐゴシック" charset="-128"/>
              </a:rPr>
              <a:t>service differentiation was considered (remember ToS?), but this has never happened on the large scale (Why?)</a:t>
            </a:r>
            <a:endParaRPr lang="en-US" altLang="x-none" sz="2000">
              <a:ea typeface="ＭＳ Ｐゴシック" charset="-12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62</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the goal mean?</a:t>
            </a:r>
          </a:p>
          <a:p>
            <a:pPr marL="533400" indent="-533400"/>
            <a:r>
              <a:rPr lang="en-US" altLang="x-none">
                <a:ea typeface="ＭＳ Ｐゴシック" charset="-128"/>
              </a:rPr>
              <a:t>Why is this goal important?</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63</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r>
              <a:rPr lang="en-US" altLang="x-none">
                <a:ea typeface="ＭＳ Ｐゴシック" charset="-128"/>
              </a:rPr>
              <a:t>Very successful</a:t>
            </a:r>
          </a:p>
          <a:p>
            <a:pPr lvl="1"/>
            <a:r>
              <a:rPr lang="en-US" altLang="x-none">
                <a:ea typeface="ＭＳ Ｐゴシック" charset="-128"/>
              </a:rPr>
              <a:t>because the minimalist service; it requires from underlying network only to deliver a packet with a </a:t>
            </a:r>
            <a:r>
              <a:rPr lang="ja-JP" altLang="en-US">
                <a:ea typeface="ＭＳ Ｐゴシック" charset="-128"/>
              </a:rPr>
              <a:t>“</a:t>
            </a:r>
            <a:r>
              <a:rPr lang="en-US" altLang="ja-JP">
                <a:ea typeface="ＭＳ Ｐゴシック" charset="-128"/>
              </a:rPr>
              <a:t>reasonable</a:t>
            </a:r>
            <a:r>
              <a:rPr lang="ja-JP" altLang="en-US">
                <a:ea typeface="ＭＳ Ｐゴシック" charset="-128"/>
              </a:rPr>
              <a:t>”</a:t>
            </a:r>
            <a:r>
              <a:rPr lang="en-US" altLang="ja-JP">
                <a:ea typeface="ＭＳ Ｐゴシック" charset="-128"/>
              </a:rPr>
              <a:t> probability of success</a:t>
            </a:r>
          </a:p>
          <a:p>
            <a:r>
              <a:rPr lang="en-US" altLang="x-none">
                <a:ea typeface="ＭＳ Ｐゴシック" charset="-128"/>
              </a:rPr>
              <a:t>…does not require:</a:t>
            </a:r>
          </a:p>
          <a:p>
            <a:pPr lvl="1"/>
            <a:r>
              <a:rPr lang="en-US" altLang="x-none">
                <a:ea typeface="ＭＳ Ｐゴシック" charset="-128"/>
              </a:rPr>
              <a:t>reliability</a:t>
            </a:r>
          </a:p>
          <a:p>
            <a:pPr lvl="1"/>
            <a:r>
              <a:rPr lang="en-US" altLang="x-none">
                <a:ea typeface="ＭＳ Ｐゴシック" charset="-128"/>
              </a:rPr>
              <a:t>in-order delivery</a:t>
            </a:r>
          </a:p>
          <a:p>
            <a:r>
              <a:rPr lang="en-US" altLang="x-none">
                <a:ea typeface="ＭＳ Ｐゴシック" charset="-128"/>
              </a:rPr>
              <a:t>The mantra: IP over everything</a:t>
            </a:r>
          </a:p>
          <a:p>
            <a:pPr lvl="1"/>
            <a:r>
              <a:rPr lang="en-US" altLang="x-none">
                <a:ea typeface="ＭＳ Ｐゴシック" charset="-128"/>
              </a:rPr>
              <a:t>Then: ARPANET, X.25, DARPA satellite network..</a:t>
            </a:r>
          </a:p>
          <a:p>
            <a:pPr lvl="1"/>
            <a:r>
              <a:rPr lang="en-US" altLang="x-none">
                <a:ea typeface="ＭＳ Ｐゴシック" charset="-128"/>
              </a:rPr>
              <a:t>Now: ATM, SONET, WDM…</a:t>
            </a:r>
            <a:endParaRPr lang="en-US" altLang="x-none" sz="2000">
              <a:ea typeface="ＭＳ Ｐゴシック" charset="-128"/>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64</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Permit distributed management of resources</a:t>
            </a:r>
          </a:p>
          <a:p>
            <a:pPr marL="533400" indent="-533400"/>
            <a:r>
              <a:rPr lang="en-US" altLang="x-none">
                <a:ea typeface="ＭＳ Ｐゴシック" charset="-128"/>
              </a:rPr>
              <a:t>Be cost effective</a:t>
            </a:r>
          </a:p>
          <a:p>
            <a:pPr marL="533400" indent="-533400"/>
            <a:r>
              <a:rPr lang="en-US" altLang="x-none">
                <a:ea typeface="ＭＳ Ｐゴシック" charset="-128"/>
              </a:rPr>
              <a:t>Permit host attachment with a low level of effort</a:t>
            </a:r>
          </a:p>
          <a:p>
            <a:pPr marL="533400" indent="-533400"/>
            <a:r>
              <a:rPr lang="en-US" altLang="x-none">
                <a:ea typeface="ＭＳ Ｐゴシック" charset="-128"/>
              </a:rPr>
              <a:t>Be accountable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C70D2B0-CF90-584F-81AF-F11955EF6294}"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58722" name="Rectangle 2"/>
          <p:cNvSpPr>
            <a:spLocks noGrp="1" noChangeArrowheads="1"/>
          </p:cNvSpPr>
          <p:nvPr>
            <p:ph type="title"/>
          </p:nvPr>
        </p:nvSpPr>
        <p:spPr>
          <a:xfrm>
            <a:off x="533400" y="76200"/>
            <a:ext cx="7772400" cy="1143000"/>
          </a:xfrm>
        </p:spPr>
        <p:txBody>
          <a:bodyPr/>
          <a:lstStyle/>
          <a:p>
            <a:r>
              <a:rPr lang="en-US" altLang="x-none" sz="2800">
                <a:ea typeface="宋体" charset="-122"/>
              </a:rPr>
              <a:t>To Partition, or not to </a:t>
            </a:r>
            <a:br>
              <a:rPr lang="en-US" altLang="x-none" sz="2800">
                <a:ea typeface="宋体" charset="-122"/>
              </a:rPr>
            </a:br>
            <a:r>
              <a:rPr lang="en-US" altLang="x-none" sz="2800">
                <a:ea typeface="宋体" charset="-122"/>
              </a:rPr>
              <a:t>Partition: This is the Question.</a:t>
            </a:r>
            <a:endParaRPr lang="en-US" altLang="x-none" sz="2800">
              <a:ea typeface="ＭＳ Ｐゴシック" charset="-128"/>
            </a:endParaRPr>
          </a:p>
        </p:txBody>
      </p:sp>
      <p:sp>
        <p:nvSpPr>
          <p:cNvPr id="158723" name="Rectangle 3"/>
          <p:cNvSpPr>
            <a:spLocks noGrp="1" noChangeArrowheads="1"/>
          </p:cNvSpPr>
          <p:nvPr>
            <p:ph type="body" sz="half" idx="1"/>
          </p:nvPr>
        </p:nvSpPr>
        <p:spPr>
          <a:xfrm>
            <a:off x="539750" y="4648200"/>
            <a:ext cx="3808413" cy="1974850"/>
          </a:xfrm>
        </p:spPr>
        <p:txBody>
          <a:bodyPr/>
          <a:lstStyle/>
          <a:p>
            <a:r>
              <a:rPr lang="en-US" altLang="zh-CN" sz="2400">
                <a:ea typeface="宋体" charset="-122"/>
              </a:rPr>
              <a:t>Case 1 (not reserve): all arrivals into a single queue serving with rate R</a:t>
            </a:r>
            <a:endParaRPr lang="en-US" altLang="x-none" sz="2400">
              <a:ea typeface="ＭＳ Ｐゴシック" charset="-128"/>
            </a:endParaRPr>
          </a:p>
        </p:txBody>
      </p:sp>
      <p:sp>
        <p:nvSpPr>
          <p:cNvPr id="158724" name="Rectangle 10"/>
          <p:cNvSpPr>
            <a:spLocks noChangeArrowheads="1"/>
          </p:cNvSpPr>
          <p:nvPr/>
        </p:nvSpPr>
        <p:spPr bwMode="auto">
          <a:xfrm>
            <a:off x="4876800" y="4570413"/>
            <a:ext cx="3808413"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zh-CN" sz="2400"/>
              <a:t>Case 2 (reserve): the arrivals are divided into n links with rate R/n each</a:t>
            </a:r>
            <a:endParaRPr lang="en-US" altLang="x-none" sz="2400"/>
          </a:p>
        </p:txBody>
      </p:sp>
      <p:sp>
        <p:nvSpPr>
          <p:cNvPr id="158725" name="Text Box 11"/>
          <p:cNvSpPr txBox="1">
            <a:spLocks noChangeArrowheads="1"/>
          </p:cNvSpPr>
          <p:nvPr/>
        </p:nvSpPr>
        <p:spPr bwMode="auto">
          <a:xfrm>
            <a:off x="750888" y="3656013"/>
            <a:ext cx="6723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b="1"/>
              <a:t>Setup: n streams; each stream has an arrival rate of a/n</a:t>
            </a:r>
          </a:p>
          <a:p>
            <a:pPr>
              <a:spcBef>
                <a:spcPct val="0"/>
              </a:spcBef>
              <a:buClrTx/>
              <a:buSzTx/>
              <a:buFontTx/>
              <a:buNone/>
            </a:pPr>
            <a:endParaRPr lang="en-US" altLang="x-none" sz="1800" b="1"/>
          </a:p>
          <a:p>
            <a:pPr>
              <a:spcBef>
                <a:spcPct val="0"/>
              </a:spcBef>
              <a:buClrTx/>
              <a:buSzTx/>
              <a:buFontTx/>
              <a:buNone/>
            </a:pPr>
            <a:r>
              <a:rPr lang="en-US" altLang="x-none" sz="1800" b="1"/>
              <a:t>Comparison: each stream reserves 1/n bandwidth or not</a:t>
            </a:r>
          </a:p>
        </p:txBody>
      </p:sp>
      <p:pic>
        <p:nvPicPr>
          <p:cNvPr id="15872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7" name="Rectangle 16"/>
          <p:cNvSpPr>
            <a:spLocks noChangeArrowheads="1"/>
          </p:cNvSpPr>
          <p:nvPr/>
        </p:nvSpPr>
        <p:spPr bwMode="auto">
          <a:xfrm>
            <a:off x="61595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altLang="x-none">
                <a:ea typeface="ＭＳ Ｐゴシック" charset="-128"/>
              </a:rPr>
              <a:t>Partition or Not</a:t>
            </a:r>
          </a:p>
        </p:txBody>
      </p:sp>
      <p:sp>
        <p:nvSpPr>
          <p:cNvPr id="160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57AC5A-FA94-2946-AA22-3AFF3190EBA6}" type="slidenum">
              <a:rPr lang="en-US" altLang="x-none" sz="1200">
                <a:latin typeface="Tahoma" charset="0"/>
              </a:rPr>
              <a:pPr>
                <a:spcBef>
                  <a:spcPct val="0"/>
                </a:spcBef>
                <a:buClrTx/>
                <a:buSzTx/>
                <a:buFontTx/>
                <a:buNone/>
              </a:pPr>
              <a:t>66</a:t>
            </a:fld>
            <a:endParaRPr lang="en-US" altLang="x-none" sz="1200">
              <a:latin typeface="Tahoma" charset="0"/>
            </a:endParaRPr>
          </a:p>
        </p:txBody>
      </p:sp>
      <p:pic>
        <p:nvPicPr>
          <p:cNvPr id="1607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2439988"/>
            <a:ext cx="2430463"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2"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3960813"/>
            <a:ext cx="131762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8625" y="2363788"/>
            <a:ext cx="131762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4" name="Rectangle 5"/>
          <p:cNvSpPr>
            <a:spLocks noChangeArrowheads="1"/>
          </p:cNvSpPr>
          <p:nvPr/>
        </p:nvSpPr>
        <p:spPr bwMode="auto">
          <a:xfrm>
            <a:off x="919163" y="2363788"/>
            <a:ext cx="4110037" cy="3195637"/>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0775" name="Rectangle 13"/>
          <p:cNvSpPr>
            <a:spLocks noChangeArrowheads="1"/>
          </p:cNvSpPr>
          <p:nvPr/>
        </p:nvSpPr>
        <p:spPr bwMode="auto">
          <a:xfrm>
            <a:off x="5789613" y="2363788"/>
            <a:ext cx="2511425" cy="1597025"/>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0776" name="Rectangle 14"/>
          <p:cNvSpPr>
            <a:spLocks noChangeArrowheads="1"/>
          </p:cNvSpPr>
          <p:nvPr/>
        </p:nvSpPr>
        <p:spPr bwMode="auto">
          <a:xfrm>
            <a:off x="5789613" y="3960813"/>
            <a:ext cx="2511425" cy="159861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pic>
        <p:nvPicPr>
          <p:cNvPr id="16077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5363" y="3581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8"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3581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9"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2820988"/>
            <a:ext cx="684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0"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4494213"/>
            <a:ext cx="684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973388" y="3276600"/>
            <a:ext cx="882650" cy="523875"/>
          </a:xfrm>
          <a:prstGeom prst="rect">
            <a:avLst/>
          </a:prstGeom>
        </p:spPr>
        <p:txBody>
          <a:bodyPr wrap="none" lIns="91294" tIns="45647" rIns="91294" bIns="45647">
            <a:spAutoFit/>
          </a:bodyPr>
          <a:lstStyle/>
          <a:p>
            <a:pPr algn="ctr">
              <a:defRPr/>
            </a:pPr>
            <a:r>
              <a:rPr lang="en-US" sz="2800" kern="0" dirty="0">
                <a:solidFill>
                  <a:srgbClr val="800000"/>
                </a:solidFill>
                <a:ea typeface="ＭＳ Ｐゴシック" charset="0"/>
              </a:rPr>
              <a:t>10M</a:t>
            </a:r>
            <a:endParaRPr lang="en-US" dirty="0">
              <a:solidFill>
                <a:srgbClr val="800000"/>
              </a:solidFill>
              <a:ea typeface="ＭＳ Ｐゴシック" charset="0"/>
            </a:endParaRPr>
          </a:p>
        </p:txBody>
      </p:sp>
      <p:sp>
        <p:nvSpPr>
          <p:cNvPr id="21" name="Rectangle 20"/>
          <p:cNvSpPr/>
          <p:nvPr/>
        </p:nvSpPr>
        <p:spPr>
          <a:xfrm>
            <a:off x="7137400" y="2744788"/>
            <a:ext cx="541338"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5M</a:t>
            </a:r>
            <a:endParaRPr lang="en-US" sz="300" dirty="0">
              <a:solidFill>
                <a:srgbClr val="800000"/>
              </a:solidFill>
              <a:ea typeface="ＭＳ Ｐゴシック" charset="0"/>
            </a:endParaRPr>
          </a:p>
        </p:txBody>
      </p:sp>
      <p:sp>
        <p:nvSpPr>
          <p:cNvPr id="22" name="Rectangle 21"/>
          <p:cNvSpPr/>
          <p:nvPr/>
        </p:nvSpPr>
        <p:spPr>
          <a:xfrm>
            <a:off x="7061200" y="4341813"/>
            <a:ext cx="541338"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5M</a:t>
            </a:r>
            <a:endParaRPr lang="en-US" sz="300" dirty="0">
              <a:solidFill>
                <a:srgbClr val="800000"/>
              </a:solidFill>
              <a:ea typeface="ＭＳ Ｐゴシック" charset="0"/>
            </a:endParaRPr>
          </a:p>
        </p:txBody>
      </p:sp>
      <p:sp>
        <p:nvSpPr>
          <p:cNvPr id="19" name="Rectangle 18"/>
          <p:cNvSpPr/>
          <p:nvPr/>
        </p:nvSpPr>
        <p:spPr>
          <a:xfrm>
            <a:off x="1046163" y="3048000"/>
            <a:ext cx="1381125" cy="522288"/>
          </a:xfrm>
          <a:prstGeom prst="rect">
            <a:avLst/>
          </a:prstGeom>
        </p:spPr>
        <p:txBody>
          <a:bodyPr wrap="none" lIns="91294" tIns="45647" rIns="91294" bIns="45647">
            <a:spAutoFit/>
          </a:bodyPr>
          <a:lstStyle/>
          <a:p>
            <a:pPr algn="ctr">
              <a:defRPr/>
            </a:pPr>
            <a:r>
              <a:rPr lang="en-US" sz="2800" kern="0" dirty="0">
                <a:solidFill>
                  <a:srgbClr val="800000"/>
                </a:solidFill>
                <a:ea typeface="ＭＳ Ｐゴシック" charset="0"/>
              </a:rPr>
              <a:t>4pkt/sec</a:t>
            </a:r>
            <a:endParaRPr lang="en-US" dirty="0">
              <a:solidFill>
                <a:srgbClr val="800000"/>
              </a:solidFill>
              <a:ea typeface="ＭＳ Ｐゴシック" charset="0"/>
            </a:endParaRPr>
          </a:p>
        </p:txBody>
      </p:sp>
      <p:sp>
        <p:nvSpPr>
          <p:cNvPr id="20" name="Rectangle 19"/>
          <p:cNvSpPr/>
          <p:nvPr/>
        </p:nvSpPr>
        <p:spPr>
          <a:xfrm>
            <a:off x="5889625" y="2438400"/>
            <a:ext cx="968375"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2pk/sec</a:t>
            </a:r>
            <a:endParaRPr lang="en-US" sz="300" dirty="0">
              <a:solidFill>
                <a:srgbClr val="800000"/>
              </a:solidFill>
              <a:ea typeface="ＭＳ Ｐゴシック" charset="0"/>
            </a:endParaRPr>
          </a:p>
        </p:txBody>
      </p:sp>
      <p:sp>
        <p:nvSpPr>
          <p:cNvPr id="23" name="Rectangle 22"/>
          <p:cNvSpPr/>
          <p:nvPr/>
        </p:nvSpPr>
        <p:spPr>
          <a:xfrm>
            <a:off x="5889625" y="4095750"/>
            <a:ext cx="968375"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2pk/sec</a:t>
            </a:r>
            <a:endParaRPr lang="en-US" sz="300" dirty="0">
              <a:solidFill>
                <a:srgbClr val="800000"/>
              </a:solidFill>
              <a:ea typeface="ＭＳ Ｐゴシック"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33400" y="76200"/>
            <a:ext cx="7772400" cy="1143000"/>
          </a:xfrm>
        </p:spPr>
        <p:txBody>
          <a:bodyPr/>
          <a:lstStyle/>
          <a:p>
            <a:r>
              <a:rPr lang="en-US" altLang="x-none" dirty="0">
                <a:solidFill>
                  <a:srgbClr val="0000FF"/>
                </a:solidFill>
                <a:ea typeface="ＭＳ Ｐゴシック" charset="-128"/>
              </a:rPr>
              <a:t>Recap: </a:t>
            </a:r>
            <a:r>
              <a:rPr lang="en-US" altLang="x-none" dirty="0" smtClean="0">
                <a:solidFill>
                  <a:srgbClr val="0000FF"/>
                </a:solidFill>
                <a:ea typeface="ＭＳ Ｐゴシック" charset="-128"/>
              </a:rPr>
              <a:t>Queueing Theory Analysis of Circuit-Switching</a:t>
            </a:r>
            <a:endParaRPr lang="en-US" altLang="x-none" dirty="0">
              <a:solidFill>
                <a:srgbClr val="0000FF"/>
              </a:solidFill>
              <a:ea typeface="ＭＳ Ｐゴシック" charset="-128"/>
            </a:endParaRP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533400" y="76200"/>
            <a:ext cx="7772400" cy="1143000"/>
          </a:xfrm>
        </p:spPr>
        <p:txBody>
          <a:bodyPr/>
          <a:lstStyle/>
          <a:p>
            <a:r>
              <a:rPr lang="en-US" altLang="x-none">
                <a:ea typeface="ＭＳ Ｐゴシック" charset="-128"/>
              </a:rPr>
              <a:t>Equilibrium = Time Reversibility</a:t>
            </a:r>
          </a:p>
        </p:txBody>
      </p:sp>
      <p:sp>
        <p:nvSpPr>
          <p:cNvPr id="44034" name="Content Placeholder 2"/>
          <p:cNvSpPr>
            <a:spLocks noGrp="1"/>
          </p:cNvSpPr>
          <p:nvPr>
            <p:ph idx="1"/>
          </p:nvPr>
        </p:nvSpPr>
        <p:spPr/>
        <p:txBody>
          <a:bodyPr/>
          <a:lstStyle/>
          <a:p>
            <a:r>
              <a:rPr lang="en-US" altLang="x-none">
                <a:ea typeface="ＭＳ Ｐゴシック" charset="-128"/>
              </a:rPr>
              <a:t>Cannot distinguish </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D56E3CB3-0B66-AC49-BEC9-10DCAEF028D8}" type="slidenum">
              <a:rPr lang="en-US" altLang="x-none" sz="1200">
                <a:solidFill>
                  <a:srgbClr val="000000"/>
                </a:solidFill>
                <a:latin typeface="Times New Roman" charset="0"/>
              </a:rPr>
              <a:pPr algn="ctr">
                <a:spcBef>
                  <a:spcPct val="0"/>
                </a:spcBef>
                <a:buClrTx/>
                <a:buSzTx/>
                <a:buFontTx/>
                <a:buNone/>
              </a:pPr>
              <a:t>8</a:t>
            </a:fld>
            <a:endParaRPr lang="en-US" altLang="x-none" sz="1200">
              <a:solidFill>
                <a:srgbClr val="000000"/>
              </a:solidFill>
              <a:latin typeface="Times New Roman" charset="0"/>
            </a:endParaRPr>
          </a:p>
        </p:txBody>
      </p:sp>
      <p:cxnSp>
        <p:nvCxnSpPr>
          <p:cNvPr id="44036" name="Straight Arrow Connector 34"/>
          <p:cNvCxnSpPr>
            <a:cxnSpLocks noChangeShapeType="1"/>
          </p:cNvCxnSpPr>
          <p:nvPr/>
        </p:nvCxnSpPr>
        <p:spPr bwMode="auto">
          <a:xfrm>
            <a:off x="685800" y="6172200"/>
            <a:ext cx="8229600" cy="1588"/>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44037" name="Straight Arrow Connector 36"/>
          <p:cNvCxnSpPr>
            <a:cxnSpLocks noChangeShapeType="1"/>
          </p:cNvCxnSpPr>
          <p:nvPr/>
        </p:nvCxnSpPr>
        <p:spPr bwMode="auto">
          <a:xfrm rot="5400000" flipH="1" flipV="1">
            <a:off x="-951706" y="4533106"/>
            <a:ext cx="3276600" cy="1588"/>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44038" name="Rectangle 38"/>
          <p:cNvSpPr>
            <a:spLocks noChangeArrowheads="1"/>
          </p:cNvSpPr>
          <p:nvPr/>
        </p:nvSpPr>
        <p:spPr bwMode="auto">
          <a:xfrm>
            <a:off x="7964488" y="6172200"/>
            <a:ext cx="63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time</a:t>
            </a:r>
            <a:endParaRPr lang="en-US" altLang="x-none" sz="500"/>
          </a:p>
        </p:txBody>
      </p:sp>
      <p:sp>
        <p:nvSpPr>
          <p:cNvPr id="44039" name="Rectangle 39"/>
          <p:cNvSpPr>
            <a:spLocks noChangeArrowheads="1"/>
          </p:cNvSpPr>
          <p:nvPr/>
        </p:nvSpPr>
        <p:spPr bwMode="auto">
          <a:xfrm>
            <a:off x="0" y="2743200"/>
            <a:ext cx="60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500">
                <a:solidFill>
                  <a:srgbClr val="000000"/>
                </a:solidFill>
              </a:rPr>
              <a:t>state</a:t>
            </a:r>
            <a:endParaRPr lang="en-US" altLang="x-none" sz="500"/>
          </a:p>
        </p:txBody>
      </p:sp>
      <p:sp>
        <p:nvSpPr>
          <p:cNvPr id="44040" name="Rectangle 40"/>
          <p:cNvSpPr>
            <a:spLocks noChangeArrowheads="1"/>
          </p:cNvSpPr>
          <p:nvPr/>
        </p:nvSpPr>
        <p:spPr bwMode="auto">
          <a:xfrm>
            <a:off x="223838" y="4629150"/>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k</a:t>
            </a:r>
            <a:endParaRPr lang="en-US" altLang="x-none" sz="300"/>
          </a:p>
        </p:txBody>
      </p:sp>
      <p:sp>
        <p:nvSpPr>
          <p:cNvPr id="44041" name="Rectangle 42"/>
          <p:cNvSpPr>
            <a:spLocks noChangeArrowheads="1"/>
          </p:cNvSpPr>
          <p:nvPr/>
        </p:nvSpPr>
        <p:spPr bwMode="auto">
          <a:xfrm>
            <a:off x="76200" y="3962400"/>
            <a:ext cx="58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k+1</a:t>
            </a:r>
            <a:endParaRPr lang="en-US" altLang="x-none" sz="300"/>
          </a:p>
        </p:txBody>
      </p:sp>
      <p:cxnSp>
        <p:nvCxnSpPr>
          <p:cNvPr id="44042" name="Straight Connector 44"/>
          <p:cNvCxnSpPr>
            <a:cxnSpLocks noChangeShapeType="1"/>
          </p:cNvCxnSpPr>
          <p:nvPr/>
        </p:nvCxnSpPr>
        <p:spPr bwMode="auto">
          <a:xfrm>
            <a:off x="685800" y="4800600"/>
            <a:ext cx="8077200" cy="1588"/>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4043" name="Straight Connector 45"/>
          <p:cNvCxnSpPr>
            <a:cxnSpLocks noChangeShapeType="1"/>
          </p:cNvCxnSpPr>
          <p:nvPr/>
        </p:nvCxnSpPr>
        <p:spPr bwMode="auto">
          <a:xfrm>
            <a:off x="685800" y="4191000"/>
            <a:ext cx="8077200" cy="1588"/>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4044" name="Straight Connector 46"/>
          <p:cNvCxnSpPr>
            <a:cxnSpLocks noChangeShapeType="1"/>
          </p:cNvCxnSpPr>
          <p:nvPr/>
        </p:nvCxnSpPr>
        <p:spPr bwMode="auto">
          <a:xfrm>
            <a:off x="685800" y="5408613"/>
            <a:ext cx="8077200" cy="158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4045" name="Elbow Connector 48"/>
          <p:cNvCxnSpPr>
            <a:cxnSpLocks noChangeShapeType="1"/>
          </p:cNvCxnSpPr>
          <p:nvPr/>
        </p:nvCxnSpPr>
        <p:spPr bwMode="auto">
          <a:xfrm flipV="1">
            <a:off x="685800" y="48006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46" name="Elbow Connector 51"/>
          <p:cNvCxnSpPr>
            <a:cxnSpLocks noChangeShapeType="1"/>
          </p:cNvCxnSpPr>
          <p:nvPr/>
        </p:nvCxnSpPr>
        <p:spPr bwMode="auto">
          <a:xfrm flipV="1">
            <a:off x="2819400" y="35814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47" name="Elbow Connector 52"/>
          <p:cNvCxnSpPr>
            <a:cxnSpLocks noChangeShapeType="1"/>
          </p:cNvCxnSpPr>
          <p:nvPr/>
        </p:nvCxnSpPr>
        <p:spPr bwMode="auto">
          <a:xfrm>
            <a:off x="3810000" y="35814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48" name="Elbow Connector 57"/>
          <p:cNvCxnSpPr>
            <a:cxnSpLocks noChangeShapeType="1"/>
          </p:cNvCxnSpPr>
          <p:nvPr/>
        </p:nvCxnSpPr>
        <p:spPr bwMode="auto">
          <a:xfrm flipV="1">
            <a:off x="6324600" y="3581400"/>
            <a:ext cx="9906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49" name="Elbow Connector 58"/>
          <p:cNvCxnSpPr>
            <a:cxnSpLocks noChangeShapeType="1"/>
          </p:cNvCxnSpPr>
          <p:nvPr/>
        </p:nvCxnSpPr>
        <p:spPr bwMode="auto">
          <a:xfrm>
            <a:off x="7010400" y="3581400"/>
            <a:ext cx="838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44050" name="Group 65"/>
          <p:cNvGrpSpPr>
            <a:grpSpLocks/>
          </p:cNvGrpSpPr>
          <p:nvPr/>
        </p:nvGrpSpPr>
        <p:grpSpPr bwMode="auto">
          <a:xfrm>
            <a:off x="1676400" y="4191000"/>
            <a:ext cx="1219200" cy="611188"/>
            <a:chOff x="1676400" y="4191000"/>
            <a:chExt cx="1219200" cy="610394"/>
          </a:xfrm>
        </p:grpSpPr>
        <p:cxnSp>
          <p:nvCxnSpPr>
            <p:cNvPr id="4406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6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44051" name="Group 66"/>
          <p:cNvGrpSpPr>
            <a:grpSpLocks/>
          </p:cNvGrpSpPr>
          <p:nvPr/>
        </p:nvGrpSpPr>
        <p:grpSpPr bwMode="auto">
          <a:xfrm>
            <a:off x="5562600" y="4191000"/>
            <a:ext cx="1219200" cy="611188"/>
            <a:chOff x="1676400" y="4191000"/>
            <a:chExt cx="1219200" cy="610394"/>
          </a:xfrm>
        </p:grpSpPr>
        <p:cxnSp>
          <p:nvCxnSpPr>
            <p:cNvPr id="4406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6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44052" name="Group 72"/>
          <p:cNvGrpSpPr>
            <a:grpSpLocks/>
          </p:cNvGrpSpPr>
          <p:nvPr/>
        </p:nvGrpSpPr>
        <p:grpSpPr bwMode="auto">
          <a:xfrm>
            <a:off x="4800600" y="4191000"/>
            <a:ext cx="1219200" cy="609600"/>
            <a:chOff x="4800600" y="4191000"/>
            <a:chExt cx="1219200" cy="609600"/>
          </a:xfrm>
        </p:grpSpPr>
        <p:cxnSp>
          <p:nvCxnSpPr>
            <p:cNvPr id="4405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6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44053" name="Group 73"/>
          <p:cNvGrpSpPr>
            <a:grpSpLocks/>
          </p:cNvGrpSpPr>
          <p:nvPr/>
        </p:nvGrpSpPr>
        <p:grpSpPr bwMode="auto">
          <a:xfrm>
            <a:off x="7620000" y="4191000"/>
            <a:ext cx="1219200" cy="609600"/>
            <a:chOff x="4800600" y="4191000"/>
            <a:chExt cx="1219200" cy="609600"/>
          </a:xfrm>
        </p:grpSpPr>
        <p:cxnSp>
          <p:nvCxnSpPr>
            <p:cNvPr id="4405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5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44054" name="Straight Connector 31"/>
          <p:cNvCxnSpPr>
            <a:cxnSpLocks noChangeShapeType="1"/>
          </p:cNvCxnSpPr>
          <p:nvPr/>
        </p:nvCxnSpPr>
        <p:spPr bwMode="auto">
          <a:xfrm rot="5400000">
            <a:off x="6896101" y="4533900"/>
            <a:ext cx="327660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44055" name="Object 2"/>
          <p:cNvGraphicFramePr>
            <a:graphicFrameLocks noChangeAspect="1"/>
          </p:cNvGraphicFramePr>
          <p:nvPr/>
        </p:nvGraphicFramePr>
        <p:xfrm>
          <a:off x="4343400" y="1676400"/>
          <a:ext cx="2311400" cy="461963"/>
        </p:xfrm>
        <a:graphic>
          <a:graphicData uri="http://schemas.openxmlformats.org/presentationml/2006/ole">
            <mc:AlternateContent xmlns:mc="http://schemas.openxmlformats.org/markup-compatibility/2006">
              <mc:Choice xmlns:v="urn:schemas-microsoft-com:vml" Requires="v">
                <p:oleObj spid="_x0000_s44073" name="Equation" r:id="rId4" imgW="1143000" imgH="228600" progId="Equation.3">
                  <p:embed/>
                </p:oleObj>
              </mc:Choice>
              <mc:Fallback>
                <p:oleObj name="Equation" r:id="rId4" imgW="11430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676400"/>
                        <a:ext cx="23114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6" name="Object 33"/>
          <p:cNvGraphicFramePr>
            <a:graphicFrameLocks noChangeAspect="1"/>
          </p:cNvGraphicFramePr>
          <p:nvPr/>
        </p:nvGraphicFramePr>
        <p:xfrm>
          <a:off x="4343400" y="2362200"/>
          <a:ext cx="2233613" cy="461963"/>
        </p:xfrm>
        <a:graphic>
          <a:graphicData uri="http://schemas.openxmlformats.org/presentationml/2006/ole">
            <mc:AlternateContent xmlns:mc="http://schemas.openxmlformats.org/markup-compatibility/2006">
              <mc:Choice xmlns:v="urn:schemas-microsoft-com:vml" Requires="v">
                <p:oleObj spid="_x0000_s44074" name="Equation" r:id="rId6" imgW="1104900" imgH="228600" progId="Equation.3">
                  <p:embed/>
                </p:oleObj>
              </mc:Choice>
              <mc:Fallback>
                <p:oleObj name="Equation" r:id="rId6" imgW="1104900" imgH="2286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2362200"/>
                        <a:ext cx="223361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33400" y="76200"/>
            <a:ext cx="7772400" cy="1143000"/>
          </a:xfrm>
        </p:spPr>
        <p:txBody>
          <a:bodyPr/>
          <a:lstStyle/>
          <a:p>
            <a:r>
              <a:rPr lang="en-US" altLang="x-none" dirty="0">
                <a:solidFill>
                  <a:srgbClr val="0000FF"/>
                </a:solidFill>
                <a:ea typeface="ＭＳ Ｐゴシック" charset="-128"/>
              </a:rPr>
              <a:t>Recap: </a:t>
            </a:r>
            <a:r>
              <a:rPr lang="en-US" altLang="x-none" dirty="0">
                <a:solidFill>
                  <a:srgbClr val="0000FF"/>
                </a:solidFill>
                <a:ea typeface="ＭＳ Ｐゴシック" charset="-128"/>
              </a:rPr>
              <a:t>Queueing Theory Analysis of Circuit-Switching</a:t>
            </a:r>
            <a:endParaRPr lang="en-US" altLang="x-none" dirty="0">
              <a:solidFill>
                <a:srgbClr val="0000FF"/>
              </a:solidFill>
              <a:ea typeface="ＭＳ Ｐゴシック" charset="-128"/>
            </a:endParaRPr>
          </a:p>
        </p:txBody>
      </p:sp>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46124" name="Equation" r:id="rId4" imgW="1168400" imgH="228600" progId="Equation.3">
                  <p:embed/>
                </p:oleObj>
              </mc:Choice>
              <mc:Fallback>
                <p:oleObj name="Equation" r:id="rId4" imgW="11684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46125" name="Equation" r:id="rId6" imgW="1777229" imgH="266584" progId="Equation.3">
                  <p:embed/>
                </p:oleObj>
              </mc:Choice>
              <mc:Fallback>
                <p:oleObj name="Equation" r:id="rId6" imgW="1777229" imgH="26658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46126" name="Equation" r:id="rId8" imgW="2032000" imgH="457200" progId="Equation.3">
                  <p:embed/>
                </p:oleObj>
              </mc:Choice>
              <mc:Fallback>
                <p:oleObj name="Equation" r:id="rId8" imgW="2032000" imgH="457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CS433</Template>
  <TotalTime>14729</TotalTime>
  <Words>2800</Words>
  <Application>Microsoft Macintosh PowerPoint</Application>
  <PresentationFormat>On-screen Show (4:3)</PresentationFormat>
  <Paragraphs>735</Paragraphs>
  <Slides>66</Slides>
  <Notes>64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4</vt:i4>
      </vt:variant>
      <vt:variant>
        <vt:lpstr>Slide Titles</vt:lpstr>
      </vt:variant>
      <vt:variant>
        <vt:i4>66</vt:i4>
      </vt:variant>
    </vt:vector>
  </HeadingPairs>
  <TitlesOfParts>
    <vt:vector size="83" baseType="lpstr">
      <vt:lpstr>Calibri</vt:lpstr>
      <vt:lpstr>Comic Sans MS</vt:lpstr>
      <vt:lpstr>ＭＳ Ｐゴシック</vt:lpstr>
      <vt:lpstr>Symbol</vt:lpstr>
      <vt:lpstr>Tahoma</vt:lpstr>
      <vt:lpstr>Times New Roman</vt:lpstr>
      <vt:lpstr>Wingdings</vt:lpstr>
      <vt:lpstr>ZapfDingbats</vt:lpstr>
      <vt:lpstr>宋体</vt:lpstr>
      <vt:lpstr>新細明體</vt:lpstr>
      <vt:lpstr>Arial</vt:lpstr>
      <vt:lpstr>1_Kurose</vt:lpstr>
      <vt:lpstr>5_Kurose</vt:lpstr>
      <vt:lpstr>Equation</vt:lpstr>
      <vt:lpstr>VISIO</vt:lpstr>
      <vt:lpstr>Photo Editor Photo</vt:lpstr>
      <vt:lpstr>ClipArt</vt:lpstr>
      <vt:lpstr>Statistical Multiplexing; Layered Network Architecture;  End-to-end Arguments</vt:lpstr>
      <vt:lpstr>PowerPoint Presentation</vt:lpstr>
      <vt:lpstr>Admin.</vt:lpstr>
      <vt:lpstr>PowerPoint Presentation</vt:lpstr>
      <vt:lpstr>Recap: Circuit Switching vs. Packet Switching</vt:lpstr>
      <vt:lpstr>Recap: Queueing Theory</vt:lpstr>
      <vt:lpstr>Recap: Queueing Theory Analysis of Circuit-Switching</vt:lpstr>
      <vt:lpstr>Equilibrium = Time Reversibility</vt:lpstr>
      <vt:lpstr>Recap: Queueing Theory Analysis of Circuit-Switching</vt:lpstr>
      <vt:lpstr>Recap: Queueing Theory  Analysis of Packet Switching</vt:lpstr>
      <vt:lpstr>Example</vt:lpstr>
      <vt:lpstr>Analysis of  Delay (cont’)</vt:lpstr>
      <vt:lpstr>PowerPoint Presentation</vt:lpstr>
      <vt:lpstr>PowerPoint Presentation</vt:lpstr>
      <vt:lpstr>Statistical Multiplexing</vt:lpstr>
      <vt:lpstr>PowerPoint Presentation</vt:lpstr>
      <vt:lpstr>PowerPoint Presentation</vt:lpstr>
      <vt:lpstr>PowerPoint Presentation</vt:lpstr>
      <vt:lpstr>Datagram Packet Switching</vt:lpstr>
      <vt:lpstr>PowerPoint Presentation</vt:lpstr>
      <vt:lpstr>Timing Diagram of Datagram Switching</vt:lpstr>
      <vt:lpstr>Virtual-Circuit Packet Switching</vt:lpstr>
      <vt:lpstr>PowerPoint Presentation</vt:lpstr>
      <vt:lpstr>Virtual-Circuit Packet Switching</vt:lpstr>
      <vt:lpstr>Timing Diagram of Virtual-Circuit Switching</vt:lpstr>
      <vt:lpstr>Discussion: Datagram Switching  vs. Virtual Circuit Switching</vt:lpstr>
      <vt:lpstr>PowerPoint Presentation</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lpstr>To Partition, or not to  Partition: This is the Question.</vt:lpstr>
      <vt:lpstr>Partition or Not</vt:lpstr>
    </vt:vector>
  </TitlesOfParts>
  <Company>Yale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Architecture</dc:title>
  <dc:creator>Yang Richard Yang</dc:creator>
  <cp:lastModifiedBy>Richard Yang</cp:lastModifiedBy>
  <cp:revision>1683</cp:revision>
  <cp:lastPrinted>2017-09-07T13:43:44Z</cp:lastPrinted>
  <dcterms:created xsi:type="dcterms:W3CDTF">1998-04-24T02:12:15Z</dcterms:created>
  <dcterms:modified xsi:type="dcterms:W3CDTF">2017-09-07T16:48:37Z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yang.r.yang@yale.edu</vt:lpwstr>
  </property>
  <property fmtid="{D5CDD505-2E9C-101B-9397-08002B2CF9AE}" pid="8" name="Other">
    <vt:lpwstr/>
  </property>
  <property fmtid="{D5CDD505-2E9C-101B-9397-08002B2CF9AE}" pid="9" name="DownloadOriginal">
    <vt:bool>false</vt:bool>
  </property>
  <property fmtid="{D5CDD505-2E9C-101B-9397-08002B2CF9AE}" pid="10" name="DownloadIEButton">
    <vt:bool>false</vt:bool>
  </property>
  <property fmtid="{D5CDD505-2E9C-101B-9397-08002B2CF9AE}" pid="11" name="UseBrowserColor">
    <vt:bool>true</vt:bool>
  </property>
  <property fmtid="{D5CDD505-2E9C-101B-9397-08002B2CF9AE}" pid="12" name="BackColor">
    <vt:i4>15132390</vt:i4>
  </property>
  <property fmtid="{D5CDD505-2E9C-101B-9397-08002B2CF9AE}" pid="13" name="TextColor">
    <vt:i4>0</vt:i4>
  </property>
  <property fmtid="{D5CDD505-2E9C-101B-9397-08002B2CF9AE}" pid="14" name="LinkColor">
    <vt:i4>16711782</vt:i4>
  </property>
  <property fmtid="{D5CDD505-2E9C-101B-9397-08002B2CF9AE}" pid="15" name="VisitedColor">
    <vt:i4>10040268</vt:i4>
  </property>
  <property fmtid="{D5CDD505-2E9C-101B-9397-08002B2CF9AE}" pid="16" name="TransparentButton">
    <vt:i4>0</vt:i4>
  </property>
  <property fmtid="{D5CDD505-2E9C-101B-9397-08002B2CF9AE}" pid="17" name="ButtonType">
    <vt:i4>3</vt:i4>
  </property>
  <property fmtid="{D5CDD505-2E9C-101B-9397-08002B2CF9AE}" pid="18" name="ShowNotes">
    <vt:bool>false</vt:bool>
  </property>
  <property fmtid="{D5CDD505-2E9C-101B-9397-08002B2CF9AE}" pid="19" name="NavBtnPos">
    <vt:i4>3</vt:i4>
  </property>
</Properties>
</file>