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  <p:sldMasterId id="2147483666" r:id="rId2"/>
  </p:sldMasterIdLst>
  <p:notesMasterIdLst>
    <p:notesMasterId r:id="rId40"/>
  </p:notesMasterIdLst>
  <p:handoutMasterIdLst>
    <p:handoutMasterId r:id="rId41"/>
  </p:handoutMasterIdLst>
  <p:sldIdLst>
    <p:sldId id="429" r:id="rId3"/>
    <p:sldId id="431" r:id="rId4"/>
    <p:sldId id="568" r:id="rId5"/>
    <p:sldId id="506" r:id="rId6"/>
    <p:sldId id="565" r:id="rId7"/>
    <p:sldId id="501" r:id="rId8"/>
    <p:sldId id="398" r:id="rId9"/>
    <p:sldId id="388" r:id="rId10"/>
    <p:sldId id="302" r:id="rId11"/>
    <p:sldId id="397" r:id="rId12"/>
    <p:sldId id="437" r:id="rId13"/>
    <p:sldId id="399" r:id="rId14"/>
    <p:sldId id="400" r:id="rId15"/>
    <p:sldId id="344" r:id="rId16"/>
    <p:sldId id="325" r:id="rId17"/>
    <p:sldId id="427" r:id="rId18"/>
    <p:sldId id="539" r:id="rId19"/>
    <p:sldId id="418" r:id="rId20"/>
    <p:sldId id="444" r:id="rId21"/>
    <p:sldId id="438" r:id="rId22"/>
    <p:sldId id="401" r:id="rId23"/>
    <p:sldId id="423" r:id="rId24"/>
    <p:sldId id="421" r:id="rId25"/>
    <p:sldId id="459" r:id="rId26"/>
    <p:sldId id="458" r:id="rId27"/>
    <p:sldId id="567" r:id="rId28"/>
    <p:sldId id="577" r:id="rId29"/>
    <p:sldId id="463" r:id="rId30"/>
    <p:sldId id="566" r:id="rId31"/>
    <p:sldId id="528" r:id="rId32"/>
    <p:sldId id="464" r:id="rId33"/>
    <p:sldId id="508" r:id="rId34"/>
    <p:sldId id="509" r:id="rId35"/>
    <p:sldId id="483" r:id="rId36"/>
    <p:sldId id="482" r:id="rId37"/>
    <p:sldId id="543" r:id="rId38"/>
    <p:sldId id="569" r:id="rId39"/>
  </p:sldIdLst>
  <p:sldSz cx="9156700" cy="68707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5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5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5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5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6BF69"/>
    <a:srgbClr val="618FFD"/>
    <a:srgbClr val="C1CEFF"/>
    <a:srgbClr val="99FF66"/>
    <a:srgbClr val="A4A4A4"/>
    <a:srgbClr val="E6E6E6"/>
    <a:srgbClr val="DDDDD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4"/>
    <p:restoredTop sz="93648"/>
  </p:normalViewPr>
  <p:slideViewPr>
    <p:cSldViewPr>
      <p:cViewPr varScale="1">
        <p:scale>
          <a:sx n="72" d="100"/>
          <a:sy n="72" d="100"/>
        </p:scale>
        <p:origin x="216" y="552"/>
      </p:cViewPr>
      <p:guideLst>
        <p:guide orient="horz" pos="2164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7" d="100"/>
          <a:sy n="57" d="100"/>
        </p:scale>
        <p:origin x="-1668" y="-90"/>
      </p:cViewPr>
      <p:guideLst>
        <p:guide orient="horz" pos="3024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4" Type="http://schemas.openxmlformats.org/officeDocument/2006/relationships/image" Target="../media/image35.wmf"/><Relationship Id="rId1" Type="http://schemas.openxmlformats.org/officeDocument/2006/relationships/image" Target="../media/image32.wmf"/><Relationship Id="rId2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9.wmf"/><Relationship Id="rId3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260725" y="9148763"/>
            <a:ext cx="7747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33" tIns="46014" rIns="92033" bIns="46014">
            <a:spAutoFit/>
          </a:bodyPr>
          <a:lstStyle>
            <a:lvl1pPr defTabSz="906463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06463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06463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06463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06463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064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064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064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064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x-none" sz="1200">
                <a:latin typeface="Arial" charset="0"/>
              </a:rPr>
              <a:t>Page </a:t>
            </a:r>
            <a:fld id="{F436417C-AEBC-1A46-86E9-36AA96F5A6D4}" type="slidenum">
              <a:rPr lang="en-US" altLang="x-none" sz="1200">
                <a:latin typeface="Arial" charset="0"/>
              </a:rPr>
              <a:pPr>
                <a:lnSpc>
                  <a:spcPct val="90000"/>
                </a:lnSpc>
              </a:pPr>
              <a:t>‹#›</a:t>
            </a:fld>
            <a:endParaRPr lang="en-US" altLang="x-none" sz="120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2475"/>
            <a:ext cx="5362575" cy="4319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960" tIns="47659" rIns="96960" bIns="476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260725" y="9148763"/>
            <a:ext cx="7747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33" tIns="46014" rIns="92033" bIns="46014">
            <a:spAutoFit/>
          </a:bodyPr>
          <a:lstStyle>
            <a:lvl1pPr defTabSz="906463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06463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06463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06463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06463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064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064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064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064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x-none" sz="1200">
                <a:latin typeface="Arial" charset="0"/>
              </a:rPr>
              <a:t>Page </a:t>
            </a:r>
            <a:fld id="{EEF71606-7471-9C4C-BDFD-163B6CAAD4D6}" type="slidenum">
              <a:rPr lang="en-US" altLang="x-none" sz="1200">
                <a:latin typeface="Arial" charset="0"/>
              </a:rPr>
              <a:pPr>
                <a:lnSpc>
                  <a:spcPct val="90000"/>
                </a:lnSpc>
              </a:pPr>
              <a:t>‹#›</a:t>
            </a:fld>
            <a:endParaRPr lang="en-US" altLang="x-none" sz="1200">
              <a:latin typeface="Arial" charset="0"/>
            </a:endParaRPr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04925" y="752475"/>
            <a:ext cx="4722813" cy="3543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0487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ＭＳ Ｐゴシック" charset="0"/>
      </a:defRPr>
    </a:lvl1pPr>
    <a:lvl2pPr marL="742950" indent="-285750" algn="l" defTabSz="90487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2pPr>
    <a:lvl3pPr marL="1143000" indent="-228600" algn="l" defTabSz="90487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3pPr>
    <a:lvl4pPr marL="1600200" indent="-228600" algn="l" defTabSz="90487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4pPr>
    <a:lvl5pPr marL="2057400" indent="-228600" algn="l" defTabSz="90487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Arial" charset="0"/>
                <a:ea typeface="ＭＳ Ｐゴシック" charset="-128"/>
              </a:rPr>
              <a:t>http://www.classicrotaryphones.com/new-england-operators2_big.jpg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7138" y="712788"/>
            <a:ext cx="4854575" cy="3643312"/>
          </a:xfrm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200" y="4595813"/>
            <a:ext cx="5373688" cy="42783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305" tIns="48156" rIns="96305" bIns="48156"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21957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Arial" charset="0"/>
                <a:ea typeface="ＭＳ Ｐゴシック" charset="-128"/>
              </a:rPr>
              <a:t>10M bps link and 10 flows: partition into 10 1 Mbps or 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62025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62025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62025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62025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eaLnBrk="1" hangingPunct="1"/>
            <a:fld id="{AAAC682C-EF70-5740-A84E-7ABC66DABCC1}" type="slidenum">
              <a:rPr lang="en-US" altLang="x-none" sz="1200">
                <a:latin typeface="Calibri" charset="0"/>
              </a:rPr>
              <a:pPr eaLnBrk="1" hangingPunct="1"/>
              <a:t>30</a:t>
            </a:fld>
            <a:endParaRPr lang="en-US" altLang="x-none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Arial" charset="0"/>
                <a:ea typeface="ＭＳ Ｐゴシック" charset="-128"/>
              </a:rPr>
              <a:t>Key input parameters?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AE214564-8261-3A44-8EA8-7B581750A85C}" type="slidenum">
              <a:rPr lang="en-US" altLang="x-none"/>
              <a:pPr/>
              <a:t>33</a:t>
            </a:fld>
            <a:endParaRPr lang="en-US" altLang="x-non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70DF84DF-1630-A440-8B7C-919DC975DB82}" type="slidenum">
              <a:rPr lang="en-US" altLang="x-none"/>
              <a:pPr/>
              <a:t>34</a:t>
            </a:fld>
            <a:endParaRPr lang="en-US" altLang="x-non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A32DE7B8-2C99-0E42-B3E4-046B4124138F}" type="slidenum">
              <a:rPr lang="en-US" altLang="x-none"/>
              <a:pPr/>
              <a:t>35</a:t>
            </a:fld>
            <a:endParaRPr lang="en-US" altLang="x-non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F69136E8-F8E5-E544-AB88-32B9BA2C89B9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 algn="r"/>
              <a:t>37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956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7138" y="712788"/>
            <a:ext cx="4854575" cy="3643312"/>
          </a:xfrm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200" y="4595813"/>
            <a:ext cx="5373688" cy="42783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305" tIns="48156" rIns="96305" bIns="48156"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7388" y="2133600"/>
            <a:ext cx="7781925" cy="1473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3188" y="3894138"/>
            <a:ext cx="6410325" cy="17557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004F00-0F14-6D44-A3F9-BF561874061A}" type="datetime1">
              <a:rPr lang="en-US" altLang="x-none"/>
              <a:pPr/>
              <a:t>9/5/17</a:t>
            </a:fld>
            <a:endParaRPr lang="en-US" altLang="x-non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7E9A17-160F-7A41-BA17-74139E95306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122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800318-CC6C-5D42-8F13-0895729E1828}" type="datetime1">
              <a:rPr lang="en-US" altLang="x-none"/>
              <a:pPr/>
              <a:t>9/5/17</a:t>
            </a:fld>
            <a:endParaRPr lang="en-US" altLang="x-non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445E85-347A-E14F-9D1B-5817E8C3A40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747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72225" y="228600"/>
            <a:ext cx="1944688" cy="6030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86425" cy="6030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179CA0-2854-4A44-A0C9-A082212BF3E8}" type="datetime1">
              <a:rPr lang="en-US" altLang="x-none"/>
              <a:pPr/>
              <a:t>9/5/17</a:t>
            </a:fld>
            <a:endParaRPr lang="en-US" altLang="x-non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3F6E5B-FCFA-C440-B665-CFF042F2509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3964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83513" cy="1146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3375"/>
            <a:ext cx="3814763" cy="46561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00563" y="1603375"/>
            <a:ext cx="3816350" cy="2251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00563" y="4006850"/>
            <a:ext cx="3816350" cy="2252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536BE8-938B-7E48-968D-B5E213A662AE}" type="datetime1">
              <a:rPr lang="en-US" altLang="x-none"/>
              <a:pPr/>
              <a:t>9/5/17</a:t>
            </a:fld>
            <a:endParaRPr lang="en-US" altLang="x-non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DE5ECF-B8BA-3F4E-B35B-490D33E872F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2122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83513" cy="1146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3375"/>
            <a:ext cx="3814763" cy="46561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0563" y="1603375"/>
            <a:ext cx="3816350" cy="46561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417C07-74B5-844B-9F0B-BE90B3A52A4A}" type="datetime1">
              <a:rPr lang="en-US" altLang="x-none"/>
              <a:pPr/>
              <a:t>9/5/17</a:t>
            </a:fld>
            <a:endParaRPr lang="en-US" altLang="x-non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837721-34B2-AD44-8F22-1455E536EF7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8192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753" y="2134371"/>
            <a:ext cx="7783195" cy="14727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3505" y="3893396"/>
            <a:ext cx="6409690" cy="1755846"/>
          </a:xfrm>
        </p:spPr>
        <p:txBody>
          <a:bodyPr/>
          <a:lstStyle>
            <a:lvl1pPr marL="0" indent="0" algn="ctr">
              <a:buNone/>
              <a:defRPr/>
            </a:lvl1pPr>
            <a:lvl2pPr marL="457840" indent="0" algn="ctr">
              <a:buNone/>
              <a:defRPr/>
            </a:lvl2pPr>
            <a:lvl3pPr marL="915680" indent="0" algn="ctr">
              <a:buNone/>
              <a:defRPr/>
            </a:lvl3pPr>
            <a:lvl4pPr marL="1373520" indent="0" algn="ctr">
              <a:buNone/>
              <a:defRPr/>
            </a:lvl4pPr>
            <a:lvl5pPr marL="1831360" indent="0" algn="ctr">
              <a:buNone/>
              <a:defRPr/>
            </a:lvl5pPr>
            <a:lvl6pPr marL="2289200" indent="0" algn="ctr">
              <a:buNone/>
              <a:defRPr/>
            </a:lvl6pPr>
            <a:lvl7pPr marL="2747040" indent="0" algn="ctr">
              <a:buNone/>
              <a:defRPr/>
            </a:lvl7pPr>
            <a:lvl8pPr marL="3204881" indent="0" algn="ctr">
              <a:buNone/>
              <a:defRPr/>
            </a:lvl8pPr>
            <a:lvl9pPr marL="366272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EDD0F-ACCD-2446-BC16-4C0A5A4C9240}" type="slidenum">
              <a:rPr lang="en-US" altLang="x-non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5D657-9558-0F49-AFEE-B5906D87F257}" type="slidenum">
              <a:rPr lang="en-US" altLang="x-non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316" y="4415062"/>
            <a:ext cx="7783195" cy="1364597"/>
          </a:xfrm>
        </p:spPr>
        <p:txBody>
          <a:bodyPr anchor="t"/>
          <a:lstStyle>
            <a:lvl1pPr algn="l">
              <a:defRPr sz="4006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316" y="2912096"/>
            <a:ext cx="7783195" cy="1502965"/>
          </a:xfrm>
        </p:spPr>
        <p:txBody>
          <a:bodyPr anchor="b"/>
          <a:lstStyle>
            <a:lvl1pPr marL="0" indent="0">
              <a:buNone/>
              <a:defRPr sz="2003"/>
            </a:lvl1pPr>
            <a:lvl2pPr marL="457840" indent="0">
              <a:buNone/>
              <a:defRPr sz="1803"/>
            </a:lvl2pPr>
            <a:lvl3pPr marL="915680" indent="0">
              <a:buNone/>
              <a:defRPr sz="1602"/>
            </a:lvl3pPr>
            <a:lvl4pPr marL="1373520" indent="0">
              <a:buNone/>
              <a:defRPr sz="1402"/>
            </a:lvl4pPr>
            <a:lvl5pPr marL="1831360" indent="0">
              <a:buNone/>
              <a:defRPr sz="1402"/>
            </a:lvl5pPr>
            <a:lvl6pPr marL="2289200" indent="0">
              <a:buNone/>
              <a:defRPr sz="1402"/>
            </a:lvl6pPr>
            <a:lvl7pPr marL="2747040" indent="0">
              <a:buNone/>
              <a:defRPr sz="1402"/>
            </a:lvl7pPr>
            <a:lvl8pPr marL="3204881" indent="0">
              <a:buNone/>
              <a:defRPr sz="1402"/>
            </a:lvl8pPr>
            <a:lvl9pPr marL="3662721" indent="0">
              <a:buNone/>
              <a:defRPr sz="14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835BC-CEB6-5E44-8766-FA26560ACB16}" type="slidenum">
              <a:rPr lang="en-US" altLang="x-non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141" y="1603163"/>
            <a:ext cx="3815292" cy="4656808"/>
          </a:xfrm>
        </p:spPr>
        <p:txBody>
          <a:bodyPr/>
          <a:lstStyle>
            <a:lvl1pPr>
              <a:defRPr sz="2804"/>
            </a:lvl1pPr>
            <a:lvl2pPr>
              <a:defRPr sz="2403"/>
            </a:lvl2pPr>
            <a:lvl3pPr>
              <a:defRPr sz="2003"/>
            </a:lvl3pPr>
            <a:lvl4pPr>
              <a:defRPr sz="1803"/>
            </a:lvl4pPr>
            <a:lvl5pPr>
              <a:defRPr sz="1803"/>
            </a:lvl5pPr>
            <a:lvl6pPr>
              <a:defRPr sz="1803"/>
            </a:lvl6pPr>
            <a:lvl7pPr>
              <a:defRPr sz="1803"/>
            </a:lvl7pPr>
            <a:lvl8pPr>
              <a:defRPr sz="1803"/>
            </a:lvl8pPr>
            <a:lvl9pPr>
              <a:defRPr sz="18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044" y="1603163"/>
            <a:ext cx="3815292" cy="4656808"/>
          </a:xfrm>
        </p:spPr>
        <p:txBody>
          <a:bodyPr/>
          <a:lstStyle>
            <a:lvl1pPr>
              <a:defRPr sz="2804"/>
            </a:lvl1pPr>
            <a:lvl2pPr>
              <a:defRPr sz="2403"/>
            </a:lvl2pPr>
            <a:lvl3pPr>
              <a:defRPr sz="2003"/>
            </a:lvl3pPr>
            <a:lvl4pPr>
              <a:defRPr sz="1803"/>
            </a:lvl4pPr>
            <a:lvl5pPr>
              <a:defRPr sz="1803"/>
            </a:lvl5pPr>
            <a:lvl6pPr>
              <a:defRPr sz="1803"/>
            </a:lvl6pPr>
            <a:lvl7pPr>
              <a:defRPr sz="1803"/>
            </a:lvl7pPr>
            <a:lvl8pPr>
              <a:defRPr sz="1803"/>
            </a:lvl8pPr>
            <a:lvl9pPr>
              <a:defRPr sz="18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78CFB-1A34-AB42-B432-FF699C15AF5B}" type="slidenum">
              <a:rPr lang="en-US" altLang="x-non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5" y="275146"/>
            <a:ext cx="8241030" cy="114511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835" y="1537956"/>
            <a:ext cx="4045799" cy="640947"/>
          </a:xfrm>
        </p:spPr>
        <p:txBody>
          <a:bodyPr anchor="b"/>
          <a:lstStyle>
            <a:lvl1pPr marL="0" indent="0">
              <a:buNone/>
              <a:defRPr sz="2403" b="1"/>
            </a:lvl1pPr>
            <a:lvl2pPr marL="457840" indent="0">
              <a:buNone/>
              <a:defRPr sz="2003" b="1"/>
            </a:lvl2pPr>
            <a:lvl3pPr marL="915680" indent="0">
              <a:buNone/>
              <a:defRPr sz="1803" b="1"/>
            </a:lvl3pPr>
            <a:lvl4pPr marL="1373520" indent="0">
              <a:buNone/>
              <a:defRPr sz="1602" b="1"/>
            </a:lvl4pPr>
            <a:lvl5pPr marL="1831360" indent="0">
              <a:buNone/>
              <a:defRPr sz="1602" b="1"/>
            </a:lvl5pPr>
            <a:lvl6pPr marL="2289200" indent="0">
              <a:buNone/>
              <a:defRPr sz="1602" b="1"/>
            </a:lvl6pPr>
            <a:lvl7pPr marL="2747040" indent="0">
              <a:buNone/>
              <a:defRPr sz="1602" b="1"/>
            </a:lvl7pPr>
            <a:lvl8pPr marL="3204881" indent="0">
              <a:buNone/>
              <a:defRPr sz="1602" b="1"/>
            </a:lvl8pPr>
            <a:lvl9pPr marL="3662721" indent="0">
              <a:buNone/>
              <a:defRPr sz="160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5" y="2178903"/>
            <a:ext cx="4045799" cy="3958605"/>
          </a:xfrm>
        </p:spPr>
        <p:txBody>
          <a:bodyPr/>
          <a:lstStyle>
            <a:lvl1pPr>
              <a:defRPr sz="2403"/>
            </a:lvl1pPr>
            <a:lvl2pPr>
              <a:defRPr sz="2003"/>
            </a:lvl2pPr>
            <a:lvl3pPr>
              <a:defRPr sz="1803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1477" y="1537956"/>
            <a:ext cx="4047389" cy="640947"/>
          </a:xfrm>
        </p:spPr>
        <p:txBody>
          <a:bodyPr anchor="b"/>
          <a:lstStyle>
            <a:lvl1pPr marL="0" indent="0">
              <a:buNone/>
              <a:defRPr sz="2403" b="1"/>
            </a:lvl1pPr>
            <a:lvl2pPr marL="457840" indent="0">
              <a:buNone/>
              <a:defRPr sz="2003" b="1"/>
            </a:lvl2pPr>
            <a:lvl3pPr marL="915680" indent="0">
              <a:buNone/>
              <a:defRPr sz="1803" b="1"/>
            </a:lvl3pPr>
            <a:lvl4pPr marL="1373520" indent="0">
              <a:buNone/>
              <a:defRPr sz="1602" b="1"/>
            </a:lvl4pPr>
            <a:lvl5pPr marL="1831360" indent="0">
              <a:buNone/>
              <a:defRPr sz="1602" b="1"/>
            </a:lvl5pPr>
            <a:lvl6pPr marL="2289200" indent="0">
              <a:buNone/>
              <a:defRPr sz="1602" b="1"/>
            </a:lvl6pPr>
            <a:lvl7pPr marL="2747040" indent="0">
              <a:buNone/>
              <a:defRPr sz="1602" b="1"/>
            </a:lvl7pPr>
            <a:lvl8pPr marL="3204881" indent="0">
              <a:buNone/>
              <a:defRPr sz="1602" b="1"/>
            </a:lvl8pPr>
            <a:lvl9pPr marL="3662721" indent="0">
              <a:buNone/>
              <a:defRPr sz="160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1477" y="2178903"/>
            <a:ext cx="4047389" cy="3958605"/>
          </a:xfrm>
        </p:spPr>
        <p:txBody>
          <a:bodyPr/>
          <a:lstStyle>
            <a:lvl1pPr>
              <a:defRPr sz="2403"/>
            </a:lvl1pPr>
            <a:lvl2pPr>
              <a:defRPr sz="2003"/>
            </a:lvl2pPr>
            <a:lvl3pPr>
              <a:defRPr sz="1803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61FEE-DECC-F341-BDB9-B242A2567C91}" type="slidenum">
              <a:rPr lang="en-US" altLang="x-non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566DA-3114-4F4D-BEE9-E0098A50FA9E}" type="slidenum">
              <a:rPr lang="en-US" altLang="x-non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F5C35D-2373-4A45-BF06-EBDE976AD451}" type="datetime1">
              <a:rPr lang="en-US" altLang="x-none"/>
              <a:pPr/>
              <a:t>9/5/17</a:t>
            </a:fld>
            <a:endParaRPr lang="en-US" altLang="x-non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28A388-C7CE-8C47-9504-8CD66F8D3DF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292184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42049-0041-694B-AAE7-BBF2FB23E03E}" type="slidenum">
              <a:rPr lang="en-US" altLang="x-non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6" y="273556"/>
            <a:ext cx="3012491" cy="1164202"/>
          </a:xfrm>
        </p:spPr>
        <p:txBody>
          <a:bodyPr anchor="b"/>
          <a:lstStyle>
            <a:lvl1pPr algn="l">
              <a:defRPr sz="200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0015" y="273556"/>
            <a:ext cx="5118850" cy="5863952"/>
          </a:xfrm>
        </p:spPr>
        <p:txBody>
          <a:bodyPr/>
          <a:lstStyle>
            <a:lvl1pPr>
              <a:defRPr sz="3204"/>
            </a:lvl1pPr>
            <a:lvl2pPr>
              <a:defRPr sz="2804"/>
            </a:lvl2pPr>
            <a:lvl3pPr>
              <a:defRPr sz="2403"/>
            </a:lvl3pPr>
            <a:lvl4pPr>
              <a:defRPr sz="2003"/>
            </a:lvl4pPr>
            <a:lvl5pPr>
              <a:defRPr sz="2003"/>
            </a:lvl5pPr>
            <a:lvl6pPr>
              <a:defRPr sz="2003"/>
            </a:lvl6pPr>
            <a:lvl7pPr>
              <a:defRPr sz="2003"/>
            </a:lvl7pPr>
            <a:lvl8pPr>
              <a:defRPr sz="2003"/>
            </a:lvl8pPr>
            <a:lvl9pPr>
              <a:defRPr sz="20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836" y="1437758"/>
            <a:ext cx="3012491" cy="4699750"/>
          </a:xfrm>
        </p:spPr>
        <p:txBody>
          <a:bodyPr/>
          <a:lstStyle>
            <a:lvl1pPr marL="0" indent="0">
              <a:buNone/>
              <a:defRPr sz="1402"/>
            </a:lvl1pPr>
            <a:lvl2pPr marL="457840" indent="0">
              <a:buNone/>
              <a:defRPr sz="1202"/>
            </a:lvl2pPr>
            <a:lvl3pPr marL="915680" indent="0">
              <a:buNone/>
              <a:defRPr sz="1001"/>
            </a:lvl3pPr>
            <a:lvl4pPr marL="1373520" indent="0">
              <a:buNone/>
              <a:defRPr sz="901"/>
            </a:lvl4pPr>
            <a:lvl5pPr marL="1831360" indent="0">
              <a:buNone/>
              <a:defRPr sz="901"/>
            </a:lvl5pPr>
            <a:lvl6pPr marL="2289200" indent="0">
              <a:buNone/>
              <a:defRPr sz="901"/>
            </a:lvl6pPr>
            <a:lvl7pPr marL="2747040" indent="0">
              <a:buNone/>
              <a:defRPr sz="901"/>
            </a:lvl7pPr>
            <a:lvl8pPr marL="3204881" indent="0">
              <a:buNone/>
              <a:defRPr sz="901"/>
            </a:lvl8pPr>
            <a:lvl9pPr marL="3662721" indent="0">
              <a:buNone/>
              <a:defRPr sz="9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B1A54-0A49-FE4C-A96A-CA4257814595}" type="slidenum">
              <a:rPr lang="en-US" altLang="x-non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777" y="4809490"/>
            <a:ext cx="5494020" cy="567788"/>
          </a:xfrm>
        </p:spPr>
        <p:txBody>
          <a:bodyPr anchor="b"/>
          <a:lstStyle>
            <a:lvl1pPr algn="l">
              <a:defRPr sz="200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4777" y="613910"/>
            <a:ext cx="5494020" cy="4122420"/>
          </a:xfrm>
        </p:spPr>
        <p:txBody>
          <a:bodyPr/>
          <a:lstStyle>
            <a:lvl1pPr marL="0" indent="0">
              <a:buNone/>
              <a:defRPr sz="3204"/>
            </a:lvl1pPr>
            <a:lvl2pPr marL="457840" indent="0">
              <a:buNone/>
              <a:defRPr sz="2804"/>
            </a:lvl2pPr>
            <a:lvl3pPr marL="915680" indent="0">
              <a:buNone/>
              <a:defRPr sz="2403"/>
            </a:lvl3pPr>
            <a:lvl4pPr marL="1373520" indent="0">
              <a:buNone/>
              <a:defRPr sz="2003"/>
            </a:lvl4pPr>
            <a:lvl5pPr marL="1831360" indent="0">
              <a:buNone/>
              <a:defRPr sz="2003"/>
            </a:lvl5pPr>
            <a:lvl6pPr marL="2289200" indent="0">
              <a:buNone/>
              <a:defRPr sz="2003"/>
            </a:lvl6pPr>
            <a:lvl7pPr marL="2747040" indent="0">
              <a:buNone/>
              <a:defRPr sz="2003"/>
            </a:lvl7pPr>
            <a:lvl8pPr marL="3204881" indent="0">
              <a:buNone/>
              <a:defRPr sz="2003"/>
            </a:lvl8pPr>
            <a:lvl9pPr marL="3662721" indent="0">
              <a:buNone/>
              <a:defRPr sz="2003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4777" y="5377278"/>
            <a:ext cx="5494020" cy="806352"/>
          </a:xfrm>
        </p:spPr>
        <p:txBody>
          <a:bodyPr/>
          <a:lstStyle>
            <a:lvl1pPr marL="0" indent="0">
              <a:buNone/>
              <a:defRPr sz="1402"/>
            </a:lvl1pPr>
            <a:lvl2pPr marL="457840" indent="0">
              <a:buNone/>
              <a:defRPr sz="1202"/>
            </a:lvl2pPr>
            <a:lvl3pPr marL="915680" indent="0">
              <a:buNone/>
              <a:defRPr sz="1001"/>
            </a:lvl3pPr>
            <a:lvl4pPr marL="1373520" indent="0">
              <a:buNone/>
              <a:defRPr sz="901"/>
            </a:lvl4pPr>
            <a:lvl5pPr marL="1831360" indent="0">
              <a:buNone/>
              <a:defRPr sz="901"/>
            </a:lvl5pPr>
            <a:lvl6pPr marL="2289200" indent="0">
              <a:buNone/>
              <a:defRPr sz="901"/>
            </a:lvl6pPr>
            <a:lvl7pPr marL="2747040" indent="0">
              <a:buNone/>
              <a:defRPr sz="901"/>
            </a:lvl7pPr>
            <a:lvl8pPr marL="3204881" indent="0">
              <a:buNone/>
              <a:defRPr sz="901"/>
            </a:lvl8pPr>
            <a:lvl9pPr marL="3662721" indent="0">
              <a:buNone/>
              <a:defRPr sz="9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92E4A-0144-614C-AB31-27C784188C2C}" type="slidenum">
              <a:rPr lang="en-US" altLang="x-non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9A499-18D4-5D42-8974-16D62105C4FE}" type="slidenum">
              <a:rPr lang="en-US" altLang="x-non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71537" y="229023"/>
            <a:ext cx="1945799" cy="603094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141" y="229023"/>
            <a:ext cx="5684785" cy="60309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787D1-B53E-DE4A-912C-CCE3FF5068BA}" type="slidenum">
              <a:rPr lang="en-US" altLang="x-non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83513" cy="1146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1" y="1603376"/>
            <a:ext cx="3814763" cy="46561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0564" y="1603376"/>
            <a:ext cx="3816350" cy="46561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530B32E3-A92F-4A41-AF51-D37B99C553F4}" type="datetime1">
              <a:rPr lang="en-US" altLang="x-none">
                <a:solidFill>
                  <a:srgbClr val="000000"/>
                </a:solidFill>
              </a:rPr>
              <a:pPr>
                <a:defRPr/>
              </a:pPr>
              <a:t>9/5/17</a:t>
            </a:fld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D66223-508A-B34F-BF39-77E043412020}" type="slidenum">
              <a:rPr lang="en-US" altLang="x-non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4414838"/>
            <a:ext cx="7781925" cy="13652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2911475"/>
            <a:ext cx="7781925" cy="15033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68EA55-0FCC-EC43-B4BE-D9E76BBE95CA}" type="datetime1">
              <a:rPr lang="en-US" altLang="x-none"/>
              <a:pPr/>
              <a:t>9/5/17</a:t>
            </a:fld>
            <a:endParaRPr lang="en-US" altLang="x-non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F1CF5B-F303-5846-8046-9E4CD1094F5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777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3375"/>
            <a:ext cx="3814763" cy="4656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0563" y="1603375"/>
            <a:ext cx="3816350" cy="4656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81518-51D6-4140-AE42-FDC8C63C5CF9}" type="datetime1">
              <a:rPr lang="en-US" altLang="x-none"/>
              <a:pPr/>
              <a:t>9/5/17</a:t>
            </a:fld>
            <a:endParaRPr lang="en-US" altLang="x-non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A7412D-7422-AF47-BAF0-0BEF3C4E0C5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98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42300" cy="11461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8288"/>
            <a:ext cx="4046538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9638"/>
            <a:ext cx="4046538" cy="39576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1375" y="1538288"/>
            <a:ext cx="4048125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1375" y="2179638"/>
            <a:ext cx="4048125" cy="39576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75180C-7B36-F94D-B359-264F243399C5}" type="datetime1">
              <a:rPr lang="en-US" altLang="x-none"/>
              <a:pPr/>
              <a:t>9/5/17</a:t>
            </a:fld>
            <a:endParaRPr lang="en-US" altLang="x-none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6815C8-A827-EA42-896F-72FF2FF2DD4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6167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3FD88-191C-F64D-9D5C-17F912752D53}" type="datetime1">
              <a:rPr lang="en-US" altLang="x-none"/>
              <a:pPr/>
              <a:t>9/5/17</a:t>
            </a:fld>
            <a:endParaRPr lang="en-US" altLang="x-non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3F24D9-F993-E146-A656-930D4AFAFA5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492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FE920D-DC5A-0B4C-B69A-A72603948FB8}" type="datetime1">
              <a:rPr lang="en-US" altLang="x-none"/>
              <a:pPr/>
              <a:t>9/5/17</a:t>
            </a:fld>
            <a:endParaRPr lang="en-US" altLang="x-non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F08B6B-D4F5-7B45-A4F3-F8AA94D2BE5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922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13075" cy="1165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9813" y="273050"/>
            <a:ext cx="5119687" cy="5864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8275"/>
            <a:ext cx="3013075" cy="469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314855-003E-F54A-B76B-868BCD49129A}" type="datetime1">
              <a:rPr lang="en-US" altLang="x-none"/>
              <a:pPr/>
              <a:t>9/5/17</a:t>
            </a:fld>
            <a:endParaRPr lang="en-US" altLang="x-non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7CC19D-2A64-594C-9298-A86CCE46BC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72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463" y="4810125"/>
            <a:ext cx="549275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5463" y="614363"/>
            <a:ext cx="5492750" cy="41227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5463" y="5376863"/>
            <a:ext cx="5492750" cy="806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FCF2A7-EF1D-BF42-A195-2EB36C911C90}" type="datetime1">
              <a:rPr lang="en-US" altLang="x-none"/>
              <a:pPr/>
              <a:t>9/5/17</a:t>
            </a:fld>
            <a:endParaRPr lang="en-US" altLang="x-non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54A4FF-8570-D74A-991C-B8E00FE9A7F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448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83513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548" tIns="45777" rIns="91548" bIns="4577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3375"/>
            <a:ext cx="7783513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548" tIns="45777" rIns="91548" bIns="45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295400"/>
            <a:ext cx="91567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236549" name="Text Box 5"/>
          <p:cNvSpPr txBox="1">
            <a:spLocks noChangeArrowheads="1"/>
          </p:cNvSpPr>
          <p:nvPr/>
        </p:nvSpPr>
        <p:spPr bwMode="auto">
          <a:xfrm>
            <a:off x="8051800" y="6407150"/>
            <a:ext cx="184150" cy="168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22" tIns="45710" rIns="91422" bIns="45710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mtClean="0">
              <a:latin typeface="Times New Roman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295400"/>
            <a:ext cx="91567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2365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4950" y="64135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ahoma" charset="0"/>
              </a:defRPr>
            </a:lvl1pPr>
          </a:lstStyle>
          <a:p>
            <a:fld id="{5B955D06-6FA5-3B49-A5B3-45460B39366B}" type="datetime1">
              <a:rPr lang="en-US" altLang="x-none"/>
              <a:pPr/>
              <a:t>9/5/17</a:t>
            </a:fld>
            <a:endParaRPr lang="en-US" altLang="x-none"/>
          </a:p>
        </p:txBody>
      </p:sp>
      <p:sp>
        <p:nvSpPr>
          <p:cNvPr id="2365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5750" y="64135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65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3100" y="64135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charset="0"/>
              </a:defRPr>
            </a:lvl1pPr>
          </a:lstStyle>
          <a:p>
            <a:fld id="{F7913593-160F-E743-ABD7-926096C5A1C8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1295400"/>
            <a:ext cx="91567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236555" name="Text Box 11"/>
          <p:cNvSpPr txBox="1">
            <a:spLocks noChangeArrowheads="1"/>
          </p:cNvSpPr>
          <p:nvPr userDrawn="1"/>
        </p:nvSpPr>
        <p:spPr bwMode="auto">
          <a:xfrm>
            <a:off x="8051800" y="6407150"/>
            <a:ext cx="184150" cy="168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22" tIns="45710" rIns="91422" bIns="45710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mtClean="0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hf hdr="0" ftr="0" dt="0"/>
  <p:txStyles>
    <p:titleStyle>
      <a:lvl1pPr algn="l" defTabSz="915988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defTabSz="915988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defTabSz="915988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defTabSz="915988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defTabSz="915988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defTabSz="915988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defTabSz="915988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defTabSz="915988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defTabSz="915988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defTabSz="915988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4538" indent="-287338" algn="l" defTabSz="915988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4588" indent="-228600" algn="l" defTabSz="915988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3375" indent="-230188" algn="l" defTabSz="915988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60575" indent="-228600" algn="l" defTabSz="915988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7775" indent="-228600" algn="l" defTabSz="915988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4975" indent="-228600" algn="l" defTabSz="915988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32175" indent="-228600" algn="l" defTabSz="915988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9375" indent="-228600" algn="l" defTabSz="915988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4141" y="229023"/>
            <a:ext cx="7783195" cy="1145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11" tIns="45708" rIns="91411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141" y="1603163"/>
            <a:ext cx="7783195" cy="465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294618"/>
            <a:ext cx="9156700" cy="76341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614" tIns="44512" rIns="90614" bIns="44512" anchor="ctr"/>
          <a:lstStyle>
            <a:lvl1pPr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 sz="501" smtClean="0">
              <a:solidFill>
                <a:srgbClr val="000000"/>
              </a:solidFill>
            </a:endParaRPr>
          </a:p>
        </p:txBody>
      </p:sp>
      <p:sp>
        <p:nvSpPr>
          <p:cNvPr id="452613" name="Text Box 5"/>
          <p:cNvSpPr txBox="1">
            <a:spLocks noChangeArrowheads="1"/>
          </p:cNvSpPr>
          <p:nvPr/>
        </p:nvSpPr>
        <p:spPr bwMode="auto">
          <a:xfrm>
            <a:off x="8051722" y="6407883"/>
            <a:ext cx="184674" cy="1695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12" tIns="45705" rIns="91412" bIns="45705">
            <a:spAutoFit/>
          </a:bodyPr>
          <a:lstStyle>
            <a:lvl1pPr defTabSz="912813"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12813"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12813"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12813"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12813"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501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294618"/>
            <a:ext cx="9156700" cy="76341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614" tIns="44512" rIns="90614" bIns="44512" anchor="ctr"/>
          <a:lstStyle>
            <a:lvl1pPr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 sz="501" smtClean="0">
              <a:solidFill>
                <a:srgbClr val="000000"/>
              </a:solidFill>
            </a:endParaRPr>
          </a:p>
        </p:txBody>
      </p:sp>
      <p:sp>
        <p:nvSpPr>
          <p:cNvPr id="45261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5277" y="6414244"/>
            <a:ext cx="2133384" cy="456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2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5261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6495" y="6414244"/>
            <a:ext cx="3961545" cy="456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2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5261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3317" y="6414244"/>
            <a:ext cx="2133384" cy="456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2" smtClean="0">
                <a:latin typeface="Tahoma" charset="0"/>
              </a:defRPr>
            </a:lvl1pPr>
          </a:lstStyle>
          <a:p>
            <a:pPr>
              <a:defRPr/>
            </a:pPr>
            <a:fld id="{E9CACA42-C27B-384F-AD7C-AC75ACD4DC7E}" type="slidenum">
              <a:rPr lang="en-US" altLang="x-non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55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6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6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6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6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6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840" algn="l" rtl="0" eaLnBrk="0" fontAlgn="base" hangingPunct="0">
        <a:spcBef>
          <a:spcPct val="0"/>
        </a:spcBef>
        <a:spcAft>
          <a:spcPct val="0"/>
        </a:spcAft>
        <a:defRPr sz="4006" u="sng">
          <a:solidFill>
            <a:schemeClr val="accent2"/>
          </a:solidFill>
          <a:latin typeface="Comic Sans MS" pitchFamily="66" charset="0"/>
        </a:defRPr>
      </a:lvl6pPr>
      <a:lvl7pPr marL="915680" algn="l" rtl="0" eaLnBrk="0" fontAlgn="base" hangingPunct="0">
        <a:spcBef>
          <a:spcPct val="0"/>
        </a:spcBef>
        <a:spcAft>
          <a:spcPct val="0"/>
        </a:spcAft>
        <a:defRPr sz="4006" u="sng">
          <a:solidFill>
            <a:schemeClr val="accent2"/>
          </a:solidFill>
          <a:latin typeface="Comic Sans MS" pitchFamily="66" charset="0"/>
        </a:defRPr>
      </a:lvl7pPr>
      <a:lvl8pPr marL="1373520" algn="l" rtl="0" eaLnBrk="0" fontAlgn="base" hangingPunct="0">
        <a:spcBef>
          <a:spcPct val="0"/>
        </a:spcBef>
        <a:spcAft>
          <a:spcPct val="0"/>
        </a:spcAft>
        <a:defRPr sz="4006" u="sng">
          <a:solidFill>
            <a:schemeClr val="accent2"/>
          </a:solidFill>
          <a:latin typeface="Comic Sans MS" pitchFamily="66" charset="0"/>
        </a:defRPr>
      </a:lvl8pPr>
      <a:lvl9pPr marL="1831360" algn="l" rtl="0" eaLnBrk="0" fontAlgn="base" hangingPunct="0">
        <a:spcBef>
          <a:spcPct val="0"/>
        </a:spcBef>
        <a:spcAft>
          <a:spcPct val="0"/>
        </a:spcAft>
        <a:defRPr sz="4006" u="sng">
          <a:solidFill>
            <a:schemeClr val="accent2"/>
          </a:solidFill>
          <a:latin typeface="Comic Sans MS" pitchFamily="66" charset="0"/>
        </a:defRPr>
      </a:lvl9pPr>
    </p:titleStyle>
    <p:bodyStyle>
      <a:lvl1pPr marL="343380" indent="-3433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4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3990" indent="-286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3">
          <a:solidFill>
            <a:schemeClr val="tx1"/>
          </a:solidFill>
          <a:latin typeface="+mn-lt"/>
          <a:ea typeface="ＭＳ Ｐゴシック" charset="0"/>
        </a:defRPr>
      </a:lvl2pPr>
      <a:lvl3pPr marL="1144600" indent="-228920" algn="l" rtl="0" eaLnBrk="0" fontAlgn="base" hangingPunct="0">
        <a:spcBef>
          <a:spcPct val="20000"/>
        </a:spcBef>
        <a:spcAft>
          <a:spcPct val="0"/>
        </a:spcAft>
        <a:buChar char="•"/>
        <a:defRPr sz="2003">
          <a:solidFill>
            <a:schemeClr val="tx1"/>
          </a:solidFill>
          <a:latin typeface="+mn-lt"/>
          <a:ea typeface="ＭＳ Ｐゴシック" charset="0"/>
        </a:defRPr>
      </a:lvl3pPr>
      <a:lvl4pPr marL="1602440" indent="-228920" algn="l" rtl="0" eaLnBrk="0" fontAlgn="base" hangingPunct="0">
        <a:spcBef>
          <a:spcPct val="20000"/>
        </a:spcBef>
        <a:spcAft>
          <a:spcPct val="0"/>
        </a:spcAft>
        <a:buChar char="–"/>
        <a:defRPr sz="2003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60280" indent="-228920" algn="l" rtl="0" eaLnBrk="0" fontAlgn="base" hangingPunct="0">
        <a:spcBef>
          <a:spcPct val="20000"/>
        </a:spcBef>
        <a:spcAft>
          <a:spcPct val="0"/>
        </a:spcAft>
        <a:buChar char="»"/>
        <a:defRPr sz="2003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8120" indent="-228920" algn="l" rtl="0" eaLnBrk="0" fontAlgn="base" hangingPunct="0">
        <a:spcBef>
          <a:spcPct val="20000"/>
        </a:spcBef>
        <a:spcAft>
          <a:spcPct val="0"/>
        </a:spcAft>
        <a:buChar char="»"/>
        <a:defRPr sz="2003">
          <a:solidFill>
            <a:schemeClr val="tx1"/>
          </a:solidFill>
          <a:latin typeface="Times New Roman" pitchFamily="18" charset="0"/>
        </a:defRPr>
      </a:lvl6pPr>
      <a:lvl7pPr marL="2975961" indent="-228920" algn="l" rtl="0" eaLnBrk="0" fontAlgn="base" hangingPunct="0">
        <a:spcBef>
          <a:spcPct val="20000"/>
        </a:spcBef>
        <a:spcAft>
          <a:spcPct val="0"/>
        </a:spcAft>
        <a:buChar char="»"/>
        <a:defRPr sz="2003">
          <a:solidFill>
            <a:schemeClr val="tx1"/>
          </a:solidFill>
          <a:latin typeface="Times New Roman" pitchFamily="18" charset="0"/>
        </a:defRPr>
      </a:lvl7pPr>
      <a:lvl8pPr marL="3433801" indent="-228920" algn="l" rtl="0" eaLnBrk="0" fontAlgn="base" hangingPunct="0">
        <a:spcBef>
          <a:spcPct val="20000"/>
        </a:spcBef>
        <a:spcAft>
          <a:spcPct val="0"/>
        </a:spcAft>
        <a:buChar char="»"/>
        <a:defRPr sz="2003">
          <a:solidFill>
            <a:schemeClr val="tx1"/>
          </a:solidFill>
          <a:latin typeface="Times New Roman" pitchFamily="18" charset="0"/>
        </a:defRPr>
      </a:lvl8pPr>
      <a:lvl9pPr marL="3891641" indent="-228920" algn="l" rtl="0" eaLnBrk="0" fontAlgn="base" hangingPunct="0">
        <a:spcBef>
          <a:spcPct val="20000"/>
        </a:spcBef>
        <a:spcAft>
          <a:spcPct val="0"/>
        </a:spcAft>
        <a:buChar char="»"/>
        <a:defRPr sz="2003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5680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1pPr>
      <a:lvl2pPr marL="457840" algn="l" defTabSz="915680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2pPr>
      <a:lvl3pPr marL="915680" algn="l" defTabSz="915680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3pPr>
      <a:lvl4pPr marL="1373520" algn="l" defTabSz="915680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4pPr>
      <a:lvl5pPr marL="1831360" algn="l" defTabSz="915680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5pPr>
      <a:lvl6pPr marL="2289200" algn="l" defTabSz="915680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6pPr>
      <a:lvl7pPr marL="2747040" algn="l" defTabSz="915680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7pPr>
      <a:lvl8pPr marL="3204881" algn="l" defTabSz="915680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8pPr>
      <a:lvl9pPr marL="3662721" algn="l" defTabSz="915680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7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8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2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21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26.w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27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28.w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29.w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30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wmf"/><Relationship Id="rId12" Type="http://schemas.openxmlformats.org/officeDocument/2006/relationships/image" Target="../media/image36.pn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32.w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33.wmf"/><Relationship Id="rId8" Type="http://schemas.openxmlformats.org/officeDocument/2006/relationships/oleObject" Target="../embeddings/oleObject18.bin"/><Relationship Id="rId9" Type="http://schemas.openxmlformats.org/officeDocument/2006/relationships/image" Target="../media/image34.wmf"/><Relationship Id="rId10" Type="http://schemas.openxmlformats.org/officeDocument/2006/relationships/oleObject" Target="../embeddings/oleObject19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emf"/><Relationship Id="rId12" Type="http://schemas.openxmlformats.org/officeDocument/2006/relationships/image" Target="../media/image7.emf"/><Relationship Id="rId13" Type="http://schemas.openxmlformats.org/officeDocument/2006/relationships/image" Target="../media/image8.emf"/><Relationship Id="rId14" Type="http://schemas.openxmlformats.org/officeDocument/2006/relationships/image" Target="../media/image9.emf"/><Relationship Id="rId15" Type="http://schemas.openxmlformats.org/officeDocument/2006/relationships/image" Target="../media/image10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png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png"/><Relationship Id="rId8" Type="http://schemas.openxmlformats.org/officeDocument/2006/relationships/image" Target="../media/image3.emf"/><Relationship Id="rId9" Type="http://schemas.openxmlformats.org/officeDocument/2006/relationships/image" Target="../media/image4.wmf"/><Relationship Id="rId10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ultratools.com/tools/asnInfo" TargetMode="Externa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.bin"/><Relationship Id="rId12" Type="http://schemas.openxmlformats.org/officeDocument/2006/relationships/image" Target="../media/image1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2.png"/><Relationship Id="rId6" Type="http://schemas.openxmlformats.org/officeDocument/2006/relationships/image" Target="../media/image11.emf"/><Relationship Id="rId7" Type="http://schemas.openxmlformats.org/officeDocument/2006/relationships/image" Target="../media/image4.wmf"/><Relationship Id="rId8" Type="http://schemas.openxmlformats.org/officeDocument/2006/relationships/image" Target="../media/image12.emf"/><Relationship Id="rId9" Type="http://schemas.openxmlformats.org/officeDocument/2006/relationships/image" Target="../media/image13.emf"/><Relationship Id="rId10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4570F4A7-C333-6C4B-ABB7-043776848BD5}" type="slidenum">
              <a:rPr lang="en-US" altLang="x-none" sz="1200">
                <a:latin typeface="Tahoma" charset="0"/>
              </a:rPr>
              <a:pPr/>
              <a:t>1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2150" y="1835150"/>
            <a:ext cx="7781925" cy="1473200"/>
          </a:xfrm>
        </p:spPr>
        <p:txBody>
          <a:bodyPr/>
          <a:lstStyle/>
          <a:p>
            <a:pPr algn="ctr"/>
            <a:r>
              <a:rPr lang="en-US" altLang="x-none" sz="3200">
                <a:ea typeface="ＭＳ Ｐゴシック" charset="-128"/>
              </a:rPr>
              <a:t>A Taxonomy of Communication Networks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6950" y="3816350"/>
            <a:ext cx="6553200" cy="2438400"/>
          </a:xfrm>
        </p:spPr>
        <p:txBody>
          <a:bodyPr/>
          <a:lstStyle/>
          <a:p>
            <a:pPr lvl="1"/>
            <a:r>
              <a:rPr lang="en-US" altLang="x-none" dirty="0">
                <a:ea typeface="ＭＳ Ｐゴシック" charset="-128"/>
              </a:rPr>
              <a:t>Y. Richard Yang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 lvl="1"/>
            <a:r>
              <a:rPr lang="en-US" altLang="x-none" dirty="0">
                <a:ea typeface="ＭＳ Ｐゴシック" charset="-128"/>
              </a:rPr>
              <a:t>http://</a:t>
            </a:r>
            <a:r>
              <a:rPr lang="en-US" altLang="x-none" dirty="0" err="1">
                <a:ea typeface="ＭＳ Ｐゴシック" charset="-128"/>
              </a:rPr>
              <a:t>zoo.cs.yale.edu</a:t>
            </a:r>
            <a:r>
              <a:rPr lang="en-US" altLang="x-none" dirty="0">
                <a:ea typeface="ＭＳ Ｐゴシック" charset="-128"/>
              </a:rPr>
              <a:t>/classes/cs433/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 lvl="1"/>
            <a:r>
              <a:rPr lang="en-US" altLang="x-none" dirty="0" smtClean="0">
                <a:ea typeface="ＭＳ Ｐゴシック" charset="-128"/>
              </a:rPr>
              <a:t>09/</a:t>
            </a:r>
            <a:r>
              <a:rPr lang="en-US" altLang="x-none" dirty="0" smtClean="0">
                <a:ea typeface="宋体" charset="-122"/>
              </a:rPr>
              <a:t>05</a:t>
            </a:r>
            <a:r>
              <a:rPr lang="en-US" altLang="x-none" dirty="0" smtClean="0">
                <a:ea typeface="ＭＳ Ｐゴシック" charset="-128"/>
              </a:rPr>
              <a:t>/2017 </a:t>
            </a:r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03525BB6-3708-824E-A195-AD62458BE57D}" type="slidenum">
              <a:rPr lang="en-US" altLang="x-none" sz="1200">
                <a:latin typeface="Tahoma" charset="0"/>
              </a:rPr>
              <a:pPr/>
              <a:t>10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35842" name="Rectangle 4"/>
          <p:cNvSpPr>
            <a:spLocks noChangeArrowheads="1"/>
          </p:cNvSpPr>
          <p:nvPr/>
        </p:nvSpPr>
        <p:spPr bwMode="auto">
          <a:xfrm>
            <a:off x="539750" y="4883150"/>
            <a:ext cx="822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48" tIns="45777" rIns="91548" bIns="45777"/>
          <a:lstStyle>
            <a:lvl1pPr marL="342900" indent="-3429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4538" indent="-287338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r>
              <a:rPr lang="en-US" altLang="x-none" sz="2000">
                <a:solidFill>
                  <a:srgbClr val="FF0000"/>
                </a:solidFill>
              </a:rPr>
              <a:t>Circuit switching:</a:t>
            </a:r>
            <a:r>
              <a:rPr lang="en-US" altLang="x-none" sz="2000"/>
              <a:t> dedicated circuit per call/session: 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</a:pPr>
            <a:r>
              <a:rPr lang="en-US" altLang="x-none" sz="1800"/>
              <a:t>e.g., telephone, cellular voice</a:t>
            </a:r>
            <a:endParaRPr lang="en-US" altLang="x-none" sz="1800">
              <a:solidFill>
                <a:srgbClr val="FF0000"/>
              </a:solidFill>
            </a:endParaRP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r>
              <a:rPr lang="en-US" altLang="x-none" sz="2000">
                <a:solidFill>
                  <a:srgbClr val="FF0000"/>
                </a:solidFill>
              </a:rPr>
              <a:t>Packet switching:</a:t>
            </a:r>
            <a:r>
              <a:rPr lang="en-US" altLang="x-none" sz="2000"/>
              <a:t> data sent thru network in </a:t>
            </a:r>
            <a:r>
              <a:rPr lang="en-US" altLang="x-none" sz="2000">
                <a:solidFill>
                  <a:srgbClr val="FF0000"/>
                </a:solidFill>
              </a:rPr>
              <a:t>discrete </a:t>
            </a:r>
            <a:r>
              <a:rPr lang="ja-JP" altLang="en-US" sz="2000">
                <a:solidFill>
                  <a:srgbClr val="FF0000"/>
                </a:solidFill>
              </a:rPr>
              <a:t>“</a:t>
            </a:r>
            <a:r>
              <a:rPr lang="en-US" altLang="ja-JP" sz="2000">
                <a:solidFill>
                  <a:srgbClr val="FF0000"/>
                </a:solidFill>
              </a:rPr>
              <a:t>chunks</a:t>
            </a:r>
            <a:r>
              <a:rPr lang="ja-JP" altLang="en-US" sz="2000">
                <a:solidFill>
                  <a:srgbClr val="FF0000"/>
                </a:solidFill>
              </a:rPr>
              <a:t>”</a:t>
            </a:r>
            <a:endParaRPr lang="en-US" altLang="zh-CN" sz="2000">
              <a:solidFill>
                <a:srgbClr val="FF0000"/>
              </a:solidFill>
              <a:ea typeface="宋体" charset="-122"/>
            </a:endParaRP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</a:pPr>
            <a:r>
              <a:rPr lang="en-US" altLang="zh-CN" sz="1800">
                <a:ea typeface="宋体" charset="-122"/>
              </a:rPr>
              <a:t>e.g., Internet, cellular data</a:t>
            </a:r>
            <a:endParaRPr lang="en-US" altLang="x-none" sz="1800"/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463550" y="539750"/>
            <a:ext cx="778351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48" tIns="45777" rIns="91548" bIns="45777"/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800" u="sng">
                <a:solidFill>
                  <a:schemeClr val="accent2"/>
                </a:solidFill>
              </a:rPr>
              <a:t>A Taxonomy of Switched Networks</a:t>
            </a:r>
            <a:endParaRPr lang="en-US" altLang="zh-TW" sz="2800" i="1" u="sng">
              <a:solidFill>
                <a:schemeClr val="accent2"/>
              </a:solidFill>
              <a:ea typeface="新細明體" charset="-120"/>
            </a:endParaRPr>
          </a:p>
        </p:txBody>
      </p:sp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4052888" y="1301750"/>
            <a:ext cx="2060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42" tIns="45774" rIns="91542" bIns="45774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ts val="1000"/>
              </a:spcAft>
            </a:pPr>
            <a:r>
              <a:rPr lang="en-US" altLang="x-none" sz="1800"/>
              <a:t>communication networks</a:t>
            </a:r>
            <a:endParaRPr lang="en-US" altLang="x-none" sz="2800" i="1">
              <a:solidFill>
                <a:srgbClr val="000000"/>
              </a:solidFill>
            </a:endParaRPr>
          </a:p>
        </p:txBody>
      </p:sp>
      <p:sp>
        <p:nvSpPr>
          <p:cNvPr id="35845" name="Text Box 7"/>
          <p:cNvSpPr txBox="1">
            <a:spLocks noChangeArrowheads="1"/>
          </p:cNvSpPr>
          <p:nvPr/>
        </p:nvSpPr>
        <p:spPr bwMode="auto">
          <a:xfrm>
            <a:off x="1609725" y="2298700"/>
            <a:ext cx="20589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42" tIns="45774" rIns="91542" bIns="45774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ts val="1000"/>
              </a:spcAft>
            </a:pPr>
            <a:r>
              <a:rPr lang="en-US" altLang="x-none" sz="1800" b="1">
                <a:solidFill>
                  <a:srgbClr val="FF0000"/>
                </a:solidFill>
              </a:rPr>
              <a:t>switched</a:t>
            </a:r>
            <a:br>
              <a:rPr lang="en-US" altLang="x-none" sz="1800" b="1">
                <a:solidFill>
                  <a:srgbClr val="FF0000"/>
                </a:solidFill>
              </a:rPr>
            </a:br>
            <a:r>
              <a:rPr lang="en-US" altLang="x-none" sz="1800" b="1">
                <a:solidFill>
                  <a:srgbClr val="FF0000"/>
                </a:solidFill>
              </a:rPr>
              <a:t>networks</a:t>
            </a:r>
            <a:endParaRPr lang="en-US" altLang="x-none" sz="2800" b="1" i="1">
              <a:solidFill>
                <a:srgbClr val="FF0000"/>
              </a:solidFill>
            </a:endParaRPr>
          </a:p>
        </p:txBody>
      </p:sp>
      <p:sp>
        <p:nvSpPr>
          <p:cNvPr id="35846" name="Text Box 8"/>
          <p:cNvSpPr txBox="1">
            <a:spLocks noChangeArrowheads="1"/>
          </p:cNvSpPr>
          <p:nvPr/>
        </p:nvSpPr>
        <p:spPr bwMode="auto">
          <a:xfrm>
            <a:off x="6635750" y="2368550"/>
            <a:ext cx="2060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42" tIns="45774" rIns="91542" bIns="45774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ts val="1000"/>
              </a:spcAft>
            </a:pPr>
            <a:r>
              <a:rPr lang="en-US" altLang="x-none" sz="1800"/>
              <a:t>broadcast</a:t>
            </a:r>
            <a:br>
              <a:rPr lang="en-US" altLang="x-none" sz="1800"/>
            </a:br>
            <a:r>
              <a:rPr lang="en-US" altLang="x-none" sz="1800"/>
              <a:t>networks</a:t>
            </a:r>
            <a:endParaRPr lang="en-US" altLang="x-none" sz="2800" i="1">
              <a:solidFill>
                <a:srgbClr val="000000"/>
              </a:solidFill>
            </a:endParaRPr>
          </a:p>
        </p:txBody>
      </p:sp>
      <p:sp>
        <p:nvSpPr>
          <p:cNvPr id="35847" name="Line 9"/>
          <p:cNvSpPr>
            <a:spLocks noChangeShapeType="1"/>
          </p:cNvSpPr>
          <p:nvPr/>
        </p:nvSpPr>
        <p:spPr bwMode="auto">
          <a:xfrm flipH="1">
            <a:off x="2374900" y="1758950"/>
            <a:ext cx="2054225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3" tIns="45717" rIns="91433" bIns="45717" anchor="ctr"/>
          <a:lstStyle/>
          <a:p>
            <a:endParaRPr lang="en-US"/>
          </a:p>
        </p:txBody>
      </p:sp>
      <p:sp>
        <p:nvSpPr>
          <p:cNvPr id="35848" name="Line 10"/>
          <p:cNvSpPr>
            <a:spLocks noChangeShapeType="1"/>
          </p:cNvSpPr>
          <p:nvPr/>
        </p:nvSpPr>
        <p:spPr bwMode="auto">
          <a:xfrm>
            <a:off x="5808663" y="1757363"/>
            <a:ext cx="1830387" cy="611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3" tIns="45717" rIns="91433" bIns="45717" anchor="ctr"/>
          <a:lstStyle/>
          <a:p>
            <a:endParaRPr lang="en-US"/>
          </a:p>
        </p:txBody>
      </p:sp>
      <p:sp>
        <p:nvSpPr>
          <p:cNvPr id="35849" name="Text Box 11"/>
          <p:cNvSpPr txBox="1">
            <a:spLocks noChangeArrowheads="1"/>
          </p:cNvSpPr>
          <p:nvPr/>
        </p:nvSpPr>
        <p:spPr bwMode="auto">
          <a:xfrm>
            <a:off x="463550" y="3619500"/>
            <a:ext cx="20605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42" tIns="45774" rIns="91542" bIns="45774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ts val="1000"/>
              </a:spcAft>
            </a:pPr>
            <a:r>
              <a:rPr lang="en-US" altLang="x-none" sz="1800" dirty="0"/>
              <a:t>circuit-switch</a:t>
            </a:r>
            <a:r>
              <a:rPr lang="en-US" altLang="x-none" sz="1800" dirty="0">
                <a:ea typeface="宋体" charset="-122"/>
              </a:rPr>
              <a:t>ed</a:t>
            </a:r>
            <a:r>
              <a:rPr lang="en-US" altLang="x-none" sz="1800" dirty="0"/>
              <a:t/>
            </a:r>
            <a:br>
              <a:rPr lang="en-US" altLang="x-none" sz="1800" dirty="0"/>
            </a:br>
            <a:r>
              <a:rPr lang="en-US" altLang="x-none" sz="1800" dirty="0"/>
              <a:t>networks</a:t>
            </a:r>
            <a:br>
              <a:rPr lang="en-US" altLang="x-none" sz="1800" dirty="0"/>
            </a:br>
            <a:r>
              <a:rPr lang="en-US" altLang="x-none" sz="1800" dirty="0"/>
              <a:t>(e.g</a:t>
            </a:r>
            <a:r>
              <a:rPr lang="en-US" altLang="x-none" sz="1800" dirty="0" smtClean="0"/>
              <a:t>., </a:t>
            </a:r>
            <a:r>
              <a:rPr lang="en-US" altLang="x-none" sz="1800" dirty="0"/>
              <a:t>telephone)</a:t>
            </a:r>
            <a:endParaRPr lang="en-US" altLang="x-none" sz="2800" i="1" dirty="0">
              <a:solidFill>
                <a:srgbClr val="000000"/>
              </a:solidFill>
            </a:endParaRPr>
          </a:p>
        </p:txBody>
      </p:sp>
      <p:sp>
        <p:nvSpPr>
          <p:cNvPr id="35850" name="Text Box 12"/>
          <p:cNvSpPr txBox="1">
            <a:spLocks noChangeArrowheads="1"/>
          </p:cNvSpPr>
          <p:nvPr/>
        </p:nvSpPr>
        <p:spPr bwMode="auto">
          <a:xfrm>
            <a:off x="3289300" y="3587750"/>
            <a:ext cx="33464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42" tIns="45774" rIns="91542" bIns="45774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ts val="1000"/>
              </a:spcAft>
            </a:pPr>
            <a:r>
              <a:rPr lang="en-US" altLang="x-none" sz="1800" dirty="0"/>
              <a:t>packet-switch</a:t>
            </a:r>
            <a:r>
              <a:rPr lang="en-US" altLang="x-none" sz="1800" dirty="0">
                <a:ea typeface="宋体" charset="-122"/>
              </a:rPr>
              <a:t>ed</a:t>
            </a:r>
            <a:r>
              <a:rPr lang="en-US" altLang="x-none" sz="1800" dirty="0"/>
              <a:t/>
            </a:r>
            <a:br>
              <a:rPr lang="en-US" altLang="x-none" sz="1800" dirty="0"/>
            </a:br>
            <a:r>
              <a:rPr lang="en-US" altLang="x-none" sz="1800" dirty="0"/>
              <a:t> networks</a:t>
            </a:r>
            <a:br>
              <a:rPr lang="en-US" altLang="x-none" sz="1800" dirty="0"/>
            </a:br>
            <a:r>
              <a:rPr lang="en-US" altLang="x-none" sz="1800" dirty="0"/>
              <a:t>(e.g</a:t>
            </a:r>
            <a:r>
              <a:rPr lang="en-US" altLang="x-none" sz="1800" dirty="0" smtClean="0"/>
              <a:t>., </a:t>
            </a:r>
            <a:r>
              <a:rPr lang="en-US" altLang="x-none" sz="1800" dirty="0"/>
              <a:t>Internet)</a:t>
            </a:r>
            <a:endParaRPr lang="en-US" altLang="x-none" sz="2800" i="1" dirty="0">
              <a:solidFill>
                <a:srgbClr val="000000"/>
              </a:solidFill>
            </a:endParaRPr>
          </a:p>
        </p:txBody>
      </p:sp>
      <p:sp>
        <p:nvSpPr>
          <p:cNvPr id="35851" name="Line 13"/>
          <p:cNvSpPr>
            <a:spLocks noChangeShapeType="1"/>
          </p:cNvSpPr>
          <p:nvPr/>
        </p:nvSpPr>
        <p:spPr bwMode="auto">
          <a:xfrm flipH="1">
            <a:off x="1311275" y="3054350"/>
            <a:ext cx="1212850" cy="615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3" tIns="45717" rIns="91433" bIns="45717" anchor="ctr"/>
          <a:lstStyle/>
          <a:p>
            <a:endParaRPr lang="en-US"/>
          </a:p>
        </p:txBody>
      </p:sp>
      <p:sp>
        <p:nvSpPr>
          <p:cNvPr id="35852" name="Line 14"/>
          <p:cNvSpPr>
            <a:spLocks noChangeShapeType="1"/>
          </p:cNvSpPr>
          <p:nvPr/>
        </p:nvSpPr>
        <p:spPr bwMode="auto">
          <a:xfrm>
            <a:off x="2752725" y="3060700"/>
            <a:ext cx="1454150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3" tIns="45717" rIns="91433" bIns="45717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9A00FA61-8D13-8545-9FE5-B526EFBA9110}" type="slidenum">
              <a:rPr lang="en-US" altLang="x-none" sz="1200">
                <a:latin typeface="Tahoma" charset="0"/>
              </a:rPr>
              <a:pPr/>
              <a:t>11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533400" y="228600"/>
            <a:ext cx="7783513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48" tIns="45777" rIns="91548" bIns="45777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4000" u="sng">
                <a:solidFill>
                  <a:schemeClr val="accent2"/>
                </a:solidFill>
              </a:rPr>
              <a:t>Outline</a:t>
            </a: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533400" y="1603375"/>
            <a:ext cx="7783513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48" tIns="45777" rIns="91548" bIns="45777"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800"/>
              <a:t>Admin. and review</a:t>
            </a:r>
          </a:p>
          <a:p>
            <a:pPr algn="l">
              <a:spcBef>
                <a:spcPct val="20000"/>
              </a:spcBef>
              <a:buClr>
                <a:srgbClr val="C00000"/>
              </a:buClr>
              <a:buSzPct val="95000"/>
              <a:buFont typeface="Wingdings" charset="2"/>
              <a:buChar char="Ø"/>
            </a:pPr>
            <a:r>
              <a:rPr lang="en-US" altLang="x-none" sz="2800" i="1">
                <a:solidFill>
                  <a:srgbClr val="C00000"/>
                </a:solidFill>
              </a:rPr>
              <a:t>A taxonomy of communication networks</a:t>
            </a:r>
          </a:p>
          <a:p>
            <a:pPr lvl="1" algn="l">
              <a:spcBef>
                <a:spcPct val="20000"/>
              </a:spcBef>
              <a:buClr>
                <a:srgbClr val="C00000"/>
              </a:buClr>
              <a:buSzPct val="95000"/>
              <a:buFont typeface="Wingdings" charset="2"/>
              <a:buChar char="Ø"/>
            </a:pPr>
            <a:r>
              <a:rPr lang="en-US" altLang="x-none" sz="2400" i="1">
                <a:solidFill>
                  <a:srgbClr val="C00000"/>
                </a:solidFill>
              </a:rPr>
              <a:t>circuit switch</a:t>
            </a:r>
            <a:r>
              <a:rPr lang="en-US" altLang="x-none" sz="2400" i="1">
                <a:solidFill>
                  <a:srgbClr val="C00000"/>
                </a:solidFill>
                <a:ea typeface="宋体" charset="-122"/>
              </a:rPr>
              <a:t>ed</a:t>
            </a:r>
            <a:r>
              <a:rPr lang="en-US" altLang="zh-CN" sz="2400" i="1">
                <a:solidFill>
                  <a:srgbClr val="C00000"/>
                </a:solidFill>
                <a:ea typeface="宋体" charset="-122"/>
              </a:rPr>
              <a:t> </a:t>
            </a:r>
            <a:r>
              <a:rPr lang="en-US" altLang="x-none" sz="2400" i="1">
                <a:solidFill>
                  <a:srgbClr val="C00000"/>
                </a:solidFill>
              </a:rPr>
              <a:t>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BE1A9BF7-97F4-6B4E-9A75-B390663964E9}" type="slidenum">
              <a:rPr lang="en-US" altLang="x-none" sz="1200">
                <a:latin typeface="Tahoma" charset="0"/>
              </a:rPr>
              <a:pPr/>
              <a:t>12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39938" name="Rectangle 4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600" u="sng">
                <a:solidFill>
                  <a:schemeClr val="accent2"/>
                </a:solidFill>
              </a:rPr>
              <a:t>Circuit Switching</a:t>
            </a:r>
            <a:endParaRPr lang="en-US" altLang="x-none" sz="4000" u="sng">
              <a:solidFill>
                <a:schemeClr val="accent2"/>
              </a:solidFill>
            </a:endParaRPr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533400" y="1600200"/>
            <a:ext cx="3810000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r>
              <a:rPr lang="en-US" altLang="zh-CN" sz="2400">
                <a:ea typeface="宋体" charset="-122"/>
              </a:rPr>
              <a:t>Each link has a number of “</a:t>
            </a:r>
            <a:r>
              <a:rPr lang="en-US" altLang="zh-CN" sz="2400">
                <a:solidFill>
                  <a:schemeClr val="accent2"/>
                </a:solidFill>
                <a:ea typeface="宋体" charset="-122"/>
              </a:rPr>
              <a:t>circuits</a:t>
            </a:r>
            <a:r>
              <a:rPr lang="en-US" altLang="zh-CN" sz="2400">
                <a:ea typeface="宋体" charset="-122"/>
              </a:rPr>
              <a:t>”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</a:pPr>
            <a:r>
              <a:rPr lang="en-US" altLang="zh-CN" sz="2000">
                <a:ea typeface="宋体" charset="-122"/>
              </a:rPr>
              <a:t>sometime we refer to a “circuit” as a channel or a line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</a:pPr>
            <a:endParaRPr lang="en-US" altLang="zh-CN" sz="2000">
              <a:ea typeface="宋体" charset="-122"/>
            </a:endParaRP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r>
              <a:rPr lang="en-US" altLang="zh-CN" sz="2400">
                <a:ea typeface="宋体" charset="-122"/>
              </a:rPr>
              <a:t>An e</a:t>
            </a:r>
            <a:r>
              <a:rPr lang="en-US" altLang="x-none" sz="2400"/>
              <a:t>nd-to-end </a:t>
            </a:r>
            <a:r>
              <a:rPr lang="en-US" altLang="zh-CN" sz="2400">
                <a:ea typeface="宋体" charset="-122"/>
              </a:rPr>
              <a:t>connection reserves one “circuit” at each link</a:t>
            </a:r>
            <a:endParaRPr lang="en-US" altLang="zh-CN" sz="2000">
              <a:ea typeface="宋体" charset="-122"/>
            </a:endParaRPr>
          </a:p>
        </p:txBody>
      </p:sp>
      <p:graphicFrame>
        <p:nvGraphicFramePr>
          <p:cNvPr id="39940" name="Object 229"/>
          <p:cNvGraphicFramePr>
            <a:graphicFrameLocks noChangeAspect="1"/>
          </p:cNvGraphicFramePr>
          <p:nvPr/>
        </p:nvGraphicFramePr>
        <p:xfrm>
          <a:off x="4273550" y="1500188"/>
          <a:ext cx="4867275" cy="406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8" name="Photo Editor Photo" r:id="rId4" imgW="11155332" imgH="9326277" progId="MSPhotoEd.3">
                  <p:embed/>
                </p:oleObj>
              </mc:Choice>
              <mc:Fallback>
                <p:oleObj name="Photo Editor Photo" r:id="rId4" imgW="11155332" imgH="9326277" progId="MSPhotoEd.3">
                  <p:embed/>
                  <p:pic>
                    <p:nvPicPr>
                      <p:cNvPr id="0" name="Object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550" y="1500188"/>
                        <a:ext cx="4867275" cy="406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230"/>
          <p:cNvSpPr txBox="1">
            <a:spLocks noChangeArrowheads="1"/>
          </p:cNvSpPr>
          <p:nvPr/>
        </p:nvSpPr>
        <p:spPr bwMode="auto">
          <a:xfrm>
            <a:off x="463550" y="6178550"/>
            <a:ext cx="5578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1600">
                <a:ea typeface="宋体" charset="-122"/>
              </a:rPr>
              <a:t>First commercial telephone switchboard was </a:t>
            </a:r>
            <a:r>
              <a:rPr lang="en-US" altLang="x-none" sz="1600"/>
              <a:t>opened in </a:t>
            </a:r>
            <a:br>
              <a:rPr lang="en-US" altLang="x-none" sz="1600"/>
            </a:br>
            <a:r>
              <a:rPr lang="en-US" altLang="x-none" sz="1600"/>
              <a:t>1878 to serve the 21 telephone customers in New Haven</a:t>
            </a:r>
          </a:p>
        </p:txBody>
      </p:sp>
      <p:pic>
        <p:nvPicPr>
          <p:cNvPr id="39942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4900613"/>
            <a:ext cx="2978150" cy="197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733895F5-5548-6D43-8782-ECD5BEE600F0}" type="slidenum">
              <a:rPr lang="en-US" altLang="x-none" sz="1200">
                <a:latin typeface="Tahoma" charset="0"/>
              </a:rPr>
              <a:pPr/>
              <a:t>13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533400" y="228600"/>
            <a:ext cx="80835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200" u="sng">
                <a:solidFill>
                  <a:schemeClr val="accent2"/>
                </a:solidFill>
              </a:rPr>
              <a:t>Circuit Switching: Resources/Circuits </a:t>
            </a:r>
            <a:br>
              <a:rPr lang="en-US" altLang="x-none" sz="3200" u="sng">
                <a:solidFill>
                  <a:schemeClr val="accent2"/>
                </a:solidFill>
              </a:rPr>
            </a:br>
            <a:r>
              <a:rPr lang="en-US" altLang="x-none" sz="3200" u="sng">
                <a:solidFill>
                  <a:schemeClr val="accent2"/>
                </a:solidFill>
              </a:rPr>
              <a:t>(Frequency</a:t>
            </a:r>
            <a:r>
              <a:rPr lang="en-US" altLang="zh-CN" sz="3200" u="sng">
                <a:solidFill>
                  <a:schemeClr val="accent2"/>
                </a:solidFill>
                <a:ea typeface="宋体" charset="-122"/>
              </a:rPr>
              <a:t>, </a:t>
            </a:r>
            <a:r>
              <a:rPr lang="en-US" altLang="x-none" sz="3200" u="sng">
                <a:solidFill>
                  <a:schemeClr val="accent2"/>
                </a:solidFill>
              </a:rPr>
              <a:t>Time</a:t>
            </a:r>
            <a:r>
              <a:rPr lang="en-US" altLang="zh-CN" sz="3200" u="sng">
                <a:solidFill>
                  <a:schemeClr val="accent2"/>
                </a:solidFill>
                <a:ea typeface="宋体" charset="-122"/>
              </a:rPr>
              <a:t> and others</a:t>
            </a:r>
            <a:r>
              <a:rPr lang="en-US" altLang="x-none" sz="3200" u="sng">
                <a:solidFill>
                  <a:schemeClr val="accent2"/>
                </a:solidFill>
              </a:rPr>
              <a:t>)</a:t>
            </a:r>
            <a:endParaRPr lang="en-US" altLang="x-none" sz="3600" u="sng">
              <a:solidFill>
                <a:schemeClr val="accent2"/>
              </a:solidFill>
            </a:endParaRP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539750" y="1454150"/>
            <a:ext cx="29781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r>
              <a:rPr lang="en-US" altLang="x-none" sz="2000"/>
              <a:t>Divide link resource into </a:t>
            </a:r>
            <a:r>
              <a:rPr lang="ja-JP" altLang="en-US" sz="2000"/>
              <a:t>“</a:t>
            </a:r>
            <a:r>
              <a:rPr lang="en-US" altLang="ja-JP" sz="2000"/>
              <a:t>circuits</a:t>
            </a:r>
            <a:r>
              <a:rPr lang="ja-JP" altLang="en-US" sz="2000"/>
              <a:t>”</a:t>
            </a:r>
            <a:endParaRPr lang="en-US" altLang="ja-JP" sz="2000"/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</a:pPr>
            <a:r>
              <a:rPr lang="en-US" altLang="x-none" sz="2000"/>
              <a:t>frequency division multiplexing  (FDM)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</a:pPr>
            <a:r>
              <a:rPr lang="en-US" altLang="x-none" sz="2000"/>
              <a:t>time division multiplexing (TDM)</a:t>
            </a:r>
            <a:endParaRPr lang="en-US" altLang="zh-CN" sz="2000">
              <a:ea typeface="宋体" charset="-122"/>
            </a:endParaRP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</a:pPr>
            <a:r>
              <a:rPr lang="en-US" altLang="zh-CN" sz="2000">
                <a:ea typeface="宋体" charset="-122"/>
              </a:rPr>
              <a:t>others such as code division multiplexing (CDM), color/lambda division</a:t>
            </a:r>
            <a:endParaRPr lang="en-US" altLang="x-none" sz="1800"/>
          </a:p>
        </p:txBody>
      </p:sp>
      <p:graphicFrame>
        <p:nvGraphicFramePr>
          <p:cNvPr id="41988" name="Object 9"/>
          <p:cNvGraphicFramePr>
            <a:graphicFrameLocks noChangeAspect="1"/>
          </p:cNvGraphicFramePr>
          <p:nvPr/>
        </p:nvGraphicFramePr>
        <p:xfrm>
          <a:off x="3282950" y="1641475"/>
          <a:ext cx="5486400" cy="423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name="Photo Editor Photo" r:id="rId4" imgW="9000000" imgH="6942857" progId="MSPhotoEd.3">
                  <p:embed/>
                </p:oleObj>
              </mc:Choice>
              <mc:Fallback>
                <p:oleObj name="Photo Editor Photo" r:id="rId4" imgW="9000000" imgH="6942857" progId="MSPhotoEd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1641475"/>
                        <a:ext cx="5486400" cy="423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1280E818-B2E8-2F4A-BB54-89080E550402}" type="slidenum">
              <a:rPr lang="en-US" altLang="x-none" sz="1200">
                <a:latin typeface="Tahoma" charset="0"/>
              </a:rPr>
              <a:pPr/>
              <a:t>14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Circuit Switching: The Process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altLang="x-none">
                <a:ea typeface="ＭＳ Ｐゴシック" charset="-128"/>
              </a:rPr>
              <a:t>Three phases</a:t>
            </a:r>
          </a:p>
          <a:p>
            <a:pPr marL="838200" lvl="1" indent="-381000">
              <a:buFontTx/>
              <a:buAutoNum type="arabicPeriod"/>
            </a:pPr>
            <a:r>
              <a:rPr lang="en-US" altLang="x-none">
                <a:ea typeface="ＭＳ Ｐゴシック" charset="-128"/>
              </a:rPr>
              <a:t>circuit establishment</a:t>
            </a:r>
          </a:p>
          <a:p>
            <a:pPr marL="838200" lvl="1" indent="-381000">
              <a:buFontTx/>
              <a:buAutoNum type="arabicPeriod"/>
            </a:pPr>
            <a:r>
              <a:rPr lang="en-US" altLang="x-none">
                <a:ea typeface="ＭＳ Ｐゴシック" charset="-128"/>
              </a:rPr>
              <a:t>data transfer</a:t>
            </a:r>
          </a:p>
          <a:p>
            <a:pPr marL="838200" lvl="1" indent="-381000">
              <a:buFontTx/>
              <a:buAutoNum type="arabicPeriod"/>
            </a:pPr>
            <a:r>
              <a:rPr lang="en-US" altLang="x-none">
                <a:ea typeface="ＭＳ Ｐゴシック" charset="-128"/>
              </a:rPr>
              <a:t>circuit termination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3FF60938-941C-5344-91DF-2FF43D32F756}" type="slidenum">
              <a:rPr lang="en-US" altLang="x-none" sz="1200">
                <a:latin typeface="Tahoma" charset="0"/>
              </a:rPr>
              <a:pPr/>
              <a:t>15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46082" name="Rectangle 3"/>
          <p:cNvSpPr>
            <a:spLocks noChangeArrowheads="1"/>
          </p:cNvSpPr>
          <p:nvPr/>
        </p:nvSpPr>
        <p:spPr bwMode="auto">
          <a:xfrm>
            <a:off x="4267200" y="1714500"/>
            <a:ext cx="0" cy="11113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4267200" y="1773238"/>
            <a:ext cx="0" cy="11112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1068388" y="1920875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1793875" y="2073275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068388" y="1997075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46087" name="Rectangle 8"/>
          <p:cNvSpPr>
            <a:spLocks noChangeArrowheads="1"/>
          </p:cNvSpPr>
          <p:nvPr/>
        </p:nvSpPr>
        <p:spPr bwMode="auto">
          <a:xfrm>
            <a:off x="1793875" y="2151063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46088" name="Rectangle 9"/>
          <p:cNvSpPr>
            <a:spLocks noChangeArrowheads="1"/>
          </p:cNvSpPr>
          <p:nvPr/>
        </p:nvSpPr>
        <p:spPr bwMode="auto">
          <a:xfrm>
            <a:off x="1068388" y="309245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46089" name="Rectangle 10"/>
          <p:cNvSpPr>
            <a:spLocks noChangeArrowheads="1"/>
          </p:cNvSpPr>
          <p:nvPr/>
        </p:nvSpPr>
        <p:spPr bwMode="auto">
          <a:xfrm>
            <a:off x="3155950" y="352583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46090" name="Rectangle 11"/>
          <p:cNvSpPr>
            <a:spLocks noChangeArrowheads="1"/>
          </p:cNvSpPr>
          <p:nvPr/>
        </p:nvSpPr>
        <p:spPr bwMode="auto">
          <a:xfrm>
            <a:off x="1068388" y="381793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46091" name="Rectangle 12"/>
          <p:cNvSpPr>
            <a:spLocks noChangeArrowheads="1"/>
          </p:cNvSpPr>
          <p:nvPr/>
        </p:nvSpPr>
        <p:spPr bwMode="auto">
          <a:xfrm>
            <a:off x="3155950" y="4264025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46092" name="Line 16"/>
          <p:cNvSpPr>
            <a:spLocks noChangeShapeType="1"/>
          </p:cNvSpPr>
          <p:nvPr/>
        </p:nvSpPr>
        <p:spPr bwMode="auto">
          <a:xfrm>
            <a:off x="3733800" y="2971800"/>
            <a:ext cx="6350" cy="3663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vert="eaVert" wrap="none" lIns="92121" tIns="46062" rIns="92121" bIns="46062" anchor="ctr"/>
          <a:lstStyle/>
          <a:p>
            <a:endParaRPr lang="en-US"/>
          </a:p>
        </p:txBody>
      </p:sp>
      <p:sp>
        <p:nvSpPr>
          <p:cNvPr id="46093" name="Line 18"/>
          <p:cNvSpPr>
            <a:spLocks noChangeShapeType="1"/>
          </p:cNvSpPr>
          <p:nvPr/>
        </p:nvSpPr>
        <p:spPr bwMode="auto">
          <a:xfrm flipH="1">
            <a:off x="1987550" y="2800350"/>
            <a:ext cx="20638" cy="383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vert="eaVert" wrap="none" lIns="92121" tIns="46062" rIns="92121" bIns="46062" anchor="ctr"/>
          <a:lstStyle/>
          <a:p>
            <a:endParaRPr lang="en-US"/>
          </a:p>
        </p:txBody>
      </p:sp>
      <p:sp>
        <p:nvSpPr>
          <p:cNvPr id="112666" name="AutoShape 26"/>
          <p:cNvSpPr>
            <a:spLocks noChangeArrowheads="1"/>
          </p:cNvSpPr>
          <p:nvPr/>
        </p:nvSpPr>
        <p:spPr bwMode="auto">
          <a:xfrm rot="16200000" flipH="1">
            <a:off x="4447382" y="1529556"/>
            <a:ext cx="304800" cy="518318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21" tIns="46062" rIns="92121" bIns="46062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12669" name="AutoShape 29"/>
          <p:cNvSpPr>
            <a:spLocks noChangeArrowheads="1"/>
          </p:cNvSpPr>
          <p:nvPr/>
        </p:nvSpPr>
        <p:spPr bwMode="auto">
          <a:xfrm rot="5400000">
            <a:off x="2779713" y="2327275"/>
            <a:ext cx="184150" cy="1727200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21" tIns="46062" rIns="92121" bIns="46062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12672" name="AutoShape 32"/>
          <p:cNvSpPr>
            <a:spLocks/>
          </p:cNvSpPr>
          <p:nvPr/>
        </p:nvSpPr>
        <p:spPr bwMode="auto">
          <a:xfrm>
            <a:off x="1758950" y="3130550"/>
            <a:ext cx="90488" cy="1066800"/>
          </a:xfrm>
          <a:prstGeom prst="leftBrace">
            <a:avLst>
              <a:gd name="adj1" fmla="val 98245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818" tIns="45912" rIns="91818" bIns="229561" anchor="ctr"/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spcAft>
                <a:spcPts val="1000"/>
              </a:spcAft>
            </a:pPr>
            <a:r>
              <a:rPr lang="en-US" altLang="x-none" sz="1600"/>
              <a:t>circuit               </a:t>
            </a:r>
            <a:br>
              <a:rPr lang="en-US" altLang="x-none" sz="1600"/>
            </a:br>
            <a:r>
              <a:rPr lang="en-US" altLang="x-none" sz="1600"/>
              <a:t>establishment</a:t>
            </a:r>
            <a:r>
              <a:rPr lang="en-US" altLang="x-none" sz="1600">
                <a:latin typeface="新細明體" charset="-120"/>
              </a:rPr>
              <a:t>   </a:t>
            </a:r>
            <a:endParaRPr lang="en-US" altLang="x-none" sz="1600">
              <a:solidFill>
                <a:srgbClr val="000000"/>
              </a:solidFill>
              <a:latin typeface="新細明體" charset="-120"/>
            </a:endParaRP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1744663" y="4273550"/>
            <a:ext cx="5451475" cy="1770063"/>
            <a:chOff x="1099" y="2692"/>
            <a:chExt cx="3434" cy="1115"/>
          </a:xfrm>
        </p:grpSpPr>
        <p:sp>
          <p:nvSpPr>
            <p:cNvPr id="46125" name="AutoShape 14"/>
            <p:cNvSpPr>
              <a:spLocks noChangeArrowheads="1"/>
            </p:cNvSpPr>
            <p:nvPr/>
          </p:nvSpPr>
          <p:spPr bwMode="auto">
            <a:xfrm rot="5400000">
              <a:off x="2343" y="1617"/>
              <a:ext cx="1115" cy="3265"/>
            </a:xfrm>
            <a:prstGeom prst="parallelogram">
              <a:avLst>
                <a:gd name="adj" fmla="val 25000"/>
              </a:avLst>
            </a:prstGeom>
            <a:solidFill>
              <a:srgbClr val="C1CE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92094" tIns="46047" rIns="92094" bIns="46047" anchor="ctr"/>
            <a:lstStyle>
              <a:lvl1pPr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ts val="1000"/>
                </a:spcBef>
                <a:spcAft>
                  <a:spcPts val="1000"/>
                </a:spcAft>
              </a:pPr>
              <a:r>
                <a:rPr lang="en-US" altLang="zh-TW" sz="2400" i="1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DATA</a:t>
              </a:r>
            </a:p>
          </p:txBody>
        </p:sp>
        <p:sp>
          <p:nvSpPr>
            <p:cNvPr id="46126" name="AutoShape 33"/>
            <p:cNvSpPr>
              <a:spLocks/>
            </p:cNvSpPr>
            <p:nvPr/>
          </p:nvSpPr>
          <p:spPr bwMode="auto">
            <a:xfrm>
              <a:off x="1099" y="2739"/>
              <a:ext cx="48" cy="769"/>
            </a:xfrm>
            <a:prstGeom prst="leftBrace">
              <a:avLst>
                <a:gd name="adj1" fmla="val 133507"/>
                <a:gd name="adj2" fmla="val 36366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818" tIns="45912" rIns="91818" bIns="229561" anchor="ctr"/>
            <a:lstStyle>
              <a:lvl1pPr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  <a:spcAft>
                  <a:spcPts val="1000"/>
                </a:spcAft>
              </a:pPr>
              <a:r>
                <a:rPr lang="en-US" altLang="x-none" sz="1600"/>
                <a:t>data                  </a:t>
              </a:r>
              <a:br>
                <a:rPr lang="en-US" altLang="x-none" sz="1600"/>
              </a:br>
              <a:r>
                <a:rPr lang="en-US" altLang="x-none" sz="1600"/>
                <a:t> transmission</a:t>
              </a:r>
              <a:r>
                <a:rPr lang="en-US" altLang="x-none" sz="1600">
                  <a:latin typeface="新細明體" charset="-120"/>
                </a:rPr>
                <a:t>  </a:t>
              </a:r>
              <a:r>
                <a:rPr lang="en-US" altLang="x-none" sz="1600">
                  <a:solidFill>
                    <a:srgbClr val="000000"/>
                  </a:solidFill>
                  <a:latin typeface="新細明體" charset="-120"/>
                </a:rPr>
                <a:t>   </a:t>
              </a:r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744663" y="5643563"/>
            <a:ext cx="5446712" cy="763587"/>
            <a:chOff x="1099" y="3555"/>
            <a:chExt cx="3431" cy="481"/>
          </a:xfrm>
        </p:grpSpPr>
        <p:sp>
          <p:nvSpPr>
            <p:cNvPr id="46123" name="AutoShape 24"/>
            <p:cNvSpPr>
              <a:spLocks noChangeArrowheads="1"/>
            </p:cNvSpPr>
            <p:nvPr/>
          </p:nvSpPr>
          <p:spPr bwMode="auto">
            <a:xfrm rot="16200000" flipH="1">
              <a:off x="2782" y="2287"/>
              <a:ext cx="232" cy="3265"/>
            </a:xfrm>
            <a:prstGeom prst="parallelogram">
              <a:avLst>
                <a:gd name="adj" fmla="val 8089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92121" tIns="46062" rIns="92121" bIns="46062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46124" name="AutoShape 34"/>
            <p:cNvSpPr>
              <a:spLocks/>
            </p:cNvSpPr>
            <p:nvPr/>
          </p:nvSpPr>
          <p:spPr bwMode="auto">
            <a:xfrm>
              <a:off x="1099" y="3555"/>
              <a:ext cx="48" cy="481"/>
            </a:xfrm>
            <a:prstGeom prst="leftBrace">
              <a:avLst>
                <a:gd name="adj1" fmla="val 83507"/>
                <a:gd name="adj2" fmla="val 36366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818" tIns="45912" rIns="91818" bIns="229561" anchor="ctr"/>
            <a:lstStyle>
              <a:lvl1pPr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  <a:spcAft>
                  <a:spcPts val="1000"/>
                </a:spcAft>
              </a:pPr>
              <a:r>
                <a:rPr lang="en-US" altLang="x-none" sz="1600"/>
                <a:t>circuit               </a:t>
              </a:r>
              <a:br>
                <a:rPr lang="en-US" altLang="x-none" sz="1600"/>
              </a:br>
              <a:r>
                <a:rPr lang="en-US" altLang="x-none" sz="1600"/>
                <a:t>termination</a:t>
              </a:r>
              <a:r>
                <a:rPr lang="en-US" altLang="x-none" sz="1600">
                  <a:latin typeface="新細明體" charset="-120"/>
                </a:rPr>
                <a:t>      </a:t>
              </a:r>
            </a:p>
          </p:txBody>
        </p:sp>
      </p:grpSp>
      <p:sp>
        <p:nvSpPr>
          <p:cNvPr id="46099" name="Text Box 49"/>
          <p:cNvSpPr txBox="1">
            <a:spLocks noChangeArrowheads="1"/>
          </p:cNvSpPr>
          <p:nvPr/>
        </p:nvSpPr>
        <p:spPr bwMode="auto">
          <a:xfrm>
            <a:off x="838200" y="1603375"/>
            <a:ext cx="78105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42" tIns="45774" rIns="91542" bIns="228874" anchorCtr="1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ts val="1000"/>
              </a:spcAft>
            </a:pPr>
            <a:r>
              <a:rPr lang="en-US" altLang="x-none" sz="1400"/>
              <a:t>Host </a:t>
            </a:r>
            <a:r>
              <a:rPr lang="en-US" altLang="zh-CN" sz="1400">
                <a:ea typeface="宋体" charset="-122"/>
              </a:rPr>
              <a:t>A</a:t>
            </a:r>
            <a:endParaRPr lang="en-US" altLang="x-none" sz="1400"/>
          </a:p>
        </p:txBody>
      </p:sp>
      <p:sp>
        <p:nvSpPr>
          <p:cNvPr id="46100" name="Text Box 50"/>
          <p:cNvSpPr txBox="1">
            <a:spLocks noChangeArrowheads="1"/>
          </p:cNvSpPr>
          <p:nvPr/>
        </p:nvSpPr>
        <p:spPr bwMode="auto">
          <a:xfrm>
            <a:off x="7554913" y="1603375"/>
            <a:ext cx="750887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42" tIns="45774" rIns="91542" bIns="228874" anchorCtr="1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ts val="1000"/>
              </a:spcAft>
            </a:pPr>
            <a:r>
              <a:rPr lang="en-US" altLang="x-none" sz="1400"/>
              <a:t>Host </a:t>
            </a:r>
            <a:r>
              <a:rPr lang="en-US" altLang="zh-CN" sz="1400">
                <a:ea typeface="宋体" charset="-122"/>
              </a:rPr>
              <a:t>B</a:t>
            </a:r>
            <a:endParaRPr lang="en-US" altLang="x-none" sz="1400"/>
          </a:p>
        </p:txBody>
      </p:sp>
      <p:sp>
        <p:nvSpPr>
          <p:cNvPr id="46101" name="Text Box 51"/>
          <p:cNvSpPr txBox="1">
            <a:spLocks noChangeArrowheads="1"/>
          </p:cNvSpPr>
          <p:nvPr/>
        </p:nvSpPr>
        <p:spPr bwMode="auto">
          <a:xfrm>
            <a:off x="3276600" y="1755775"/>
            <a:ext cx="8382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42" tIns="45774" rIns="91542" bIns="228874" anchorCtr="1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ts val="1000"/>
              </a:spcAft>
            </a:pPr>
            <a:r>
              <a:rPr lang="en-US" altLang="x-none" sz="1400"/>
              <a:t>Node 1</a:t>
            </a:r>
          </a:p>
        </p:txBody>
      </p:sp>
      <p:sp>
        <p:nvSpPr>
          <p:cNvPr id="46102" name="Text Box 52"/>
          <p:cNvSpPr txBox="1">
            <a:spLocks noChangeArrowheads="1"/>
          </p:cNvSpPr>
          <p:nvPr/>
        </p:nvSpPr>
        <p:spPr bwMode="auto">
          <a:xfrm>
            <a:off x="4876800" y="1755775"/>
            <a:ext cx="8382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42" tIns="45774" rIns="91542" bIns="228874" anchorCtr="1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ts val="1000"/>
              </a:spcAft>
            </a:pPr>
            <a:r>
              <a:rPr lang="en-US" altLang="x-none" sz="1400"/>
              <a:t>Node 2</a:t>
            </a:r>
          </a:p>
        </p:txBody>
      </p: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2030413" y="2749550"/>
            <a:ext cx="7159625" cy="514350"/>
            <a:chOff x="1279" y="1826"/>
            <a:chExt cx="4510" cy="324"/>
          </a:xfrm>
        </p:grpSpPr>
        <p:sp>
          <p:nvSpPr>
            <p:cNvPr id="46119" name="Line 36"/>
            <p:cNvSpPr>
              <a:spLocks noChangeShapeType="1"/>
            </p:cNvSpPr>
            <p:nvPr/>
          </p:nvSpPr>
          <p:spPr bwMode="auto">
            <a:xfrm>
              <a:off x="1279" y="2026"/>
              <a:ext cx="3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274731" tIns="45786" rIns="91570" bIns="228943" anchor="ctr"/>
            <a:lstStyle/>
            <a:p>
              <a:endParaRPr lang="en-US"/>
            </a:p>
          </p:txBody>
        </p:sp>
        <p:sp>
          <p:nvSpPr>
            <p:cNvPr id="46120" name="Line 37"/>
            <p:cNvSpPr>
              <a:spLocks noChangeShapeType="1"/>
            </p:cNvSpPr>
            <p:nvPr/>
          </p:nvSpPr>
          <p:spPr bwMode="auto">
            <a:xfrm>
              <a:off x="2345" y="2112"/>
              <a:ext cx="23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274731" tIns="45786" rIns="91570" bIns="228943" anchor="ctr"/>
            <a:lstStyle/>
            <a:p>
              <a:endParaRPr lang="en-US"/>
            </a:p>
          </p:txBody>
        </p:sp>
        <p:sp>
          <p:nvSpPr>
            <p:cNvPr id="46121" name="AutoShape 38"/>
            <p:cNvSpPr>
              <a:spLocks/>
            </p:cNvSpPr>
            <p:nvPr/>
          </p:nvSpPr>
          <p:spPr bwMode="auto">
            <a:xfrm>
              <a:off x="4656" y="2020"/>
              <a:ext cx="48" cy="96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645" tIns="45774" rIns="91542" bIns="228874" anchor="ctr"/>
            <a:lstStyle>
              <a:lvl1pPr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 algn="l">
                <a:spcBef>
                  <a:spcPct val="50000"/>
                </a:spcBef>
                <a:spcAft>
                  <a:spcPts val="1000"/>
                </a:spcAft>
              </a:pPr>
              <a:endParaRPr lang="x-none" altLang="x-none" sz="1400">
                <a:latin typeface="新細明體" charset="-120"/>
              </a:endParaRPr>
            </a:p>
          </p:txBody>
        </p:sp>
        <p:sp>
          <p:nvSpPr>
            <p:cNvPr id="46122" name="Text Box 54"/>
            <p:cNvSpPr txBox="1">
              <a:spLocks noChangeArrowheads="1"/>
            </p:cNvSpPr>
            <p:nvPr/>
          </p:nvSpPr>
          <p:spPr bwMode="auto">
            <a:xfrm>
              <a:off x="4728" y="1826"/>
              <a:ext cx="1061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60" tIns="44438" rIns="90460" bIns="44438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/>
                <a:t>propagation delay </a:t>
              </a:r>
            </a:p>
            <a:p>
              <a:pPr algn="l"/>
              <a:r>
                <a:rPr lang="en-US" altLang="zh-CN" sz="1400">
                  <a:ea typeface="宋体" charset="-122"/>
                </a:rPr>
                <a:t>f</a:t>
              </a:r>
              <a:r>
                <a:rPr lang="en-US" altLang="x-none" sz="1400"/>
                <a:t>rom</a:t>
              </a:r>
              <a:r>
                <a:rPr lang="en-US" altLang="zh-CN" sz="1400">
                  <a:ea typeface="宋体" charset="-122"/>
                </a:rPr>
                <a:t> A</a:t>
              </a:r>
              <a:r>
                <a:rPr lang="en-US" altLang="x-none" sz="1400"/>
                <a:t> to </a:t>
              </a:r>
              <a:r>
                <a:rPr lang="en-US" altLang="zh-CN" sz="1400">
                  <a:ea typeface="宋体" charset="-122"/>
                </a:rPr>
                <a:t>Node 1</a:t>
              </a:r>
              <a:endParaRPr lang="en-US" altLang="x-none" sz="1400"/>
            </a:p>
          </p:txBody>
        </p:sp>
      </p:grpSp>
      <p:sp>
        <p:nvSpPr>
          <p:cNvPr id="112667" name="AutoShape 27"/>
          <p:cNvSpPr>
            <a:spLocks noChangeArrowheads="1"/>
          </p:cNvSpPr>
          <p:nvPr/>
        </p:nvSpPr>
        <p:spPr bwMode="auto">
          <a:xfrm rot="5400000">
            <a:off x="6235700" y="2936875"/>
            <a:ext cx="184150" cy="1727200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21" tIns="46062" rIns="92121" bIns="46062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2011363" y="3709988"/>
            <a:ext cx="7140575" cy="563562"/>
            <a:chOff x="1267" y="2404"/>
            <a:chExt cx="4498" cy="261"/>
          </a:xfrm>
        </p:grpSpPr>
        <p:sp>
          <p:nvSpPr>
            <p:cNvPr id="46115" name="Line 40"/>
            <p:cNvSpPr>
              <a:spLocks noChangeShapeType="1"/>
            </p:cNvSpPr>
            <p:nvPr/>
          </p:nvSpPr>
          <p:spPr bwMode="auto">
            <a:xfrm>
              <a:off x="4520" y="2522"/>
              <a:ext cx="138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274731" tIns="45786" rIns="91570" bIns="228943" anchor="ctr"/>
            <a:lstStyle/>
            <a:p>
              <a:endParaRPr lang="en-US"/>
            </a:p>
          </p:txBody>
        </p:sp>
        <p:sp>
          <p:nvSpPr>
            <p:cNvPr id="46116" name="Line 41"/>
            <p:cNvSpPr>
              <a:spLocks noChangeShapeType="1"/>
            </p:cNvSpPr>
            <p:nvPr/>
          </p:nvSpPr>
          <p:spPr bwMode="auto">
            <a:xfrm>
              <a:off x="1267" y="2644"/>
              <a:ext cx="3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274731" tIns="45786" rIns="91570" bIns="228943" anchor="ctr"/>
            <a:lstStyle/>
            <a:p>
              <a:endParaRPr lang="en-US"/>
            </a:p>
          </p:txBody>
        </p:sp>
        <p:sp>
          <p:nvSpPr>
            <p:cNvPr id="46117" name="AutoShape 42"/>
            <p:cNvSpPr>
              <a:spLocks/>
            </p:cNvSpPr>
            <p:nvPr/>
          </p:nvSpPr>
          <p:spPr bwMode="auto">
            <a:xfrm>
              <a:off x="4674" y="2528"/>
              <a:ext cx="48" cy="137"/>
            </a:xfrm>
            <a:prstGeom prst="rightBrace">
              <a:avLst>
                <a:gd name="adj1" fmla="val 2378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645" tIns="45774" rIns="91542" bIns="228874" anchor="ctr"/>
            <a:lstStyle>
              <a:lvl1pPr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 algn="l">
                <a:spcBef>
                  <a:spcPct val="50000"/>
                </a:spcBef>
                <a:spcAft>
                  <a:spcPts val="1000"/>
                </a:spcAft>
              </a:pPr>
              <a:endParaRPr lang="x-none" altLang="x-none" sz="1200" i="1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46118" name="Text Box 55"/>
            <p:cNvSpPr txBox="1">
              <a:spLocks noChangeArrowheads="1"/>
            </p:cNvSpPr>
            <p:nvPr/>
          </p:nvSpPr>
          <p:spPr bwMode="auto">
            <a:xfrm>
              <a:off x="4704" y="2404"/>
              <a:ext cx="106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60" tIns="44438" rIns="90460" bIns="44438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/>
                <a:t>propagation delay </a:t>
              </a:r>
            </a:p>
            <a:p>
              <a:pPr algn="l"/>
              <a:r>
                <a:rPr lang="en-US" altLang="x-none" sz="1400"/>
                <a:t>from </a:t>
              </a:r>
              <a:r>
                <a:rPr lang="en-US" altLang="zh-CN" sz="1400">
                  <a:ea typeface="宋体" charset="-122"/>
                </a:rPr>
                <a:t>B</a:t>
              </a:r>
              <a:r>
                <a:rPr lang="en-US" altLang="x-none" sz="1400"/>
                <a:t> To </a:t>
              </a:r>
              <a:r>
                <a:rPr lang="en-US" altLang="zh-CN" sz="1400">
                  <a:ea typeface="宋体" charset="-122"/>
                </a:rPr>
                <a:t>A</a:t>
              </a:r>
              <a:endParaRPr lang="en-US" altLang="x-none" sz="1400"/>
            </a:p>
          </p:txBody>
        </p:sp>
      </p:grpSp>
      <p:sp>
        <p:nvSpPr>
          <p:cNvPr id="112668" name="AutoShape 28"/>
          <p:cNvSpPr>
            <a:spLocks noChangeArrowheads="1"/>
          </p:cNvSpPr>
          <p:nvPr/>
        </p:nvSpPr>
        <p:spPr bwMode="auto">
          <a:xfrm rot="5400000">
            <a:off x="4508500" y="2640013"/>
            <a:ext cx="182563" cy="1728787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21" tIns="46062" rIns="92121" bIns="46062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3733800" y="2520950"/>
            <a:ext cx="3054350" cy="908050"/>
            <a:chOff x="2352" y="1588"/>
            <a:chExt cx="1924" cy="572"/>
          </a:xfrm>
        </p:grpSpPr>
        <p:sp>
          <p:nvSpPr>
            <p:cNvPr id="46111" name="Line 57"/>
            <p:cNvSpPr>
              <a:spLocks noChangeShapeType="1"/>
            </p:cNvSpPr>
            <p:nvPr/>
          </p:nvSpPr>
          <p:spPr bwMode="auto">
            <a:xfrm flipV="1">
              <a:off x="2352" y="1684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6112" name="Line 58"/>
            <p:cNvSpPr>
              <a:spLocks noChangeShapeType="1"/>
            </p:cNvSpPr>
            <p:nvPr/>
          </p:nvSpPr>
          <p:spPr bwMode="auto">
            <a:xfrm flipV="1">
              <a:off x="2352" y="1776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6113" name="AutoShape 59"/>
            <p:cNvSpPr>
              <a:spLocks/>
            </p:cNvSpPr>
            <p:nvPr/>
          </p:nvSpPr>
          <p:spPr bwMode="auto">
            <a:xfrm>
              <a:off x="2736" y="1684"/>
              <a:ext cx="52" cy="96"/>
            </a:xfrm>
            <a:prstGeom prst="rightBrace">
              <a:avLst>
                <a:gd name="adj1" fmla="val 1538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645" tIns="45774" rIns="91542" bIns="228874" anchor="ctr"/>
            <a:lstStyle>
              <a:lvl1pPr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 algn="l">
                <a:spcBef>
                  <a:spcPct val="50000"/>
                </a:spcBef>
                <a:spcAft>
                  <a:spcPts val="1000"/>
                </a:spcAft>
              </a:pPr>
              <a:endParaRPr lang="x-none" altLang="x-none" sz="1400">
                <a:latin typeface="新細明體" charset="-120"/>
              </a:endParaRPr>
            </a:p>
          </p:txBody>
        </p:sp>
        <p:sp>
          <p:nvSpPr>
            <p:cNvPr id="46114" name="Text Box 60"/>
            <p:cNvSpPr txBox="1">
              <a:spLocks noChangeArrowheads="1"/>
            </p:cNvSpPr>
            <p:nvPr/>
          </p:nvSpPr>
          <p:spPr bwMode="auto">
            <a:xfrm>
              <a:off x="2771" y="1588"/>
              <a:ext cx="150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60" tIns="44438" rIns="90460" bIns="44438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1400"/>
                <a:t>processing delay at Node 1</a:t>
              </a:r>
            </a:p>
          </p:txBody>
        </p:sp>
      </p:grpSp>
      <p:sp>
        <p:nvSpPr>
          <p:cNvPr id="46108" name="Text Box 63"/>
          <p:cNvSpPr txBox="1">
            <a:spLocks noChangeArrowheads="1"/>
          </p:cNvSpPr>
          <p:nvPr/>
        </p:nvSpPr>
        <p:spPr bwMode="auto">
          <a:xfrm>
            <a:off x="311150" y="439738"/>
            <a:ext cx="7877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0" rIns="91422" bIns="45710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600" u="sng">
                <a:solidFill>
                  <a:schemeClr val="accent2"/>
                </a:solidFill>
              </a:rPr>
              <a:t>Timing Diagram of Circuit Switching</a:t>
            </a:r>
          </a:p>
        </p:txBody>
      </p:sp>
      <p:sp>
        <p:nvSpPr>
          <p:cNvPr id="46109" name="Line 69"/>
          <p:cNvSpPr>
            <a:spLocks noChangeShapeType="1"/>
          </p:cNvSpPr>
          <p:nvPr/>
        </p:nvSpPr>
        <p:spPr bwMode="auto">
          <a:xfrm>
            <a:off x="5486400" y="2978150"/>
            <a:ext cx="6350" cy="3663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vert="eaVert" wrap="none" lIns="92121" tIns="46062" rIns="92121" bIns="46062" anchor="ctr"/>
          <a:lstStyle/>
          <a:p>
            <a:endParaRPr lang="en-US"/>
          </a:p>
        </p:txBody>
      </p:sp>
      <p:sp>
        <p:nvSpPr>
          <p:cNvPr id="46110" name="Line 70"/>
          <p:cNvSpPr>
            <a:spLocks noChangeShapeType="1"/>
          </p:cNvSpPr>
          <p:nvPr/>
        </p:nvSpPr>
        <p:spPr bwMode="auto">
          <a:xfrm>
            <a:off x="7169150" y="2978150"/>
            <a:ext cx="6350" cy="3663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vert="eaVert" wrap="none" lIns="92121" tIns="46062" rIns="92121" bIns="46062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6" grpId="0" animBg="1"/>
      <p:bldP spid="112669" grpId="0" animBg="1"/>
      <p:bldP spid="112672" grpId="0" animBg="1"/>
      <p:bldP spid="112667" grpId="0" animBg="1"/>
      <p:bldP spid="11266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E38FEDBB-C540-474D-83C0-283D5A0BFC9F}" type="slidenum">
              <a:rPr lang="en-US" altLang="x-none" sz="1200">
                <a:latin typeface="Tahoma" charset="0"/>
              </a:rPr>
              <a:pPr/>
              <a:t>16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48130" name="Rectangle 4"/>
          <p:cNvSpPr>
            <a:spLocks noChangeArrowheads="1"/>
          </p:cNvSpPr>
          <p:nvPr/>
        </p:nvSpPr>
        <p:spPr bwMode="auto">
          <a:xfrm>
            <a:off x="387350" y="266700"/>
            <a:ext cx="82169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800" u="sng">
                <a:solidFill>
                  <a:schemeClr val="accent2"/>
                </a:solidFill>
              </a:rPr>
              <a:t>Delay Calculation in Circuit Switched Networks</a:t>
            </a:r>
            <a:endParaRPr lang="en-US" altLang="x-none" sz="3200" u="sng">
              <a:solidFill>
                <a:schemeClr val="accent2"/>
              </a:solidFill>
            </a:endParaRPr>
          </a:p>
        </p:txBody>
      </p:sp>
      <p:sp>
        <p:nvSpPr>
          <p:cNvPr id="48131" name="Rectangle 6"/>
          <p:cNvSpPr>
            <a:spLocks noChangeArrowheads="1"/>
          </p:cNvSpPr>
          <p:nvPr/>
        </p:nvSpPr>
        <p:spPr bwMode="auto">
          <a:xfrm>
            <a:off x="615950" y="3130550"/>
            <a:ext cx="41529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2400"/>
              <a:t>Propagation delay: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r>
              <a:rPr lang="en-US" altLang="x-none" sz="2400"/>
              <a:t>d = length of physical link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r>
              <a:rPr lang="en-US" altLang="x-none" sz="2400"/>
              <a:t>s = propagation speed in medium (~2x10</a:t>
            </a:r>
            <a:r>
              <a:rPr lang="en-US" altLang="x-none" sz="2400" baseline="30000"/>
              <a:t>5</a:t>
            </a:r>
            <a:r>
              <a:rPr lang="en-US" altLang="x-none" sz="2400"/>
              <a:t> km/sec)</a:t>
            </a:r>
          </a:p>
        </p:txBody>
      </p:sp>
      <p:sp>
        <p:nvSpPr>
          <p:cNvPr id="48132" name="Rectangle 62"/>
          <p:cNvSpPr>
            <a:spLocks noChangeArrowheads="1"/>
          </p:cNvSpPr>
          <p:nvPr/>
        </p:nvSpPr>
        <p:spPr bwMode="auto">
          <a:xfrm>
            <a:off x="387350" y="1530350"/>
            <a:ext cx="4495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r>
              <a:rPr lang="en-US" altLang="x-none" sz="2400">
                <a:solidFill>
                  <a:srgbClr val="FF0000"/>
                </a:solidFill>
              </a:rPr>
              <a:t> Propagation delay</a:t>
            </a:r>
            <a:r>
              <a:rPr lang="en-US" altLang="x-none" sz="2400"/>
              <a:t>: delay for the first bit to go from </a:t>
            </a:r>
            <a:r>
              <a:rPr lang="en-US" altLang="zh-CN" sz="2400">
                <a:ea typeface="宋体" charset="-122"/>
              </a:rPr>
              <a:t>a </a:t>
            </a:r>
            <a:r>
              <a:rPr lang="en-US" altLang="x-none" sz="2400"/>
              <a:t>source to </a:t>
            </a:r>
            <a:r>
              <a:rPr lang="en-US" altLang="zh-CN" sz="2400">
                <a:ea typeface="宋体" charset="-122"/>
              </a:rPr>
              <a:t>a </a:t>
            </a:r>
            <a:r>
              <a:rPr lang="en-US" altLang="x-none" sz="2400"/>
              <a:t>destination</a:t>
            </a:r>
          </a:p>
        </p:txBody>
      </p:sp>
      <p:sp>
        <p:nvSpPr>
          <p:cNvPr id="48133" name="AutoShape 64"/>
          <p:cNvSpPr>
            <a:spLocks noChangeArrowheads="1"/>
          </p:cNvSpPr>
          <p:nvPr/>
        </p:nvSpPr>
        <p:spPr bwMode="auto">
          <a:xfrm rot="5400000">
            <a:off x="5468143" y="3244057"/>
            <a:ext cx="1770063" cy="1390650"/>
          </a:xfrm>
          <a:prstGeom prst="parallelogram">
            <a:avLst>
              <a:gd name="adj" fmla="val 31821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094" tIns="46047" rIns="92094" bIns="46047" anchor="ctr"/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1000"/>
              </a:spcAft>
            </a:pPr>
            <a:r>
              <a:rPr lang="en-US" altLang="zh-CN" sz="2000" i="1">
                <a:solidFill>
                  <a:srgbClr val="000000"/>
                </a:solidFill>
                <a:latin typeface="Arial" charset="0"/>
                <a:ea typeface="新細明體" charset="-120"/>
              </a:rPr>
              <a:t>DATA</a:t>
            </a:r>
            <a:endParaRPr lang="en-US" altLang="zh-TW" sz="2000" i="1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8134" name="Line 66"/>
          <p:cNvSpPr>
            <a:spLocks noChangeShapeType="1"/>
          </p:cNvSpPr>
          <p:nvPr/>
        </p:nvSpPr>
        <p:spPr bwMode="auto">
          <a:xfrm>
            <a:off x="5657850" y="305435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5" name="Line 67"/>
          <p:cNvSpPr>
            <a:spLocks noChangeShapeType="1"/>
          </p:cNvSpPr>
          <p:nvPr/>
        </p:nvSpPr>
        <p:spPr bwMode="auto">
          <a:xfrm>
            <a:off x="7029450" y="351155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6" name="Line 68"/>
          <p:cNvSpPr>
            <a:spLocks noChangeShapeType="1"/>
          </p:cNvSpPr>
          <p:nvPr/>
        </p:nvSpPr>
        <p:spPr bwMode="auto">
          <a:xfrm>
            <a:off x="7029450" y="480695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2" name="Rectangle 70"/>
          <p:cNvSpPr>
            <a:spLocks noChangeArrowheads="1"/>
          </p:cNvSpPr>
          <p:nvPr/>
        </p:nvSpPr>
        <p:spPr bwMode="auto">
          <a:xfrm>
            <a:off x="7069138" y="3101975"/>
            <a:ext cx="2043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/>
              <a:t>prop. delay: d/s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5BA3F4B8-9937-7240-96ED-C7D23C8DD091}" type="slidenum">
              <a:rPr lang="en-US" altLang="x-none" sz="1200">
                <a:latin typeface="Tahoma" charset="0"/>
              </a:rPr>
              <a:pPr/>
              <a:t>17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50178" name="Rectangle 4"/>
          <p:cNvSpPr>
            <a:spLocks noChangeArrowheads="1"/>
          </p:cNvSpPr>
          <p:nvPr/>
        </p:nvSpPr>
        <p:spPr bwMode="auto">
          <a:xfrm>
            <a:off x="476250" y="266700"/>
            <a:ext cx="82169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800" u="sng">
                <a:solidFill>
                  <a:schemeClr val="accent2"/>
                </a:solidFill>
              </a:rPr>
              <a:t>Delay Calculation in Circuit Switched Networks</a:t>
            </a:r>
            <a:endParaRPr lang="en-US" altLang="x-none" sz="3200" u="sng">
              <a:solidFill>
                <a:schemeClr val="accent2"/>
              </a:solidFill>
            </a:endParaRPr>
          </a:p>
        </p:txBody>
      </p:sp>
      <p:sp>
        <p:nvSpPr>
          <p:cNvPr id="50179" name="Rectangle 5"/>
          <p:cNvSpPr>
            <a:spLocks noChangeArrowheads="1"/>
          </p:cNvSpPr>
          <p:nvPr/>
        </p:nvSpPr>
        <p:spPr bwMode="auto">
          <a:xfrm>
            <a:off x="692150" y="3130550"/>
            <a:ext cx="4114800" cy="1924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2400"/>
              <a:t>Transmission delay: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r>
              <a:rPr lang="en-US" altLang="x-none" sz="2400"/>
              <a:t>R = reserved bandwidth (bps)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r>
              <a:rPr lang="en-US" altLang="x-none" sz="2400"/>
              <a:t>L = message length (bits)</a:t>
            </a:r>
          </a:p>
        </p:txBody>
      </p:sp>
      <p:sp>
        <p:nvSpPr>
          <p:cNvPr id="50180" name="AutoShape 64"/>
          <p:cNvSpPr>
            <a:spLocks noChangeArrowheads="1"/>
          </p:cNvSpPr>
          <p:nvPr/>
        </p:nvSpPr>
        <p:spPr bwMode="auto">
          <a:xfrm rot="5400000">
            <a:off x="5303043" y="3625057"/>
            <a:ext cx="1770063" cy="1390650"/>
          </a:xfrm>
          <a:prstGeom prst="parallelogram">
            <a:avLst>
              <a:gd name="adj" fmla="val 31821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094" tIns="46047" rIns="92094" bIns="46047" anchor="ctr"/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1000"/>
              </a:spcAft>
            </a:pPr>
            <a:r>
              <a:rPr lang="en-US" altLang="zh-CN" sz="2000" i="1">
                <a:solidFill>
                  <a:srgbClr val="000000"/>
                </a:solidFill>
                <a:latin typeface="Arial" charset="0"/>
                <a:ea typeface="新細明體" charset="-120"/>
              </a:rPr>
              <a:t>DATA</a:t>
            </a:r>
            <a:endParaRPr lang="en-US" altLang="zh-TW" sz="2000" i="1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0181" name="Line 66"/>
          <p:cNvSpPr>
            <a:spLocks noChangeShapeType="1"/>
          </p:cNvSpPr>
          <p:nvPr/>
        </p:nvSpPr>
        <p:spPr bwMode="auto">
          <a:xfrm>
            <a:off x="5492750" y="343535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2" name="Line 67"/>
          <p:cNvSpPr>
            <a:spLocks noChangeShapeType="1"/>
          </p:cNvSpPr>
          <p:nvPr/>
        </p:nvSpPr>
        <p:spPr bwMode="auto">
          <a:xfrm>
            <a:off x="6864350" y="389255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3" name="Line 68"/>
          <p:cNvSpPr>
            <a:spLocks noChangeShapeType="1"/>
          </p:cNvSpPr>
          <p:nvPr/>
        </p:nvSpPr>
        <p:spPr bwMode="auto">
          <a:xfrm>
            <a:off x="6864350" y="518795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4" name="Rectangle 70"/>
          <p:cNvSpPr>
            <a:spLocks noChangeArrowheads="1"/>
          </p:cNvSpPr>
          <p:nvPr/>
        </p:nvSpPr>
        <p:spPr bwMode="auto">
          <a:xfrm>
            <a:off x="6904038" y="3482975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2000"/>
              <a:t>d/s</a:t>
            </a:r>
          </a:p>
        </p:txBody>
      </p:sp>
      <p:sp>
        <p:nvSpPr>
          <p:cNvPr id="79883" name="Rectangle 71"/>
          <p:cNvSpPr>
            <a:spLocks noChangeArrowheads="1"/>
          </p:cNvSpPr>
          <p:nvPr/>
        </p:nvSpPr>
        <p:spPr bwMode="auto">
          <a:xfrm>
            <a:off x="6799263" y="4349750"/>
            <a:ext cx="2357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zh-CN" sz="2000">
                <a:ea typeface="宋体" charset="-122"/>
              </a:rPr>
              <a:t>trans. delay = L/R</a:t>
            </a:r>
            <a:endParaRPr lang="en-US" altLang="x-none" sz="2000"/>
          </a:p>
        </p:txBody>
      </p:sp>
      <p:sp>
        <p:nvSpPr>
          <p:cNvPr id="50186" name="Rectangle 62"/>
          <p:cNvSpPr>
            <a:spLocks noChangeArrowheads="1"/>
          </p:cNvSpPr>
          <p:nvPr/>
        </p:nvSpPr>
        <p:spPr bwMode="auto">
          <a:xfrm>
            <a:off x="539750" y="1682750"/>
            <a:ext cx="411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r>
              <a:rPr lang="en-US" altLang="x-none" sz="2400">
                <a:solidFill>
                  <a:srgbClr val="FF0000"/>
                </a:solidFill>
              </a:rPr>
              <a:t> Transmission delay</a:t>
            </a:r>
            <a:r>
              <a:rPr lang="en-US" altLang="x-none" sz="2400"/>
              <a:t>: time to pump data onto link at </a:t>
            </a:r>
            <a:r>
              <a:rPr lang="en-US" altLang="x-none" sz="2400" i="1">
                <a:solidFill>
                  <a:schemeClr val="accent2"/>
                </a:solidFill>
              </a:rPr>
              <a:t>line  </a:t>
            </a:r>
            <a:r>
              <a:rPr lang="en-US" altLang="x-none" sz="2400"/>
              <a:t>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9D5C36BD-E36E-914D-BBE4-DA7AD5AF1823}" type="slidenum">
              <a:rPr lang="en-US" altLang="x-none" sz="1200">
                <a:latin typeface="Tahoma" charset="0"/>
              </a:rPr>
              <a:pPr/>
              <a:t>18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An Example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3375"/>
            <a:ext cx="8083550" cy="4656138"/>
          </a:xfrm>
        </p:spPr>
        <p:txBody>
          <a:bodyPr/>
          <a:lstStyle/>
          <a:p>
            <a:r>
              <a:rPr lang="en-US" altLang="x-none" sz="2400">
                <a:ea typeface="ＭＳ Ｐゴシック" charset="-128"/>
              </a:rPr>
              <a:t>Propagation delay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suppose the distance between </a:t>
            </a:r>
            <a:r>
              <a:rPr lang="en-US" altLang="zh-CN" sz="2000">
                <a:ea typeface="宋体" charset="-122"/>
              </a:rPr>
              <a:t>A</a:t>
            </a:r>
            <a:r>
              <a:rPr lang="en-US" altLang="x-none" sz="2000">
                <a:ea typeface="ＭＳ Ｐゴシック" charset="-128"/>
              </a:rPr>
              <a:t> and </a:t>
            </a:r>
            <a:r>
              <a:rPr lang="en-US" altLang="zh-CN" sz="2000">
                <a:ea typeface="宋体" charset="-122"/>
              </a:rPr>
              <a:t>B</a:t>
            </a:r>
            <a:r>
              <a:rPr lang="en-US" altLang="x-none" sz="2000">
                <a:ea typeface="ＭＳ Ｐゴシック" charset="-128"/>
              </a:rPr>
              <a:t> is 4000 km, then one-way propagation delay is:</a:t>
            </a:r>
          </a:p>
          <a:p>
            <a:endParaRPr lang="en-US" altLang="x-none" sz="2400">
              <a:ea typeface="ＭＳ Ｐゴシック" charset="-128"/>
            </a:endParaRPr>
          </a:p>
          <a:p>
            <a:endParaRPr lang="en-US" altLang="zh-CN" sz="2400">
              <a:ea typeface="宋体" charset="-122"/>
            </a:endParaRPr>
          </a:p>
          <a:p>
            <a:r>
              <a:rPr lang="en-US" altLang="x-none" sz="2400">
                <a:ea typeface="ＭＳ Ｐゴシック" charset="-128"/>
              </a:rPr>
              <a:t>Transmission delay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suppose your iphone reserves a one-slot HSCSD channel</a:t>
            </a:r>
          </a:p>
          <a:p>
            <a:pPr lvl="2"/>
            <a:r>
              <a:rPr lang="en-US" altLang="x-none" sz="1800">
                <a:ea typeface="ＭＳ Ｐゴシック" charset="-128"/>
              </a:rPr>
              <a:t>each HSCSD frame can transmit about 115 kbps</a:t>
            </a:r>
          </a:p>
          <a:p>
            <a:pPr lvl="2"/>
            <a:r>
              <a:rPr lang="en-US" altLang="x-none" sz="1800">
                <a:ea typeface="ＭＳ Ｐゴシック" charset="-128"/>
              </a:rPr>
              <a:t>a frame is divided into 8 slots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then the transmission delay of using one reserved slot for a message of 1 Kbits:</a:t>
            </a:r>
          </a:p>
        </p:txBody>
      </p:sp>
      <p:graphicFrame>
        <p:nvGraphicFramePr>
          <p:cNvPr id="7170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49550" y="2825750"/>
          <a:ext cx="2667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6" name="Equation" r:id="rId4" imgW="1054100" imgH="241300" progId="Equation.3">
                  <p:embed/>
                </p:oleObj>
              </mc:Choice>
              <mc:Fallback>
                <p:oleObj name="Equation" r:id="rId4" imgW="10541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2825750"/>
                        <a:ext cx="2667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2"/>
          <p:cNvGraphicFramePr>
            <a:graphicFrameLocks noChangeAspect="1"/>
          </p:cNvGraphicFramePr>
          <p:nvPr/>
        </p:nvGraphicFramePr>
        <p:xfrm>
          <a:off x="2978150" y="5873750"/>
          <a:ext cx="2233613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7" name="Equation" r:id="rId6" imgW="812447" imgH="241195" progId="Equation.3">
                  <p:embed/>
                </p:oleObj>
              </mc:Choice>
              <mc:Fallback>
                <p:oleObj name="Equation" r:id="rId6" imgW="812447" imgH="24119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5873750"/>
                        <a:ext cx="2233613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B5196C17-A462-9E4A-9A66-BBFE36B5E757}" type="slidenum">
              <a:rPr lang="en-US" altLang="x-none" sz="1200">
                <a:latin typeface="Tahoma" charset="0"/>
              </a:rPr>
              <a:pPr/>
              <a:t>19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An Example (cont.)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7950"/>
            <a:ext cx="8083550" cy="4881563"/>
          </a:xfrm>
        </p:spPr>
        <p:txBody>
          <a:bodyPr/>
          <a:lstStyle/>
          <a:p>
            <a:r>
              <a:rPr lang="en-US" altLang="x-none" sz="2000">
                <a:ea typeface="ＭＳ Ｐゴシック" charset="-128"/>
              </a:rPr>
              <a:t>Suppose the setup message is very small, and the total setup processing delay is 200 ms</a:t>
            </a:r>
            <a:endParaRPr lang="en-US" altLang="zh-CN" sz="2000">
              <a:ea typeface="宋体" charset="-122"/>
            </a:endParaRPr>
          </a:p>
          <a:p>
            <a:r>
              <a:rPr lang="en-US" altLang="x-none" sz="2000">
                <a:ea typeface="ＭＳ Ｐゴシック" charset="-128"/>
              </a:rPr>
              <a:t>Then the delay to transfer a message of 1 Kbits from </a:t>
            </a:r>
            <a:r>
              <a:rPr lang="en-US" altLang="zh-CN" sz="2000">
                <a:ea typeface="宋体" charset="-122"/>
              </a:rPr>
              <a:t>A</a:t>
            </a:r>
            <a:r>
              <a:rPr lang="en-US" altLang="x-none" sz="2000">
                <a:ea typeface="ＭＳ Ｐゴシック" charset="-128"/>
              </a:rPr>
              <a:t> to </a:t>
            </a:r>
            <a:r>
              <a:rPr lang="en-US" altLang="zh-CN" sz="2000">
                <a:ea typeface="宋体" charset="-122"/>
              </a:rPr>
              <a:t>B</a:t>
            </a:r>
            <a:r>
              <a:rPr lang="en-US" altLang="x-none" sz="2000">
                <a:ea typeface="ＭＳ Ｐゴシック" charset="-128"/>
              </a:rPr>
              <a:t> (from the beginning until host receives last bit) is:</a:t>
            </a:r>
          </a:p>
        </p:txBody>
      </p:sp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2120900" y="2749550"/>
          <a:ext cx="43862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1" name="Equation" r:id="rId4" imgW="1993035" imgH="177723" progId="Equation.3">
                  <p:embed/>
                </p:oleObj>
              </mc:Choice>
              <mc:Fallback>
                <p:oleObj name="Equation" r:id="rId4" imgW="1993035" imgH="17772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2749550"/>
                        <a:ext cx="43862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Line 10"/>
          <p:cNvSpPr>
            <a:spLocks noChangeShapeType="1"/>
          </p:cNvSpPr>
          <p:nvPr/>
        </p:nvSpPr>
        <p:spPr bwMode="auto">
          <a:xfrm flipH="1">
            <a:off x="1911350" y="3303588"/>
            <a:ext cx="19050" cy="3335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vert="eaVert" wrap="none" lIns="92121" tIns="46062" rIns="92121" bIns="46062" anchor="ctr"/>
          <a:lstStyle/>
          <a:p>
            <a:endParaRPr lang="en-US"/>
          </a:p>
        </p:txBody>
      </p:sp>
      <p:sp>
        <p:nvSpPr>
          <p:cNvPr id="54278" name="AutoShape 11"/>
          <p:cNvSpPr>
            <a:spLocks noChangeArrowheads="1"/>
          </p:cNvSpPr>
          <p:nvPr/>
        </p:nvSpPr>
        <p:spPr bwMode="auto">
          <a:xfrm rot="16200000" flipH="1">
            <a:off x="4152107" y="2097881"/>
            <a:ext cx="265112" cy="4708525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21" tIns="46062" rIns="92121" bIns="46062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4279" name="AutoShape 12"/>
          <p:cNvSpPr>
            <a:spLocks noChangeArrowheads="1"/>
          </p:cNvSpPr>
          <p:nvPr/>
        </p:nvSpPr>
        <p:spPr bwMode="auto">
          <a:xfrm rot="5400000">
            <a:off x="2634456" y="2807494"/>
            <a:ext cx="160338" cy="1568450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21" tIns="46062" rIns="92121" bIns="46062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4280" name="AutoShape 15"/>
          <p:cNvSpPr>
            <a:spLocks noChangeArrowheads="1"/>
          </p:cNvSpPr>
          <p:nvPr/>
        </p:nvSpPr>
        <p:spPr bwMode="auto">
          <a:xfrm rot="5400000">
            <a:off x="3520282" y="2999581"/>
            <a:ext cx="1538288" cy="4708525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094" tIns="46047" rIns="92094" bIns="46047" anchor="ctr"/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1000"/>
              </a:spcAft>
            </a:pPr>
            <a:r>
              <a:rPr lang="en-US" altLang="zh-TW" sz="2400" i="1">
                <a:solidFill>
                  <a:srgbClr val="000000"/>
                </a:solidFill>
                <a:latin typeface="Arial" charset="0"/>
                <a:ea typeface="新細明體" charset="-120"/>
              </a:rPr>
              <a:t>DATA</a:t>
            </a:r>
          </a:p>
        </p:txBody>
      </p:sp>
      <p:sp>
        <p:nvSpPr>
          <p:cNvPr id="54281" name="AutoShape 18"/>
          <p:cNvSpPr>
            <a:spLocks noChangeArrowheads="1"/>
          </p:cNvSpPr>
          <p:nvPr/>
        </p:nvSpPr>
        <p:spPr bwMode="auto">
          <a:xfrm rot="16200000" flipH="1">
            <a:off x="4124325" y="3924300"/>
            <a:ext cx="320675" cy="4708525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21" tIns="46062" rIns="92121" bIns="46062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4282" name="AutoShape 20"/>
          <p:cNvSpPr>
            <a:spLocks noChangeArrowheads="1"/>
          </p:cNvSpPr>
          <p:nvPr/>
        </p:nvSpPr>
        <p:spPr bwMode="auto">
          <a:xfrm rot="5400000">
            <a:off x="5775325" y="3389313"/>
            <a:ext cx="158750" cy="1568450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21" tIns="46062" rIns="92121" bIns="46062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4283" name="AutoShape 21"/>
          <p:cNvSpPr>
            <a:spLocks noChangeArrowheads="1"/>
          </p:cNvSpPr>
          <p:nvPr/>
        </p:nvSpPr>
        <p:spPr bwMode="auto">
          <a:xfrm rot="5400000">
            <a:off x="4205288" y="3130550"/>
            <a:ext cx="158750" cy="1571625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21" tIns="46062" rIns="92121" bIns="46062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4284" name="Line 25"/>
          <p:cNvSpPr>
            <a:spLocks noChangeShapeType="1"/>
          </p:cNvSpPr>
          <p:nvPr/>
        </p:nvSpPr>
        <p:spPr bwMode="auto">
          <a:xfrm flipH="1">
            <a:off x="3500438" y="3300413"/>
            <a:ext cx="19050" cy="3335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vert="eaVert" wrap="none" lIns="92121" tIns="46062" rIns="92121" bIns="46062" anchor="ctr"/>
          <a:lstStyle/>
          <a:p>
            <a:endParaRPr lang="en-US"/>
          </a:p>
        </p:txBody>
      </p:sp>
      <p:sp>
        <p:nvSpPr>
          <p:cNvPr id="54285" name="Line 26"/>
          <p:cNvSpPr>
            <a:spLocks noChangeShapeType="1"/>
          </p:cNvSpPr>
          <p:nvPr/>
        </p:nvSpPr>
        <p:spPr bwMode="auto">
          <a:xfrm flipH="1">
            <a:off x="5043488" y="3300413"/>
            <a:ext cx="19050" cy="3335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vert="eaVert" wrap="none" lIns="92121" tIns="46062" rIns="92121" bIns="46062" anchor="ctr"/>
          <a:lstStyle/>
          <a:p>
            <a:endParaRPr lang="en-US"/>
          </a:p>
        </p:txBody>
      </p:sp>
      <p:sp>
        <p:nvSpPr>
          <p:cNvPr id="54286" name="Line 27"/>
          <p:cNvSpPr>
            <a:spLocks noChangeShapeType="1"/>
          </p:cNvSpPr>
          <p:nvPr/>
        </p:nvSpPr>
        <p:spPr bwMode="auto">
          <a:xfrm flipH="1">
            <a:off x="6624638" y="3282950"/>
            <a:ext cx="19050" cy="3335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vert="eaVert" wrap="none" lIns="92121" tIns="46062" rIns="92121" bIns="46062" anchor="ctr"/>
          <a:lstStyle/>
          <a:p>
            <a:endParaRPr lang="en-US"/>
          </a:p>
        </p:txBody>
      </p:sp>
      <p:sp>
        <p:nvSpPr>
          <p:cNvPr id="54287" name="Line 28"/>
          <p:cNvSpPr>
            <a:spLocks noChangeShapeType="1"/>
          </p:cNvSpPr>
          <p:nvPr/>
        </p:nvSpPr>
        <p:spPr bwMode="auto">
          <a:xfrm>
            <a:off x="1919288" y="3511550"/>
            <a:ext cx="495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8" name="Line 29"/>
          <p:cNvSpPr>
            <a:spLocks noChangeShapeType="1"/>
          </p:cNvSpPr>
          <p:nvPr/>
        </p:nvSpPr>
        <p:spPr bwMode="auto">
          <a:xfrm>
            <a:off x="6643688" y="4349750"/>
            <a:ext cx="2286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94" name="Text Box 30"/>
          <p:cNvSpPr txBox="1">
            <a:spLocks noChangeArrowheads="1"/>
          </p:cNvSpPr>
          <p:nvPr/>
        </p:nvSpPr>
        <p:spPr bwMode="auto">
          <a:xfrm>
            <a:off x="6643688" y="3751263"/>
            <a:ext cx="817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Times New Roman" charset="0"/>
              </a:rPr>
              <a:t>20 + 200</a:t>
            </a:r>
          </a:p>
        </p:txBody>
      </p:sp>
      <p:sp>
        <p:nvSpPr>
          <p:cNvPr id="54290" name="Line 31"/>
          <p:cNvSpPr>
            <a:spLocks noChangeShapeType="1"/>
          </p:cNvSpPr>
          <p:nvPr/>
        </p:nvSpPr>
        <p:spPr bwMode="auto">
          <a:xfrm>
            <a:off x="1919288" y="4578350"/>
            <a:ext cx="495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96" name="Text Box 32"/>
          <p:cNvSpPr txBox="1">
            <a:spLocks noChangeArrowheads="1"/>
          </p:cNvSpPr>
          <p:nvPr/>
        </p:nvSpPr>
        <p:spPr bwMode="auto">
          <a:xfrm>
            <a:off x="6662738" y="427355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Times New Roman" charset="0"/>
              </a:rPr>
              <a:t>20</a:t>
            </a:r>
          </a:p>
        </p:txBody>
      </p:sp>
      <p:sp>
        <p:nvSpPr>
          <p:cNvPr id="54292" name="Line 33"/>
          <p:cNvSpPr>
            <a:spLocks noChangeShapeType="1"/>
          </p:cNvSpPr>
          <p:nvPr/>
        </p:nvSpPr>
        <p:spPr bwMode="auto">
          <a:xfrm>
            <a:off x="6643688" y="4959350"/>
            <a:ext cx="2286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98" name="Text Box 34"/>
          <p:cNvSpPr txBox="1">
            <a:spLocks noChangeArrowheads="1"/>
          </p:cNvSpPr>
          <p:nvPr/>
        </p:nvSpPr>
        <p:spPr bwMode="auto">
          <a:xfrm>
            <a:off x="6662738" y="457835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Times New Roman" charset="0"/>
              </a:rPr>
              <a:t>20</a:t>
            </a:r>
          </a:p>
        </p:txBody>
      </p:sp>
      <p:sp>
        <p:nvSpPr>
          <p:cNvPr id="54294" name="Line 35"/>
          <p:cNvSpPr>
            <a:spLocks noChangeShapeType="1"/>
          </p:cNvSpPr>
          <p:nvPr/>
        </p:nvSpPr>
        <p:spPr bwMode="auto">
          <a:xfrm>
            <a:off x="6643688" y="6102350"/>
            <a:ext cx="2286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00" name="Text Box 36"/>
          <p:cNvSpPr txBox="1">
            <a:spLocks noChangeArrowheads="1"/>
          </p:cNvSpPr>
          <p:nvPr/>
        </p:nvSpPr>
        <p:spPr bwMode="auto">
          <a:xfrm>
            <a:off x="6650038" y="534035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Times New Roman" charset="0"/>
              </a:rPr>
              <a:t>70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94" grpId="0"/>
      <p:bldP spid="318496" grpId="0"/>
      <p:bldP spid="318498" grpId="0"/>
      <p:bldP spid="3185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BD3089F0-FA5C-C649-ACED-4338B4D96B22}" type="slidenum">
              <a:rPr lang="en-US" altLang="x-none" sz="1200">
                <a:latin typeface="Tahoma" charset="0"/>
              </a:rPr>
              <a:pPr/>
              <a:t>2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533400" y="228600"/>
            <a:ext cx="7783513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48" tIns="45777" rIns="91548" bIns="45777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4000" u="sng">
                <a:solidFill>
                  <a:schemeClr val="accent2"/>
                </a:solidFill>
              </a:rPr>
              <a:t>Outline</a:t>
            </a: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533400" y="1603375"/>
            <a:ext cx="7783513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48" tIns="45777" rIns="91548" bIns="45777"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C00000"/>
              </a:buClr>
              <a:buSzPct val="85000"/>
              <a:buFont typeface="Wingdings" charset="2"/>
              <a:buChar char="Ø"/>
            </a:pPr>
            <a:r>
              <a:rPr lang="en-US" altLang="x-none" sz="2800" i="1">
                <a:solidFill>
                  <a:srgbClr val="C00000"/>
                </a:solidFill>
              </a:rPr>
              <a:t>Admin and recap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800"/>
              <a:t>A taxonomy of communication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D5A00B16-620F-6440-9A46-F32504E5907E}" type="slidenum">
              <a:rPr lang="en-US" altLang="x-none" sz="1200">
                <a:latin typeface="Tahoma" charset="0"/>
              </a:rPr>
              <a:pPr/>
              <a:t>20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56322" name="Rectangle 4"/>
          <p:cNvSpPr>
            <a:spLocks noChangeArrowheads="1"/>
          </p:cNvSpPr>
          <p:nvPr/>
        </p:nvSpPr>
        <p:spPr bwMode="auto">
          <a:xfrm>
            <a:off x="533400" y="228600"/>
            <a:ext cx="7783513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48" tIns="45777" rIns="91548" bIns="45777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4000" u="sng">
                <a:solidFill>
                  <a:schemeClr val="accent2"/>
                </a:solidFill>
              </a:rPr>
              <a:t>Outline</a:t>
            </a:r>
          </a:p>
        </p:txBody>
      </p:sp>
      <p:sp>
        <p:nvSpPr>
          <p:cNvPr id="56323" name="Rectangle 5"/>
          <p:cNvSpPr>
            <a:spLocks noChangeArrowheads="1"/>
          </p:cNvSpPr>
          <p:nvPr/>
        </p:nvSpPr>
        <p:spPr bwMode="auto">
          <a:xfrm>
            <a:off x="533400" y="1603375"/>
            <a:ext cx="7783513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48" tIns="45777" rIns="91548" bIns="45777"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800"/>
              <a:t>Admin. and review</a:t>
            </a:r>
          </a:p>
          <a:p>
            <a:pPr algn="l">
              <a:spcBef>
                <a:spcPct val="20000"/>
              </a:spcBef>
              <a:buClr>
                <a:srgbClr val="C00000"/>
              </a:buClr>
              <a:buSzPct val="85000"/>
              <a:buFont typeface="Wingdings" charset="2"/>
              <a:buChar char="Ø"/>
            </a:pPr>
            <a:r>
              <a:rPr lang="en-US" altLang="x-none" sz="2800" i="1">
                <a:solidFill>
                  <a:srgbClr val="C00000"/>
                </a:solidFill>
              </a:rPr>
              <a:t>A taxonomy of communication networks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¦"/>
            </a:pPr>
            <a:r>
              <a:rPr lang="en-US" altLang="x-none" sz="2400"/>
              <a:t>circuit switched networks</a:t>
            </a:r>
          </a:p>
          <a:p>
            <a:pPr lvl="1" algn="l">
              <a:spcBef>
                <a:spcPct val="20000"/>
              </a:spcBef>
              <a:buClr>
                <a:srgbClr val="C00000"/>
              </a:buClr>
              <a:buSzPct val="85000"/>
              <a:buFont typeface="Wingdings" charset="2"/>
              <a:buChar char="Ø"/>
            </a:pPr>
            <a:r>
              <a:rPr lang="en-US" altLang="x-none" sz="2400" i="1">
                <a:solidFill>
                  <a:srgbClr val="C00000"/>
                </a:solidFill>
              </a:rPr>
              <a:t>packet switched networks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75000"/>
            </a:pPr>
            <a:endParaRPr lang="en-US" altLang="x-none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F3096041-9D18-174E-9D6F-3E49CB5613E8}" type="slidenum">
              <a:rPr lang="en-US" altLang="x-none" sz="1200">
                <a:latin typeface="Tahoma" charset="0"/>
              </a:rPr>
              <a:pPr/>
              <a:t>21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600" u="sng">
                <a:solidFill>
                  <a:schemeClr val="accent2"/>
                </a:solidFill>
              </a:rPr>
              <a:t>Packet Switching</a:t>
            </a:r>
            <a:endParaRPr lang="en-US" altLang="x-none" sz="4000" u="sng">
              <a:solidFill>
                <a:schemeClr val="accent2"/>
              </a:solidFill>
            </a:endParaRPr>
          </a:p>
        </p:txBody>
      </p:sp>
      <p:sp>
        <p:nvSpPr>
          <p:cNvPr id="58371" name="Rectangle 5"/>
          <p:cNvSpPr>
            <a:spLocks noChangeArrowheads="1"/>
          </p:cNvSpPr>
          <p:nvPr/>
        </p:nvSpPr>
        <p:spPr bwMode="auto">
          <a:xfrm>
            <a:off x="533400" y="1371600"/>
            <a:ext cx="81597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2400" dirty="0"/>
              <a:t>Each end-to-end data </a:t>
            </a:r>
            <a:r>
              <a:rPr lang="en-US" altLang="x-none" sz="2400" b="1" dirty="0">
                <a:solidFill>
                  <a:srgbClr val="FF0000"/>
                </a:solidFill>
              </a:rPr>
              <a:t>flow</a:t>
            </a:r>
            <a:r>
              <a:rPr lang="en-US" altLang="x-none" sz="2400" dirty="0"/>
              <a:t> </a:t>
            </a:r>
            <a:r>
              <a:rPr lang="en-US" altLang="zh-CN" sz="2400" dirty="0">
                <a:ea typeface="宋体" charset="-122"/>
              </a:rPr>
              <a:t>(i.e., a sender-receiver pair) </a:t>
            </a:r>
            <a:r>
              <a:rPr lang="en-US" altLang="x-none" sz="2400" dirty="0"/>
              <a:t>divided into </a:t>
            </a:r>
            <a:r>
              <a:rPr lang="en-US" altLang="x-none" sz="2400" b="1" i="1" dirty="0">
                <a:solidFill>
                  <a:srgbClr val="FF0000"/>
                </a:solidFill>
              </a:rPr>
              <a:t>packets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r>
              <a:rPr lang="en-US" altLang="zh-TW" sz="2400" dirty="0">
                <a:ea typeface="新細明體" charset="-120"/>
              </a:rPr>
              <a:t>Packets have the following structure: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altLang="zh-TW" sz="2400" dirty="0">
              <a:ea typeface="新細明體" charset="-120"/>
            </a:endParaRP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altLang="zh-TW" sz="2400" dirty="0">
              <a:ea typeface="新細明體" charset="-120"/>
            </a:endParaRPr>
          </a:p>
          <a:p>
            <a:pPr lvl="2" algn="l">
              <a:spcBef>
                <a:spcPct val="20000"/>
              </a:spcBef>
              <a:buFontTx/>
              <a:buChar char="•"/>
            </a:pPr>
            <a:r>
              <a:rPr lang="en-US" altLang="zh-TW" sz="1800" dirty="0">
                <a:ea typeface="新細明體" charset="-120"/>
              </a:rPr>
              <a:t>header and trailer carry control information (e.g., destination address, check sum) </a:t>
            </a:r>
          </a:p>
          <a:p>
            <a:pPr lvl="2" algn="l">
              <a:spcBef>
                <a:spcPct val="20000"/>
              </a:spcBef>
              <a:buFontTx/>
              <a:buChar char="•"/>
            </a:pPr>
            <a:r>
              <a:rPr lang="en-US" altLang="zh-TW" sz="1800" dirty="0">
                <a:ea typeface="新細明體" charset="-120"/>
              </a:rPr>
              <a:t>where is the control information for circuit switching?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r>
              <a:rPr lang="en-US" altLang="zh-TW" sz="2400" dirty="0">
                <a:ea typeface="新細明體" charset="-120"/>
              </a:rPr>
              <a:t>At each node the entire packet is received, </a:t>
            </a:r>
            <a:r>
              <a:rPr lang="en-US" altLang="zh-CN" sz="2400" dirty="0">
                <a:ea typeface="新細明體" charset="-120"/>
              </a:rPr>
              <a:t>processed (e.g., routing), </a:t>
            </a:r>
            <a:r>
              <a:rPr lang="en-US" altLang="zh-TW" sz="2400" dirty="0">
                <a:ea typeface="新細明體" charset="-120"/>
              </a:rPr>
              <a:t>stored briefly, and then forwarded to the next node</a:t>
            </a:r>
            <a:r>
              <a:rPr lang="en-US" altLang="zh-CN" sz="2400" dirty="0">
                <a:ea typeface="新細明體" charset="-120"/>
              </a:rPr>
              <a:t>; thus packet-switched networks are also called </a:t>
            </a:r>
            <a:r>
              <a:rPr lang="en-US" altLang="zh-CN" sz="2400" b="1" dirty="0">
                <a:solidFill>
                  <a:srgbClr val="FF0000"/>
                </a:solidFill>
                <a:ea typeface="新細明體" charset="-120"/>
              </a:rPr>
              <a:t>s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tore-and-</a:t>
            </a:r>
            <a:r>
              <a:rPr lang="en-US" altLang="zh-CN" sz="2400" b="1" dirty="0">
                <a:solidFill>
                  <a:srgbClr val="FF0000"/>
                </a:solidFill>
                <a:ea typeface="新細明體" charset="-120"/>
              </a:rPr>
              <a:t>f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orward </a:t>
            </a:r>
            <a:r>
              <a:rPr lang="en-US" altLang="zh-CN" sz="2400" b="1" dirty="0">
                <a:solidFill>
                  <a:srgbClr val="FF0000"/>
                </a:solidFill>
                <a:ea typeface="新細明體" charset="-120"/>
              </a:rPr>
              <a:t>n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etworks. </a:t>
            </a:r>
            <a:r>
              <a:rPr lang="en-US" altLang="x-none" sz="2400" dirty="0"/>
              <a:t>On its turn, a packet uses </a:t>
            </a:r>
            <a:r>
              <a:rPr lang="en-US" altLang="x-none" sz="2400" dirty="0">
                <a:solidFill>
                  <a:srgbClr val="FF0000"/>
                </a:solidFill>
              </a:rPr>
              <a:t>full</a:t>
            </a:r>
            <a:r>
              <a:rPr lang="en-US" altLang="x-none" sz="2400" dirty="0"/>
              <a:t> link bandwidth </a:t>
            </a:r>
          </a:p>
        </p:txBody>
      </p:sp>
      <p:grpSp>
        <p:nvGrpSpPr>
          <p:cNvPr id="58372" name="Group 11"/>
          <p:cNvGrpSpPr>
            <a:grpSpLocks/>
          </p:cNvGrpSpPr>
          <p:nvPr/>
        </p:nvGrpSpPr>
        <p:grpSpPr bwMode="auto">
          <a:xfrm>
            <a:off x="1454150" y="2898775"/>
            <a:ext cx="6019800" cy="460375"/>
            <a:chOff x="868" y="1970"/>
            <a:chExt cx="3792" cy="290"/>
          </a:xfrm>
        </p:grpSpPr>
        <p:sp>
          <p:nvSpPr>
            <p:cNvPr id="58373" name="Rectangle 12"/>
            <p:cNvSpPr>
              <a:spLocks noChangeArrowheads="1"/>
            </p:cNvSpPr>
            <p:nvPr/>
          </p:nvSpPr>
          <p:spPr bwMode="auto">
            <a:xfrm>
              <a:off x="868" y="1970"/>
              <a:ext cx="818" cy="289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1" dir="t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lIns="91542" tIns="45774" rIns="91542" bIns="45774" anchor="ctr">
              <a:flatTx/>
            </a:bodyPr>
            <a:lstStyle>
              <a:lvl1pPr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ts val="1000"/>
                </a:spcBef>
                <a:spcAft>
                  <a:spcPts val="1000"/>
                </a:spcAft>
              </a:pPr>
              <a:r>
                <a:rPr lang="en-US" altLang="zh-TW" sz="1600" b="1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Header</a:t>
              </a:r>
              <a:endParaRPr lang="en-US" altLang="zh-TW" sz="2400" b="1" i="1">
                <a:solidFill>
                  <a:srgbClr val="FF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58374" name="Rectangle 13"/>
            <p:cNvSpPr>
              <a:spLocks noChangeArrowheads="1"/>
            </p:cNvSpPr>
            <p:nvPr/>
          </p:nvSpPr>
          <p:spPr bwMode="auto">
            <a:xfrm>
              <a:off x="1686" y="1970"/>
              <a:ext cx="2355" cy="289"/>
            </a:xfrm>
            <a:prstGeom prst="rect">
              <a:avLst/>
            </a:prstGeom>
            <a:solidFill>
              <a:srgbClr val="99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1" dir="t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rgbClr val="99CCFF"/>
              </a:extrusionClr>
              <a:contourClr>
                <a:srgbClr val="99CCFF"/>
              </a:contourClr>
            </a:sp3d>
          </p:spPr>
          <p:txBody>
            <a:bodyPr wrap="none" lIns="91542" tIns="45774" rIns="91542" bIns="45774" anchor="ctr">
              <a:flatTx/>
            </a:bodyPr>
            <a:lstStyle>
              <a:lvl1pPr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ts val="1000"/>
                </a:spcBef>
                <a:spcAft>
                  <a:spcPts val="1000"/>
                </a:spcAft>
              </a:pPr>
              <a:r>
                <a:rPr lang="en-US" altLang="zh-TW" sz="1600">
                  <a:latin typeface="Arial" charset="0"/>
                  <a:ea typeface="新細明體" charset="-120"/>
                </a:rPr>
                <a:t>Data</a:t>
              </a:r>
              <a:endParaRPr lang="en-US" altLang="zh-TW" sz="1800" i="1">
                <a:latin typeface="Arial" charset="0"/>
                <a:ea typeface="新細明體" charset="-120"/>
              </a:endParaRPr>
            </a:p>
          </p:txBody>
        </p:sp>
        <p:sp>
          <p:nvSpPr>
            <p:cNvPr id="58375" name="Rectangle 14"/>
            <p:cNvSpPr>
              <a:spLocks noChangeArrowheads="1"/>
            </p:cNvSpPr>
            <p:nvPr/>
          </p:nvSpPr>
          <p:spPr bwMode="auto">
            <a:xfrm>
              <a:off x="4035" y="1971"/>
              <a:ext cx="625" cy="289"/>
            </a:xfrm>
            <a:prstGeom prst="rect">
              <a:avLst/>
            </a:prstGeom>
            <a:solidFill>
              <a:srgbClr val="FFCC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1" dir="t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rgbClr val="FFCC00"/>
              </a:extrusionClr>
              <a:contourClr>
                <a:srgbClr val="FFCC00"/>
              </a:contourClr>
            </a:sp3d>
          </p:spPr>
          <p:txBody>
            <a:bodyPr wrap="none" lIns="91542" tIns="45774" rIns="91542" bIns="45774" anchor="ctr">
              <a:flatTx/>
            </a:bodyPr>
            <a:lstStyle>
              <a:lvl1pPr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ts val="1000"/>
                </a:spcBef>
                <a:spcAft>
                  <a:spcPts val="1000"/>
                </a:spcAft>
              </a:pPr>
              <a:r>
                <a:rPr lang="en-US" altLang="zh-TW" sz="1600" b="1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Trailer</a:t>
              </a:r>
              <a:endParaRPr lang="en-US" altLang="zh-TW" sz="1800" b="1" i="1">
                <a:solidFill>
                  <a:srgbClr val="FF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CDE44AB1-02F7-BE46-9FFE-B605B7EBCA31}" type="slidenum">
              <a:rPr lang="en-US" altLang="x-none" sz="1200">
                <a:latin typeface="Tahoma" charset="0"/>
              </a:rPr>
              <a:pPr/>
              <a:t>22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600" u="sng">
                <a:solidFill>
                  <a:schemeClr val="accent2"/>
                </a:solidFill>
              </a:rPr>
              <a:t>Packet Switching</a:t>
            </a:r>
          </a:p>
        </p:txBody>
      </p:sp>
      <p:sp>
        <p:nvSpPr>
          <p:cNvPr id="60419" name="Line 5"/>
          <p:cNvSpPr>
            <a:spLocks noChangeShapeType="1"/>
          </p:cNvSpPr>
          <p:nvPr/>
        </p:nvSpPr>
        <p:spPr bwMode="auto">
          <a:xfrm>
            <a:off x="3538538" y="2303463"/>
            <a:ext cx="0" cy="228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0420" name="Object 94"/>
          <p:cNvGraphicFramePr>
            <a:graphicFrameLocks noChangeAspect="1"/>
          </p:cNvGraphicFramePr>
          <p:nvPr/>
        </p:nvGraphicFramePr>
        <p:xfrm>
          <a:off x="996950" y="1606550"/>
          <a:ext cx="7299325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6" name="Photo Editor Photo" r:id="rId4" imgW="9419048" imgH="6001588" progId="MSPhotoEd.3">
                  <p:embed/>
                </p:oleObj>
              </mc:Choice>
              <mc:Fallback>
                <p:oleObj name="Photo Editor Photo" r:id="rId4" imgW="9419048" imgH="6001588" progId="MSPhotoEd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1606550"/>
                        <a:ext cx="7299325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76763AE9-568C-6046-82CD-06E1AD0DE222}" type="slidenum">
              <a:rPr lang="en-US" altLang="x-none" sz="1200">
                <a:latin typeface="Tahoma" charset="0"/>
              </a:rPr>
              <a:pPr/>
              <a:t>23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62466" name="Rectangle 16"/>
          <p:cNvSpPr>
            <a:spLocks noChangeArrowheads="1"/>
          </p:cNvSpPr>
          <p:nvPr/>
        </p:nvSpPr>
        <p:spPr bwMode="auto">
          <a:xfrm>
            <a:off x="463550" y="463550"/>
            <a:ext cx="7783513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48" tIns="45777" rIns="91548" bIns="45777" anchor="ctr"/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600" u="sng">
                <a:solidFill>
                  <a:schemeClr val="accent2"/>
                </a:solidFill>
              </a:rPr>
              <a:t>Inside a Packet Switching Router</a:t>
            </a:r>
          </a:p>
        </p:txBody>
      </p:sp>
      <p:sp>
        <p:nvSpPr>
          <p:cNvPr id="62467" name="Rectangle 17"/>
          <p:cNvSpPr>
            <a:spLocks noChangeArrowheads="1"/>
          </p:cNvSpPr>
          <p:nvPr/>
        </p:nvSpPr>
        <p:spPr bwMode="auto">
          <a:xfrm>
            <a:off x="463550" y="1530350"/>
            <a:ext cx="77835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48" tIns="45777" rIns="91548" bIns="45777"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2800"/>
              <a:t>A</a:t>
            </a:r>
            <a:r>
              <a:rPr lang="en-US" altLang="zh-CN" sz="2800">
                <a:ea typeface="宋体" charset="-122"/>
              </a:rPr>
              <a:t>n output queueing switch</a:t>
            </a:r>
            <a:endParaRPr lang="en-US" altLang="x-none" sz="2800"/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5111750" y="5035550"/>
            <a:ext cx="1752600" cy="304800"/>
            <a:chOff x="1056" y="1872"/>
            <a:chExt cx="1104" cy="192"/>
          </a:xfrm>
        </p:grpSpPr>
        <p:sp>
          <p:nvSpPr>
            <p:cNvPr id="282629" name="Oval 5"/>
            <p:cNvSpPr>
              <a:spLocks noChangeArrowheads="1"/>
            </p:cNvSpPr>
            <p:nvPr/>
          </p:nvSpPr>
          <p:spPr bwMode="auto">
            <a:xfrm>
              <a:off x="2064" y="1872"/>
              <a:ext cx="96" cy="192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5882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5882"/>
                    <a:invGamma/>
                  </a:schemeClr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62520" name="Rectangle 6"/>
            <p:cNvSpPr>
              <a:spLocks noChangeArrowheads="1"/>
            </p:cNvSpPr>
            <p:nvPr/>
          </p:nvSpPr>
          <p:spPr bwMode="auto">
            <a:xfrm>
              <a:off x="1104" y="1872"/>
              <a:ext cx="1008" cy="192"/>
            </a:xfrm>
            <a:prstGeom prst="rect">
              <a:avLst/>
            </a:prstGeom>
            <a:gradFill rotWithShape="0">
              <a:gsLst>
                <a:gs pos="0">
                  <a:srgbClr val="7A7A7A"/>
                </a:gs>
                <a:gs pos="50000">
                  <a:srgbClr val="C0C0C0"/>
                </a:gs>
                <a:gs pos="100000">
                  <a:srgbClr val="7A7A7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521" name="Oval 7"/>
            <p:cNvSpPr>
              <a:spLocks noChangeArrowheads="1"/>
            </p:cNvSpPr>
            <p:nvPr/>
          </p:nvSpPr>
          <p:spPr bwMode="auto">
            <a:xfrm>
              <a:off x="1056" y="1872"/>
              <a:ext cx="96" cy="192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grpSp>
        <p:nvGrpSpPr>
          <p:cNvPr id="62469" name="Group 8"/>
          <p:cNvGrpSpPr>
            <a:grpSpLocks/>
          </p:cNvGrpSpPr>
          <p:nvPr/>
        </p:nvGrpSpPr>
        <p:grpSpPr bwMode="auto">
          <a:xfrm>
            <a:off x="5111750" y="4121150"/>
            <a:ext cx="1752600" cy="304800"/>
            <a:chOff x="1056" y="1872"/>
            <a:chExt cx="1104" cy="192"/>
          </a:xfrm>
        </p:grpSpPr>
        <p:sp>
          <p:nvSpPr>
            <p:cNvPr id="282633" name="Oval 9"/>
            <p:cNvSpPr>
              <a:spLocks noChangeArrowheads="1"/>
            </p:cNvSpPr>
            <p:nvPr/>
          </p:nvSpPr>
          <p:spPr bwMode="auto">
            <a:xfrm>
              <a:off x="2064" y="1872"/>
              <a:ext cx="96" cy="192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5882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5882"/>
                    <a:invGamma/>
                  </a:schemeClr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62517" name="Rectangle 10"/>
            <p:cNvSpPr>
              <a:spLocks noChangeArrowheads="1"/>
            </p:cNvSpPr>
            <p:nvPr/>
          </p:nvSpPr>
          <p:spPr bwMode="auto">
            <a:xfrm>
              <a:off x="1104" y="1872"/>
              <a:ext cx="1008" cy="192"/>
            </a:xfrm>
            <a:prstGeom prst="rect">
              <a:avLst/>
            </a:prstGeom>
            <a:gradFill rotWithShape="0">
              <a:gsLst>
                <a:gs pos="0">
                  <a:srgbClr val="7A7A7A"/>
                </a:gs>
                <a:gs pos="50000">
                  <a:srgbClr val="C0C0C0"/>
                </a:gs>
                <a:gs pos="100000">
                  <a:srgbClr val="7A7A7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518" name="Oval 11"/>
            <p:cNvSpPr>
              <a:spLocks noChangeArrowheads="1"/>
            </p:cNvSpPr>
            <p:nvPr/>
          </p:nvSpPr>
          <p:spPr bwMode="auto">
            <a:xfrm>
              <a:off x="1056" y="1872"/>
              <a:ext cx="96" cy="192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grpSp>
        <p:nvGrpSpPr>
          <p:cNvPr id="62470" name="Group 12"/>
          <p:cNvGrpSpPr>
            <a:grpSpLocks/>
          </p:cNvGrpSpPr>
          <p:nvPr/>
        </p:nvGrpSpPr>
        <p:grpSpPr bwMode="auto">
          <a:xfrm>
            <a:off x="5111750" y="3130550"/>
            <a:ext cx="1752600" cy="304800"/>
            <a:chOff x="1056" y="1872"/>
            <a:chExt cx="1104" cy="192"/>
          </a:xfrm>
        </p:grpSpPr>
        <p:sp>
          <p:nvSpPr>
            <p:cNvPr id="282637" name="Oval 13"/>
            <p:cNvSpPr>
              <a:spLocks noChangeArrowheads="1"/>
            </p:cNvSpPr>
            <p:nvPr/>
          </p:nvSpPr>
          <p:spPr bwMode="auto">
            <a:xfrm>
              <a:off x="2064" y="1872"/>
              <a:ext cx="96" cy="192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5882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5882"/>
                    <a:invGamma/>
                  </a:schemeClr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62514" name="Rectangle 14"/>
            <p:cNvSpPr>
              <a:spLocks noChangeArrowheads="1"/>
            </p:cNvSpPr>
            <p:nvPr/>
          </p:nvSpPr>
          <p:spPr bwMode="auto">
            <a:xfrm>
              <a:off x="1104" y="1872"/>
              <a:ext cx="1008" cy="192"/>
            </a:xfrm>
            <a:prstGeom prst="rect">
              <a:avLst/>
            </a:prstGeom>
            <a:gradFill rotWithShape="0">
              <a:gsLst>
                <a:gs pos="0">
                  <a:srgbClr val="7A7A7A"/>
                </a:gs>
                <a:gs pos="50000">
                  <a:srgbClr val="C0C0C0"/>
                </a:gs>
                <a:gs pos="100000">
                  <a:srgbClr val="7A7A7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515" name="Oval 15"/>
            <p:cNvSpPr>
              <a:spLocks noChangeArrowheads="1"/>
            </p:cNvSpPr>
            <p:nvPr/>
          </p:nvSpPr>
          <p:spPr bwMode="auto">
            <a:xfrm>
              <a:off x="1056" y="1872"/>
              <a:ext cx="96" cy="192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sp>
        <p:nvSpPr>
          <p:cNvPr id="62471" name="Rectangle 18"/>
          <p:cNvSpPr>
            <a:spLocks noChangeArrowheads="1"/>
          </p:cNvSpPr>
          <p:nvPr/>
        </p:nvSpPr>
        <p:spPr bwMode="auto">
          <a:xfrm>
            <a:off x="3133725" y="3052763"/>
            <a:ext cx="2130425" cy="2668587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contourW="127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</p:spPr>
        <p:txBody>
          <a:bodyPr wrap="none" lIns="90460" tIns="44438" rIns="90460" bIns="44438" anchor="ctr">
            <a:flatTx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1600">
              <a:latin typeface="Arial" charset="0"/>
            </a:endParaRPr>
          </a:p>
        </p:txBody>
      </p:sp>
      <p:grpSp>
        <p:nvGrpSpPr>
          <p:cNvPr id="62472" name="Group 19"/>
          <p:cNvGrpSpPr>
            <a:grpSpLocks/>
          </p:cNvGrpSpPr>
          <p:nvPr/>
        </p:nvGrpSpPr>
        <p:grpSpPr bwMode="auto">
          <a:xfrm>
            <a:off x="1377950" y="3130550"/>
            <a:ext cx="1752600" cy="304800"/>
            <a:chOff x="1056" y="1872"/>
            <a:chExt cx="1104" cy="192"/>
          </a:xfrm>
        </p:grpSpPr>
        <p:sp>
          <p:nvSpPr>
            <p:cNvPr id="282644" name="Oval 20"/>
            <p:cNvSpPr>
              <a:spLocks noChangeArrowheads="1"/>
            </p:cNvSpPr>
            <p:nvPr/>
          </p:nvSpPr>
          <p:spPr bwMode="auto">
            <a:xfrm>
              <a:off x="2064" y="1872"/>
              <a:ext cx="96" cy="192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5882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5882"/>
                    <a:invGamma/>
                  </a:schemeClr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62511" name="Rectangle 21"/>
            <p:cNvSpPr>
              <a:spLocks noChangeArrowheads="1"/>
            </p:cNvSpPr>
            <p:nvPr/>
          </p:nvSpPr>
          <p:spPr bwMode="auto">
            <a:xfrm>
              <a:off x="1104" y="1872"/>
              <a:ext cx="1008" cy="192"/>
            </a:xfrm>
            <a:prstGeom prst="rect">
              <a:avLst/>
            </a:prstGeom>
            <a:gradFill rotWithShape="0">
              <a:gsLst>
                <a:gs pos="0">
                  <a:srgbClr val="7A7A7A"/>
                </a:gs>
                <a:gs pos="50000">
                  <a:srgbClr val="C0C0C0"/>
                </a:gs>
                <a:gs pos="100000">
                  <a:srgbClr val="7A7A7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512" name="Oval 22"/>
            <p:cNvSpPr>
              <a:spLocks noChangeArrowheads="1"/>
            </p:cNvSpPr>
            <p:nvPr/>
          </p:nvSpPr>
          <p:spPr bwMode="auto">
            <a:xfrm>
              <a:off x="1056" y="1872"/>
              <a:ext cx="96" cy="192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grpSp>
        <p:nvGrpSpPr>
          <p:cNvPr id="62473" name="Group 23"/>
          <p:cNvGrpSpPr>
            <a:grpSpLocks/>
          </p:cNvGrpSpPr>
          <p:nvPr/>
        </p:nvGrpSpPr>
        <p:grpSpPr bwMode="auto">
          <a:xfrm>
            <a:off x="1377950" y="4121150"/>
            <a:ext cx="1752600" cy="304800"/>
            <a:chOff x="1056" y="1872"/>
            <a:chExt cx="1104" cy="192"/>
          </a:xfrm>
        </p:grpSpPr>
        <p:sp>
          <p:nvSpPr>
            <p:cNvPr id="282648" name="Oval 24"/>
            <p:cNvSpPr>
              <a:spLocks noChangeArrowheads="1"/>
            </p:cNvSpPr>
            <p:nvPr/>
          </p:nvSpPr>
          <p:spPr bwMode="auto">
            <a:xfrm>
              <a:off x="2064" y="1872"/>
              <a:ext cx="96" cy="192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5882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5882"/>
                    <a:invGamma/>
                  </a:schemeClr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62508" name="Rectangle 25"/>
            <p:cNvSpPr>
              <a:spLocks noChangeArrowheads="1"/>
            </p:cNvSpPr>
            <p:nvPr/>
          </p:nvSpPr>
          <p:spPr bwMode="auto">
            <a:xfrm>
              <a:off x="1104" y="1872"/>
              <a:ext cx="1008" cy="192"/>
            </a:xfrm>
            <a:prstGeom prst="rect">
              <a:avLst/>
            </a:prstGeom>
            <a:gradFill rotWithShape="0">
              <a:gsLst>
                <a:gs pos="0">
                  <a:srgbClr val="7A7A7A"/>
                </a:gs>
                <a:gs pos="50000">
                  <a:srgbClr val="C0C0C0"/>
                </a:gs>
                <a:gs pos="100000">
                  <a:srgbClr val="7A7A7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509" name="Oval 26"/>
            <p:cNvSpPr>
              <a:spLocks noChangeArrowheads="1"/>
            </p:cNvSpPr>
            <p:nvPr/>
          </p:nvSpPr>
          <p:spPr bwMode="auto">
            <a:xfrm>
              <a:off x="1056" y="1872"/>
              <a:ext cx="96" cy="192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grpSp>
        <p:nvGrpSpPr>
          <p:cNvPr id="62474" name="Group 27"/>
          <p:cNvGrpSpPr>
            <a:grpSpLocks/>
          </p:cNvGrpSpPr>
          <p:nvPr/>
        </p:nvGrpSpPr>
        <p:grpSpPr bwMode="auto">
          <a:xfrm>
            <a:off x="1377950" y="5035550"/>
            <a:ext cx="1752600" cy="304800"/>
            <a:chOff x="1056" y="1872"/>
            <a:chExt cx="1104" cy="192"/>
          </a:xfrm>
        </p:grpSpPr>
        <p:sp>
          <p:nvSpPr>
            <p:cNvPr id="282652" name="Oval 28"/>
            <p:cNvSpPr>
              <a:spLocks noChangeArrowheads="1"/>
            </p:cNvSpPr>
            <p:nvPr/>
          </p:nvSpPr>
          <p:spPr bwMode="auto">
            <a:xfrm>
              <a:off x="2064" y="1872"/>
              <a:ext cx="96" cy="192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5882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5882"/>
                    <a:invGamma/>
                  </a:schemeClr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62505" name="Rectangle 29"/>
            <p:cNvSpPr>
              <a:spLocks noChangeArrowheads="1"/>
            </p:cNvSpPr>
            <p:nvPr/>
          </p:nvSpPr>
          <p:spPr bwMode="auto">
            <a:xfrm>
              <a:off x="1104" y="1872"/>
              <a:ext cx="1008" cy="192"/>
            </a:xfrm>
            <a:prstGeom prst="rect">
              <a:avLst/>
            </a:prstGeom>
            <a:gradFill rotWithShape="0">
              <a:gsLst>
                <a:gs pos="0">
                  <a:srgbClr val="7A7A7A"/>
                </a:gs>
                <a:gs pos="50000">
                  <a:srgbClr val="C0C0C0"/>
                </a:gs>
                <a:gs pos="100000">
                  <a:srgbClr val="7A7A7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2506" name="Oval 30"/>
            <p:cNvSpPr>
              <a:spLocks noChangeArrowheads="1"/>
            </p:cNvSpPr>
            <p:nvPr/>
          </p:nvSpPr>
          <p:spPr bwMode="auto">
            <a:xfrm>
              <a:off x="1056" y="1872"/>
              <a:ext cx="96" cy="192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sp>
        <p:nvSpPr>
          <p:cNvPr id="62475" name="Rectangle 31"/>
          <p:cNvSpPr>
            <a:spLocks noChangeArrowheads="1"/>
          </p:cNvSpPr>
          <p:nvPr/>
        </p:nvSpPr>
        <p:spPr bwMode="auto">
          <a:xfrm>
            <a:off x="1454150" y="2551113"/>
            <a:ext cx="143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incoming links</a:t>
            </a:r>
            <a:endParaRPr lang="en-US" altLang="x-none" sz="1800">
              <a:latin typeface="Arial" charset="0"/>
            </a:endParaRPr>
          </a:p>
        </p:txBody>
      </p:sp>
      <p:sp>
        <p:nvSpPr>
          <p:cNvPr id="62476" name="Rectangle 32"/>
          <p:cNvSpPr>
            <a:spLocks noChangeArrowheads="1"/>
          </p:cNvSpPr>
          <p:nvPr/>
        </p:nvSpPr>
        <p:spPr bwMode="auto">
          <a:xfrm>
            <a:off x="5219700" y="2551113"/>
            <a:ext cx="139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outgoing links</a:t>
            </a:r>
            <a:endParaRPr lang="en-US" altLang="x-none" sz="1800">
              <a:latin typeface="Arial" charset="0"/>
            </a:endParaRPr>
          </a:p>
        </p:txBody>
      </p:sp>
      <p:sp>
        <p:nvSpPr>
          <p:cNvPr id="62477" name="Line 33"/>
          <p:cNvSpPr>
            <a:spLocks noChangeShapeType="1"/>
          </p:cNvSpPr>
          <p:nvPr/>
        </p:nvSpPr>
        <p:spPr bwMode="auto">
          <a:xfrm flipV="1">
            <a:off x="1301750" y="5251450"/>
            <a:ext cx="5791200" cy="12700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78" name="Freeform 34"/>
          <p:cNvSpPr>
            <a:spLocks/>
          </p:cNvSpPr>
          <p:nvPr/>
        </p:nvSpPr>
        <p:spPr bwMode="auto">
          <a:xfrm flipV="1">
            <a:off x="1301750" y="3282950"/>
            <a:ext cx="5791200" cy="1828800"/>
          </a:xfrm>
          <a:custGeom>
            <a:avLst/>
            <a:gdLst>
              <a:gd name="T0" fmla="*/ 0 w 3648"/>
              <a:gd name="T1" fmla="*/ 0 h 528"/>
              <a:gd name="T2" fmla="*/ 2147483647 w 3648"/>
              <a:gd name="T3" fmla="*/ 0 h 528"/>
              <a:gd name="T4" fmla="*/ 2147483647 w 3648"/>
              <a:gd name="T5" fmla="*/ 2147483647 h 528"/>
              <a:gd name="T6" fmla="*/ 2147483647 w 3648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3648"/>
              <a:gd name="T13" fmla="*/ 0 h 528"/>
              <a:gd name="T14" fmla="*/ 3648 w 3648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48" h="528">
                <a:moveTo>
                  <a:pt x="0" y="0"/>
                </a:moveTo>
                <a:lnTo>
                  <a:pt x="1296" y="0"/>
                </a:lnTo>
                <a:lnTo>
                  <a:pt x="2400" y="528"/>
                </a:lnTo>
                <a:lnTo>
                  <a:pt x="3648" y="528"/>
                </a:lnTo>
              </a:path>
            </a:pathLst>
          </a:cu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79" name="Freeform 35"/>
          <p:cNvSpPr>
            <a:spLocks/>
          </p:cNvSpPr>
          <p:nvPr/>
        </p:nvSpPr>
        <p:spPr bwMode="auto">
          <a:xfrm>
            <a:off x="1301750" y="3282950"/>
            <a:ext cx="5791200" cy="990600"/>
          </a:xfrm>
          <a:custGeom>
            <a:avLst/>
            <a:gdLst>
              <a:gd name="T0" fmla="*/ 0 w 3600"/>
              <a:gd name="T1" fmla="*/ 0 h 576"/>
              <a:gd name="T2" fmla="*/ 2147483647 w 3600"/>
              <a:gd name="T3" fmla="*/ 0 h 576"/>
              <a:gd name="T4" fmla="*/ 2147483647 w 3600"/>
              <a:gd name="T5" fmla="*/ 2147483647 h 576"/>
              <a:gd name="T6" fmla="*/ 2147483647 w 3600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3600"/>
              <a:gd name="T13" fmla="*/ 0 h 576"/>
              <a:gd name="T14" fmla="*/ 3600 w 3600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00" h="576">
                <a:moveTo>
                  <a:pt x="0" y="0"/>
                </a:moveTo>
                <a:lnTo>
                  <a:pt x="1248" y="0"/>
                </a:lnTo>
                <a:lnTo>
                  <a:pt x="2400" y="576"/>
                </a:lnTo>
                <a:lnTo>
                  <a:pt x="3600" y="576"/>
                </a:lnTo>
              </a:path>
            </a:pathLst>
          </a:custGeom>
          <a:noFill/>
          <a:ln w="19050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80" name="Freeform 36"/>
          <p:cNvSpPr>
            <a:spLocks/>
          </p:cNvSpPr>
          <p:nvPr/>
        </p:nvSpPr>
        <p:spPr bwMode="auto">
          <a:xfrm>
            <a:off x="1301750" y="4273550"/>
            <a:ext cx="5791200" cy="838200"/>
          </a:xfrm>
          <a:custGeom>
            <a:avLst/>
            <a:gdLst>
              <a:gd name="T0" fmla="*/ 0 w 3648"/>
              <a:gd name="T1" fmla="*/ 0 h 528"/>
              <a:gd name="T2" fmla="*/ 2147483647 w 3648"/>
              <a:gd name="T3" fmla="*/ 0 h 528"/>
              <a:gd name="T4" fmla="*/ 2147483647 w 3648"/>
              <a:gd name="T5" fmla="*/ 2147483647 h 528"/>
              <a:gd name="T6" fmla="*/ 2147483647 w 3648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3648"/>
              <a:gd name="T13" fmla="*/ 0 h 528"/>
              <a:gd name="T14" fmla="*/ 3648 w 3648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48" h="528">
                <a:moveTo>
                  <a:pt x="0" y="0"/>
                </a:moveTo>
                <a:lnTo>
                  <a:pt x="1248" y="0"/>
                </a:lnTo>
                <a:lnTo>
                  <a:pt x="2448" y="528"/>
                </a:lnTo>
                <a:lnTo>
                  <a:pt x="3648" y="528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81" name="Rectangle 37"/>
          <p:cNvSpPr>
            <a:spLocks noChangeArrowheads="1"/>
          </p:cNvSpPr>
          <p:nvPr/>
        </p:nvSpPr>
        <p:spPr bwMode="auto">
          <a:xfrm>
            <a:off x="3683000" y="2520950"/>
            <a:ext cx="50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node</a:t>
            </a:r>
            <a:endParaRPr lang="en-US" altLang="x-none" sz="1800">
              <a:latin typeface="Arial" charset="0"/>
            </a:endParaRPr>
          </a:p>
        </p:txBody>
      </p:sp>
      <p:sp>
        <p:nvSpPr>
          <p:cNvPr id="62482" name="Rectangle 38"/>
          <p:cNvSpPr>
            <a:spLocks noChangeArrowheads="1"/>
          </p:cNvSpPr>
          <p:nvPr/>
        </p:nvSpPr>
        <p:spPr bwMode="auto">
          <a:xfrm>
            <a:off x="1606550" y="3206750"/>
            <a:ext cx="3048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282663" name="Rectangle 39"/>
          <p:cNvSpPr>
            <a:spLocks noChangeArrowheads="1"/>
          </p:cNvSpPr>
          <p:nvPr/>
        </p:nvSpPr>
        <p:spPr bwMode="auto">
          <a:xfrm>
            <a:off x="3282950" y="3282950"/>
            <a:ext cx="19050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60" tIns="44438" rIns="90460" bIns="4443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1600">
              <a:latin typeface="Arial" charset="0"/>
            </a:endParaRPr>
          </a:p>
        </p:txBody>
      </p:sp>
      <p:sp>
        <p:nvSpPr>
          <p:cNvPr id="62484" name="Rectangle 40"/>
          <p:cNvSpPr>
            <a:spLocks noChangeArrowheads="1"/>
          </p:cNvSpPr>
          <p:nvPr/>
        </p:nvSpPr>
        <p:spPr bwMode="auto">
          <a:xfrm>
            <a:off x="2444750" y="3206750"/>
            <a:ext cx="3048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85" name="Rectangle 41"/>
          <p:cNvSpPr>
            <a:spLocks noChangeArrowheads="1"/>
          </p:cNvSpPr>
          <p:nvPr/>
        </p:nvSpPr>
        <p:spPr bwMode="auto">
          <a:xfrm>
            <a:off x="4044950" y="4197350"/>
            <a:ext cx="4572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86" name="Rectangle 42"/>
          <p:cNvSpPr>
            <a:spLocks noChangeArrowheads="1"/>
          </p:cNvSpPr>
          <p:nvPr/>
        </p:nvSpPr>
        <p:spPr bwMode="auto">
          <a:xfrm>
            <a:off x="4578350" y="4197350"/>
            <a:ext cx="1524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87" name="Rectangle 43"/>
          <p:cNvSpPr>
            <a:spLocks noChangeArrowheads="1"/>
          </p:cNvSpPr>
          <p:nvPr/>
        </p:nvSpPr>
        <p:spPr bwMode="auto">
          <a:xfrm>
            <a:off x="4806950" y="4197350"/>
            <a:ext cx="3048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88" name="Rectangle 44"/>
          <p:cNvSpPr>
            <a:spLocks noChangeArrowheads="1"/>
          </p:cNvSpPr>
          <p:nvPr/>
        </p:nvSpPr>
        <p:spPr bwMode="auto">
          <a:xfrm>
            <a:off x="5873750" y="4197350"/>
            <a:ext cx="3048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89" name="Rectangle 45"/>
          <p:cNvSpPr>
            <a:spLocks noChangeArrowheads="1"/>
          </p:cNvSpPr>
          <p:nvPr/>
        </p:nvSpPr>
        <p:spPr bwMode="auto">
          <a:xfrm>
            <a:off x="1987550" y="4197350"/>
            <a:ext cx="304800" cy="152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90" name="Rectangle 46"/>
          <p:cNvSpPr>
            <a:spLocks noChangeArrowheads="1"/>
          </p:cNvSpPr>
          <p:nvPr/>
        </p:nvSpPr>
        <p:spPr bwMode="auto">
          <a:xfrm>
            <a:off x="4883150" y="5111750"/>
            <a:ext cx="304800" cy="152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91" name="Rectangle 47"/>
          <p:cNvSpPr>
            <a:spLocks noChangeArrowheads="1"/>
          </p:cNvSpPr>
          <p:nvPr/>
        </p:nvSpPr>
        <p:spPr bwMode="auto">
          <a:xfrm>
            <a:off x="5264150" y="5111750"/>
            <a:ext cx="304800" cy="152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92" name="Rectangle 48"/>
          <p:cNvSpPr>
            <a:spLocks noChangeArrowheads="1"/>
          </p:cNvSpPr>
          <p:nvPr/>
        </p:nvSpPr>
        <p:spPr bwMode="auto">
          <a:xfrm>
            <a:off x="6407150" y="5111750"/>
            <a:ext cx="304800" cy="152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93" name="Rectangle 49"/>
          <p:cNvSpPr>
            <a:spLocks noChangeArrowheads="1"/>
          </p:cNvSpPr>
          <p:nvPr/>
        </p:nvSpPr>
        <p:spPr bwMode="auto">
          <a:xfrm>
            <a:off x="1606550" y="5111750"/>
            <a:ext cx="304800" cy="1524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94" name="Rectangle 50"/>
          <p:cNvSpPr>
            <a:spLocks noChangeArrowheads="1"/>
          </p:cNvSpPr>
          <p:nvPr/>
        </p:nvSpPr>
        <p:spPr bwMode="auto">
          <a:xfrm>
            <a:off x="2520950" y="5111750"/>
            <a:ext cx="304800" cy="1524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95" name="Rectangle 51"/>
          <p:cNvSpPr>
            <a:spLocks noChangeArrowheads="1"/>
          </p:cNvSpPr>
          <p:nvPr/>
        </p:nvSpPr>
        <p:spPr bwMode="auto">
          <a:xfrm>
            <a:off x="4425950" y="3282950"/>
            <a:ext cx="304800" cy="1524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96" name="Rectangle 52"/>
          <p:cNvSpPr>
            <a:spLocks noChangeArrowheads="1"/>
          </p:cNvSpPr>
          <p:nvPr/>
        </p:nvSpPr>
        <p:spPr bwMode="auto">
          <a:xfrm>
            <a:off x="4806950" y="3282950"/>
            <a:ext cx="304800" cy="1524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97" name="Rectangle 53"/>
          <p:cNvSpPr>
            <a:spLocks noChangeArrowheads="1"/>
          </p:cNvSpPr>
          <p:nvPr/>
        </p:nvSpPr>
        <p:spPr bwMode="auto">
          <a:xfrm>
            <a:off x="6330950" y="3206750"/>
            <a:ext cx="304800" cy="1524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98" name="Rectangle 54"/>
          <p:cNvSpPr>
            <a:spLocks noChangeArrowheads="1"/>
          </p:cNvSpPr>
          <p:nvPr/>
        </p:nvSpPr>
        <p:spPr bwMode="auto">
          <a:xfrm>
            <a:off x="2063750" y="5111750"/>
            <a:ext cx="304800" cy="152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499" name="Rectangle 55"/>
          <p:cNvSpPr>
            <a:spLocks noChangeArrowheads="1"/>
          </p:cNvSpPr>
          <p:nvPr/>
        </p:nvSpPr>
        <p:spPr bwMode="auto">
          <a:xfrm>
            <a:off x="4654550" y="5111750"/>
            <a:ext cx="152400" cy="152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500" name="Rectangle 56"/>
          <p:cNvSpPr>
            <a:spLocks noChangeArrowheads="1"/>
          </p:cNvSpPr>
          <p:nvPr/>
        </p:nvSpPr>
        <p:spPr bwMode="auto">
          <a:xfrm>
            <a:off x="4197350" y="5111750"/>
            <a:ext cx="381000" cy="152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501" name="Rectangle 57"/>
          <p:cNvSpPr>
            <a:spLocks noChangeArrowheads="1"/>
          </p:cNvSpPr>
          <p:nvPr/>
        </p:nvSpPr>
        <p:spPr bwMode="auto">
          <a:xfrm>
            <a:off x="5873750" y="5111750"/>
            <a:ext cx="304800" cy="152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2502" name="Text Box 58"/>
          <p:cNvSpPr txBox="1">
            <a:spLocks noChangeArrowheads="1"/>
          </p:cNvSpPr>
          <p:nvPr/>
        </p:nvSpPr>
        <p:spPr bwMode="auto">
          <a:xfrm>
            <a:off x="3586163" y="2978150"/>
            <a:ext cx="915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60" tIns="44438" rIns="90460" bIns="44438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Arial" charset="0"/>
              </a:rPr>
              <a:t>Memory</a:t>
            </a:r>
          </a:p>
        </p:txBody>
      </p:sp>
      <p:sp>
        <p:nvSpPr>
          <p:cNvPr id="62503" name="Rectangle 40"/>
          <p:cNvSpPr>
            <a:spLocks noChangeArrowheads="1"/>
          </p:cNvSpPr>
          <p:nvPr/>
        </p:nvSpPr>
        <p:spPr bwMode="auto">
          <a:xfrm>
            <a:off x="2444750" y="4197350"/>
            <a:ext cx="3048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371CCA45-0CB4-B445-83AD-869BAC05E6FB}" type="slidenum">
              <a:rPr lang="en-US" altLang="x-none" sz="1200">
                <a:latin typeface="Tahoma" charset="0"/>
              </a:rPr>
              <a:pPr/>
              <a:t>24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64514" name="Rectangle 4"/>
          <p:cNvSpPr>
            <a:spLocks noChangeArrowheads="1"/>
          </p:cNvSpPr>
          <p:nvPr/>
        </p:nvSpPr>
        <p:spPr bwMode="auto">
          <a:xfrm>
            <a:off x="533400" y="228600"/>
            <a:ext cx="7783513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48" tIns="45777" rIns="91548" bIns="45777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4000" u="sng">
                <a:solidFill>
                  <a:schemeClr val="accent2"/>
                </a:solidFill>
              </a:rPr>
              <a:t>Outline</a:t>
            </a:r>
          </a:p>
        </p:txBody>
      </p:sp>
      <p:sp>
        <p:nvSpPr>
          <p:cNvPr id="64515" name="Rectangle 5"/>
          <p:cNvSpPr>
            <a:spLocks noChangeArrowheads="1"/>
          </p:cNvSpPr>
          <p:nvPr/>
        </p:nvSpPr>
        <p:spPr bwMode="auto">
          <a:xfrm>
            <a:off x="533400" y="1603375"/>
            <a:ext cx="7783513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48" tIns="45777" rIns="91548" bIns="45777"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800"/>
              <a:t>Admin. and review</a:t>
            </a:r>
          </a:p>
          <a:p>
            <a:pPr algn="l">
              <a:spcBef>
                <a:spcPct val="20000"/>
              </a:spcBef>
              <a:buClr>
                <a:srgbClr val="C00000"/>
              </a:buClr>
              <a:buSzPct val="85000"/>
              <a:buFont typeface="Wingdings" charset="2"/>
              <a:buChar char="Ø"/>
            </a:pPr>
            <a:r>
              <a:rPr lang="en-US" altLang="x-none" sz="2800" i="1">
                <a:solidFill>
                  <a:srgbClr val="C00000"/>
                </a:solidFill>
              </a:rPr>
              <a:t>A taxonomy of communication networks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¦"/>
            </a:pPr>
            <a:r>
              <a:rPr lang="en-US" altLang="x-none" sz="2400"/>
              <a:t>circuit switched networks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¦"/>
            </a:pPr>
            <a:r>
              <a:rPr lang="en-US" altLang="x-none" sz="2400"/>
              <a:t>packet switched networks</a:t>
            </a:r>
          </a:p>
          <a:p>
            <a:pPr lvl="1" algn="l">
              <a:spcBef>
                <a:spcPct val="20000"/>
              </a:spcBef>
              <a:buClr>
                <a:srgbClr val="C00000"/>
              </a:buClr>
              <a:buSzPct val="75000"/>
              <a:buFont typeface="Wingdings" charset="2"/>
              <a:buChar char="Ø"/>
            </a:pPr>
            <a:r>
              <a:rPr lang="en-US" altLang="x-none" sz="2400" i="1">
                <a:solidFill>
                  <a:srgbClr val="C00000"/>
                </a:solidFill>
              </a:rPr>
              <a:t>circuit switching vs. packet switching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75BA06A9-08A7-4843-AFCE-6491C8E6F112}" type="slidenum">
              <a:rPr lang="en-US" altLang="x-none" sz="1200">
                <a:latin typeface="Tahoma" charset="0"/>
              </a:rPr>
              <a:pPr/>
              <a:t>25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533400" y="2286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200" u="sng">
                <a:solidFill>
                  <a:schemeClr val="accent2"/>
                </a:solidFill>
              </a:rPr>
              <a:t>Packet Switching vs. Circuit Switching</a:t>
            </a:r>
            <a:endParaRPr lang="en-US" altLang="x-none" sz="4000" u="sng">
              <a:solidFill>
                <a:schemeClr val="accent2"/>
              </a:solidFill>
            </a:endParaRPr>
          </a:p>
        </p:txBody>
      </p:sp>
      <p:sp>
        <p:nvSpPr>
          <p:cNvPr id="66563" name="Rectangle 5"/>
          <p:cNvSpPr>
            <a:spLocks noChangeArrowheads="1"/>
          </p:cNvSpPr>
          <p:nvPr/>
        </p:nvSpPr>
        <p:spPr bwMode="auto">
          <a:xfrm>
            <a:off x="463550" y="1606550"/>
            <a:ext cx="83121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altLang="x-none" sz="3200" dirty="0"/>
              <a:t>The early history of the Internet was a heated debate between Packet Switching and Circuit Switching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</a:pPr>
            <a:r>
              <a:rPr lang="en-US" altLang="x-none" sz="3200" dirty="0"/>
              <a:t>the telephone network </a:t>
            </a:r>
            <a:br>
              <a:rPr lang="en-US" altLang="x-none" sz="3200" dirty="0"/>
            </a:br>
            <a:r>
              <a:rPr lang="en-US" altLang="x-none" sz="3200" dirty="0"/>
              <a:t>was the dominant network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altLang="zh-CN" sz="3200" dirty="0">
              <a:ea typeface="宋体" charset="-122"/>
            </a:endParaRP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r>
              <a:rPr lang="en-US" altLang="zh-CN" sz="3200" dirty="0">
                <a:ea typeface="宋体" charset="-122"/>
              </a:rPr>
              <a:t> Need to compare packet switching with circuit switching</a:t>
            </a:r>
            <a:endParaRPr lang="en-US" altLang="x-none" sz="3200" dirty="0"/>
          </a:p>
        </p:txBody>
      </p:sp>
      <p:sp>
        <p:nvSpPr>
          <p:cNvPr id="66564" name="Rectangle 6"/>
          <p:cNvSpPr>
            <a:spLocks noChangeArrowheads="1"/>
          </p:cNvSpPr>
          <p:nvPr/>
        </p:nvSpPr>
        <p:spPr bwMode="auto">
          <a:xfrm>
            <a:off x="996950" y="1377950"/>
            <a:ext cx="7620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endParaRPr lang="x-none" altLang="x-none" sz="2000"/>
          </a:p>
        </p:txBody>
      </p:sp>
      <p:pic>
        <p:nvPicPr>
          <p:cNvPr id="6656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50" y="2901950"/>
            <a:ext cx="2252663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Circuit Switching vs. Packet Switching</a:t>
            </a:r>
          </a:p>
        </p:txBody>
      </p:sp>
      <p:sp>
        <p:nvSpPr>
          <p:cNvPr id="7065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E7B35AAC-81CF-4A4E-B14B-9AD528FFB3F8}" type="slidenum">
              <a:rPr lang="en-US" altLang="x-none" sz="1200">
                <a:latin typeface="Tahoma" charset="0"/>
              </a:rPr>
              <a:pPr/>
              <a:t>26</a:t>
            </a:fld>
            <a:endParaRPr lang="en-US" altLang="x-none" sz="1200">
              <a:latin typeface="Tahoma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572221"/>
              </p:ext>
            </p:extLst>
          </p:nvPr>
        </p:nvGraphicFramePr>
        <p:xfrm>
          <a:off x="692150" y="1620838"/>
          <a:ext cx="7696200" cy="4877752"/>
        </p:xfrm>
        <a:graphic>
          <a:graphicData uri="http://schemas.openxmlformats.org/drawingml/2006/table">
            <a:tbl>
              <a:tblPr/>
              <a:tblGrid>
                <a:gridCol w="2209800"/>
                <a:gridCol w="2478088"/>
                <a:gridCol w="3008312"/>
              </a:tblGrid>
              <a:tr h="822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circuit switching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packet </a:t>
                      </a:r>
                      <a:br>
                        <a:rPr kumimoji="0" lang="en-US" altLang="x-none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r>
                        <a:rPr kumimoji="0" lang="en-US" altLang="x-none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switching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resource 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use a single partition bandwidth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use whole link bandwidth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73250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reservation/setup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need reservation </a:t>
                      </a:r>
                      <a:b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(setup delay)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no reservation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resource contention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busy signal </a:t>
                      </a:r>
                      <a:b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(session loss)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congestion (long delay and packet losses)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4270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charging</a:t>
                      </a:r>
                      <a:b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time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packet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header</a:t>
                      </a:r>
                      <a:b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no per-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pkt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header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per packet header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</a:tr>
              <a:tr h="762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fast path processing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fast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per packet processing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978150" y="2520950"/>
            <a:ext cx="5338762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978147" y="5071951"/>
            <a:ext cx="5338763" cy="3445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978149" y="3130550"/>
            <a:ext cx="5338763" cy="685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978150" y="3892550"/>
            <a:ext cx="5338762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978148" y="4472784"/>
            <a:ext cx="5338763" cy="4865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78146" y="5718699"/>
            <a:ext cx="5338763" cy="4865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Circuit Switching vs. Packet Switching</a:t>
            </a:r>
          </a:p>
        </p:txBody>
      </p:sp>
      <p:sp>
        <p:nvSpPr>
          <p:cNvPr id="7065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E7B35AAC-81CF-4A4E-B14B-9AD528FFB3F8}" type="slidenum">
              <a:rPr lang="en-US" altLang="x-none" sz="1200">
                <a:latin typeface="Tahoma" charset="0"/>
              </a:rPr>
              <a:pPr/>
              <a:t>27</a:t>
            </a:fld>
            <a:endParaRPr lang="en-US" altLang="x-none" sz="1200">
              <a:latin typeface="Tahoma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92150" y="1620838"/>
          <a:ext cx="7696200" cy="4297926"/>
        </p:xfrm>
        <a:graphic>
          <a:graphicData uri="http://schemas.openxmlformats.org/drawingml/2006/table">
            <a:tbl>
              <a:tblPr/>
              <a:tblGrid>
                <a:gridCol w="2209800"/>
                <a:gridCol w="2478088"/>
                <a:gridCol w="3008312"/>
              </a:tblGrid>
              <a:tr h="822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circuit switching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packet </a:t>
                      </a:r>
                      <a:br>
                        <a:rPr kumimoji="0" lang="en-US" altLang="x-none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r>
                        <a:rPr kumimoji="0" lang="en-US" altLang="x-none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switching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resource 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use a single partition bandwidth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use whole link bandwidth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reservation/setup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need reservation </a:t>
                      </a:r>
                      <a:b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(setup delay)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no reservation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resource contention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busy signal </a:t>
                      </a:r>
                      <a:b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(session loss)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congestion (long delay and packet losses)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4270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charging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time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packet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header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no per-pkt header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per packet header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</a:tr>
              <a:tr h="762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fast path processing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fast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per packet processing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831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Key Issue to be Settled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533400" y="1454150"/>
            <a:ext cx="8388350" cy="4656138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A key issue: what is the efficiency of resource </a:t>
            </a:r>
            <a:r>
              <a:rPr lang="en-US" sz="2400" dirty="0" smtClean="0"/>
              <a:t>partition?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ZapfDingbats" charset="0"/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Tool used to analyze the issue: </a:t>
            </a:r>
            <a:r>
              <a:rPr lang="en-US" sz="2400" dirty="0" err="1"/>
              <a:t>queueing</a:t>
            </a:r>
            <a:r>
              <a:rPr lang="en-US" sz="2400" dirty="0"/>
              <a:t> theory</a:t>
            </a:r>
          </a:p>
          <a:p>
            <a:pPr lvl="1">
              <a:defRPr/>
            </a:pPr>
            <a:r>
              <a:rPr lang="en-US" sz="2000" dirty="0"/>
              <a:t>Some basic results of </a:t>
            </a:r>
            <a:r>
              <a:rPr lang="en-US" sz="2000" dirty="0" err="1"/>
              <a:t>queueing</a:t>
            </a:r>
            <a:r>
              <a:rPr lang="en-US" sz="2000" dirty="0"/>
              <a:t> </a:t>
            </a:r>
            <a:r>
              <a:rPr lang="en-US" sz="2000" dirty="0" smtClean="0"/>
              <a:t>theory can </a:t>
            </a:r>
            <a:r>
              <a:rPr lang="en-US" sz="2000" dirty="0"/>
              <a:t>be quite </a:t>
            </a:r>
            <a:r>
              <a:rPr lang="en-US" sz="2000" dirty="0" smtClean="0"/>
              <a:t>useful in many systems settings</a:t>
            </a:r>
            <a:endParaRPr lang="en-US" sz="2000" dirty="0"/>
          </a:p>
          <a:p>
            <a:pPr>
              <a:defRPr/>
            </a:pPr>
            <a:endParaRPr lang="en-US" sz="2400" dirty="0"/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15DD8FDE-AED4-8A49-B6A4-E97D0CFF3877}" type="slidenum">
              <a:rPr lang="en-US" altLang="x-none" sz="1200">
                <a:latin typeface="Tahoma" charset="0"/>
              </a:rPr>
              <a:pPr/>
              <a:t>28</a:t>
            </a:fld>
            <a:endParaRPr lang="en-US" altLang="x-none" sz="1200">
              <a:latin typeface="Tahoma" charset="0"/>
            </a:endParaRPr>
          </a:p>
        </p:txBody>
      </p:sp>
      <p:pic>
        <p:nvPicPr>
          <p:cNvPr id="7270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2444750"/>
            <a:ext cx="2433638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950" y="3968750"/>
            <a:ext cx="131921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150" y="2368550"/>
            <a:ext cx="131921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1" name="Rectangle 5"/>
          <p:cNvSpPr>
            <a:spLocks noChangeArrowheads="1"/>
          </p:cNvSpPr>
          <p:nvPr/>
        </p:nvSpPr>
        <p:spPr bwMode="auto">
          <a:xfrm>
            <a:off x="920750" y="2368550"/>
            <a:ext cx="4114800" cy="3200400"/>
          </a:xfrm>
          <a:prstGeom prst="rect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72712" name="Rectangle 13"/>
          <p:cNvSpPr>
            <a:spLocks noChangeArrowheads="1"/>
          </p:cNvSpPr>
          <p:nvPr/>
        </p:nvSpPr>
        <p:spPr bwMode="auto">
          <a:xfrm>
            <a:off x="5797550" y="2368550"/>
            <a:ext cx="2514600" cy="1600200"/>
          </a:xfrm>
          <a:prstGeom prst="rect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72713" name="Rectangle 14"/>
          <p:cNvSpPr>
            <a:spLocks noChangeArrowheads="1"/>
          </p:cNvSpPr>
          <p:nvPr/>
        </p:nvSpPr>
        <p:spPr bwMode="auto">
          <a:xfrm>
            <a:off x="5797550" y="3968750"/>
            <a:ext cx="2514600" cy="1600200"/>
          </a:xfrm>
          <a:prstGeom prst="rect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pic>
        <p:nvPicPr>
          <p:cNvPr id="72714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50" y="358775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5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0" y="358775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6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50" y="282575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7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50" y="450215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014663" y="3282950"/>
            <a:ext cx="80962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kern="0" dirty="0">
                <a:solidFill>
                  <a:srgbClr val="800000"/>
                </a:solidFill>
                <a:ea typeface="ＭＳ Ｐゴシック" charset="0"/>
                <a:cs typeface="ＭＳ Ｐゴシック" charset="0"/>
              </a:rPr>
              <a:t>10G</a:t>
            </a:r>
            <a:endParaRPr lang="en-US" dirty="0">
              <a:solidFill>
                <a:srgbClr val="8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61213" y="2749550"/>
            <a:ext cx="51435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rgbClr val="800000"/>
                </a:solidFill>
                <a:ea typeface="ＭＳ Ｐゴシック" charset="0"/>
                <a:cs typeface="ＭＳ Ｐゴシック" charset="0"/>
              </a:rPr>
              <a:t>5G</a:t>
            </a:r>
            <a:endParaRPr lang="en-US" sz="300" dirty="0">
              <a:solidFill>
                <a:srgbClr val="8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85013" y="4349750"/>
            <a:ext cx="51435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rgbClr val="800000"/>
                </a:solidFill>
                <a:ea typeface="ＭＳ Ｐゴシック" charset="0"/>
                <a:cs typeface="ＭＳ Ｐゴシック" charset="0"/>
              </a:rPr>
              <a:t>5G</a:t>
            </a:r>
            <a:endParaRPr lang="en-US" sz="300" dirty="0">
              <a:solidFill>
                <a:srgbClr val="800000"/>
              </a:solidFill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81230D02-9A4A-DD4D-A994-9A24EB4EB487}" type="slidenum">
              <a:rPr lang="en-US" altLang="x-none" sz="1200">
                <a:latin typeface="Tahoma" charset="0"/>
              </a:rPr>
              <a:pPr/>
              <a:t>29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74754" name="Rectangle 4"/>
          <p:cNvSpPr>
            <a:spLocks noChangeArrowheads="1"/>
          </p:cNvSpPr>
          <p:nvPr/>
        </p:nvSpPr>
        <p:spPr bwMode="auto">
          <a:xfrm>
            <a:off x="533400" y="228600"/>
            <a:ext cx="7783513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48" tIns="45777" rIns="91548" bIns="45777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4000" u="sng">
                <a:solidFill>
                  <a:schemeClr val="accent2"/>
                </a:solidFill>
              </a:rPr>
              <a:t>Outline</a:t>
            </a:r>
          </a:p>
        </p:txBody>
      </p:sp>
      <p:sp>
        <p:nvSpPr>
          <p:cNvPr id="74755" name="Rectangle 5"/>
          <p:cNvSpPr>
            <a:spLocks noChangeArrowheads="1"/>
          </p:cNvSpPr>
          <p:nvPr/>
        </p:nvSpPr>
        <p:spPr bwMode="auto">
          <a:xfrm>
            <a:off x="533400" y="1603375"/>
            <a:ext cx="7783513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48" tIns="45777" rIns="91548" bIns="45777"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</a:pPr>
            <a:r>
              <a:rPr lang="en-US" altLang="x-none" sz="2800"/>
              <a:t>Admin. and review</a:t>
            </a:r>
          </a:p>
          <a:p>
            <a:pPr algn="l">
              <a:spcBef>
                <a:spcPct val="20000"/>
              </a:spcBef>
              <a:buClr>
                <a:srgbClr val="C00000"/>
              </a:buClr>
              <a:buSzPct val="85000"/>
              <a:buFont typeface="Wingdings" charset="2"/>
              <a:buChar char="Ø"/>
            </a:pPr>
            <a:r>
              <a:rPr lang="en-US" altLang="x-none" sz="2800" i="1">
                <a:solidFill>
                  <a:srgbClr val="C00000"/>
                </a:solidFill>
              </a:rPr>
              <a:t>A taxonomy of communication networks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¦"/>
            </a:pPr>
            <a:r>
              <a:rPr lang="en-US" altLang="x-none" sz="2400"/>
              <a:t>circuit switched networks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¦"/>
            </a:pPr>
            <a:r>
              <a:rPr lang="en-US" altLang="x-none" sz="2400"/>
              <a:t>packet switched networks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¦"/>
            </a:pPr>
            <a:r>
              <a:rPr lang="en-US" altLang="x-none" sz="2400"/>
              <a:t>circuit switching vs. packet switching</a:t>
            </a:r>
          </a:p>
          <a:p>
            <a:pPr lvl="1" algn="l">
              <a:spcBef>
                <a:spcPct val="20000"/>
              </a:spcBef>
              <a:buClr>
                <a:srgbClr val="C00000"/>
              </a:buClr>
              <a:buSzPct val="75000"/>
              <a:buFont typeface="Wingdings" charset="2"/>
              <a:buChar char="Ø"/>
            </a:pPr>
            <a:r>
              <a:rPr lang="en-US" altLang="x-none" sz="2400" i="1">
                <a:solidFill>
                  <a:srgbClr val="C00000"/>
                </a:solidFill>
              </a:rPr>
              <a:t>M/M queues and statistical multiplexing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7FB041A7-3E01-5540-80F2-3D9B980E31E1}" type="slidenum">
              <a:rPr lang="en-US" altLang="x-none" sz="1200">
                <a:latin typeface="Tahoma" charset="0"/>
              </a:rPr>
              <a:pPr/>
              <a:t>3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Admin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7950"/>
            <a:ext cx="7783513" cy="4656138"/>
          </a:xfrm>
        </p:spPr>
        <p:txBody>
          <a:bodyPr/>
          <a:lstStyle/>
          <a:p>
            <a:pPr marL="533400" indent="-533400"/>
            <a:r>
              <a:rPr lang="en-US" altLang="x-none">
                <a:ea typeface="ＭＳ Ｐゴシック" charset="-128"/>
              </a:rPr>
              <a:t>Please check the Schedule page for links to related readings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Queueing Theory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533400" y="1450975"/>
            <a:ext cx="7783513" cy="4656138"/>
          </a:xfrm>
        </p:spPr>
        <p:txBody>
          <a:bodyPr/>
          <a:lstStyle/>
          <a:p>
            <a:r>
              <a:rPr lang="en-US" altLang="x-none" sz="2400" dirty="0" smtClean="0">
                <a:ea typeface="ＭＳ Ｐゴシック" charset="-128"/>
                <a:sym typeface="Symbol" charset="2"/>
              </a:rPr>
              <a:t>Strategy</a:t>
            </a:r>
            <a:r>
              <a:rPr lang="en-US" altLang="x-none" sz="2400" dirty="0">
                <a:ea typeface="ＭＳ Ｐゴシック" charset="-128"/>
                <a:sym typeface="Symbol" charset="2"/>
              </a:rPr>
              <a:t>: </a:t>
            </a:r>
          </a:p>
          <a:p>
            <a:pPr lvl="1"/>
            <a:r>
              <a:rPr lang="en-US" altLang="x-none" sz="2000" dirty="0">
                <a:ea typeface="ＭＳ Ｐゴシック" charset="-128"/>
                <a:sym typeface="Symbol" charset="2"/>
              </a:rPr>
              <a:t>model </a:t>
            </a: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  <a:sym typeface="Symbol" charset="2"/>
              </a:rPr>
              <a:t>system state </a:t>
            </a:r>
          </a:p>
          <a:p>
            <a:pPr lvl="2"/>
            <a:r>
              <a:rPr lang="en-US" altLang="x-none" sz="1600" dirty="0">
                <a:ea typeface="ＭＳ Ｐゴシック" charset="-128"/>
                <a:sym typeface="Symbol" charset="2"/>
              </a:rPr>
              <a:t>if we know the fraction of time that the system spends at each state, we can get answers to many basic questions: how long does a new request need to wait before being served? </a:t>
            </a:r>
            <a:endParaRPr lang="en-US" altLang="x-none" dirty="0">
              <a:ea typeface="ＭＳ Ｐゴシック" charset="-128"/>
              <a:sym typeface="Symbol" charset="2"/>
            </a:endParaRPr>
          </a:p>
          <a:p>
            <a:r>
              <a:rPr lang="en-US" altLang="x-none" sz="2400" dirty="0">
                <a:ea typeface="ＭＳ Ｐゴシック" charset="-128"/>
                <a:sym typeface="Symbol" charset="2"/>
              </a:rPr>
              <a:t>System state changes upon events:</a:t>
            </a:r>
          </a:p>
          <a:p>
            <a:pPr lvl="1"/>
            <a:r>
              <a:rPr lang="en-US" altLang="x-none" sz="2000" dirty="0">
                <a:ea typeface="ＭＳ Ｐゴシック" charset="-128"/>
                <a:sym typeface="Symbol" charset="2"/>
              </a:rPr>
              <a:t>introduce </a:t>
            </a: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  <a:sym typeface="Symbol" charset="2"/>
              </a:rPr>
              <a:t>state transition </a:t>
            </a:r>
            <a:r>
              <a:rPr lang="en-US" altLang="x-none" sz="2000" dirty="0">
                <a:ea typeface="ＭＳ Ｐゴシック" charset="-128"/>
                <a:sym typeface="Symbol" charset="2"/>
              </a:rPr>
              <a:t>diagram</a:t>
            </a:r>
          </a:p>
          <a:p>
            <a:pPr lvl="1"/>
            <a:r>
              <a:rPr lang="en-US" altLang="x-none" sz="2000" dirty="0">
                <a:ea typeface="ＭＳ Ｐゴシック" charset="-128"/>
                <a:sym typeface="Symbol" charset="2"/>
              </a:rPr>
              <a:t>focus on </a:t>
            </a: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  <a:sym typeface="Symbol" charset="2"/>
              </a:rPr>
              <a:t>equilibrium</a:t>
            </a:r>
            <a:r>
              <a:rPr lang="en-US" altLang="x-none" sz="2000" dirty="0">
                <a:ea typeface="ＭＳ Ｐゴシック" charset="-128"/>
                <a:sym typeface="Symbol" charset="2"/>
              </a:rPr>
              <a:t>: state trend neither growing nor shrinking (key issue: how to define equilibrium</a:t>
            </a:r>
            <a:r>
              <a:rPr lang="en-US" altLang="x-none" sz="2000" dirty="0" smtClean="0">
                <a:ea typeface="ＭＳ Ｐゴシック" charset="-128"/>
                <a:sym typeface="Symbol" charset="2"/>
              </a:rPr>
              <a:t>)</a:t>
            </a:r>
          </a:p>
          <a:p>
            <a:pPr lvl="1"/>
            <a:endParaRPr lang="en-US" altLang="x-none" sz="2000" dirty="0">
              <a:ea typeface="ＭＳ Ｐゴシック" charset="-128"/>
              <a:sym typeface="Symbol" charset="2"/>
            </a:endParaRPr>
          </a:p>
          <a:p>
            <a:r>
              <a:rPr lang="en-US" altLang="x-none" sz="2400" dirty="0" smtClean="0">
                <a:ea typeface="ＭＳ Ｐゴシック" charset="-128"/>
                <a:sym typeface="Symbol" charset="2"/>
              </a:rPr>
              <a:t>Our approach: We </a:t>
            </a:r>
            <a:r>
              <a:rPr lang="en-US" altLang="x-none" sz="2400" dirty="0">
                <a:ea typeface="ＭＳ Ｐゴシック" charset="-128"/>
                <a:sym typeface="Symbol" charset="2"/>
              </a:rPr>
              <a:t>are not interested in extremely precise modeling, but want quantitative intuition</a:t>
            </a:r>
          </a:p>
          <a:p>
            <a:pPr lvl="1"/>
            <a:endParaRPr lang="en-US" altLang="x-none" sz="2000" dirty="0">
              <a:ea typeface="ＭＳ Ｐゴシック" charset="-128"/>
              <a:sym typeface="Symbol" charset="2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213350" y="6413500"/>
            <a:ext cx="3962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54607403-CA56-AC41-A4F5-63427688304A}" type="slidenum">
              <a:rPr lang="en-US" altLang="x-none" sz="1200">
                <a:solidFill>
                  <a:srgbClr val="000000"/>
                </a:solidFill>
              </a:rPr>
              <a:pPr/>
              <a:t>30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533400" y="82550"/>
            <a:ext cx="7783513" cy="1146175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Warm up: Analysis of </a:t>
            </a:r>
            <a:r>
              <a:rPr lang="en-US" altLang="x-none">
                <a:solidFill>
                  <a:srgbClr val="FF0000"/>
                </a:solidFill>
                <a:ea typeface="ＭＳ Ｐゴシック" charset="-128"/>
              </a:rPr>
              <a:t>Circuit-Switching</a:t>
            </a:r>
            <a:r>
              <a:rPr lang="en-US" altLang="x-none">
                <a:ea typeface="ＭＳ Ｐゴシック" charset="-128"/>
              </a:rPr>
              <a:t> Blocking (Busy) Time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Assume a link has only a finite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number of N circuits</a:t>
            </a:r>
          </a:p>
          <a:p>
            <a:endParaRPr lang="en-US" altLang="x-none" dirty="0">
              <a:ea typeface="ＭＳ Ｐゴシック" charset="-128"/>
            </a:endParaRPr>
          </a:p>
          <a:p>
            <a:r>
              <a:rPr lang="en-US" altLang="x-none" dirty="0">
                <a:ea typeface="ＭＳ Ｐゴシック" charset="-128"/>
                <a:sym typeface="Symbol" charset="2"/>
              </a:rPr>
              <a:t>Objective: compute the percentage </a:t>
            </a:r>
            <a:br>
              <a:rPr lang="en-US" altLang="x-none" dirty="0">
                <a:ea typeface="ＭＳ Ｐゴシック" charset="-128"/>
                <a:sym typeface="Symbol" charset="2"/>
              </a:rPr>
            </a:br>
            <a:r>
              <a:rPr lang="en-US" altLang="x-none" dirty="0">
                <a:ea typeface="ＭＳ Ｐゴシック" charset="-128"/>
                <a:sym typeface="Symbol" charset="2"/>
              </a:rPr>
              <a:t>of time that a new session (call) </a:t>
            </a:r>
            <a:br>
              <a:rPr lang="en-US" altLang="x-none" dirty="0">
                <a:ea typeface="ＭＳ Ｐゴシック" charset="-128"/>
                <a:sym typeface="Symbol" charset="2"/>
              </a:rPr>
            </a:br>
            <a:r>
              <a:rPr lang="en-US" altLang="x-none" dirty="0">
                <a:ea typeface="ＭＳ Ｐゴシック" charset="-128"/>
                <a:sym typeface="Symbol" charset="2"/>
              </a:rPr>
              <a:t>is blocked</a:t>
            </a:r>
          </a:p>
          <a:p>
            <a:endParaRPr lang="en-US" altLang="x-none" dirty="0">
              <a:ea typeface="ＭＳ Ｐゴシック" charset="-128"/>
              <a:sym typeface="Symbol" charset="2"/>
            </a:endParaRPr>
          </a:p>
          <a:p>
            <a:r>
              <a:rPr lang="en-US" altLang="x-none" dirty="0">
                <a:ea typeface="ＭＳ Ｐゴシック" charset="-128"/>
                <a:sym typeface="Symbol" charset="2"/>
              </a:rPr>
              <a:t>Analogy in a more </a:t>
            </a:r>
            <a:r>
              <a:rPr lang="en-US" altLang="x-none">
                <a:ea typeface="ＭＳ Ｐゴシック" charset="-128"/>
                <a:sym typeface="Symbol" charset="2"/>
              </a:rPr>
              <a:t/>
            </a:r>
            <a:br>
              <a:rPr lang="en-US" altLang="x-none">
                <a:ea typeface="ＭＳ Ｐゴシック" charset="-128"/>
                <a:sym typeface="Symbol" charset="2"/>
              </a:rPr>
            </a:br>
            <a:r>
              <a:rPr lang="en-US" altLang="x-none" smtClean="0">
                <a:ea typeface="ＭＳ Ｐゴシック" charset="-128"/>
                <a:sym typeface="Symbol" charset="2"/>
              </a:rPr>
              <a:t>daily-life </a:t>
            </a:r>
            <a:r>
              <a:rPr lang="en-US" altLang="x-none" dirty="0">
                <a:ea typeface="ＭＳ Ｐゴシック" charset="-128"/>
                <a:sym typeface="Symbol" charset="2"/>
              </a:rPr>
              <a:t>scenario?</a:t>
            </a:r>
          </a:p>
          <a:p>
            <a:r>
              <a:rPr lang="en-US" altLang="x-none" dirty="0">
                <a:ea typeface="ＭＳ Ｐゴシック" charset="-128"/>
                <a:sym typeface="Symbol" charset="2"/>
              </a:rPr>
              <a:t>Key parameters?</a:t>
            </a: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326CCA1F-E5BB-8C44-97F6-26ACB6C94CE8}" type="slidenum">
              <a:rPr lang="en-US" altLang="x-none" sz="1200">
                <a:latin typeface="Tahoma" charset="0"/>
              </a:rPr>
              <a:pPr/>
              <a:t>31</a:t>
            </a:fld>
            <a:endParaRPr lang="en-US" altLang="x-none" sz="1200">
              <a:latin typeface="Tahoma" charset="0"/>
            </a:endParaRPr>
          </a:p>
        </p:txBody>
      </p:sp>
      <p:pic>
        <p:nvPicPr>
          <p:cNvPr id="7885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50" y="1682750"/>
            <a:ext cx="1655763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50" y="4883150"/>
            <a:ext cx="2667000" cy="1773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>
          <a:xfrm>
            <a:off x="533400" y="82550"/>
            <a:ext cx="7783513" cy="1146175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Analysis of Circuit-Switching Blocking (Busy) Time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  <a:sym typeface="Symbol" charset="2"/>
              </a:rPr>
              <a:t>Consider a simple arrival pattern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client requests arrive at a rate of </a:t>
            </a:r>
            <a:r>
              <a:rPr lang="en-US" altLang="x-none" sz="2000">
                <a:ea typeface="ＭＳ Ｐゴシック" charset="-128"/>
                <a:sym typeface="Symbol" charset="2"/>
              </a:rPr>
              <a:t> (</a:t>
            </a:r>
            <a:r>
              <a:rPr lang="en-US" altLang="x-none" sz="2000">
                <a:ea typeface="ＭＳ Ｐゴシック" charset="-128"/>
              </a:rPr>
              <a:t>lambda/second)</a:t>
            </a:r>
          </a:p>
          <a:p>
            <a:pPr lvl="1"/>
            <a:r>
              <a:rPr lang="en-US" altLang="x-none" sz="2000">
                <a:ea typeface="ＭＳ Ｐゴシック" charset="-128"/>
                <a:sym typeface="Symbol" charset="2"/>
              </a:rPr>
              <a:t>service rate: each call takes on average 1/ second</a:t>
            </a:r>
          </a:p>
          <a:p>
            <a:pPr lvl="1"/>
            <a:endParaRPr lang="en-US" altLang="x-none" sz="2000">
              <a:ea typeface="ＭＳ Ｐゴシック" charset="-128"/>
              <a:sym typeface="Symbol" charset="2"/>
            </a:endParaRPr>
          </a:p>
          <a:p>
            <a:r>
              <a:rPr lang="en-US" altLang="x-none">
                <a:ea typeface="ＭＳ Ｐゴシック" charset="-128"/>
                <a:sym typeface="Symbol" charset="2"/>
              </a:rPr>
              <a:t>Arrival and service patterns: memoryless (Markovian)</a:t>
            </a:r>
          </a:p>
          <a:p>
            <a:pPr lvl="1"/>
            <a:r>
              <a:rPr lang="en-US" altLang="x-none">
                <a:ea typeface="ＭＳ Ｐゴシック" charset="-128"/>
                <a:sym typeface="Symbol" charset="2"/>
              </a:rPr>
              <a:t>During a small interval t, the number of expected new arrivals is: t</a:t>
            </a:r>
          </a:p>
          <a:p>
            <a:pPr lvl="1"/>
            <a:r>
              <a:rPr lang="en-US" altLang="x-none">
                <a:ea typeface="ＭＳ Ｐゴシック" charset="-128"/>
                <a:sym typeface="Symbol" charset="2"/>
              </a:rPr>
              <a:t>During a small interval t, the chance (fraction) of a current call finishes is: t</a:t>
            </a:r>
          </a:p>
          <a:p>
            <a:pPr lvl="1"/>
            <a:endParaRPr lang="en-US" altLang="x-none">
              <a:ea typeface="ＭＳ Ｐゴシック" charset="-128"/>
              <a:sym typeface="Symbol" charset="2"/>
            </a:endParaRPr>
          </a:p>
          <a:p>
            <a:r>
              <a:rPr lang="en-US" altLang="x-none">
                <a:ea typeface="ＭＳ Ｐゴシック" charset="-128"/>
                <a:sym typeface="Symbol" charset="2"/>
              </a:rPr>
              <a:t>This model is also called an M/M/N model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0EFD10BD-BD62-E64A-A0D1-AC1294E8332C}" type="slidenum">
              <a:rPr lang="en-US" altLang="x-none" sz="1200">
                <a:latin typeface="Tahoma" charset="0"/>
              </a:rPr>
              <a:pPr/>
              <a:t>32</a:t>
            </a:fld>
            <a:endParaRPr lang="en-US" altLang="x-none" sz="12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>
          <a:xfrm>
            <a:off x="533400" y="79375"/>
            <a:ext cx="7783513" cy="1146175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Analysis of Circuit-Switching Blocking (Busy) Time: State</a:t>
            </a:r>
          </a:p>
        </p:txBody>
      </p:sp>
      <p:sp>
        <p:nvSpPr>
          <p:cNvPr id="829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2813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B390DD62-AE04-664E-AF81-BE274935351A}" type="slidenum">
              <a:rPr lang="en-US" altLang="x-none" sz="1200">
                <a:latin typeface="Tahoma" charset="0"/>
              </a:rPr>
              <a:pPr/>
              <a:t>33</a:t>
            </a:fld>
            <a:endParaRPr lang="en-US" altLang="x-none" sz="1200">
              <a:latin typeface="Tahoma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841875" y="1758950"/>
            <a:ext cx="915988" cy="1085850"/>
            <a:chOff x="4883150" y="1755775"/>
            <a:chExt cx="915988" cy="1085404"/>
          </a:xfrm>
        </p:grpSpPr>
        <p:cxnSp>
          <p:nvCxnSpPr>
            <p:cNvPr id="82975" name="Curved Connector 30"/>
            <p:cNvCxnSpPr>
              <a:cxnSpLocks noChangeShapeType="1"/>
            </p:cNvCxnSpPr>
            <p:nvPr/>
          </p:nvCxnSpPr>
          <p:spPr bwMode="auto">
            <a:xfrm>
              <a:off x="4883150" y="2214563"/>
              <a:ext cx="915988" cy="1587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976" name="Rectangle 31"/>
            <p:cNvSpPr>
              <a:spLocks noChangeArrowheads="1"/>
            </p:cNvSpPr>
            <p:nvPr/>
          </p:nvSpPr>
          <p:spPr bwMode="auto">
            <a:xfrm>
              <a:off x="5211366" y="1755775"/>
              <a:ext cx="184943" cy="169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77" tIns="45789" rIns="91577" bIns="45789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cxnSp>
          <p:nvCxnSpPr>
            <p:cNvPr id="82977" name="Straight Arrow Connector 33"/>
            <p:cNvCxnSpPr>
              <a:cxnSpLocks noChangeShapeType="1"/>
            </p:cNvCxnSpPr>
            <p:nvPr/>
          </p:nvCxnSpPr>
          <p:spPr bwMode="auto">
            <a:xfrm rot="10800000">
              <a:off x="4959350" y="2671763"/>
              <a:ext cx="839788" cy="15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978" name="Rectangle 34"/>
            <p:cNvSpPr>
              <a:spLocks noChangeArrowheads="1"/>
            </p:cNvSpPr>
            <p:nvPr/>
          </p:nvSpPr>
          <p:spPr bwMode="auto">
            <a:xfrm>
              <a:off x="5306616" y="2671763"/>
              <a:ext cx="184943" cy="169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77" tIns="45789" rIns="91577" bIns="45789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11188" y="1450975"/>
            <a:ext cx="8164512" cy="1471613"/>
            <a:chOff x="611188" y="1450975"/>
            <a:chExt cx="8164512" cy="1471613"/>
          </a:xfrm>
        </p:grpSpPr>
        <p:sp>
          <p:nvSpPr>
            <p:cNvPr id="82956" name="Rectangle 24"/>
            <p:cNvSpPr>
              <a:spLocks noChangeArrowheads="1"/>
            </p:cNvSpPr>
            <p:nvPr/>
          </p:nvSpPr>
          <p:spPr bwMode="auto">
            <a:xfrm>
              <a:off x="5745163" y="2114550"/>
              <a:ext cx="9398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77" tIns="45789" rIns="91577" bIns="45789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4000">
                  <a:solidFill>
                    <a:srgbClr val="3333CC"/>
                  </a:solidFill>
                </a:rPr>
                <a:t>k+1</a:t>
              </a:r>
              <a:endParaRPr lang="en-US" altLang="x-none"/>
            </a:p>
          </p:txBody>
        </p:sp>
        <p:grpSp>
          <p:nvGrpSpPr>
            <p:cNvPr id="82957" name="Group 4"/>
            <p:cNvGrpSpPr>
              <a:grpSpLocks/>
            </p:cNvGrpSpPr>
            <p:nvPr/>
          </p:nvGrpSpPr>
          <p:grpSpPr bwMode="auto">
            <a:xfrm>
              <a:off x="611188" y="1450975"/>
              <a:ext cx="8164512" cy="1471613"/>
              <a:chOff x="611188" y="1450975"/>
              <a:chExt cx="8164512" cy="1471613"/>
            </a:xfrm>
          </p:grpSpPr>
          <p:sp>
            <p:nvSpPr>
              <p:cNvPr id="82958" name="Rectangle 16"/>
              <p:cNvSpPr>
                <a:spLocks noChangeArrowheads="1"/>
              </p:cNvSpPr>
              <p:nvPr/>
            </p:nvSpPr>
            <p:spPr bwMode="auto">
              <a:xfrm>
                <a:off x="611188" y="1450975"/>
                <a:ext cx="4392612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577" tIns="45789" rIns="91577" bIns="45789">
                <a:spAutoFit/>
              </a:bodyPr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400">
                    <a:solidFill>
                      <a:srgbClr val="3333CC"/>
                    </a:solidFill>
                  </a:rPr>
                  <a:t>system state: # of busy lines</a:t>
                </a:r>
                <a:endParaRPr lang="en-US" altLang="x-none" sz="100"/>
              </a:p>
            </p:txBody>
          </p:sp>
          <p:grpSp>
            <p:nvGrpSpPr>
              <p:cNvPr id="82959" name="Group 3"/>
              <p:cNvGrpSpPr>
                <a:grpSpLocks/>
              </p:cNvGrpSpPr>
              <p:nvPr/>
            </p:nvGrpSpPr>
            <p:grpSpPr bwMode="auto">
              <a:xfrm>
                <a:off x="611188" y="2060575"/>
                <a:ext cx="8164512" cy="862013"/>
                <a:chOff x="611188" y="2060575"/>
                <a:chExt cx="8164512" cy="862013"/>
              </a:xfrm>
            </p:grpSpPr>
            <p:grpSp>
              <p:nvGrpSpPr>
                <p:cNvPr id="82960" name="Group 6"/>
                <p:cNvGrpSpPr>
                  <a:grpSpLocks/>
                </p:cNvGrpSpPr>
                <p:nvPr/>
              </p:nvGrpSpPr>
              <p:grpSpPr bwMode="auto">
                <a:xfrm>
                  <a:off x="611188" y="2082800"/>
                  <a:ext cx="914400" cy="839788"/>
                  <a:chOff x="1143000" y="2971800"/>
                  <a:chExt cx="914400" cy="838200"/>
                </a:xfrm>
              </p:grpSpPr>
              <p:sp>
                <p:nvSpPr>
                  <p:cNvPr id="82973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1143000" y="2971800"/>
                    <a:ext cx="914400" cy="838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/>
                  </a:p>
                </p:txBody>
              </p:sp>
              <p:sp>
                <p:nvSpPr>
                  <p:cNvPr id="82974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1295400" y="3025775"/>
                    <a:ext cx="496888" cy="7080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r>
                      <a:rPr lang="en-US" altLang="x-none" sz="4000">
                        <a:solidFill>
                          <a:srgbClr val="3333CC"/>
                        </a:solidFill>
                      </a:rPr>
                      <a:t>0</a:t>
                    </a:r>
                    <a:endParaRPr lang="en-US" altLang="x-none"/>
                  </a:p>
                </p:txBody>
              </p:sp>
            </p:grpSp>
            <p:grpSp>
              <p:nvGrpSpPr>
                <p:cNvPr id="82961" name="Group 7"/>
                <p:cNvGrpSpPr>
                  <a:grpSpLocks/>
                </p:cNvGrpSpPr>
                <p:nvPr/>
              </p:nvGrpSpPr>
              <p:grpSpPr bwMode="auto">
                <a:xfrm>
                  <a:off x="2060575" y="2082800"/>
                  <a:ext cx="915988" cy="839788"/>
                  <a:chOff x="1143000" y="2971800"/>
                  <a:chExt cx="914400" cy="838200"/>
                </a:xfrm>
              </p:grpSpPr>
              <p:sp>
                <p:nvSpPr>
                  <p:cNvPr id="82971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1143000" y="2971800"/>
                    <a:ext cx="914400" cy="838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/>
                  </a:p>
                </p:txBody>
              </p:sp>
              <p:sp>
                <p:nvSpPr>
                  <p:cNvPr id="82972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295400" y="3025775"/>
                    <a:ext cx="415925" cy="7080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r>
                      <a:rPr lang="en-US" altLang="x-none" sz="4000">
                        <a:solidFill>
                          <a:srgbClr val="3333CC"/>
                        </a:solidFill>
                      </a:rPr>
                      <a:t>1</a:t>
                    </a:r>
                    <a:endParaRPr lang="en-US" altLang="x-none"/>
                  </a:p>
                </p:txBody>
              </p:sp>
            </p:grpSp>
            <p:grpSp>
              <p:nvGrpSpPr>
                <p:cNvPr id="82962" name="Group 10"/>
                <p:cNvGrpSpPr>
                  <a:grpSpLocks/>
                </p:cNvGrpSpPr>
                <p:nvPr/>
              </p:nvGrpSpPr>
              <p:grpSpPr bwMode="auto">
                <a:xfrm>
                  <a:off x="4044950" y="2082800"/>
                  <a:ext cx="914400" cy="839788"/>
                  <a:chOff x="1143000" y="2971800"/>
                  <a:chExt cx="914400" cy="838200"/>
                </a:xfrm>
              </p:grpSpPr>
              <p:sp>
                <p:nvSpPr>
                  <p:cNvPr id="82969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143000" y="2971800"/>
                    <a:ext cx="914400" cy="838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/>
                  </a:p>
                </p:txBody>
              </p:sp>
              <p:sp>
                <p:nvSpPr>
                  <p:cNvPr id="8297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295400" y="3025775"/>
                    <a:ext cx="461963" cy="7080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r>
                      <a:rPr lang="en-US" altLang="x-none" sz="4000">
                        <a:solidFill>
                          <a:srgbClr val="3333CC"/>
                        </a:solidFill>
                      </a:rPr>
                      <a:t>k</a:t>
                    </a:r>
                    <a:endParaRPr lang="en-US" altLang="x-none"/>
                  </a:p>
                </p:txBody>
              </p:sp>
            </p:grpSp>
            <p:grpSp>
              <p:nvGrpSpPr>
                <p:cNvPr id="82963" name="Group 13"/>
                <p:cNvGrpSpPr>
                  <a:grpSpLocks/>
                </p:cNvGrpSpPr>
                <p:nvPr/>
              </p:nvGrpSpPr>
              <p:grpSpPr bwMode="auto">
                <a:xfrm>
                  <a:off x="7859713" y="2082800"/>
                  <a:ext cx="915987" cy="839788"/>
                  <a:chOff x="1143000" y="2971800"/>
                  <a:chExt cx="914400" cy="838200"/>
                </a:xfrm>
              </p:grpSpPr>
              <p:sp>
                <p:nvSpPr>
                  <p:cNvPr id="82967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143000" y="2971800"/>
                    <a:ext cx="914400" cy="838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/>
                  </a:p>
                </p:txBody>
              </p:sp>
              <p:sp>
                <p:nvSpPr>
                  <p:cNvPr id="82968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295400" y="3025775"/>
                    <a:ext cx="593725" cy="7080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r>
                      <a:rPr lang="en-US" altLang="x-none" sz="4000">
                        <a:solidFill>
                          <a:srgbClr val="3333CC"/>
                        </a:solidFill>
                      </a:rPr>
                      <a:t>N</a:t>
                    </a:r>
                    <a:endParaRPr lang="en-US" altLang="x-none"/>
                  </a:p>
                </p:txBody>
              </p:sp>
            </p:grpSp>
            <p:sp>
              <p:nvSpPr>
                <p:cNvPr id="82964" name="Oval 23"/>
                <p:cNvSpPr>
                  <a:spLocks noChangeArrowheads="1"/>
                </p:cNvSpPr>
                <p:nvPr/>
              </p:nvSpPr>
              <p:spPr bwMode="auto">
                <a:xfrm>
                  <a:off x="5722938" y="2060575"/>
                  <a:ext cx="958850" cy="83978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577" tIns="45789" rIns="91577" bIns="45789"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cxnSp>
              <p:nvCxnSpPr>
                <p:cNvPr id="82965" name="Straight Connector 37"/>
                <p:cNvCxnSpPr>
                  <a:cxnSpLocks noChangeShapeType="1"/>
                </p:cNvCxnSpPr>
                <p:nvPr/>
              </p:nvCxnSpPr>
              <p:spPr bwMode="auto">
                <a:xfrm>
                  <a:off x="3281363" y="2443163"/>
                  <a:ext cx="457200" cy="158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2966" name="Straight Connector 38"/>
                <p:cNvCxnSpPr>
                  <a:cxnSpLocks noChangeShapeType="1"/>
                </p:cNvCxnSpPr>
                <p:nvPr/>
              </p:nvCxnSpPr>
              <p:spPr bwMode="auto">
                <a:xfrm>
                  <a:off x="7019925" y="2443163"/>
                  <a:ext cx="458788" cy="158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87388" y="2922588"/>
            <a:ext cx="8029575" cy="785812"/>
            <a:chOff x="687388" y="2922588"/>
            <a:chExt cx="8029575" cy="785812"/>
          </a:xfrm>
        </p:grpSpPr>
        <p:sp>
          <p:nvSpPr>
            <p:cNvPr id="82951" name="Rectangle 19"/>
            <p:cNvSpPr>
              <a:spLocks noChangeArrowheads="1"/>
            </p:cNvSpPr>
            <p:nvPr/>
          </p:nvSpPr>
          <p:spPr bwMode="auto">
            <a:xfrm>
              <a:off x="687388" y="2922588"/>
              <a:ext cx="646112" cy="70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77" tIns="45789" rIns="91577" bIns="45789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4000">
                  <a:solidFill>
                    <a:srgbClr val="3333CC"/>
                  </a:solidFill>
                </a:rPr>
                <a:t>p</a:t>
              </a:r>
              <a:r>
                <a:rPr lang="en-US" altLang="x-none" sz="2400">
                  <a:solidFill>
                    <a:srgbClr val="3333CC"/>
                  </a:solidFill>
                </a:rPr>
                <a:t>0</a:t>
              </a:r>
              <a:endParaRPr lang="en-US" altLang="x-none"/>
            </a:p>
          </p:txBody>
        </p:sp>
        <p:sp>
          <p:nvSpPr>
            <p:cNvPr id="82952" name="Rectangle 20"/>
            <p:cNvSpPr>
              <a:spLocks noChangeArrowheads="1"/>
            </p:cNvSpPr>
            <p:nvPr/>
          </p:nvSpPr>
          <p:spPr bwMode="auto">
            <a:xfrm>
              <a:off x="2149475" y="2922588"/>
              <a:ext cx="596900" cy="70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77" tIns="45789" rIns="91577" bIns="45789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4000">
                  <a:solidFill>
                    <a:srgbClr val="3333CC"/>
                  </a:solidFill>
                </a:rPr>
                <a:t>p</a:t>
              </a:r>
              <a:r>
                <a:rPr lang="en-US" altLang="x-none" sz="2400">
                  <a:solidFill>
                    <a:srgbClr val="3333CC"/>
                  </a:solidFill>
                </a:rPr>
                <a:t>1</a:t>
              </a:r>
              <a:endParaRPr lang="en-US" altLang="x-none"/>
            </a:p>
          </p:txBody>
        </p:sp>
        <p:sp>
          <p:nvSpPr>
            <p:cNvPr id="82953" name="Rectangle 21"/>
            <p:cNvSpPr>
              <a:spLocks noChangeArrowheads="1"/>
            </p:cNvSpPr>
            <p:nvPr/>
          </p:nvSpPr>
          <p:spPr bwMode="auto">
            <a:xfrm>
              <a:off x="4197350" y="2998788"/>
              <a:ext cx="625475" cy="70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77" tIns="45789" rIns="91577" bIns="45789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4000">
                  <a:solidFill>
                    <a:srgbClr val="3333CC"/>
                  </a:solidFill>
                </a:rPr>
                <a:t>p</a:t>
              </a:r>
              <a:r>
                <a:rPr lang="en-US" altLang="x-none" sz="2400">
                  <a:solidFill>
                    <a:srgbClr val="3333CC"/>
                  </a:solidFill>
                </a:rPr>
                <a:t>k</a:t>
              </a:r>
              <a:endParaRPr lang="en-US" altLang="x-none"/>
            </a:p>
          </p:txBody>
        </p:sp>
        <p:sp>
          <p:nvSpPr>
            <p:cNvPr id="82954" name="Rectangle 25"/>
            <p:cNvSpPr>
              <a:spLocks noChangeArrowheads="1"/>
            </p:cNvSpPr>
            <p:nvPr/>
          </p:nvSpPr>
          <p:spPr bwMode="auto">
            <a:xfrm>
              <a:off x="5875338" y="2976563"/>
              <a:ext cx="912812" cy="70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77" tIns="45789" rIns="91577" bIns="45789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4000">
                  <a:solidFill>
                    <a:srgbClr val="3333CC"/>
                  </a:solidFill>
                </a:rPr>
                <a:t>p</a:t>
              </a:r>
              <a:r>
                <a:rPr lang="en-US" altLang="x-none" sz="2400">
                  <a:solidFill>
                    <a:srgbClr val="3333CC"/>
                  </a:solidFill>
                </a:rPr>
                <a:t>k+1</a:t>
              </a:r>
              <a:endParaRPr lang="en-US" altLang="x-none"/>
            </a:p>
          </p:txBody>
        </p:sp>
        <p:sp>
          <p:nvSpPr>
            <p:cNvPr id="82955" name="Rectangle 32"/>
            <p:cNvSpPr>
              <a:spLocks noChangeArrowheads="1"/>
            </p:cNvSpPr>
            <p:nvPr/>
          </p:nvSpPr>
          <p:spPr bwMode="auto">
            <a:xfrm>
              <a:off x="8012113" y="2976563"/>
              <a:ext cx="704850" cy="70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77" tIns="45789" rIns="91577" bIns="45789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4000">
                  <a:solidFill>
                    <a:srgbClr val="3333CC"/>
                  </a:solidFill>
                </a:rPr>
                <a:t>p</a:t>
              </a:r>
              <a:r>
                <a:rPr lang="en-US" altLang="x-none" sz="2400">
                  <a:solidFill>
                    <a:srgbClr val="3333CC"/>
                  </a:solidFill>
                </a:rPr>
                <a:t>N</a:t>
              </a:r>
              <a:endParaRPr lang="en-US" altLang="x-none"/>
            </a:p>
          </p:txBody>
        </p:sp>
      </p:grpSp>
      <p:sp>
        <p:nvSpPr>
          <p:cNvPr id="3" name="Rectangle 2"/>
          <p:cNvSpPr/>
          <p:nvPr/>
        </p:nvSpPr>
        <p:spPr>
          <a:xfrm>
            <a:off x="768350" y="6102350"/>
            <a:ext cx="62595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 kern="0" dirty="0">
                <a:solidFill>
                  <a:srgbClr val="000000"/>
                </a:solidFill>
                <a:ea typeface="ＭＳ Ｐゴシック" charset="0"/>
                <a:cs typeface="ＭＳ Ｐゴシック" charset="0"/>
                <a:sym typeface="Symbol" charset="0"/>
              </a:rPr>
              <a:t>Q: How to characterize equilibrium?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Equilibrium = Time Reversibility [Frank Kelly]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Statistically </a:t>
            </a:r>
            <a:br>
              <a:rPr lang="en-US" altLang="x-none">
                <a:ea typeface="ＭＳ Ｐゴシック" charset="-128"/>
              </a:rPr>
            </a:br>
            <a:r>
              <a:rPr lang="en-US" altLang="x-none">
                <a:ea typeface="ＭＳ Ｐゴシック" charset="-128"/>
              </a:rPr>
              <a:t>cannot distinguish</a:t>
            </a: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4E629B2B-38B4-8F45-B73B-3B1392205DBE}" type="slidenum">
              <a:rPr lang="en-US" altLang="x-none" sz="1200">
                <a:latin typeface="Tahoma" charset="0"/>
              </a:rPr>
              <a:pPr/>
              <a:t>34</a:t>
            </a:fld>
            <a:endParaRPr lang="en-US" altLang="x-none" sz="1200">
              <a:latin typeface="Tahoma" charset="0"/>
            </a:endParaRPr>
          </a:p>
        </p:txBody>
      </p:sp>
      <p:cxnSp>
        <p:nvCxnSpPr>
          <p:cNvPr id="84996" name="Straight Arrow Connector 34"/>
          <p:cNvCxnSpPr>
            <a:cxnSpLocks noChangeShapeType="1"/>
          </p:cNvCxnSpPr>
          <p:nvPr/>
        </p:nvCxnSpPr>
        <p:spPr bwMode="auto">
          <a:xfrm>
            <a:off x="687388" y="6183313"/>
            <a:ext cx="8240712" cy="1587"/>
          </a:xfrm>
          <a:prstGeom prst="straightConnector1">
            <a:avLst/>
          </a:prstGeom>
          <a:noFill/>
          <a:ln w="127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997" name="Straight Arrow Connector 36"/>
          <p:cNvCxnSpPr>
            <a:cxnSpLocks noChangeShapeType="1"/>
          </p:cNvCxnSpPr>
          <p:nvPr/>
        </p:nvCxnSpPr>
        <p:spPr bwMode="auto">
          <a:xfrm rot="5400000" flipH="1" flipV="1">
            <a:off x="-953293" y="4541044"/>
            <a:ext cx="3282950" cy="1587"/>
          </a:xfrm>
          <a:prstGeom prst="straightConnector1">
            <a:avLst/>
          </a:prstGeom>
          <a:noFill/>
          <a:ln w="127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998" name="Rectangle 38"/>
          <p:cNvSpPr>
            <a:spLocks noChangeArrowheads="1"/>
          </p:cNvSpPr>
          <p:nvPr/>
        </p:nvSpPr>
        <p:spPr bwMode="auto">
          <a:xfrm>
            <a:off x="7935913" y="6183313"/>
            <a:ext cx="71913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77" tIns="45789" rIns="91577" bIns="45789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000000"/>
                </a:solidFill>
              </a:rPr>
              <a:t>time</a:t>
            </a:r>
            <a:endParaRPr lang="en-US" altLang="x-none"/>
          </a:p>
        </p:txBody>
      </p:sp>
      <p:sp>
        <p:nvSpPr>
          <p:cNvPr id="84999" name="Rectangle 39"/>
          <p:cNvSpPr>
            <a:spLocks noChangeArrowheads="1"/>
          </p:cNvSpPr>
          <p:nvPr/>
        </p:nvSpPr>
        <p:spPr bwMode="auto">
          <a:xfrm>
            <a:off x="-76200" y="2747963"/>
            <a:ext cx="762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77" tIns="45789" rIns="91577" bIns="45789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state</a:t>
            </a:r>
            <a:endParaRPr lang="en-US" altLang="x-none"/>
          </a:p>
        </p:txBody>
      </p:sp>
      <p:sp>
        <p:nvSpPr>
          <p:cNvPr id="85000" name="Rectangle 40"/>
          <p:cNvSpPr>
            <a:spLocks noChangeArrowheads="1"/>
          </p:cNvSpPr>
          <p:nvPr/>
        </p:nvSpPr>
        <p:spPr bwMode="auto">
          <a:xfrm>
            <a:off x="223838" y="4637088"/>
            <a:ext cx="3238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77" tIns="45789" rIns="91577" bIns="45789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000000"/>
                </a:solidFill>
              </a:rPr>
              <a:t>k</a:t>
            </a:r>
            <a:endParaRPr lang="en-US" altLang="x-none" sz="300"/>
          </a:p>
        </p:txBody>
      </p:sp>
      <p:sp>
        <p:nvSpPr>
          <p:cNvPr id="85001" name="Rectangle 42"/>
          <p:cNvSpPr>
            <a:spLocks noChangeArrowheads="1"/>
          </p:cNvSpPr>
          <p:nvPr/>
        </p:nvSpPr>
        <p:spPr bwMode="auto">
          <a:xfrm>
            <a:off x="88900" y="3970338"/>
            <a:ext cx="561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77" tIns="45789" rIns="91577" bIns="45789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000000"/>
                </a:solidFill>
              </a:rPr>
              <a:t>k+1</a:t>
            </a:r>
            <a:endParaRPr lang="en-US" altLang="x-none" sz="300"/>
          </a:p>
        </p:txBody>
      </p:sp>
      <p:cxnSp>
        <p:nvCxnSpPr>
          <p:cNvPr id="85002" name="Straight Connector 44"/>
          <p:cNvCxnSpPr>
            <a:cxnSpLocks noChangeShapeType="1"/>
          </p:cNvCxnSpPr>
          <p:nvPr/>
        </p:nvCxnSpPr>
        <p:spPr bwMode="auto">
          <a:xfrm>
            <a:off x="687388" y="4810125"/>
            <a:ext cx="8088312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3" name="Straight Connector 45"/>
          <p:cNvCxnSpPr>
            <a:cxnSpLocks noChangeShapeType="1"/>
          </p:cNvCxnSpPr>
          <p:nvPr/>
        </p:nvCxnSpPr>
        <p:spPr bwMode="auto">
          <a:xfrm>
            <a:off x="687388" y="4198938"/>
            <a:ext cx="8088312" cy="158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4" name="Straight Connector 46"/>
          <p:cNvCxnSpPr>
            <a:cxnSpLocks noChangeShapeType="1"/>
          </p:cNvCxnSpPr>
          <p:nvPr/>
        </p:nvCxnSpPr>
        <p:spPr bwMode="auto">
          <a:xfrm>
            <a:off x="687388" y="5418138"/>
            <a:ext cx="8088312" cy="158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5" name="Elbow Connector 48"/>
          <p:cNvCxnSpPr>
            <a:cxnSpLocks noChangeShapeType="1"/>
          </p:cNvCxnSpPr>
          <p:nvPr/>
        </p:nvCxnSpPr>
        <p:spPr bwMode="auto">
          <a:xfrm flipV="1">
            <a:off x="687388" y="4810125"/>
            <a:ext cx="1220787" cy="6096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6" name="Elbow Connector 51"/>
          <p:cNvCxnSpPr>
            <a:cxnSpLocks noChangeShapeType="1"/>
          </p:cNvCxnSpPr>
          <p:nvPr/>
        </p:nvCxnSpPr>
        <p:spPr bwMode="auto">
          <a:xfrm flipV="1">
            <a:off x="2822575" y="3587750"/>
            <a:ext cx="1222375" cy="61118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7" name="Elbow Connector 52"/>
          <p:cNvCxnSpPr>
            <a:cxnSpLocks noChangeShapeType="1"/>
          </p:cNvCxnSpPr>
          <p:nvPr/>
        </p:nvCxnSpPr>
        <p:spPr bwMode="auto">
          <a:xfrm>
            <a:off x="3814763" y="3587750"/>
            <a:ext cx="1220787" cy="61118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8" name="Elbow Connector 57"/>
          <p:cNvCxnSpPr>
            <a:cxnSpLocks noChangeShapeType="1"/>
          </p:cNvCxnSpPr>
          <p:nvPr/>
        </p:nvCxnSpPr>
        <p:spPr bwMode="auto">
          <a:xfrm flipV="1">
            <a:off x="6334125" y="3587750"/>
            <a:ext cx="990600" cy="61118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9" name="Elbow Connector 58"/>
          <p:cNvCxnSpPr>
            <a:cxnSpLocks noChangeShapeType="1"/>
          </p:cNvCxnSpPr>
          <p:nvPr/>
        </p:nvCxnSpPr>
        <p:spPr bwMode="auto">
          <a:xfrm>
            <a:off x="7019925" y="3587750"/>
            <a:ext cx="839788" cy="61118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5010" name="Group 65"/>
          <p:cNvGrpSpPr>
            <a:grpSpLocks/>
          </p:cNvGrpSpPr>
          <p:nvPr/>
        </p:nvGrpSpPr>
        <p:grpSpPr bwMode="auto">
          <a:xfrm>
            <a:off x="1677988" y="4198938"/>
            <a:ext cx="1222375" cy="612775"/>
            <a:chOff x="1676400" y="4191000"/>
            <a:chExt cx="1219200" cy="610394"/>
          </a:xfrm>
        </p:grpSpPr>
        <p:cxnSp>
          <p:nvCxnSpPr>
            <p:cNvPr id="85023" name="Elbow Connector 50"/>
            <p:cNvCxnSpPr>
              <a:cxnSpLocks noChangeShapeType="1"/>
            </p:cNvCxnSpPr>
            <p:nvPr/>
          </p:nvCxnSpPr>
          <p:spPr bwMode="auto">
            <a:xfrm flipV="1">
              <a:off x="1676400" y="4191000"/>
              <a:ext cx="1219200" cy="609600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24" name="Straight Arrow Connector 62"/>
            <p:cNvCxnSpPr>
              <a:cxnSpLocks noChangeShapeType="1"/>
            </p:cNvCxnSpPr>
            <p:nvPr/>
          </p:nvCxnSpPr>
          <p:spPr bwMode="auto">
            <a:xfrm rot="5400000" flipH="1" flipV="1">
              <a:off x="2094706" y="4610100"/>
              <a:ext cx="381794" cy="794"/>
            </a:xfrm>
            <a:prstGeom prst="straightConnector1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5011" name="Group 66"/>
          <p:cNvGrpSpPr>
            <a:grpSpLocks/>
          </p:cNvGrpSpPr>
          <p:nvPr/>
        </p:nvGrpSpPr>
        <p:grpSpPr bwMode="auto">
          <a:xfrm>
            <a:off x="5570538" y="4198938"/>
            <a:ext cx="1220787" cy="612775"/>
            <a:chOff x="1676400" y="4191000"/>
            <a:chExt cx="1219200" cy="610394"/>
          </a:xfrm>
        </p:grpSpPr>
        <p:cxnSp>
          <p:nvCxnSpPr>
            <p:cNvPr id="85021" name="Elbow Connector 67"/>
            <p:cNvCxnSpPr>
              <a:cxnSpLocks noChangeShapeType="1"/>
            </p:cNvCxnSpPr>
            <p:nvPr/>
          </p:nvCxnSpPr>
          <p:spPr bwMode="auto">
            <a:xfrm flipV="1">
              <a:off x="1676400" y="4191000"/>
              <a:ext cx="1219200" cy="609600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22" name="Straight Arrow Connector 68"/>
            <p:cNvCxnSpPr>
              <a:cxnSpLocks noChangeShapeType="1"/>
            </p:cNvCxnSpPr>
            <p:nvPr/>
          </p:nvCxnSpPr>
          <p:spPr bwMode="auto">
            <a:xfrm rot="5400000" flipH="1" flipV="1">
              <a:off x="2094706" y="4610100"/>
              <a:ext cx="381794" cy="794"/>
            </a:xfrm>
            <a:prstGeom prst="straightConnector1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5012" name="Group 72"/>
          <p:cNvGrpSpPr>
            <a:grpSpLocks/>
          </p:cNvGrpSpPr>
          <p:nvPr/>
        </p:nvGrpSpPr>
        <p:grpSpPr bwMode="auto">
          <a:xfrm>
            <a:off x="4806950" y="4198938"/>
            <a:ext cx="1220788" cy="611187"/>
            <a:chOff x="4800600" y="4191000"/>
            <a:chExt cx="1219200" cy="609600"/>
          </a:xfrm>
        </p:grpSpPr>
        <p:cxnSp>
          <p:nvCxnSpPr>
            <p:cNvPr id="85019" name="Elbow Connector 54"/>
            <p:cNvCxnSpPr>
              <a:cxnSpLocks noChangeShapeType="1"/>
            </p:cNvCxnSpPr>
            <p:nvPr/>
          </p:nvCxnSpPr>
          <p:spPr bwMode="auto">
            <a:xfrm>
              <a:off x="4800600" y="4191000"/>
              <a:ext cx="1219200" cy="609600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20" name="Straight Arrow Connector 70"/>
            <p:cNvCxnSpPr>
              <a:cxnSpLocks noChangeShapeType="1"/>
            </p:cNvCxnSpPr>
            <p:nvPr/>
          </p:nvCxnSpPr>
          <p:spPr bwMode="auto">
            <a:xfrm rot="5400000">
              <a:off x="5219700" y="4381500"/>
              <a:ext cx="381000" cy="1588"/>
            </a:xfrm>
            <a:prstGeom prst="straightConnector1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5013" name="Group 73"/>
          <p:cNvGrpSpPr>
            <a:grpSpLocks/>
          </p:cNvGrpSpPr>
          <p:nvPr/>
        </p:nvGrpSpPr>
        <p:grpSpPr bwMode="auto">
          <a:xfrm>
            <a:off x="7631113" y="4198938"/>
            <a:ext cx="1220787" cy="611187"/>
            <a:chOff x="4800600" y="4191000"/>
            <a:chExt cx="1219200" cy="609600"/>
          </a:xfrm>
        </p:grpSpPr>
        <p:cxnSp>
          <p:nvCxnSpPr>
            <p:cNvPr id="85017" name="Elbow Connector 74"/>
            <p:cNvCxnSpPr>
              <a:cxnSpLocks noChangeShapeType="1"/>
            </p:cNvCxnSpPr>
            <p:nvPr/>
          </p:nvCxnSpPr>
          <p:spPr bwMode="auto">
            <a:xfrm>
              <a:off x="4800600" y="4191000"/>
              <a:ext cx="1219200" cy="609600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18" name="Straight Arrow Connector 75"/>
            <p:cNvCxnSpPr>
              <a:cxnSpLocks noChangeShapeType="1"/>
            </p:cNvCxnSpPr>
            <p:nvPr/>
          </p:nvCxnSpPr>
          <p:spPr bwMode="auto">
            <a:xfrm rot="5400000">
              <a:off x="5219700" y="4381500"/>
              <a:ext cx="381000" cy="1588"/>
            </a:xfrm>
            <a:prstGeom prst="straightConnector1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85014" name="Straight Connector 31"/>
          <p:cNvCxnSpPr>
            <a:cxnSpLocks noChangeShapeType="1"/>
          </p:cNvCxnSpPr>
          <p:nvPr/>
        </p:nvCxnSpPr>
        <p:spPr bwMode="auto">
          <a:xfrm rot="5400000">
            <a:off x="6904038" y="4541837"/>
            <a:ext cx="3282950" cy="31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85015" name="Object 2"/>
          <p:cNvGraphicFramePr>
            <a:graphicFrameLocks noChangeAspect="1"/>
          </p:cNvGraphicFramePr>
          <p:nvPr/>
        </p:nvGraphicFramePr>
        <p:xfrm>
          <a:off x="4349750" y="1530350"/>
          <a:ext cx="23114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1" name="Equation" r:id="rId4" imgW="1143000" imgH="228600" progId="Equation.3">
                  <p:embed/>
                </p:oleObj>
              </mc:Choice>
              <mc:Fallback>
                <p:oleObj name="Equation" r:id="rId4" imgW="1143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1530350"/>
                        <a:ext cx="2311400" cy="4619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6" name="Object 33"/>
          <p:cNvGraphicFramePr>
            <a:graphicFrameLocks noChangeAspect="1"/>
          </p:cNvGraphicFramePr>
          <p:nvPr/>
        </p:nvGraphicFramePr>
        <p:xfrm>
          <a:off x="4440238" y="2216150"/>
          <a:ext cx="22336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2" name="Equation" r:id="rId6" imgW="1104900" imgH="228600" progId="Equation.3">
                  <p:embed/>
                </p:oleObj>
              </mc:Choice>
              <mc:Fallback>
                <p:oleObj name="Equation" r:id="rId6" imgW="1104900" imgH="228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2216150"/>
                        <a:ext cx="2233612" cy="4619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>
          <a:xfrm>
            <a:off x="533400" y="6350"/>
            <a:ext cx="7783513" cy="1146175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Analysis of Circuit-Switching Blocking (Busy) Time: Sketch</a:t>
            </a: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2813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99A4F2D8-B692-A74A-992E-938B2AD30624}" type="slidenum">
              <a:rPr lang="en-US" altLang="x-none" sz="1200">
                <a:latin typeface="Tahoma" charset="0"/>
              </a:rPr>
              <a:pPr/>
              <a:t>35</a:t>
            </a:fld>
            <a:endParaRPr lang="en-US" altLang="x-none" sz="1200">
              <a:latin typeface="Tahoma" charset="0"/>
            </a:endParaRPr>
          </a:p>
        </p:txBody>
      </p:sp>
      <p:grpSp>
        <p:nvGrpSpPr>
          <p:cNvPr id="87043" name="Group 6"/>
          <p:cNvGrpSpPr>
            <a:grpSpLocks/>
          </p:cNvGrpSpPr>
          <p:nvPr/>
        </p:nvGrpSpPr>
        <p:grpSpPr bwMode="auto">
          <a:xfrm>
            <a:off x="611188" y="2082800"/>
            <a:ext cx="914400" cy="839788"/>
            <a:chOff x="1143000" y="2971800"/>
            <a:chExt cx="914400" cy="838200"/>
          </a:xfrm>
        </p:grpSpPr>
        <p:sp>
          <p:nvSpPr>
            <p:cNvPr id="87071" name="Oval 4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87072" name="Rectangle 5"/>
            <p:cNvSpPr>
              <a:spLocks noChangeArrowheads="1"/>
            </p:cNvSpPr>
            <p:nvPr/>
          </p:nvSpPr>
          <p:spPr bwMode="auto">
            <a:xfrm>
              <a:off x="1295400" y="3025775"/>
              <a:ext cx="496888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4000">
                  <a:solidFill>
                    <a:srgbClr val="3333CC"/>
                  </a:solidFill>
                </a:rPr>
                <a:t>0</a:t>
              </a:r>
              <a:endParaRPr lang="en-US" altLang="x-none"/>
            </a:p>
          </p:txBody>
        </p:sp>
      </p:grpSp>
      <p:grpSp>
        <p:nvGrpSpPr>
          <p:cNvPr id="87044" name="Group 7"/>
          <p:cNvGrpSpPr>
            <a:grpSpLocks/>
          </p:cNvGrpSpPr>
          <p:nvPr/>
        </p:nvGrpSpPr>
        <p:grpSpPr bwMode="auto">
          <a:xfrm>
            <a:off x="2060575" y="2082800"/>
            <a:ext cx="915988" cy="839788"/>
            <a:chOff x="1143000" y="2971800"/>
            <a:chExt cx="914400" cy="838200"/>
          </a:xfrm>
        </p:grpSpPr>
        <p:sp>
          <p:nvSpPr>
            <p:cNvPr id="87069" name="Oval 8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87070" name="Rectangle 9"/>
            <p:cNvSpPr>
              <a:spLocks noChangeArrowheads="1"/>
            </p:cNvSpPr>
            <p:nvPr/>
          </p:nvSpPr>
          <p:spPr bwMode="auto">
            <a:xfrm>
              <a:off x="1295400" y="3025775"/>
              <a:ext cx="41592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4000">
                  <a:solidFill>
                    <a:srgbClr val="3333CC"/>
                  </a:solidFill>
                </a:rPr>
                <a:t>1</a:t>
              </a:r>
              <a:endParaRPr lang="en-US" altLang="x-none"/>
            </a:p>
          </p:txBody>
        </p:sp>
      </p:grpSp>
      <p:grpSp>
        <p:nvGrpSpPr>
          <p:cNvPr id="87045" name="Group 10"/>
          <p:cNvGrpSpPr>
            <a:grpSpLocks/>
          </p:cNvGrpSpPr>
          <p:nvPr/>
        </p:nvGrpSpPr>
        <p:grpSpPr bwMode="auto">
          <a:xfrm>
            <a:off x="4044950" y="2082800"/>
            <a:ext cx="914400" cy="839788"/>
            <a:chOff x="1143000" y="2971800"/>
            <a:chExt cx="914400" cy="838200"/>
          </a:xfrm>
        </p:grpSpPr>
        <p:sp>
          <p:nvSpPr>
            <p:cNvPr id="87067" name="Oval 11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87068" name="Rectangle 12"/>
            <p:cNvSpPr>
              <a:spLocks noChangeArrowheads="1"/>
            </p:cNvSpPr>
            <p:nvPr/>
          </p:nvSpPr>
          <p:spPr bwMode="auto">
            <a:xfrm>
              <a:off x="1295400" y="3025775"/>
              <a:ext cx="461963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4000">
                  <a:solidFill>
                    <a:srgbClr val="3333CC"/>
                  </a:solidFill>
                </a:rPr>
                <a:t>k</a:t>
              </a:r>
              <a:endParaRPr lang="en-US" altLang="x-none"/>
            </a:p>
          </p:txBody>
        </p:sp>
      </p:grpSp>
      <p:grpSp>
        <p:nvGrpSpPr>
          <p:cNvPr id="87046" name="Group 13"/>
          <p:cNvGrpSpPr>
            <a:grpSpLocks/>
          </p:cNvGrpSpPr>
          <p:nvPr/>
        </p:nvGrpSpPr>
        <p:grpSpPr bwMode="auto">
          <a:xfrm>
            <a:off x="7859713" y="2082800"/>
            <a:ext cx="915987" cy="839788"/>
            <a:chOff x="1143000" y="2971800"/>
            <a:chExt cx="914400" cy="838200"/>
          </a:xfrm>
        </p:grpSpPr>
        <p:sp>
          <p:nvSpPr>
            <p:cNvPr id="87065" name="Oval 14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87066" name="Rectangle 15"/>
            <p:cNvSpPr>
              <a:spLocks noChangeArrowheads="1"/>
            </p:cNvSpPr>
            <p:nvPr/>
          </p:nvSpPr>
          <p:spPr bwMode="auto">
            <a:xfrm>
              <a:off x="1295400" y="3025775"/>
              <a:ext cx="59372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x-none" sz="4000">
                  <a:solidFill>
                    <a:srgbClr val="3333CC"/>
                  </a:solidFill>
                </a:rPr>
                <a:t>N</a:t>
              </a:r>
              <a:endParaRPr lang="en-US" altLang="x-none"/>
            </a:p>
          </p:txBody>
        </p:sp>
      </p:grpSp>
      <p:sp>
        <p:nvSpPr>
          <p:cNvPr id="87047" name="Rectangle 16"/>
          <p:cNvSpPr>
            <a:spLocks noChangeArrowheads="1"/>
          </p:cNvSpPr>
          <p:nvPr/>
        </p:nvSpPr>
        <p:spPr bwMode="auto">
          <a:xfrm>
            <a:off x="611188" y="1450975"/>
            <a:ext cx="4392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77" tIns="45789" rIns="91577" bIns="45789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2400" dirty="0">
                <a:solidFill>
                  <a:srgbClr val="3333CC"/>
                </a:solidFill>
              </a:rPr>
              <a:t>system state: # of busy lines</a:t>
            </a:r>
            <a:endParaRPr lang="en-US" altLang="x-none" sz="100" dirty="0"/>
          </a:p>
        </p:txBody>
      </p:sp>
      <p:graphicFrame>
        <p:nvGraphicFramePr>
          <p:cNvPr id="95240" name="Object 2"/>
          <p:cNvGraphicFramePr>
            <a:graphicFrameLocks noChangeAspect="1"/>
          </p:cNvGraphicFramePr>
          <p:nvPr/>
        </p:nvGraphicFramePr>
        <p:xfrm>
          <a:off x="3052763" y="4733925"/>
          <a:ext cx="23653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0" name="Equation" r:id="rId4" imgW="1168400" imgH="228600" progId="Equation.3">
                  <p:embed/>
                </p:oleObj>
              </mc:Choice>
              <mc:Fallback>
                <p:oleObj name="Equation" r:id="rId4" imgW="11684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3" y="4733925"/>
                        <a:ext cx="2365375" cy="4619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9" name="Rectangle 18"/>
          <p:cNvSpPr>
            <a:spLocks noChangeArrowheads="1"/>
          </p:cNvSpPr>
          <p:nvPr/>
        </p:nvSpPr>
        <p:spPr bwMode="auto">
          <a:xfrm>
            <a:off x="533400" y="3816350"/>
            <a:ext cx="7666038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77" tIns="45789" rIns="91577" bIns="45789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400">
                <a:solidFill>
                  <a:srgbClr val="3333CC"/>
                </a:solidFill>
              </a:rPr>
              <a:t>at equilibrium (time resersibility)  in one unit time:  </a:t>
            </a:r>
            <a:br>
              <a:rPr lang="en-US" altLang="x-none" sz="2400">
                <a:solidFill>
                  <a:srgbClr val="3333CC"/>
                </a:solidFill>
              </a:rPr>
            </a:br>
            <a:r>
              <a:rPr lang="en-US" altLang="x-none" sz="2400">
                <a:solidFill>
                  <a:srgbClr val="3333CC"/>
                </a:solidFill>
              </a:rPr>
              <a:t>    #(transitions k </a:t>
            </a:r>
            <a:r>
              <a:rPr lang="en-US" altLang="x-none" sz="2800">
                <a:solidFill>
                  <a:srgbClr val="0033CC"/>
                </a:solidFill>
                <a:sym typeface="Symbol" charset="2"/>
              </a:rPr>
              <a:t></a:t>
            </a:r>
            <a:r>
              <a:rPr lang="en-US" altLang="x-none" sz="2400">
                <a:solidFill>
                  <a:srgbClr val="3333CC"/>
                </a:solidFill>
              </a:rPr>
              <a:t> k+1)  = #(transitions k+1 </a:t>
            </a:r>
            <a:r>
              <a:rPr lang="en-US" altLang="x-none" sz="2800">
                <a:solidFill>
                  <a:srgbClr val="0033CC"/>
                </a:solidFill>
                <a:sym typeface="Symbol" charset="2"/>
              </a:rPr>
              <a:t></a:t>
            </a:r>
            <a:r>
              <a:rPr lang="en-US" altLang="x-none" sz="2400">
                <a:solidFill>
                  <a:srgbClr val="3333CC"/>
                </a:solidFill>
              </a:rPr>
              <a:t> k)</a:t>
            </a:r>
            <a:endParaRPr lang="en-US" altLang="x-none" sz="100">
              <a:solidFill>
                <a:srgbClr val="000000"/>
              </a:solidFill>
            </a:endParaRPr>
          </a:p>
        </p:txBody>
      </p:sp>
      <p:sp>
        <p:nvSpPr>
          <p:cNvPr id="87050" name="Rectangle 19"/>
          <p:cNvSpPr>
            <a:spLocks noChangeArrowheads="1"/>
          </p:cNvSpPr>
          <p:nvPr/>
        </p:nvSpPr>
        <p:spPr bwMode="auto">
          <a:xfrm>
            <a:off x="687388" y="2922588"/>
            <a:ext cx="646112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77" tIns="45789" rIns="91577" bIns="45789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4000">
                <a:solidFill>
                  <a:srgbClr val="3333CC"/>
                </a:solidFill>
              </a:rPr>
              <a:t>p</a:t>
            </a:r>
            <a:r>
              <a:rPr lang="en-US" altLang="x-none" sz="2400">
                <a:solidFill>
                  <a:srgbClr val="3333CC"/>
                </a:solidFill>
              </a:rPr>
              <a:t>0</a:t>
            </a:r>
            <a:endParaRPr lang="en-US" altLang="x-none"/>
          </a:p>
        </p:txBody>
      </p:sp>
      <p:sp>
        <p:nvSpPr>
          <p:cNvPr id="87051" name="Rectangle 20"/>
          <p:cNvSpPr>
            <a:spLocks noChangeArrowheads="1"/>
          </p:cNvSpPr>
          <p:nvPr/>
        </p:nvSpPr>
        <p:spPr bwMode="auto">
          <a:xfrm>
            <a:off x="2149475" y="2922588"/>
            <a:ext cx="59690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77" tIns="45789" rIns="91577" bIns="45789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4000">
                <a:solidFill>
                  <a:srgbClr val="3333CC"/>
                </a:solidFill>
              </a:rPr>
              <a:t>p</a:t>
            </a:r>
            <a:r>
              <a:rPr lang="en-US" altLang="x-none" sz="2400">
                <a:solidFill>
                  <a:srgbClr val="3333CC"/>
                </a:solidFill>
              </a:rPr>
              <a:t>1</a:t>
            </a:r>
            <a:endParaRPr lang="en-US" altLang="x-none"/>
          </a:p>
        </p:txBody>
      </p:sp>
      <p:sp>
        <p:nvSpPr>
          <p:cNvPr id="87052" name="Rectangle 21"/>
          <p:cNvSpPr>
            <a:spLocks noChangeArrowheads="1"/>
          </p:cNvSpPr>
          <p:nvPr/>
        </p:nvSpPr>
        <p:spPr bwMode="auto">
          <a:xfrm>
            <a:off x="4197350" y="2998788"/>
            <a:ext cx="625475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77" tIns="45789" rIns="91577" bIns="45789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4000">
                <a:solidFill>
                  <a:srgbClr val="3333CC"/>
                </a:solidFill>
              </a:rPr>
              <a:t>p</a:t>
            </a:r>
            <a:r>
              <a:rPr lang="en-US" altLang="x-none" sz="2400">
                <a:solidFill>
                  <a:srgbClr val="3333CC"/>
                </a:solidFill>
              </a:rPr>
              <a:t>k</a:t>
            </a:r>
            <a:endParaRPr lang="en-US" altLang="x-none"/>
          </a:p>
        </p:txBody>
      </p:sp>
      <p:sp>
        <p:nvSpPr>
          <p:cNvPr id="87053" name="Oval 23"/>
          <p:cNvSpPr>
            <a:spLocks noChangeArrowheads="1"/>
          </p:cNvSpPr>
          <p:nvPr/>
        </p:nvSpPr>
        <p:spPr bwMode="auto">
          <a:xfrm>
            <a:off x="5722938" y="2060575"/>
            <a:ext cx="958850" cy="83978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577" tIns="45789" rIns="91577" bIns="45789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87054" name="Rectangle 24"/>
          <p:cNvSpPr>
            <a:spLocks noChangeArrowheads="1"/>
          </p:cNvSpPr>
          <p:nvPr/>
        </p:nvSpPr>
        <p:spPr bwMode="auto">
          <a:xfrm>
            <a:off x="5745163" y="2114550"/>
            <a:ext cx="939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77" tIns="45789" rIns="91577" bIns="45789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4000">
                <a:solidFill>
                  <a:srgbClr val="3333CC"/>
                </a:solidFill>
              </a:rPr>
              <a:t>k+1</a:t>
            </a:r>
            <a:endParaRPr lang="en-US" altLang="x-none"/>
          </a:p>
        </p:txBody>
      </p:sp>
      <p:sp>
        <p:nvSpPr>
          <p:cNvPr id="87055" name="Rectangle 25"/>
          <p:cNvSpPr>
            <a:spLocks noChangeArrowheads="1"/>
          </p:cNvSpPr>
          <p:nvPr/>
        </p:nvSpPr>
        <p:spPr bwMode="auto">
          <a:xfrm>
            <a:off x="5875338" y="2976563"/>
            <a:ext cx="912812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77" tIns="45789" rIns="91577" bIns="45789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4000">
                <a:solidFill>
                  <a:srgbClr val="3333CC"/>
                </a:solidFill>
              </a:rPr>
              <a:t>p</a:t>
            </a:r>
            <a:r>
              <a:rPr lang="en-US" altLang="x-none" sz="2400">
                <a:solidFill>
                  <a:srgbClr val="3333CC"/>
                </a:solidFill>
              </a:rPr>
              <a:t>k+1</a:t>
            </a:r>
            <a:endParaRPr lang="en-US" altLang="x-none"/>
          </a:p>
        </p:txBody>
      </p:sp>
      <p:cxnSp>
        <p:nvCxnSpPr>
          <p:cNvPr id="87056" name="Curved Connector 30"/>
          <p:cNvCxnSpPr>
            <a:cxnSpLocks noChangeShapeType="1"/>
          </p:cNvCxnSpPr>
          <p:nvPr/>
        </p:nvCxnSpPr>
        <p:spPr bwMode="auto">
          <a:xfrm>
            <a:off x="4883150" y="2214563"/>
            <a:ext cx="915988" cy="158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7" name="Rectangle 31"/>
          <p:cNvSpPr>
            <a:spLocks noChangeArrowheads="1"/>
          </p:cNvSpPr>
          <p:nvPr/>
        </p:nvSpPr>
        <p:spPr bwMode="auto">
          <a:xfrm>
            <a:off x="5111750" y="1755775"/>
            <a:ext cx="3841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77" tIns="45789" rIns="91577" bIns="45789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2800">
                <a:solidFill>
                  <a:srgbClr val="000000"/>
                </a:solidFill>
                <a:sym typeface="Symbol" charset="2"/>
              </a:rPr>
              <a:t></a:t>
            </a:r>
            <a:endParaRPr lang="en-US" altLang="x-none"/>
          </a:p>
        </p:txBody>
      </p:sp>
      <p:cxnSp>
        <p:nvCxnSpPr>
          <p:cNvPr id="87058" name="Straight Arrow Connector 33"/>
          <p:cNvCxnSpPr>
            <a:cxnSpLocks noChangeShapeType="1"/>
          </p:cNvCxnSpPr>
          <p:nvPr/>
        </p:nvCxnSpPr>
        <p:spPr bwMode="auto">
          <a:xfrm rot="10800000">
            <a:off x="4959350" y="2671763"/>
            <a:ext cx="839788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9" name="Rectangle 34"/>
          <p:cNvSpPr>
            <a:spLocks noChangeArrowheads="1"/>
          </p:cNvSpPr>
          <p:nvPr/>
        </p:nvSpPr>
        <p:spPr bwMode="auto">
          <a:xfrm>
            <a:off x="4806950" y="2671763"/>
            <a:ext cx="118427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77" tIns="45789" rIns="91577" bIns="45789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2800">
                <a:solidFill>
                  <a:srgbClr val="000000"/>
                </a:solidFill>
                <a:sym typeface="Symbol" charset="2"/>
              </a:rPr>
              <a:t>(k+1)</a:t>
            </a:r>
            <a:endParaRPr lang="en-US" altLang="x-none"/>
          </a:p>
        </p:txBody>
      </p:sp>
      <p:graphicFrame>
        <p:nvGraphicFramePr>
          <p:cNvPr id="95252" name="Object 3"/>
          <p:cNvGraphicFramePr>
            <a:graphicFrameLocks noChangeAspect="1"/>
          </p:cNvGraphicFramePr>
          <p:nvPr/>
        </p:nvGraphicFramePr>
        <p:xfrm>
          <a:off x="2657475" y="5337175"/>
          <a:ext cx="359886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1" name="Equation" r:id="rId6" imgW="1777229" imgH="266584" progId="Equation.3">
                  <p:embed/>
                </p:oleObj>
              </mc:Choice>
              <mc:Fallback>
                <p:oleObj name="Equation" r:id="rId6" imgW="1777229" imgH="26658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5337175"/>
                        <a:ext cx="3598863" cy="5413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3" name="Object 4"/>
          <p:cNvGraphicFramePr>
            <a:graphicFrameLocks noChangeAspect="1"/>
          </p:cNvGraphicFramePr>
          <p:nvPr/>
        </p:nvGraphicFramePr>
        <p:xfrm>
          <a:off x="2365375" y="5954713"/>
          <a:ext cx="41132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2" name="Equation" r:id="rId8" imgW="2032000" imgH="457200" progId="Equation.3">
                  <p:embed/>
                </p:oleObj>
              </mc:Choice>
              <mc:Fallback>
                <p:oleObj name="Equation" r:id="rId8" imgW="20320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5" y="5954713"/>
                        <a:ext cx="4113213" cy="927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7062" name="Straight Connector 37"/>
          <p:cNvCxnSpPr>
            <a:cxnSpLocks noChangeShapeType="1"/>
          </p:cNvCxnSpPr>
          <p:nvPr/>
        </p:nvCxnSpPr>
        <p:spPr bwMode="auto">
          <a:xfrm>
            <a:off x="3281363" y="2443163"/>
            <a:ext cx="457200" cy="15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63" name="Straight Connector 38"/>
          <p:cNvCxnSpPr>
            <a:cxnSpLocks noChangeShapeType="1"/>
          </p:cNvCxnSpPr>
          <p:nvPr/>
        </p:nvCxnSpPr>
        <p:spPr bwMode="auto">
          <a:xfrm>
            <a:off x="7019925" y="2443163"/>
            <a:ext cx="458788" cy="15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64" name="Rectangle 32"/>
          <p:cNvSpPr>
            <a:spLocks noChangeArrowheads="1"/>
          </p:cNvSpPr>
          <p:nvPr/>
        </p:nvSpPr>
        <p:spPr bwMode="auto">
          <a:xfrm>
            <a:off x="8012113" y="2976563"/>
            <a:ext cx="70485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77" tIns="45789" rIns="91577" bIns="45789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4000">
                <a:solidFill>
                  <a:srgbClr val="3333CC"/>
                </a:solidFill>
              </a:rPr>
              <a:t>p</a:t>
            </a:r>
            <a:r>
              <a:rPr lang="en-US" altLang="x-none" sz="2400">
                <a:solidFill>
                  <a:srgbClr val="3333CC"/>
                </a:solidFill>
              </a:rPr>
              <a:t>N</a:t>
            </a:r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7" grpId="0"/>
      <p:bldP spid="8705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85FC27DB-8732-7F43-BAB3-8BA0682AD8BC}" type="slidenum">
              <a:rPr lang="en-US" altLang="x-none" sz="1200">
                <a:latin typeface="Tahoma" charset="0"/>
              </a:rPr>
              <a:pPr/>
              <a:t>36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464550" cy="1146175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Queueing Analysis: Packet Switching Delay</a:t>
            </a:r>
          </a:p>
        </p:txBody>
      </p:sp>
      <p:pic>
        <p:nvPicPr>
          <p:cNvPr id="89091" name="Picture 4" descr="01-1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01750" y="4095750"/>
            <a:ext cx="6400800" cy="2540000"/>
          </a:xfrm>
          <a:noFill/>
        </p:spPr>
      </p:pic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463550" y="1504950"/>
            <a:ext cx="8382000" cy="2062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  <a:ea typeface="+mn-ea"/>
              </a:rPr>
              <a:t> Four</a:t>
            </a:r>
            <a:r>
              <a:rPr lang="en-US" sz="2000" dirty="0">
                <a:latin typeface="+mn-lt"/>
                <a:ea typeface="+mn-ea"/>
              </a:rPr>
              <a:t> types of delay at each hop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m"/>
              <a:defRPr/>
            </a:pPr>
            <a:r>
              <a:rPr lang="en-US" sz="1800" dirty="0">
                <a:latin typeface="+mn-lt"/>
                <a:ea typeface="+mn-ea"/>
              </a:rPr>
              <a:t> nodal processing delay: check errors &amp; routing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m"/>
              <a:defRPr/>
            </a:pPr>
            <a:r>
              <a:rPr lang="en-US" sz="1800" dirty="0">
                <a:latin typeface="+mn-lt"/>
                <a:ea typeface="+mn-ea"/>
              </a:rPr>
              <a:t> </a:t>
            </a:r>
            <a:r>
              <a:rPr lang="en-US" sz="1800" dirty="0" err="1">
                <a:latin typeface="+mn-lt"/>
                <a:ea typeface="+mn-ea"/>
              </a:rPr>
              <a:t>queueing</a:t>
            </a:r>
            <a:r>
              <a:rPr lang="en-US" sz="1800" dirty="0">
                <a:latin typeface="+mn-lt"/>
                <a:ea typeface="+mn-ea"/>
              </a:rPr>
              <a:t>: time waiting for its turn at output link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m"/>
              <a:defRPr/>
            </a:pPr>
            <a:r>
              <a:rPr lang="en-US" sz="1800" dirty="0">
                <a:latin typeface="+mn-lt"/>
                <a:ea typeface="+mn-ea"/>
              </a:rPr>
              <a:t> transmission delay: time to pump packet onto a link at link speed 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m"/>
              <a:defRPr/>
            </a:pPr>
            <a:r>
              <a:rPr lang="en-US" sz="1800" dirty="0">
                <a:latin typeface="+mn-lt"/>
                <a:ea typeface="+mn-ea"/>
              </a:rPr>
              <a:t> propagation delay: router to router propagation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m"/>
              <a:defRPr/>
            </a:pPr>
            <a:r>
              <a:rPr lang="en-US" altLang="zh-CN" sz="1800" dirty="0">
                <a:latin typeface="+mn-lt"/>
                <a:ea typeface="宋体" pitchFamily="2" charset="-122"/>
              </a:rPr>
              <a:t> The focus is on </a:t>
            </a:r>
            <a:r>
              <a:rPr lang="en-US" altLang="zh-CN" sz="1800" dirty="0" err="1">
                <a:solidFill>
                  <a:srgbClr val="FF0000"/>
                </a:solidFill>
                <a:latin typeface="+mn-lt"/>
                <a:ea typeface="宋体" pitchFamily="2" charset="-122"/>
              </a:rPr>
              <a:t>queueing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and transmission delay</a:t>
            </a:r>
          </a:p>
        </p:txBody>
      </p:sp>
      <p:sp>
        <p:nvSpPr>
          <p:cNvPr id="2" name="Rectangle 1"/>
          <p:cNvSpPr/>
          <p:nvPr/>
        </p:nvSpPr>
        <p:spPr>
          <a:xfrm>
            <a:off x="5917669" y="6291560"/>
            <a:ext cx="2210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2400" dirty="0">
                <a:solidFill>
                  <a:srgbClr val="3333CC"/>
                </a:solidFill>
              </a:rPr>
              <a:t>system </a:t>
            </a:r>
            <a:r>
              <a:rPr lang="en-US" altLang="x-none" sz="2400" dirty="0" smtClean="0">
                <a:solidFill>
                  <a:srgbClr val="3333CC"/>
                </a:solidFill>
              </a:rPr>
              <a:t>state?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457835" y="77893"/>
            <a:ext cx="7783195" cy="1144588"/>
          </a:xfrm>
        </p:spPr>
        <p:txBody>
          <a:bodyPr/>
          <a:lstStyle/>
          <a:p>
            <a:r>
              <a:rPr lang="en-US" altLang="x-none" sz="3605">
                <a:ea typeface="ＭＳ Ｐゴシック" charset="-128"/>
              </a:rPr>
              <a:t>Packet Switching Delay</a:t>
            </a:r>
          </a:p>
        </p:txBody>
      </p:sp>
      <p:sp>
        <p:nvSpPr>
          <p:cNvPr id="501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501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4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3990" indent="-286150" defTabSz="912501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3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4600" indent="-228920" defTabSz="912501">
              <a:spcBef>
                <a:spcPct val="20000"/>
              </a:spcBef>
              <a:buChar char="•"/>
              <a:defRPr sz="2003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2440" indent="-228920" defTabSz="912501">
              <a:spcBef>
                <a:spcPct val="20000"/>
              </a:spcBef>
              <a:buChar char="–"/>
              <a:defRPr sz="2003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60280" indent="-228920" defTabSz="912501">
              <a:spcBef>
                <a:spcPct val="20000"/>
              </a:spcBef>
              <a:buChar char="»"/>
              <a:defRPr sz="2003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8120" indent="-228920" defTabSz="91250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3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5961" indent="-228920" defTabSz="91250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3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33801" indent="-228920" defTabSz="91250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3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91641" indent="-228920" defTabSz="91250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3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EF80D1-F3E8-1B48-89F3-7CFFD7DD1493}" type="slidenum">
              <a:rPr lang="en-US" altLang="x-none" sz="1202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x-none" sz="1202">
              <a:solidFill>
                <a:srgbClr val="000000"/>
              </a:solidFill>
              <a:latin typeface="Tahoma" charset="0"/>
            </a:endParaRPr>
          </a:p>
        </p:txBody>
      </p:sp>
      <p:grpSp>
        <p:nvGrpSpPr>
          <p:cNvPr id="50179" name="Group 6"/>
          <p:cNvGrpSpPr>
            <a:grpSpLocks/>
          </p:cNvGrpSpPr>
          <p:nvPr/>
        </p:nvGrpSpPr>
        <p:grpSpPr bwMode="auto">
          <a:xfrm>
            <a:off x="610447" y="2084101"/>
            <a:ext cx="915670" cy="839364"/>
            <a:chOff x="1143000" y="2971800"/>
            <a:chExt cx="914400" cy="838200"/>
          </a:xfrm>
        </p:grpSpPr>
        <p:sp>
          <p:nvSpPr>
            <p:cNvPr id="50209" name="Oval 4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1">
                <a:solidFill>
                  <a:srgbClr val="000000"/>
                </a:solidFill>
              </a:endParaRPr>
            </a:p>
          </p:txBody>
        </p:sp>
        <p:sp>
          <p:nvSpPr>
            <p:cNvPr id="50210" name="Rectangle 5"/>
            <p:cNvSpPr>
              <a:spLocks noChangeArrowheads="1"/>
            </p:cNvSpPr>
            <p:nvPr/>
          </p:nvSpPr>
          <p:spPr bwMode="auto">
            <a:xfrm>
              <a:off x="1295400" y="3025775"/>
              <a:ext cx="496888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4006">
                  <a:solidFill>
                    <a:srgbClr val="3333CC"/>
                  </a:solidFill>
                </a:rPr>
                <a:t>0</a:t>
              </a:r>
              <a:endParaRPr lang="en-US" altLang="x-none" sz="501">
                <a:solidFill>
                  <a:srgbClr val="000000"/>
                </a:solidFill>
              </a:endParaRPr>
            </a:p>
          </p:txBody>
        </p:sp>
      </p:grpSp>
      <p:grpSp>
        <p:nvGrpSpPr>
          <p:cNvPr id="50180" name="Group 7"/>
          <p:cNvGrpSpPr>
            <a:grpSpLocks/>
          </p:cNvGrpSpPr>
          <p:nvPr/>
        </p:nvGrpSpPr>
        <p:grpSpPr bwMode="auto">
          <a:xfrm>
            <a:off x="2060258" y="2084101"/>
            <a:ext cx="915670" cy="839364"/>
            <a:chOff x="1143000" y="2971800"/>
            <a:chExt cx="914400" cy="838200"/>
          </a:xfrm>
        </p:grpSpPr>
        <p:sp>
          <p:nvSpPr>
            <p:cNvPr id="50207" name="Oval 8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1">
                <a:solidFill>
                  <a:srgbClr val="000000"/>
                </a:solidFill>
              </a:endParaRPr>
            </a:p>
          </p:txBody>
        </p:sp>
        <p:sp>
          <p:nvSpPr>
            <p:cNvPr id="50208" name="Rectangle 9"/>
            <p:cNvSpPr>
              <a:spLocks noChangeArrowheads="1"/>
            </p:cNvSpPr>
            <p:nvPr/>
          </p:nvSpPr>
          <p:spPr bwMode="auto">
            <a:xfrm>
              <a:off x="1295400" y="3025775"/>
              <a:ext cx="41592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4006">
                  <a:solidFill>
                    <a:srgbClr val="3333CC"/>
                  </a:solidFill>
                </a:rPr>
                <a:t>1</a:t>
              </a:r>
              <a:endParaRPr lang="en-US" altLang="x-none" sz="501">
                <a:solidFill>
                  <a:srgbClr val="000000"/>
                </a:solidFill>
              </a:endParaRPr>
            </a:p>
          </p:txBody>
        </p:sp>
      </p:grpSp>
      <p:grpSp>
        <p:nvGrpSpPr>
          <p:cNvPr id="50181" name="Group 10"/>
          <p:cNvGrpSpPr>
            <a:grpSpLocks/>
          </p:cNvGrpSpPr>
          <p:nvPr/>
        </p:nvGrpSpPr>
        <p:grpSpPr bwMode="auto">
          <a:xfrm>
            <a:off x="4044209" y="2084101"/>
            <a:ext cx="915670" cy="839364"/>
            <a:chOff x="1143000" y="2971800"/>
            <a:chExt cx="914400" cy="838200"/>
          </a:xfrm>
        </p:grpSpPr>
        <p:sp>
          <p:nvSpPr>
            <p:cNvPr id="50205" name="Oval 11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1">
                <a:solidFill>
                  <a:srgbClr val="000000"/>
                </a:solidFill>
              </a:endParaRPr>
            </a:p>
          </p:txBody>
        </p:sp>
        <p:sp>
          <p:nvSpPr>
            <p:cNvPr id="50206" name="Rectangle 12"/>
            <p:cNvSpPr>
              <a:spLocks noChangeArrowheads="1"/>
            </p:cNvSpPr>
            <p:nvPr/>
          </p:nvSpPr>
          <p:spPr bwMode="auto">
            <a:xfrm>
              <a:off x="1295400" y="3025775"/>
              <a:ext cx="461963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4006">
                  <a:solidFill>
                    <a:srgbClr val="3333CC"/>
                  </a:solidFill>
                </a:rPr>
                <a:t>k</a:t>
              </a:r>
              <a:endParaRPr lang="en-US" altLang="x-none" sz="501">
                <a:solidFill>
                  <a:srgbClr val="000000"/>
                </a:solidFill>
              </a:endParaRPr>
            </a:p>
          </p:txBody>
        </p:sp>
      </p:grpSp>
      <p:grpSp>
        <p:nvGrpSpPr>
          <p:cNvPr id="50182" name="Group 13"/>
          <p:cNvGrpSpPr>
            <a:grpSpLocks/>
          </p:cNvGrpSpPr>
          <p:nvPr/>
        </p:nvGrpSpPr>
        <p:grpSpPr bwMode="auto">
          <a:xfrm>
            <a:off x="7401666" y="2061845"/>
            <a:ext cx="915670" cy="839364"/>
            <a:chOff x="1143000" y="2971800"/>
            <a:chExt cx="914400" cy="838200"/>
          </a:xfrm>
        </p:grpSpPr>
        <p:sp>
          <p:nvSpPr>
            <p:cNvPr id="50203" name="Oval 14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1">
                <a:solidFill>
                  <a:srgbClr val="000000"/>
                </a:solidFill>
              </a:endParaRPr>
            </a:p>
          </p:txBody>
        </p:sp>
        <p:sp>
          <p:nvSpPr>
            <p:cNvPr id="50204" name="Rectangle 15"/>
            <p:cNvSpPr>
              <a:spLocks noChangeArrowheads="1"/>
            </p:cNvSpPr>
            <p:nvPr/>
          </p:nvSpPr>
          <p:spPr bwMode="auto">
            <a:xfrm>
              <a:off x="1295400" y="3025775"/>
              <a:ext cx="59372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4006">
                  <a:solidFill>
                    <a:srgbClr val="3333CC"/>
                  </a:solidFill>
                </a:rPr>
                <a:t>N</a:t>
              </a:r>
              <a:endParaRPr lang="en-US" altLang="x-none" sz="501">
                <a:solidFill>
                  <a:srgbClr val="000000"/>
                </a:solidFill>
              </a:endParaRPr>
            </a:p>
          </p:txBody>
        </p:sp>
      </p:grpSp>
      <p:sp>
        <p:nvSpPr>
          <p:cNvPr id="50183" name="Rectangle 16"/>
          <p:cNvSpPr>
            <a:spLocks noChangeArrowheads="1"/>
          </p:cNvSpPr>
          <p:nvPr/>
        </p:nvSpPr>
        <p:spPr bwMode="auto">
          <a:xfrm>
            <a:off x="1265405" y="1451399"/>
            <a:ext cx="4048979" cy="462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57" tIns="45779" rIns="91557" bIns="45779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3">
                <a:solidFill>
                  <a:srgbClr val="3333CC"/>
                </a:solidFill>
                <a:latin typeface="Times New Roman" charset="0"/>
              </a:rPr>
              <a:t>system state: #packets in queue</a:t>
            </a:r>
            <a:endParaRPr lang="en-US" altLang="x-none" sz="10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56328" name="Object 2"/>
          <p:cNvGraphicFramePr>
            <a:graphicFrameLocks noChangeAspect="1"/>
          </p:cNvGraphicFramePr>
          <p:nvPr/>
        </p:nvGraphicFramePr>
        <p:xfrm>
          <a:off x="1831341" y="4732549"/>
          <a:ext cx="1569039" cy="462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4" imgW="774364" imgH="228501" progId="Equation.3">
                  <p:embed/>
                </p:oleObj>
              </mc:Choice>
              <mc:Fallback>
                <p:oleObj name="Equation" r:id="rId4" imgW="77436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341" y="4732549"/>
                        <a:ext cx="1569039" cy="46260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Rectangle 18"/>
          <p:cNvSpPr>
            <a:spLocks noChangeArrowheads="1"/>
          </p:cNvSpPr>
          <p:nvPr/>
        </p:nvSpPr>
        <p:spPr bwMode="auto">
          <a:xfrm>
            <a:off x="534141" y="3816880"/>
            <a:ext cx="7554278" cy="89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57" tIns="45779" rIns="91557" bIns="45779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3">
                <a:solidFill>
                  <a:srgbClr val="3333CC"/>
                </a:solidFill>
              </a:rPr>
              <a:t>at equilibrium (time reversibility) in one unit time:  </a:t>
            </a:r>
            <a:br>
              <a:rPr lang="en-US" altLang="x-none" sz="2403">
                <a:solidFill>
                  <a:srgbClr val="3333CC"/>
                </a:solidFill>
              </a:rPr>
            </a:br>
            <a:r>
              <a:rPr lang="en-US" altLang="x-none" sz="2403">
                <a:solidFill>
                  <a:srgbClr val="3333CC"/>
                </a:solidFill>
              </a:rPr>
              <a:t>    #(transitions k </a:t>
            </a:r>
            <a:r>
              <a:rPr lang="en-US" altLang="x-none" sz="2804">
                <a:solidFill>
                  <a:srgbClr val="0033CC"/>
                </a:solidFill>
                <a:sym typeface="Symbol" charset="2"/>
              </a:rPr>
              <a:t></a:t>
            </a:r>
            <a:r>
              <a:rPr lang="en-US" altLang="x-none" sz="2403">
                <a:solidFill>
                  <a:srgbClr val="3333CC"/>
                </a:solidFill>
              </a:rPr>
              <a:t> k+1)  = #(transitions k+1 </a:t>
            </a:r>
            <a:r>
              <a:rPr lang="en-US" altLang="x-none" sz="2804">
                <a:solidFill>
                  <a:srgbClr val="0033CC"/>
                </a:solidFill>
                <a:sym typeface="Symbol" charset="2"/>
              </a:rPr>
              <a:t></a:t>
            </a:r>
            <a:r>
              <a:rPr lang="en-US" altLang="x-none" sz="2403">
                <a:solidFill>
                  <a:srgbClr val="3333CC"/>
                </a:solidFill>
              </a:rPr>
              <a:t> k)</a:t>
            </a:r>
            <a:endParaRPr lang="en-US" altLang="x-none" sz="100">
              <a:solidFill>
                <a:srgbClr val="000000"/>
              </a:solidFill>
            </a:endParaRPr>
          </a:p>
        </p:txBody>
      </p:sp>
      <p:sp>
        <p:nvSpPr>
          <p:cNvPr id="50186" name="Rectangle 19"/>
          <p:cNvSpPr>
            <a:spLocks noChangeArrowheads="1"/>
          </p:cNvSpPr>
          <p:nvPr/>
        </p:nvSpPr>
        <p:spPr bwMode="auto">
          <a:xfrm>
            <a:off x="686753" y="2923466"/>
            <a:ext cx="647010" cy="70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57" tIns="45779" rIns="91557" bIns="45779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6">
                <a:solidFill>
                  <a:srgbClr val="3333CC"/>
                </a:solidFill>
              </a:rPr>
              <a:t>p</a:t>
            </a:r>
            <a:r>
              <a:rPr lang="en-US" altLang="x-none" sz="2403">
                <a:solidFill>
                  <a:srgbClr val="3333CC"/>
                </a:solidFill>
              </a:rPr>
              <a:t>0</a:t>
            </a:r>
            <a:endParaRPr lang="en-US" altLang="x-none" sz="501">
              <a:solidFill>
                <a:srgbClr val="000000"/>
              </a:solidFill>
            </a:endParaRPr>
          </a:p>
        </p:txBody>
      </p:sp>
      <p:sp>
        <p:nvSpPr>
          <p:cNvPr id="50187" name="Rectangle 20"/>
          <p:cNvSpPr>
            <a:spLocks noChangeArrowheads="1"/>
          </p:cNvSpPr>
          <p:nvPr/>
        </p:nvSpPr>
        <p:spPr bwMode="auto">
          <a:xfrm>
            <a:off x="2149281" y="2923466"/>
            <a:ext cx="597729" cy="70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57" tIns="45779" rIns="91557" bIns="45779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6">
                <a:solidFill>
                  <a:srgbClr val="3333CC"/>
                </a:solidFill>
              </a:rPr>
              <a:t>p</a:t>
            </a:r>
            <a:r>
              <a:rPr lang="en-US" altLang="x-none" sz="2403">
                <a:solidFill>
                  <a:srgbClr val="3333CC"/>
                </a:solidFill>
              </a:rPr>
              <a:t>1</a:t>
            </a:r>
            <a:endParaRPr lang="en-US" altLang="x-none" sz="501">
              <a:solidFill>
                <a:srgbClr val="000000"/>
              </a:solidFill>
            </a:endParaRPr>
          </a:p>
        </p:txBody>
      </p:sp>
      <p:sp>
        <p:nvSpPr>
          <p:cNvPr id="50188" name="Rectangle 21"/>
          <p:cNvSpPr>
            <a:spLocks noChangeArrowheads="1"/>
          </p:cNvSpPr>
          <p:nvPr/>
        </p:nvSpPr>
        <p:spPr bwMode="auto">
          <a:xfrm>
            <a:off x="4196821" y="2999771"/>
            <a:ext cx="626344" cy="70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57" tIns="45779" rIns="91557" bIns="45779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6">
                <a:solidFill>
                  <a:srgbClr val="3333CC"/>
                </a:solidFill>
              </a:rPr>
              <a:t>p</a:t>
            </a:r>
            <a:r>
              <a:rPr lang="en-US" altLang="x-none" sz="2403">
                <a:solidFill>
                  <a:srgbClr val="3333CC"/>
                </a:solidFill>
              </a:rPr>
              <a:t>k</a:t>
            </a:r>
            <a:endParaRPr lang="en-US" altLang="x-none" sz="501">
              <a:solidFill>
                <a:srgbClr val="000000"/>
              </a:solidFill>
            </a:endParaRPr>
          </a:p>
        </p:txBody>
      </p:sp>
      <p:sp>
        <p:nvSpPr>
          <p:cNvPr id="50189" name="Oval 23"/>
          <p:cNvSpPr>
            <a:spLocks noChangeArrowheads="1"/>
          </p:cNvSpPr>
          <p:nvPr/>
        </p:nvSpPr>
        <p:spPr bwMode="auto">
          <a:xfrm>
            <a:off x="5722938" y="2061845"/>
            <a:ext cx="958593" cy="83936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557" tIns="45779" rIns="91557" bIns="45779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x-none" altLang="x-none" sz="501">
              <a:solidFill>
                <a:srgbClr val="000000"/>
              </a:solidFill>
            </a:endParaRPr>
          </a:p>
        </p:txBody>
      </p:sp>
      <p:sp>
        <p:nvSpPr>
          <p:cNvPr id="50190" name="Rectangle 24"/>
          <p:cNvSpPr>
            <a:spLocks noChangeArrowheads="1"/>
          </p:cNvSpPr>
          <p:nvPr/>
        </p:nvSpPr>
        <p:spPr bwMode="auto">
          <a:xfrm>
            <a:off x="5745194" y="2115895"/>
            <a:ext cx="941105" cy="70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57" tIns="45779" rIns="91557" bIns="45779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6">
                <a:solidFill>
                  <a:srgbClr val="3333CC"/>
                </a:solidFill>
              </a:rPr>
              <a:t>k+1</a:t>
            </a:r>
            <a:endParaRPr lang="en-US" altLang="x-none" sz="501">
              <a:solidFill>
                <a:srgbClr val="000000"/>
              </a:solidFill>
            </a:endParaRPr>
          </a:p>
        </p:txBody>
      </p:sp>
      <p:sp>
        <p:nvSpPr>
          <p:cNvPr id="50191" name="Rectangle 25"/>
          <p:cNvSpPr>
            <a:spLocks noChangeArrowheads="1"/>
          </p:cNvSpPr>
          <p:nvPr/>
        </p:nvSpPr>
        <p:spPr bwMode="auto">
          <a:xfrm>
            <a:off x="5870780" y="2977515"/>
            <a:ext cx="922029" cy="70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57" tIns="45779" rIns="91557" bIns="45779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6">
                <a:solidFill>
                  <a:srgbClr val="3333CC"/>
                </a:solidFill>
              </a:rPr>
              <a:t>p</a:t>
            </a:r>
            <a:r>
              <a:rPr lang="en-US" altLang="x-none" sz="2403">
                <a:solidFill>
                  <a:srgbClr val="3333CC"/>
                </a:solidFill>
              </a:rPr>
              <a:t>k+1</a:t>
            </a:r>
            <a:endParaRPr lang="en-US" altLang="x-none" sz="501">
              <a:solidFill>
                <a:srgbClr val="000000"/>
              </a:solidFill>
            </a:endParaRPr>
          </a:p>
        </p:txBody>
      </p:sp>
      <p:cxnSp>
        <p:nvCxnSpPr>
          <p:cNvPr id="50192" name="Curved Connector 30"/>
          <p:cNvCxnSpPr>
            <a:cxnSpLocks noChangeShapeType="1"/>
          </p:cNvCxnSpPr>
          <p:nvPr/>
        </p:nvCxnSpPr>
        <p:spPr bwMode="auto">
          <a:xfrm>
            <a:off x="4883573" y="2214457"/>
            <a:ext cx="915670" cy="159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37" name="Rectangle 31"/>
          <p:cNvSpPr>
            <a:spLocks noChangeArrowheads="1"/>
          </p:cNvSpPr>
          <p:nvPr/>
        </p:nvSpPr>
        <p:spPr bwMode="auto">
          <a:xfrm>
            <a:off x="5112491" y="1756622"/>
            <a:ext cx="383119" cy="524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57" tIns="45779" rIns="91557" bIns="45779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804">
                <a:solidFill>
                  <a:srgbClr val="000000"/>
                </a:solidFill>
                <a:sym typeface="Symbol" charset="2"/>
              </a:rPr>
              <a:t></a:t>
            </a:r>
            <a:endParaRPr lang="en-US" altLang="x-none" sz="501">
              <a:solidFill>
                <a:srgbClr val="000000"/>
              </a:solidFill>
            </a:endParaRPr>
          </a:p>
        </p:txBody>
      </p:sp>
      <p:cxnSp>
        <p:nvCxnSpPr>
          <p:cNvPr id="50194" name="Straight Arrow Connector 33"/>
          <p:cNvCxnSpPr>
            <a:cxnSpLocks noChangeShapeType="1"/>
          </p:cNvCxnSpPr>
          <p:nvPr/>
        </p:nvCxnSpPr>
        <p:spPr bwMode="auto">
          <a:xfrm rot="10800000">
            <a:off x="4959879" y="2672292"/>
            <a:ext cx="839364" cy="15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39" name="Rectangle 34"/>
          <p:cNvSpPr>
            <a:spLocks noChangeArrowheads="1"/>
          </p:cNvSpPr>
          <p:nvPr/>
        </p:nvSpPr>
        <p:spPr bwMode="auto">
          <a:xfrm>
            <a:off x="5112491" y="2672292"/>
            <a:ext cx="392658" cy="524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57" tIns="45779" rIns="91557" bIns="45779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804">
                <a:solidFill>
                  <a:srgbClr val="000000"/>
                </a:solidFill>
                <a:sym typeface="Symbol" charset="2"/>
              </a:rPr>
              <a:t></a:t>
            </a:r>
            <a:endParaRPr lang="en-US" altLang="x-none" sz="501">
              <a:solidFill>
                <a:srgbClr val="000000"/>
              </a:solidFill>
            </a:endParaRPr>
          </a:p>
        </p:txBody>
      </p:sp>
      <p:graphicFrame>
        <p:nvGraphicFramePr>
          <p:cNvPr id="56340" name="Object 3"/>
          <p:cNvGraphicFramePr>
            <a:graphicFrameLocks noChangeAspect="1"/>
          </p:cNvGraphicFramePr>
          <p:nvPr/>
        </p:nvGraphicFramePr>
        <p:xfrm>
          <a:off x="1831341" y="5571913"/>
          <a:ext cx="3805753" cy="54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6" imgW="1879600" imgH="266700" progId="Equation.3">
                  <p:embed/>
                </p:oleObj>
              </mc:Choice>
              <mc:Fallback>
                <p:oleObj name="Equation" r:id="rId6" imgW="18796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341" y="5571913"/>
                        <a:ext cx="3805753" cy="540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1" name="Object 4"/>
          <p:cNvGraphicFramePr>
            <a:graphicFrameLocks noChangeAspect="1"/>
          </p:cNvGraphicFramePr>
          <p:nvPr/>
        </p:nvGraphicFramePr>
        <p:xfrm>
          <a:off x="6346102" y="5648219"/>
          <a:ext cx="1309917" cy="462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8" imgW="647700" imgH="228600" progId="Equation.3">
                  <p:embed/>
                </p:oleObj>
              </mc:Choice>
              <mc:Fallback>
                <p:oleObj name="Equation" r:id="rId8" imgW="647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6102" y="5648219"/>
                        <a:ext cx="1309917" cy="46260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198" name="Straight Connector 35"/>
          <p:cNvCxnSpPr>
            <a:cxnSpLocks noChangeShapeType="1"/>
          </p:cNvCxnSpPr>
          <p:nvPr/>
        </p:nvCxnSpPr>
        <p:spPr bwMode="auto">
          <a:xfrm>
            <a:off x="8469948" y="2443374"/>
            <a:ext cx="457835" cy="159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9" name="Straight Connector 36"/>
          <p:cNvCxnSpPr>
            <a:cxnSpLocks noChangeShapeType="1"/>
          </p:cNvCxnSpPr>
          <p:nvPr/>
        </p:nvCxnSpPr>
        <p:spPr bwMode="auto">
          <a:xfrm>
            <a:off x="6791219" y="2443374"/>
            <a:ext cx="457835" cy="159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00" name="Straight Connector 37"/>
          <p:cNvCxnSpPr>
            <a:cxnSpLocks noChangeShapeType="1"/>
          </p:cNvCxnSpPr>
          <p:nvPr/>
        </p:nvCxnSpPr>
        <p:spPr bwMode="auto">
          <a:xfrm>
            <a:off x="3204845" y="2443374"/>
            <a:ext cx="457835" cy="159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6345" name="Object 5"/>
          <p:cNvGraphicFramePr>
            <a:graphicFrameLocks noChangeAspect="1"/>
          </p:cNvGraphicFramePr>
          <p:nvPr/>
        </p:nvGraphicFramePr>
        <p:xfrm>
          <a:off x="1831340" y="6258666"/>
          <a:ext cx="796443" cy="489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10" imgW="393529" imgH="241195" progId="Equation.3">
                  <p:embed/>
                </p:oleObj>
              </mc:Choice>
              <mc:Fallback>
                <p:oleObj name="Equation" r:id="rId10" imgW="39352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340" y="6258666"/>
                        <a:ext cx="796443" cy="48962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20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161" y="1588"/>
            <a:ext cx="2591219" cy="1295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41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5" grpId="0"/>
      <p:bldP spid="56337" grpId="0"/>
      <p:bldP spid="563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7B138D3F-ABB6-3946-A370-8026D5220C04}" type="slidenum">
              <a:rPr lang="en-US" altLang="x-none" sz="1200">
                <a:latin typeface="Tahoma" charset="0"/>
              </a:rPr>
              <a:pPr/>
              <a:t>4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4800">
                <a:ea typeface="ＭＳ Ｐゴシック" charset="-128"/>
              </a:rPr>
              <a:t>Recap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530350"/>
            <a:ext cx="8235950" cy="50323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x-none" sz="2400" dirty="0">
                <a:ea typeface="ＭＳ Ｐゴシック" charset="-128"/>
              </a:rPr>
              <a:t>A protocol defines the format and the order of messages exchanged between two or more communicating entities, as well as the actions taken on the transmission or receipt of a message or other event</a:t>
            </a:r>
            <a:r>
              <a:rPr lang="en-US" altLang="zh-CN" sz="2400" dirty="0">
                <a:ea typeface="宋体" charset="-122"/>
              </a:rPr>
              <a:t>s</a:t>
            </a:r>
            <a:r>
              <a:rPr lang="en-US" altLang="x-none" sz="2400" dirty="0">
                <a:ea typeface="ＭＳ Ｐゴシック" charset="-128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x-none" sz="2200" dirty="0" smtClean="0">
                <a:ea typeface="ＭＳ Ｐゴシック" charset="-128"/>
              </a:rPr>
              <a:t>Key Internet milestones and their implications:</a:t>
            </a:r>
            <a:endParaRPr lang="en-US" altLang="x-none" sz="2200" dirty="0">
              <a:ea typeface="ＭＳ Ｐゴシック" charset="-128"/>
            </a:endParaRPr>
          </a:p>
          <a:p>
            <a:pPr lvl="1">
              <a:lnSpc>
                <a:spcPct val="90000"/>
              </a:lnSpc>
            </a:pPr>
            <a:r>
              <a:rPr lang="en-US" altLang="x-none" dirty="0">
                <a:ea typeface="ＭＳ Ｐゴシック" charset="-128"/>
              </a:rPr>
              <a:t>ARPANET is sponsored by ARPA </a:t>
            </a:r>
            <a:r>
              <a:rPr lang="en-US" altLang="x-none" dirty="0">
                <a:ea typeface="ＭＳ Ｐゴシック" charset="-128"/>
                <a:sym typeface="Symbol" charset="2"/>
              </a:rPr>
              <a:t></a:t>
            </a:r>
            <a:br>
              <a:rPr lang="en-US" altLang="x-none" dirty="0">
                <a:ea typeface="ＭＳ Ｐゴシック" charset="-128"/>
                <a:sym typeface="Symbol" charset="2"/>
              </a:rPr>
            </a:br>
            <a:endParaRPr lang="en-US" altLang="x-none" dirty="0">
              <a:ea typeface="ＭＳ Ｐゴシック" charset="-128"/>
            </a:endParaRPr>
          </a:p>
          <a:p>
            <a:pPr lvl="1">
              <a:lnSpc>
                <a:spcPct val="90000"/>
              </a:lnSpc>
            </a:pPr>
            <a:r>
              <a:rPr lang="en-US" altLang="x-none" dirty="0">
                <a:ea typeface="ＭＳ Ｐゴシック" charset="-128"/>
              </a:rPr>
              <a:t>The initial IMPs (routers) were made by a small company </a:t>
            </a:r>
            <a:r>
              <a:rPr lang="en-US" altLang="x-none" dirty="0">
                <a:ea typeface="ＭＳ Ｐゴシック" charset="-128"/>
                <a:sym typeface="Symbol" charset="2"/>
              </a:rPr>
              <a:t></a:t>
            </a:r>
            <a:br>
              <a:rPr lang="en-US" altLang="x-none" dirty="0">
                <a:ea typeface="ＭＳ Ｐゴシック" charset="-128"/>
                <a:sym typeface="Symbol" charset="2"/>
              </a:rPr>
            </a:br>
            <a:endParaRPr lang="en-US" altLang="x-none" dirty="0">
              <a:ea typeface="ＭＳ Ｐゴシック" charset="-128"/>
            </a:endParaRPr>
          </a:p>
          <a:p>
            <a:pPr lvl="1">
              <a:lnSpc>
                <a:spcPct val="90000"/>
              </a:lnSpc>
            </a:pPr>
            <a:r>
              <a:rPr lang="en-US" altLang="x-none" dirty="0">
                <a:ea typeface="ＭＳ Ｐゴシック" charset="-128"/>
              </a:rPr>
              <a:t>Many networks </a:t>
            </a:r>
            <a:r>
              <a:rPr lang="en-US" altLang="x-none" dirty="0">
                <a:ea typeface="ＭＳ Ｐゴシック" charset="-128"/>
                <a:sym typeface="Symbol" charset="2"/>
              </a:rPr>
              <a:t></a:t>
            </a:r>
          </a:p>
          <a:p>
            <a:pPr lvl="1">
              <a:lnSpc>
                <a:spcPct val="90000"/>
              </a:lnSpc>
            </a:pPr>
            <a:endParaRPr lang="en-US" altLang="x-none" dirty="0">
              <a:ea typeface="ＭＳ Ｐゴシック" charset="-128"/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altLang="x-none" dirty="0">
                <a:ea typeface="ＭＳ Ｐゴシック" charset="-128"/>
                <a:sym typeface="Symbol" charset="2"/>
              </a:rPr>
              <a:t>Commercialization  </a:t>
            </a:r>
            <a:br>
              <a:rPr lang="en-US" altLang="x-none" dirty="0">
                <a:ea typeface="ＭＳ Ｐゴシック" charset="-128"/>
                <a:sym typeface="Symbol" charset="2"/>
              </a:rPr>
            </a:br>
            <a:endParaRPr lang="en-US" altLang="x-none" sz="2800" dirty="0">
              <a:ea typeface="ＭＳ Ｐゴシック" charset="-128"/>
            </a:endParaRP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2978150" y="3816350"/>
            <a:ext cx="3349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chemeClr val="accent2"/>
                </a:solidFill>
              </a:rPr>
              <a:t>design should survive failures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1835150" y="5684838"/>
            <a:ext cx="63881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None/>
            </a:pPr>
            <a:r>
              <a:rPr lang="en-US" altLang="x-none" sz="1800">
                <a:solidFill>
                  <a:schemeClr val="accent2"/>
                </a:solidFill>
              </a:rPr>
              <a:t>internetworking: need a network to connect networks</a:t>
            </a: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2978150" y="4578350"/>
            <a:ext cx="2776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chemeClr val="accent2"/>
                </a:solidFill>
              </a:rPr>
              <a:t>keep the network simple</a:t>
            </a:r>
          </a:p>
        </p:txBody>
      </p:sp>
      <p:sp>
        <p:nvSpPr>
          <p:cNvPr id="20488" name="Text Box 5"/>
          <p:cNvSpPr txBox="1">
            <a:spLocks noChangeArrowheads="1"/>
          </p:cNvSpPr>
          <p:nvPr/>
        </p:nvSpPr>
        <p:spPr bwMode="auto">
          <a:xfrm>
            <a:off x="1646238" y="6483350"/>
            <a:ext cx="66135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None/>
            </a:pPr>
            <a:r>
              <a:rPr lang="en-US" altLang="x-none" sz="1800">
                <a:solidFill>
                  <a:schemeClr val="accent2"/>
                </a:solidFill>
              </a:rPr>
              <a:t>architecture supporting decentralized, autonomous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  <p:bldP spid="20486" grpId="0"/>
      <p:bldP spid="20487" grpId="0"/>
      <p:bldP spid="204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1" name="Group 7"/>
          <p:cNvGrpSpPr>
            <a:grpSpLocks/>
          </p:cNvGrpSpPr>
          <p:nvPr/>
        </p:nvGrpSpPr>
        <p:grpSpPr bwMode="auto">
          <a:xfrm>
            <a:off x="7400925" y="4114800"/>
            <a:ext cx="1752600" cy="1219200"/>
            <a:chOff x="7245350" y="4273550"/>
            <a:chExt cx="1181100" cy="806450"/>
          </a:xfrm>
        </p:grpSpPr>
        <p:grpSp>
          <p:nvGrpSpPr>
            <p:cNvPr id="25914" name="Group 4"/>
            <p:cNvGrpSpPr>
              <a:grpSpLocks/>
            </p:cNvGrpSpPr>
            <p:nvPr/>
          </p:nvGrpSpPr>
          <p:grpSpPr bwMode="auto">
            <a:xfrm>
              <a:off x="7245350" y="4273550"/>
              <a:ext cx="1176862" cy="733003"/>
              <a:chOff x="628" y="1878"/>
              <a:chExt cx="833" cy="499"/>
            </a:xfrm>
          </p:grpSpPr>
          <p:sp>
            <p:nvSpPr>
              <p:cNvPr id="25932" name="Oval 5"/>
              <p:cNvSpPr>
                <a:spLocks noChangeArrowheads="1"/>
              </p:cNvSpPr>
              <p:nvPr/>
            </p:nvSpPr>
            <p:spPr bwMode="auto">
              <a:xfrm>
                <a:off x="912" y="1878"/>
                <a:ext cx="363" cy="20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5933" name="Oval 6"/>
              <p:cNvSpPr>
                <a:spLocks noChangeArrowheads="1"/>
              </p:cNvSpPr>
              <p:nvPr/>
            </p:nvSpPr>
            <p:spPr bwMode="auto">
              <a:xfrm>
                <a:off x="713" y="1932"/>
                <a:ext cx="278" cy="20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5934" name="Oval 7"/>
              <p:cNvSpPr>
                <a:spLocks noChangeArrowheads="1"/>
              </p:cNvSpPr>
              <p:nvPr/>
            </p:nvSpPr>
            <p:spPr bwMode="auto">
              <a:xfrm>
                <a:off x="628" y="2056"/>
                <a:ext cx="188" cy="169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5935" name="Oval 8"/>
              <p:cNvSpPr>
                <a:spLocks noChangeArrowheads="1"/>
              </p:cNvSpPr>
              <p:nvPr/>
            </p:nvSpPr>
            <p:spPr bwMode="auto">
              <a:xfrm>
                <a:off x="685" y="2131"/>
                <a:ext cx="282" cy="18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5936" name="Oval 9"/>
              <p:cNvSpPr>
                <a:spLocks noChangeArrowheads="1"/>
              </p:cNvSpPr>
              <p:nvPr/>
            </p:nvSpPr>
            <p:spPr bwMode="auto">
              <a:xfrm>
                <a:off x="884" y="2161"/>
                <a:ext cx="422" cy="21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5937" name="Oval 10"/>
              <p:cNvSpPr>
                <a:spLocks noChangeArrowheads="1"/>
              </p:cNvSpPr>
              <p:nvPr/>
            </p:nvSpPr>
            <p:spPr bwMode="auto">
              <a:xfrm>
                <a:off x="1152" y="1938"/>
                <a:ext cx="271" cy="16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5938" name="Oval 11"/>
              <p:cNvSpPr>
                <a:spLocks noChangeArrowheads="1"/>
              </p:cNvSpPr>
              <p:nvPr/>
            </p:nvSpPr>
            <p:spPr bwMode="auto">
              <a:xfrm>
                <a:off x="1193" y="2042"/>
                <a:ext cx="268" cy="163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5939" name="Oval 12"/>
              <p:cNvSpPr>
                <a:spLocks noChangeArrowheads="1"/>
              </p:cNvSpPr>
              <p:nvPr/>
            </p:nvSpPr>
            <p:spPr bwMode="auto">
              <a:xfrm>
                <a:off x="1169" y="2076"/>
                <a:ext cx="266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5940" name="Oval 13"/>
              <p:cNvSpPr>
                <a:spLocks noChangeArrowheads="1"/>
              </p:cNvSpPr>
              <p:nvPr/>
            </p:nvSpPr>
            <p:spPr bwMode="auto">
              <a:xfrm>
                <a:off x="779" y="1996"/>
                <a:ext cx="541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25915" name="Group 14"/>
            <p:cNvGrpSpPr>
              <a:grpSpLocks/>
            </p:cNvGrpSpPr>
            <p:nvPr/>
          </p:nvGrpSpPr>
          <p:grpSpPr bwMode="auto">
            <a:xfrm>
              <a:off x="7245350" y="4341121"/>
              <a:ext cx="1181100" cy="738879"/>
              <a:chOff x="628" y="1876"/>
              <a:chExt cx="836" cy="503"/>
            </a:xfrm>
          </p:grpSpPr>
          <p:sp>
            <p:nvSpPr>
              <p:cNvPr id="25916" name="Arc 15"/>
              <p:cNvSpPr>
                <a:spLocks/>
              </p:cNvSpPr>
              <p:nvPr/>
            </p:nvSpPr>
            <p:spPr bwMode="auto">
              <a:xfrm>
                <a:off x="921" y="1876"/>
                <a:ext cx="346" cy="104"/>
              </a:xfrm>
              <a:custGeom>
                <a:avLst/>
                <a:gdLst>
                  <a:gd name="T0" fmla="*/ 0 w 40736"/>
                  <a:gd name="T1" fmla="*/ 0 h 21600"/>
                  <a:gd name="T2" fmla="*/ 0 w 40736"/>
                  <a:gd name="T3" fmla="*/ 0 h 21600"/>
                  <a:gd name="T4" fmla="*/ 0 w 4073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736"/>
                  <a:gd name="T10" fmla="*/ 0 h 21600"/>
                  <a:gd name="T11" fmla="*/ 40736 w 4073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736" h="21600" fill="none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</a:path>
                  <a:path w="40736" h="21600" stroke="0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  <a:lnTo>
                      <a:pt x="20557" y="21600"/>
                    </a:lnTo>
                    <a:lnTo>
                      <a:pt x="0" y="14968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17" name="Arc 16"/>
              <p:cNvSpPr>
                <a:spLocks/>
              </p:cNvSpPr>
              <p:nvPr/>
            </p:nvSpPr>
            <p:spPr bwMode="auto">
              <a:xfrm>
                <a:off x="923" y="1878"/>
                <a:ext cx="342" cy="102"/>
              </a:xfrm>
              <a:custGeom>
                <a:avLst/>
                <a:gdLst>
                  <a:gd name="T0" fmla="*/ 0 w 40698"/>
                  <a:gd name="T1" fmla="*/ 0 h 21600"/>
                  <a:gd name="T2" fmla="*/ 0 w 40698"/>
                  <a:gd name="T3" fmla="*/ 0 h 21600"/>
                  <a:gd name="T4" fmla="*/ 0 w 4069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698"/>
                  <a:gd name="T10" fmla="*/ 0 h 21600"/>
                  <a:gd name="T11" fmla="*/ 40698 w 4069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698" h="21600" fill="none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</a:path>
                  <a:path w="40698" h="21600" stroke="0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  <a:lnTo>
                      <a:pt x="20540" y="21600"/>
                    </a:lnTo>
                    <a:lnTo>
                      <a:pt x="-1" y="1491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18" name="Arc 17"/>
              <p:cNvSpPr>
                <a:spLocks/>
              </p:cNvSpPr>
              <p:nvPr/>
            </p:nvSpPr>
            <p:spPr bwMode="auto">
              <a:xfrm>
                <a:off x="713" y="1930"/>
                <a:ext cx="214" cy="126"/>
              </a:xfrm>
              <a:custGeom>
                <a:avLst/>
                <a:gdLst>
                  <a:gd name="T0" fmla="*/ 0 w 32990"/>
                  <a:gd name="T1" fmla="*/ 0 h 25945"/>
                  <a:gd name="T2" fmla="*/ 0 w 32990"/>
                  <a:gd name="T3" fmla="*/ 0 h 25945"/>
                  <a:gd name="T4" fmla="*/ 0 w 32990"/>
                  <a:gd name="T5" fmla="*/ 0 h 25945"/>
                  <a:gd name="T6" fmla="*/ 0 60000 65536"/>
                  <a:gd name="T7" fmla="*/ 0 60000 65536"/>
                  <a:gd name="T8" fmla="*/ 0 60000 65536"/>
                  <a:gd name="T9" fmla="*/ 0 w 32990"/>
                  <a:gd name="T10" fmla="*/ 0 h 25945"/>
                  <a:gd name="T11" fmla="*/ 32990 w 32990"/>
                  <a:gd name="T12" fmla="*/ 25945 h 259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90" h="25945" fill="none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</a:path>
                  <a:path w="32990" h="25945" stroke="0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  <a:lnTo>
                      <a:pt x="21600" y="21600"/>
                    </a:lnTo>
                    <a:lnTo>
                      <a:pt x="441" y="25945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19" name="Arc 18"/>
              <p:cNvSpPr>
                <a:spLocks/>
              </p:cNvSpPr>
              <p:nvPr/>
            </p:nvSpPr>
            <p:spPr bwMode="auto">
              <a:xfrm>
                <a:off x="715" y="1932"/>
                <a:ext cx="211" cy="123"/>
              </a:xfrm>
              <a:custGeom>
                <a:avLst/>
                <a:gdLst>
                  <a:gd name="T0" fmla="*/ 0 w 32950"/>
                  <a:gd name="T1" fmla="*/ 0 h 25966"/>
                  <a:gd name="T2" fmla="*/ 0 w 32950"/>
                  <a:gd name="T3" fmla="*/ 0 h 25966"/>
                  <a:gd name="T4" fmla="*/ 0 w 32950"/>
                  <a:gd name="T5" fmla="*/ 0 h 25966"/>
                  <a:gd name="T6" fmla="*/ 0 60000 65536"/>
                  <a:gd name="T7" fmla="*/ 0 60000 65536"/>
                  <a:gd name="T8" fmla="*/ 0 60000 65536"/>
                  <a:gd name="T9" fmla="*/ 0 w 32950"/>
                  <a:gd name="T10" fmla="*/ 0 h 25966"/>
                  <a:gd name="T11" fmla="*/ 32950 w 32950"/>
                  <a:gd name="T12" fmla="*/ 25966 h 259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50" h="25966" fill="none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</a:path>
                  <a:path w="32950" h="25966" stroke="0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  <a:lnTo>
                      <a:pt x="21600" y="21600"/>
                    </a:lnTo>
                    <a:lnTo>
                      <a:pt x="445" y="2596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20" name="Arc 19"/>
              <p:cNvSpPr>
                <a:spLocks/>
              </p:cNvSpPr>
              <p:nvPr/>
            </p:nvSpPr>
            <p:spPr bwMode="auto">
              <a:xfrm>
                <a:off x="682" y="2217"/>
                <a:ext cx="216" cy="99"/>
              </a:xfrm>
              <a:custGeom>
                <a:avLst/>
                <a:gdLst>
                  <a:gd name="T0" fmla="*/ 0 w 32074"/>
                  <a:gd name="T1" fmla="*/ 0 h 22517"/>
                  <a:gd name="T2" fmla="*/ 0 w 32074"/>
                  <a:gd name="T3" fmla="*/ 0 h 22517"/>
                  <a:gd name="T4" fmla="*/ 0 w 32074"/>
                  <a:gd name="T5" fmla="*/ 0 h 22517"/>
                  <a:gd name="T6" fmla="*/ 0 60000 65536"/>
                  <a:gd name="T7" fmla="*/ 0 60000 65536"/>
                  <a:gd name="T8" fmla="*/ 0 60000 65536"/>
                  <a:gd name="T9" fmla="*/ 0 w 32074"/>
                  <a:gd name="T10" fmla="*/ 0 h 22517"/>
                  <a:gd name="T11" fmla="*/ 32074 w 32074"/>
                  <a:gd name="T12" fmla="*/ 22517 h 225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74" h="22517" fill="none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</a:path>
                  <a:path w="32074" h="22517" stroke="0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  <a:lnTo>
                      <a:pt x="21600" y="917"/>
                    </a:lnTo>
                    <a:lnTo>
                      <a:pt x="32073" y="19807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21" name="Arc 20"/>
              <p:cNvSpPr>
                <a:spLocks/>
              </p:cNvSpPr>
              <p:nvPr/>
            </p:nvSpPr>
            <p:spPr bwMode="auto">
              <a:xfrm>
                <a:off x="684" y="2217"/>
                <a:ext cx="213" cy="96"/>
              </a:xfrm>
              <a:custGeom>
                <a:avLst/>
                <a:gdLst>
                  <a:gd name="T0" fmla="*/ 0 w 32013"/>
                  <a:gd name="T1" fmla="*/ 0 h 22524"/>
                  <a:gd name="T2" fmla="*/ 0 w 32013"/>
                  <a:gd name="T3" fmla="*/ 0 h 22524"/>
                  <a:gd name="T4" fmla="*/ 0 w 32013"/>
                  <a:gd name="T5" fmla="*/ 0 h 22524"/>
                  <a:gd name="T6" fmla="*/ 0 60000 65536"/>
                  <a:gd name="T7" fmla="*/ 0 60000 65536"/>
                  <a:gd name="T8" fmla="*/ 0 60000 65536"/>
                  <a:gd name="T9" fmla="*/ 0 w 32013"/>
                  <a:gd name="T10" fmla="*/ 0 h 22524"/>
                  <a:gd name="T11" fmla="*/ 32013 w 32013"/>
                  <a:gd name="T12" fmla="*/ 22524 h 225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13" h="22524" fill="none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</a:path>
                  <a:path w="32013" h="22524" stroke="0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  <a:lnTo>
                      <a:pt x="21600" y="924"/>
                    </a:lnTo>
                    <a:lnTo>
                      <a:pt x="32013" y="19848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22" name="Arc 21"/>
              <p:cNvSpPr>
                <a:spLocks/>
              </p:cNvSpPr>
              <p:nvPr/>
            </p:nvSpPr>
            <p:spPr bwMode="auto">
              <a:xfrm>
                <a:off x="1262" y="1936"/>
                <a:ext cx="164" cy="120"/>
              </a:xfrm>
              <a:custGeom>
                <a:avLst/>
                <a:gdLst>
                  <a:gd name="T0" fmla="*/ 0 w 26077"/>
                  <a:gd name="T1" fmla="*/ 0 h 32051"/>
                  <a:gd name="T2" fmla="*/ 0 w 26077"/>
                  <a:gd name="T3" fmla="*/ 0 h 32051"/>
                  <a:gd name="T4" fmla="*/ 0 w 26077"/>
                  <a:gd name="T5" fmla="*/ 0 h 32051"/>
                  <a:gd name="T6" fmla="*/ 0 60000 65536"/>
                  <a:gd name="T7" fmla="*/ 0 60000 65536"/>
                  <a:gd name="T8" fmla="*/ 0 60000 65536"/>
                  <a:gd name="T9" fmla="*/ 0 w 26077"/>
                  <a:gd name="T10" fmla="*/ 0 h 32051"/>
                  <a:gd name="T11" fmla="*/ 26077 w 26077"/>
                  <a:gd name="T12" fmla="*/ 32051 h 320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77" h="32051" fill="none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</a:path>
                  <a:path w="26077" h="32051" stroke="0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  <a:lnTo>
                      <a:pt x="4477" y="21600"/>
                    </a:lnTo>
                    <a:lnTo>
                      <a:pt x="0" y="469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23" name="Arc 22"/>
              <p:cNvSpPr>
                <a:spLocks/>
              </p:cNvSpPr>
              <p:nvPr/>
            </p:nvSpPr>
            <p:spPr bwMode="auto">
              <a:xfrm>
                <a:off x="1263" y="1938"/>
                <a:ext cx="161" cy="118"/>
              </a:xfrm>
              <a:custGeom>
                <a:avLst/>
                <a:gdLst>
                  <a:gd name="T0" fmla="*/ 0 w 26034"/>
                  <a:gd name="T1" fmla="*/ 0 h 32133"/>
                  <a:gd name="T2" fmla="*/ 0 w 26034"/>
                  <a:gd name="T3" fmla="*/ 0 h 32133"/>
                  <a:gd name="T4" fmla="*/ 0 w 26034"/>
                  <a:gd name="T5" fmla="*/ 0 h 32133"/>
                  <a:gd name="T6" fmla="*/ 0 60000 65536"/>
                  <a:gd name="T7" fmla="*/ 0 60000 65536"/>
                  <a:gd name="T8" fmla="*/ 0 60000 65536"/>
                  <a:gd name="T9" fmla="*/ 0 w 26034"/>
                  <a:gd name="T10" fmla="*/ 0 h 32133"/>
                  <a:gd name="T11" fmla="*/ 26034 w 26034"/>
                  <a:gd name="T12" fmla="*/ 32133 h 32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34" h="32133" fill="none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</a:path>
                  <a:path w="26034" h="32133" stroke="0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  <a:lnTo>
                      <a:pt x="4434" y="21600"/>
                    </a:lnTo>
                    <a:lnTo>
                      <a:pt x="-1" y="459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24" name="Arc 23"/>
              <p:cNvSpPr>
                <a:spLocks/>
              </p:cNvSpPr>
              <p:nvPr/>
            </p:nvSpPr>
            <p:spPr bwMode="auto">
              <a:xfrm>
                <a:off x="1308" y="2056"/>
                <a:ext cx="156" cy="119"/>
              </a:xfrm>
              <a:custGeom>
                <a:avLst/>
                <a:gdLst>
                  <a:gd name="T0" fmla="*/ 0 w 21600"/>
                  <a:gd name="T1" fmla="*/ 0 h 29154"/>
                  <a:gd name="T2" fmla="*/ 0 w 21600"/>
                  <a:gd name="T3" fmla="*/ 0 h 29154"/>
                  <a:gd name="T4" fmla="*/ 0 w 21600"/>
                  <a:gd name="T5" fmla="*/ 0 h 2915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154"/>
                  <a:gd name="T11" fmla="*/ 21600 w 21600"/>
                  <a:gd name="T12" fmla="*/ 29154 h 291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154" fill="none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</a:path>
                  <a:path w="21600" h="29154" stroke="0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  <a:lnTo>
                      <a:pt x="0" y="16866"/>
                    </a:lnTo>
                    <a:lnTo>
                      <a:pt x="13494" y="-1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25" name="Arc 24"/>
              <p:cNvSpPr>
                <a:spLocks/>
              </p:cNvSpPr>
              <p:nvPr/>
            </p:nvSpPr>
            <p:spPr bwMode="auto">
              <a:xfrm>
                <a:off x="1308" y="2057"/>
                <a:ext cx="154" cy="117"/>
              </a:xfrm>
              <a:custGeom>
                <a:avLst/>
                <a:gdLst>
                  <a:gd name="T0" fmla="*/ 0 w 21600"/>
                  <a:gd name="T1" fmla="*/ 0 h 29302"/>
                  <a:gd name="T2" fmla="*/ 0 w 21600"/>
                  <a:gd name="T3" fmla="*/ 0 h 29302"/>
                  <a:gd name="T4" fmla="*/ 0 w 21600"/>
                  <a:gd name="T5" fmla="*/ 0 h 2930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302"/>
                  <a:gd name="T11" fmla="*/ 21600 w 21600"/>
                  <a:gd name="T12" fmla="*/ 29302 h 293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302" fill="none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</a:path>
                  <a:path w="21600" h="29302" stroke="0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  <a:lnTo>
                      <a:pt x="0" y="16931"/>
                    </a:lnTo>
                    <a:lnTo>
                      <a:pt x="13412" y="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26" name="Arc 25"/>
              <p:cNvSpPr>
                <a:spLocks/>
              </p:cNvSpPr>
              <p:nvPr/>
            </p:nvSpPr>
            <p:spPr bwMode="auto">
              <a:xfrm>
                <a:off x="1257" y="2176"/>
                <a:ext cx="183" cy="172"/>
              </a:xfrm>
              <a:custGeom>
                <a:avLst/>
                <a:gdLst>
                  <a:gd name="T0" fmla="*/ 0 w 28724"/>
                  <a:gd name="T1" fmla="*/ 0 h 27592"/>
                  <a:gd name="T2" fmla="*/ 0 w 28724"/>
                  <a:gd name="T3" fmla="*/ 0 h 27592"/>
                  <a:gd name="T4" fmla="*/ 0 w 28724"/>
                  <a:gd name="T5" fmla="*/ 0 h 27592"/>
                  <a:gd name="T6" fmla="*/ 0 60000 65536"/>
                  <a:gd name="T7" fmla="*/ 0 60000 65536"/>
                  <a:gd name="T8" fmla="*/ 0 60000 65536"/>
                  <a:gd name="T9" fmla="*/ 0 w 28724"/>
                  <a:gd name="T10" fmla="*/ 0 h 27592"/>
                  <a:gd name="T11" fmla="*/ 28724 w 28724"/>
                  <a:gd name="T12" fmla="*/ 27592 h 275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4" h="27592" fill="none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</a:path>
                  <a:path w="28724" h="27592" stroke="0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  <a:lnTo>
                      <a:pt x="7124" y="5992"/>
                    </a:lnTo>
                    <a:lnTo>
                      <a:pt x="27876" y="-1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27" name="Arc 26"/>
              <p:cNvSpPr>
                <a:spLocks/>
              </p:cNvSpPr>
              <p:nvPr/>
            </p:nvSpPr>
            <p:spPr bwMode="auto">
              <a:xfrm>
                <a:off x="1257" y="2176"/>
                <a:ext cx="180" cy="169"/>
              </a:xfrm>
              <a:custGeom>
                <a:avLst/>
                <a:gdLst>
                  <a:gd name="T0" fmla="*/ 0 w 28722"/>
                  <a:gd name="T1" fmla="*/ 0 h 27594"/>
                  <a:gd name="T2" fmla="*/ 0 w 28722"/>
                  <a:gd name="T3" fmla="*/ 0 h 27594"/>
                  <a:gd name="T4" fmla="*/ 0 w 28722"/>
                  <a:gd name="T5" fmla="*/ 0 h 27594"/>
                  <a:gd name="T6" fmla="*/ 0 60000 65536"/>
                  <a:gd name="T7" fmla="*/ 0 60000 65536"/>
                  <a:gd name="T8" fmla="*/ 0 60000 65536"/>
                  <a:gd name="T9" fmla="*/ 0 w 28722"/>
                  <a:gd name="T10" fmla="*/ 0 h 27594"/>
                  <a:gd name="T11" fmla="*/ 28722 w 28722"/>
                  <a:gd name="T12" fmla="*/ 27594 h 275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2" h="27594" fill="none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</a:path>
                  <a:path w="28722" h="27594" stroke="0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  <a:lnTo>
                      <a:pt x="7122" y="5994"/>
                    </a:lnTo>
                    <a:lnTo>
                      <a:pt x="27873" y="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28" name="Arc 27"/>
              <p:cNvSpPr>
                <a:spLocks/>
              </p:cNvSpPr>
              <p:nvPr/>
            </p:nvSpPr>
            <p:spPr bwMode="auto">
              <a:xfrm>
                <a:off x="628" y="2055"/>
                <a:ext cx="99" cy="165"/>
              </a:xfrm>
              <a:custGeom>
                <a:avLst/>
                <a:gdLst>
                  <a:gd name="T0" fmla="*/ 0 w 21600"/>
                  <a:gd name="T1" fmla="*/ 0 h 41258"/>
                  <a:gd name="T2" fmla="*/ 0 w 21600"/>
                  <a:gd name="T3" fmla="*/ 0 h 41258"/>
                  <a:gd name="T4" fmla="*/ 0 w 21600"/>
                  <a:gd name="T5" fmla="*/ 0 h 4125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58"/>
                  <a:gd name="T11" fmla="*/ 21600 w 21600"/>
                  <a:gd name="T12" fmla="*/ 41258 h 412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58" fill="none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</a:path>
                  <a:path w="21600" h="41258" stroke="0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  <a:lnTo>
                      <a:pt x="21600" y="21546"/>
                    </a:lnTo>
                    <a:lnTo>
                      <a:pt x="12768" y="41257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29" name="Arc 28"/>
              <p:cNvSpPr>
                <a:spLocks/>
              </p:cNvSpPr>
              <p:nvPr/>
            </p:nvSpPr>
            <p:spPr bwMode="auto">
              <a:xfrm>
                <a:off x="630" y="2057"/>
                <a:ext cx="97" cy="161"/>
              </a:xfrm>
              <a:custGeom>
                <a:avLst/>
                <a:gdLst>
                  <a:gd name="T0" fmla="*/ 0 w 21600"/>
                  <a:gd name="T1" fmla="*/ 0 h 41268"/>
                  <a:gd name="T2" fmla="*/ 0 w 21600"/>
                  <a:gd name="T3" fmla="*/ 0 h 41268"/>
                  <a:gd name="T4" fmla="*/ 0 w 21600"/>
                  <a:gd name="T5" fmla="*/ 0 h 4126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68"/>
                  <a:gd name="T11" fmla="*/ 21600 w 21600"/>
                  <a:gd name="T12" fmla="*/ 41268 h 412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68" fill="none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</a:path>
                  <a:path w="21600" h="41268" stroke="0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  <a:lnTo>
                      <a:pt x="21600" y="21546"/>
                    </a:lnTo>
                    <a:lnTo>
                      <a:pt x="12790" y="41267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30" name="Arc 29"/>
              <p:cNvSpPr>
                <a:spLocks/>
              </p:cNvSpPr>
              <p:nvPr/>
            </p:nvSpPr>
            <p:spPr bwMode="auto">
              <a:xfrm>
                <a:off x="890" y="2279"/>
                <a:ext cx="375" cy="100"/>
              </a:xfrm>
              <a:custGeom>
                <a:avLst/>
                <a:gdLst>
                  <a:gd name="T0" fmla="*/ 0 w 39085"/>
                  <a:gd name="T1" fmla="*/ 0 h 21600"/>
                  <a:gd name="T2" fmla="*/ 0 w 39085"/>
                  <a:gd name="T3" fmla="*/ 0 h 21600"/>
                  <a:gd name="T4" fmla="*/ 0 w 3908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85"/>
                  <a:gd name="T10" fmla="*/ 0 h 21600"/>
                  <a:gd name="T11" fmla="*/ 39085 w 3908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85" h="21600" fill="none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</a:path>
                  <a:path w="39085" h="21600" stroke="0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  <a:lnTo>
                      <a:pt x="21206" y="0"/>
                    </a:lnTo>
                    <a:lnTo>
                      <a:pt x="39085" y="1212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31" name="Arc 30"/>
              <p:cNvSpPr>
                <a:spLocks/>
              </p:cNvSpPr>
              <p:nvPr/>
            </p:nvSpPr>
            <p:spPr bwMode="auto">
              <a:xfrm>
                <a:off x="892" y="2279"/>
                <a:ext cx="370" cy="98"/>
              </a:xfrm>
              <a:custGeom>
                <a:avLst/>
                <a:gdLst>
                  <a:gd name="T0" fmla="*/ 0 w 39018"/>
                  <a:gd name="T1" fmla="*/ 0 h 21600"/>
                  <a:gd name="T2" fmla="*/ 0 w 39018"/>
                  <a:gd name="T3" fmla="*/ 0 h 21600"/>
                  <a:gd name="T4" fmla="*/ 0 w 390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18"/>
                  <a:gd name="T10" fmla="*/ 0 h 21600"/>
                  <a:gd name="T11" fmla="*/ 39018 w 390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18" h="21600" fill="none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</a:path>
                  <a:path w="39018" h="21600" stroke="0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  <a:lnTo>
                      <a:pt x="21198" y="0"/>
                    </a:lnTo>
                    <a:lnTo>
                      <a:pt x="39017" y="1220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23100" y="640715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1DCEE728-73A7-194D-8E3D-C28AA8863208}" type="slidenum">
              <a:rPr lang="en-US" altLang="x-none" sz="1200">
                <a:latin typeface="Tahoma" charset="0"/>
              </a:rPr>
              <a:pPr/>
              <a:t>5</a:t>
            </a:fld>
            <a:endParaRPr lang="en-US" altLang="x-none" sz="1200">
              <a:latin typeface="Tahoma" charset="0"/>
            </a:endParaRPr>
          </a:p>
        </p:txBody>
      </p:sp>
      <p:graphicFrame>
        <p:nvGraphicFramePr>
          <p:cNvPr id="25603" name="Object 498"/>
          <p:cNvGraphicFramePr>
            <a:graphicFrameLocks noChangeAspect="1"/>
          </p:cNvGraphicFramePr>
          <p:nvPr/>
        </p:nvGraphicFramePr>
        <p:xfrm>
          <a:off x="12700" y="3581400"/>
          <a:ext cx="2224088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7" name="Photo Editor Photo" r:id="rId4" imgW="5668166" imgH="3990476" progId="MSPhotoEd.3">
                  <p:embed/>
                </p:oleObj>
              </mc:Choice>
              <mc:Fallback>
                <p:oleObj name="Photo Editor Photo" r:id="rId4" imgW="5668166" imgH="3990476" progId="MSPhotoEd.3">
                  <p:embed/>
                  <p:pic>
                    <p:nvPicPr>
                      <p:cNvPr id="0" name="Object 4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" y="3581400"/>
                        <a:ext cx="2224088" cy="156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97"/>
          <p:cNvGraphicFramePr>
            <a:graphicFrameLocks noChangeAspect="1"/>
          </p:cNvGraphicFramePr>
          <p:nvPr/>
        </p:nvGraphicFramePr>
        <p:xfrm>
          <a:off x="387350" y="1828800"/>
          <a:ext cx="1804988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8" name="Photo Editor Photo" r:id="rId6" imgW="3761905" imgH="2790476" progId="MSPhotoEd.3">
                  <p:embed/>
                </p:oleObj>
              </mc:Choice>
              <mc:Fallback>
                <p:oleObj name="Photo Editor Photo" r:id="rId6" imgW="3761905" imgH="2790476" progId="MSPhotoEd.3">
                  <p:embed/>
                  <p:pic>
                    <p:nvPicPr>
                      <p:cNvPr id="0" name="Object 4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1828800"/>
                        <a:ext cx="1804988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5" name="Group 3"/>
          <p:cNvGrpSpPr>
            <a:grpSpLocks/>
          </p:cNvGrpSpPr>
          <p:nvPr/>
        </p:nvGrpSpPr>
        <p:grpSpPr bwMode="auto">
          <a:xfrm>
            <a:off x="7975600" y="2219325"/>
            <a:ext cx="1181100" cy="806450"/>
            <a:chOff x="1372" y="240"/>
            <a:chExt cx="836" cy="549"/>
          </a:xfrm>
        </p:grpSpPr>
        <p:grpSp>
          <p:nvGrpSpPr>
            <p:cNvPr id="25739" name="Group 4"/>
            <p:cNvGrpSpPr>
              <a:grpSpLocks/>
            </p:cNvGrpSpPr>
            <p:nvPr/>
          </p:nvGrpSpPr>
          <p:grpSpPr bwMode="auto">
            <a:xfrm>
              <a:off x="1372" y="240"/>
              <a:ext cx="833" cy="499"/>
              <a:chOff x="628" y="1878"/>
              <a:chExt cx="833" cy="499"/>
            </a:xfrm>
          </p:grpSpPr>
          <p:sp>
            <p:nvSpPr>
              <p:cNvPr id="25905" name="Oval 5"/>
              <p:cNvSpPr>
                <a:spLocks noChangeArrowheads="1"/>
              </p:cNvSpPr>
              <p:nvPr/>
            </p:nvSpPr>
            <p:spPr bwMode="auto">
              <a:xfrm>
                <a:off x="912" y="1878"/>
                <a:ext cx="363" cy="20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5906" name="Oval 6"/>
              <p:cNvSpPr>
                <a:spLocks noChangeArrowheads="1"/>
              </p:cNvSpPr>
              <p:nvPr/>
            </p:nvSpPr>
            <p:spPr bwMode="auto">
              <a:xfrm>
                <a:off x="713" y="1932"/>
                <a:ext cx="278" cy="20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5907" name="Oval 7"/>
              <p:cNvSpPr>
                <a:spLocks noChangeArrowheads="1"/>
              </p:cNvSpPr>
              <p:nvPr/>
            </p:nvSpPr>
            <p:spPr bwMode="auto">
              <a:xfrm>
                <a:off x="628" y="2056"/>
                <a:ext cx="188" cy="169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5908" name="Oval 8"/>
              <p:cNvSpPr>
                <a:spLocks noChangeArrowheads="1"/>
              </p:cNvSpPr>
              <p:nvPr/>
            </p:nvSpPr>
            <p:spPr bwMode="auto">
              <a:xfrm>
                <a:off x="685" y="2131"/>
                <a:ext cx="282" cy="18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5909" name="Oval 9"/>
              <p:cNvSpPr>
                <a:spLocks noChangeArrowheads="1"/>
              </p:cNvSpPr>
              <p:nvPr/>
            </p:nvSpPr>
            <p:spPr bwMode="auto">
              <a:xfrm>
                <a:off x="884" y="2161"/>
                <a:ext cx="422" cy="21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5910" name="Oval 10"/>
              <p:cNvSpPr>
                <a:spLocks noChangeArrowheads="1"/>
              </p:cNvSpPr>
              <p:nvPr/>
            </p:nvSpPr>
            <p:spPr bwMode="auto">
              <a:xfrm>
                <a:off x="1152" y="1938"/>
                <a:ext cx="271" cy="16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5911" name="Oval 11"/>
              <p:cNvSpPr>
                <a:spLocks noChangeArrowheads="1"/>
              </p:cNvSpPr>
              <p:nvPr/>
            </p:nvSpPr>
            <p:spPr bwMode="auto">
              <a:xfrm>
                <a:off x="1193" y="2042"/>
                <a:ext cx="268" cy="163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5912" name="Oval 12"/>
              <p:cNvSpPr>
                <a:spLocks noChangeArrowheads="1"/>
              </p:cNvSpPr>
              <p:nvPr/>
            </p:nvSpPr>
            <p:spPr bwMode="auto">
              <a:xfrm>
                <a:off x="1169" y="2076"/>
                <a:ext cx="266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5913" name="Oval 13"/>
              <p:cNvSpPr>
                <a:spLocks noChangeArrowheads="1"/>
              </p:cNvSpPr>
              <p:nvPr/>
            </p:nvSpPr>
            <p:spPr bwMode="auto">
              <a:xfrm>
                <a:off x="779" y="1996"/>
                <a:ext cx="541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25740" name="Group 14"/>
            <p:cNvGrpSpPr>
              <a:grpSpLocks/>
            </p:cNvGrpSpPr>
            <p:nvPr/>
          </p:nvGrpSpPr>
          <p:grpSpPr bwMode="auto">
            <a:xfrm>
              <a:off x="1372" y="286"/>
              <a:ext cx="836" cy="503"/>
              <a:chOff x="628" y="1876"/>
              <a:chExt cx="836" cy="503"/>
            </a:xfrm>
          </p:grpSpPr>
          <p:sp>
            <p:nvSpPr>
              <p:cNvPr id="25889" name="Arc 15"/>
              <p:cNvSpPr>
                <a:spLocks/>
              </p:cNvSpPr>
              <p:nvPr/>
            </p:nvSpPr>
            <p:spPr bwMode="auto">
              <a:xfrm>
                <a:off x="921" y="1876"/>
                <a:ext cx="346" cy="104"/>
              </a:xfrm>
              <a:custGeom>
                <a:avLst/>
                <a:gdLst>
                  <a:gd name="T0" fmla="*/ 0 w 40736"/>
                  <a:gd name="T1" fmla="*/ 0 h 21600"/>
                  <a:gd name="T2" fmla="*/ 0 w 40736"/>
                  <a:gd name="T3" fmla="*/ 0 h 21600"/>
                  <a:gd name="T4" fmla="*/ 0 w 4073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736"/>
                  <a:gd name="T10" fmla="*/ 0 h 21600"/>
                  <a:gd name="T11" fmla="*/ 40736 w 4073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736" h="21600" fill="none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</a:path>
                  <a:path w="40736" h="21600" stroke="0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  <a:lnTo>
                      <a:pt x="20557" y="21600"/>
                    </a:lnTo>
                    <a:lnTo>
                      <a:pt x="0" y="14968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90" name="Arc 16"/>
              <p:cNvSpPr>
                <a:spLocks/>
              </p:cNvSpPr>
              <p:nvPr/>
            </p:nvSpPr>
            <p:spPr bwMode="auto">
              <a:xfrm>
                <a:off x="923" y="1878"/>
                <a:ext cx="342" cy="102"/>
              </a:xfrm>
              <a:custGeom>
                <a:avLst/>
                <a:gdLst>
                  <a:gd name="T0" fmla="*/ 0 w 40698"/>
                  <a:gd name="T1" fmla="*/ 0 h 21600"/>
                  <a:gd name="T2" fmla="*/ 0 w 40698"/>
                  <a:gd name="T3" fmla="*/ 0 h 21600"/>
                  <a:gd name="T4" fmla="*/ 0 w 4069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698"/>
                  <a:gd name="T10" fmla="*/ 0 h 21600"/>
                  <a:gd name="T11" fmla="*/ 40698 w 4069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698" h="21600" fill="none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</a:path>
                  <a:path w="40698" h="21600" stroke="0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  <a:lnTo>
                      <a:pt x="20540" y="21600"/>
                    </a:lnTo>
                    <a:lnTo>
                      <a:pt x="-1" y="1491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91" name="Arc 17"/>
              <p:cNvSpPr>
                <a:spLocks/>
              </p:cNvSpPr>
              <p:nvPr/>
            </p:nvSpPr>
            <p:spPr bwMode="auto">
              <a:xfrm>
                <a:off x="713" y="1930"/>
                <a:ext cx="214" cy="126"/>
              </a:xfrm>
              <a:custGeom>
                <a:avLst/>
                <a:gdLst>
                  <a:gd name="T0" fmla="*/ 0 w 32990"/>
                  <a:gd name="T1" fmla="*/ 0 h 25945"/>
                  <a:gd name="T2" fmla="*/ 0 w 32990"/>
                  <a:gd name="T3" fmla="*/ 0 h 25945"/>
                  <a:gd name="T4" fmla="*/ 0 w 32990"/>
                  <a:gd name="T5" fmla="*/ 0 h 25945"/>
                  <a:gd name="T6" fmla="*/ 0 60000 65536"/>
                  <a:gd name="T7" fmla="*/ 0 60000 65536"/>
                  <a:gd name="T8" fmla="*/ 0 60000 65536"/>
                  <a:gd name="T9" fmla="*/ 0 w 32990"/>
                  <a:gd name="T10" fmla="*/ 0 h 25945"/>
                  <a:gd name="T11" fmla="*/ 32990 w 32990"/>
                  <a:gd name="T12" fmla="*/ 25945 h 259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90" h="25945" fill="none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</a:path>
                  <a:path w="32990" h="25945" stroke="0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  <a:lnTo>
                      <a:pt x="21600" y="21600"/>
                    </a:lnTo>
                    <a:lnTo>
                      <a:pt x="441" y="25945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92" name="Arc 18"/>
              <p:cNvSpPr>
                <a:spLocks/>
              </p:cNvSpPr>
              <p:nvPr/>
            </p:nvSpPr>
            <p:spPr bwMode="auto">
              <a:xfrm>
                <a:off x="715" y="1932"/>
                <a:ext cx="211" cy="123"/>
              </a:xfrm>
              <a:custGeom>
                <a:avLst/>
                <a:gdLst>
                  <a:gd name="T0" fmla="*/ 0 w 32950"/>
                  <a:gd name="T1" fmla="*/ 0 h 25966"/>
                  <a:gd name="T2" fmla="*/ 0 w 32950"/>
                  <a:gd name="T3" fmla="*/ 0 h 25966"/>
                  <a:gd name="T4" fmla="*/ 0 w 32950"/>
                  <a:gd name="T5" fmla="*/ 0 h 25966"/>
                  <a:gd name="T6" fmla="*/ 0 60000 65536"/>
                  <a:gd name="T7" fmla="*/ 0 60000 65536"/>
                  <a:gd name="T8" fmla="*/ 0 60000 65536"/>
                  <a:gd name="T9" fmla="*/ 0 w 32950"/>
                  <a:gd name="T10" fmla="*/ 0 h 25966"/>
                  <a:gd name="T11" fmla="*/ 32950 w 32950"/>
                  <a:gd name="T12" fmla="*/ 25966 h 259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50" h="25966" fill="none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</a:path>
                  <a:path w="32950" h="25966" stroke="0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  <a:lnTo>
                      <a:pt x="21600" y="21600"/>
                    </a:lnTo>
                    <a:lnTo>
                      <a:pt x="445" y="2596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93" name="Arc 19"/>
              <p:cNvSpPr>
                <a:spLocks/>
              </p:cNvSpPr>
              <p:nvPr/>
            </p:nvSpPr>
            <p:spPr bwMode="auto">
              <a:xfrm>
                <a:off x="682" y="2217"/>
                <a:ext cx="216" cy="99"/>
              </a:xfrm>
              <a:custGeom>
                <a:avLst/>
                <a:gdLst>
                  <a:gd name="T0" fmla="*/ 0 w 32074"/>
                  <a:gd name="T1" fmla="*/ 0 h 22517"/>
                  <a:gd name="T2" fmla="*/ 0 w 32074"/>
                  <a:gd name="T3" fmla="*/ 0 h 22517"/>
                  <a:gd name="T4" fmla="*/ 0 w 32074"/>
                  <a:gd name="T5" fmla="*/ 0 h 22517"/>
                  <a:gd name="T6" fmla="*/ 0 60000 65536"/>
                  <a:gd name="T7" fmla="*/ 0 60000 65536"/>
                  <a:gd name="T8" fmla="*/ 0 60000 65536"/>
                  <a:gd name="T9" fmla="*/ 0 w 32074"/>
                  <a:gd name="T10" fmla="*/ 0 h 22517"/>
                  <a:gd name="T11" fmla="*/ 32074 w 32074"/>
                  <a:gd name="T12" fmla="*/ 22517 h 225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74" h="22517" fill="none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</a:path>
                  <a:path w="32074" h="22517" stroke="0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  <a:lnTo>
                      <a:pt x="21600" y="917"/>
                    </a:lnTo>
                    <a:lnTo>
                      <a:pt x="32073" y="19807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94" name="Arc 20"/>
              <p:cNvSpPr>
                <a:spLocks/>
              </p:cNvSpPr>
              <p:nvPr/>
            </p:nvSpPr>
            <p:spPr bwMode="auto">
              <a:xfrm>
                <a:off x="684" y="2217"/>
                <a:ext cx="213" cy="96"/>
              </a:xfrm>
              <a:custGeom>
                <a:avLst/>
                <a:gdLst>
                  <a:gd name="T0" fmla="*/ 0 w 32013"/>
                  <a:gd name="T1" fmla="*/ 0 h 22524"/>
                  <a:gd name="T2" fmla="*/ 0 w 32013"/>
                  <a:gd name="T3" fmla="*/ 0 h 22524"/>
                  <a:gd name="T4" fmla="*/ 0 w 32013"/>
                  <a:gd name="T5" fmla="*/ 0 h 22524"/>
                  <a:gd name="T6" fmla="*/ 0 60000 65536"/>
                  <a:gd name="T7" fmla="*/ 0 60000 65536"/>
                  <a:gd name="T8" fmla="*/ 0 60000 65536"/>
                  <a:gd name="T9" fmla="*/ 0 w 32013"/>
                  <a:gd name="T10" fmla="*/ 0 h 22524"/>
                  <a:gd name="T11" fmla="*/ 32013 w 32013"/>
                  <a:gd name="T12" fmla="*/ 22524 h 225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13" h="22524" fill="none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</a:path>
                  <a:path w="32013" h="22524" stroke="0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  <a:lnTo>
                      <a:pt x="21600" y="924"/>
                    </a:lnTo>
                    <a:lnTo>
                      <a:pt x="32013" y="19848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95" name="Arc 21"/>
              <p:cNvSpPr>
                <a:spLocks/>
              </p:cNvSpPr>
              <p:nvPr/>
            </p:nvSpPr>
            <p:spPr bwMode="auto">
              <a:xfrm>
                <a:off x="1262" y="1936"/>
                <a:ext cx="164" cy="120"/>
              </a:xfrm>
              <a:custGeom>
                <a:avLst/>
                <a:gdLst>
                  <a:gd name="T0" fmla="*/ 0 w 26077"/>
                  <a:gd name="T1" fmla="*/ 0 h 32051"/>
                  <a:gd name="T2" fmla="*/ 0 w 26077"/>
                  <a:gd name="T3" fmla="*/ 0 h 32051"/>
                  <a:gd name="T4" fmla="*/ 0 w 26077"/>
                  <a:gd name="T5" fmla="*/ 0 h 32051"/>
                  <a:gd name="T6" fmla="*/ 0 60000 65536"/>
                  <a:gd name="T7" fmla="*/ 0 60000 65536"/>
                  <a:gd name="T8" fmla="*/ 0 60000 65536"/>
                  <a:gd name="T9" fmla="*/ 0 w 26077"/>
                  <a:gd name="T10" fmla="*/ 0 h 32051"/>
                  <a:gd name="T11" fmla="*/ 26077 w 26077"/>
                  <a:gd name="T12" fmla="*/ 32051 h 320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77" h="32051" fill="none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</a:path>
                  <a:path w="26077" h="32051" stroke="0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  <a:lnTo>
                      <a:pt x="4477" y="21600"/>
                    </a:lnTo>
                    <a:lnTo>
                      <a:pt x="0" y="469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96" name="Arc 22"/>
              <p:cNvSpPr>
                <a:spLocks/>
              </p:cNvSpPr>
              <p:nvPr/>
            </p:nvSpPr>
            <p:spPr bwMode="auto">
              <a:xfrm>
                <a:off x="1263" y="1938"/>
                <a:ext cx="161" cy="118"/>
              </a:xfrm>
              <a:custGeom>
                <a:avLst/>
                <a:gdLst>
                  <a:gd name="T0" fmla="*/ 0 w 26034"/>
                  <a:gd name="T1" fmla="*/ 0 h 32133"/>
                  <a:gd name="T2" fmla="*/ 0 w 26034"/>
                  <a:gd name="T3" fmla="*/ 0 h 32133"/>
                  <a:gd name="T4" fmla="*/ 0 w 26034"/>
                  <a:gd name="T5" fmla="*/ 0 h 32133"/>
                  <a:gd name="T6" fmla="*/ 0 60000 65536"/>
                  <a:gd name="T7" fmla="*/ 0 60000 65536"/>
                  <a:gd name="T8" fmla="*/ 0 60000 65536"/>
                  <a:gd name="T9" fmla="*/ 0 w 26034"/>
                  <a:gd name="T10" fmla="*/ 0 h 32133"/>
                  <a:gd name="T11" fmla="*/ 26034 w 26034"/>
                  <a:gd name="T12" fmla="*/ 32133 h 32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34" h="32133" fill="none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</a:path>
                  <a:path w="26034" h="32133" stroke="0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  <a:lnTo>
                      <a:pt x="4434" y="21600"/>
                    </a:lnTo>
                    <a:lnTo>
                      <a:pt x="-1" y="459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97" name="Arc 23"/>
              <p:cNvSpPr>
                <a:spLocks/>
              </p:cNvSpPr>
              <p:nvPr/>
            </p:nvSpPr>
            <p:spPr bwMode="auto">
              <a:xfrm>
                <a:off x="1308" y="2056"/>
                <a:ext cx="156" cy="119"/>
              </a:xfrm>
              <a:custGeom>
                <a:avLst/>
                <a:gdLst>
                  <a:gd name="T0" fmla="*/ 0 w 21600"/>
                  <a:gd name="T1" fmla="*/ 0 h 29154"/>
                  <a:gd name="T2" fmla="*/ 0 w 21600"/>
                  <a:gd name="T3" fmla="*/ 0 h 29154"/>
                  <a:gd name="T4" fmla="*/ 0 w 21600"/>
                  <a:gd name="T5" fmla="*/ 0 h 2915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154"/>
                  <a:gd name="T11" fmla="*/ 21600 w 21600"/>
                  <a:gd name="T12" fmla="*/ 29154 h 291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154" fill="none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</a:path>
                  <a:path w="21600" h="29154" stroke="0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  <a:lnTo>
                      <a:pt x="0" y="16866"/>
                    </a:lnTo>
                    <a:lnTo>
                      <a:pt x="13494" y="-1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98" name="Arc 24"/>
              <p:cNvSpPr>
                <a:spLocks/>
              </p:cNvSpPr>
              <p:nvPr/>
            </p:nvSpPr>
            <p:spPr bwMode="auto">
              <a:xfrm>
                <a:off x="1308" y="2057"/>
                <a:ext cx="154" cy="117"/>
              </a:xfrm>
              <a:custGeom>
                <a:avLst/>
                <a:gdLst>
                  <a:gd name="T0" fmla="*/ 0 w 21600"/>
                  <a:gd name="T1" fmla="*/ 0 h 29302"/>
                  <a:gd name="T2" fmla="*/ 0 w 21600"/>
                  <a:gd name="T3" fmla="*/ 0 h 29302"/>
                  <a:gd name="T4" fmla="*/ 0 w 21600"/>
                  <a:gd name="T5" fmla="*/ 0 h 2930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302"/>
                  <a:gd name="T11" fmla="*/ 21600 w 21600"/>
                  <a:gd name="T12" fmla="*/ 29302 h 293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302" fill="none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</a:path>
                  <a:path w="21600" h="29302" stroke="0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  <a:lnTo>
                      <a:pt x="0" y="16931"/>
                    </a:lnTo>
                    <a:lnTo>
                      <a:pt x="13412" y="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99" name="Arc 25"/>
              <p:cNvSpPr>
                <a:spLocks/>
              </p:cNvSpPr>
              <p:nvPr/>
            </p:nvSpPr>
            <p:spPr bwMode="auto">
              <a:xfrm>
                <a:off x="1257" y="2176"/>
                <a:ext cx="183" cy="172"/>
              </a:xfrm>
              <a:custGeom>
                <a:avLst/>
                <a:gdLst>
                  <a:gd name="T0" fmla="*/ 0 w 28724"/>
                  <a:gd name="T1" fmla="*/ 0 h 27592"/>
                  <a:gd name="T2" fmla="*/ 0 w 28724"/>
                  <a:gd name="T3" fmla="*/ 0 h 27592"/>
                  <a:gd name="T4" fmla="*/ 0 w 28724"/>
                  <a:gd name="T5" fmla="*/ 0 h 27592"/>
                  <a:gd name="T6" fmla="*/ 0 60000 65536"/>
                  <a:gd name="T7" fmla="*/ 0 60000 65536"/>
                  <a:gd name="T8" fmla="*/ 0 60000 65536"/>
                  <a:gd name="T9" fmla="*/ 0 w 28724"/>
                  <a:gd name="T10" fmla="*/ 0 h 27592"/>
                  <a:gd name="T11" fmla="*/ 28724 w 28724"/>
                  <a:gd name="T12" fmla="*/ 27592 h 275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4" h="27592" fill="none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</a:path>
                  <a:path w="28724" h="27592" stroke="0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  <a:lnTo>
                      <a:pt x="7124" y="5992"/>
                    </a:lnTo>
                    <a:lnTo>
                      <a:pt x="27876" y="-1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00" name="Arc 26"/>
              <p:cNvSpPr>
                <a:spLocks/>
              </p:cNvSpPr>
              <p:nvPr/>
            </p:nvSpPr>
            <p:spPr bwMode="auto">
              <a:xfrm>
                <a:off x="1257" y="2176"/>
                <a:ext cx="180" cy="169"/>
              </a:xfrm>
              <a:custGeom>
                <a:avLst/>
                <a:gdLst>
                  <a:gd name="T0" fmla="*/ 0 w 28722"/>
                  <a:gd name="T1" fmla="*/ 0 h 27594"/>
                  <a:gd name="T2" fmla="*/ 0 w 28722"/>
                  <a:gd name="T3" fmla="*/ 0 h 27594"/>
                  <a:gd name="T4" fmla="*/ 0 w 28722"/>
                  <a:gd name="T5" fmla="*/ 0 h 27594"/>
                  <a:gd name="T6" fmla="*/ 0 60000 65536"/>
                  <a:gd name="T7" fmla="*/ 0 60000 65536"/>
                  <a:gd name="T8" fmla="*/ 0 60000 65536"/>
                  <a:gd name="T9" fmla="*/ 0 w 28722"/>
                  <a:gd name="T10" fmla="*/ 0 h 27594"/>
                  <a:gd name="T11" fmla="*/ 28722 w 28722"/>
                  <a:gd name="T12" fmla="*/ 27594 h 275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2" h="27594" fill="none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</a:path>
                  <a:path w="28722" h="27594" stroke="0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  <a:lnTo>
                      <a:pt x="7122" y="5994"/>
                    </a:lnTo>
                    <a:lnTo>
                      <a:pt x="27873" y="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01" name="Arc 27"/>
              <p:cNvSpPr>
                <a:spLocks/>
              </p:cNvSpPr>
              <p:nvPr/>
            </p:nvSpPr>
            <p:spPr bwMode="auto">
              <a:xfrm>
                <a:off x="628" y="2055"/>
                <a:ext cx="99" cy="165"/>
              </a:xfrm>
              <a:custGeom>
                <a:avLst/>
                <a:gdLst>
                  <a:gd name="T0" fmla="*/ 0 w 21600"/>
                  <a:gd name="T1" fmla="*/ 0 h 41258"/>
                  <a:gd name="T2" fmla="*/ 0 w 21600"/>
                  <a:gd name="T3" fmla="*/ 0 h 41258"/>
                  <a:gd name="T4" fmla="*/ 0 w 21600"/>
                  <a:gd name="T5" fmla="*/ 0 h 4125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58"/>
                  <a:gd name="T11" fmla="*/ 21600 w 21600"/>
                  <a:gd name="T12" fmla="*/ 41258 h 412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58" fill="none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</a:path>
                  <a:path w="21600" h="41258" stroke="0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  <a:lnTo>
                      <a:pt x="21600" y="21546"/>
                    </a:lnTo>
                    <a:lnTo>
                      <a:pt x="12768" y="41257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02" name="Arc 28"/>
              <p:cNvSpPr>
                <a:spLocks/>
              </p:cNvSpPr>
              <p:nvPr/>
            </p:nvSpPr>
            <p:spPr bwMode="auto">
              <a:xfrm>
                <a:off x="630" y="2057"/>
                <a:ext cx="97" cy="161"/>
              </a:xfrm>
              <a:custGeom>
                <a:avLst/>
                <a:gdLst>
                  <a:gd name="T0" fmla="*/ 0 w 21600"/>
                  <a:gd name="T1" fmla="*/ 0 h 41268"/>
                  <a:gd name="T2" fmla="*/ 0 w 21600"/>
                  <a:gd name="T3" fmla="*/ 0 h 41268"/>
                  <a:gd name="T4" fmla="*/ 0 w 21600"/>
                  <a:gd name="T5" fmla="*/ 0 h 4126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68"/>
                  <a:gd name="T11" fmla="*/ 21600 w 21600"/>
                  <a:gd name="T12" fmla="*/ 41268 h 412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68" fill="none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</a:path>
                  <a:path w="21600" h="41268" stroke="0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  <a:lnTo>
                      <a:pt x="21600" y="21546"/>
                    </a:lnTo>
                    <a:lnTo>
                      <a:pt x="12790" y="41267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03" name="Arc 29"/>
              <p:cNvSpPr>
                <a:spLocks/>
              </p:cNvSpPr>
              <p:nvPr/>
            </p:nvSpPr>
            <p:spPr bwMode="auto">
              <a:xfrm>
                <a:off x="890" y="2279"/>
                <a:ext cx="375" cy="100"/>
              </a:xfrm>
              <a:custGeom>
                <a:avLst/>
                <a:gdLst>
                  <a:gd name="T0" fmla="*/ 0 w 39085"/>
                  <a:gd name="T1" fmla="*/ 0 h 21600"/>
                  <a:gd name="T2" fmla="*/ 0 w 39085"/>
                  <a:gd name="T3" fmla="*/ 0 h 21600"/>
                  <a:gd name="T4" fmla="*/ 0 w 3908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85"/>
                  <a:gd name="T10" fmla="*/ 0 h 21600"/>
                  <a:gd name="T11" fmla="*/ 39085 w 3908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85" h="21600" fill="none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</a:path>
                  <a:path w="39085" h="21600" stroke="0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  <a:lnTo>
                      <a:pt x="21206" y="0"/>
                    </a:lnTo>
                    <a:lnTo>
                      <a:pt x="39085" y="1212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04" name="Arc 30"/>
              <p:cNvSpPr>
                <a:spLocks/>
              </p:cNvSpPr>
              <p:nvPr/>
            </p:nvSpPr>
            <p:spPr bwMode="auto">
              <a:xfrm>
                <a:off x="892" y="2279"/>
                <a:ext cx="370" cy="98"/>
              </a:xfrm>
              <a:custGeom>
                <a:avLst/>
                <a:gdLst>
                  <a:gd name="T0" fmla="*/ 0 w 39018"/>
                  <a:gd name="T1" fmla="*/ 0 h 21600"/>
                  <a:gd name="T2" fmla="*/ 0 w 39018"/>
                  <a:gd name="T3" fmla="*/ 0 h 21600"/>
                  <a:gd name="T4" fmla="*/ 0 w 390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18"/>
                  <a:gd name="T10" fmla="*/ 0 h 21600"/>
                  <a:gd name="T11" fmla="*/ 39018 w 390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18" h="21600" fill="none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</a:path>
                  <a:path w="39018" h="21600" stroke="0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  <a:lnTo>
                      <a:pt x="21198" y="0"/>
                    </a:lnTo>
                    <a:lnTo>
                      <a:pt x="39017" y="1220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41" name="Freeform 31"/>
            <p:cNvSpPr>
              <a:spLocks/>
            </p:cNvSpPr>
            <p:nvPr/>
          </p:nvSpPr>
          <p:spPr bwMode="auto">
            <a:xfrm>
              <a:off x="1628" y="398"/>
              <a:ext cx="365" cy="183"/>
            </a:xfrm>
            <a:custGeom>
              <a:avLst/>
              <a:gdLst>
                <a:gd name="T0" fmla="*/ 0 w 1460"/>
                <a:gd name="T1" fmla="*/ 0 h 730"/>
                <a:gd name="T2" fmla="*/ 0 w 1460"/>
                <a:gd name="T3" fmla="*/ 0 h 730"/>
                <a:gd name="T4" fmla="*/ 0 w 1460"/>
                <a:gd name="T5" fmla="*/ 0 h 730"/>
                <a:gd name="T6" fmla="*/ 0 w 1460"/>
                <a:gd name="T7" fmla="*/ 0 h 7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60"/>
                <a:gd name="T13" fmla="*/ 0 h 730"/>
                <a:gd name="T14" fmla="*/ 1460 w 1460"/>
                <a:gd name="T15" fmla="*/ 730 h 7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60" h="730">
                  <a:moveTo>
                    <a:pt x="177" y="0"/>
                  </a:moveTo>
                  <a:lnTo>
                    <a:pt x="1460" y="0"/>
                  </a:lnTo>
                  <a:lnTo>
                    <a:pt x="726" y="730"/>
                  </a:lnTo>
                  <a:lnTo>
                    <a:pt x="0" y="8"/>
                  </a:lnTo>
                </a:path>
              </a:pathLst>
            </a:custGeom>
            <a:noFill/>
            <a:ln w="9525">
              <a:solidFill>
                <a:srgbClr val="CF0E3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742" name="Group 32"/>
            <p:cNvGrpSpPr>
              <a:grpSpLocks/>
            </p:cNvGrpSpPr>
            <p:nvPr/>
          </p:nvGrpSpPr>
          <p:grpSpPr bwMode="auto">
            <a:xfrm>
              <a:off x="1927" y="332"/>
              <a:ext cx="171" cy="169"/>
              <a:chOff x="1179" y="1966"/>
              <a:chExt cx="171" cy="169"/>
            </a:xfrm>
          </p:grpSpPr>
          <p:sp>
            <p:nvSpPr>
              <p:cNvPr id="25869" name="Freeform 33"/>
              <p:cNvSpPr>
                <a:spLocks/>
              </p:cNvSpPr>
              <p:nvPr/>
            </p:nvSpPr>
            <p:spPr bwMode="auto">
              <a:xfrm>
                <a:off x="1203" y="2068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7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70" name="Freeform 34"/>
              <p:cNvSpPr>
                <a:spLocks/>
              </p:cNvSpPr>
              <p:nvPr/>
            </p:nvSpPr>
            <p:spPr bwMode="auto">
              <a:xfrm>
                <a:off x="1205" y="2070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7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71" name="Rectangle 35"/>
              <p:cNvSpPr>
                <a:spLocks noChangeArrowheads="1"/>
              </p:cNvSpPr>
              <p:nvPr/>
            </p:nvSpPr>
            <p:spPr bwMode="auto">
              <a:xfrm>
                <a:off x="1203" y="2086"/>
                <a:ext cx="129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5872" name="Rectangle 36"/>
              <p:cNvSpPr>
                <a:spLocks noChangeArrowheads="1"/>
              </p:cNvSpPr>
              <p:nvPr/>
            </p:nvSpPr>
            <p:spPr bwMode="auto">
              <a:xfrm>
                <a:off x="1204" y="2087"/>
                <a:ext cx="127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5873" name="Freeform 37"/>
              <p:cNvSpPr>
                <a:spLocks/>
              </p:cNvSpPr>
              <p:nvPr/>
            </p:nvSpPr>
            <p:spPr bwMode="auto">
              <a:xfrm>
                <a:off x="1332" y="2068"/>
                <a:ext cx="16" cy="40"/>
              </a:xfrm>
              <a:custGeom>
                <a:avLst/>
                <a:gdLst>
                  <a:gd name="T0" fmla="*/ 0 w 64"/>
                  <a:gd name="T1" fmla="*/ 0 h 160"/>
                  <a:gd name="T2" fmla="*/ 0 w 64"/>
                  <a:gd name="T3" fmla="*/ 0 h 160"/>
                  <a:gd name="T4" fmla="*/ 0 w 64"/>
                  <a:gd name="T5" fmla="*/ 0 h 160"/>
                  <a:gd name="T6" fmla="*/ 0 w 64"/>
                  <a:gd name="T7" fmla="*/ 0 h 160"/>
                  <a:gd name="T8" fmla="*/ 0 w 64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60"/>
                  <a:gd name="T17" fmla="*/ 64 w 64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60">
                    <a:moveTo>
                      <a:pt x="0" y="160"/>
                    </a:moveTo>
                    <a:lnTo>
                      <a:pt x="64" y="96"/>
                    </a:lnTo>
                    <a:lnTo>
                      <a:pt x="64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74" name="Freeform 38"/>
              <p:cNvSpPr>
                <a:spLocks/>
              </p:cNvSpPr>
              <p:nvPr/>
            </p:nvSpPr>
            <p:spPr bwMode="auto">
              <a:xfrm>
                <a:off x="1332" y="2068"/>
                <a:ext cx="16" cy="40"/>
              </a:xfrm>
              <a:custGeom>
                <a:avLst/>
                <a:gdLst>
                  <a:gd name="T0" fmla="*/ 0 w 64"/>
                  <a:gd name="T1" fmla="*/ 0 h 160"/>
                  <a:gd name="T2" fmla="*/ 0 w 64"/>
                  <a:gd name="T3" fmla="*/ 0 h 160"/>
                  <a:gd name="T4" fmla="*/ 0 w 64"/>
                  <a:gd name="T5" fmla="*/ 0 h 160"/>
                  <a:gd name="T6" fmla="*/ 0 w 64"/>
                  <a:gd name="T7" fmla="*/ 0 h 160"/>
                  <a:gd name="T8" fmla="*/ 0 w 64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60"/>
                  <a:gd name="T17" fmla="*/ 64 w 64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60">
                    <a:moveTo>
                      <a:pt x="0" y="160"/>
                    </a:moveTo>
                    <a:lnTo>
                      <a:pt x="64" y="96"/>
                    </a:lnTo>
                    <a:lnTo>
                      <a:pt x="64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75" name="Freeform 39"/>
              <p:cNvSpPr>
                <a:spLocks/>
              </p:cNvSpPr>
              <p:nvPr/>
            </p:nvSpPr>
            <p:spPr bwMode="auto">
              <a:xfrm>
                <a:off x="1207" y="2068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76" name="Freeform 40"/>
              <p:cNvSpPr>
                <a:spLocks/>
              </p:cNvSpPr>
              <p:nvPr/>
            </p:nvSpPr>
            <p:spPr bwMode="auto">
              <a:xfrm>
                <a:off x="1207" y="2068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77" name="Freeform 41"/>
              <p:cNvSpPr>
                <a:spLocks/>
              </p:cNvSpPr>
              <p:nvPr/>
            </p:nvSpPr>
            <p:spPr bwMode="auto">
              <a:xfrm>
                <a:off x="1205" y="1966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9" y="0"/>
                    </a:lnTo>
                    <a:lnTo>
                      <a:pt x="565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78" name="Freeform 42"/>
              <p:cNvSpPr>
                <a:spLocks/>
              </p:cNvSpPr>
              <p:nvPr/>
            </p:nvSpPr>
            <p:spPr bwMode="auto">
              <a:xfrm>
                <a:off x="1205" y="1966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9" y="0"/>
                    </a:lnTo>
                    <a:lnTo>
                      <a:pt x="565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79" name="Rectangle 43"/>
              <p:cNvSpPr>
                <a:spLocks noChangeArrowheads="1"/>
              </p:cNvSpPr>
              <p:nvPr/>
            </p:nvSpPr>
            <p:spPr bwMode="auto">
              <a:xfrm>
                <a:off x="1206" y="1981"/>
                <a:ext cx="127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5880" name="Rectangle 44"/>
              <p:cNvSpPr>
                <a:spLocks noChangeArrowheads="1"/>
              </p:cNvSpPr>
              <p:nvPr/>
            </p:nvSpPr>
            <p:spPr bwMode="auto">
              <a:xfrm>
                <a:off x="1216" y="1993"/>
                <a:ext cx="105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5881" name="Freeform 45"/>
              <p:cNvSpPr>
                <a:spLocks/>
              </p:cNvSpPr>
              <p:nvPr/>
            </p:nvSpPr>
            <p:spPr bwMode="auto">
              <a:xfrm>
                <a:off x="1332" y="1966"/>
                <a:ext cx="14" cy="112"/>
              </a:xfrm>
              <a:custGeom>
                <a:avLst/>
                <a:gdLst>
                  <a:gd name="T0" fmla="*/ 0 w 56"/>
                  <a:gd name="T1" fmla="*/ 0 h 449"/>
                  <a:gd name="T2" fmla="*/ 0 w 56"/>
                  <a:gd name="T3" fmla="*/ 0 h 449"/>
                  <a:gd name="T4" fmla="*/ 0 w 56"/>
                  <a:gd name="T5" fmla="*/ 0 h 449"/>
                  <a:gd name="T6" fmla="*/ 0 w 56"/>
                  <a:gd name="T7" fmla="*/ 0 h 449"/>
                  <a:gd name="T8" fmla="*/ 0 w 56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449"/>
                  <a:gd name="T17" fmla="*/ 56 w 56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449">
                    <a:moveTo>
                      <a:pt x="0" y="449"/>
                    </a:moveTo>
                    <a:lnTo>
                      <a:pt x="56" y="401"/>
                    </a:lnTo>
                    <a:lnTo>
                      <a:pt x="56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82" name="Freeform 46"/>
              <p:cNvSpPr>
                <a:spLocks/>
              </p:cNvSpPr>
              <p:nvPr/>
            </p:nvSpPr>
            <p:spPr bwMode="auto">
              <a:xfrm>
                <a:off x="1332" y="1966"/>
                <a:ext cx="14" cy="112"/>
              </a:xfrm>
              <a:custGeom>
                <a:avLst/>
                <a:gdLst>
                  <a:gd name="T0" fmla="*/ 0 w 56"/>
                  <a:gd name="T1" fmla="*/ 0 h 449"/>
                  <a:gd name="T2" fmla="*/ 0 w 56"/>
                  <a:gd name="T3" fmla="*/ 0 h 449"/>
                  <a:gd name="T4" fmla="*/ 0 w 56"/>
                  <a:gd name="T5" fmla="*/ 0 h 449"/>
                  <a:gd name="T6" fmla="*/ 0 w 56"/>
                  <a:gd name="T7" fmla="*/ 0 h 449"/>
                  <a:gd name="T8" fmla="*/ 0 w 56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449"/>
                  <a:gd name="T17" fmla="*/ 56 w 56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449">
                    <a:moveTo>
                      <a:pt x="0" y="449"/>
                    </a:moveTo>
                    <a:lnTo>
                      <a:pt x="56" y="401"/>
                    </a:lnTo>
                    <a:lnTo>
                      <a:pt x="56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83" name="Freeform 47"/>
              <p:cNvSpPr>
                <a:spLocks/>
              </p:cNvSpPr>
              <p:nvPr/>
            </p:nvSpPr>
            <p:spPr bwMode="auto">
              <a:xfrm>
                <a:off x="1179" y="2104"/>
                <a:ext cx="159" cy="25"/>
              </a:xfrm>
              <a:custGeom>
                <a:avLst/>
                <a:gdLst>
                  <a:gd name="T0" fmla="*/ 0 w 638"/>
                  <a:gd name="T1" fmla="*/ 0 h 96"/>
                  <a:gd name="T2" fmla="*/ 0 w 638"/>
                  <a:gd name="T3" fmla="*/ 0 h 96"/>
                  <a:gd name="T4" fmla="*/ 0 w 638"/>
                  <a:gd name="T5" fmla="*/ 0 h 96"/>
                  <a:gd name="T6" fmla="*/ 0 w 638"/>
                  <a:gd name="T7" fmla="*/ 0 h 96"/>
                  <a:gd name="T8" fmla="*/ 0 w 638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8"/>
                  <a:gd name="T16" fmla="*/ 0 h 96"/>
                  <a:gd name="T17" fmla="*/ 638 w 63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8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8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84" name="Freeform 48"/>
              <p:cNvSpPr>
                <a:spLocks/>
              </p:cNvSpPr>
              <p:nvPr/>
            </p:nvSpPr>
            <p:spPr bwMode="auto">
              <a:xfrm>
                <a:off x="1179" y="2104"/>
                <a:ext cx="159" cy="25"/>
              </a:xfrm>
              <a:custGeom>
                <a:avLst/>
                <a:gdLst>
                  <a:gd name="T0" fmla="*/ 0 w 638"/>
                  <a:gd name="T1" fmla="*/ 0 h 96"/>
                  <a:gd name="T2" fmla="*/ 0 w 638"/>
                  <a:gd name="T3" fmla="*/ 0 h 96"/>
                  <a:gd name="T4" fmla="*/ 0 w 638"/>
                  <a:gd name="T5" fmla="*/ 0 h 96"/>
                  <a:gd name="T6" fmla="*/ 0 w 638"/>
                  <a:gd name="T7" fmla="*/ 0 h 96"/>
                  <a:gd name="T8" fmla="*/ 0 w 638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8"/>
                  <a:gd name="T16" fmla="*/ 0 h 96"/>
                  <a:gd name="T17" fmla="*/ 638 w 63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8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8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85" name="Freeform 49"/>
              <p:cNvSpPr>
                <a:spLocks/>
              </p:cNvSpPr>
              <p:nvPr/>
            </p:nvSpPr>
            <p:spPr bwMode="auto">
              <a:xfrm>
                <a:off x="1318" y="2104"/>
                <a:ext cx="20" cy="31"/>
              </a:xfrm>
              <a:custGeom>
                <a:avLst/>
                <a:gdLst>
                  <a:gd name="T0" fmla="*/ 0 w 81"/>
                  <a:gd name="T1" fmla="*/ 0 h 120"/>
                  <a:gd name="T2" fmla="*/ 0 w 81"/>
                  <a:gd name="T3" fmla="*/ 0 h 120"/>
                  <a:gd name="T4" fmla="*/ 0 w 81"/>
                  <a:gd name="T5" fmla="*/ 0 h 120"/>
                  <a:gd name="T6" fmla="*/ 0 w 81"/>
                  <a:gd name="T7" fmla="*/ 0 h 120"/>
                  <a:gd name="T8" fmla="*/ 0 w 81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20"/>
                  <a:gd name="T17" fmla="*/ 81 w 81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20">
                    <a:moveTo>
                      <a:pt x="0" y="120"/>
                    </a:moveTo>
                    <a:lnTo>
                      <a:pt x="81" y="40"/>
                    </a:lnTo>
                    <a:lnTo>
                      <a:pt x="81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86" name="Freeform 50"/>
              <p:cNvSpPr>
                <a:spLocks/>
              </p:cNvSpPr>
              <p:nvPr/>
            </p:nvSpPr>
            <p:spPr bwMode="auto">
              <a:xfrm>
                <a:off x="1318" y="2104"/>
                <a:ext cx="20" cy="31"/>
              </a:xfrm>
              <a:custGeom>
                <a:avLst/>
                <a:gdLst>
                  <a:gd name="T0" fmla="*/ 0 w 81"/>
                  <a:gd name="T1" fmla="*/ 0 h 120"/>
                  <a:gd name="T2" fmla="*/ 0 w 81"/>
                  <a:gd name="T3" fmla="*/ 0 h 120"/>
                  <a:gd name="T4" fmla="*/ 0 w 81"/>
                  <a:gd name="T5" fmla="*/ 0 h 120"/>
                  <a:gd name="T6" fmla="*/ 0 w 81"/>
                  <a:gd name="T7" fmla="*/ 0 h 120"/>
                  <a:gd name="T8" fmla="*/ 0 w 81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20"/>
                  <a:gd name="T17" fmla="*/ 81 w 81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20">
                    <a:moveTo>
                      <a:pt x="0" y="120"/>
                    </a:moveTo>
                    <a:lnTo>
                      <a:pt x="81" y="40"/>
                    </a:lnTo>
                    <a:lnTo>
                      <a:pt x="81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87" name="Rectangle 51"/>
              <p:cNvSpPr>
                <a:spLocks noChangeArrowheads="1"/>
              </p:cNvSpPr>
              <p:nvPr/>
            </p:nvSpPr>
            <p:spPr bwMode="auto">
              <a:xfrm>
                <a:off x="1179" y="21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5888" name="Rectangle 52"/>
              <p:cNvSpPr>
                <a:spLocks noChangeArrowheads="1"/>
              </p:cNvSpPr>
              <p:nvPr/>
            </p:nvSpPr>
            <p:spPr bwMode="auto">
              <a:xfrm>
                <a:off x="1180" y="21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25743" name="Group 53"/>
            <p:cNvGrpSpPr>
              <a:grpSpLocks/>
            </p:cNvGrpSpPr>
            <p:nvPr/>
          </p:nvGrpSpPr>
          <p:grpSpPr bwMode="auto">
            <a:xfrm>
              <a:off x="1971" y="370"/>
              <a:ext cx="94" cy="56"/>
              <a:chOff x="1223" y="2004"/>
              <a:chExt cx="94" cy="56"/>
            </a:xfrm>
          </p:grpSpPr>
          <p:grpSp>
            <p:nvGrpSpPr>
              <p:cNvPr id="25842" name="Group 54"/>
              <p:cNvGrpSpPr>
                <a:grpSpLocks/>
              </p:cNvGrpSpPr>
              <p:nvPr/>
            </p:nvGrpSpPr>
            <p:grpSpPr bwMode="auto">
              <a:xfrm>
                <a:off x="1223" y="2004"/>
                <a:ext cx="93" cy="56"/>
                <a:chOff x="1223" y="2004"/>
                <a:chExt cx="93" cy="56"/>
              </a:xfrm>
            </p:grpSpPr>
            <p:sp>
              <p:nvSpPr>
                <p:cNvPr id="25860" name="Oval 55"/>
                <p:cNvSpPr>
                  <a:spLocks noChangeArrowheads="1"/>
                </p:cNvSpPr>
                <p:nvPr/>
              </p:nvSpPr>
              <p:spPr bwMode="auto">
                <a:xfrm>
                  <a:off x="1255" y="2004"/>
                  <a:ext cx="4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5861" name="Oval 56"/>
                <p:cNvSpPr>
                  <a:spLocks noChangeArrowheads="1"/>
                </p:cNvSpPr>
                <p:nvPr/>
              </p:nvSpPr>
              <p:spPr bwMode="auto">
                <a:xfrm>
                  <a:off x="1233" y="2010"/>
                  <a:ext cx="3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5862" name="Oval 57"/>
                <p:cNvSpPr>
                  <a:spLocks noChangeArrowheads="1"/>
                </p:cNvSpPr>
                <p:nvPr/>
              </p:nvSpPr>
              <p:spPr bwMode="auto">
                <a:xfrm>
                  <a:off x="1223" y="2024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5863" name="Oval 58"/>
                <p:cNvSpPr>
                  <a:spLocks noChangeArrowheads="1"/>
                </p:cNvSpPr>
                <p:nvPr/>
              </p:nvSpPr>
              <p:spPr bwMode="auto">
                <a:xfrm>
                  <a:off x="1229" y="2032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5864" name="Oval 59"/>
                <p:cNvSpPr>
                  <a:spLocks noChangeArrowheads="1"/>
                </p:cNvSpPr>
                <p:nvPr/>
              </p:nvSpPr>
              <p:spPr bwMode="auto">
                <a:xfrm>
                  <a:off x="1251" y="2036"/>
                  <a:ext cx="49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5865" name="Oval 60"/>
                <p:cNvSpPr>
                  <a:spLocks noChangeArrowheads="1"/>
                </p:cNvSpPr>
                <p:nvPr/>
              </p:nvSpPr>
              <p:spPr bwMode="auto">
                <a:xfrm>
                  <a:off x="1281" y="2010"/>
                  <a:ext cx="31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5866" name="Oval 61"/>
                <p:cNvSpPr>
                  <a:spLocks noChangeArrowheads="1"/>
                </p:cNvSpPr>
                <p:nvPr/>
              </p:nvSpPr>
              <p:spPr bwMode="auto">
                <a:xfrm>
                  <a:off x="1285" y="2022"/>
                  <a:ext cx="31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5867" name="Oval 62"/>
                <p:cNvSpPr>
                  <a:spLocks noChangeArrowheads="1"/>
                </p:cNvSpPr>
                <p:nvPr/>
              </p:nvSpPr>
              <p:spPr bwMode="auto">
                <a:xfrm>
                  <a:off x="1283" y="2026"/>
                  <a:ext cx="3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5868" name="Oval 63"/>
                <p:cNvSpPr>
                  <a:spLocks noChangeArrowheads="1"/>
                </p:cNvSpPr>
                <p:nvPr/>
              </p:nvSpPr>
              <p:spPr bwMode="auto">
                <a:xfrm>
                  <a:off x="1239" y="2018"/>
                  <a:ext cx="6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</p:grpSp>
          <p:grpSp>
            <p:nvGrpSpPr>
              <p:cNvPr id="25843" name="Group 64"/>
              <p:cNvGrpSpPr>
                <a:grpSpLocks/>
              </p:cNvGrpSpPr>
              <p:nvPr/>
            </p:nvGrpSpPr>
            <p:grpSpPr bwMode="auto">
              <a:xfrm>
                <a:off x="1223" y="2004"/>
                <a:ext cx="94" cy="56"/>
                <a:chOff x="1223" y="2004"/>
                <a:chExt cx="94" cy="56"/>
              </a:xfrm>
            </p:grpSpPr>
            <p:sp>
              <p:nvSpPr>
                <p:cNvPr id="25844" name="Arc 65"/>
                <p:cNvSpPr>
                  <a:spLocks/>
                </p:cNvSpPr>
                <p:nvPr/>
              </p:nvSpPr>
              <p:spPr bwMode="auto">
                <a:xfrm>
                  <a:off x="1256" y="2004"/>
                  <a:ext cx="39" cy="12"/>
                </a:xfrm>
                <a:custGeom>
                  <a:avLst/>
                  <a:gdLst>
                    <a:gd name="T0" fmla="*/ 0 w 41085"/>
                    <a:gd name="T1" fmla="*/ 0 h 21600"/>
                    <a:gd name="T2" fmla="*/ 0 w 41085"/>
                    <a:gd name="T3" fmla="*/ 0 h 21600"/>
                    <a:gd name="T4" fmla="*/ 0 w 4108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085"/>
                    <a:gd name="T10" fmla="*/ 0 h 21600"/>
                    <a:gd name="T11" fmla="*/ 41085 w 4108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085" h="21600" fill="none" extrusionOk="0">
                      <a:moveTo>
                        <a:pt x="0" y="15905"/>
                      </a:moveTo>
                      <a:cubicBezTo>
                        <a:pt x="2567" y="6513"/>
                        <a:pt x="11099" y="-1"/>
                        <a:pt x="20836" y="0"/>
                      </a:cubicBezTo>
                      <a:cubicBezTo>
                        <a:pt x="29864" y="0"/>
                        <a:pt x="37941" y="5615"/>
                        <a:pt x="41084" y="14080"/>
                      </a:cubicBezTo>
                    </a:path>
                    <a:path w="41085" h="21600" stroke="0" extrusionOk="0">
                      <a:moveTo>
                        <a:pt x="0" y="15905"/>
                      </a:moveTo>
                      <a:cubicBezTo>
                        <a:pt x="2567" y="6513"/>
                        <a:pt x="11099" y="-1"/>
                        <a:pt x="20836" y="0"/>
                      </a:cubicBezTo>
                      <a:cubicBezTo>
                        <a:pt x="29864" y="0"/>
                        <a:pt x="37941" y="5615"/>
                        <a:pt x="41084" y="14080"/>
                      </a:cubicBezTo>
                      <a:lnTo>
                        <a:pt x="20836" y="21600"/>
                      </a:lnTo>
                      <a:lnTo>
                        <a:pt x="0" y="15905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45" name="Arc 66"/>
                <p:cNvSpPr>
                  <a:spLocks/>
                </p:cNvSpPr>
                <p:nvPr/>
              </p:nvSpPr>
              <p:spPr bwMode="auto">
                <a:xfrm>
                  <a:off x="1257" y="2005"/>
                  <a:ext cx="37" cy="11"/>
                </a:xfrm>
                <a:custGeom>
                  <a:avLst/>
                  <a:gdLst>
                    <a:gd name="T0" fmla="*/ 0 w 40935"/>
                    <a:gd name="T1" fmla="*/ 0 h 21600"/>
                    <a:gd name="T2" fmla="*/ 0 w 40935"/>
                    <a:gd name="T3" fmla="*/ 0 h 21600"/>
                    <a:gd name="T4" fmla="*/ 0 w 4093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0935"/>
                    <a:gd name="T10" fmla="*/ 0 h 21600"/>
                    <a:gd name="T11" fmla="*/ 40935 w 4093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935" h="21600" fill="none" extrusionOk="0">
                      <a:moveTo>
                        <a:pt x="-1" y="15705"/>
                      </a:moveTo>
                      <a:cubicBezTo>
                        <a:pt x="2635" y="6413"/>
                        <a:pt x="11120" y="-1"/>
                        <a:pt x="20780" y="0"/>
                      </a:cubicBezTo>
                      <a:cubicBezTo>
                        <a:pt x="29712" y="0"/>
                        <a:pt x="37723" y="5498"/>
                        <a:pt x="40935" y="13832"/>
                      </a:cubicBezTo>
                    </a:path>
                    <a:path w="40935" h="21600" stroke="0" extrusionOk="0">
                      <a:moveTo>
                        <a:pt x="-1" y="15705"/>
                      </a:moveTo>
                      <a:cubicBezTo>
                        <a:pt x="2635" y="6413"/>
                        <a:pt x="11120" y="-1"/>
                        <a:pt x="20780" y="0"/>
                      </a:cubicBezTo>
                      <a:cubicBezTo>
                        <a:pt x="29712" y="0"/>
                        <a:pt x="37723" y="5498"/>
                        <a:pt x="40935" y="13832"/>
                      </a:cubicBezTo>
                      <a:lnTo>
                        <a:pt x="20780" y="21600"/>
                      </a:lnTo>
                      <a:lnTo>
                        <a:pt x="-1" y="15705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46" name="Arc 67"/>
                <p:cNvSpPr>
                  <a:spLocks/>
                </p:cNvSpPr>
                <p:nvPr/>
              </p:nvSpPr>
              <p:spPr bwMode="auto">
                <a:xfrm>
                  <a:off x="1233" y="2010"/>
                  <a:ext cx="23" cy="14"/>
                </a:xfrm>
                <a:custGeom>
                  <a:avLst/>
                  <a:gdLst>
                    <a:gd name="T0" fmla="*/ 0 w 33372"/>
                    <a:gd name="T1" fmla="*/ 0 h 26005"/>
                    <a:gd name="T2" fmla="*/ 0 w 33372"/>
                    <a:gd name="T3" fmla="*/ 0 h 26005"/>
                    <a:gd name="T4" fmla="*/ 0 w 33372"/>
                    <a:gd name="T5" fmla="*/ 0 h 26005"/>
                    <a:gd name="T6" fmla="*/ 0 60000 65536"/>
                    <a:gd name="T7" fmla="*/ 0 60000 65536"/>
                    <a:gd name="T8" fmla="*/ 0 60000 65536"/>
                    <a:gd name="T9" fmla="*/ 0 w 33372"/>
                    <a:gd name="T10" fmla="*/ 0 h 26005"/>
                    <a:gd name="T11" fmla="*/ 33372 w 33372"/>
                    <a:gd name="T12" fmla="*/ 26005 h 2600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372" h="26005" fill="none" extrusionOk="0">
                      <a:moveTo>
                        <a:pt x="453" y="26005"/>
                      </a:moveTo>
                      <a:cubicBezTo>
                        <a:pt x="152" y="24556"/>
                        <a:pt x="0" y="230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</a:path>
                    <a:path w="33372" h="26005" stroke="0" extrusionOk="0">
                      <a:moveTo>
                        <a:pt x="453" y="26005"/>
                      </a:moveTo>
                      <a:cubicBezTo>
                        <a:pt x="152" y="24556"/>
                        <a:pt x="0" y="230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  <a:lnTo>
                        <a:pt x="21600" y="21600"/>
                      </a:lnTo>
                      <a:lnTo>
                        <a:pt x="453" y="26005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47" name="Arc 68"/>
                <p:cNvSpPr>
                  <a:spLocks/>
                </p:cNvSpPr>
                <p:nvPr/>
              </p:nvSpPr>
              <p:spPr bwMode="auto">
                <a:xfrm>
                  <a:off x="1234" y="2011"/>
                  <a:ext cx="22" cy="13"/>
                </a:xfrm>
                <a:custGeom>
                  <a:avLst/>
                  <a:gdLst>
                    <a:gd name="T0" fmla="*/ 0 w 33223"/>
                    <a:gd name="T1" fmla="*/ 0 h 26082"/>
                    <a:gd name="T2" fmla="*/ 0 w 33223"/>
                    <a:gd name="T3" fmla="*/ 0 h 26082"/>
                    <a:gd name="T4" fmla="*/ 0 w 33223"/>
                    <a:gd name="T5" fmla="*/ 0 h 26082"/>
                    <a:gd name="T6" fmla="*/ 0 60000 65536"/>
                    <a:gd name="T7" fmla="*/ 0 60000 65536"/>
                    <a:gd name="T8" fmla="*/ 0 60000 65536"/>
                    <a:gd name="T9" fmla="*/ 0 w 33223"/>
                    <a:gd name="T10" fmla="*/ 0 h 26082"/>
                    <a:gd name="T11" fmla="*/ 33223 w 33223"/>
                    <a:gd name="T12" fmla="*/ 26082 h 2608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223" h="26082" fill="none" extrusionOk="0">
                      <a:moveTo>
                        <a:pt x="470" y="26081"/>
                      </a:moveTo>
                      <a:cubicBezTo>
                        <a:pt x="157" y="24608"/>
                        <a:pt x="0" y="2310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</a:path>
                    <a:path w="33223" h="26082" stroke="0" extrusionOk="0">
                      <a:moveTo>
                        <a:pt x="470" y="26081"/>
                      </a:moveTo>
                      <a:cubicBezTo>
                        <a:pt x="157" y="24608"/>
                        <a:pt x="0" y="2310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  <a:lnTo>
                        <a:pt x="21600" y="21600"/>
                      </a:lnTo>
                      <a:lnTo>
                        <a:pt x="470" y="2608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48" name="Arc 69"/>
                <p:cNvSpPr>
                  <a:spLocks/>
                </p:cNvSpPr>
                <p:nvPr/>
              </p:nvSpPr>
              <p:spPr bwMode="auto">
                <a:xfrm>
                  <a:off x="1229" y="2042"/>
                  <a:ext cx="24" cy="10"/>
                </a:xfrm>
                <a:custGeom>
                  <a:avLst/>
                  <a:gdLst>
                    <a:gd name="T0" fmla="*/ 0 w 31800"/>
                    <a:gd name="T1" fmla="*/ 0 h 21600"/>
                    <a:gd name="T2" fmla="*/ 0 w 31800"/>
                    <a:gd name="T3" fmla="*/ 0 h 21600"/>
                    <a:gd name="T4" fmla="*/ 0 w 318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800"/>
                    <a:gd name="T10" fmla="*/ 0 h 21600"/>
                    <a:gd name="T11" fmla="*/ 31800 w 318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800" h="21600" fill="none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800" h="21600" stroke="0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31799" y="1903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49" name="Arc 70"/>
                <p:cNvSpPr>
                  <a:spLocks/>
                </p:cNvSpPr>
                <p:nvPr/>
              </p:nvSpPr>
              <p:spPr bwMode="auto">
                <a:xfrm>
                  <a:off x="1230" y="2042"/>
                  <a:ext cx="22" cy="9"/>
                </a:xfrm>
                <a:custGeom>
                  <a:avLst/>
                  <a:gdLst>
                    <a:gd name="T0" fmla="*/ 0 w 31479"/>
                    <a:gd name="T1" fmla="*/ 0 h 21600"/>
                    <a:gd name="T2" fmla="*/ 0 w 31479"/>
                    <a:gd name="T3" fmla="*/ 0 h 21600"/>
                    <a:gd name="T4" fmla="*/ 0 w 314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479"/>
                    <a:gd name="T10" fmla="*/ 0 h 21600"/>
                    <a:gd name="T11" fmla="*/ 31479 w 314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479" h="21600" fill="none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479" h="21600" stroke="0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31478" y="1920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50" name="Arc 71"/>
                <p:cNvSpPr>
                  <a:spLocks/>
                </p:cNvSpPr>
                <p:nvPr/>
              </p:nvSpPr>
              <p:spPr bwMode="auto">
                <a:xfrm>
                  <a:off x="1294" y="2010"/>
                  <a:ext cx="19" cy="14"/>
                </a:xfrm>
                <a:custGeom>
                  <a:avLst/>
                  <a:gdLst>
                    <a:gd name="T0" fmla="*/ 0 w 25986"/>
                    <a:gd name="T1" fmla="*/ 0 h 33449"/>
                    <a:gd name="T2" fmla="*/ 0 w 25986"/>
                    <a:gd name="T3" fmla="*/ 0 h 33449"/>
                    <a:gd name="T4" fmla="*/ 0 w 25986"/>
                    <a:gd name="T5" fmla="*/ 0 h 33449"/>
                    <a:gd name="T6" fmla="*/ 0 60000 65536"/>
                    <a:gd name="T7" fmla="*/ 0 60000 65536"/>
                    <a:gd name="T8" fmla="*/ 0 60000 65536"/>
                    <a:gd name="T9" fmla="*/ 0 w 25986"/>
                    <a:gd name="T10" fmla="*/ 0 h 33449"/>
                    <a:gd name="T11" fmla="*/ 25986 w 25986"/>
                    <a:gd name="T12" fmla="*/ 33449 h 334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986" h="33449" fill="none" extrusionOk="0">
                      <a:moveTo>
                        <a:pt x="-1" y="449"/>
                      </a:moveTo>
                      <a:cubicBezTo>
                        <a:pt x="1442" y="150"/>
                        <a:pt x="2912" y="-1"/>
                        <a:pt x="4386" y="0"/>
                      </a:cubicBezTo>
                      <a:cubicBezTo>
                        <a:pt x="16315" y="0"/>
                        <a:pt x="25986" y="9670"/>
                        <a:pt x="25986" y="21600"/>
                      </a:cubicBezTo>
                      <a:cubicBezTo>
                        <a:pt x="25986" y="25810"/>
                        <a:pt x="24755" y="29928"/>
                        <a:pt x="22445" y="33448"/>
                      </a:cubicBezTo>
                    </a:path>
                    <a:path w="25986" h="33449" stroke="0" extrusionOk="0">
                      <a:moveTo>
                        <a:pt x="-1" y="449"/>
                      </a:moveTo>
                      <a:cubicBezTo>
                        <a:pt x="1442" y="150"/>
                        <a:pt x="2912" y="-1"/>
                        <a:pt x="4386" y="0"/>
                      </a:cubicBezTo>
                      <a:cubicBezTo>
                        <a:pt x="16315" y="0"/>
                        <a:pt x="25986" y="9670"/>
                        <a:pt x="25986" y="21600"/>
                      </a:cubicBezTo>
                      <a:cubicBezTo>
                        <a:pt x="25986" y="25810"/>
                        <a:pt x="24755" y="29928"/>
                        <a:pt x="22445" y="33448"/>
                      </a:cubicBezTo>
                      <a:lnTo>
                        <a:pt x="4386" y="21600"/>
                      </a:lnTo>
                      <a:lnTo>
                        <a:pt x="-1" y="44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51" name="Arc 72"/>
                <p:cNvSpPr>
                  <a:spLocks/>
                </p:cNvSpPr>
                <p:nvPr/>
              </p:nvSpPr>
              <p:spPr bwMode="auto">
                <a:xfrm>
                  <a:off x="1294" y="2011"/>
                  <a:ext cx="17" cy="13"/>
                </a:xfrm>
                <a:custGeom>
                  <a:avLst/>
                  <a:gdLst>
                    <a:gd name="T0" fmla="*/ 0 w 25776"/>
                    <a:gd name="T1" fmla="*/ 0 h 33873"/>
                    <a:gd name="T2" fmla="*/ 0 w 25776"/>
                    <a:gd name="T3" fmla="*/ 0 h 33873"/>
                    <a:gd name="T4" fmla="*/ 0 w 25776"/>
                    <a:gd name="T5" fmla="*/ 0 h 33873"/>
                    <a:gd name="T6" fmla="*/ 0 60000 65536"/>
                    <a:gd name="T7" fmla="*/ 0 60000 65536"/>
                    <a:gd name="T8" fmla="*/ 0 60000 65536"/>
                    <a:gd name="T9" fmla="*/ 0 w 25776"/>
                    <a:gd name="T10" fmla="*/ 0 h 33873"/>
                    <a:gd name="T11" fmla="*/ 25776 w 25776"/>
                    <a:gd name="T12" fmla="*/ 33873 h 338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776" h="33873" fill="none" extrusionOk="0">
                      <a:moveTo>
                        <a:pt x="0" y="407"/>
                      </a:moveTo>
                      <a:cubicBezTo>
                        <a:pt x="1375" y="136"/>
                        <a:pt x="2774" y="-1"/>
                        <a:pt x="4176" y="0"/>
                      </a:cubicBezTo>
                      <a:cubicBezTo>
                        <a:pt x="16105" y="0"/>
                        <a:pt x="25776" y="9670"/>
                        <a:pt x="25776" y="21600"/>
                      </a:cubicBezTo>
                      <a:cubicBezTo>
                        <a:pt x="25776" y="25984"/>
                        <a:pt x="24441" y="30264"/>
                        <a:pt x="21950" y="33872"/>
                      </a:cubicBezTo>
                    </a:path>
                    <a:path w="25776" h="33873" stroke="0" extrusionOk="0">
                      <a:moveTo>
                        <a:pt x="0" y="407"/>
                      </a:moveTo>
                      <a:cubicBezTo>
                        <a:pt x="1375" y="136"/>
                        <a:pt x="2774" y="-1"/>
                        <a:pt x="4176" y="0"/>
                      </a:cubicBezTo>
                      <a:cubicBezTo>
                        <a:pt x="16105" y="0"/>
                        <a:pt x="25776" y="9670"/>
                        <a:pt x="25776" y="21600"/>
                      </a:cubicBezTo>
                      <a:cubicBezTo>
                        <a:pt x="25776" y="25984"/>
                        <a:pt x="24441" y="30264"/>
                        <a:pt x="21950" y="33872"/>
                      </a:cubicBezTo>
                      <a:lnTo>
                        <a:pt x="4176" y="21600"/>
                      </a:lnTo>
                      <a:lnTo>
                        <a:pt x="0" y="40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52" name="Arc 73"/>
                <p:cNvSpPr>
                  <a:spLocks/>
                </p:cNvSpPr>
                <p:nvPr/>
              </p:nvSpPr>
              <p:spPr bwMode="auto">
                <a:xfrm>
                  <a:off x="1300" y="2024"/>
                  <a:ext cx="17" cy="14"/>
                </a:xfrm>
                <a:custGeom>
                  <a:avLst/>
                  <a:gdLst>
                    <a:gd name="T0" fmla="*/ 0 w 21600"/>
                    <a:gd name="T1" fmla="*/ 0 h 30094"/>
                    <a:gd name="T2" fmla="*/ 0 w 21600"/>
                    <a:gd name="T3" fmla="*/ 0 h 30094"/>
                    <a:gd name="T4" fmla="*/ 0 w 21600"/>
                    <a:gd name="T5" fmla="*/ 0 h 30094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0094"/>
                    <a:gd name="T11" fmla="*/ 21600 w 21600"/>
                    <a:gd name="T12" fmla="*/ 30094 h 3009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0094" fill="none" extrusionOk="0">
                      <a:moveTo>
                        <a:pt x="13043" y="-1"/>
                      </a:moveTo>
                      <a:cubicBezTo>
                        <a:pt x="18433" y="4083"/>
                        <a:pt x="21600" y="10454"/>
                        <a:pt x="21600" y="17217"/>
                      </a:cubicBezTo>
                      <a:cubicBezTo>
                        <a:pt x="21600" y="21855"/>
                        <a:pt x="20107" y="26370"/>
                        <a:pt x="17341" y="30093"/>
                      </a:cubicBezTo>
                    </a:path>
                    <a:path w="21600" h="30094" stroke="0" extrusionOk="0">
                      <a:moveTo>
                        <a:pt x="13043" y="-1"/>
                      </a:moveTo>
                      <a:cubicBezTo>
                        <a:pt x="18433" y="4083"/>
                        <a:pt x="21600" y="10454"/>
                        <a:pt x="21600" y="17217"/>
                      </a:cubicBezTo>
                      <a:cubicBezTo>
                        <a:pt x="21600" y="21855"/>
                        <a:pt x="20107" y="26370"/>
                        <a:pt x="17341" y="30093"/>
                      </a:cubicBezTo>
                      <a:lnTo>
                        <a:pt x="0" y="17217"/>
                      </a:lnTo>
                      <a:lnTo>
                        <a:pt x="13043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53" name="Arc 74"/>
                <p:cNvSpPr>
                  <a:spLocks/>
                </p:cNvSpPr>
                <p:nvPr/>
              </p:nvSpPr>
              <p:spPr bwMode="auto">
                <a:xfrm>
                  <a:off x="1300" y="2025"/>
                  <a:ext cx="16" cy="13"/>
                </a:xfrm>
                <a:custGeom>
                  <a:avLst/>
                  <a:gdLst>
                    <a:gd name="T0" fmla="*/ 0 w 21600"/>
                    <a:gd name="T1" fmla="*/ 0 h 30713"/>
                    <a:gd name="T2" fmla="*/ 0 w 21600"/>
                    <a:gd name="T3" fmla="*/ 0 h 30713"/>
                    <a:gd name="T4" fmla="*/ 0 w 21600"/>
                    <a:gd name="T5" fmla="*/ 0 h 30713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0713"/>
                    <a:gd name="T11" fmla="*/ 21600 w 21600"/>
                    <a:gd name="T12" fmla="*/ 30713 h 3071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0713" fill="none" extrusionOk="0">
                      <a:moveTo>
                        <a:pt x="12687" y="0"/>
                      </a:moveTo>
                      <a:cubicBezTo>
                        <a:pt x="18286" y="4063"/>
                        <a:pt x="21600" y="10563"/>
                        <a:pt x="21600" y="17481"/>
                      </a:cubicBezTo>
                      <a:cubicBezTo>
                        <a:pt x="21600" y="22271"/>
                        <a:pt x="20007" y="26926"/>
                        <a:pt x="17072" y="30712"/>
                      </a:cubicBezTo>
                    </a:path>
                    <a:path w="21600" h="30713" stroke="0" extrusionOk="0">
                      <a:moveTo>
                        <a:pt x="12687" y="0"/>
                      </a:moveTo>
                      <a:cubicBezTo>
                        <a:pt x="18286" y="4063"/>
                        <a:pt x="21600" y="10563"/>
                        <a:pt x="21600" y="17481"/>
                      </a:cubicBezTo>
                      <a:cubicBezTo>
                        <a:pt x="21600" y="22271"/>
                        <a:pt x="20007" y="26926"/>
                        <a:pt x="17072" y="30712"/>
                      </a:cubicBezTo>
                      <a:lnTo>
                        <a:pt x="0" y="17481"/>
                      </a:lnTo>
                      <a:lnTo>
                        <a:pt x="1268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54" name="Arc 75"/>
                <p:cNvSpPr>
                  <a:spLocks/>
                </p:cNvSpPr>
                <p:nvPr/>
              </p:nvSpPr>
              <p:spPr bwMode="auto">
                <a:xfrm>
                  <a:off x="1294" y="2037"/>
                  <a:ext cx="20" cy="19"/>
                </a:xfrm>
                <a:custGeom>
                  <a:avLst/>
                  <a:gdLst>
                    <a:gd name="T0" fmla="*/ 0 w 28231"/>
                    <a:gd name="T1" fmla="*/ 0 h 27833"/>
                    <a:gd name="T2" fmla="*/ 0 w 28231"/>
                    <a:gd name="T3" fmla="*/ 0 h 27833"/>
                    <a:gd name="T4" fmla="*/ 0 w 28231"/>
                    <a:gd name="T5" fmla="*/ 0 h 27833"/>
                    <a:gd name="T6" fmla="*/ 0 60000 65536"/>
                    <a:gd name="T7" fmla="*/ 0 60000 65536"/>
                    <a:gd name="T8" fmla="*/ 0 60000 65536"/>
                    <a:gd name="T9" fmla="*/ 0 w 28231"/>
                    <a:gd name="T10" fmla="*/ 0 h 27833"/>
                    <a:gd name="T11" fmla="*/ 28231 w 28231"/>
                    <a:gd name="T12" fmla="*/ 27833 h 278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231" h="27833" fill="none" extrusionOk="0">
                      <a:moveTo>
                        <a:pt x="27312" y="-1"/>
                      </a:moveTo>
                      <a:cubicBezTo>
                        <a:pt x="27921" y="2021"/>
                        <a:pt x="28231" y="4121"/>
                        <a:pt x="28231" y="6233"/>
                      </a:cubicBezTo>
                      <a:cubicBezTo>
                        <a:pt x="28231" y="18162"/>
                        <a:pt x="18560" y="27833"/>
                        <a:pt x="6631" y="27833"/>
                      </a:cubicBezTo>
                      <a:cubicBezTo>
                        <a:pt x="4379" y="27833"/>
                        <a:pt x="2142" y="27481"/>
                        <a:pt x="0" y="26789"/>
                      </a:cubicBezTo>
                    </a:path>
                    <a:path w="28231" h="27833" stroke="0" extrusionOk="0">
                      <a:moveTo>
                        <a:pt x="27312" y="-1"/>
                      </a:moveTo>
                      <a:cubicBezTo>
                        <a:pt x="27921" y="2021"/>
                        <a:pt x="28231" y="4121"/>
                        <a:pt x="28231" y="6233"/>
                      </a:cubicBezTo>
                      <a:cubicBezTo>
                        <a:pt x="28231" y="18162"/>
                        <a:pt x="18560" y="27833"/>
                        <a:pt x="6631" y="27833"/>
                      </a:cubicBezTo>
                      <a:cubicBezTo>
                        <a:pt x="4379" y="27833"/>
                        <a:pt x="2142" y="27481"/>
                        <a:pt x="0" y="26789"/>
                      </a:cubicBezTo>
                      <a:lnTo>
                        <a:pt x="6631" y="6233"/>
                      </a:lnTo>
                      <a:lnTo>
                        <a:pt x="27312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55" name="Arc 76"/>
                <p:cNvSpPr>
                  <a:spLocks/>
                </p:cNvSpPr>
                <p:nvPr/>
              </p:nvSpPr>
              <p:spPr bwMode="auto">
                <a:xfrm>
                  <a:off x="1295" y="2037"/>
                  <a:ext cx="19" cy="18"/>
                </a:xfrm>
                <a:custGeom>
                  <a:avLst/>
                  <a:gdLst>
                    <a:gd name="T0" fmla="*/ 0 w 28217"/>
                    <a:gd name="T1" fmla="*/ 0 h 27846"/>
                    <a:gd name="T2" fmla="*/ 0 w 28217"/>
                    <a:gd name="T3" fmla="*/ 0 h 27846"/>
                    <a:gd name="T4" fmla="*/ 0 w 28217"/>
                    <a:gd name="T5" fmla="*/ 0 h 27846"/>
                    <a:gd name="T6" fmla="*/ 0 60000 65536"/>
                    <a:gd name="T7" fmla="*/ 0 60000 65536"/>
                    <a:gd name="T8" fmla="*/ 0 60000 65536"/>
                    <a:gd name="T9" fmla="*/ 0 w 28217"/>
                    <a:gd name="T10" fmla="*/ 0 h 27846"/>
                    <a:gd name="T11" fmla="*/ 28217 w 28217"/>
                    <a:gd name="T12" fmla="*/ 27846 h 278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217" h="27846" fill="none" extrusionOk="0">
                      <a:moveTo>
                        <a:pt x="27294" y="-1"/>
                      </a:moveTo>
                      <a:cubicBezTo>
                        <a:pt x="27906" y="2025"/>
                        <a:pt x="28217" y="4130"/>
                        <a:pt x="28217" y="6246"/>
                      </a:cubicBezTo>
                      <a:cubicBezTo>
                        <a:pt x="28217" y="18175"/>
                        <a:pt x="18546" y="27846"/>
                        <a:pt x="6617" y="27846"/>
                      </a:cubicBezTo>
                      <a:cubicBezTo>
                        <a:pt x="4370" y="27846"/>
                        <a:pt x="2138" y="27495"/>
                        <a:pt x="-1" y="26807"/>
                      </a:cubicBezTo>
                    </a:path>
                    <a:path w="28217" h="27846" stroke="0" extrusionOk="0">
                      <a:moveTo>
                        <a:pt x="27294" y="-1"/>
                      </a:moveTo>
                      <a:cubicBezTo>
                        <a:pt x="27906" y="2025"/>
                        <a:pt x="28217" y="4130"/>
                        <a:pt x="28217" y="6246"/>
                      </a:cubicBezTo>
                      <a:cubicBezTo>
                        <a:pt x="28217" y="18175"/>
                        <a:pt x="18546" y="27846"/>
                        <a:pt x="6617" y="27846"/>
                      </a:cubicBezTo>
                      <a:cubicBezTo>
                        <a:pt x="4370" y="27846"/>
                        <a:pt x="2138" y="27495"/>
                        <a:pt x="-1" y="26807"/>
                      </a:cubicBezTo>
                      <a:lnTo>
                        <a:pt x="6617" y="6246"/>
                      </a:lnTo>
                      <a:lnTo>
                        <a:pt x="27294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56" name="Arc 77"/>
                <p:cNvSpPr>
                  <a:spLocks/>
                </p:cNvSpPr>
                <p:nvPr/>
              </p:nvSpPr>
              <p:spPr bwMode="auto">
                <a:xfrm>
                  <a:off x="1223" y="2024"/>
                  <a:ext cx="10" cy="17"/>
                </a:xfrm>
                <a:custGeom>
                  <a:avLst/>
                  <a:gdLst>
                    <a:gd name="T0" fmla="*/ 0 w 21600"/>
                    <a:gd name="T1" fmla="*/ 0 h 41436"/>
                    <a:gd name="T2" fmla="*/ 0 w 21600"/>
                    <a:gd name="T3" fmla="*/ 0 h 41436"/>
                    <a:gd name="T4" fmla="*/ 0 w 21600"/>
                    <a:gd name="T5" fmla="*/ 0 h 4143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36"/>
                    <a:gd name="T11" fmla="*/ 21600 w 21600"/>
                    <a:gd name="T12" fmla="*/ 41436 h 414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36" fill="none" extrusionOk="0">
                      <a:moveTo>
                        <a:pt x="13091" y="41435"/>
                      </a:moveTo>
                      <a:cubicBezTo>
                        <a:pt x="5149" y="38031"/>
                        <a:pt x="0" y="30222"/>
                        <a:pt x="0" y="21582"/>
                      </a:cubicBezTo>
                      <a:cubicBezTo>
                        <a:pt x="-1" y="9996"/>
                        <a:pt x="9140" y="473"/>
                        <a:pt x="20717" y="0"/>
                      </a:cubicBezTo>
                    </a:path>
                    <a:path w="21600" h="41436" stroke="0" extrusionOk="0">
                      <a:moveTo>
                        <a:pt x="13091" y="41435"/>
                      </a:moveTo>
                      <a:cubicBezTo>
                        <a:pt x="5149" y="38031"/>
                        <a:pt x="0" y="30222"/>
                        <a:pt x="0" y="21582"/>
                      </a:cubicBezTo>
                      <a:cubicBezTo>
                        <a:pt x="-1" y="9996"/>
                        <a:pt x="9140" y="473"/>
                        <a:pt x="20717" y="0"/>
                      </a:cubicBezTo>
                      <a:lnTo>
                        <a:pt x="21600" y="21582"/>
                      </a:lnTo>
                      <a:lnTo>
                        <a:pt x="13091" y="41435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57" name="Arc 78"/>
                <p:cNvSpPr>
                  <a:spLocks/>
                </p:cNvSpPr>
                <p:nvPr/>
              </p:nvSpPr>
              <p:spPr bwMode="auto">
                <a:xfrm>
                  <a:off x="1224" y="2025"/>
                  <a:ext cx="9" cy="15"/>
                </a:xfrm>
                <a:custGeom>
                  <a:avLst/>
                  <a:gdLst>
                    <a:gd name="T0" fmla="*/ 0 w 21600"/>
                    <a:gd name="T1" fmla="*/ 0 h 41473"/>
                    <a:gd name="T2" fmla="*/ 0 w 21600"/>
                    <a:gd name="T3" fmla="*/ 0 h 41473"/>
                    <a:gd name="T4" fmla="*/ 0 w 21600"/>
                    <a:gd name="T5" fmla="*/ 0 h 41473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73"/>
                    <a:gd name="T11" fmla="*/ 21600 w 21600"/>
                    <a:gd name="T12" fmla="*/ 41473 h 414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73" fill="none" extrusionOk="0">
                      <a:moveTo>
                        <a:pt x="13179" y="41473"/>
                      </a:moveTo>
                      <a:cubicBezTo>
                        <a:pt x="5190" y="38091"/>
                        <a:pt x="0" y="30257"/>
                        <a:pt x="0" y="21582"/>
                      </a:cubicBezTo>
                      <a:cubicBezTo>
                        <a:pt x="-1" y="9991"/>
                        <a:pt x="9147" y="467"/>
                        <a:pt x="20727" y="-1"/>
                      </a:cubicBezTo>
                    </a:path>
                    <a:path w="21600" h="41473" stroke="0" extrusionOk="0">
                      <a:moveTo>
                        <a:pt x="13179" y="41473"/>
                      </a:moveTo>
                      <a:cubicBezTo>
                        <a:pt x="5190" y="38091"/>
                        <a:pt x="0" y="30257"/>
                        <a:pt x="0" y="21582"/>
                      </a:cubicBezTo>
                      <a:cubicBezTo>
                        <a:pt x="-1" y="9991"/>
                        <a:pt x="9147" y="467"/>
                        <a:pt x="20727" y="-1"/>
                      </a:cubicBezTo>
                      <a:lnTo>
                        <a:pt x="21600" y="21582"/>
                      </a:lnTo>
                      <a:lnTo>
                        <a:pt x="13179" y="41473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58" name="Arc 79"/>
                <p:cNvSpPr>
                  <a:spLocks/>
                </p:cNvSpPr>
                <p:nvPr/>
              </p:nvSpPr>
              <p:spPr bwMode="auto">
                <a:xfrm>
                  <a:off x="1252" y="2048"/>
                  <a:ext cx="42" cy="12"/>
                </a:xfrm>
                <a:custGeom>
                  <a:avLst/>
                  <a:gdLst>
                    <a:gd name="T0" fmla="*/ 0 w 38844"/>
                    <a:gd name="T1" fmla="*/ 0 h 21600"/>
                    <a:gd name="T2" fmla="*/ 0 w 38844"/>
                    <a:gd name="T3" fmla="*/ 0 h 21600"/>
                    <a:gd name="T4" fmla="*/ 0 w 3884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844"/>
                    <a:gd name="T10" fmla="*/ 0 h 21600"/>
                    <a:gd name="T11" fmla="*/ 38844 w 388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844" h="21600" fill="none" extrusionOk="0">
                      <a:moveTo>
                        <a:pt x="38843" y="12211"/>
                      </a:moveTo>
                      <a:cubicBezTo>
                        <a:pt x="34816" y="18087"/>
                        <a:pt x="28150" y="21599"/>
                        <a:pt x="21027" y="21600"/>
                      </a:cubicBezTo>
                      <a:cubicBezTo>
                        <a:pt x="11001" y="21600"/>
                        <a:pt x="2293" y="14701"/>
                        <a:pt x="-1" y="4941"/>
                      </a:cubicBezTo>
                    </a:path>
                    <a:path w="38844" h="21600" stroke="0" extrusionOk="0">
                      <a:moveTo>
                        <a:pt x="38843" y="12211"/>
                      </a:moveTo>
                      <a:cubicBezTo>
                        <a:pt x="34816" y="18087"/>
                        <a:pt x="28150" y="21599"/>
                        <a:pt x="21027" y="21600"/>
                      </a:cubicBezTo>
                      <a:cubicBezTo>
                        <a:pt x="11001" y="21600"/>
                        <a:pt x="2293" y="14701"/>
                        <a:pt x="-1" y="4941"/>
                      </a:cubicBezTo>
                      <a:lnTo>
                        <a:pt x="21027" y="0"/>
                      </a:lnTo>
                      <a:lnTo>
                        <a:pt x="38843" y="1221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59" name="Arc 80"/>
                <p:cNvSpPr>
                  <a:spLocks/>
                </p:cNvSpPr>
                <p:nvPr/>
              </p:nvSpPr>
              <p:spPr bwMode="auto">
                <a:xfrm>
                  <a:off x="1253" y="2048"/>
                  <a:ext cx="40" cy="11"/>
                </a:xfrm>
                <a:custGeom>
                  <a:avLst/>
                  <a:gdLst>
                    <a:gd name="T0" fmla="*/ 0 w 38540"/>
                    <a:gd name="T1" fmla="*/ 0 h 21600"/>
                    <a:gd name="T2" fmla="*/ 0 w 38540"/>
                    <a:gd name="T3" fmla="*/ 0 h 21600"/>
                    <a:gd name="T4" fmla="*/ 0 w 3854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540"/>
                    <a:gd name="T10" fmla="*/ 0 h 21600"/>
                    <a:gd name="T11" fmla="*/ 38540 w 3854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540" h="21600" fill="none" extrusionOk="0">
                      <a:moveTo>
                        <a:pt x="38539" y="12573"/>
                      </a:moveTo>
                      <a:cubicBezTo>
                        <a:pt x="34483" y="18239"/>
                        <a:pt x="27944" y="21599"/>
                        <a:pt x="20977" y="21600"/>
                      </a:cubicBezTo>
                      <a:cubicBezTo>
                        <a:pt x="11030" y="21600"/>
                        <a:pt x="2370" y="14808"/>
                        <a:pt x="-1" y="5149"/>
                      </a:cubicBezTo>
                    </a:path>
                    <a:path w="38540" h="21600" stroke="0" extrusionOk="0">
                      <a:moveTo>
                        <a:pt x="38539" y="12573"/>
                      </a:moveTo>
                      <a:cubicBezTo>
                        <a:pt x="34483" y="18239"/>
                        <a:pt x="27944" y="21599"/>
                        <a:pt x="20977" y="21600"/>
                      </a:cubicBezTo>
                      <a:cubicBezTo>
                        <a:pt x="11030" y="21600"/>
                        <a:pt x="2370" y="14808"/>
                        <a:pt x="-1" y="5149"/>
                      </a:cubicBezTo>
                      <a:lnTo>
                        <a:pt x="20977" y="0"/>
                      </a:lnTo>
                      <a:lnTo>
                        <a:pt x="38539" y="12573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5744" name="Group 81"/>
            <p:cNvGrpSpPr>
              <a:grpSpLocks/>
            </p:cNvGrpSpPr>
            <p:nvPr/>
          </p:nvGrpSpPr>
          <p:grpSpPr bwMode="auto">
            <a:xfrm>
              <a:off x="1709" y="533"/>
              <a:ext cx="169" cy="168"/>
              <a:chOff x="961" y="2167"/>
              <a:chExt cx="169" cy="168"/>
            </a:xfrm>
          </p:grpSpPr>
          <p:sp>
            <p:nvSpPr>
              <p:cNvPr id="25822" name="Freeform 82"/>
              <p:cNvSpPr>
                <a:spLocks/>
              </p:cNvSpPr>
              <p:nvPr/>
            </p:nvSpPr>
            <p:spPr bwMode="auto">
              <a:xfrm>
                <a:off x="985" y="2269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3" name="Freeform 83"/>
              <p:cNvSpPr>
                <a:spLocks/>
              </p:cNvSpPr>
              <p:nvPr/>
            </p:nvSpPr>
            <p:spPr bwMode="auto">
              <a:xfrm>
                <a:off x="985" y="2269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4" name="Rectangle 84"/>
              <p:cNvSpPr>
                <a:spLocks noChangeArrowheads="1"/>
              </p:cNvSpPr>
              <p:nvPr/>
            </p:nvSpPr>
            <p:spPr bwMode="auto">
              <a:xfrm>
                <a:off x="985" y="2287"/>
                <a:ext cx="129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5825" name="Rectangle 85"/>
              <p:cNvSpPr>
                <a:spLocks noChangeArrowheads="1"/>
              </p:cNvSpPr>
              <p:nvPr/>
            </p:nvSpPr>
            <p:spPr bwMode="auto">
              <a:xfrm>
                <a:off x="986" y="2288"/>
                <a:ext cx="127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5826" name="Freeform 86"/>
              <p:cNvSpPr>
                <a:spLocks/>
              </p:cNvSpPr>
              <p:nvPr/>
            </p:nvSpPr>
            <p:spPr bwMode="auto">
              <a:xfrm>
                <a:off x="1114" y="2269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7" name="Freeform 87"/>
              <p:cNvSpPr>
                <a:spLocks/>
              </p:cNvSpPr>
              <p:nvPr/>
            </p:nvSpPr>
            <p:spPr bwMode="auto">
              <a:xfrm>
                <a:off x="1114" y="2269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8" name="Freeform 88"/>
              <p:cNvSpPr>
                <a:spLocks/>
              </p:cNvSpPr>
              <p:nvPr/>
            </p:nvSpPr>
            <p:spPr bwMode="auto">
              <a:xfrm>
                <a:off x="989" y="2269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9" name="Freeform 89"/>
              <p:cNvSpPr>
                <a:spLocks/>
              </p:cNvSpPr>
              <p:nvPr/>
            </p:nvSpPr>
            <p:spPr bwMode="auto">
              <a:xfrm>
                <a:off x="989" y="2269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30" name="Freeform 90"/>
              <p:cNvSpPr>
                <a:spLocks/>
              </p:cNvSpPr>
              <p:nvPr/>
            </p:nvSpPr>
            <p:spPr bwMode="auto">
              <a:xfrm>
                <a:off x="987" y="2167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31" name="Freeform 91"/>
              <p:cNvSpPr>
                <a:spLocks/>
              </p:cNvSpPr>
              <p:nvPr/>
            </p:nvSpPr>
            <p:spPr bwMode="auto">
              <a:xfrm>
                <a:off x="987" y="2167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32" name="Rectangle 92"/>
              <p:cNvSpPr>
                <a:spLocks noChangeArrowheads="1"/>
              </p:cNvSpPr>
              <p:nvPr/>
            </p:nvSpPr>
            <p:spPr bwMode="auto">
              <a:xfrm>
                <a:off x="988" y="2182"/>
                <a:ext cx="127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5833" name="Rectangle 93"/>
              <p:cNvSpPr>
                <a:spLocks noChangeArrowheads="1"/>
              </p:cNvSpPr>
              <p:nvPr/>
            </p:nvSpPr>
            <p:spPr bwMode="auto">
              <a:xfrm>
                <a:off x="998" y="2194"/>
                <a:ext cx="105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5834" name="Freeform 94"/>
              <p:cNvSpPr>
                <a:spLocks/>
              </p:cNvSpPr>
              <p:nvPr/>
            </p:nvSpPr>
            <p:spPr bwMode="auto">
              <a:xfrm>
                <a:off x="1114" y="2167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35" name="Freeform 95"/>
              <p:cNvSpPr>
                <a:spLocks/>
              </p:cNvSpPr>
              <p:nvPr/>
            </p:nvSpPr>
            <p:spPr bwMode="auto">
              <a:xfrm>
                <a:off x="1114" y="2167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36" name="Freeform 96"/>
              <p:cNvSpPr>
                <a:spLocks/>
              </p:cNvSpPr>
              <p:nvPr/>
            </p:nvSpPr>
            <p:spPr bwMode="auto">
              <a:xfrm>
                <a:off x="961" y="2305"/>
                <a:ext cx="159" cy="24"/>
              </a:xfrm>
              <a:custGeom>
                <a:avLst/>
                <a:gdLst>
                  <a:gd name="T0" fmla="*/ 0 w 637"/>
                  <a:gd name="T1" fmla="*/ 0 h 97"/>
                  <a:gd name="T2" fmla="*/ 0 w 637"/>
                  <a:gd name="T3" fmla="*/ 0 h 97"/>
                  <a:gd name="T4" fmla="*/ 0 w 637"/>
                  <a:gd name="T5" fmla="*/ 0 h 97"/>
                  <a:gd name="T6" fmla="*/ 0 w 637"/>
                  <a:gd name="T7" fmla="*/ 0 h 97"/>
                  <a:gd name="T8" fmla="*/ 0 w 637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7"/>
                  <a:gd name="T17" fmla="*/ 637 w 637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7">
                    <a:moveTo>
                      <a:pt x="0" y="97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37" name="Freeform 97"/>
              <p:cNvSpPr>
                <a:spLocks/>
              </p:cNvSpPr>
              <p:nvPr/>
            </p:nvSpPr>
            <p:spPr bwMode="auto">
              <a:xfrm>
                <a:off x="961" y="2305"/>
                <a:ext cx="159" cy="24"/>
              </a:xfrm>
              <a:custGeom>
                <a:avLst/>
                <a:gdLst>
                  <a:gd name="T0" fmla="*/ 0 w 637"/>
                  <a:gd name="T1" fmla="*/ 0 h 97"/>
                  <a:gd name="T2" fmla="*/ 0 w 637"/>
                  <a:gd name="T3" fmla="*/ 0 h 97"/>
                  <a:gd name="T4" fmla="*/ 0 w 637"/>
                  <a:gd name="T5" fmla="*/ 0 h 97"/>
                  <a:gd name="T6" fmla="*/ 0 w 637"/>
                  <a:gd name="T7" fmla="*/ 0 h 97"/>
                  <a:gd name="T8" fmla="*/ 0 w 637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7"/>
                  <a:gd name="T17" fmla="*/ 637 w 637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7">
                    <a:moveTo>
                      <a:pt x="0" y="97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38" name="Freeform 98"/>
              <p:cNvSpPr>
                <a:spLocks/>
              </p:cNvSpPr>
              <p:nvPr/>
            </p:nvSpPr>
            <p:spPr bwMode="auto">
              <a:xfrm>
                <a:off x="1100" y="2305"/>
                <a:ext cx="20" cy="30"/>
              </a:xfrm>
              <a:custGeom>
                <a:avLst/>
                <a:gdLst>
                  <a:gd name="T0" fmla="*/ 0 w 80"/>
                  <a:gd name="T1" fmla="*/ 0 h 121"/>
                  <a:gd name="T2" fmla="*/ 0 w 80"/>
                  <a:gd name="T3" fmla="*/ 0 h 121"/>
                  <a:gd name="T4" fmla="*/ 0 w 80"/>
                  <a:gd name="T5" fmla="*/ 0 h 121"/>
                  <a:gd name="T6" fmla="*/ 0 w 80"/>
                  <a:gd name="T7" fmla="*/ 0 h 121"/>
                  <a:gd name="T8" fmla="*/ 0 w 80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1"/>
                  <a:gd name="T17" fmla="*/ 80 w 80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1">
                    <a:moveTo>
                      <a:pt x="0" y="121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5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39" name="Freeform 99"/>
              <p:cNvSpPr>
                <a:spLocks/>
              </p:cNvSpPr>
              <p:nvPr/>
            </p:nvSpPr>
            <p:spPr bwMode="auto">
              <a:xfrm>
                <a:off x="1100" y="2305"/>
                <a:ext cx="20" cy="30"/>
              </a:xfrm>
              <a:custGeom>
                <a:avLst/>
                <a:gdLst>
                  <a:gd name="T0" fmla="*/ 0 w 80"/>
                  <a:gd name="T1" fmla="*/ 0 h 121"/>
                  <a:gd name="T2" fmla="*/ 0 w 80"/>
                  <a:gd name="T3" fmla="*/ 0 h 121"/>
                  <a:gd name="T4" fmla="*/ 0 w 80"/>
                  <a:gd name="T5" fmla="*/ 0 h 121"/>
                  <a:gd name="T6" fmla="*/ 0 w 80"/>
                  <a:gd name="T7" fmla="*/ 0 h 121"/>
                  <a:gd name="T8" fmla="*/ 0 w 80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1"/>
                  <a:gd name="T17" fmla="*/ 80 w 80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1">
                    <a:moveTo>
                      <a:pt x="0" y="121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5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40" name="Rectangle 100"/>
              <p:cNvSpPr>
                <a:spLocks noChangeArrowheads="1"/>
              </p:cNvSpPr>
              <p:nvPr/>
            </p:nvSpPr>
            <p:spPr bwMode="auto">
              <a:xfrm>
                <a:off x="961" y="23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5841" name="Rectangle 101"/>
              <p:cNvSpPr>
                <a:spLocks noChangeArrowheads="1"/>
              </p:cNvSpPr>
              <p:nvPr/>
            </p:nvSpPr>
            <p:spPr bwMode="auto">
              <a:xfrm>
                <a:off x="962" y="23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25745" name="Group 102"/>
            <p:cNvGrpSpPr>
              <a:grpSpLocks/>
            </p:cNvGrpSpPr>
            <p:nvPr/>
          </p:nvGrpSpPr>
          <p:grpSpPr bwMode="auto">
            <a:xfrm>
              <a:off x="1753" y="571"/>
              <a:ext cx="93" cy="56"/>
              <a:chOff x="1005" y="2205"/>
              <a:chExt cx="93" cy="56"/>
            </a:xfrm>
          </p:grpSpPr>
          <p:grpSp>
            <p:nvGrpSpPr>
              <p:cNvPr id="25795" name="Group 103"/>
              <p:cNvGrpSpPr>
                <a:grpSpLocks/>
              </p:cNvGrpSpPr>
              <p:nvPr/>
            </p:nvGrpSpPr>
            <p:grpSpPr bwMode="auto">
              <a:xfrm>
                <a:off x="1005" y="2205"/>
                <a:ext cx="93" cy="56"/>
                <a:chOff x="1005" y="2205"/>
                <a:chExt cx="93" cy="56"/>
              </a:xfrm>
            </p:grpSpPr>
            <p:sp>
              <p:nvSpPr>
                <p:cNvPr id="25813" name="Oval 104"/>
                <p:cNvSpPr>
                  <a:spLocks noChangeArrowheads="1"/>
                </p:cNvSpPr>
                <p:nvPr/>
              </p:nvSpPr>
              <p:spPr bwMode="auto">
                <a:xfrm>
                  <a:off x="1037" y="2205"/>
                  <a:ext cx="4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5814" name="Oval 105"/>
                <p:cNvSpPr>
                  <a:spLocks noChangeArrowheads="1"/>
                </p:cNvSpPr>
                <p:nvPr/>
              </p:nvSpPr>
              <p:spPr bwMode="auto">
                <a:xfrm>
                  <a:off x="1015" y="2211"/>
                  <a:ext cx="3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5815" name="Oval 106"/>
                <p:cNvSpPr>
                  <a:spLocks noChangeArrowheads="1"/>
                </p:cNvSpPr>
                <p:nvPr/>
              </p:nvSpPr>
              <p:spPr bwMode="auto">
                <a:xfrm>
                  <a:off x="1005" y="2225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5816" name="Oval 107"/>
                <p:cNvSpPr>
                  <a:spLocks noChangeArrowheads="1"/>
                </p:cNvSpPr>
                <p:nvPr/>
              </p:nvSpPr>
              <p:spPr bwMode="auto">
                <a:xfrm>
                  <a:off x="1011" y="2233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5817" name="Oval 108"/>
                <p:cNvSpPr>
                  <a:spLocks noChangeArrowheads="1"/>
                </p:cNvSpPr>
                <p:nvPr/>
              </p:nvSpPr>
              <p:spPr bwMode="auto">
                <a:xfrm>
                  <a:off x="1033" y="2237"/>
                  <a:ext cx="49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5818" name="Oval 109"/>
                <p:cNvSpPr>
                  <a:spLocks noChangeArrowheads="1"/>
                </p:cNvSpPr>
                <p:nvPr/>
              </p:nvSpPr>
              <p:spPr bwMode="auto">
                <a:xfrm>
                  <a:off x="1064" y="2211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5819" name="Oval 110"/>
                <p:cNvSpPr>
                  <a:spLocks noChangeArrowheads="1"/>
                </p:cNvSpPr>
                <p:nvPr/>
              </p:nvSpPr>
              <p:spPr bwMode="auto">
                <a:xfrm>
                  <a:off x="1068" y="2223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5820" name="Oval 111"/>
                <p:cNvSpPr>
                  <a:spLocks noChangeArrowheads="1"/>
                </p:cNvSpPr>
                <p:nvPr/>
              </p:nvSpPr>
              <p:spPr bwMode="auto">
                <a:xfrm>
                  <a:off x="1066" y="2227"/>
                  <a:ext cx="3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5821" name="Oval 112"/>
                <p:cNvSpPr>
                  <a:spLocks noChangeArrowheads="1"/>
                </p:cNvSpPr>
                <p:nvPr/>
              </p:nvSpPr>
              <p:spPr bwMode="auto">
                <a:xfrm>
                  <a:off x="1021" y="2219"/>
                  <a:ext cx="6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</p:grpSp>
          <p:grpSp>
            <p:nvGrpSpPr>
              <p:cNvPr id="25796" name="Group 113"/>
              <p:cNvGrpSpPr>
                <a:grpSpLocks/>
              </p:cNvGrpSpPr>
              <p:nvPr/>
            </p:nvGrpSpPr>
            <p:grpSpPr bwMode="auto">
              <a:xfrm>
                <a:off x="1005" y="2205"/>
                <a:ext cx="93" cy="56"/>
                <a:chOff x="1005" y="2205"/>
                <a:chExt cx="93" cy="56"/>
              </a:xfrm>
            </p:grpSpPr>
            <p:sp>
              <p:nvSpPr>
                <p:cNvPr id="25797" name="Arc 114"/>
                <p:cNvSpPr>
                  <a:spLocks/>
                </p:cNvSpPr>
                <p:nvPr/>
              </p:nvSpPr>
              <p:spPr bwMode="auto">
                <a:xfrm>
                  <a:off x="1039" y="2205"/>
                  <a:ext cx="38" cy="12"/>
                </a:xfrm>
                <a:custGeom>
                  <a:avLst/>
                  <a:gdLst>
                    <a:gd name="T0" fmla="*/ 0 w 40079"/>
                    <a:gd name="T1" fmla="*/ 0 h 21600"/>
                    <a:gd name="T2" fmla="*/ 0 w 40079"/>
                    <a:gd name="T3" fmla="*/ 0 h 21600"/>
                    <a:gd name="T4" fmla="*/ 0 w 400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0079"/>
                    <a:gd name="T10" fmla="*/ 0 h 21600"/>
                    <a:gd name="T11" fmla="*/ 40079 w 400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079" h="21600" fill="none" extrusionOk="0">
                      <a:moveTo>
                        <a:pt x="0" y="14358"/>
                      </a:moveTo>
                      <a:cubicBezTo>
                        <a:pt x="3063" y="5749"/>
                        <a:pt x="11212" y="-1"/>
                        <a:pt x="20350" y="0"/>
                      </a:cubicBezTo>
                      <a:cubicBezTo>
                        <a:pt x="28878" y="0"/>
                        <a:pt x="36608" y="5017"/>
                        <a:pt x="40079" y="12807"/>
                      </a:cubicBezTo>
                    </a:path>
                    <a:path w="40079" h="21600" stroke="0" extrusionOk="0">
                      <a:moveTo>
                        <a:pt x="0" y="14358"/>
                      </a:moveTo>
                      <a:cubicBezTo>
                        <a:pt x="3063" y="5749"/>
                        <a:pt x="11212" y="-1"/>
                        <a:pt x="20350" y="0"/>
                      </a:cubicBezTo>
                      <a:cubicBezTo>
                        <a:pt x="28878" y="0"/>
                        <a:pt x="36608" y="5017"/>
                        <a:pt x="40079" y="12807"/>
                      </a:cubicBezTo>
                      <a:lnTo>
                        <a:pt x="20350" y="21600"/>
                      </a:lnTo>
                      <a:lnTo>
                        <a:pt x="0" y="1435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98" name="Arc 115"/>
                <p:cNvSpPr>
                  <a:spLocks/>
                </p:cNvSpPr>
                <p:nvPr/>
              </p:nvSpPr>
              <p:spPr bwMode="auto">
                <a:xfrm>
                  <a:off x="1040" y="2206"/>
                  <a:ext cx="36" cy="11"/>
                </a:xfrm>
                <a:custGeom>
                  <a:avLst/>
                  <a:gdLst>
                    <a:gd name="T0" fmla="*/ 0 w 39867"/>
                    <a:gd name="T1" fmla="*/ 0 h 21600"/>
                    <a:gd name="T2" fmla="*/ 0 w 39867"/>
                    <a:gd name="T3" fmla="*/ 0 h 21600"/>
                    <a:gd name="T4" fmla="*/ 0 w 3986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867"/>
                    <a:gd name="T10" fmla="*/ 0 h 21600"/>
                    <a:gd name="T11" fmla="*/ 39867 w 3986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867" h="21600" fill="none" extrusionOk="0">
                      <a:moveTo>
                        <a:pt x="-1" y="14116"/>
                      </a:moveTo>
                      <a:cubicBezTo>
                        <a:pt x="3132" y="5633"/>
                        <a:pt x="11218" y="-1"/>
                        <a:pt x="20262" y="0"/>
                      </a:cubicBezTo>
                      <a:cubicBezTo>
                        <a:pt x="28681" y="0"/>
                        <a:pt x="36333" y="4892"/>
                        <a:pt x="39867" y="12533"/>
                      </a:cubicBezTo>
                    </a:path>
                    <a:path w="39867" h="21600" stroke="0" extrusionOk="0">
                      <a:moveTo>
                        <a:pt x="-1" y="14116"/>
                      </a:moveTo>
                      <a:cubicBezTo>
                        <a:pt x="3132" y="5633"/>
                        <a:pt x="11218" y="-1"/>
                        <a:pt x="20262" y="0"/>
                      </a:cubicBezTo>
                      <a:cubicBezTo>
                        <a:pt x="28681" y="0"/>
                        <a:pt x="36333" y="4892"/>
                        <a:pt x="39867" y="12533"/>
                      </a:cubicBezTo>
                      <a:lnTo>
                        <a:pt x="20262" y="21600"/>
                      </a:lnTo>
                      <a:lnTo>
                        <a:pt x="-1" y="14116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99" name="Arc 116"/>
                <p:cNvSpPr>
                  <a:spLocks/>
                </p:cNvSpPr>
                <p:nvPr/>
              </p:nvSpPr>
              <p:spPr bwMode="auto">
                <a:xfrm>
                  <a:off x="1015" y="2211"/>
                  <a:ext cx="23" cy="14"/>
                </a:xfrm>
                <a:custGeom>
                  <a:avLst/>
                  <a:gdLst>
                    <a:gd name="T0" fmla="*/ 0 w 31958"/>
                    <a:gd name="T1" fmla="*/ 0 h 25972"/>
                    <a:gd name="T2" fmla="*/ 0 w 31958"/>
                    <a:gd name="T3" fmla="*/ 0 h 25972"/>
                    <a:gd name="T4" fmla="*/ 0 w 31958"/>
                    <a:gd name="T5" fmla="*/ 0 h 25972"/>
                    <a:gd name="T6" fmla="*/ 0 60000 65536"/>
                    <a:gd name="T7" fmla="*/ 0 60000 65536"/>
                    <a:gd name="T8" fmla="*/ 0 60000 65536"/>
                    <a:gd name="T9" fmla="*/ 0 w 31958"/>
                    <a:gd name="T10" fmla="*/ 0 h 25972"/>
                    <a:gd name="T11" fmla="*/ 31958 w 31958"/>
                    <a:gd name="T12" fmla="*/ 25972 h 259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958" h="25972" fill="none" extrusionOk="0">
                      <a:moveTo>
                        <a:pt x="447" y="25971"/>
                      </a:moveTo>
                      <a:cubicBezTo>
                        <a:pt x="149" y="24533"/>
                        <a:pt x="0" y="230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219" y="-1"/>
                        <a:pt x="28781" y="909"/>
                        <a:pt x="31958" y="2645"/>
                      </a:cubicBezTo>
                    </a:path>
                    <a:path w="31958" h="25972" stroke="0" extrusionOk="0">
                      <a:moveTo>
                        <a:pt x="447" y="25971"/>
                      </a:moveTo>
                      <a:cubicBezTo>
                        <a:pt x="149" y="24533"/>
                        <a:pt x="0" y="230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219" y="-1"/>
                        <a:pt x="28781" y="909"/>
                        <a:pt x="31958" y="2645"/>
                      </a:cubicBezTo>
                      <a:lnTo>
                        <a:pt x="21600" y="21600"/>
                      </a:lnTo>
                      <a:lnTo>
                        <a:pt x="447" y="2597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00" name="Arc 117"/>
                <p:cNvSpPr>
                  <a:spLocks/>
                </p:cNvSpPr>
                <p:nvPr/>
              </p:nvSpPr>
              <p:spPr bwMode="auto">
                <a:xfrm>
                  <a:off x="1016" y="2212"/>
                  <a:ext cx="21" cy="13"/>
                </a:xfrm>
                <a:custGeom>
                  <a:avLst/>
                  <a:gdLst>
                    <a:gd name="T0" fmla="*/ 0 w 31797"/>
                    <a:gd name="T1" fmla="*/ 0 h 26058"/>
                    <a:gd name="T2" fmla="*/ 0 w 31797"/>
                    <a:gd name="T3" fmla="*/ 0 h 26058"/>
                    <a:gd name="T4" fmla="*/ 0 w 31797"/>
                    <a:gd name="T5" fmla="*/ 0 h 26058"/>
                    <a:gd name="T6" fmla="*/ 0 60000 65536"/>
                    <a:gd name="T7" fmla="*/ 0 60000 65536"/>
                    <a:gd name="T8" fmla="*/ 0 60000 65536"/>
                    <a:gd name="T9" fmla="*/ 0 w 31797"/>
                    <a:gd name="T10" fmla="*/ 0 h 26058"/>
                    <a:gd name="T11" fmla="*/ 31797 w 31797"/>
                    <a:gd name="T12" fmla="*/ 26058 h 260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797" h="26058" fill="none" extrusionOk="0">
                      <a:moveTo>
                        <a:pt x="465" y="26057"/>
                      </a:moveTo>
                      <a:cubicBezTo>
                        <a:pt x="155" y="24592"/>
                        <a:pt x="0" y="2309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157" y="-1"/>
                        <a:pt x="28660" y="878"/>
                        <a:pt x="31796" y="2558"/>
                      </a:cubicBezTo>
                    </a:path>
                    <a:path w="31797" h="26058" stroke="0" extrusionOk="0">
                      <a:moveTo>
                        <a:pt x="465" y="26057"/>
                      </a:moveTo>
                      <a:cubicBezTo>
                        <a:pt x="155" y="24592"/>
                        <a:pt x="0" y="2309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157" y="-1"/>
                        <a:pt x="28660" y="878"/>
                        <a:pt x="31796" y="2558"/>
                      </a:cubicBezTo>
                      <a:lnTo>
                        <a:pt x="21600" y="21600"/>
                      </a:lnTo>
                      <a:lnTo>
                        <a:pt x="465" y="2605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01" name="Arc 118"/>
                <p:cNvSpPr>
                  <a:spLocks/>
                </p:cNvSpPr>
                <p:nvPr/>
              </p:nvSpPr>
              <p:spPr bwMode="auto">
                <a:xfrm>
                  <a:off x="1011" y="2242"/>
                  <a:ext cx="24" cy="11"/>
                </a:xfrm>
                <a:custGeom>
                  <a:avLst/>
                  <a:gdLst>
                    <a:gd name="T0" fmla="*/ 0 w 32394"/>
                    <a:gd name="T1" fmla="*/ 0 h 22980"/>
                    <a:gd name="T2" fmla="*/ 0 w 32394"/>
                    <a:gd name="T3" fmla="*/ 0 h 22980"/>
                    <a:gd name="T4" fmla="*/ 0 w 32394"/>
                    <a:gd name="T5" fmla="*/ 0 h 22980"/>
                    <a:gd name="T6" fmla="*/ 0 60000 65536"/>
                    <a:gd name="T7" fmla="*/ 0 60000 65536"/>
                    <a:gd name="T8" fmla="*/ 0 60000 65536"/>
                    <a:gd name="T9" fmla="*/ 0 w 32394"/>
                    <a:gd name="T10" fmla="*/ 0 h 22980"/>
                    <a:gd name="T11" fmla="*/ 32394 w 32394"/>
                    <a:gd name="T12" fmla="*/ 22980 h 229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2394" h="22980" fill="none" extrusionOk="0">
                      <a:moveTo>
                        <a:pt x="32393" y="20089"/>
                      </a:moveTo>
                      <a:cubicBezTo>
                        <a:pt x="29111" y="21983"/>
                        <a:pt x="25389" y="22979"/>
                        <a:pt x="21600" y="22980"/>
                      </a:cubicBezTo>
                      <a:cubicBezTo>
                        <a:pt x="9670" y="22980"/>
                        <a:pt x="0" y="13309"/>
                        <a:pt x="0" y="1380"/>
                      </a:cubicBezTo>
                      <a:cubicBezTo>
                        <a:pt x="-1" y="919"/>
                        <a:pt x="14" y="459"/>
                        <a:pt x="44" y="0"/>
                      </a:cubicBezTo>
                    </a:path>
                    <a:path w="32394" h="22980" stroke="0" extrusionOk="0">
                      <a:moveTo>
                        <a:pt x="32393" y="20089"/>
                      </a:moveTo>
                      <a:cubicBezTo>
                        <a:pt x="29111" y="21983"/>
                        <a:pt x="25389" y="22979"/>
                        <a:pt x="21600" y="22980"/>
                      </a:cubicBezTo>
                      <a:cubicBezTo>
                        <a:pt x="9670" y="22980"/>
                        <a:pt x="0" y="13309"/>
                        <a:pt x="0" y="1380"/>
                      </a:cubicBezTo>
                      <a:cubicBezTo>
                        <a:pt x="-1" y="919"/>
                        <a:pt x="14" y="459"/>
                        <a:pt x="44" y="0"/>
                      </a:cubicBezTo>
                      <a:lnTo>
                        <a:pt x="21600" y="1380"/>
                      </a:lnTo>
                      <a:lnTo>
                        <a:pt x="32393" y="2008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02" name="Arc 119"/>
                <p:cNvSpPr>
                  <a:spLocks/>
                </p:cNvSpPr>
                <p:nvPr/>
              </p:nvSpPr>
              <p:spPr bwMode="auto">
                <a:xfrm>
                  <a:off x="1012" y="2242"/>
                  <a:ext cx="22" cy="10"/>
                </a:xfrm>
                <a:custGeom>
                  <a:avLst/>
                  <a:gdLst>
                    <a:gd name="T0" fmla="*/ 0 w 32065"/>
                    <a:gd name="T1" fmla="*/ 0 h 23037"/>
                    <a:gd name="T2" fmla="*/ 0 w 32065"/>
                    <a:gd name="T3" fmla="*/ 0 h 23037"/>
                    <a:gd name="T4" fmla="*/ 0 w 32065"/>
                    <a:gd name="T5" fmla="*/ 0 h 23037"/>
                    <a:gd name="T6" fmla="*/ 0 60000 65536"/>
                    <a:gd name="T7" fmla="*/ 0 60000 65536"/>
                    <a:gd name="T8" fmla="*/ 0 60000 65536"/>
                    <a:gd name="T9" fmla="*/ 0 w 32065"/>
                    <a:gd name="T10" fmla="*/ 0 h 23037"/>
                    <a:gd name="T11" fmla="*/ 32065 w 32065"/>
                    <a:gd name="T12" fmla="*/ 23037 h 2303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2065" h="23037" fill="none" extrusionOk="0">
                      <a:moveTo>
                        <a:pt x="32065" y="20332"/>
                      </a:moveTo>
                      <a:cubicBezTo>
                        <a:pt x="28862" y="22106"/>
                        <a:pt x="25261" y="23036"/>
                        <a:pt x="21600" y="23037"/>
                      </a:cubicBezTo>
                      <a:cubicBezTo>
                        <a:pt x="9670" y="23037"/>
                        <a:pt x="0" y="13366"/>
                        <a:pt x="0" y="1437"/>
                      </a:cubicBezTo>
                      <a:cubicBezTo>
                        <a:pt x="-1" y="957"/>
                        <a:pt x="15" y="478"/>
                        <a:pt x="47" y="-1"/>
                      </a:cubicBezTo>
                    </a:path>
                    <a:path w="32065" h="23037" stroke="0" extrusionOk="0">
                      <a:moveTo>
                        <a:pt x="32065" y="20332"/>
                      </a:moveTo>
                      <a:cubicBezTo>
                        <a:pt x="28862" y="22106"/>
                        <a:pt x="25261" y="23036"/>
                        <a:pt x="21600" y="23037"/>
                      </a:cubicBezTo>
                      <a:cubicBezTo>
                        <a:pt x="9670" y="23037"/>
                        <a:pt x="0" y="13366"/>
                        <a:pt x="0" y="1437"/>
                      </a:cubicBezTo>
                      <a:cubicBezTo>
                        <a:pt x="-1" y="957"/>
                        <a:pt x="15" y="478"/>
                        <a:pt x="47" y="-1"/>
                      </a:cubicBezTo>
                      <a:lnTo>
                        <a:pt x="21600" y="1437"/>
                      </a:lnTo>
                      <a:lnTo>
                        <a:pt x="32065" y="20332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03" name="Arc 120"/>
                <p:cNvSpPr>
                  <a:spLocks/>
                </p:cNvSpPr>
                <p:nvPr/>
              </p:nvSpPr>
              <p:spPr bwMode="auto">
                <a:xfrm>
                  <a:off x="1076" y="2211"/>
                  <a:ext cx="18" cy="13"/>
                </a:xfrm>
                <a:custGeom>
                  <a:avLst/>
                  <a:gdLst>
                    <a:gd name="T0" fmla="*/ 0 w 25836"/>
                    <a:gd name="T1" fmla="*/ 0 h 32090"/>
                    <a:gd name="T2" fmla="*/ 0 w 25836"/>
                    <a:gd name="T3" fmla="*/ 0 h 32090"/>
                    <a:gd name="T4" fmla="*/ 0 w 25836"/>
                    <a:gd name="T5" fmla="*/ 0 h 32090"/>
                    <a:gd name="T6" fmla="*/ 0 60000 65536"/>
                    <a:gd name="T7" fmla="*/ 0 60000 65536"/>
                    <a:gd name="T8" fmla="*/ 0 60000 65536"/>
                    <a:gd name="T9" fmla="*/ 0 w 25836"/>
                    <a:gd name="T10" fmla="*/ 0 h 32090"/>
                    <a:gd name="T11" fmla="*/ 25836 w 25836"/>
                    <a:gd name="T12" fmla="*/ 32090 h 3209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836" h="32090" fill="none" extrusionOk="0">
                      <a:moveTo>
                        <a:pt x="0" y="419"/>
                      </a:moveTo>
                      <a:cubicBezTo>
                        <a:pt x="1394" y="140"/>
                        <a:pt x="2813" y="-1"/>
                        <a:pt x="4236" y="0"/>
                      </a:cubicBezTo>
                      <a:cubicBezTo>
                        <a:pt x="16165" y="0"/>
                        <a:pt x="25836" y="9670"/>
                        <a:pt x="25836" y="21600"/>
                      </a:cubicBezTo>
                      <a:cubicBezTo>
                        <a:pt x="25836" y="25270"/>
                        <a:pt x="24900" y="28881"/>
                        <a:pt x="23117" y="32089"/>
                      </a:cubicBezTo>
                    </a:path>
                    <a:path w="25836" h="32090" stroke="0" extrusionOk="0">
                      <a:moveTo>
                        <a:pt x="0" y="419"/>
                      </a:moveTo>
                      <a:cubicBezTo>
                        <a:pt x="1394" y="140"/>
                        <a:pt x="2813" y="-1"/>
                        <a:pt x="4236" y="0"/>
                      </a:cubicBezTo>
                      <a:cubicBezTo>
                        <a:pt x="16165" y="0"/>
                        <a:pt x="25836" y="9670"/>
                        <a:pt x="25836" y="21600"/>
                      </a:cubicBezTo>
                      <a:cubicBezTo>
                        <a:pt x="25836" y="25270"/>
                        <a:pt x="24900" y="28881"/>
                        <a:pt x="23117" y="32089"/>
                      </a:cubicBezTo>
                      <a:lnTo>
                        <a:pt x="4236" y="21600"/>
                      </a:lnTo>
                      <a:lnTo>
                        <a:pt x="0" y="41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04" name="Arc 121"/>
                <p:cNvSpPr>
                  <a:spLocks/>
                </p:cNvSpPr>
                <p:nvPr/>
              </p:nvSpPr>
              <p:spPr bwMode="auto">
                <a:xfrm>
                  <a:off x="1076" y="2212"/>
                  <a:ext cx="17" cy="12"/>
                </a:xfrm>
                <a:custGeom>
                  <a:avLst/>
                  <a:gdLst>
                    <a:gd name="T0" fmla="*/ 0 w 25642"/>
                    <a:gd name="T1" fmla="*/ 0 h 32484"/>
                    <a:gd name="T2" fmla="*/ 0 w 25642"/>
                    <a:gd name="T3" fmla="*/ 0 h 32484"/>
                    <a:gd name="T4" fmla="*/ 0 w 25642"/>
                    <a:gd name="T5" fmla="*/ 0 h 32484"/>
                    <a:gd name="T6" fmla="*/ 0 60000 65536"/>
                    <a:gd name="T7" fmla="*/ 0 60000 65536"/>
                    <a:gd name="T8" fmla="*/ 0 60000 65536"/>
                    <a:gd name="T9" fmla="*/ 0 w 25642"/>
                    <a:gd name="T10" fmla="*/ 0 h 32484"/>
                    <a:gd name="T11" fmla="*/ 25642 w 25642"/>
                    <a:gd name="T12" fmla="*/ 32484 h 3248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642" h="32484" fill="none" extrusionOk="0">
                      <a:moveTo>
                        <a:pt x="0" y="381"/>
                      </a:moveTo>
                      <a:cubicBezTo>
                        <a:pt x="1332" y="127"/>
                        <a:pt x="2685" y="-1"/>
                        <a:pt x="4042" y="0"/>
                      </a:cubicBezTo>
                      <a:cubicBezTo>
                        <a:pt x="15971" y="0"/>
                        <a:pt x="25642" y="9670"/>
                        <a:pt x="25642" y="21600"/>
                      </a:cubicBezTo>
                      <a:cubicBezTo>
                        <a:pt x="25642" y="25424"/>
                        <a:pt x="24626" y="29180"/>
                        <a:pt x="22699" y="32483"/>
                      </a:cubicBezTo>
                    </a:path>
                    <a:path w="25642" h="32484" stroke="0" extrusionOk="0">
                      <a:moveTo>
                        <a:pt x="0" y="381"/>
                      </a:moveTo>
                      <a:cubicBezTo>
                        <a:pt x="1332" y="127"/>
                        <a:pt x="2685" y="-1"/>
                        <a:pt x="4042" y="0"/>
                      </a:cubicBezTo>
                      <a:cubicBezTo>
                        <a:pt x="15971" y="0"/>
                        <a:pt x="25642" y="9670"/>
                        <a:pt x="25642" y="21600"/>
                      </a:cubicBezTo>
                      <a:cubicBezTo>
                        <a:pt x="25642" y="25424"/>
                        <a:pt x="24626" y="29180"/>
                        <a:pt x="22699" y="32483"/>
                      </a:cubicBezTo>
                      <a:lnTo>
                        <a:pt x="4042" y="21600"/>
                      </a:lnTo>
                      <a:lnTo>
                        <a:pt x="0" y="38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05" name="Arc 122"/>
                <p:cNvSpPr>
                  <a:spLocks/>
                </p:cNvSpPr>
                <p:nvPr/>
              </p:nvSpPr>
              <p:spPr bwMode="auto">
                <a:xfrm>
                  <a:off x="1082" y="2225"/>
                  <a:ext cx="16" cy="13"/>
                </a:xfrm>
                <a:custGeom>
                  <a:avLst/>
                  <a:gdLst>
                    <a:gd name="T0" fmla="*/ 0 w 21600"/>
                    <a:gd name="T1" fmla="*/ 0 h 28665"/>
                    <a:gd name="T2" fmla="*/ 0 w 21600"/>
                    <a:gd name="T3" fmla="*/ 0 h 28665"/>
                    <a:gd name="T4" fmla="*/ 0 w 21600"/>
                    <a:gd name="T5" fmla="*/ 0 h 2866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8665"/>
                    <a:gd name="T11" fmla="*/ 21600 w 21600"/>
                    <a:gd name="T12" fmla="*/ 28665 h 286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8665" fill="none" extrusionOk="0">
                      <a:moveTo>
                        <a:pt x="13298" y="-1"/>
                      </a:moveTo>
                      <a:cubicBezTo>
                        <a:pt x="18537" y="4093"/>
                        <a:pt x="21600" y="10371"/>
                        <a:pt x="21600" y="17021"/>
                      </a:cubicBezTo>
                      <a:cubicBezTo>
                        <a:pt x="21600" y="21148"/>
                        <a:pt x="20417" y="25188"/>
                        <a:pt x="18192" y="28664"/>
                      </a:cubicBezTo>
                    </a:path>
                    <a:path w="21600" h="28665" stroke="0" extrusionOk="0">
                      <a:moveTo>
                        <a:pt x="13298" y="-1"/>
                      </a:moveTo>
                      <a:cubicBezTo>
                        <a:pt x="18537" y="4093"/>
                        <a:pt x="21600" y="10371"/>
                        <a:pt x="21600" y="17021"/>
                      </a:cubicBezTo>
                      <a:cubicBezTo>
                        <a:pt x="21600" y="21148"/>
                        <a:pt x="20417" y="25188"/>
                        <a:pt x="18192" y="28664"/>
                      </a:cubicBezTo>
                      <a:lnTo>
                        <a:pt x="0" y="17021"/>
                      </a:lnTo>
                      <a:lnTo>
                        <a:pt x="13298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06" name="Arc 123"/>
                <p:cNvSpPr>
                  <a:spLocks/>
                </p:cNvSpPr>
                <p:nvPr/>
              </p:nvSpPr>
              <p:spPr bwMode="auto">
                <a:xfrm>
                  <a:off x="1082" y="2226"/>
                  <a:ext cx="15" cy="12"/>
                </a:xfrm>
                <a:custGeom>
                  <a:avLst/>
                  <a:gdLst>
                    <a:gd name="T0" fmla="*/ 0 w 21600"/>
                    <a:gd name="T1" fmla="*/ 0 h 29262"/>
                    <a:gd name="T2" fmla="*/ 0 w 21600"/>
                    <a:gd name="T3" fmla="*/ 0 h 29262"/>
                    <a:gd name="T4" fmla="*/ 0 w 21600"/>
                    <a:gd name="T5" fmla="*/ 0 h 2926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9262"/>
                    <a:gd name="T11" fmla="*/ 21600 w 21600"/>
                    <a:gd name="T12" fmla="*/ 29262 h 292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9262" fill="none" extrusionOk="0">
                      <a:moveTo>
                        <a:pt x="12959" y="-1"/>
                      </a:moveTo>
                      <a:cubicBezTo>
                        <a:pt x="18399" y="4079"/>
                        <a:pt x="21600" y="10481"/>
                        <a:pt x="21600" y="17280"/>
                      </a:cubicBezTo>
                      <a:cubicBezTo>
                        <a:pt x="21600" y="21544"/>
                        <a:pt x="20337" y="25713"/>
                        <a:pt x="17971" y="29261"/>
                      </a:cubicBezTo>
                    </a:path>
                    <a:path w="21600" h="29262" stroke="0" extrusionOk="0">
                      <a:moveTo>
                        <a:pt x="12959" y="-1"/>
                      </a:moveTo>
                      <a:cubicBezTo>
                        <a:pt x="18399" y="4079"/>
                        <a:pt x="21600" y="10481"/>
                        <a:pt x="21600" y="17280"/>
                      </a:cubicBezTo>
                      <a:cubicBezTo>
                        <a:pt x="21600" y="21544"/>
                        <a:pt x="20337" y="25713"/>
                        <a:pt x="17971" y="29261"/>
                      </a:cubicBezTo>
                      <a:lnTo>
                        <a:pt x="0" y="17280"/>
                      </a:lnTo>
                      <a:lnTo>
                        <a:pt x="12959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07" name="Arc 124"/>
                <p:cNvSpPr>
                  <a:spLocks/>
                </p:cNvSpPr>
                <p:nvPr/>
              </p:nvSpPr>
              <p:spPr bwMode="auto">
                <a:xfrm>
                  <a:off x="1076" y="2237"/>
                  <a:ext cx="20" cy="20"/>
                </a:xfrm>
                <a:custGeom>
                  <a:avLst/>
                  <a:gdLst>
                    <a:gd name="T0" fmla="*/ 0 w 28696"/>
                    <a:gd name="T1" fmla="*/ 0 h 28431"/>
                    <a:gd name="T2" fmla="*/ 0 w 28696"/>
                    <a:gd name="T3" fmla="*/ 0 h 28431"/>
                    <a:gd name="T4" fmla="*/ 0 w 28696"/>
                    <a:gd name="T5" fmla="*/ 0 h 28431"/>
                    <a:gd name="T6" fmla="*/ 0 60000 65536"/>
                    <a:gd name="T7" fmla="*/ 0 60000 65536"/>
                    <a:gd name="T8" fmla="*/ 0 60000 65536"/>
                    <a:gd name="T9" fmla="*/ 0 w 28696"/>
                    <a:gd name="T10" fmla="*/ 0 h 28431"/>
                    <a:gd name="T11" fmla="*/ 28696 w 28696"/>
                    <a:gd name="T12" fmla="*/ 28431 h 284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696" h="28431" fill="none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</a:path>
                    <a:path w="28696" h="28431" stroke="0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  <a:lnTo>
                        <a:pt x="7096" y="6831"/>
                      </a:lnTo>
                      <a:lnTo>
                        <a:pt x="2758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08" name="Arc 125"/>
                <p:cNvSpPr>
                  <a:spLocks/>
                </p:cNvSpPr>
                <p:nvPr/>
              </p:nvSpPr>
              <p:spPr bwMode="auto">
                <a:xfrm>
                  <a:off x="1076" y="2238"/>
                  <a:ext cx="19" cy="18"/>
                </a:xfrm>
                <a:custGeom>
                  <a:avLst/>
                  <a:gdLst>
                    <a:gd name="T0" fmla="*/ 0 w 28696"/>
                    <a:gd name="T1" fmla="*/ 0 h 28431"/>
                    <a:gd name="T2" fmla="*/ 0 w 28696"/>
                    <a:gd name="T3" fmla="*/ 0 h 28431"/>
                    <a:gd name="T4" fmla="*/ 0 w 28696"/>
                    <a:gd name="T5" fmla="*/ 0 h 28431"/>
                    <a:gd name="T6" fmla="*/ 0 60000 65536"/>
                    <a:gd name="T7" fmla="*/ 0 60000 65536"/>
                    <a:gd name="T8" fmla="*/ 0 60000 65536"/>
                    <a:gd name="T9" fmla="*/ 0 w 28696"/>
                    <a:gd name="T10" fmla="*/ 0 h 28431"/>
                    <a:gd name="T11" fmla="*/ 28696 w 28696"/>
                    <a:gd name="T12" fmla="*/ 28431 h 284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696" h="28431" fill="none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</a:path>
                    <a:path w="28696" h="28431" stroke="0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  <a:lnTo>
                        <a:pt x="7096" y="6831"/>
                      </a:lnTo>
                      <a:lnTo>
                        <a:pt x="2758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09" name="Arc 126"/>
                <p:cNvSpPr>
                  <a:spLocks/>
                </p:cNvSpPr>
                <p:nvPr/>
              </p:nvSpPr>
              <p:spPr bwMode="auto">
                <a:xfrm>
                  <a:off x="1005" y="2225"/>
                  <a:ext cx="10" cy="17"/>
                </a:xfrm>
                <a:custGeom>
                  <a:avLst/>
                  <a:gdLst>
                    <a:gd name="T0" fmla="*/ 0 w 21600"/>
                    <a:gd name="T1" fmla="*/ 0 h 41281"/>
                    <a:gd name="T2" fmla="*/ 0 w 21600"/>
                    <a:gd name="T3" fmla="*/ 0 h 41281"/>
                    <a:gd name="T4" fmla="*/ 0 w 21600"/>
                    <a:gd name="T5" fmla="*/ 0 h 4128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281"/>
                    <a:gd name="T11" fmla="*/ 21600 w 21600"/>
                    <a:gd name="T12" fmla="*/ 41281 h 412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281" fill="none" extrusionOk="0">
                      <a:moveTo>
                        <a:pt x="12736" y="41280"/>
                      </a:moveTo>
                      <a:cubicBezTo>
                        <a:pt x="4984" y="37792"/>
                        <a:pt x="0" y="30082"/>
                        <a:pt x="0" y="21583"/>
                      </a:cubicBezTo>
                      <a:cubicBezTo>
                        <a:pt x="-1" y="9982"/>
                        <a:pt x="9163" y="453"/>
                        <a:pt x="20754" y="-1"/>
                      </a:cubicBezTo>
                    </a:path>
                    <a:path w="21600" h="41281" stroke="0" extrusionOk="0">
                      <a:moveTo>
                        <a:pt x="12736" y="41280"/>
                      </a:moveTo>
                      <a:cubicBezTo>
                        <a:pt x="4984" y="37792"/>
                        <a:pt x="0" y="30082"/>
                        <a:pt x="0" y="21583"/>
                      </a:cubicBezTo>
                      <a:cubicBezTo>
                        <a:pt x="-1" y="9982"/>
                        <a:pt x="9163" y="453"/>
                        <a:pt x="20754" y="-1"/>
                      </a:cubicBezTo>
                      <a:lnTo>
                        <a:pt x="21600" y="21583"/>
                      </a:lnTo>
                      <a:lnTo>
                        <a:pt x="12736" y="4128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10" name="Arc 127"/>
                <p:cNvSpPr>
                  <a:spLocks/>
                </p:cNvSpPr>
                <p:nvPr/>
              </p:nvSpPr>
              <p:spPr bwMode="auto">
                <a:xfrm>
                  <a:off x="1006" y="2226"/>
                  <a:ext cx="9" cy="15"/>
                </a:xfrm>
                <a:custGeom>
                  <a:avLst/>
                  <a:gdLst>
                    <a:gd name="T0" fmla="*/ 0 w 21600"/>
                    <a:gd name="T1" fmla="*/ 0 h 41322"/>
                    <a:gd name="T2" fmla="*/ 0 w 21600"/>
                    <a:gd name="T3" fmla="*/ 0 h 41322"/>
                    <a:gd name="T4" fmla="*/ 0 w 21600"/>
                    <a:gd name="T5" fmla="*/ 0 h 4132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322"/>
                    <a:gd name="T11" fmla="*/ 21600 w 21600"/>
                    <a:gd name="T12" fmla="*/ 41322 h 413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322" fill="none" extrusionOk="0">
                      <a:moveTo>
                        <a:pt x="12826" y="41322"/>
                      </a:moveTo>
                      <a:cubicBezTo>
                        <a:pt x="5026" y="37855"/>
                        <a:pt x="0" y="30119"/>
                        <a:pt x="0" y="21584"/>
                      </a:cubicBezTo>
                      <a:cubicBezTo>
                        <a:pt x="-1" y="9979"/>
                        <a:pt x="9169" y="448"/>
                        <a:pt x="20766" y="0"/>
                      </a:cubicBezTo>
                    </a:path>
                    <a:path w="21600" h="41322" stroke="0" extrusionOk="0">
                      <a:moveTo>
                        <a:pt x="12826" y="41322"/>
                      </a:moveTo>
                      <a:cubicBezTo>
                        <a:pt x="5026" y="37855"/>
                        <a:pt x="0" y="30119"/>
                        <a:pt x="0" y="21584"/>
                      </a:cubicBezTo>
                      <a:cubicBezTo>
                        <a:pt x="-1" y="9979"/>
                        <a:pt x="9169" y="448"/>
                        <a:pt x="20766" y="0"/>
                      </a:cubicBezTo>
                      <a:lnTo>
                        <a:pt x="21600" y="21584"/>
                      </a:lnTo>
                      <a:lnTo>
                        <a:pt x="12826" y="41322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11" name="Arc 128"/>
                <p:cNvSpPr>
                  <a:spLocks/>
                </p:cNvSpPr>
                <p:nvPr/>
              </p:nvSpPr>
              <p:spPr bwMode="auto">
                <a:xfrm>
                  <a:off x="1034" y="2249"/>
                  <a:ext cx="43" cy="12"/>
                </a:xfrm>
                <a:custGeom>
                  <a:avLst/>
                  <a:gdLst>
                    <a:gd name="T0" fmla="*/ 0 w 39157"/>
                    <a:gd name="T1" fmla="*/ 0 h 21600"/>
                    <a:gd name="T2" fmla="*/ 0 w 39157"/>
                    <a:gd name="T3" fmla="*/ 0 h 21600"/>
                    <a:gd name="T4" fmla="*/ 0 w 3915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157"/>
                    <a:gd name="T10" fmla="*/ 0 h 21600"/>
                    <a:gd name="T11" fmla="*/ 39157 w 3915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157" h="21600" fill="none" extrusionOk="0">
                      <a:moveTo>
                        <a:pt x="39156" y="12211"/>
                      </a:moveTo>
                      <a:cubicBezTo>
                        <a:pt x="35129" y="18087"/>
                        <a:pt x="28463" y="21599"/>
                        <a:pt x="21340" y="21600"/>
                      </a:cubicBezTo>
                      <a:cubicBezTo>
                        <a:pt x="10701" y="21600"/>
                        <a:pt x="1646" y="13853"/>
                        <a:pt x="0" y="3342"/>
                      </a:cubicBezTo>
                    </a:path>
                    <a:path w="39157" h="21600" stroke="0" extrusionOk="0">
                      <a:moveTo>
                        <a:pt x="39156" y="12211"/>
                      </a:moveTo>
                      <a:cubicBezTo>
                        <a:pt x="35129" y="18087"/>
                        <a:pt x="28463" y="21599"/>
                        <a:pt x="21340" y="21600"/>
                      </a:cubicBezTo>
                      <a:cubicBezTo>
                        <a:pt x="10701" y="21600"/>
                        <a:pt x="1646" y="13853"/>
                        <a:pt x="0" y="3342"/>
                      </a:cubicBezTo>
                      <a:lnTo>
                        <a:pt x="21340" y="0"/>
                      </a:lnTo>
                      <a:lnTo>
                        <a:pt x="39156" y="1221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12" name="Arc 129"/>
                <p:cNvSpPr>
                  <a:spLocks/>
                </p:cNvSpPr>
                <p:nvPr/>
              </p:nvSpPr>
              <p:spPr bwMode="auto">
                <a:xfrm>
                  <a:off x="1035" y="2249"/>
                  <a:ext cx="40" cy="11"/>
                </a:xfrm>
                <a:custGeom>
                  <a:avLst/>
                  <a:gdLst>
                    <a:gd name="T0" fmla="*/ 0 w 38879"/>
                    <a:gd name="T1" fmla="*/ 0 h 21600"/>
                    <a:gd name="T2" fmla="*/ 0 w 38879"/>
                    <a:gd name="T3" fmla="*/ 0 h 21600"/>
                    <a:gd name="T4" fmla="*/ 0 w 388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879"/>
                    <a:gd name="T10" fmla="*/ 0 h 21600"/>
                    <a:gd name="T11" fmla="*/ 38879 w 388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879" h="21600" fill="none" extrusionOk="0">
                      <a:moveTo>
                        <a:pt x="38878" y="12573"/>
                      </a:moveTo>
                      <a:cubicBezTo>
                        <a:pt x="34822" y="18239"/>
                        <a:pt x="28283" y="21599"/>
                        <a:pt x="21316" y="21600"/>
                      </a:cubicBezTo>
                      <a:cubicBezTo>
                        <a:pt x="10732" y="21600"/>
                        <a:pt x="1708" y="13932"/>
                        <a:pt x="-1" y="3488"/>
                      </a:cubicBezTo>
                    </a:path>
                    <a:path w="38879" h="21600" stroke="0" extrusionOk="0">
                      <a:moveTo>
                        <a:pt x="38878" y="12573"/>
                      </a:moveTo>
                      <a:cubicBezTo>
                        <a:pt x="34822" y="18239"/>
                        <a:pt x="28283" y="21599"/>
                        <a:pt x="21316" y="21600"/>
                      </a:cubicBezTo>
                      <a:cubicBezTo>
                        <a:pt x="10732" y="21600"/>
                        <a:pt x="1708" y="13932"/>
                        <a:pt x="-1" y="3488"/>
                      </a:cubicBezTo>
                      <a:lnTo>
                        <a:pt x="21316" y="0"/>
                      </a:lnTo>
                      <a:lnTo>
                        <a:pt x="38878" y="12573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5746" name="Group 130"/>
            <p:cNvGrpSpPr>
              <a:grpSpLocks/>
            </p:cNvGrpSpPr>
            <p:nvPr/>
          </p:nvGrpSpPr>
          <p:grpSpPr bwMode="auto">
            <a:xfrm>
              <a:off x="1523" y="332"/>
              <a:ext cx="170" cy="169"/>
              <a:chOff x="775" y="1966"/>
              <a:chExt cx="170" cy="169"/>
            </a:xfrm>
          </p:grpSpPr>
          <p:sp>
            <p:nvSpPr>
              <p:cNvPr id="25775" name="Freeform 131"/>
              <p:cNvSpPr>
                <a:spLocks/>
              </p:cNvSpPr>
              <p:nvPr/>
            </p:nvSpPr>
            <p:spPr bwMode="auto">
              <a:xfrm>
                <a:off x="799" y="2068"/>
                <a:ext cx="146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2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6" name="Freeform 132"/>
              <p:cNvSpPr>
                <a:spLocks/>
              </p:cNvSpPr>
              <p:nvPr/>
            </p:nvSpPr>
            <p:spPr bwMode="auto">
              <a:xfrm>
                <a:off x="799" y="2068"/>
                <a:ext cx="146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2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7" name="Rectangle 133"/>
              <p:cNvSpPr>
                <a:spLocks noChangeArrowheads="1"/>
              </p:cNvSpPr>
              <p:nvPr/>
            </p:nvSpPr>
            <p:spPr bwMode="auto">
              <a:xfrm>
                <a:off x="799" y="2086"/>
                <a:ext cx="130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5778" name="Rectangle 134"/>
              <p:cNvSpPr>
                <a:spLocks noChangeArrowheads="1"/>
              </p:cNvSpPr>
              <p:nvPr/>
            </p:nvSpPr>
            <p:spPr bwMode="auto">
              <a:xfrm>
                <a:off x="800" y="2087"/>
                <a:ext cx="128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5779" name="Freeform 135"/>
              <p:cNvSpPr>
                <a:spLocks/>
              </p:cNvSpPr>
              <p:nvPr/>
            </p:nvSpPr>
            <p:spPr bwMode="auto">
              <a:xfrm>
                <a:off x="929" y="2068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0" name="Freeform 136"/>
              <p:cNvSpPr>
                <a:spLocks/>
              </p:cNvSpPr>
              <p:nvPr/>
            </p:nvSpPr>
            <p:spPr bwMode="auto">
              <a:xfrm>
                <a:off x="929" y="2068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1" name="Freeform 137"/>
              <p:cNvSpPr>
                <a:spLocks/>
              </p:cNvSpPr>
              <p:nvPr/>
            </p:nvSpPr>
            <p:spPr bwMode="auto">
              <a:xfrm>
                <a:off x="803" y="2068"/>
                <a:ext cx="140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6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2" name="Freeform 138"/>
              <p:cNvSpPr>
                <a:spLocks/>
              </p:cNvSpPr>
              <p:nvPr/>
            </p:nvSpPr>
            <p:spPr bwMode="auto">
              <a:xfrm>
                <a:off x="803" y="2068"/>
                <a:ext cx="140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6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3" name="Freeform 139"/>
              <p:cNvSpPr>
                <a:spLocks/>
              </p:cNvSpPr>
              <p:nvPr/>
            </p:nvSpPr>
            <p:spPr bwMode="auto">
              <a:xfrm>
                <a:off x="801" y="1966"/>
                <a:ext cx="142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4" name="Freeform 140"/>
              <p:cNvSpPr>
                <a:spLocks/>
              </p:cNvSpPr>
              <p:nvPr/>
            </p:nvSpPr>
            <p:spPr bwMode="auto">
              <a:xfrm>
                <a:off x="801" y="1966"/>
                <a:ext cx="142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5" name="Rectangle 141"/>
              <p:cNvSpPr>
                <a:spLocks noChangeArrowheads="1"/>
              </p:cNvSpPr>
              <p:nvPr/>
            </p:nvSpPr>
            <p:spPr bwMode="auto">
              <a:xfrm>
                <a:off x="802" y="1981"/>
                <a:ext cx="128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5786" name="Rectangle 142"/>
              <p:cNvSpPr>
                <a:spLocks noChangeArrowheads="1"/>
              </p:cNvSpPr>
              <p:nvPr/>
            </p:nvSpPr>
            <p:spPr bwMode="auto">
              <a:xfrm>
                <a:off x="813" y="1993"/>
                <a:ext cx="104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5787" name="Freeform 143"/>
              <p:cNvSpPr>
                <a:spLocks/>
              </p:cNvSpPr>
              <p:nvPr/>
            </p:nvSpPr>
            <p:spPr bwMode="auto">
              <a:xfrm>
                <a:off x="929" y="1966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8" name="Freeform 144"/>
              <p:cNvSpPr>
                <a:spLocks/>
              </p:cNvSpPr>
              <p:nvPr/>
            </p:nvSpPr>
            <p:spPr bwMode="auto">
              <a:xfrm>
                <a:off x="929" y="1966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9" name="Freeform 145"/>
              <p:cNvSpPr>
                <a:spLocks/>
              </p:cNvSpPr>
              <p:nvPr/>
            </p:nvSpPr>
            <p:spPr bwMode="auto">
              <a:xfrm>
                <a:off x="775" y="2104"/>
                <a:ext cx="160" cy="25"/>
              </a:xfrm>
              <a:custGeom>
                <a:avLst/>
                <a:gdLst>
                  <a:gd name="T0" fmla="*/ 0 w 637"/>
                  <a:gd name="T1" fmla="*/ 0 h 96"/>
                  <a:gd name="T2" fmla="*/ 0 w 637"/>
                  <a:gd name="T3" fmla="*/ 0 h 96"/>
                  <a:gd name="T4" fmla="*/ 0 w 637"/>
                  <a:gd name="T5" fmla="*/ 0 h 96"/>
                  <a:gd name="T6" fmla="*/ 0 w 637"/>
                  <a:gd name="T7" fmla="*/ 0 h 96"/>
                  <a:gd name="T8" fmla="*/ 0 w 637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6"/>
                  <a:gd name="T17" fmla="*/ 637 w 6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90" name="Freeform 146"/>
              <p:cNvSpPr>
                <a:spLocks/>
              </p:cNvSpPr>
              <p:nvPr/>
            </p:nvSpPr>
            <p:spPr bwMode="auto">
              <a:xfrm>
                <a:off x="775" y="2104"/>
                <a:ext cx="160" cy="25"/>
              </a:xfrm>
              <a:custGeom>
                <a:avLst/>
                <a:gdLst>
                  <a:gd name="T0" fmla="*/ 0 w 637"/>
                  <a:gd name="T1" fmla="*/ 0 h 96"/>
                  <a:gd name="T2" fmla="*/ 0 w 637"/>
                  <a:gd name="T3" fmla="*/ 0 h 96"/>
                  <a:gd name="T4" fmla="*/ 0 w 637"/>
                  <a:gd name="T5" fmla="*/ 0 h 96"/>
                  <a:gd name="T6" fmla="*/ 0 w 637"/>
                  <a:gd name="T7" fmla="*/ 0 h 96"/>
                  <a:gd name="T8" fmla="*/ 0 w 637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6"/>
                  <a:gd name="T17" fmla="*/ 637 w 6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91" name="Freeform 147"/>
              <p:cNvSpPr>
                <a:spLocks/>
              </p:cNvSpPr>
              <p:nvPr/>
            </p:nvSpPr>
            <p:spPr bwMode="auto">
              <a:xfrm>
                <a:off x="914" y="2104"/>
                <a:ext cx="21" cy="31"/>
              </a:xfrm>
              <a:custGeom>
                <a:avLst/>
                <a:gdLst>
                  <a:gd name="T0" fmla="*/ 0 w 80"/>
                  <a:gd name="T1" fmla="*/ 0 h 120"/>
                  <a:gd name="T2" fmla="*/ 0 w 80"/>
                  <a:gd name="T3" fmla="*/ 0 h 120"/>
                  <a:gd name="T4" fmla="*/ 0 w 80"/>
                  <a:gd name="T5" fmla="*/ 0 h 120"/>
                  <a:gd name="T6" fmla="*/ 0 w 80"/>
                  <a:gd name="T7" fmla="*/ 0 h 120"/>
                  <a:gd name="T8" fmla="*/ 0 w 80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0"/>
                  <a:gd name="T17" fmla="*/ 80 w 8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0">
                    <a:moveTo>
                      <a:pt x="0" y="120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92" name="Freeform 148"/>
              <p:cNvSpPr>
                <a:spLocks/>
              </p:cNvSpPr>
              <p:nvPr/>
            </p:nvSpPr>
            <p:spPr bwMode="auto">
              <a:xfrm>
                <a:off x="914" y="2104"/>
                <a:ext cx="21" cy="31"/>
              </a:xfrm>
              <a:custGeom>
                <a:avLst/>
                <a:gdLst>
                  <a:gd name="T0" fmla="*/ 0 w 80"/>
                  <a:gd name="T1" fmla="*/ 0 h 120"/>
                  <a:gd name="T2" fmla="*/ 0 w 80"/>
                  <a:gd name="T3" fmla="*/ 0 h 120"/>
                  <a:gd name="T4" fmla="*/ 0 w 80"/>
                  <a:gd name="T5" fmla="*/ 0 h 120"/>
                  <a:gd name="T6" fmla="*/ 0 w 80"/>
                  <a:gd name="T7" fmla="*/ 0 h 120"/>
                  <a:gd name="T8" fmla="*/ 0 w 80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0"/>
                  <a:gd name="T17" fmla="*/ 80 w 8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0">
                    <a:moveTo>
                      <a:pt x="0" y="120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93" name="Rectangle 149"/>
              <p:cNvSpPr>
                <a:spLocks noChangeArrowheads="1"/>
              </p:cNvSpPr>
              <p:nvPr/>
            </p:nvSpPr>
            <p:spPr bwMode="auto">
              <a:xfrm>
                <a:off x="775" y="21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5794" name="Rectangle 150"/>
              <p:cNvSpPr>
                <a:spLocks noChangeArrowheads="1"/>
              </p:cNvSpPr>
              <p:nvPr/>
            </p:nvSpPr>
            <p:spPr bwMode="auto">
              <a:xfrm>
                <a:off x="776" y="21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25747" name="Group 151"/>
            <p:cNvGrpSpPr>
              <a:grpSpLocks/>
            </p:cNvGrpSpPr>
            <p:nvPr/>
          </p:nvGrpSpPr>
          <p:grpSpPr bwMode="auto">
            <a:xfrm>
              <a:off x="1568" y="370"/>
              <a:ext cx="92" cy="56"/>
              <a:chOff x="820" y="2004"/>
              <a:chExt cx="92" cy="56"/>
            </a:xfrm>
          </p:grpSpPr>
          <p:grpSp>
            <p:nvGrpSpPr>
              <p:cNvPr id="25748" name="Group 152"/>
              <p:cNvGrpSpPr>
                <a:grpSpLocks/>
              </p:cNvGrpSpPr>
              <p:nvPr/>
            </p:nvGrpSpPr>
            <p:grpSpPr bwMode="auto">
              <a:xfrm>
                <a:off x="820" y="2004"/>
                <a:ext cx="92" cy="56"/>
                <a:chOff x="820" y="2004"/>
                <a:chExt cx="92" cy="56"/>
              </a:xfrm>
            </p:grpSpPr>
            <p:sp>
              <p:nvSpPr>
                <p:cNvPr id="25766" name="Oval 153"/>
                <p:cNvSpPr>
                  <a:spLocks noChangeArrowheads="1"/>
                </p:cNvSpPr>
                <p:nvPr/>
              </p:nvSpPr>
              <p:spPr bwMode="auto">
                <a:xfrm>
                  <a:off x="852" y="2004"/>
                  <a:ext cx="4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5767" name="Oval 154"/>
                <p:cNvSpPr>
                  <a:spLocks noChangeArrowheads="1"/>
                </p:cNvSpPr>
                <p:nvPr/>
              </p:nvSpPr>
              <p:spPr bwMode="auto">
                <a:xfrm>
                  <a:off x="830" y="2010"/>
                  <a:ext cx="3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5768" name="Oval 155"/>
                <p:cNvSpPr>
                  <a:spLocks noChangeArrowheads="1"/>
                </p:cNvSpPr>
                <p:nvPr/>
              </p:nvSpPr>
              <p:spPr bwMode="auto">
                <a:xfrm>
                  <a:off x="820" y="2024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5769" name="Oval 156"/>
                <p:cNvSpPr>
                  <a:spLocks noChangeArrowheads="1"/>
                </p:cNvSpPr>
                <p:nvPr/>
              </p:nvSpPr>
              <p:spPr bwMode="auto">
                <a:xfrm>
                  <a:off x="826" y="2032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5770" name="Oval 157"/>
                <p:cNvSpPr>
                  <a:spLocks noChangeArrowheads="1"/>
                </p:cNvSpPr>
                <p:nvPr/>
              </p:nvSpPr>
              <p:spPr bwMode="auto">
                <a:xfrm>
                  <a:off x="848" y="2036"/>
                  <a:ext cx="48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5771" name="Oval 158"/>
                <p:cNvSpPr>
                  <a:spLocks noChangeArrowheads="1"/>
                </p:cNvSpPr>
                <p:nvPr/>
              </p:nvSpPr>
              <p:spPr bwMode="auto">
                <a:xfrm>
                  <a:off x="878" y="2010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5772" name="Oval 159"/>
                <p:cNvSpPr>
                  <a:spLocks noChangeArrowheads="1"/>
                </p:cNvSpPr>
                <p:nvPr/>
              </p:nvSpPr>
              <p:spPr bwMode="auto">
                <a:xfrm>
                  <a:off x="882" y="2022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5773" name="Oval 160"/>
                <p:cNvSpPr>
                  <a:spLocks noChangeArrowheads="1"/>
                </p:cNvSpPr>
                <p:nvPr/>
              </p:nvSpPr>
              <p:spPr bwMode="auto">
                <a:xfrm>
                  <a:off x="880" y="2026"/>
                  <a:ext cx="3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5774" name="Oval 161"/>
                <p:cNvSpPr>
                  <a:spLocks noChangeArrowheads="1"/>
                </p:cNvSpPr>
                <p:nvPr/>
              </p:nvSpPr>
              <p:spPr bwMode="auto">
                <a:xfrm>
                  <a:off x="836" y="2018"/>
                  <a:ext cx="6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</p:grpSp>
          <p:grpSp>
            <p:nvGrpSpPr>
              <p:cNvPr id="25749" name="Group 162"/>
              <p:cNvGrpSpPr>
                <a:grpSpLocks/>
              </p:cNvGrpSpPr>
              <p:nvPr/>
            </p:nvGrpSpPr>
            <p:grpSpPr bwMode="auto">
              <a:xfrm>
                <a:off x="820" y="2004"/>
                <a:ext cx="92" cy="56"/>
                <a:chOff x="820" y="2004"/>
                <a:chExt cx="92" cy="56"/>
              </a:xfrm>
            </p:grpSpPr>
            <p:sp>
              <p:nvSpPr>
                <p:cNvPr id="25750" name="Arc 163"/>
                <p:cNvSpPr>
                  <a:spLocks/>
                </p:cNvSpPr>
                <p:nvPr/>
              </p:nvSpPr>
              <p:spPr bwMode="auto">
                <a:xfrm>
                  <a:off x="853" y="2004"/>
                  <a:ext cx="38" cy="12"/>
                </a:xfrm>
                <a:custGeom>
                  <a:avLst/>
                  <a:gdLst>
                    <a:gd name="T0" fmla="*/ 0 w 41217"/>
                    <a:gd name="T1" fmla="*/ 0 h 21600"/>
                    <a:gd name="T2" fmla="*/ 0 w 41217"/>
                    <a:gd name="T3" fmla="*/ 0 h 21600"/>
                    <a:gd name="T4" fmla="*/ 0 w 4121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217"/>
                    <a:gd name="T10" fmla="*/ 0 h 21600"/>
                    <a:gd name="T11" fmla="*/ 41217 w 4121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217" h="21600" fill="none" extrusionOk="0">
                      <a:moveTo>
                        <a:pt x="-1" y="15818"/>
                      </a:moveTo>
                      <a:cubicBezTo>
                        <a:pt x="2596" y="6470"/>
                        <a:pt x="11109" y="-1"/>
                        <a:pt x="20812" y="0"/>
                      </a:cubicBezTo>
                      <a:cubicBezTo>
                        <a:pt x="30010" y="0"/>
                        <a:pt x="38199" y="5825"/>
                        <a:pt x="41216" y="14515"/>
                      </a:cubicBezTo>
                    </a:path>
                    <a:path w="41217" h="21600" stroke="0" extrusionOk="0">
                      <a:moveTo>
                        <a:pt x="-1" y="15818"/>
                      </a:moveTo>
                      <a:cubicBezTo>
                        <a:pt x="2596" y="6470"/>
                        <a:pt x="11109" y="-1"/>
                        <a:pt x="20812" y="0"/>
                      </a:cubicBezTo>
                      <a:cubicBezTo>
                        <a:pt x="30010" y="0"/>
                        <a:pt x="38199" y="5825"/>
                        <a:pt x="41216" y="14515"/>
                      </a:cubicBezTo>
                      <a:lnTo>
                        <a:pt x="20812" y="21600"/>
                      </a:lnTo>
                      <a:lnTo>
                        <a:pt x="-1" y="1581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51" name="Arc 164"/>
                <p:cNvSpPr>
                  <a:spLocks/>
                </p:cNvSpPr>
                <p:nvPr/>
              </p:nvSpPr>
              <p:spPr bwMode="auto">
                <a:xfrm>
                  <a:off x="854" y="2005"/>
                  <a:ext cx="36" cy="11"/>
                </a:xfrm>
                <a:custGeom>
                  <a:avLst/>
                  <a:gdLst>
                    <a:gd name="T0" fmla="*/ 0 w 41081"/>
                    <a:gd name="T1" fmla="*/ 0 h 21600"/>
                    <a:gd name="T2" fmla="*/ 0 w 41081"/>
                    <a:gd name="T3" fmla="*/ 0 h 21600"/>
                    <a:gd name="T4" fmla="*/ 0 w 4108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081"/>
                    <a:gd name="T10" fmla="*/ 0 h 21600"/>
                    <a:gd name="T11" fmla="*/ 41081 w 4108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081" h="21600" fill="none" extrusionOk="0">
                      <a:moveTo>
                        <a:pt x="0" y="15624"/>
                      </a:moveTo>
                      <a:cubicBezTo>
                        <a:pt x="2663" y="6372"/>
                        <a:pt x="11129" y="-1"/>
                        <a:pt x="20757" y="0"/>
                      </a:cubicBezTo>
                      <a:cubicBezTo>
                        <a:pt x="29866" y="0"/>
                        <a:pt x="37996" y="5714"/>
                        <a:pt x="41081" y="14285"/>
                      </a:cubicBezTo>
                    </a:path>
                    <a:path w="41081" h="21600" stroke="0" extrusionOk="0">
                      <a:moveTo>
                        <a:pt x="0" y="15624"/>
                      </a:moveTo>
                      <a:cubicBezTo>
                        <a:pt x="2663" y="6372"/>
                        <a:pt x="11129" y="-1"/>
                        <a:pt x="20757" y="0"/>
                      </a:cubicBezTo>
                      <a:cubicBezTo>
                        <a:pt x="29866" y="0"/>
                        <a:pt x="37996" y="5714"/>
                        <a:pt x="41081" y="14285"/>
                      </a:cubicBezTo>
                      <a:lnTo>
                        <a:pt x="20757" y="21600"/>
                      </a:lnTo>
                      <a:lnTo>
                        <a:pt x="0" y="15624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52" name="Arc 165"/>
                <p:cNvSpPr>
                  <a:spLocks/>
                </p:cNvSpPr>
                <p:nvPr/>
              </p:nvSpPr>
              <p:spPr bwMode="auto">
                <a:xfrm>
                  <a:off x="830" y="2010"/>
                  <a:ext cx="23" cy="14"/>
                </a:xfrm>
                <a:custGeom>
                  <a:avLst/>
                  <a:gdLst>
                    <a:gd name="T0" fmla="*/ 0 w 33372"/>
                    <a:gd name="T1" fmla="*/ 0 h 25836"/>
                    <a:gd name="T2" fmla="*/ 0 w 33372"/>
                    <a:gd name="T3" fmla="*/ 0 h 25836"/>
                    <a:gd name="T4" fmla="*/ 0 w 33372"/>
                    <a:gd name="T5" fmla="*/ 0 h 25836"/>
                    <a:gd name="T6" fmla="*/ 0 60000 65536"/>
                    <a:gd name="T7" fmla="*/ 0 60000 65536"/>
                    <a:gd name="T8" fmla="*/ 0 60000 65536"/>
                    <a:gd name="T9" fmla="*/ 0 w 33372"/>
                    <a:gd name="T10" fmla="*/ 0 h 25836"/>
                    <a:gd name="T11" fmla="*/ 33372 w 33372"/>
                    <a:gd name="T12" fmla="*/ 25836 h 258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372" h="25836" fill="none" extrusionOk="0">
                      <a:moveTo>
                        <a:pt x="419" y="25835"/>
                      </a:moveTo>
                      <a:cubicBezTo>
                        <a:pt x="140" y="24441"/>
                        <a:pt x="0" y="2302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</a:path>
                    <a:path w="33372" h="25836" stroke="0" extrusionOk="0">
                      <a:moveTo>
                        <a:pt x="419" y="25835"/>
                      </a:moveTo>
                      <a:cubicBezTo>
                        <a:pt x="140" y="24441"/>
                        <a:pt x="0" y="2302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  <a:lnTo>
                        <a:pt x="21600" y="21600"/>
                      </a:lnTo>
                      <a:lnTo>
                        <a:pt x="419" y="25835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53" name="Arc 166"/>
                <p:cNvSpPr>
                  <a:spLocks/>
                </p:cNvSpPr>
                <p:nvPr/>
              </p:nvSpPr>
              <p:spPr bwMode="auto">
                <a:xfrm>
                  <a:off x="831" y="2011"/>
                  <a:ext cx="22" cy="13"/>
                </a:xfrm>
                <a:custGeom>
                  <a:avLst/>
                  <a:gdLst>
                    <a:gd name="T0" fmla="*/ 0 w 33223"/>
                    <a:gd name="T1" fmla="*/ 0 h 25910"/>
                    <a:gd name="T2" fmla="*/ 0 w 33223"/>
                    <a:gd name="T3" fmla="*/ 0 h 25910"/>
                    <a:gd name="T4" fmla="*/ 0 w 33223"/>
                    <a:gd name="T5" fmla="*/ 0 h 25910"/>
                    <a:gd name="T6" fmla="*/ 0 60000 65536"/>
                    <a:gd name="T7" fmla="*/ 0 60000 65536"/>
                    <a:gd name="T8" fmla="*/ 0 60000 65536"/>
                    <a:gd name="T9" fmla="*/ 0 w 33223"/>
                    <a:gd name="T10" fmla="*/ 0 h 25910"/>
                    <a:gd name="T11" fmla="*/ 33223 w 33223"/>
                    <a:gd name="T12" fmla="*/ 25910 h 259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223" h="25910" fill="none" extrusionOk="0">
                      <a:moveTo>
                        <a:pt x="434" y="25909"/>
                      </a:moveTo>
                      <a:cubicBezTo>
                        <a:pt x="145" y="24491"/>
                        <a:pt x="0" y="2304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</a:path>
                    <a:path w="33223" h="25910" stroke="0" extrusionOk="0">
                      <a:moveTo>
                        <a:pt x="434" y="25909"/>
                      </a:moveTo>
                      <a:cubicBezTo>
                        <a:pt x="145" y="24491"/>
                        <a:pt x="0" y="2304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  <a:lnTo>
                        <a:pt x="21600" y="21600"/>
                      </a:lnTo>
                      <a:lnTo>
                        <a:pt x="434" y="2590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54" name="Arc 167"/>
                <p:cNvSpPr>
                  <a:spLocks/>
                </p:cNvSpPr>
                <p:nvPr/>
              </p:nvSpPr>
              <p:spPr bwMode="auto">
                <a:xfrm>
                  <a:off x="826" y="2042"/>
                  <a:ext cx="24" cy="10"/>
                </a:xfrm>
                <a:custGeom>
                  <a:avLst/>
                  <a:gdLst>
                    <a:gd name="T0" fmla="*/ 0 w 31800"/>
                    <a:gd name="T1" fmla="*/ 0 h 21600"/>
                    <a:gd name="T2" fmla="*/ 0 w 31800"/>
                    <a:gd name="T3" fmla="*/ 0 h 21600"/>
                    <a:gd name="T4" fmla="*/ 0 w 318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800"/>
                    <a:gd name="T10" fmla="*/ 0 h 21600"/>
                    <a:gd name="T11" fmla="*/ 31800 w 318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800" h="21600" fill="none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800" h="21600" stroke="0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31799" y="1903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55" name="Arc 168"/>
                <p:cNvSpPr>
                  <a:spLocks/>
                </p:cNvSpPr>
                <p:nvPr/>
              </p:nvSpPr>
              <p:spPr bwMode="auto">
                <a:xfrm>
                  <a:off x="827" y="2042"/>
                  <a:ext cx="22" cy="9"/>
                </a:xfrm>
                <a:custGeom>
                  <a:avLst/>
                  <a:gdLst>
                    <a:gd name="T0" fmla="*/ 0 w 31479"/>
                    <a:gd name="T1" fmla="*/ 0 h 21600"/>
                    <a:gd name="T2" fmla="*/ 0 w 31479"/>
                    <a:gd name="T3" fmla="*/ 0 h 21600"/>
                    <a:gd name="T4" fmla="*/ 0 w 314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479"/>
                    <a:gd name="T10" fmla="*/ 0 h 21600"/>
                    <a:gd name="T11" fmla="*/ 31479 w 314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479" h="21600" fill="none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479" h="21600" stroke="0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31478" y="1920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56" name="Arc 169"/>
                <p:cNvSpPr>
                  <a:spLocks/>
                </p:cNvSpPr>
                <p:nvPr/>
              </p:nvSpPr>
              <p:spPr bwMode="auto">
                <a:xfrm>
                  <a:off x="890" y="2010"/>
                  <a:ext cx="18" cy="14"/>
                </a:xfrm>
                <a:custGeom>
                  <a:avLst/>
                  <a:gdLst>
                    <a:gd name="T0" fmla="*/ 0 w 26126"/>
                    <a:gd name="T1" fmla="*/ 0 h 32795"/>
                    <a:gd name="T2" fmla="*/ 0 w 26126"/>
                    <a:gd name="T3" fmla="*/ 0 h 32795"/>
                    <a:gd name="T4" fmla="*/ 0 w 26126"/>
                    <a:gd name="T5" fmla="*/ 0 h 32795"/>
                    <a:gd name="T6" fmla="*/ 0 60000 65536"/>
                    <a:gd name="T7" fmla="*/ 0 60000 65536"/>
                    <a:gd name="T8" fmla="*/ 0 60000 65536"/>
                    <a:gd name="T9" fmla="*/ 0 w 26126"/>
                    <a:gd name="T10" fmla="*/ 0 h 32795"/>
                    <a:gd name="T11" fmla="*/ 26126 w 26126"/>
                    <a:gd name="T12" fmla="*/ 32795 h 327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126" h="32795" fill="none" extrusionOk="0">
                      <a:moveTo>
                        <a:pt x="0" y="479"/>
                      </a:moveTo>
                      <a:cubicBezTo>
                        <a:pt x="1487" y="160"/>
                        <a:pt x="3004" y="-1"/>
                        <a:pt x="4526" y="0"/>
                      </a:cubicBezTo>
                      <a:cubicBezTo>
                        <a:pt x="16455" y="0"/>
                        <a:pt x="26126" y="9670"/>
                        <a:pt x="26126" y="21600"/>
                      </a:cubicBezTo>
                      <a:cubicBezTo>
                        <a:pt x="26126" y="25547"/>
                        <a:pt x="25044" y="29419"/>
                        <a:pt x="22998" y="32795"/>
                      </a:cubicBezTo>
                    </a:path>
                    <a:path w="26126" h="32795" stroke="0" extrusionOk="0">
                      <a:moveTo>
                        <a:pt x="0" y="479"/>
                      </a:moveTo>
                      <a:cubicBezTo>
                        <a:pt x="1487" y="160"/>
                        <a:pt x="3004" y="-1"/>
                        <a:pt x="4526" y="0"/>
                      </a:cubicBezTo>
                      <a:cubicBezTo>
                        <a:pt x="16455" y="0"/>
                        <a:pt x="26126" y="9670"/>
                        <a:pt x="26126" y="21600"/>
                      </a:cubicBezTo>
                      <a:cubicBezTo>
                        <a:pt x="26126" y="25547"/>
                        <a:pt x="25044" y="29419"/>
                        <a:pt x="22998" y="32795"/>
                      </a:cubicBezTo>
                      <a:lnTo>
                        <a:pt x="4526" y="21600"/>
                      </a:lnTo>
                      <a:lnTo>
                        <a:pt x="0" y="47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57" name="Arc 170"/>
                <p:cNvSpPr>
                  <a:spLocks/>
                </p:cNvSpPr>
                <p:nvPr/>
              </p:nvSpPr>
              <p:spPr bwMode="auto">
                <a:xfrm>
                  <a:off x="890" y="2011"/>
                  <a:ext cx="17" cy="12"/>
                </a:xfrm>
                <a:custGeom>
                  <a:avLst/>
                  <a:gdLst>
                    <a:gd name="T0" fmla="*/ 0 w 25919"/>
                    <a:gd name="T1" fmla="*/ 0 h 33197"/>
                    <a:gd name="T2" fmla="*/ 0 w 25919"/>
                    <a:gd name="T3" fmla="*/ 0 h 33197"/>
                    <a:gd name="T4" fmla="*/ 0 w 25919"/>
                    <a:gd name="T5" fmla="*/ 0 h 33197"/>
                    <a:gd name="T6" fmla="*/ 0 60000 65536"/>
                    <a:gd name="T7" fmla="*/ 0 60000 65536"/>
                    <a:gd name="T8" fmla="*/ 0 60000 65536"/>
                    <a:gd name="T9" fmla="*/ 0 w 25919"/>
                    <a:gd name="T10" fmla="*/ 0 h 33197"/>
                    <a:gd name="T11" fmla="*/ 25919 w 25919"/>
                    <a:gd name="T12" fmla="*/ 33197 h 3319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919" h="33197" fill="none" extrusionOk="0">
                      <a:moveTo>
                        <a:pt x="0" y="436"/>
                      </a:moveTo>
                      <a:cubicBezTo>
                        <a:pt x="1421" y="146"/>
                        <a:pt x="2868" y="-1"/>
                        <a:pt x="4319" y="0"/>
                      </a:cubicBezTo>
                      <a:cubicBezTo>
                        <a:pt x="16248" y="0"/>
                        <a:pt x="25919" y="9670"/>
                        <a:pt x="25919" y="21600"/>
                      </a:cubicBezTo>
                      <a:cubicBezTo>
                        <a:pt x="25919" y="25708"/>
                        <a:pt x="24747" y="29731"/>
                        <a:pt x="22541" y="33196"/>
                      </a:cubicBezTo>
                    </a:path>
                    <a:path w="25919" h="33197" stroke="0" extrusionOk="0">
                      <a:moveTo>
                        <a:pt x="0" y="436"/>
                      </a:moveTo>
                      <a:cubicBezTo>
                        <a:pt x="1421" y="146"/>
                        <a:pt x="2868" y="-1"/>
                        <a:pt x="4319" y="0"/>
                      </a:cubicBezTo>
                      <a:cubicBezTo>
                        <a:pt x="16248" y="0"/>
                        <a:pt x="25919" y="9670"/>
                        <a:pt x="25919" y="21600"/>
                      </a:cubicBezTo>
                      <a:cubicBezTo>
                        <a:pt x="25919" y="25708"/>
                        <a:pt x="24747" y="29731"/>
                        <a:pt x="22541" y="33196"/>
                      </a:cubicBezTo>
                      <a:lnTo>
                        <a:pt x="4319" y="21600"/>
                      </a:lnTo>
                      <a:lnTo>
                        <a:pt x="0" y="436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58" name="Arc 171"/>
                <p:cNvSpPr>
                  <a:spLocks/>
                </p:cNvSpPr>
                <p:nvPr/>
              </p:nvSpPr>
              <p:spPr bwMode="auto">
                <a:xfrm>
                  <a:off x="896" y="2024"/>
                  <a:ext cx="16" cy="13"/>
                </a:xfrm>
                <a:custGeom>
                  <a:avLst/>
                  <a:gdLst>
                    <a:gd name="T0" fmla="*/ 0 w 21600"/>
                    <a:gd name="T1" fmla="*/ 0 h 28809"/>
                    <a:gd name="T2" fmla="*/ 0 w 21600"/>
                    <a:gd name="T3" fmla="*/ 0 h 28809"/>
                    <a:gd name="T4" fmla="*/ 0 w 21600"/>
                    <a:gd name="T5" fmla="*/ 0 h 2880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8809"/>
                    <a:gd name="T11" fmla="*/ 21600 w 21600"/>
                    <a:gd name="T12" fmla="*/ 28809 h 2880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8809" fill="none" extrusionOk="0">
                      <a:moveTo>
                        <a:pt x="13827" y="0"/>
                      </a:moveTo>
                      <a:cubicBezTo>
                        <a:pt x="18752" y="4104"/>
                        <a:pt x="21600" y="10183"/>
                        <a:pt x="21600" y="16594"/>
                      </a:cubicBezTo>
                      <a:cubicBezTo>
                        <a:pt x="21600" y="20954"/>
                        <a:pt x="20280" y="25212"/>
                        <a:pt x="17814" y="28809"/>
                      </a:cubicBezTo>
                    </a:path>
                    <a:path w="21600" h="28809" stroke="0" extrusionOk="0">
                      <a:moveTo>
                        <a:pt x="13827" y="0"/>
                      </a:moveTo>
                      <a:cubicBezTo>
                        <a:pt x="18752" y="4104"/>
                        <a:pt x="21600" y="10183"/>
                        <a:pt x="21600" y="16594"/>
                      </a:cubicBezTo>
                      <a:cubicBezTo>
                        <a:pt x="21600" y="20954"/>
                        <a:pt x="20280" y="25212"/>
                        <a:pt x="17814" y="28809"/>
                      </a:cubicBezTo>
                      <a:lnTo>
                        <a:pt x="0" y="16594"/>
                      </a:lnTo>
                      <a:lnTo>
                        <a:pt x="1382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59" name="Arc 172"/>
                <p:cNvSpPr>
                  <a:spLocks/>
                </p:cNvSpPr>
                <p:nvPr/>
              </p:nvSpPr>
              <p:spPr bwMode="auto">
                <a:xfrm>
                  <a:off x="896" y="2025"/>
                  <a:ext cx="15" cy="12"/>
                </a:xfrm>
                <a:custGeom>
                  <a:avLst/>
                  <a:gdLst>
                    <a:gd name="T0" fmla="*/ 0 w 21600"/>
                    <a:gd name="T1" fmla="*/ 0 h 29422"/>
                    <a:gd name="T2" fmla="*/ 0 w 21600"/>
                    <a:gd name="T3" fmla="*/ 0 h 29422"/>
                    <a:gd name="T4" fmla="*/ 0 w 21600"/>
                    <a:gd name="T5" fmla="*/ 0 h 2942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9422"/>
                    <a:gd name="T11" fmla="*/ 21600 w 21600"/>
                    <a:gd name="T12" fmla="*/ 29422 h 294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9422" fill="none" extrusionOk="0">
                      <a:moveTo>
                        <a:pt x="13493" y="-1"/>
                      </a:moveTo>
                      <a:cubicBezTo>
                        <a:pt x="18617" y="4099"/>
                        <a:pt x="21600" y="10305"/>
                        <a:pt x="21600" y="16867"/>
                      </a:cubicBezTo>
                      <a:cubicBezTo>
                        <a:pt x="21600" y="21368"/>
                        <a:pt x="20193" y="25758"/>
                        <a:pt x="17576" y="29421"/>
                      </a:cubicBezTo>
                    </a:path>
                    <a:path w="21600" h="29422" stroke="0" extrusionOk="0">
                      <a:moveTo>
                        <a:pt x="13493" y="-1"/>
                      </a:moveTo>
                      <a:cubicBezTo>
                        <a:pt x="18617" y="4099"/>
                        <a:pt x="21600" y="10305"/>
                        <a:pt x="21600" y="16867"/>
                      </a:cubicBezTo>
                      <a:cubicBezTo>
                        <a:pt x="21600" y="21368"/>
                        <a:pt x="20193" y="25758"/>
                        <a:pt x="17576" y="29421"/>
                      </a:cubicBezTo>
                      <a:lnTo>
                        <a:pt x="0" y="16867"/>
                      </a:lnTo>
                      <a:lnTo>
                        <a:pt x="13493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60" name="Arc 173"/>
                <p:cNvSpPr>
                  <a:spLocks/>
                </p:cNvSpPr>
                <p:nvPr/>
              </p:nvSpPr>
              <p:spPr bwMode="auto">
                <a:xfrm>
                  <a:off x="890" y="2037"/>
                  <a:ext cx="20" cy="19"/>
                </a:xfrm>
                <a:custGeom>
                  <a:avLst/>
                  <a:gdLst>
                    <a:gd name="T0" fmla="*/ 0 w 28431"/>
                    <a:gd name="T1" fmla="*/ 0 h 27648"/>
                    <a:gd name="T2" fmla="*/ 0 w 28431"/>
                    <a:gd name="T3" fmla="*/ 0 h 27648"/>
                    <a:gd name="T4" fmla="*/ 0 w 28431"/>
                    <a:gd name="T5" fmla="*/ 0 h 27648"/>
                    <a:gd name="T6" fmla="*/ 0 60000 65536"/>
                    <a:gd name="T7" fmla="*/ 0 60000 65536"/>
                    <a:gd name="T8" fmla="*/ 0 60000 65536"/>
                    <a:gd name="T9" fmla="*/ 0 w 28431"/>
                    <a:gd name="T10" fmla="*/ 0 h 27648"/>
                    <a:gd name="T11" fmla="*/ 28431 w 28431"/>
                    <a:gd name="T12" fmla="*/ 27648 h 276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431" h="27648" fill="none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</a:path>
                    <a:path w="28431" h="27648" stroke="0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  <a:lnTo>
                        <a:pt x="6831" y="6048"/>
                      </a:lnTo>
                      <a:lnTo>
                        <a:pt x="27566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61" name="Arc 174"/>
                <p:cNvSpPr>
                  <a:spLocks/>
                </p:cNvSpPr>
                <p:nvPr/>
              </p:nvSpPr>
              <p:spPr bwMode="auto">
                <a:xfrm>
                  <a:off x="891" y="2037"/>
                  <a:ext cx="18" cy="18"/>
                </a:xfrm>
                <a:custGeom>
                  <a:avLst/>
                  <a:gdLst>
                    <a:gd name="T0" fmla="*/ 0 w 28431"/>
                    <a:gd name="T1" fmla="*/ 0 h 27648"/>
                    <a:gd name="T2" fmla="*/ 0 w 28431"/>
                    <a:gd name="T3" fmla="*/ 0 h 27648"/>
                    <a:gd name="T4" fmla="*/ 0 w 28431"/>
                    <a:gd name="T5" fmla="*/ 0 h 27648"/>
                    <a:gd name="T6" fmla="*/ 0 60000 65536"/>
                    <a:gd name="T7" fmla="*/ 0 60000 65536"/>
                    <a:gd name="T8" fmla="*/ 0 60000 65536"/>
                    <a:gd name="T9" fmla="*/ 0 w 28431"/>
                    <a:gd name="T10" fmla="*/ 0 h 27648"/>
                    <a:gd name="T11" fmla="*/ 28431 w 28431"/>
                    <a:gd name="T12" fmla="*/ 27648 h 276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431" h="27648" fill="none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</a:path>
                    <a:path w="28431" h="27648" stroke="0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  <a:lnTo>
                        <a:pt x="6831" y="6048"/>
                      </a:lnTo>
                      <a:lnTo>
                        <a:pt x="27566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62" name="Arc 175"/>
                <p:cNvSpPr>
                  <a:spLocks/>
                </p:cNvSpPr>
                <p:nvPr/>
              </p:nvSpPr>
              <p:spPr bwMode="auto">
                <a:xfrm>
                  <a:off x="820" y="2024"/>
                  <a:ext cx="10" cy="17"/>
                </a:xfrm>
                <a:custGeom>
                  <a:avLst/>
                  <a:gdLst>
                    <a:gd name="T0" fmla="*/ 0 w 21600"/>
                    <a:gd name="T1" fmla="*/ 0 h 41382"/>
                    <a:gd name="T2" fmla="*/ 0 w 21600"/>
                    <a:gd name="T3" fmla="*/ 0 h 41382"/>
                    <a:gd name="T4" fmla="*/ 0 w 21600"/>
                    <a:gd name="T5" fmla="*/ 0 h 4138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382"/>
                    <a:gd name="T11" fmla="*/ 21600 w 21600"/>
                    <a:gd name="T12" fmla="*/ 41382 h 4138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382" fill="none" extrusionOk="0">
                      <a:moveTo>
                        <a:pt x="13091" y="41381"/>
                      </a:moveTo>
                      <a:cubicBezTo>
                        <a:pt x="5149" y="37977"/>
                        <a:pt x="0" y="30168"/>
                        <a:pt x="0" y="21528"/>
                      </a:cubicBezTo>
                      <a:cubicBezTo>
                        <a:pt x="-1" y="10281"/>
                        <a:pt x="8629" y="916"/>
                        <a:pt x="19838" y="-1"/>
                      </a:cubicBezTo>
                    </a:path>
                    <a:path w="21600" h="41382" stroke="0" extrusionOk="0">
                      <a:moveTo>
                        <a:pt x="13091" y="41381"/>
                      </a:moveTo>
                      <a:cubicBezTo>
                        <a:pt x="5149" y="37977"/>
                        <a:pt x="0" y="30168"/>
                        <a:pt x="0" y="21528"/>
                      </a:cubicBezTo>
                      <a:cubicBezTo>
                        <a:pt x="-1" y="10281"/>
                        <a:pt x="8629" y="916"/>
                        <a:pt x="19838" y="-1"/>
                      </a:cubicBezTo>
                      <a:lnTo>
                        <a:pt x="21600" y="21528"/>
                      </a:lnTo>
                      <a:lnTo>
                        <a:pt x="13091" y="4138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63" name="Arc 176"/>
                <p:cNvSpPr>
                  <a:spLocks/>
                </p:cNvSpPr>
                <p:nvPr/>
              </p:nvSpPr>
              <p:spPr bwMode="auto">
                <a:xfrm>
                  <a:off x="821" y="2025"/>
                  <a:ext cx="9" cy="15"/>
                </a:xfrm>
                <a:custGeom>
                  <a:avLst/>
                  <a:gdLst>
                    <a:gd name="T0" fmla="*/ 0 w 21600"/>
                    <a:gd name="T1" fmla="*/ 0 h 41421"/>
                    <a:gd name="T2" fmla="*/ 0 w 21600"/>
                    <a:gd name="T3" fmla="*/ 0 h 41421"/>
                    <a:gd name="T4" fmla="*/ 0 w 21600"/>
                    <a:gd name="T5" fmla="*/ 0 h 4142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21"/>
                    <a:gd name="T11" fmla="*/ 21600 w 21600"/>
                    <a:gd name="T12" fmla="*/ 41421 h 4142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21" fill="none" extrusionOk="0">
                      <a:moveTo>
                        <a:pt x="13179" y="41421"/>
                      </a:moveTo>
                      <a:cubicBezTo>
                        <a:pt x="5190" y="38039"/>
                        <a:pt x="0" y="30205"/>
                        <a:pt x="0" y="21530"/>
                      </a:cubicBezTo>
                      <a:cubicBezTo>
                        <a:pt x="-1" y="10275"/>
                        <a:pt x="8641" y="906"/>
                        <a:pt x="19860" y="0"/>
                      </a:cubicBezTo>
                    </a:path>
                    <a:path w="21600" h="41421" stroke="0" extrusionOk="0">
                      <a:moveTo>
                        <a:pt x="13179" y="41421"/>
                      </a:moveTo>
                      <a:cubicBezTo>
                        <a:pt x="5190" y="38039"/>
                        <a:pt x="0" y="30205"/>
                        <a:pt x="0" y="21530"/>
                      </a:cubicBezTo>
                      <a:cubicBezTo>
                        <a:pt x="-1" y="10275"/>
                        <a:pt x="8641" y="906"/>
                        <a:pt x="19860" y="0"/>
                      </a:cubicBezTo>
                      <a:lnTo>
                        <a:pt x="21600" y="21530"/>
                      </a:lnTo>
                      <a:lnTo>
                        <a:pt x="13179" y="4142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64" name="Arc 177"/>
                <p:cNvSpPr>
                  <a:spLocks/>
                </p:cNvSpPr>
                <p:nvPr/>
              </p:nvSpPr>
              <p:spPr bwMode="auto">
                <a:xfrm>
                  <a:off x="849" y="2048"/>
                  <a:ext cx="42" cy="12"/>
                </a:xfrm>
                <a:custGeom>
                  <a:avLst/>
                  <a:gdLst>
                    <a:gd name="T0" fmla="*/ 0 w 39208"/>
                    <a:gd name="T1" fmla="*/ 0 h 21600"/>
                    <a:gd name="T2" fmla="*/ 0 w 39208"/>
                    <a:gd name="T3" fmla="*/ 0 h 21600"/>
                    <a:gd name="T4" fmla="*/ 0 w 39208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208"/>
                    <a:gd name="T10" fmla="*/ 0 h 21600"/>
                    <a:gd name="T11" fmla="*/ 39208 w 39208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208" h="21600" fill="none" extrusionOk="0">
                      <a:moveTo>
                        <a:pt x="39208" y="11629"/>
                      </a:moveTo>
                      <a:cubicBezTo>
                        <a:pt x="35239" y="17840"/>
                        <a:pt x="28377" y="21599"/>
                        <a:pt x="21006" y="21600"/>
                      </a:cubicBezTo>
                      <a:cubicBezTo>
                        <a:pt x="11015" y="21600"/>
                        <a:pt x="2328" y="14748"/>
                        <a:pt x="0" y="5032"/>
                      </a:cubicBezTo>
                    </a:path>
                    <a:path w="39208" h="21600" stroke="0" extrusionOk="0">
                      <a:moveTo>
                        <a:pt x="39208" y="11629"/>
                      </a:moveTo>
                      <a:cubicBezTo>
                        <a:pt x="35239" y="17840"/>
                        <a:pt x="28377" y="21599"/>
                        <a:pt x="21006" y="21600"/>
                      </a:cubicBezTo>
                      <a:cubicBezTo>
                        <a:pt x="11015" y="21600"/>
                        <a:pt x="2328" y="14748"/>
                        <a:pt x="0" y="5032"/>
                      </a:cubicBezTo>
                      <a:lnTo>
                        <a:pt x="21006" y="0"/>
                      </a:lnTo>
                      <a:lnTo>
                        <a:pt x="39208" y="1162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65" name="Arc 178"/>
                <p:cNvSpPr>
                  <a:spLocks/>
                </p:cNvSpPr>
                <p:nvPr/>
              </p:nvSpPr>
              <p:spPr bwMode="auto">
                <a:xfrm>
                  <a:off x="850" y="2048"/>
                  <a:ext cx="40" cy="11"/>
                </a:xfrm>
                <a:custGeom>
                  <a:avLst/>
                  <a:gdLst>
                    <a:gd name="T0" fmla="*/ 0 w 38927"/>
                    <a:gd name="T1" fmla="*/ 0 h 21600"/>
                    <a:gd name="T2" fmla="*/ 0 w 38927"/>
                    <a:gd name="T3" fmla="*/ 0 h 21600"/>
                    <a:gd name="T4" fmla="*/ 0 w 3892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927"/>
                    <a:gd name="T10" fmla="*/ 0 h 21600"/>
                    <a:gd name="T11" fmla="*/ 38927 w 3892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927" h="21600" fill="none" extrusionOk="0">
                      <a:moveTo>
                        <a:pt x="38926" y="11981"/>
                      </a:moveTo>
                      <a:cubicBezTo>
                        <a:pt x="34920" y="17990"/>
                        <a:pt x="28176" y="21599"/>
                        <a:pt x="20955" y="21600"/>
                      </a:cubicBezTo>
                      <a:cubicBezTo>
                        <a:pt x="11043" y="21600"/>
                        <a:pt x="2403" y="14854"/>
                        <a:pt x="-1" y="5239"/>
                      </a:cubicBezTo>
                    </a:path>
                    <a:path w="38927" h="21600" stroke="0" extrusionOk="0">
                      <a:moveTo>
                        <a:pt x="38926" y="11981"/>
                      </a:moveTo>
                      <a:cubicBezTo>
                        <a:pt x="34920" y="17990"/>
                        <a:pt x="28176" y="21599"/>
                        <a:pt x="20955" y="21600"/>
                      </a:cubicBezTo>
                      <a:cubicBezTo>
                        <a:pt x="11043" y="21600"/>
                        <a:pt x="2403" y="14854"/>
                        <a:pt x="-1" y="5239"/>
                      </a:cubicBezTo>
                      <a:lnTo>
                        <a:pt x="20955" y="0"/>
                      </a:lnTo>
                      <a:lnTo>
                        <a:pt x="38926" y="1198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5606" name="Group 356"/>
          <p:cNvGrpSpPr>
            <a:grpSpLocks/>
          </p:cNvGrpSpPr>
          <p:nvPr/>
        </p:nvGrpSpPr>
        <p:grpSpPr bwMode="auto">
          <a:xfrm>
            <a:off x="2138363" y="2478088"/>
            <a:ext cx="1803400" cy="1625600"/>
            <a:chOff x="1358" y="1894"/>
            <a:chExt cx="2981" cy="1793"/>
          </a:xfrm>
        </p:grpSpPr>
        <p:sp>
          <p:nvSpPr>
            <p:cNvPr id="25730" name="Oval 357"/>
            <p:cNvSpPr>
              <a:spLocks noChangeArrowheads="1"/>
            </p:cNvSpPr>
            <p:nvPr/>
          </p:nvSpPr>
          <p:spPr bwMode="auto">
            <a:xfrm>
              <a:off x="2376" y="1894"/>
              <a:ext cx="1299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5731" name="Oval 358"/>
            <p:cNvSpPr>
              <a:spLocks noChangeArrowheads="1"/>
            </p:cNvSpPr>
            <p:nvPr/>
          </p:nvSpPr>
          <p:spPr bwMode="auto">
            <a:xfrm>
              <a:off x="1662" y="2088"/>
              <a:ext cx="996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5732" name="Oval 359"/>
            <p:cNvSpPr>
              <a:spLocks noChangeArrowheads="1"/>
            </p:cNvSpPr>
            <p:nvPr/>
          </p:nvSpPr>
          <p:spPr bwMode="auto">
            <a:xfrm>
              <a:off x="1358" y="2535"/>
              <a:ext cx="672" cy="605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5733" name="Oval 360"/>
            <p:cNvSpPr>
              <a:spLocks noChangeArrowheads="1"/>
            </p:cNvSpPr>
            <p:nvPr/>
          </p:nvSpPr>
          <p:spPr bwMode="auto">
            <a:xfrm>
              <a:off x="1561" y="2801"/>
              <a:ext cx="1010" cy="656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5734" name="Oval 361"/>
            <p:cNvSpPr>
              <a:spLocks noChangeArrowheads="1"/>
            </p:cNvSpPr>
            <p:nvPr/>
          </p:nvSpPr>
          <p:spPr bwMode="auto">
            <a:xfrm>
              <a:off x="2275" y="2909"/>
              <a:ext cx="1509" cy="77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5735" name="Oval 362"/>
            <p:cNvSpPr>
              <a:spLocks noChangeArrowheads="1"/>
            </p:cNvSpPr>
            <p:nvPr/>
          </p:nvSpPr>
          <p:spPr bwMode="auto">
            <a:xfrm>
              <a:off x="3235" y="2110"/>
              <a:ext cx="967" cy="583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5736" name="Oval 363"/>
            <p:cNvSpPr>
              <a:spLocks noChangeArrowheads="1"/>
            </p:cNvSpPr>
            <p:nvPr/>
          </p:nvSpPr>
          <p:spPr bwMode="auto">
            <a:xfrm>
              <a:off x="3379" y="2484"/>
              <a:ext cx="960" cy="584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5737" name="Oval 364"/>
            <p:cNvSpPr>
              <a:spLocks noChangeArrowheads="1"/>
            </p:cNvSpPr>
            <p:nvPr/>
          </p:nvSpPr>
          <p:spPr bwMode="auto">
            <a:xfrm>
              <a:off x="3293" y="2607"/>
              <a:ext cx="953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5738" name="Oval 365"/>
            <p:cNvSpPr>
              <a:spLocks noChangeArrowheads="1"/>
            </p:cNvSpPr>
            <p:nvPr/>
          </p:nvSpPr>
          <p:spPr bwMode="auto">
            <a:xfrm>
              <a:off x="1900" y="2319"/>
              <a:ext cx="1934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grpSp>
        <p:nvGrpSpPr>
          <p:cNvPr id="25607" name="Group 366"/>
          <p:cNvGrpSpPr>
            <a:grpSpLocks/>
          </p:cNvGrpSpPr>
          <p:nvPr/>
        </p:nvGrpSpPr>
        <p:grpSpPr bwMode="auto">
          <a:xfrm>
            <a:off x="3868738" y="2571750"/>
            <a:ext cx="2414587" cy="1681163"/>
            <a:chOff x="1358" y="1894"/>
            <a:chExt cx="2981" cy="1793"/>
          </a:xfrm>
        </p:grpSpPr>
        <p:sp>
          <p:nvSpPr>
            <p:cNvPr id="25721" name="Oval 367"/>
            <p:cNvSpPr>
              <a:spLocks noChangeArrowheads="1"/>
            </p:cNvSpPr>
            <p:nvPr/>
          </p:nvSpPr>
          <p:spPr bwMode="auto">
            <a:xfrm>
              <a:off x="2376" y="1894"/>
              <a:ext cx="1299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5722" name="Oval 368"/>
            <p:cNvSpPr>
              <a:spLocks noChangeArrowheads="1"/>
            </p:cNvSpPr>
            <p:nvPr/>
          </p:nvSpPr>
          <p:spPr bwMode="auto">
            <a:xfrm>
              <a:off x="1662" y="2088"/>
              <a:ext cx="996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5723" name="Oval 369"/>
            <p:cNvSpPr>
              <a:spLocks noChangeArrowheads="1"/>
            </p:cNvSpPr>
            <p:nvPr/>
          </p:nvSpPr>
          <p:spPr bwMode="auto">
            <a:xfrm>
              <a:off x="1358" y="2535"/>
              <a:ext cx="672" cy="605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5724" name="Oval 370"/>
            <p:cNvSpPr>
              <a:spLocks noChangeArrowheads="1"/>
            </p:cNvSpPr>
            <p:nvPr/>
          </p:nvSpPr>
          <p:spPr bwMode="auto">
            <a:xfrm>
              <a:off x="1561" y="2801"/>
              <a:ext cx="1010" cy="656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5725" name="Oval 371"/>
            <p:cNvSpPr>
              <a:spLocks noChangeArrowheads="1"/>
            </p:cNvSpPr>
            <p:nvPr/>
          </p:nvSpPr>
          <p:spPr bwMode="auto">
            <a:xfrm>
              <a:off x="2275" y="2909"/>
              <a:ext cx="1509" cy="77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5726" name="Oval 372"/>
            <p:cNvSpPr>
              <a:spLocks noChangeArrowheads="1"/>
            </p:cNvSpPr>
            <p:nvPr/>
          </p:nvSpPr>
          <p:spPr bwMode="auto">
            <a:xfrm>
              <a:off x="3235" y="2110"/>
              <a:ext cx="967" cy="583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5727" name="Oval 373"/>
            <p:cNvSpPr>
              <a:spLocks noChangeArrowheads="1"/>
            </p:cNvSpPr>
            <p:nvPr/>
          </p:nvSpPr>
          <p:spPr bwMode="auto">
            <a:xfrm>
              <a:off x="3379" y="2484"/>
              <a:ext cx="960" cy="584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5728" name="Oval 374"/>
            <p:cNvSpPr>
              <a:spLocks noChangeArrowheads="1"/>
            </p:cNvSpPr>
            <p:nvPr/>
          </p:nvSpPr>
          <p:spPr bwMode="auto">
            <a:xfrm>
              <a:off x="3293" y="2607"/>
              <a:ext cx="953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5729" name="Oval 375"/>
            <p:cNvSpPr>
              <a:spLocks noChangeArrowheads="1"/>
            </p:cNvSpPr>
            <p:nvPr/>
          </p:nvSpPr>
          <p:spPr bwMode="auto">
            <a:xfrm>
              <a:off x="1900" y="2319"/>
              <a:ext cx="1934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grpSp>
        <p:nvGrpSpPr>
          <p:cNvPr id="25608" name="Group 376"/>
          <p:cNvGrpSpPr>
            <a:grpSpLocks/>
          </p:cNvGrpSpPr>
          <p:nvPr/>
        </p:nvGrpSpPr>
        <p:grpSpPr bwMode="auto">
          <a:xfrm>
            <a:off x="3902075" y="2601913"/>
            <a:ext cx="2393950" cy="1709737"/>
            <a:chOff x="1358" y="1886"/>
            <a:chExt cx="2989" cy="1810"/>
          </a:xfrm>
        </p:grpSpPr>
        <p:sp>
          <p:nvSpPr>
            <p:cNvPr id="25705" name="Arc 377"/>
            <p:cNvSpPr>
              <a:spLocks/>
            </p:cNvSpPr>
            <p:nvPr/>
          </p:nvSpPr>
          <p:spPr bwMode="auto">
            <a:xfrm>
              <a:off x="2404" y="1886"/>
              <a:ext cx="1247" cy="375"/>
            </a:xfrm>
            <a:custGeom>
              <a:avLst/>
              <a:gdLst>
                <a:gd name="T0" fmla="*/ 0 w 40985"/>
                <a:gd name="T1" fmla="*/ 0 h 21600"/>
                <a:gd name="T2" fmla="*/ 0 w 40985"/>
                <a:gd name="T3" fmla="*/ 0 h 21600"/>
                <a:gd name="T4" fmla="*/ 0 w 40985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85"/>
                <a:gd name="T10" fmla="*/ 0 h 21600"/>
                <a:gd name="T11" fmla="*/ 40985 w 4098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85" h="21600" fill="none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</a:path>
                <a:path w="40985" h="21600" stroke="0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  <a:lnTo>
                    <a:pt x="20666" y="21600"/>
                  </a:lnTo>
                  <a:lnTo>
                    <a:pt x="0" y="15316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06" name="Arc 378"/>
            <p:cNvSpPr>
              <a:spLocks/>
            </p:cNvSpPr>
            <p:nvPr/>
          </p:nvSpPr>
          <p:spPr bwMode="auto">
            <a:xfrm>
              <a:off x="2412" y="1893"/>
              <a:ext cx="1232" cy="368"/>
            </a:xfrm>
            <a:custGeom>
              <a:avLst/>
              <a:gdLst>
                <a:gd name="T0" fmla="*/ 0 w 40951"/>
                <a:gd name="T1" fmla="*/ 0 h 21600"/>
                <a:gd name="T2" fmla="*/ 0 w 40951"/>
                <a:gd name="T3" fmla="*/ 0 h 21600"/>
                <a:gd name="T4" fmla="*/ 0 w 40951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51"/>
                <a:gd name="T10" fmla="*/ 0 h 21600"/>
                <a:gd name="T11" fmla="*/ 40951 w 409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51" h="21600" fill="none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</a:path>
                <a:path w="40951" h="21600" stroke="0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  <a:lnTo>
                    <a:pt x="20651" y="21600"/>
                  </a:lnTo>
                  <a:lnTo>
                    <a:pt x="-1" y="1526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07" name="Arc 379"/>
            <p:cNvSpPr>
              <a:spLocks/>
            </p:cNvSpPr>
            <p:nvPr/>
          </p:nvSpPr>
          <p:spPr bwMode="auto">
            <a:xfrm>
              <a:off x="1662" y="2081"/>
              <a:ext cx="766" cy="446"/>
            </a:xfrm>
            <a:custGeom>
              <a:avLst/>
              <a:gdLst>
                <a:gd name="T0" fmla="*/ 0 w 33007"/>
                <a:gd name="T1" fmla="*/ 0 h 25698"/>
                <a:gd name="T2" fmla="*/ 0 w 33007"/>
                <a:gd name="T3" fmla="*/ 0 h 25698"/>
                <a:gd name="T4" fmla="*/ 0 w 33007"/>
                <a:gd name="T5" fmla="*/ 0 h 25698"/>
                <a:gd name="T6" fmla="*/ 0 60000 65536"/>
                <a:gd name="T7" fmla="*/ 0 60000 65536"/>
                <a:gd name="T8" fmla="*/ 0 60000 65536"/>
                <a:gd name="T9" fmla="*/ 0 w 33007"/>
                <a:gd name="T10" fmla="*/ 0 h 25698"/>
                <a:gd name="T11" fmla="*/ 33007 w 33007"/>
                <a:gd name="T12" fmla="*/ 25698 h 256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007" h="25698" fill="none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</a:path>
                <a:path w="33007" h="25698" stroke="0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  <a:lnTo>
                    <a:pt x="21600" y="21600"/>
                  </a:lnTo>
                  <a:lnTo>
                    <a:pt x="392" y="2569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08" name="Arc 380"/>
            <p:cNvSpPr>
              <a:spLocks/>
            </p:cNvSpPr>
            <p:nvPr/>
          </p:nvSpPr>
          <p:spPr bwMode="auto">
            <a:xfrm>
              <a:off x="1669" y="2088"/>
              <a:ext cx="755" cy="438"/>
            </a:xfrm>
            <a:custGeom>
              <a:avLst/>
              <a:gdLst>
                <a:gd name="T0" fmla="*/ 0 w 32968"/>
                <a:gd name="T1" fmla="*/ 0 h 25717"/>
                <a:gd name="T2" fmla="*/ 0 w 32968"/>
                <a:gd name="T3" fmla="*/ 0 h 25717"/>
                <a:gd name="T4" fmla="*/ 0 w 32968"/>
                <a:gd name="T5" fmla="*/ 0 h 25717"/>
                <a:gd name="T6" fmla="*/ 0 60000 65536"/>
                <a:gd name="T7" fmla="*/ 0 60000 65536"/>
                <a:gd name="T8" fmla="*/ 0 60000 65536"/>
                <a:gd name="T9" fmla="*/ 0 w 32968"/>
                <a:gd name="T10" fmla="*/ 0 h 25717"/>
                <a:gd name="T11" fmla="*/ 32968 w 32968"/>
                <a:gd name="T12" fmla="*/ 25717 h 257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968" h="25717" fill="none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</a:path>
                <a:path w="32968" h="25717" stroke="0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  <a:lnTo>
                    <a:pt x="21600" y="21600"/>
                  </a:lnTo>
                  <a:lnTo>
                    <a:pt x="395" y="25717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09" name="Arc 381"/>
            <p:cNvSpPr>
              <a:spLocks/>
            </p:cNvSpPr>
            <p:nvPr/>
          </p:nvSpPr>
          <p:spPr bwMode="auto">
            <a:xfrm>
              <a:off x="1553" y="3120"/>
              <a:ext cx="773" cy="345"/>
            </a:xfrm>
            <a:custGeom>
              <a:avLst/>
              <a:gdLst>
                <a:gd name="T0" fmla="*/ 0 w 32097"/>
                <a:gd name="T1" fmla="*/ 0 h 21984"/>
                <a:gd name="T2" fmla="*/ 0 w 32097"/>
                <a:gd name="T3" fmla="*/ 0 h 21984"/>
                <a:gd name="T4" fmla="*/ 0 w 32097"/>
                <a:gd name="T5" fmla="*/ 0 h 21984"/>
                <a:gd name="T6" fmla="*/ 0 60000 65536"/>
                <a:gd name="T7" fmla="*/ 0 60000 65536"/>
                <a:gd name="T8" fmla="*/ 0 60000 65536"/>
                <a:gd name="T9" fmla="*/ 0 w 32097"/>
                <a:gd name="T10" fmla="*/ 0 h 21984"/>
                <a:gd name="T11" fmla="*/ 32097 w 32097"/>
                <a:gd name="T12" fmla="*/ 21984 h 219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97" h="21984" fill="none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</a:path>
                <a:path w="32097" h="21984" stroke="0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  <a:lnTo>
                    <a:pt x="21600" y="384"/>
                  </a:lnTo>
                  <a:lnTo>
                    <a:pt x="32096" y="19261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10" name="Arc 382"/>
            <p:cNvSpPr>
              <a:spLocks/>
            </p:cNvSpPr>
            <p:nvPr/>
          </p:nvSpPr>
          <p:spPr bwMode="auto">
            <a:xfrm>
              <a:off x="1560" y="3120"/>
              <a:ext cx="761" cy="337"/>
            </a:xfrm>
            <a:custGeom>
              <a:avLst/>
              <a:gdLst>
                <a:gd name="T0" fmla="*/ 0 w 32039"/>
                <a:gd name="T1" fmla="*/ 0 h 21986"/>
                <a:gd name="T2" fmla="*/ 0 w 32039"/>
                <a:gd name="T3" fmla="*/ 0 h 21986"/>
                <a:gd name="T4" fmla="*/ 0 w 32039"/>
                <a:gd name="T5" fmla="*/ 0 h 21986"/>
                <a:gd name="T6" fmla="*/ 0 60000 65536"/>
                <a:gd name="T7" fmla="*/ 0 60000 65536"/>
                <a:gd name="T8" fmla="*/ 0 60000 65536"/>
                <a:gd name="T9" fmla="*/ 0 w 32039"/>
                <a:gd name="T10" fmla="*/ 0 h 21986"/>
                <a:gd name="T11" fmla="*/ 32039 w 32039"/>
                <a:gd name="T12" fmla="*/ 21986 h 219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39" h="21986" fill="none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</a:path>
                <a:path w="32039" h="21986" stroke="0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  <a:lnTo>
                    <a:pt x="21600" y="386"/>
                  </a:lnTo>
                  <a:lnTo>
                    <a:pt x="32038" y="19295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11" name="Arc 383"/>
            <p:cNvSpPr>
              <a:spLocks/>
            </p:cNvSpPr>
            <p:nvPr/>
          </p:nvSpPr>
          <p:spPr bwMode="auto">
            <a:xfrm>
              <a:off x="3626" y="2103"/>
              <a:ext cx="584" cy="427"/>
            </a:xfrm>
            <a:custGeom>
              <a:avLst/>
              <a:gdLst>
                <a:gd name="T0" fmla="*/ 0 w 26070"/>
                <a:gd name="T1" fmla="*/ 0 h 31631"/>
                <a:gd name="T2" fmla="*/ 0 w 26070"/>
                <a:gd name="T3" fmla="*/ 0 h 31631"/>
                <a:gd name="T4" fmla="*/ 0 w 26070"/>
                <a:gd name="T5" fmla="*/ 0 h 31631"/>
                <a:gd name="T6" fmla="*/ 0 60000 65536"/>
                <a:gd name="T7" fmla="*/ 0 60000 65536"/>
                <a:gd name="T8" fmla="*/ 0 60000 65536"/>
                <a:gd name="T9" fmla="*/ 0 w 26070"/>
                <a:gd name="T10" fmla="*/ 0 h 31631"/>
                <a:gd name="T11" fmla="*/ 26070 w 26070"/>
                <a:gd name="T12" fmla="*/ 31631 h 31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70" h="31631" fill="none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</a:path>
                <a:path w="26070" h="31631" stroke="0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  <a:lnTo>
                    <a:pt x="4470" y="21600"/>
                  </a:lnTo>
                  <a:lnTo>
                    <a:pt x="-1" y="46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12" name="Arc 384"/>
            <p:cNvSpPr>
              <a:spLocks/>
            </p:cNvSpPr>
            <p:nvPr/>
          </p:nvSpPr>
          <p:spPr bwMode="auto">
            <a:xfrm>
              <a:off x="3628" y="2110"/>
              <a:ext cx="574" cy="418"/>
            </a:xfrm>
            <a:custGeom>
              <a:avLst/>
              <a:gdLst>
                <a:gd name="T0" fmla="*/ 0 w 26029"/>
                <a:gd name="T1" fmla="*/ 0 h 31708"/>
                <a:gd name="T2" fmla="*/ 0 w 26029"/>
                <a:gd name="T3" fmla="*/ 0 h 31708"/>
                <a:gd name="T4" fmla="*/ 0 w 26029"/>
                <a:gd name="T5" fmla="*/ 0 h 31708"/>
                <a:gd name="T6" fmla="*/ 0 60000 65536"/>
                <a:gd name="T7" fmla="*/ 0 60000 65536"/>
                <a:gd name="T8" fmla="*/ 0 60000 65536"/>
                <a:gd name="T9" fmla="*/ 0 w 26029"/>
                <a:gd name="T10" fmla="*/ 0 h 31708"/>
                <a:gd name="T11" fmla="*/ 26029 w 26029"/>
                <a:gd name="T12" fmla="*/ 31708 h 317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29" h="31708" fill="none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</a:path>
                <a:path w="26029" h="31708" stroke="0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  <a:lnTo>
                    <a:pt x="4429" y="21600"/>
                  </a:lnTo>
                  <a:lnTo>
                    <a:pt x="-1" y="4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13" name="Arc 385"/>
            <p:cNvSpPr>
              <a:spLocks/>
            </p:cNvSpPr>
            <p:nvPr/>
          </p:nvSpPr>
          <p:spPr bwMode="auto">
            <a:xfrm>
              <a:off x="3791" y="2534"/>
              <a:ext cx="556" cy="428"/>
            </a:xfrm>
            <a:custGeom>
              <a:avLst/>
              <a:gdLst>
                <a:gd name="T0" fmla="*/ 0 w 21600"/>
                <a:gd name="T1" fmla="*/ 0 h 29154"/>
                <a:gd name="T2" fmla="*/ 0 w 21600"/>
                <a:gd name="T3" fmla="*/ 0 h 29154"/>
                <a:gd name="T4" fmla="*/ 0 w 21600"/>
                <a:gd name="T5" fmla="*/ 0 h 2915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154"/>
                <a:gd name="T11" fmla="*/ 21600 w 21600"/>
                <a:gd name="T12" fmla="*/ 29154 h 291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154" fill="none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</a:path>
                <a:path w="21600" h="29154" stroke="0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  <a:lnTo>
                    <a:pt x="0" y="16794"/>
                  </a:lnTo>
                  <a:lnTo>
                    <a:pt x="13583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14" name="Arc 386"/>
            <p:cNvSpPr>
              <a:spLocks/>
            </p:cNvSpPr>
            <p:nvPr/>
          </p:nvSpPr>
          <p:spPr bwMode="auto">
            <a:xfrm>
              <a:off x="3791" y="2538"/>
              <a:ext cx="549" cy="420"/>
            </a:xfrm>
            <a:custGeom>
              <a:avLst/>
              <a:gdLst>
                <a:gd name="T0" fmla="*/ 0 w 21600"/>
                <a:gd name="T1" fmla="*/ 0 h 29298"/>
                <a:gd name="T2" fmla="*/ 0 w 21600"/>
                <a:gd name="T3" fmla="*/ 0 h 29298"/>
                <a:gd name="T4" fmla="*/ 0 w 21600"/>
                <a:gd name="T5" fmla="*/ 0 h 292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298"/>
                <a:gd name="T11" fmla="*/ 21600 w 21600"/>
                <a:gd name="T12" fmla="*/ 29298 h 292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298" fill="none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</a:path>
                <a:path w="21600" h="29298" stroke="0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  <a:lnTo>
                    <a:pt x="0" y="16858"/>
                  </a:lnTo>
                  <a:lnTo>
                    <a:pt x="13504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15" name="Arc 387"/>
            <p:cNvSpPr>
              <a:spLocks/>
            </p:cNvSpPr>
            <p:nvPr/>
          </p:nvSpPr>
          <p:spPr bwMode="auto">
            <a:xfrm>
              <a:off x="3609" y="2973"/>
              <a:ext cx="651" cy="607"/>
            </a:xfrm>
            <a:custGeom>
              <a:avLst/>
              <a:gdLst>
                <a:gd name="T0" fmla="*/ 0 w 28655"/>
                <a:gd name="T1" fmla="*/ 0 h 27157"/>
                <a:gd name="T2" fmla="*/ 0 w 28655"/>
                <a:gd name="T3" fmla="*/ 0 h 27157"/>
                <a:gd name="T4" fmla="*/ 0 w 28655"/>
                <a:gd name="T5" fmla="*/ 0 h 27157"/>
                <a:gd name="T6" fmla="*/ 0 60000 65536"/>
                <a:gd name="T7" fmla="*/ 0 60000 65536"/>
                <a:gd name="T8" fmla="*/ 0 60000 65536"/>
                <a:gd name="T9" fmla="*/ 0 w 28655"/>
                <a:gd name="T10" fmla="*/ 0 h 27157"/>
                <a:gd name="T11" fmla="*/ 28655 w 28655"/>
                <a:gd name="T12" fmla="*/ 27157 h 27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5" h="27157" fill="none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</a:path>
                <a:path w="28655" h="27157" stroke="0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  <a:lnTo>
                    <a:pt x="7055" y="5557"/>
                  </a:lnTo>
                  <a:lnTo>
                    <a:pt x="27927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16" name="Arc 388"/>
            <p:cNvSpPr>
              <a:spLocks/>
            </p:cNvSpPr>
            <p:nvPr/>
          </p:nvSpPr>
          <p:spPr bwMode="auto">
            <a:xfrm>
              <a:off x="3611" y="2975"/>
              <a:ext cx="642" cy="598"/>
            </a:xfrm>
            <a:custGeom>
              <a:avLst/>
              <a:gdLst>
                <a:gd name="T0" fmla="*/ 0 w 28653"/>
                <a:gd name="T1" fmla="*/ 0 h 27158"/>
                <a:gd name="T2" fmla="*/ 0 w 28653"/>
                <a:gd name="T3" fmla="*/ 0 h 27158"/>
                <a:gd name="T4" fmla="*/ 0 w 28653"/>
                <a:gd name="T5" fmla="*/ 0 h 27158"/>
                <a:gd name="T6" fmla="*/ 0 60000 65536"/>
                <a:gd name="T7" fmla="*/ 0 60000 65536"/>
                <a:gd name="T8" fmla="*/ 0 60000 65536"/>
                <a:gd name="T9" fmla="*/ 0 w 28653"/>
                <a:gd name="T10" fmla="*/ 0 h 27158"/>
                <a:gd name="T11" fmla="*/ 28653 w 28653"/>
                <a:gd name="T12" fmla="*/ 27158 h 271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3" h="27158" fill="none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</a:path>
                <a:path w="28653" h="27158" stroke="0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  <a:lnTo>
                    <a:pt x="7053" y="5558"/>
                  </a:lnTo>
                  <a:lnTo>
                    <a:pt x="27925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17" name="Arc 389"/>
            <p:cNvSpPr>
              <a:spLocks/>
            </p:cNvSpPr>
            <p:nvPr/>
          </p:nvSpPr>
          <p:spPr bwMode="auto">
            <a:xfrm>
              <a:off x="1358" y="2529"/>
              <a:ext cx="354" cy="592"/>
            </a:xfrm>
            <a:custGeom>
              <a:avLst/>
              <a:gdLst>
                <a:gd name="T0" fmla="*/ 0 w 21600"/>
                <a:gd name="T1" fmla="*/ 0 h 41297"/>
                <a:gd name="T2" fmla="*/ 0 w 21600"/>
                <a:gd name="T3" fmla="*/ 0 h 41297"/>
                <a:gd name="T4" fmla="*/ 0 w 21600"/>
                <a:gd name="T5" fmla="*/ 0 h 412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97"/>
                <a:gd name="T11" fmla="*/ 21600 w 21600"/>
                <a:gd name="T12" fmla="*/ 41297 h 41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97" fill="none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</a:path>
                <a:path w="21600" h="41297" stroke="0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  <a:lnTo>
                    <a:pt x="21600" y="21551"/>
                  </a:lnTo>
                  <a:lnTo>
                    <a:pt x="12844" y="4129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18" name="Arc 390"/>
            <p:cNvSpPr>
              <a:spLocks/>
            </p:cNvSpPr>
            <p:nvPr/>
          </p:nvSpPr>
          <p:spPr bwMode="auto">
            <a:xfrm>
              <a:off x="1365" y="2536"/>
              <a:ext cx="347" cy="578"/>
            </a:xfrm>
            <a:custGeom>
              <a:avLst/>
              <a:gdLst>
                <a:gd name="T0" fmla="*/ 0 w 21600"/>
                <a:gd name="T1" fmla="*/ 0 h 41307"/>
                <a:gd name="T2" fmla="*/ 0 w 21600"/>
                <a:gd name="T3" fmla="*/ 0 h 41307"/>
                <a:gd name="T4" fmla="*/ 0 w 21600"/>
                <a:gd name="T5" fmla="*/ 0 h 413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307"/>
                <a:gd name="T11" fmla="*/ 21600 w 21600"/>
                <a:gd name="T12" fmla="*/ 41307 h 413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307" fill="none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</a:path>
                <a:path w="21600" h="41307" stroke="0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  <a:lnTo>
                    <a:pt x="21600" y="21551"/>
                  </a:lnTo>
                  <a:lnTo>
                    <a:pt x="12867" y="41306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19" name="Arc 391"/>
            <p:cNvSpPr>
              <a:spLocks/>
            </p:cNvSpPr>
            <p:nvPr/>
          </p:nvSpPr>
          <p:spPr bwMode="auto">
            <a:xfrm>
              <a:off x="2293" y="3335"/>
              <a:ext cx="1344" cy="361"/>
            </a:xfrm>
            <a:custGeom>
              <a:avLst/>
              <a:gdLst>
                <a:gd name="T0" fmla="*/ 0 w 39224"/>
                <a:gd name="T1" fmla="*/ 0 h 21600"/>
                <a:gd name="T2" fmla="*/ 0 w 39224"/>
                <a:gd name="T3" fmla="*/ 0 h 21600"/>
                <a:gd name="T4" fmla="*/ 0 w 39224"/>
                <a:gd name="T5" fmla="*/ 0 h 21600"/>
                <a:gd name="T6" fmla="*/ 0 60000 65536"/>
                <a:gd name="T7" fmla="*/ 0 60000 65536"/>
                <a:gd name="T8" fmla="*/ 0 60000 65536"/>
                <a:gd name="T9" fmla="*/ 0 w 39224"/>
                <a:gd name="T10" fmla="*/ 0 h 21600"/>
                <a:gd name="T11" fmla="*/ 39224 w 392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24" h="21600" fill="none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</a:path>
                <a:path w="39224" h="21600" stroke="0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  <a:lnTo>
                    <a:pt x="21277" y="0"/>
                  </a:lnTo>
                  <a:lnTo>
                    <a:pt x="39224" y="12019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20" name="Arc 392"/>
            <p:cNvSpPr>
              <a:spLocks/>
            </p:cNvSpPr>
            <p:nvPr/>
          </p:nvSpPr>
          <p:spPr bwMode="auto">
            <a:xfrm>
              <a:off x="2300" y="3335"/>
              <a:ext cx="1329" cy="354"/>
            </a:xfrm>
            <a:custGeom>
              <a:avLst/>
              <a:gdLst>
                <a:gd name="T0" fmla="*/ 0 w 39161"/>
                <a:gd name="T1" fmla="*/ 0 h 21600"/>
                <a:gd name="T2" fmla="*/ 0 w 39161"/>
                <a:gd name="T3" fmla="*/ 0 h 21600"/>
                <a:gd name="T4" fmla="*/ 0 w 39161"/>
                <a:gd name="T5" fmla="*/ 0 h 21600"/>
                <a:gd name="T6" fmla="*/ 0 60000 65536"/>
                <a:gd name="T7" fmla="*/ 0 60000 65536"/>
                <a:gd name="T8" fmla="*/ 0 60000 65536"/>
                <a:gd name="T9" fmla="*/ 0 w 39161"/>
                <a:gd name="T10" fmla="*/ 0 h 21600"/>
                <a:gd name="T11" fmla="*/ 39161 w 391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161" h="21600" fill="none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</a:path>
                <a:path w="39161" h="21600" stroke="0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  <a:lnTo>
                    <a:pt x="21271" y="0"/>
                  </a:lnTo>
                  <a:lnTo>
                    <a:pt x="39161" y="12103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09" name="Group 393"/>
          <p:cNvGrpSpPr>
            <a:grpSpLocks/>
          </p:cNvGrpSpPr>
          <p:nvPr/>
        </p:nvGrpSpPr>
        <p:grpSpPr bwMode="auto">
          <a:xfrm>
            <a:off x="2138363" y="2478088"/>
            <a:ext cx="1803400" cy="1654175"/>
            <a:chOff x="1358" y="1886"/>
            <a:chExt cx="2989" cy="1810"/>
          </a:xfrm>
        </p:grpSpPr>
        <p:sp>
          <p:nvSpPr>
            <p:cNvPr id="25689" name="Arc 394"/>
            <p:cNvSpPr>
              <a:spLocks/>
            </p:cNvSpPr>
            <p:nvPr/>
          </p:nvSpPr>
          <p:spPr bwMode="auto">
            <a:xfrm>
              <a:off x="2404" y="1886"/>
              <a:ext cx="1247" cy="375"/>
            </a:xfrm>
            <a:custGeom>
              <a:avLst/>
              <a:gdLst>
                <a:gd name="T0" fmla="*/ 0 w 40985"/>
                <a:gd name="T1" fmla="*/ 0 h 21600"/>
                <a:gd name="T2" fmla="*/ 0 w 40985"/>
                <a:gd name="T3" fmla="*/ 0 h 21600"/>
                <a:gd name="T4" fmla="*/ 0 w 40985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85"/>
                <a:gd name="T10" fmla="*/ 0 h 21600"/>
                <a:gd name="T11" fmla="*/ 40985 w 4098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85" h="21600" fill="none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</a:path>
                <a:path w="40985" h="21600" stroke="0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  <a:lnTo>
                    <a:pt x="20666" y="21600"/>
                  </a:lnTo>
                  <a:lnTo>
                    <a:pt x="0" y="15316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0" name="Arc 395"/>
            <p:cNvSpPr>
              <a:spLocks/>
            </p:cNvSpPr>
            <p:nvPr/>
          </p:nvSpPr>
          <p:spPr bwMode="auto">
            <a:xfrm>
              <a:off x="2412" y="1893"/>
              <a:ext cx="1232" cy="368"/>
            </a:xfrm>
            <a:custGeom>
              <a:avLst/>
              <a:gdLst>
                <a:gd name="T0" fmla="*/ 0 w 40951"/>
                <a:gd name="T1" fmla="*/ 0 h 21600"/>
                <a:gd name="T2" fmla="*/ 0 w 40951"/>
                <a:gd name="T3" fmla="*/ 0 h 21600"/>
                <a:gd name="T4" fmla="*/ 0 w 40951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51"/>
                <a:gd name="T10" fmla="*/ 0 h 21600"/>
                <a:gd name="T11" fmla="*/ 40951 w 409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51" h="21600" fill="none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</a:path>
                <a:path w="40951" h="21600" stroke="0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  <a:lnTo>
                    <a:pt x="20651" y="21600"/>
                  </a:lnTo>
                  <a:lnTo>
                    <a:pt x="-1" y="1526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91" name="Arc 396"/>
            <p:cNvSpPr>
              <a:spLocks/>
            </p:cNvSpPr>
            <p:nvPr/>
          </p:nvSpPr>
          <p:spPr bwMode="auto">
            <a:xfrm>
              <a:off x="1662" y="2081"/>
              <a:ext cx="766" cy="446"/>
            </a:xfrm>
            <a:custGeom>
              <a:avLst/>
              <a:gdLst>
                <a:gd name="T0" fmla="*/ 0 w 33007"/>
                <a:gd name="T1" fmla="*/ 0 h 25698"/>
                <a:gd name="T2" fmla="*/ 0 w 33007"/>
                <a:gd name="T3" fmla="*/ 0 h 25698"/>
                <a:gd name="T4" fmla="*/ 0 w 33007"/>
                <a:gd name="T5" fmla="*/ 0 h 25698"/>
                <a:gd name="T6" fmla="*/ 0 60000 65536"/>
                <a:gd name="T7" fmla="*/ 0 60000 65536"/>
                <a:gd name="T8" fmla="*/ 0 60000 65536"/>
                <a:gd name="T9" fmla="*/ 0 w 33007"/>
                <a:gd name="T10" fmla="*/ 0 h 25698"/>
                <a:gd name="T11" fmla="*/ 33007 w 33007"/>
                <a:gd name="T12" fmla="*/ 25698 h 256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007" h="25698" fill="none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</a:path>
                <a:path w="33007" h="25698" stroke="0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  <a:lnTo>
                    <a:pt x="21600" y="21600"/>
                  </a:lnTo>
                  <a:lnTo>
                    <a:pt x="392" y="2569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2" name="Arc 397"/>
            <p:cNvSpPr>
              <a:spLocks/>
            </p:cNvSpPr>
            <p:nvPr/>
          </p:nvSpPr>
          <p:spPr bwMode="auto">
            <a:xfrm>
              <a:off x="1669" y="2088"/>
              <a:ext cx="755" cy="438"/>
            </a:xfrm>
            <a:custGeom>
              <a:avLst/>
              <a:gdLst>
                <a:gd name="T0" fmla="*/ 0 w 32968"/>
                <a:gd name="T1" fmla="*/ 0 h 25717"/>
                <a:gd name="T2" fmla="*/ 0 w 32968"/>
                <a:gd name="T3" fmla="*/ 0 h 25717"/>
                <a:gd name="T4" fmla="*/ 0 w 32968"/>
                <a:gd name="T5" fmla="*/ 0 h 25717"/>
                <a:gd name="T6" fmla="*/ 0 60000 65536"/>
                <a:gd name="T7" fmla="*/ 0 60000 65536"/>
                <a:gd name="T8" fmla="*/ 0 60000 65536"/>
                <a:gd name="T9" fmla="*/ 0 w 32968"/>
                <a:gd name="T10" fmla="*/ 0 h 25717"/>
                <a:gd name="T11" fmla="*/ 32968 w 32968"/>
                <a:gd name="T12" fmla="*/ 25717 h 257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968" h="25717" fill="none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</a:path>
                <a:path w="32968" h="25717" stroke="0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  <a:lnTo>
                    <a:pt x="21600" y="21600"/>
                  </a:lnTo>
                  <a:lnTo>
                    <a:pt x="395" y="25717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93" name="Arc 398"/>
            <p:cNvSpPr>
              <a:spLocks/>
            </p:cNvSpPr>
            <p:nvPr/>
          </p:nvSpPr>
          <p:spPr bwMode="auto">
            <a:xfrm>
              <a:off x="1553" y="3120"/>
              <a:ext cx="773" cy="345"/>
            </a:xfrm>
            <a:custGeom>
              <a:avLst/>
              <a:gdLst>
                <a:gd name="T0" fmla="*/ 0 w 32097"/>
                <a:gd name="T1" fmla="*/ 0 h 21984"/>
                <a:gd name="T2" fmla="*/ 0 w 32097"/>
                <a:gd name="T3" fmla="*/ 0 h 21984"/>
                <a:gd name="T4" fmla="*/ 0 w 32097"/>
                <a:gd name="T5" fmla="*/ 0 h 21984"/>
                <a:gd name="T6" fmla="*/ 0 60000 65536"/>
                <a:gd name="T7" fmla="*/ 0 60000 65536"/>
                <a:gd name="T8" fmla="*/ 0 60000 65536"/>
                <a:gd name="T9" fmla="*/ 0 w 32097"/>
                <a:gd name="T10" fmla="*/ 0 h 21984"/>
                <a:gd name="T11" fmla="*/ 32097 w 32097"/>
                <a:gd name="T12" fmla="*/ 21984 h 219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97" h="21984" fill="none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</a:path>
                <a:path w="32097" h="21984" stroke="0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  <a:lnTo>
                    <a:pt x="21600" y="384"/>
                  </a:lnTo>
                  <a:lnTo>
                    <a:pt x="32096" y="19261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4" name="Arc 399"/>
            <p:cNvSpPr>
              <a:spLocks/>
            </p:cNvSpPr>
            <p:nvPr/>
          </p:nvSpPr>
          <p:spPr bwMode="auto">
            <a:xfrm>
              <a:off x="1560" y="3120"/>
              <a:ext cx="761" cy="337"/>
            </a:xfrm>
            <a:custGeom>
              <a:avLst/>
              <a:gdLst>
                <a:gd name="T0" fmla="*/ 0 w 32039"/>
                <a:gd name="T1" fmla="*/ 0 h 21986"/>
                <a:gd name="T2" fmla="*/ 0 w 32039"/>
                <a:gd name="T3" fmla="*/ 0 h 21986"/>
                <a:gd name="T4" fmla="*/ 0 w 32039"/>
                <a:gd name="T5" fmla="*/ 0 h 21986"/>
                <a:gd name="T6" fmla="*/ 0 60000 65536"/>
                <a:gd name="T7" fmla="*/ 0 60000 65536"/>
                <a:gd name="T8" fmla="*/ 0 60000 65536"/>
                <a:gd name="T9" fmla="*/ 0 w 32039"/>
                <a:gd name="T10" fmla="*/ 0 h 21986"/>
                <a:gd name="T11" fmla="*/ 32039 w 32039"/>
                <a:gd name="T12" fmla="*/ 21986 h 219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39" h="21986" fill="none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</a:path>
                <a:path w="32039" h="21986" stroke="0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  <a:lnTo>
                    <a:pt x="21600" y="386"/>
                  </a:lnTo>
                  <a:lnTo>
                    <a:pt x="32038" y="19295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95" name="Arc 400"/>
            <p:cNvSpPr>
              <a:spLocks/>
            </p:cNvSpPr>
            <p:nvPr/>
          </p:nvSpPr>
          <p:spPr bwMode="auto">
            <a:xfrm>
              <a:off x="3626" y="2103"/>
              <a:ext cx="584" cy="427"/>
            </a:xfrm>
            <a:custGeom>
              <a:avLst/>
              <a:gdLst>
                <a:gd name="T0" fmla="*/ 0 w 26070"/>
                <a:gd name="T1" fmla="*/ 0 h 31631"/>
                <a:gd name="T2" fmla="*/ 0 w 26070"/>
                <a:gd name="T3" fmla="*/ 0 h 31631"/>
                <a:gd name="T4" fmla="*/ 0 w 26070"/>
                <a:gd name="T5" fmla="*/ 0 h 31631"/>
                <a:gd name="T6" fmla="*/ 0 60000 65536"/>
                <a:gd name="T7" fmla="*/ 0 60000 65536"/>
                <a:gd name="T8" fmla="*/ 0 60000 65536"/>
                <a:gd name="T9" fmla="*/ 0 w 26070"/>
                <a:gd name="T10" fmla="*/ 0 h 31631"/>
                <a:gd name="T11" fmla="*/ 26070 w 26070"/>
                <a:gd name="T12" fmla="*/ 31631 h 31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70" h="31631" fill="none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</a:path>
                <a:path w="26070" h="31631" stroke="0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  <a:lnTo>
                    <a:pt x="4470" y="21600"/>
                  </a:lnTo>
                  <a:lnTo>
                    <a:pt x="-1" y="46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6" name="Arc 401"/>
            <p:cNvSpPr>
              <a:spLocks/>
            </p:cNvSpPr>
            <p:nvPr/>
          </p:nvSpPr>
          <p:spPr bwMode="auto">
            <a:xfrm>
              <a:off x="3628" y="2110"/>
              <a:ext cx="574" cy="418"/>
            </a:xfrm>
            <a:custGeom>
              <a:avLst/>
              <a:gdLst>
                <a:gd name="T0" fmla="*/ 0 w 26029"/>
                <a:gd name="T1" fmla="*/ 0 h 31708"/>
                <a:gd name="T2" fmla="*/ 0 w 26029"/>
                <a:gd name="T3" fmla="*/ 0 h 31708"/>
                <a:gd name="T4" fmla="*/ 0 w 26029"/>
                <a:gd name="T5" fmla="*/ 0 h 31708"/>
                <a:gd name="T6" fmla="*/ 0 60000 65536"/>
                <a:gd name="T7" fmla="*/ 0 60000 65536"/>
                <a:gd name="T8" fmla="*/ 0 60000 65536"/>
                <a:gd name="T9" fmla="*/ 0 w 26029"/>
                <a:gd name="T10" fmla="*/ 0 h 31708"/>
                <a:gd name="T11" fmla="*/ 26029 w 26029"/>
                <a:gd name="T12" fmla="*/ 31708 h 317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29" h="31708" fill="none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</a:path>
                <a:path w="26029" h="31708" stroke="0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  <a:lnTo>
                    <a:pt x="4429" y="21600"/>
                  </a:lnTo>
                  <a:lnTo>
                    <a:pt x="-1" y="4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97" name="Arc 402"/>
            <p:cNvSpPr>
              <a:spLocks/>
            </p:cNvSpPr>
            <p:nvPr/>
          </p:nvSpPr>
          <p:spPr bwMode="auto">
            <a:xfrm>
              <a:off x="3791" y="2534"/>
              <a:ext cx="556" cy="428"/>
            </a:xfrm>
            <a:custGeom>
              <a:avLst/>
              <a:gdLst>
                <a:gd name="T0" fmla="*/ 0 w 21600"/>
                <a:gd name="T1" fmla="*/ 0 h 29154"/>
                <a:gd name="T2" fmla="*/ 0 w 21600"/>
                <a:gd name="T3" fmla="*/ 0 h 29154"/>
                <a:gd name="T4" fmla="*/ 0 w 21600"/>
                <a:gd name="T5" fmla="*/ 0 h 2915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154"/>
                <a:gd name="T11" fmla="*/ 21600 w 21600"/>
                <a:gd name="T12" fmla="*/ 29154 h 291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154" fill="none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</a:path>
                <a:path w="21600" h="29154" stroke="0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  <a:lnTo>
                    <a:pt x="0" y="16794"/>
                  </a:lnTo>
                  <a:lnTo>
                    <a:pt x="13583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8" name="Arc 403"/>
            <p:cNvSpPr>
              <a:spLocks/>
            </p:cNvSpPr>
            <p:nvPr/>
          </p:nvSpPr>
          <p:spPr bwMode="auto">
            <a:xfrm>
              <a:off x="3791" y="2538"/>
              <a:ext cx="549" cy="420"/>
            </a:xfrm>
            <a:custGeom>
              <a:avLst/>
              <a:gdLst>
                <a:gd name="T0" fmla="*/ 0 w 21600"/>
                <a:gd name="T1" fmla="*/ 0 h 29298"/>
                <a:gd name="T2" fmla="*/ 0 w 21600"/>
                <a:gd name="T3" fmla="*/ 0 h 29298"/>
                <a:gd name="T4" fmla="*/ 0 w 21600"/>
                <a:gd name="T5" fmla="*/ 0 h 292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298"/>
                <a:gd name="T11" fmla="*/ 21600 w 21600"/>
                <a:gd name="T12" fmla="*/ 29298 h 292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298" fill="none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</a:path>
                <a:path w="21600" h="29298" stroke="0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  <a:lnTo>
                    <a:pt x="0" y="16858"/>
                  </a:lnTo>
                  <a:lnTo>
                    <a:pt x="13504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99" name="Arc 404"/>
            <p:cNvSpPr>
              <a:spLocks/>
            </p:cNvSpPr>
            <p:nvPr/>
          </p:nvSpPr>
          <p:spPr bwMode="auto">
            <a:xfrm>
              <a:off x="3609" y="2973"/>
              <a:ext cx="651" cy="607"/>
            </a:xfrm>
            <a:custGeom>
              <a:avLst/>
              <a:gdLst>
                <a:gd name="T0" fmla="*/ 0 w 28655"/>
                <a:gd name="T1" fmla="*/ 0 h 27157"/>
                <a:gd name="T2" fmla="*/ 0 w 28655"/>
                <a:gd name="T3" fmla="*/ 0 h 27157"/>
                <a:gd name="T4" fmla="*/ 0 w 28655"/>
                <a:gd name="T5" fmla="*/ 0 h 27157"/>
                <a:gd name="T6" fmla="*/ 0 60000 65536"/>
                <a:gd name="T7" fmla="*/ 0 60000 65536"/>
                <a:gd name="T8" fmla="*/ 0 60000 65536"/>
                <a:gd name="T9" fmla="*/ 0 w 28655"/>
                <a:gd name="T10" fmla="*/ 0 h 27157"/>
                <a:gd name="T11" fmla="*/ 28655 w 28655"/>
                <a:gd name="T12" fmla="*/ 27157 h 27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5" h="27157" fill="none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</a:path>
                <a:path w="28655" h="27157" stroke="0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  <a:lnTo>
                    <a:pt x="7055" y="5557"/>
                  </a:lnTo>
                  <a:lnTo>
                    <a:pt x="27927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00" name="Arc 405"/>
            <p:cNvSpPr>
              <a:spLocks/>
            </p:cNvSpPr>
            <p:nvPr/>
          </p:nvSpPr>
          <p:spPr bwMode="auto">
            <a:xfrm>
              <a:off x="3611" y="2975"/>
              <a:ext cx="642" cy="598"/>
            </a:xfrm>
            <a:custGeom>
              <a:avLst/>
              <a:gdLst>
                <a:gd name="T0" fmla="*/ 0 w 28653"/>
                <a:gd name="T1" fmla="*/ 0 h 27158"/>
                <a:gd name="T2" fmla="*/ 0 w 28653"/>
                <a:gd name="T3" fmla="*/ 0 h 27158"/>
                <a:gd name="T4" fmla="*/ 0 w 28653"/>
                <a:gd name="T5" fmla="*/ 0 h 27158"/>
                <a:gd name="T6" fmla="*/ 0 60000 65536"/>
                <a:gd name="T7" fmla="*/ 0 60000 65536"/>
                <a:gd name="T8" fmla="*/ 0 60000 65536"/>
                <a:gd name="T9" fmla="*/ 0 w 28653"/>
                <a:gd name="T10" fmla="*/ 0 h 27158"/>
                <a:gd name="T11" fmla="*/ 28653 w 28653"/>
                <a:gd name="T12" fmla="*/ 27158 h 271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3" h="27158" fill="none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</a:path>
                <a:path w="28653" h="27158" stroke="0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  <a:lnTo>
                    <a:pt x="7053" y="5558"/>
                  </a:lnTo>
                  <a:lnTo>
                    <a:pt x="27925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01" name="Arc 406"/>
            <p:cNvSpPr>
              <a:spLocks/>
            </p:cNvSpPr>
            <p:nvPr/>
          </p:nvSpPr>
          <p:spPr bwMode="auto">
            <a:xfrm>
              <a:off x="1358" y="2529"/>
              <a:ext cx="354" cy="592"/>
            </a:xfrm>
            <a:custGeom>
              <a:avLst/>
              <a:gdLst>
                <a:gd name="T0" fmla="*/ 0 w 21600"/>
                <a:gd name="T1" fmla="*/ 0 h 41297"/>
                <a:gd name="T2" fmla="*/ 0 w 21600"/>
                <a:gd name="T3" fmla="*/ 0 h 41297"/>
                <a:gd name="T4" fmla="*/ 0 w 21600"/>
                <a:gd name="T5" fmla="*/ 0 h 412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97"/>
                <a:gd name="T11" fmla="*/ 21600 w 21600"/>
                <a:gd name="T12" fmla="*/ 41297 h 41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97" fill="none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</a:path>
                <a:path w="21600" h="41297" stroke="0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  <a:lnTo>
                    <a:pt x="21600" y="21551"/>
                  </a:lnTo>
                  <a:lnTo>
                    <a:pt x="12844" y="4129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02" name="Arc 407"/>
            <p:cNvSpPr>
              <a:spLocks/>
            </p:cNvSpPr>
            <p:nvPr/>
          </p:nvSpPr>
          <p:spPr bwMode="auto">
            <a:xfrm>
              <a:off x="1365" y="2536"/>
              <a:ext cx="347" cy="578"/>
            </a:xfrm>
            <a:custGeom>
              <a:avLst/>
              <a:gdLst>
                <a:gd name="T0" fmla="*/ 0 w 21600"/>
                <a:gd name="T1" fmla="*/ 0 h 41307"/>
                <a:gd name="T2" fmla="*/ 0 w 21600"/>
                <a:gd name="T3" fmla="*/ 0 h 41307"/>
                <a:gd name="T4" fmla="*/ 0 w 21600"/>
                <a:gd name="T5" fmla="*/ 0 h 413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307"/>
                <a:gd name="T11" fmla="*/ 21600 w 21600"/>
                <a:gd name="T12" fmla="*/ 41307 h 413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307" fill="none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</a:path>
                <a:path w="21600" h="41307" stroke="0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  <a:lnTo>
                    <a:pt x="21600" y="21551"/>
                  </a:lnTo>
                  <a:lnTo>
                    <a:pt x="12867" y="41306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03" name="Arc 408"/>
            <p:cNvSpPr>
              <a:spLocks/>
            </p:cNvSpPr>
            <p:nvPr/>
          </p:nvSpPr>
          <p:spPr bwMode="auto">
            <a:xfrm>
              <a:off x="2293" y="3335"/>
              <a:ext cx="1344" cy="361"/>
            </a:xfrm>
            <a:custGeom>
              <a:avLst/>
              <a:gdLst>
                <a:gd name="T0" fmla="*/ 0 w 39224"/>
                <a:gd name="T1" fmla="*/ 0 h 21600"/>
                <a:gd name="T2" fmla="*/ 0 w 39224"/>
                <a:gd name="T3" fmla="*/ 0 h 21600"/>
                <a:gd name="T4" fmla="*/ 0 w 39224"/>
                <a:gd name="T5" fmla="*/ 0 h 21600"/>
                <a:gd name="T6" fmla="*/ 0 60000 65536"/>
                <a:gd name="T7" fmla="*/ 0 60000 65536"/>
                <a:gd name="T8" fmla="*/ 0 60000 65536"/>
                <a:gd name="T9" fmla="*/ 0 w 39224"/>
                <a:gd name="T10" fmla="*/ 0 h 21600"/>
                <a:gd name="T11" fmla="*/ 39224 w 392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24" h="21600" fill="none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</a:path>
                <a:path w="39224" h="21600" stroke="0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  <a:lnTo>
                    <a:pt x="21277" y="0"/>
                  </a:lnTo>
                  <a:lnTo>
                    <a:pt x="39224" y="12019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04" name="Arc 409"/>
            <p:cNvSpPr>
              <a:spLocks/>
            </p:cNvSpPr>
            <p:nvPr/>
          </p:nvSpPr>
          <p:spPr bwMode="auto">
            <a:xfrm>
              <a:off x="2300" y="3335"/>
              <a:ext cx="1329" cy="354"/>
            </a:xfrm>
            <a:custGeom>
              <a:avLst/>
              <a:gdLst>
                <a:gd name="T0" fmla="*/ 0 w 39161"/>
                <a:gd name="T1" fmla="*/ 0 h 21600"/>
                <a:gd name="T2" fmla="*/ 0 w 39161"/>
                <a:gd name="T3" fmla="*/ 0 h 21600"/>
                <a:gd name="T4" fmla="*/ 0 w 39161"/>
                <a:gd name="T5" fmla="*/ 0 h 21600"/>
                <a:gd name="T6" fmla="*/ 0 60000 65536"/>
                <a:gd name="T7" fmla="*/ 0 60000 65536"/>
                <a:gd name="T8" fmla="*/ 0 60000 65536"/>
                <a:gd name="T9" fmla="*/ 0 w 39161"/>
                <a:gd name="T10" fmla="*/ 0 h 21600"/>
                <a:gd name="T11" fmla="*/ 39161 w 391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161" h="21600" fill="none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</a:path>
                <a:path w="39161" h="21600" stroke="0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  <a:lnTo>
                    <a:pt x="21271" y="0"/>
                  </a:lnTo>
                  <a:lnTo>
                    <a:pt x="39161" y="12103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970" name="Line 410"/>
          <p:cNvSpPr>
            <a:spLocks noChangeShapeType="1"/>
          </p:cNvSpPr>
          <p:nvPr/>
        </p:nvSpPr>
        <p:spPr bwMode="auto">
          <a:xfrm>
            <a:off x="2451100" y="2752725"/>
            <a:ext cx="280988" cy="496888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71" name="Line 411"/>
          <p:cNvSpPr>
            <a:spLocks noChangeShapeType="1"/>
          </p:cNvSpPr>
          <p:nvPr/>
        </p:nvSpPr>
        <p:spPr bwMode="auto">
          <a:xfrm flipH="1">
            <a:off x="2778125" y="3028950"/>
            <a:ext cx="609600" cy="220663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72" name="Line 412"/>
          <p:cNvSpPr>
            <a:spLocks noChangeShapeType="1"/>
          </p:cNvSpPr>
          <p:nvPr/>
        </p:nvSpPr>
        <p:spPr bwMode="auto">
          <a:xfrm flipH="1" flipV="1">
            <a:off x="2732088" y="3305175"/>
            <a:ext cx="420687" cy="441325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73" name="Line 413"/>
          <p:cNvSpPr>
            <a:spLocks noChangeShapeType="1"/>
          </p:cNvSpPr>
          <p:nvPr/>
        </p:nvSpPr>
        <p:spPr bwMode="auto">
          <a:xfrm flipH="1" flipV="1">
            <a:off x="3433763" y="3028950"/>
            <a:ext cx="511175" cy="153988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74" name="Line 414"/>
          <p:cNvSpPr>
            <a:spLocks noChangeShapeType="1"/>
          </p:cNvSpPr>
          <p:nvPr/>
        </p:nvSpPr>
        <p:spPr bwMode="auto">
          <a:xfrm flipH="1">
            <a:off x="3152775" y="3259138"/>
            <a:ext cx="792163" cy="43180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75" name="Line 415"/>
          <p:cNvSpPr>
            <a:spLocks noChangeShapeType="1"/>
          </p:cNvSpPr>
          <p:nvPr/>
        </p:nvSpPr>
        <p:spPr bwMode="auto">
          <a:xfrm flipH="1">
            <a:off x="4117975" y="2957513"/>
            <a:ext cx="1030288" cy="112712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76" name="Line 416"/>
          <p:cNvSpPr>
            <a:spLocks noChangeShapeType="1"/>
          </p:cNvSpPr>
          <p:nvPr/>
        </p:nvSpPr>
        <p:spPr bwMode="auto">
          <a:xfrm flipH="1" flipV="1">
            <a:off x="4164013" y="3070225"/>
            <a:ext cx="374650" cy="661988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77" name="Line 417"/>
          <p:cNvSpPr>
            <a:spLocks noChangeShapeType="1"/>
          </p:cNvSpPr>
          <p:nvPr/>
        </p:nvSpPr>
        <p:spPr bwMode="auto">
          <a:xfrm flipH="1" flipV="1">
            <a:off x="4164013" y="3013075"/>
            <a:ext cx="563562" cy="33020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78" name="Line 418"/>
          <p:cNvSpPr>
            <a:spLocks noChangeShapeType="1"/>
          </p:cNvSpPr>
          <p:nvPr/>
        </p:nvSpPr>
        <p:spPr bwMode="auto">
          <a:xfrm flipH="1" flipV="1">
            <a:off x="4727575" y="3343275"/>
            <a:ext cx="1123950" cy="55563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79" name="Line 419"/>
          <p:cNvSpPr>
            <a:spLocks noChangeShapeType="1"/>
          </p:cNvSpPr>
          <p:nvPr/>
        </p:nvSpPr>
        <p:spPr bwMode="auto">
          <a:xfrm flipH="1" flipV="1">
            <a:off x="5194300" y="2957513"/>
            <a:ext cx="515938" cy="166687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0" name="Line 420"/>
          <p:cNvSpPr>
            <a:spLocks noChangeShapeType="1"/>
          </p:cNvSpPr>
          <p:nvPr/>
        </p:nvSpPr>
        <p:spPr bwMode="auto">
          <a:xfrm flipH="1">
            <a:off x="4538663" y="3786188"/>
            <a:ext cx="1030287" cy="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1" name="Line 421"/>
          <p:cNvSpPr>
            <a:spLocks noChangeShapeType="1"/>
          </p:cNvSpPr>
          <p:nvPr/>
        </p:nvSpPr>
        <p:spPr bwMode="auto">
          <a:xfrm flipV="1">
            <a:off x="5616575" y="3398838"/>
            <a:ext cx="280988" cy="38735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2" name="Line 422"/>
          <p:cNvSpPr>
            <a:spLocks noChangeShapeType="1"/>
          </p:cNvSpPr>
          <p:nvPr/>
        </p:nvSpPr>
        <p:spPr bwMode="auto">
          <a:xfrm flipH="1" flipV="1">
            <a:off x="5756275" y="3124200"/>
            <a:ext cx="141288" cy="274638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3" name="Line 423"/>
          <p:cNvSpPr>
            <a:spLocks noChangeShapeType="1"/>
          </p:cNvSpPr>
          <p:nvPr/>
        </p:nvSpPr>
        <p:spPr bwMode="auto">
          <a:xfrm flipH="1">
            <a:off x="5700713" y="3640138"/>
            <a:ext cx="457200" cy="230187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5624" name="Picture 424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675" y="2641600"/>
            <a:ext cx="36512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985" name="Line 425"/>
          <p:cNvSpPr>
            <a:spLocks noChangeShapeType="1"/>
          </p:cNvSpPr>
          <p:nvPr/>
        </p:nvSpPr>
        <p:spPr bwMode="auto">
          <a:xfrm flipV="1">
            <a:off x="2122488" y="3305175"/>
            <a:ext cx="609600" cy="16510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5626" name="Picture 426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50" y="3171825"/>
            <a:ext cx="365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7" name="Picture 427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2932113"/>
            <a:ext cx="3651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8" name="Picture 428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50" y="3648075"/>
            <a:ext cx="3683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9" name="Picture 429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681413"/>
            <a:ext cx="3937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30" name="Picture 430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25" y="3233738"/>
            <a:ext cx="392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31" name="Picture 431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2860675"/>
            <a:ext cx="392113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32" name="Picture 432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863" y="3008313"/>
            <a:ext cx="393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33" name="Picture 433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288" y="3725863"/>
            <a:ext cx="3937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34" name="Picture 434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450" y="3321050"/>
            <a:ext cx="39211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35" name="Text Box 435"/>
          <p:cNvSpPr txBox="1">
            <a:spLocks noChangeArrowheads="1"/>
          </p:cNvSpPr>
          <p:nvPr/>
        </p:nvSpPr>
        <p:spPr bwMode="auto">
          <a:xfrm>
            <a:off x="4479925" y="2254250"/>
            <a:ext cx="1470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57" tIns="45781" rIns="91557" bIns="45781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>
                <a:latin typeface="Arial" charset="0"/>
              </a:rPr>
              <a:t>Backbone</a:t>
            </a:r>
            <a:r>
              <a:rPr lang="en-US" altLang="zh-CN" sz="1600">
                <a:latin typeface="Arial" charset="0"/>
                <a:ea typeface="宋体" charset="-122"/>
              </a:rPr>
              <a:t> ISP</a:t>
            </a:r>
            <a:endParaRPr lang="en-US" altLang="x-none" sz="1600">
              <a:latin typeface="Arial" charset="0"/>
            </a:endParaRPr>
          </a:p>
        </p:txBody>
      </p:sp>
      <p:sp>
        <p:nvSpPr>
          <p:cNvPr id="25636" name="Text Box 436"/>
          <p:cNvSpPr txBox="1">
            <a:spLocks noChangeArrowheads="1"/>
          </p:cNvSpPr>
          <p:nvPr/>
        </p:nvSpPr>
        <p:spPr bwMode="auto">
          <a:xfrm>
            <a:off x="2941638" y="2130425"/>
            <a:ext cx="4714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57" tIns="45781" rIns="91557" bIns="45781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x-none" sz="1400">
                <a:latin typeface="Arial" charset="0"/>
              </a:rPr>
              <a:t>ISP</a:t>
            </a:r>
          </a:p>
        </p:txBody>
      </p:sp>
      <p:pic>
        <p:nvPicPr>
          <p:cNvPr id="25637" name="Picture 438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3030538"/>
            <a:ext cx="365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38" name="Group 439"/>
          <p:cNvGrpSpPr>
            <a:grpSpLocks/>
          </p:cNvGrpSpPr>
          <p:nvPr/>
        </p:nvGrpSpPr>
        <p:grpSpPr bwMode="auto">
          <a:xfrm>
            <a:off x="6310313" y="2495550"/>
            <a:ext cx="1803400" cy="1627188"/>
            <a:chOff x="1358" y="1894"/>
            <a:chExt cx="2981" cy="1793"/>
          </a:xfrm>
        </p:grpSpPr>
        <p:sp>
          <p:nvSpPr>
            <p:cNvPr id="25680" name="Oval 440"/>
            <p:cNvSpPr>
              <a:spLocks noChangeArrowheads="1"/>
            </p:cNvSpPr>
            <p:nvPr/>
          </p:nvSpPr>
          <p:spPr bwMode="auto">
            <a:xfrm>
              <a:off x="2376" y="1894"/>
              <a:ext cx="1299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5681" name="Oval 441"/>
            <p:cNvSpPr>
              <a:spLocks noChangeArrowheads="1"/>
            </p:cNvSpPr>
            <p:nvPr/>
          </p:nvSpPr>
          <p:spPr bwMode="auto">
            <a:xfrm>
              <a:off x="1662" y="2088"/>
              <a:ext cx="996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5682" name="Oval 442"/>
            <p:cNvSpPr>
              <a:spLocks noChangeArrowheads="1"/>
            </p:cNvSpPr>
            <p:nvPr/>
          </p:nvSpPr>
          <p:spPr bwMode="auto">
            <a:xfrm>
              <a:off x="1358" y="2535"/>
              <a:ext cx="672" cy="605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5683" name="Oval 443"/>
            <p:cNvSpPr>
              <a:spLocks noChangeArrowheads="1"/>
            </p:cNvSpPr>
            <p:nvPr/>
          </p:nvSpPr>
          <p:spPr bwMode="auto">
            <a:xfrm>
              <a:off x="1561" y="2801"/>
              <a:ext cx="1010" cy="656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5684" name="Oval 444"/>
            <p:cNvSpPr>
              <a:spLocks noChangeArrowheads="1"/>
            </p:cNvSpPr>
            <p:nvPr/>
          </p:nvSpPr>
          <p:spPr bwMode="auto">
            <a:xfrm>
              <a:off x="2275" y="2909"/>
              <a:ext cx="1509" cy="77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5685" name="Oval 445"/>
            <p:cNvSpPr>
              <a:spLocks noChangeArrowheads="1"/>
            </p:cNvSpPr>
            <p:nvPr/>
          </p:nvSpPr>
          <p:spPr bwMode="auto">
            <a:xfrm>
              <a:off x="3235" y="2110"/>
              <a:ext cx="967" cy="583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5686" name="Oval 446"/>
            <p:cNvSpPr>
              <a:spLocks noChangeArrowheads="1"/>
            </p:cNvSpPr>
            <p:nvPr/>
          </p:nvSpPr>
          <p:spPr bwMode="auto">
            <a:xfrm>
              <a:off x="3379" y="2484"/>
              <a:ext cx="960" cy="584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5687" name="Oval 447"/>
            <p:cNvSpPr>
              <a:spLocks noChangeArrowheads="1"/>
            </p:cNvSpPr>
            <p:nvPr/>
          </p:nvSpPr>
          <p:spPr bwMode="auto">
            <a:xfrm>
              <a:off x="3293" y="2607"/>
              <a:ext cx="953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25688" name="Oval 448"/>
            <p:cNvSpPr>
              <a:spLocks noChangeArrowheads="1"/>
            </p:cNvSpPr>
            <p:nvPr/>
          </p:nvSpPr>
          <p:spPr bwMode="auto">
            <a:xfrm>
              <a:off x="1900" y="2319"/>
              <a:ext cx="1934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grpSp>
        <p:nvGrpSpPr>
          <p:cNvPr id="25639" name="Group 449"/>
          <p:cNvGrpSpPr>
            <a:grpSpLocks/>
          </p:cNvGrpSpPr>
          <p:nvPr/>
        </p:nvGrpSpPr>
        <p:grpSpPr bwMode="auto">
          <a:xfrm>
            <a:off x="6310313" y="2495550"/>
            <a:ext cx="1803400" cy="1655763"/>
            <a:chOff x="1358" y="1886"/>
            <a:chExt cx="2989" cy="1810"/>
          </a:xfrm>
        </p:grpSpPr>
        <p:sp>
          <p:nvSpPr>
            <p:cNvPr id="25664" name="Arc 450"/>
            <p:cNvSpPr>
              <a:spLocks/>
            </p:cNvSpPr>
            <p:nvPr/>
          </p:nvSpPr>
          <p:spPr bwMode="auto">
            <a:xfrm>
              <a:off x="2404" y="1886"/>
              <a:ext cx="1247" cy="375"/>
            </a:xfrm>
            <a:custGeom>
              <a:avLst/>
              <a:gdLst>
                <a:gd name="T0" fmla="*/ 0 w 40985"/>
                <a:gd name="T1" fmla="*/ 0 h 21600"/>
                <a:gd name="T2" fmla="*/ 0 w 40985"/>
                <a:gd name="T3" fmla="*/ 0 h 21600"/>
                <a:gd name="T4" fmla="*/ 0 w 40985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85"/>
                <a:gd name="T10" fmla="*/ 0 h 21600"/>
                <a:gd name="T11" fmla="*/ 40985 w 4098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85" h="21600" fill="none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</a:path>
                <a:path w="40985" h="21600" stroke="0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  <a:lnTo>
                    <a:pt x="20666" y="21600"/>
                  </a:lnTo>
                  <a:lnTo>
                    <a:pt x="0" y="15316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5" name="Arc 451"/>
            <p:cNvSpPr>
              <a:spLocks/>
            </p:cNvSpPr>
            <p:nvPr/>
          </p:nvSpPr>
          <p:spPr bwMode="auto">
            <a:xfrm>
              <a:off x="2412" y="1893"/>
              <a:ext cx="1232" cy="368"/>
            </a:xfrm>
            <a:custGeom>
              <a:avLst/>
              <a:gdLst>
                <a:gd name="T0" fmla="*/ 0 w 40951"/>
                <a:gd name="T1" fmla="*/ 0 h 21600"/>
                <a:gd name="T2" fmla="*/ 0 w 40951"/>
                <a:gd name="T3" fmla="*/ 0 h 21600"/>
                <a:gd name="T4" fmla="*/ 0 w 40951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51"/>
                <a:gd name="T10" fmla="*/ 0 h 21600"/>
                <a:gd name="T11" fmla="*/ 40951 w 409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51" h="21600" fill="none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</a:path>
                <a:path w="40951" h="21600" stroke="0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  <a:lnTo>
                    <a:pt x="20651" y="21600"/>
                  </a:lnTo>
                  <a:lnTo>
                    <a:pt x="-1" y="1526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6" name="Arc 452"/>
            <p:cNvSpPr>
              <a:spLocks/>
            </p:cNvSpPr>
            <p:nvPr/>
          </p:nvSpPr>
          <p:spPr bwMode="auto">
            <a:xfrm>
              <a:off x="1662" y="2081"/>
              <a:ext cx="766" cy="446"/>
            </a:xfrm>
            <a:custGeom>
              <a:avLst/>
              <a:gdLst>
                <a:gd name="T0" fmla="*/ 0 w 33007"/>
                <a:gd name="T1" fmla="*/ 0 h 25698"/>
                <a:gd name="T2" fmla="*/ 0 w 33007"/>
                <a:gd name="T3" fmla="*/ 0 h 25698"/>
                <a:gd name="T4" fmla="*/ 0 w 33007"/>
                <a:gd name="T5" fmla="*/ 0 h 25698"/>
                <a:gd name="T6" fmla="*/ 0 60000 65536"/>
                <a:gd name="T7" fmla="*/ 0 60000 65536"/>
                <a:gd name="T8" fmla="*/ 0 60000 65536"/>
                <a:gd name="T9" fmla="*/ 0 w 33007"/>
                <a:gd name="T10" fmla="*/ 0 h 25698"/>
                <a:gd name="T11" fmla="*/ 33007 w 33007"/>
                <a:gd name="T12" fmla="*/ 25698 h 256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007" h="25698" fill="none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</a:path>
                <a:path w="33007" h="25698" stroke="0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  <a:lnTo>
                    <a:pt x="21600" y="21600"/>
                  </a:lnTo>
                  <a:lnTo>
                    <a:pt x="392" y="2569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7" name="Arc 453"/>
            <p:cNvSpPr>
              <a:spLocks/>
            </p:cNvSpPr>
            <p:nvPr/>
          </p:nvSpPr>
          <p:spPr bwMode="auto">
            <a:xfrm>
              <a:off x="1669" y="2088"/>
              <a:ext cx="755" cy="438"/>
            </a:xfrm>
            <a:custGeom>
              <a:avLst/>
              <a:gdLst>
                <a:gd name="T0" fmla="*/ 0 w 32968"/>
                <a:gd name="T1" fmla="*/ 0 h 25717"/>
                <a:gd name="T2" fmla="*/ 0 w 32968"/>
                <a:gd name="T3" fmla="*/ 0 h 25717"/>
                <a:gd name="T4" fmla="*/ 0 w 32968"/>
                <a:gd name="T5" fmla="*/ 0 h 25717"/>
                <a:gd name="T6" fmla="*/ 0 60000 65536"/>
                <a:gd name="T7" fmla="*/ 0 60000 65536"/>
                <a:gd name="T8" fmla="*/ 0 60000 65536"/>
                <a:gd name="T9" fmla="*/ 0 w 32968"/>
                <a:gd name="T10" fmla="*/ 0 h 25717"/>
                <a:gd name="T11" fmla="*/ 32968 w 32968"/>
                <a:gd name="T12" fmla="*/ 25717 h 257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968" h="25717" fill="none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</a:path>
                <a:path w="32968" h="25717" stroke="0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  <a:lnTo>
                    <a:pt x="21600" y="21600"/>
                  </a:lnTo>
                  <a:lnTo>
                    <a:pt x="395" y="25717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8" name="Arc 454"/>
            <p:cNvSpPr>
              <a:spLocks/>
            </p:cNvSpPr>
            <p:nvPr/>
          </p:nvSpPr>
          <p:spPr bwMode="auto">
            <a:xfrm>
              <a:off x="1553" y="3120"/>
              <a:ext cx="773" cy="345"/>
            </a:xfrm>
            <a:custGeom>
              <a:avLst/>
              <a:gdLst>
                <a:gd name="T0" fmla="*/ 0 w 32097"/>
                <a:gd name="T1" fmla="*/ 0 h 21984"/>
                <a:gd name="T2" fmla="*/ 0 w 32097"/>
                <a:gd name="T3" fmla="*/ 0 h 21984"/>
                <a:gd name="T4" fmla="*/ 0 w 32097"/>
                <a:gd name="T5" fmla="*/ 0 h 21984"/>
                <a:gd name="T6" fmla="*/ 0 60000 65536"/>
                <a:gd name="T7" fmla="*/ 0 60000 65536"/>
                <a:gd name="T8" fmla="*/ 0 60000 65536"/>
                <a:gd name="T9" fmla="*/ 0 w 32097"/>
                <a:gd name="T10" fmla="*/ 0 h 21984"/>
                <a:gd name="T11" fmla="*/ 32097 w 32097"/>
                <a:gd name="T12" fmla="*/ 21984 h 219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97" h="21984" fill="none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</a:path>
                <a:path w="32097" h="21984" stroke="0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  <a:lnTo>
                    <a:pt x="21600" y="384"/>
                  </a:lnTo>
                  <a:lnTo>
                    <a:pt x="32096" y="19261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9" name="Arc 455"/>
            <p:cNvSpPr>
              <a:spLocks/>
            </p:cNvSpPr>
            <p:nvPr/>
          </p:nvSpPr>
          <p:spPr bwMode="auto">
            <a:xfrm>
              <a:off x="1560" y="3120"/>
              <a:ext cx="761" cy="337"/>
            </a:xfrm>
            <a:custGeom>
              <a:avLst/>
              <a:gdLst>
                <a:gd name="T0" fmla="*/ 0 w 32039"/>
                <a:gd name="T1" fmla="*/ 0 h 21986"/>
                <a:gd name="T2" fmla="*/ 0 w 32039"/>
                <a:gd name="T3" fmla="*/ 0 h 21986"/>
                <a:gd name="T4" fmla="*/ 0 w 32039"/>
                <a:gd name="T5" fmla="*/ 0 h 21986"/>
                <a:gd name="T6" fmla="*/ 0 60000 65536"/>
                <a:gd name="T7" fmla="*/ 0 60000 65536"/>
                <a:gd name="T8" fmla="*/ 0 60000 65536"/>
                <a:gd name="T9" fmla="*/ 0 w 32039"/>
                <a:gd name="T10" fmla="*/ 0 h 21986"/>
                <a:gd name="T11" fmla="*/ 32039 w 32039"/>
                <a:gd name="T12" fmla="*/ 21986 h 219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39" h="21986" fill="none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</a:path>
                <a:path w="32039" h="21986" stroke="0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  <a:lnTo>
                    <a:pt x="21600" y="386"/>
                  </a:lnTo>
                  <a:lnTo>
                    <a:pt x="32038" y="19295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0" name="Arc 456"/>
            <p:cNvSpPr>
              <a:spLocks/>
            </p:cNvSpPr>
            <p:nvPr/>
          </p:nvSpPr>
          <p:spPr bwMode="auto">
            <a:xfrm>
              <a:off x="3626" y="2103"/>
              <a:ext cx="584" cy="427"/>
            </a:xfrm>
            <a:custGeom>
              <a:avLst/>
              <a:gdLst>
                <a:gd name="T0" fmla="*/ 0 w 26070"/>
                <a:gd name="T1" fmla="*/ 0 h 31631"/>
                <a:gd name="T2" fmla="*/ 0 w 26070"/>
                <a:gd name="T3" fmla="*/ 0 h 31631"/>
                <a:gd name="T4" fmla="*/ 0 w 26070"/>
                <a:gd name="T5" fmla="*/ 0 h 31631"/>
                <a:gd name="T6" fmla="*/ 0 60000 65536"/>
                <a:gd name="T7" fmla="*/ 0 60000 65536"/>
                <a:gd name="T8" fmla="*/ 0 60000 65536"/>
                <a:gd name="T9" fmla="*/ 0 w 26070"/>
                <a:gd name="T10" fmla="*/ 0 h 31631"/>
                <a:gd name="T11" fmla="*/ 26070 w 26070"/>
                <a:gd name="T12" fmla="*/ 31631 h 31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70" h="31631" fill="none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</a:path>
                <a:path w="26070" h="31631" stroke="0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  <a:lnTo>
                    <a:pt x="4470" y="21600"/>
                  </a:lnTo>
                  <a:lnTo>
                    <a:pt x="-1" y="46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1" name="Arc 457"/>
            <p:cNvSpPr>
              <a:spLocks/>
            </p:cNvSpPr>
            <p:nvPr/>
          </p:nvSpPr>
          <p:spPr bwMode="auto">
            <a:xfrm>
              <a:off x="3628" y="2110"/>
              <a:ext cx="574" cy="418"/>
            </a:xfrm>
            <a:custGeom>
              <a:avLst/>
              <a:gdLst>
                <a:gd name="T0" fmla="*/ 0 w 26029"/>
                <a:gd name="T1" fmla="*/ 0 h 31708"/>
                <a:gd name="T2" fmla="*/ 0 w 26029"/>
                <a:gd name="T3" fmla="*/ 0 h 31708"/>
                <a:gd name="T4" fmla="*/ 0 w 26029"/>
                <a:gd name="T5" fmla="*/ 0 h 31708"/>
                <a:gd name="T6" fmla="*/ 0 60000 65536"/>
                <a:gd name="T7" fmla="*/ 0 60000 65536"/>
                <a:gd name="T8" fmla="*/ 0 60000 65536"/>
                <a:gd name="T9" fmla="*/ 0 w 26029"/>
                <a:gd name="T10" fmla="*/ 0 h 31708"/>
                <a:gd name="T11" fmla="*/ 26029 w 26029"/>
                <a:gd name="T12" fmla="*/ 31708 h 317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29" h="31708" fill="none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</a:path>
                <a:path w="26029" h="31708" stroke="0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  <a:lnTo>
                    <a:pt x="4429" y="21600"/>
                  </a:lnTo>
                  <a:lnTo>
                    <a:pt x="-1" y="4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2" name="Arc 458"/>
            <p:cNvSpPr>
              <a:spLocks/>
            </p:cNvSpPr>
            <p:nvPr/>
          </p:nvSpPr>
          <p:spPr bwMode="auto">
            <a:xfrm>
              <a:off x="3791" y="2534"/>
              <a:ext cx="556" cy="428"/>
            </a:xfrm>
            <a:custGeom>
              <a:avLst/>
              <a:gdLst>
                <a:gd name="T0" fmla="*/ 0 w 21600"/>
                <a:gd name="T1" fmla="*/ 0 h 29154"/>
                <a:gd name="T2" fmla="*/ 0 w 21600"/>
                <a:gd name="T3" fmla="*/ 0 h 29154"/>
                <a:gd name="T4" fmla="*/ 0 w 21600"/>
                <a:gd name="T5" fmla="*/ 0 h 2915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154"/>
                <a:gd name="T11" fmla="*/ 21600 w 21600"/>
                <a:gd name="T12" fmla="*/ 29154 h 291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154" fill="none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</a:path>
                <a:path w="21600" h="29154" stroke="0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  <a:lnTo>
                    <a:pt x="0" y="16794"/>
                  </a:lnTo>
                  <a:lnTo>
                    <a:pt x="13583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3" name="Arc 459"/>
            <p:cNvSpPr>
              <a:spLocks/>
            </p:cNvSpPr>
            <p:nvPr/>
          </p:nvSpPr>
          <p:spPr bwMode="auto">
            <a:xfrm>
              <a:off x="3791" y="2538"/>
              <a:ext cx="549" cy="420"/>
            </a:xfrm>
            <a:custGeom>
              <a:avLst/>
              <a:gdLst>
                <a:gd name="T0" fmla="*/ 0 w 21600"/>
                <a:gd name="T1" fmla="*/ 0 h 29298"/>
                <a:gd name="T2" fmla="*/ 0 w 21600"/>
                <a:gd name="T3" fmla="*/ 0 h 29298"/>
                <a:gd name="T4" fmla="*/ 0 w 21600"/>
                <a:gd name="T5" fmla="*/ 0 h 292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298"/>
                <a:gd name="T11" fmla="*/ 21600 w 21600"/>
                <a:gd name="T12" fmla="*/ 29298 h 292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298" fill="none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</a:path>
                <a:path w="21600" h="29298" stroke="0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  <a:lnTo>
                    <a:pt x="0" y="16858"/>
                  </a:lnTo>
                  <a:lnTo>
                    <a:pt x="13504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4" name="Arc 460"/>
            <p:cNvSpPr>
              <a:spLocks/>
            </p:cNvSpPr>
            <p:nvPr/>
          </p:nvSpPr>
          <p:spPr bwMode="auto">
            <a:xfrm>
              <a:off x="3609" y="2973"/>
              <a:ext cx="651" cy="607"/>
            </a:xfrm>
            <a:custGeom>
              <a:avLst/>
              <a:gdLst>
                <a:gd name="T0" fmla="*/ 0 w 28655"/>
                <a:gd name="T1" fmla="*/ 0 h 27157"/>
                <a:gd name="T2" fmla="*/ 0 w 28655"/>
                <a:gd name="T3" fmla="*/ 0 h 27157"/>
                <a:gd name="T4" fmla="*/ 0 w 28655"/>
                <a:gd name="T5" fmla="*/ 0 h 27157"/>
                <a:gd name="T6" fmla="*/ 0 60000 65536"/>
                <a:gd name="T7" fmla="*/ 0 60000 65536"/>
                <a:gd name="T8" fmla="*/ 0 60000 65536"/>
                <a:gd name="T9" fmla="*/ 0 w 28655"/>
                <a:gd name="T10" fmla="*/ 0 h 27157"/>
                <a:gd name="T11" fmla="*/ 28655 w 28655"/>
                <a:gd name="T12" fmla="*/ 27157 h 27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5" h="27157" fill="none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</a:path>
                <a:path w="28655" h="27157" stroke="0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  <a:lnTo>
                    <a:pt x="7055" y="5557"/>
                  </a:lnTo>
                  <a:lnTo>
                    <a:pt x="27927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5" name="Arc 461"/>
            <p:cNvSpPr>
              <a:spLocks/>
            </p:cNvSpPr>
            <p:nvPr/>
          </p:nvSpPr>
          <p:spPr bwMode="auto">
            <a:xfrm>
              <a:off x="3611" y="2975"/>
              <a:ext cx="642" cy="598"/>
            </a:xfrm>
            <a:custGeom>
              <a:avLst/>
              <a:gdLst>
                <a:gd name="T0" fmla="*/ 0 w 28653"/>
                <a:gd name="T1" fmla="*/ 0 h 27158"/>
                <a:gd name="T2" fmla="*/ 0 w 28653"/>
                <a:gd name="T3" fmla="*/ 0 h 27158"/>
                <a:gd name="T4" fmla="*/ 0 w 28653"/>
                <a:gd name="T5" fmla="*/ 0 h 27158"/>
                <a:gd name="T6" fmla="*/ 0 60000 65536"/>
                <a:gd name="T7" fmla="*/ 0 60000 65536"/>
                <a:gd name="T8" fmla="*/ 0 60000 65536"/>
                <a:gd name="T9" fmla="*/ 0 w 28653"/>
                <a:gd name="T10" fmla="*/ 0 h 27158"/>
                <a:gd name="T11" fmla="*/ 28653 w 28653"/>
                <a:gd name="T12" fmla="*/ 27158 h 271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3" h="27158" fill="none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</a:path>
                <a:path w="28653" h="27158" stroke="0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  <a:lnTo>
                    <a:pt x="7053" y="5558"/>
                  </a:lnTo>
                  <a:lnTo>
                    <a:pt x="27925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6" name="Arc 462"/>
            <p:cNvSpPr>
              <a:spLocks/>
            </p:cNvSpPr>
            <p:nvPr/>
          </p:nvSpPr>
          <p:spPr bwMode="auto">
            <a:xfrm>
              <a:off x="1358" y="2529"/>
              <a:ext cx="354" cy="592"/>
            </a:xfrm>
            <a:custGeom>
              <a:avLst/>
              <a:gdLst>
                <a:gd name="T0" fmla="*/ 0 w 21600"/>
                <a:gd name="T1" fmla="*/ 0 h 41297"/>
                <a:gd name="T2" fmla="*/ 0 w 21600"/>
                <a:gd name="T3" fmla="*/ 0 h 41297"/>
                <a:gd name="T4" fmla="*/ 0 w 21600"/>
                <a:gd name="T5" fmla="*/ 0 h 412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97"/>
                <a:gd name="T11" fmla="*/ 21600 w 21600"/>
                <a:gd name="T12" fmla="*/ 41297 h 41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97" fill="none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</a:path>
                <a:path w="21600" h="41297" stroke="0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  <a:lnTo>
                    <a:pt x="21600" y="21551"/>
                  </a:lnTo>
                  <a:lnTo>
                    <a:pt x="12844" y="4129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7" name="Arc 463"/>
            <p:cNvSpPr>
              <a:spLocks/>
            </p:cNvSpPr>
            <p:nvPr/>
          </p:nvSpPr>
          <p:spPr bwMode="auto">
            <a:xfrm>
              <a:off x="1365" y="2536"/>
              <a:ext cx="347" cy="578"/>
            </a:xfrm>
            <a:custGeom>
              <a:avLst/>
              <a:gdLst>
                <a:gd name="T0" fmla="*/ 0 w 21600"/>
                <a:gd name="T1" fmla="*/ 0 h 41307"/>
                <a:gd name="T2" fmla="*/ 0 w 21600"/>
                <a:gd name="T3" fmla="*/ 0 h 41307"/>
                <a:gd name="T4" fmla="*/ 0 w 21600"/>
                <a:gd name="T5" fmla="*/ 0 h 413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307"/>
                <a:gd name="T11" fmla="*/ 21600 w 21600"/>
                <a:gd name="T12" fmla="*/ 41307 h 413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307" fill="none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</a:path>
                <a:path w="21600" h="41307" stroke="0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  <a:lnTo>
                    <a:pt x="21600" y="21551"/>
                  </a:lnTo>
                  <a:lnTo>
                    <a:pt x="12867" y="41306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8" name="Arc 464"/>
            <p:cNvSpPr>
              <a:spLocks/>
            </p:cNvSpPr>
            <p:nvPr/>
          </p:nvSpPr>
          <p:spPr bwMode="auto">
            <a:xfrm>
              <a:off x="2293" y="3335"/>
              <a:ext cx="1344" cy="361"/>
            </a:xfrm>
            <a:custGeom>
              <a:avLst/>
              <a:gdLst>
                <a:gd name="T0" fmla="*/ 0 w 39224"/>
                <a:gd name="T1" fmla="*/ 0 h 21600"/>
                <a:gd name="T2" fmla="*/ 0 w 39224"/>
                <a:gd name="T3" fmla="*/ 0 h 21600"/>
                <a:gd name="T4" fmla="*/ 0 w 39224"/>
                <a:gd name="T5" fmla="*/ 0 h 21600"/>
                <a:gd name="T6" fmla="*/ 0 60000 65536"/>
                <a:gd name="T7" fmla="*/ 0 60000 65536"/>
                <a:gd name="T8" fmla="*/ 0 60000 65536"/>
                <a:gd name="T9" fmla="*/ 0 w 39224"/>
                <a:gd name="T10" fmla="*/ 0 h 21600"/>
                <a:gd name="T11" fmla="*/ 39224 w 392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24" h="21600" fill="none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</a:path>
                <a:path w="39224" h="21600" stroke="0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  <a:lnTo>
                    <a:pt x="21277" y="0"/>
                  </a:lnTo>
                  <a:lnTo>
                    <a:pt x="39224" y="12019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9" name="Arc 465"/>
            <p:cNvSpPr>
              <a:spLocks/>
            </p:cNvSpPr>
            <p:nvPr/>
          </p:nvSpPr>
          <p:spPr bwMode="auto">
            <a:xfrm>
              <a:off x="2300" y="3335"/>
              <a:ext cx="1329" cy="354"/>
            </a:xfrm>
            <a:custGeom>
              <a:avLst/>
              <a:gdLst>
                <a:gd name="T0" fmla="*/ 0 w 39161"/>
                <a:gd name="T1" fmla="*/ 0 h 21600"/>
                <a:gd name="T2" fmla="*/ 0 w 39161"/>
                <a:gd name="T3" fmla="*/ 0 h 21600"/>
                <a:gd name="T4" fmla="*/ 0 w 39161"/>
                <a:gd name="T5" fmla="*/ 0 h 21600"/>
                <a:gd name="T6" fmla="*/ 0 60000 65536"/>
                <a:gd name="T7" fmla="*/ 0 60000 65536"/>
                <a:gd name="T8" fmla="*/ 0 60000 65536"/>
                <a:gd name="T9" fmla="*/ 0 w 39161"/>
                <a:gd name="T10" fmla="*/ 0 h 21600"/>
                <a:gd name="T11" fmla="*/ 39161 w 391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161" h="21600" fill="none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</a:path>
                <a:path w="39161" h="21600" stroke="0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  <a:lnTo>
                    <a:pt x="21271" y="0"/>
                  </a:lnTo>
                  <a:lnTo>
                    <a:pt x="39161" y="12103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026" name="Line 466"/>
          <p:cNvSpPr>
            <a:spLocks noChangeShapeType="1"/>
          </p:cNvSpPr>
          <p:nvPr/>
        </p:nvSpPr>
        <p:spPr bwMode="auto">
          <a:xfrm flipH="1">
            <a:off x="6950075" y="3048000"/>
            <a:ext cx="608013" cy="22225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027" name="Line 467"/>
          <p:cNvSpPr>
            <a:spLocks noChangeShapeType="1"/>
          </p:cNvSpPr>
          <p:nvPr/>
        </p:nvSpPr>
        <p:spPr bwMode="auto">
          <a:xfrm flipH="1" flipV="1">
            <a:off x="6904038" y="3324225"/>
            <a:ext cx="420687" cy="441325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028" name="Line 468"/>
          <p:cNvSpPr>
            <a:spLocks noChangeShapeType="1"/>
          </p:cNvSpPr>
          <p:nvPr/>
        </p:nvSpPr>
        <p:spPr bwMode="auto">
          <a:xfrm flipH="1" flipV="1">
            <a:off x="7605713" y="3048000"/>
            <a:ext cx="420687" cy="773113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029" name="Line 469"/>
          <p:cNvSpPr>
            <a:spLocks noChangeShapeType="1"/>
          </p:cNvSpPr>
          <p:nvPr/>
        </p:nvSpPr>
        <p:spPr bwMode="auto">
          <a:xfrm flipH="1" flipV="1">
            <a:off x="7324725" y="3711575"/>
            <a:ext cx="701675" cy="109538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030" name="Line 470"/>
          <p:cNvSpPr>
            <a:spLocks noChangeShapeType="1"/>
          </p:cNvSpPr>
          <p:nvPr/>
        </p:nvSpPr>
        <p:spPr bwMode="auto">
          <a:xfrm flipV="1">
            <a:off x="6292850" y="3324225"/>
            <a:ext cx="611188" cy="16510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5645" name="Picture 471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00" y="3190875"/>
            <a:ext cx="365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46" name="Picture 472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0" y="3667125"/>
            <a:ext cx="366713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47" name="Text Box 473"/>
          <p:cNvSpPr txBox="1">
            <a:spLocks noChangeArrowheads="1"/>
          </p:cNvSpPr>
          <p:nvPr/>
        </p:nvSpPr>
        <p:spPr bwMode="auto">
          <a:xfrm>
            <a:off x="7092950" y="2209800"/>
            <a:ext cx="471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57" tIns="45781" rIns="91557" bIns="45781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zh-CN" sz="1400">
                <a:latin typeface="Arial" charset="0"/>
                <a:ea typeface="宋体" charset="-122"/>
              </a:rPr>
              <a:t>ISP</a:t>
            </a:r>
            <a:endParaRPr lang="en-US" altLang="x-none" sz="1400">
              <a:latin typeface="Arial" charset="0"/>
            </a:endParaRPr>
          </a:p>
        </p:txBody>
      </p:sp>
      <p:pic>
        <p:nvPicPr>
          <p:cNvPr id="25648" name="Picture 474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13" y="3411538"/>
            <a:ext cx="3651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49" name="Picture 475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3667125"/>
            <a:ext cx="366712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036" name="Line 476"/>
          <p:cNvSpPr>
            <a:spLocks noChangeShapeType="1"/>
          </p:cNvSpPr>
          <p:nvPr/>
        </p:nvSpPr>
        <p:spPr bwMode="auto">
          <a:xfrm flipH="1">
            <a:off x="7521575" y="2728913"/>
            <a:ext cx="458788" cy="306387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5651" name="Picture 477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225" y="2641600"/>
            <a:ext cx="36671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52" name="Picture 478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2951163"/>
            <a:ext cx="3651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53" name="Picture 437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325" y="3413125"/>
            <a:ext cx="36671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54" name="Rectangle 479"/>
          <p:cNvSpPr>
            <a:spLocks noGrp="1" noChangeArrowheads="1"/>
          </p:cNvSpPr>
          <p:nvPr>
            <p:ph type="title"/>
          </p:nvPr>
        </p:nvSpPr>
        <p:spPr>
          <a:xfrm>
            <a:off x="463550" y="387350"/>
            <a:ext cx="8382000" cy="728663"/>
          </a:xfrm>
        </p:spPr>
        <p:txBody>
          <a:bodyPr anchor="t"/>
          <a:lstStyle/>
          <a:p>
            <a:r>
              <a:rPr lang="en-US" altLang="x-none" sz="3200">
                <a:ea typeface="ＭＳ Ｐゴシック" charset="-128"/>
              </a:rPr>
              <a:t>Recall: Internet Physical Infrastructure</a:t>
            </a:r>
          </a:p>
        </p:txBody>
      </p:sp>
      <p:sp>
        <p:nvSpPr>
          <p:cNvPr id="25655" name="Rectangle 492"/>
          <p:cNvSpPr>
            <a:spLocks noGrp="1" noChangeArrowheads="1"/>
          </p:cNvSpPr>
          <p:nvPr>
            <p:ph type="body" idx="1"/>
          </p:nvPr>
        </p:nvSpPr>
        <p:spPr>
          <a:xfrm>
            <a:off x="768350" y="1447800"/>
            <a:ext cx="3962400" cy="76200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charset="0"/>
              <a:buNone/>
            </a:pPr>
            <a:r>
              <a:rPr lang="en-US" altLang="x-none" sz="2000">
                <a:ea typeface="ＭＳ Ｐゴシック" charset="-128"/>
              </a:rPr>
              <a:t>Residential </a:t>
            </a:r>
            <a:r>
              <a:rPr lang="en-US" altLang="zh-CN" sz="2000">
                <a:ea typeface="宋体" charset="-122"/>
              </a:rPr>
              <a:t>a</a:t>
            </a:r>
            <a:r>
              <a:rPr lang="en-US" altLang="x-none" sz="2000">
                <a:ea typeface="ＭＳ Ｐゴシック" charset="-128"/>
              </a:rPr>
              <a:t>ccess, e.g.,</a:t>
            </a:r>
          </a:p>
          <a:p>
            <a:pPr lvl="1">
              <a:lnSpc>
                <a:spcPct val="90000"/>
              </a:lnSpc>
            </a:pPr>
            <a:r>
              <a:rPr lang="en-US" altLang="x-none" sz="1600">
                <a:ea typeface="ＭＳ Ｐゴシック" charset="-128"/>
              </a:rPr>
              <a:t>Cable, Fiber, DSL</a:t>
            </a:r>
            <a:r>
              <a:rPr lang="en-US" altLang="x-none" sz="1600">
                <a:ea typeface="宋体" charset="-122"/>
              </a:rPr>
              <a:t>, </a:t>
            </a:r>
            <a:r>
              <a:rPr lang="en-US" altLang="zh-CN" sz="1600">
                <a:ea typeface="宋体" charset="-122"/>
              </a:rPr>
              <a:t>Wireless</a:t>
            </a:r>
            <a:endParaRPr lang="en-US" altLang="x-none" sz="1600">
              <a:ea typeface="ＭＳ Ｐゴシック" charset="-128"/>
            </a:endParaRPr>
          </a:p>
        </p:txBody>
      </p:sp>
      <p:sp>
        <p:nvSpPr>
          <p:cNvPr id="25656" name="Rectangle 495"/>
          <p:cNvSpPr>
            <a:spLocks noChangeArrowheads="1"/>
          </p:cNvSpPr>
          <p:nvPr/>
        </p:nvSpPr>
        <p:spPr bwMode="auto">
          <a:xfrm>
            <a:off x="158750" y="5257800"/>
            <a:ext cx="3429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57" tIns="45781" rIns="91557" bIns="45781"/>
          <a:lstStyle>
            <a:lvl1pPr marL="342900" indent="-3429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4538" indent="-287338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800"/>
              <a:t>Campus access, e.g.,</a:t>
            </a:r>
          </a:p>
          <a:p>
            <a:pPr lvl="1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</a:pPr>
            <a:r>
              <a:rPr lang="en-US" altLang="x-none" sz="1600"/>
              <a:t>Ethernet, Wireless</a:t>
            </a:r>
          </a:p>
        </p:txBody>
      </p:sp>
      <p:sp>
        <p:nvSpPr>
          <p:cNvPr id="25657" name="Rectangle 500"/>
          <p:cNvSpPr>
            <a:spLocks noChangeArrowheads="1"/>
          </p:cNvSpPr>
          <p:nvPr/>
        </p:nvSpPr>
        <p:spPr bwMode="auto">
          <a:xfrm>
            <a:off x="3282950" y="4419600"/>
            <a:ext cx="4572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57" tIns="45781" rIns="91557" bIns="45781"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r>
              <a:rPr lang="en-US" altLang="zh-CN" sz="2000" dirty="0">
                <a:ea typeface="宋体" charset="-122"/>
              </a:rPr>
              <a:t>The Internet is a </a:t>
            </a:r>
            <a:br>
              <a:rPr lang="en-US" altLang="zh-CN" sz="2000" dirty="0">
                <a:ea typeface="宋体" charset="-122"/>
              </a:rPr>
            </a:br>
            <a:r>
              <a:rPr lang="en-US" altLang="zh-CN" sz="2000" dirty="0">
                <a:ea typeface="宋体" charset="-122"/>
              </a:rPr>
              <a:t>network of networks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r>
              <a:rPr lang="en-US" altLang="zh-CN" sz="2000" dirty="0">
                <a:ea typeface="宋体" charset="-122"/>
              </a:rPr>
              <a:t>Each individually administrated network is called an Autonomous System (AS)</a:t>
            </a:r>
          </a:p>
          <a:p>
            <a:pPr lvl="1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</a:pPr>
            <a:r>
              <a:rPr lang="en-US" altLang="zh-CN" sz="2000" dirty="0">
                <a:ea typeface="宋体" charset="-122"/>
              </a:rPr>
              <a:t>~ </a:t>
            </a:r>
            <a:r>
              <a:rPr lang="en-US" altLang="zh-CN" sz="2000" dirty="0" smtClean="0">
                <a:ea typeface="宋体" charset="-122"/>
              </a:rPr>
              <a:t>58000 </a:t>
            </a:r>
            <a:r>
              <a:rPr lang="en-US" altLang="zh-CN" sz="2000" dirty="0" err="1" smtClean="0">
                <a:ea typeface="宋体" charset="-122"/>
              </a:rPr>
              <a:t>ASes</a:t>
            </a:r>
            <a:r>
              <a:rPr lang="en-US" altLang="zh-CN" sz="2000" dirty="0" smtClean="0">
                <a:ea typeface="宋体" charset="-122"/>
              </a:rPr>
              <a:t>;  </a:t>
            </a:r>
            <a:r>
              <a:rPr lang="en-US" altLang="zh-CN" sz="2000" dirty="0" err="1" smtClean="0">
                <a:ea typeface="宋体" charset="-122"/>
              </a:rPr>
              <a:t>Avg</a:t>
            </a:r>
            <a:r>
              <a:rPr lang="en-US" altLang="zh-CN" sz="2000" dirty="0" smtClean="0">
                <a:ea typeface="宋体" charset="-122"/>
              </a:rPr>
              <a:t> 5.7 hops; (http</a:t>
            </a:r>
            <a:r>
              <a:rPr lang="en-US" altLang="zh-CN" sz="2000" dirty="0">
                <a:ea typeface="宋体" charset="-122"/>
              </a:rPr>
              <a:t>://</a:t>
            </a:r>
            <a:r>
              <a:rPr lang="en-US" altLang="zh-CN" sz="2000" dirty="0" err="1">
                <a:ea typeface="宋体" charset="-122"/>
              </a:rPr>
              <a:t>bgp.potaroo.net</a:t>
            </a:r>
            <a:r>
              <a:rPr lang="en-US" altLang="zh-CN" sz="2000" dirty="0">
                <a:ea typeface="宋体" charset="-122"/>
              </a:rPr>
              <a:t>/as2.0/</a:t>
            </a:r>
            <a:r>
              <a:rPr lang="en-US" altLang="zh-CN" sz="2000" dirty="0" err="1">
                <a:ea typeface="宋体" charset="-122"/>
              </a:rPr>
              <a:t>bgp-active.html</a:t>
            </a:r>
            <a:r>
              <a:rPr lang="en-US" altLang="zh-CN" sz="2000" dirty="0">
                <a:ea typeface="宋体" charset="-122"/>
              </a:rPr>
              <a:t>)</a:t>
            </a:r>
          </a:p>
        </p:txBody>
      </p:sp>
      <p:pic>
        <p:nvPicPr>
          <p:cNvPr id="25659" name="Pictur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0" r="13184"/>
          <a:stretch>
            <a:fillRect/>
          </a:stretch>
        </p:blipFill>
        <p:spPr bwMode="auto">
          <a:xfrm>
            <a:off x="7626350" y="4419600"/>
            <a:ext cx="14478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660" name="Straight Connector 2"/>
          <p:cNvCxnSpPr>
            <a:cxnSpLocks noChangeShapeType="1"/>
            <a:endCxn id="25624" idx="0"/>
          </p:cNvCxnSpPr>
          <p:nvPr/>
        </p:nvCxnSpPr>
        <p:spPr bwMode="auto">
          <a:xfrm>
            <a:off x="2216150" y="2362200"/>
            <a:ext cx="192088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1" name="Straight Connector 5"/>
          <p:cNvCxnSpPr>
            <a:cxnSpLocks noChangeShapeType="1"/>
            <a:endCxn id="25653" idx="1"/>
          </p:cNvCxnSpPr>
          <p:nvPr/>
        </p:nvCxnSpPr>
        <p:spPr bwMode="auto">
          <a:xfrm flipV="1">
            <a:off x="1682750" y="3544888"/>
            <a:ext cx="282575" cy="36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2" name="Straight Connector 9"/>
          <p:cNvCxnSpPr>
            <a:cxnSpLocks noChangeShapeType="1"/>
            <a:stCxn id="25649" idx="3"/>
          </p:cNvCxnSpPr>
          <p:nvPr/>
        </p:nvCxnSpPr>
        <p:spPr bwMode="auto">
          <a:xfrm>
            <a:off x="8178800" y="3798888"/>
            <a:ext cx="209550" cy="773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63" name="Rectangle 10"/>
          <p:cNvSpPr>
            <a:spLocks noChangeArrowheads="1"/>
          </p:cNvSpPr>
          <p:nvPr/>
        </p:nvSpPr>
        <p:spPr bwMode="auto">
          <a:xfrm>
            <a:off x="7878763" y="4953000"/>
            <a:ext cx="9667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Arial" charset="0"/>
                <a:ea typeface="宋体" charset="-122"/>
              </a:rPr>
              <a:t>data center</a:t>
            </a:r>
            <a:endParaRPr lang="en-US" altLang="x-none" sz="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72673B8B-96D1-9244-A021-D20BF5A15377}" type="slidenum">
              <a:rPr lang="en-US" altLang="x-none" sz="1200">
                <a:latin typeface="Tahoma" charset="0"/>
              </a:rPr>
              <a:pPr/>
              <a:t>6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Observing the Internet State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7950"/>
            <a:ext cx="7783513" cy="4656138"/>
          </a:xfrm>
        </p:spPr>
        <p:txBody>
          <a:bodyPr/>
          <a:lstStyle/>
          <a:p>
            <a:pPr marL="533400" indent="-533400"/>
            <a:r>
              <a:rPr lang="en-US" altLang="x-none" dirty="0">
                <a:ea typeface="ＭＳ Ｐゴシック" charset="-128"/>
              </a:rPr>
              <a:t>Read the manual of traceroute, and try it on a zoo machine</a:t>
            </a:r>
          </a:p>
          <a:p>
            <a:pPr marL="457200" lvl="1" indent="0">
              <a:buFont typeface="ZapfDingbats" charset="0"/>
              <a:buNone/>
            </a:pPr>
            <a:r>
              <a:rPr lang="en-US" altLang="x-none" dirty="0">
                <a:ea typeface="ＭＳ Ｐゴシック" charset="-128"/>
              </a:rPr>
              <a:t>% /</a:t>
            </a:r>
            <a:r>
              <a:rPr lang="en-US" altLang="x-none" dirty="0" err="1">
                <a:ea typeface="ＭＳ Ｐゴシック" charset="-128"/>
              </a:rPr>
              <a:t>usr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sbin</a:t>
            </a:r>
            <a:r>
              <a:rPr lang="en-US" altLang="x-none" dirty="0">
                <a:ea typeface="ＭＳ Ｐゴシック" charset="-128"/>
              </a:rPr>
              <a:t>/traceroute &lt;</a:t>
            </a:r>
            <a:r>
              <a:rPr lang="en-US" altLang="x-none" dirty="0" err="1">
                <a:ea typeface="ＭＳ Ｐゴシック" charset="-128"/>
              </a:rPr>
              <a:t>machine_name</a:t>
            </a:r>
            <a:r>
              <a:rPr lang="en-US" altLang="x-none" dirty="0">
                <a:ea typeface="ＭＳ Ｐゴシック" charset="-128"/>
              </a:rPr>
              <a:t>&gt;</a:t>
            </a:r>
          </a:p>
          <a:p>
            <a:pPr marL="533400" indent="-533400">
              <a:buFont typeface="Wingdings" charset="2"/>
              <a:buChar char="q"/>
            </a:pPr>
            <a:r>
              <a:rPr lang="en-US" altLang="x-none" dirty="0">
                <a:ea typeface="ＭＳ Ｐゴシック" charset="-128"/>
              </a:rPr>
              <a:t>Look at the web sites of the routers you see through traceroute</a:t>
            </a:r>
            <a:endParaRPr lang="en-US" altLang="zh-CN" dirty="0">
              <a:ea typeface="宋体" charset="-122"/>
            </a:endParaRPr>
          </a:p>
          <a:p>
            <a:pPr marL="533400" indent="-533400">
              <a:buFont typeface="Wingdings" charset="2"/>
              <a:buChar char="q"/>
            </a:pPr>
            <a:endParaRPr lang="en-US" altLang="zh-CN" dirty="0">
              <a:ea typeface="宋体" charset="-122"/>
            </a:endParaRPr>
          </a:p>
          <a:p>
            <a:pPr marL="533400" indent="-533400">
              <a:buFont typeface="Wingdings" charset="2"/>
              <a:buChar char="q"/>
            </a:pPr>
            <a:r>
              <a:rPr lang="en-US" altLang="x-none" dirty="0">
                <a:ea typeface="ＭＳ Ｐゴシック" charset="-128"/>
              </a:rPr>
              <a:t>Lookup ASN info</a:t>
            </a:r>
          </a:p>
          <a:p>
            <a:pPr marL="457200" lvl="1" indent="0">
              <a:buFont typeface="ZapfDingbats" charset="0"/>
              <a:buNone/>
            </a:pPr>
            <a:r>
              <a:rPr lang="en-US" altLang="x-none" dirty="0">
                <a:ea typeface="ＭＳ Ｐゴシック" charset="-128"/>
              </a:rPr>
              <a:t> </a:t>
            </a:r>
            <a:r>
              <a:rPr lang="en-US" altLang="x-none" dirty="0">
                <a:ea typeface="ＭＳ Ｐゴシック" charset="-128"/>
                <a:hlinkClick r:id="rId3"/>
              </a:rPr>
              <a:t>https://www.ultratools.com/tools/asnInfo</a:t>
            </a:r>
            <a:endParaRPr lang="en-US" altLang="zh-CN" dirty="0">
              <a:ea typeface="宋体" charset="-122"/>
            </a:endParaRPr>
          </a:p>
          <a:p>
            <a:pPr marL="533400" indent="-533400">
              <a:buFont typeface="Wingdings" charset="2"/>
              <a:buChar char="q"/>
            </a:pPr>
            <a:r>
              <a:rPr lang="en-US" altLang="zh-CN" dirty="0" err="1" smtClean="0">
                <a:ea typeface="宋体" charset="-122"/>
              </a:rPr>
              <a:t>Routeviews</a:t>
            </a:r>
            <a:r>
              <a:rPr lang="en-US" altLang="zh-CN" dirty="0" smtClean="0">
                <a:ea typeface="宋体" charset="-122"/>
              </a:rPr>
              <a:t> to see connection </a:t>
            </a:r>
            <a:r>
              <a:rPr lang="en-US" altLang="zh-CN" dirty="0">
                <a:ea typeface="宋体" charset="-122"/>
              </a:rPr>
              <a:t>info (e.g., neighbors) about a </a:t>
            </a:r>
            <a:r>
              <a:rPr lang="en-US" altLang="zh-CN" dirty="0" smtClean="0">
                <a:ea typeface="宋体" charset="-122"/>
              </a:rPr>
              <a:t>network:</a:t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https</a:t>
            </a:r>
            <a:r>
              <a:rPr lang="en-US" altLang="zh-CN" sz="1800" dirty="0">
                <a:ea typeface="宋体" charset="-122"/>
              </a:rPr>
              <a:t>://</a:t>
            </a:r>
            <a:r>
              <a:rPr lang="en-US" altLang="zh-CN" sz="1800" dirty="0" err="1">
                <a:ea typeface="宋体" charset="-122"/>
              </a:rPr>
              <a:t>www.ripe.net</a:t>
            </a:r>
            <a:r>
              <a:rPr lang="en-US" altLang="zh-CN" sz="1800" dirty="0">
                <a:ea typeface="宋体" charset="-122"/>
              </a:rPr>
              <a:t>/</a:t>
            </a:r>
            <a:r>
              <a:rPr lang="en-US" altLang="zh-CN" sz="1800" dirty="0" err="1">
                <a:ea typeface="宋体" charset="-122"/>
              </a:rPr>
              <a:t>analyse</a:t>
            </a:r>
            <a:r>
              <a:rPr lang="en-US" altLang="zh-CN" sz="1800" dirty="0">
                <a:ea typeface="宋体" charset="-122"/>
              </a:rPr>
              <a:t>/internet-measurements/routing-information-service-</a:t>
            </a:r>
            <a:r>
              <a:rPr lang="en-US" altLang="zh-CN" sz="1800" dirty="0" err="1">
                <a:ea typeface="宋体" charset="-122"/>
              </a:rPr>
              <a:t>ris</a:t>
            </a:r>
            <a:r>
              <a:rPr lang="en-US" altLang="zh-CN" sz="1800" dirty="0">
                <a:ea typeface="宋体" charset="-122"/>
              </a:rPr>
              <a:t>/routing-information-service-</a:t>
            </a:r>
            <a:r>
              <a:rPr lang="en-US" altLang="zh-CN" sz="1800" dirty="0" err="1">
                <a:ea typeface="宋体" charset="-122"/>
              </a:rPr>
              <a:t>ris</a:t>
            </a:r>
            <a:endParaRPr lang="en-US" altLang="x-none" sz="1800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8C0DF27E-FDC4-864A-B8B8-B40AF6DF81C5}" type="slidenum">
              <a:rPr lang="en-US" altLang="x-none" sz="1200">
                <a:latin typeface="Tahoma" charset="0"/>
              </a:rPr>
              <a:pPr/>
              <a:t>7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533400" y="228600"/>
            <a:ext cx="82359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200" u="sng">
                <a:solidFill>
                  <a:schemeClr val="accent2"/>
                </a:solidFill>
              </a:rPr>
              <a:t>Roadmap</a:t>
            </a:r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533400" y="1447800"/>
            <a:ext cx="7702550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r>
              <a:rPr lang="en-US" altLang="zh-CN" sz="2400" dirty="0">
                <a:ea typeface="宋体" charset="-122"/>
              </a:rPr>
              <a:t>So far w</a:t>
            </a:r>
            <a:r>
              <a:rPr lang="en-US" altLang="x-none" sz="2400" dirty="0"/>
              <a:t>e have looked at </a:t>
            </a:r>
            <a:r>
              <a:rPr lang="en-US" altLang="zh-CN" sz="2400" dirty="0">
                <a:ea typeface="宋体" charset="-122"/>
              </a:rPr>
              <a:t>only </a:t>
            </a:r>
            <a:r>
              <a:rPr lang="en-US" altLang="x-none" sz="2400" dirty="0"/>
              <a:t>the topology and physical connectivity of the Internet</a:t>
            </a:r>
            <a:r>
              <a:rPr lang="en-US" altLang="zh-CN" sz="2400" dirty="0">
                <a:ea typeface="宋体" charset="-122"/>
              </a:rPr>
              <a:t>: a mesh of computers interconnected via various physical media</a:t>
            </a:r>
            <a:endParaRPr lang="en-US" altLang="x-none" sz="2400" dirty="0"/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r>
              <a:rPr lang="en-US" altLang="x-none" sz="2400" i="1" u="sng" dirty="0">
                <a:solidFill>
                  <a:srgbClr val="FF0000"/>
                </a:solidFill>
              </a:rPr>
              <a:t>A </a:t>
            </a:r>
            <a:r>
              <a:rPr lang="en-US" altLang="x-none" sz="2400" dirty="0" smtClean="0">
                <a:solidFill>
                  <a:srgbClr val="FF0000"/>
                </a:solidFill>
              </a:rPr>
              <a:t>basic question</a:t>
            </a:r>
            <a:r>
              <a:rPr lang="en-US" altLang="x-none" sz="2400" dirty="0">
                <a:solidFill>
                  <a:srgbClr val="FF0000"/>
                </a:solidFill>
              </a:rPr>
              <a:t>:</a:t>
            </a:r>
            <a:r>
              <a:rPr lang="en-US" altLang="x-none" sz="2400" dirty="0"/>
              <a:t> how are data </a:t>
            </a:r>
            <a:r>
              <a:rPr lang="en-US" altLang="zh-CN" sz="2400" dirty="0">
                <a:ea typeface="宋体" charset="-122"/>
              </a:rPr>
              <a:t>(the bits) </a:t>
            </a:r>
            <a:r>
              <a:rPr lang="en-US" altLang="x-none" sz="2400" dirty="0"/>
              <a:t>transferred through </a:t>
            </a:r>
            <a:r>
              <a:rPr lang="en-US" altLang="zh-CN" sz="2400" dirty="0">
                <a:ea typeface="宋体" charset="-122"/>
              </a:rPr>
              <a:t>communication </a:t>
            </a:r>
            <a:r>
              <a:rPr lang="en-US" altLang="x-none" sz="2400" dirty="0"/>
              <a:t>networks?</a:t>
            </a:r>
          </a:p>
        </p:txBody>
      </p:sp>
      <p:grpSp>
        <p:nvGrpSpPr>
          <p:cNvPr id="29700" name="Group 499"/>
          <p:cNvGrpSpPr>
            <a:grpSpLocks/>
          </p:cNvGrpSpPr>
          <p:nvPr/>
        </p:nvGrpSpPr>
        <p:grpSpPr bwMode="auto">
          <a:xfrm>
            <a:off x="387350" y="3816350"/>
            <a:ext cx="8721725" cy="2989263"/>
            <a:chOff x="0" y="980"/>
            <a:chExt cx="5494" cy="1883"/>
          </a:xfrm>
        </p:grpSpPr>
        <p:graphicFrame>
          <p:nvGraphicFramePr>
            <p:cNvPr id="29701" name="Object 497"/>
            <p:cNvGraphicFramePr>
              <a:graphicFrameLocks noChangeAspect="1"/>
            </p:cNvGraphicFramePr>
            <p:nvPr/>
          </p:nvGraphicFramePr>
          <p:xfrm>
            <a:off x="0" y="985"/>
            <a:ext cx="1137" cy="8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27" name="Photo Editor Photo" r:id="rId4" imgW="3761905" imgH="2790476" progId="MSPhotoEd.3">
                    <p:embed/>
                  </p:oleObj>
                </mc:Choice>
                <mc:Fallback>
                  <p:oleObj name="Photo Editor Photo" r:id="rId4" imgW="3761905" imgH="2790476" progId="MSPhotoEd.3">
                    <p:embed/>
                    <p:pic>
                      <p:nvPicPr>
                        <p:cNvPr id="0" name="Object 4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985"/>
                          <a:ext cx="1137" cy="8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702" name="Group 3"/>
            <p:cNvGrpSpPr>
              <a:grpSpLocks/>
            </p:cNvGrpSpPr>
            <p:nvPr/>
          </p:nvGrpSpPr>
          <p:grpSpPr bwMode="auto">
            <a:xfrm>
              <a:off x="4750" y="980"/>
              <a:ext cx="744" cy="508"/>
              <a:chOff x="1372" y="240"/>
              <a:chExt cx="836" cy="549"/>
            </a:xfrm>
          </p:grpSpPr>
          <p:grpSp>
            <p:nvGrpSpPr>
              <p:cNvPr id="29824" name="Group 4"/>
              <p:cNvGrpSpPr>
                <a:grpSpLocks/>
              </p:cNvGrpSpPr>
              <p:nvPr/>
            </p:nvGrpSpPr>
            <p:grpSpPr bwMode="auto">
              <a:xfrm>
                <a:off x="1372" y="240"/>
                <a:ext cx="833" cy="499"/>
                <a:chOff x="628" y="1878"/>
                <a:chExt cx="833" cy="499"/>
              </a:xfrm>
            </p:grpSpPr>
            <p:sp>
              <p:nvSpPr>
                <p:cNvPr id="29990" name="Oval 5"/>
                <p:cNvSpPr>
                  <a:spLocks noChangeArrowheads="1"/>
                </p:cNvSpPr>
                <p:nvPr/>
              </p:nvSpPr>
              <p:spPr bwMode="auto">
                <a:xfrm>
                  <a:off x="912" y="1878"/>
                  <a:ext cx="363" cy="206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9991" name="Oval 6"/>
                <p:cNvSpPr>
                  <a:spLocks noChangeArrowheads="1"/>
                </p:cNvSpPr>
                <p:nvPr/>
              </p:nvSpPr>
              <p:spPr bwMode="auto">
                <a:xfrm>
                  <a:off x="713" y="1932"/>
                  <a:ext cx="278" cy="207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9992" name="Oval 7"/>
                <p:cNvSpPr>
                  <a:spLocks noChangeArrowheads="1"/>
                </p:cNvSpPr>
                <p:nvPr/>
              </p:nvSpPr>
              <p:spPr bwMode="auto">
                <a:xfrm>
                  <a:off x="628" y="2056"/>
                  <a:ext cx="188" cy="169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9993" name="Oval 8"/>
                <p:cNvSpPr>
                  <a:spLocks noChangeArrowheads="1"/>
                </p:cNvSpPr>
                <p:nvPr/>
              </p:nvSpPr>
              <p:spPr bwMode="auto">
                <a:xfrm>
                  <a:off x="685" y="2131"/>
                  <a:ext cx="282" cy="182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9994" name="Oval 9"/>
                <p:cNvSpPr>
                  <a:spLocks noChangeArrowheads="1"/>
                </p:cNvSpPr>
                <p:nvPr/>
              </p:nvSpPr>
              <p:spPr bwMode="auto">
                <a:xfrm>
                  <a:off x="884" y="2161"/>
                  <a:ext cx="422" cy="216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9995" name="Oval 10"/>
                <p:cNvSpPr>
                  <a:spLocks noChangeArrowheads="1"/>
                </p:cNvSpPr>
                <p:nvPr/>
              </p:nvSpPr>
              <p:spPr bwMode="auto">
                <a:xfrm>
                  <a:off x="1152" y="1938"/>
                  <a:ext cx="271" cy="162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9996" name="Oval 11"/>
                <p:cNvSpPr>
                  <a:spLocks noChangeArrowheads="1"/>
                </p:cNvSpPr>
                <p:nvPr/>
              </p:nvSpPr>
              <p:spPr bwMode="auto">
                <a:xfrm>
                  <a:off x="1193" y="2042"/>
                  <a:ext cx="268" cy="163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9997" name="Oval 12"/>
                <p:cNvSpPr>
                  <a:spLocks noChangeArrowheads="1"/>
                </p:cNvSpPr>
                <p:nvPr/>
              </p:nvSpPr>
              <p:spPr bwMode="auto">
                <a:xfrm>
                  <a:off x="1169" y="2076"/>
                  <a:ext cx="266" cy="267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9998" name="Oval 13"/>
                <p:cNvSpPr>
                  <a:spLocks noChangeArrowheads="1"/>
                </p:cNvSpPr>
                <p:nvPr/>
              </p:nvSpPr>
              <p:spPr bwMode="auto">
                <a:xfrm>
                  <a:off x="779" y="1996"/>
                  <a:ext cx="541" cy="267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</p:grpSp>
          <p:grpSp>
            <p:nvGrpSpPr>
              <p:cNvPr id="29825" name="Group 14"/>
              <p:cNvGrpSpPr>
                <a:grpSpLocks/>
              </p:cNvGrpSpPr>
              <p:nvPr/>
            </p:nvGrpSpPr>
            <p:grpSpPr bwMode="auto">
              <a:xfrm>
                <a:off x="1372" y="286"/>
                <a:ext cx="836" cy="503"/>
                <a:chOff x="628" y="1876"/>
                <a:chExt cx="836" cy="503"/>
              </a:xfrm>
            </p:grpSpPr>
            <p:sp>
              <p:nvSpPr>
                <p:cNvPr id="29974" name="Arc 15"/>
                <p:cNvSpPr>
                  <a:spLocks/>
                </p:cNvSpPr>
                <p:nvPr/>
              </p:nvSpPr>
              <p:spPr bwMode="auto">
                <a:xfrm>
                  <a:off x="921" y="1876"/>
                  <a:ext cx="346" cy="104"/>
                </a:xfrm>
                <a:custGeom>
                  <a:avLst/>
                  <a:gdLst>
                    <a:gd name="T0" fmla="*/ 0 w 40736"/>
                    <a:gd name="T1" fmla="*/ 0 h 21600"/>
                    <a:gd name="T2" fmla="*/ 0 w 40736"/>
                    <a:gd name="T3" fmla="*/ 0 h 21600"/>
                    <a:gd name="T4" fmla="*/ 0 w 4073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0736"/>
                    <a:gd name="T10" fmla="*/ 0 h 21600"/>
                    <a:gd name="T11" fmla="*/ 40736 w 4073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736" h="21600" fill="none" extrusionOk="0">
                      <a:moveTo>
                        <a:pt x="0" y="14968"/>
                      </a:moveTo>
                      <a:cubicBezTo>
                        <a:pt x="2878" y="6046"/>
                        <a:pt x="11182" y="-1"/>
                        <a:pt x="20557" y="0"/>
                      </a:cubicBezTo>
                      <a:cubicBezTo>
                        <a:pt x="29513" y="0"/>
                        <a:pt x="37541" y="5528"/>
                        <a:pt x="40736" y="13895"/>
                      </a:cubicBezTo>
                    </a:path>
                    <a:path w="40736" h="21600" stroke="0" extrusionOk="0">
                      <a:moveTo>
                        <a:pt x="0" y="14968"/>
                      </a:moveTo>
                      <a:cubicBezTo>
                        <a:pt x="2878" y="6046"/>
                        <a:pt x="11182" y="-1"/>
                        <a:pt x="20557" y="0"/>
                      </a:cubicBezTo>
                      <a:cubicBezTo>
                        <a:pt x="29513" y="0"/>
                        <a:pt x="37541" y="5528"/>
                        <a:pt x="40736" y="13895"/>
                      </a:cubicBezTo>
                      <a:lnTo>
                        <a:pt x="20557" y="21600"/>
                      </a:lnTo>
                      <a:lnTo>
                        <a:pt x="0" y="1496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75" name="Arc 16"/>
                <p:cNvSpPr>
                  <a:spLocks/>
                </p:cNvSpPr>
                <p:nvPr/>
              </p:nvSpPr>
              <p:spPr bwMode="auto">
                <a:xfrm>
                  <a:off x="923" y="1878"/>
                  <a:ext cx="342" cy="102"/>
                </a:xfrm>
                <a:custGeom>
                  <a:avLst/>
                  <a:gdLst>
                    <a:gd name="T0" fmla="*/ 0 w 40698"/>
                    <a:gd name="T1" fmla="*/ 0 h 21600"/>
                    <a:gd name="T2" fmla="*/ 0 w 40698"/>
                    <a:gd name="T3" fmla="*/ 0 h 21600"/>
                    <a:gd name="T4" fmla="*/ 0 w 40698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0698"/>
                    <a:gd name="T10" fmla="*/ 0 h 21600"/>
                    <a:gd name="T11" fmla="*/ 40698 w 40698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698" h="21600" fill="none" extrusionOk="0">
                      <a:moveTo>
                        <a:pt x="-1" y="14916"/>
                      </a:moveTo>
                      <a:cubicBezTo>
                        <a:pt x="2894" y="6021"/>
                        <a:pt x="11185" y="-1"/>
                        <a:pt x="20540" y="0"/>
                      </a:cubicBezTo>
                      <a:cubicBezTo>
                        <a:pt x="29474" y="0"/>
                        <a:pt x="37487" y="5501"/>
                        <a:pt x="40697" y="13839"/>
                      </a:cubicBezTo>
                    </a:path>
                    <a:path w="40698" h="21600" stroke="0" extrusionOk="0">
                      <a:moveTo>
                        <a:pt x="-1" y="14916"/>
                      </a:moveTo>
                      <a:cubicBezTo>
                        <a:pt x="2894" y="6021"/>
                        <a:pt x="11185" y="-1"/>
                        <a:pt x="20540" y="0"/>
                      </a:cubicBezTo>
                      <a:cubicBezTo>
                        <a:pt x="29474" y="0"/>
                        <a:pt x="37487" y="5501"/>
                        <a:pt x="40697" y="13839"/>
                      </a:cubicBezTo>
                      <a:lnTo>
                        <a:pt x="20540" y="21600"/>
                      </a:lnTo>
                      <a:lnTo>
                        <a:pt x="-1" y="14916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76" name="Arc 17"/>
                <p:cNvSpPr>
                  <a:spLocks/>
                </p:cNvSpPr>
                <p:nvPr/>
              </p:nvSpPr>
              <p:spPr bwMode="auto">
                <a:xfrm>
                  <a:off x="713" y="1930"/>
                  <a:ext cx="214" cy="126"/>
                </a:xfrm>
                <a:custGeom>
                  <a:avLst/>
                  <a:gdLst>
                    <a:gd name="T0" fmla="*/ 0 w 32990"/>
                    <a:gd name="T1" fmla="*/ 0 h 25945"/>
                    <a:gd name="T2" fmla="*/ 0 w 32990"/>
                    <a:gd name="T3" fmla="*/ 0 h 25945"/>
                    <a:gd name="T4" fmla="*/ 0 w 32990"/>
                    <a:gd name="T5" fmla="*/ 0 h 25945"/>
                    <a:gd name="T6" fmla="*/ 0 60000 65536"/>
                    <a:gd name="T7" fmla="*/ 0 60000 65536"/>
                    <a:gd name="T8" fmla="*/ 0 60000 65536"/>
                    <a:gd name="T9" fmla="*/ 0 w 32990"/>
                    <a:gd name="T10" fmla="*/ 0 h 25945"/>
                    <a:gd name="T11" fmla="*/ 32990 w 32990"/>
                    <a:gd name="T12" fmla="*/ 25945 h 2594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2990" h="25945" fill="none" extrusionOk="0">
                      <a:moveTo>
                        <a:pt x="441" y="25945"/>
                      </a:moveTo>
                      <a:cubicBezTo>
                        <a:pt x="147" y="24515"/>
                        <a:pt x="0" y="2305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25" y="-1"/>
                        <a:pt x="29569" y="1124"/>
                        <a:pt x="32989" y="3247"/>
                      </a:cubicBezTo>
                    </a:path>
                    <a:path w="32990" h="25945" stroke="0" extrusionOk="0">
                      <a:moveTo>
                        <a:pt x="441" y="25945"/>
                      </a:moveTo>
                      <a:cubicBezTo>
                        <a:pt x="147" y="24515"/>
                        <a:pt x="0" y="2305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25" y="-1"/>
                        <a:pt x="29569" y="1124"/>
                        <a:pt x="32989" y="3247"/>
                      </a:cubicBezTo>
                      <a:lnTo>
                        <a:pt x="21600" y="21600"/>
                      </a:lnTo>
                      <a:lnTo>
                        <a:pt x="441" y="25945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77" name="Arc 18"/>
                <p:cNvSpPr>
                  <a:spLocks/>
                </p:cNvSpPr>
                <p:nvPr/>
              </p:nvSpPr>
              <p:spPr bwMode="auto">
                <a:xfrm>
                  <a:off x="715" y="1932"/>
                  <a:ext cx="211" cy="123"/>
                </a:xfrm>
                <a:custGeom>
                  <a:avLst/>
                  <a:gdLst>
                    <a:gd name="T0" fmla="*/ 0 w 32950"/>
                    <a:gd name="T1" fmla="*/ 0 h 25966"/>
                    <a:gd name="T2" fmla="*/ 0 w 32950"/>
                    <a:gd name="T3" fmla="*/ 0 h 25966"/>
                    <a:gd name="T4" fmla="*/ 0 w 32950"/>
                    <a:gd name="T5" fmla="*/ 0 h 25966"/>
                    <a:gd name="T6" fmla="*/ 0 60000 65536"/>
                    <a:gd name="T7" fmla="*/ 0 60000 65536"/>
                    <a:gd name="T8" fmla="*/ 0 60000 65536"/>
                    <a:gd name="T9" fmla="*/ 0 w 32950"/>
                    <a:gd name="T10" fmla="*/ 0 h 25966"/>
                    <a:gd name="T11" fmla="*/ 32950 w 32950"/>
                    <a:gd name="T12" fmla="*/ 25966 h 2596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2950" h="25966" fill="none" extrusionOk="0">
                      <a:moveTo>
                        <a:pt x="445" y="25966"/>
                      </a:moveTo>
                      <a:cubicBezTo>
                        <a:pt x="149" y="24529"/>
                        <a:pt x="0" y="2306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08" y="-1"/>
                        <a:pt x="29538" y="1115"/>
                        <a:pt x="32949" y="3222"/>
                      </a:cubicBezTo>
                    </a:path>
                    <a:path w="32950" h="25966" stroke="0" extrusionOk="0">
                      <a:moveTo>
                        <a:pt x="445" y="25966"/>
                      </a:moveTo>
                      <a:cubicBezTo>
                        <a:pt x="149" y="24529"/>
                        <a:pt x="0" y="2306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608" y="-1"/>
                        <a:pt x="29538" y="1115"/>
                        <a:pt x="32949" y="3222"/>
                      </a:cubicBezTo>
                      <a:lnTo>
                        <a:pt x="21600" y="21600"/>
                      </a:lnTo>
                      <a:lnTo>
                        <a:pt x="445" y="25966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78" name="Arc 19"/>
                <p:cNvSpPr>
                  <a:spLocks/>
                </p:cNvSpPr>
                <p:nvPr/>
              </p:nvSpPr>
              <p:spPr bwMode="auto">
                <a:xfrm>
                  <a:off x="682" y="2217"/>
                  <a:ext cx="216" cy="99"/>
                </a:xfrm>
                <a:custGeom>
                  <a:avLst/>
                  <a:gdLst>
                    <a:gd name="T0" fmla="*/ 0 w 32074"/>
                    <a:gd name="T1" fmla="*/ 0 h 22517"/>
                    <a:gd name="T2" fmla="*/ 0 w 32074"/>
                    <a:gd name="T3" fmla="*/ 0 h 22517"/>
                    <a:gd name="T4" fmla="*/ 0 w 32074"/>
                    <a:gd name="T5" fmla="*/ 0 h 22517"/>
                    <a:gd name="T6" fmla="*/ 0 60000 65536"/>
                    <a:gd name="T7" fmla="*/ 0 60000 65536"/>
                    <a:gd name="T8" fmla="*/ 0 60000 65536"/>
                    <a:gd name="T9" fmla="*/ 0 w 32074"/>
                    <a:gd name="T10" fmla="*/ 0 h 22517"/>
                    <a:gd name="T11" fmla="*/ 32074 w 32074"/>
                    <a:gd name="T12" fmla="*/ 22517 h 225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2074" h="22517" fill="none" extrusionOk="0">
                      <a:moveTo>
                        <a:pt x="32073" y="19807"/>
                      </a:moveTo>
                      <a:cubicBezTo>
                        <a:pt x="28868" y="21584"/>
                        <a:pt x="25264" y="22516"/>
                        <a:pt x="21600" y="22517"/>
                      </a:cubicBezTo>
                      <a:cubicBezTo>
                        <a:pt x="9670" y="22517"/>
                        <a:pt x="0" y="12846"/>
                        <a:pt x="0" y="917"/>
                      </a:cubicBezTo>
                      <a:cubicBezTo>
                        <a:pt x="-1" y="611"/>
                        <a:pt x="6" y="305"/>
                        <a:pt x="19" y="0"/>
                      </a:cubicBezTo>
                    </a:path>
                    <a:path w="32074" h="22517" stroke="0" extrusionOk="0">
                      <a:moveTo>
                        <a:pt x="32073" y="19807"/>
                      </a:moveTo>
                      <a:cubicBezTo>
                        <a:pt x="28868" y="21584"/>
                        <a:pt x="25264" y="22516"/>
                        <a:pt x="21600" y="22517"/>
                      </a:cubicBezTo>
                      <a:cubicBezTo>
                        <a:pt x="9670" y="22517"/>
                        <a:pt x="0" y="12846"/>
                        <a:pt x="0" y="917"/>
                      </a:cubicBezTo>
                      <a:cubicBezTo>
                        <a:pt x="-1" y="611"/>
                        <a:pt x="6" y="305"/>
                        <a:pt x="19" y="0"/>
                      </a:cubicBezTo>
                      <a:lnTo>
                        <a:pt x="21600" y="917"/>
                      </a:lnTo>
                      <a:lnTo>
                        <a:pt x="32073" y="1980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79" name="Arc 20"/>
                <p:cNvSpPr>
                  <a:spLocks/>
                </p:cNvSpPr>
                <p:nvPr/>
              </p:nvSpPr>
              <p:spPr bwMode="auto">
                <a:xfrm>
                  <a:off x="684" y="2217"/>
                  <a:ext cx="213" cy="96"/>
                </a:xfrm>
                <a:custGeom>
                  <a:avLst/>
                  <a:gdLst>
                    <a:gd name="T0" fmla="*/ 0 w 32013"/>
                    <a:gd name="T1" fmla="*/ 0 h 22524"/>
                    <a:gd name="T2" fmla="*/ 0 w 32013"/>
                    <a:gd name="T3" fmla="*/ 0 h 22524"/>
                    <a:gd name="T4" fmla="*/ 0 w 32013"/>
                    <a:gd name="T5" fmla="*/ 0 h 22524"/>
                    <a:gd name="T6" fmla="*/ 0 60000 65536"/>
                    <a:gd name="T7" fmla="*/ 0 60000 65536"/>
                    <a:gd name="T8" fmla="*/ 0 60000 65536"/>
                    <a:gd name="T9" fmla="*/ 0 w 32013"/>
                    <a:gd name="T10" fmla="*/ 0 h 22524"/>
                    <a:gd name="T11" fmla="*/ 32013 w 32013"/>
                    <a:gd name="T12" fmla="*/ 22524 h 2252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2013" h="22524" fill="none" extrusionOk="0">
                      <a:moveTo>
                        <a:pt x="32013" y="19848"/>
                      </a:moveTo>
                      <a:cubicBezTo>
                        <a:pt x="28823" y="21603"/>
                        <a:pt x="25241" y="22523"/>
                        <a:pt x="21600" y="22524"/>
                      </a:cubicBezTo>
                      <a:cubicBezTo>
                        <a:pt x="9670" y="22524"/>
                        <a:pt x="0" y="12853"/>
                        <a:pt x="0" y="924"/>
                      </a:cubicBezTo>
                      <a:cubicBezTo>
                        <a:pt x="-1" y="615"/>
                        <a:pt x="6" y="307"/>
                        <a:pt x="19" y="-1"/>
                      </a:cubicBezTo>
                    </a:path>
                    <a:path w="32013" h="22524" stroke="0" extrusionOk="0">
                      <a:moveTo>
                        <a:pt x="32013" y="19848"/>
                      </a:moveTo>
                      <a:cubicBezTo>
                        <a:pt x="28823" y="21603"/>
                        <a:pt x="25241" y="22523"/>
                        <a:pt x="21600" y="22524"/>
                      </a:cubicBezTo>
                      <a:cubicBezTo>
                        <a:pt x="9670" y="22524"/>
                        <a:pt x="0" y="12853"/>
                        <a:pt x="0" y="924"/>
                      </a:cubicBezTo>
                      <a:cubicBezTo>
                        <a:pt x="-1" y="615"/>
                        <a:pt x="6" y="307"/>
                        <a:pt x="19" y="-1"/>
                      </a:cubicBezTo>
                      <a:lnTo>
                        <a:pt x="21600" y="924"/>
                      </a:lnTo>
                      <a:lnTo>
                        <a:pt x="32013" y="1984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80" name="Arc 21"/>
                <p:cNvSpPr>
                  <a:spLocks/>
                </p:cNvSpPr>
                <p:nvPr/>
              </p:nvSpPr>
              <p:spPr bwMode="auto">
                <a:xfrm>
                  <a:off x="1262" y="1936"/>
                  <a:ext cx="164" cy="120"/>
                </a:xfrm>
                <a:custGeom>
                  <a:avLst/>
                  <a:gdLst>
                    <a:gd name="T0" fmla="*/ 0 w 26077"/>
                    <a:gd name="T1" fmla="*/ 0 h 32051"/>
                    <a:gd name="T2" fmla="*/ 0 w 26077"/>
                    <a:gd name="T3" fmla="*/ 0 h 32051"/>
                    <a:gd name="T4" fmla="*/ 0 w 26077"/>
                    <a:gd name="T5" fmla="*/ 0 h 32051"/>
                    <a:gd name="T6" fmla="*/ 0 60000 65536"/>
                    <a:gd name="T7" fmla="*/ 0 60000 65536"/>
                    <a:gd name="T8" fmla="*/ 0 60000 65536"/>
                    <a:gd name="T9" fmla="*/ 0 w 26077"/>
                    <a:gd name="T10" fmla="*/ 0 h 32051"/>
                    <a:gd name="T11" fmla="*/ 26077 w 26077"/>
                    <a:gd name="T12" fmla="*/ 32051 h 3205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077" h="32051" fill="none" extrusionOk="0">
                      <a:moveTo>
                        <a:pt x="0" y="469"/>
                      </a:moveTo>
                      <a:cubicBezTo>
                        <a:pt x="1471" y="157"/>
                        <a:pt x="2972" y="-1"/>
                        <a:pt x="4477" y="0"/>
                      </a:cubicBezTo>
                      <a:cubicBezTo>
                        <a:pt x="16406" y="0"/>
                        <a:pt x="26077" y="9670"/>
                        <a:pt x="26077" y="21600"/>
                      </a:cubicBezTo>
                      <a:cubicBezTo>
                        <a:pt x="26077" y="25255"/>
                        <a:pt x="25149" y="28851"/>
                        <a:pt x="23380" y="32051"/>
                      </a:cubicBezTo>
                    </a:path>
                    <a:path w="26077" h="32051" stroke="0" extrusionOk="0">
                      <a:moveTo>
                        <a:pt x="0" y="469"/>
                      </a:moveTo>
                      <a:cubicBezTo>
                        <a:pt x="1471" y="157"/>
                        <a:pt x="2972" y="-1"/>
                        <a:pt x="4477" y="0"/>
                      </a:cubicBezTo>
                      <a:cubicBezTo>
                        <a:pt x="16406" y="0"/>
                        <a:pt x="26077" y="9670"/>
                        <a:pt x="26077" y="21600"/>
                      </a:cubicBezTo>
                      <a:cubicBezTo>
                        <a:pt x="26077" y="25255"/>
                        <a:pt x="25149" y="28851"/>
                        <a:pt x="23380" y="32051"/>
                      </a:cubicBezTo>
                      <a:lnTo>
                        <a:pt x="4477" y="21600"/>
                      </a:lnTo>
                      <a:lnTo>
                        <a:pt x="0" y="46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81" name="Arc 22"/>
                <p:cNvSpPr>
                  <a:spLocks/>
                </p:cNvSpPr>
                <p:nvPr/>
              </p:nvSpPr>
              <p:spPr bwMode="auto">
                <a:xfrm>
                  <a:off x="1263" y="1938"/>
                  <a:ext cx="161" cy="118"/>
                </a:xfrm>
                <a:custGeom>
                  <a:avLst/>
                  <a:gdLst>
                    <a:gd name="T0" fmla="*/ 0 w 26034"/>
                    <a:gd name="T1" fmla="*/ 0 h 32133"/>
                    <a:gd name="T2" fmla="*/ 0 w 26034"/>
                    <a:gd name="T3" fmla="*/ 0 h 32133"/>
                    <a:gd name="T4" fmla="*/ 0 w 26034"/>
                    <a:gd name="T5" fmla="*/ 0 h 32133"/>
                    <a:gd name="T6" fmla="*/ 0 60000 65536"/>
                    <a:gd name="T7" fmla="*/ 0 60000 65536"/>
                    <a:gd name="T8" fmla="*/ 0 60000 65536"/>
                    <a:gd name="T9" fmla="*/ 0 w 26034"/>
                    <a:gd name="T10" fmla="*/ 0 h 32133"/>
                    <a:gd name="T11" fmla="*/ 26034 w 26034"/>
                    <a:gd name="T12" fmla="*/ 32133 h 321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034" h="32133" fill="none" extrusionOk="0">
                      <a:moveTo>
                        <a:pt x="-1" y="459"/>
                      </a:moveTo>
                      <a:cubicBezTo>
                        <a:pt x="1458" y="154"/>
                        <a:pt x="2944" y="-1"/>
                        <a:pt x="4434" y="0"/>
                      </a:cubicBezTo>
                      <a:cubicBezTo>
                        <a:pt x="16363" y="0"/>
                        <a:pt x="26034" y="9670"/>
                        <a:pt x="26034" y="21600"/>
                      </a:cubicBezTo>
                      <a:cubicBezTo>
                        <a:pt x="26034" y="25287"/>
                        <a:pt x="25089" y="28913"/>
                        <a:pt x="23291" y="32132"/>
                      </a:cubicBezTo>
                    </a:path>
                    <a:path w="26034" h="32133" stroke="0" extrusionOk="0">
                      <a:moveTo>
                        <a:pt x="-1" y="459"/>
                      </a:moveTo>
                      <a:cubicBezTo>
                        <a:pt x="1458" y="154"/>
                        <a:pt x="2944" y="-1"/>
                        <a:pt x="4434" y="0"/>
                      </a:cubicBezTo>
                      <a:cubicBezTo>
                        <a:pt x="16363" y="0"/>
                        <a:pt x="26034" y="9670"/>
                        <a:pt x="26034" y="21600"/>
                      </a:cubicBezTo>
                      <a:cubicBezTo>
                        <a:pt x="26034" y="25287"/>
                        <a:pt x="25089" y="28913"/>
                        <a:pt x="23291" y="32132"/>
                      </a:cubicBezTo>
                      <a:lnTo>
                        <a:pt x="4434" y="21600"/>
                      </a:lnTo>
                      <a:lnTo>
                        <a:pt x="-1" y="45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82" name="Arc 23"/>
                <p:cNvSpPr>
                  <a:spLocks/>
                </p:cNvSpPr>
                <p:nvPr/>
              </p:nvSpPr>
              <p:spPr bwMode="auto">
                <a:xfrm>
                  <a:off x="1308" y="2056"/>
                  <a:ext cx="156" cy="119"/>
                </a:xfrm>
                <a:custGeom>
                  <a:avLst/>
                  <a:gdLst>
                    <a:gd name="T0" fmla="*/ 0 w 21600"/>
                    <a:gd name="T1" fmla="*/ 0 h 29154"/>
                    <a:gd name="T2" fmla="*/ 0 w 21600"/>
                    <a:gd name="T3" fmla="*/ 0 h 29154"/>
                    <a:gd name="T4" fmla="*/ 0 w 21600"/>
                    <a:gd name="T5" fmla="*/ 0 h 29154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9154"/>
                    <a:gd name="T11" fmla="*/ 21600 w 21600"/>
                    <a:gd name="T12" fmla="*/ 29154 h 291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9154" fill="none" extrusionOk="0">
                      <a:moveTo>
                        <a:pt x="13494" y="-1"/>
                      </a:moveTo>
                      <a:cubicBezTo>
                        <a:pt x="18617" y="4098"/>
                        <a:pt x="21600" y="10304"/>
                        <a:pt x="21600" y="16866"/>
                      </a:cubicBezTo>
                      <a:cubicBezTo>
                        <a:pt x="21600" y="21256"/>
                        <a:pt x="20261" y="25543"/>
                        <a:pt x="17764" y="29154"/>
                      </a:cubicBezTo>
                    </a:path>
                    <a:path w="21600" h="29154" stroke="0" extrusionOk="0">
                      <a:moveTo>
                        <a:pt x="13494" y="-1"/>
                      </a:moveTo>
                      <a:cubicBezTo>
                        <a:pt x="18617" y="4098"/>
                        <a:pt x="21600" y="10304"/>
                        <a:pt x="21600" y="16866"/>
                      </a:cubicBezTo>
                      <a:cubicBezTo>
                        <a:pt x="21600" y="21256"/>
                        <a:pt x="20261" y="25543"/>
                        <a:pt x="17764" y="29154"/>
                      </a:cubicBezTo>
                      <a:lnTo>
                        <a:pt x="0" y="16866"/>
                      </a:lnTo>
                      <a:lnTo>
                        <a:pt x="13494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83" name="Arc 24"/>
                <p:cNvSpPr>
                  <a:spLocks/>
                </p:cNvSpPr>
                <p:nvPr/>
              </p:nvSpPr>
              <p:spPr bwMode="auto">
                <a:xfrm>
                  <a:off x="1308" y="2057"/>
                  <a:ext cx="154" cy="117"/>
                </a:xfrm>
                <a:custGeom>
                  <a:avLst/>
                  <a:gdLst>
                    <a:gd name="T0" fmla="*/ 0 w 21600"/>
                    <a:gd name="T1" fmla="*/ 0 h 29302"/>
                    <a:gd name="T2" fmla="*/ 0 w 21600"/>
                    <a:gd name="T3" fmla="*/ 0 h 29302"/>
                    <a:gd name="T4" fmla="*/ 0 w 21600"/>
                    <a:gd name="T5" fmla="*/ 0 h 2930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9302"/>
                    <a:gd name="T11" fmla="*/ 21600 w 21600"/>
                    <a:gd name="T12" fmla="*/ 29302 h 2930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9302" fill="none" extrusionOk="0">
                      <a:moveTo>
                        <a:pt x="13412" y="0"/>
                      </a:moveTo>
                      <a:cubicBezTo>
                        <a:pt x="18584" y="4097"/>
                        <a:pt x="21600" y="10333"/>
                        <a:pt x="21600" y="16931"/>
                      </a:cubicBezTo>
                      <a:cubicBezTo>
                        <a:pt x="21600" y="21356"/>
                        <a:pt x="20240" y="25674"/>
                        <a:pt x="17706" y="29301"/>
                      </a:cubicBezTo>
                    </a:path>
                    <a:path w="21600" h="29302" stroke="0" extrusionOk="0">
                      <a:moveTo>
                        <a:pt x="13412" y="0"/>
                      </a:moveTo>
                      <a:cubicBezTo>
                        <a:pt x="18584" y="4097"/>
                        <a:pt x="21600" y="10333"/>
                        <a:pt x="21600" y="16931"/>
                      </a:cubicBezTo>
                      <a:cubicBezTo>
                        <a:pt x="21600" y="21356"/>
                        <a:pt x="20240" y="25674"/>
                        <a:pt x="17706" y="29301"/>
                      </a:cubicBezTo>
                      <a:lnTo>
                        <a:pt x="0" y="16931"/>
                      </a:lnTo>
                      <a:lnTo>
                        <a:pt x="13412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84" name="Arc 25"/>
                <p:cNvSpPr>
                  <a:spLocks/>
                </p:cNvSpPr>
                <p:nvPr/>
              </p:nvSpPr>
              <p:spPr bwMode="auto">
                <a:xfrm>
                  <a:off x="1257" y="2176"/>
                  <a:ext cx="183" cy="172"/>
                </a:xfrm>
                <a:custGeom>
                  <a:avLst/>
                  <a:gdLst>
                    <a:gd name="T0" fmla="*/ 0 w 28724"/>
                    <a:gd name="T1" fmla="*/ 0 h 27592"/>
                    <a:gd name="T2" fmla="*/ 0 w 28724"/>
                    <a:gd name="T3" fmla="*/ 0 h 27592"/>
                    <a:gd name="T4" fmla="*/ 0 w 28724"/>
                    <a:gd name="T5" fmla="*/ 0 h 27592"/>
                    <a:gd name="T6" fmla="*/ 0 60000 65536"/>
                    <a:gd name="T7" fmla="*/ 0 60000 65536"/>
                    <a:gd name="T8" fmla="*/ 0 60000 65536"/>
                    <a:gd name="T9" fmla="*/ 0 w 28724"/>
                    <a:gd name="T10" fmla="*/ 0 h 27592"/>
                    <a:gd name="T11" fmla="*/ 28724 w 28724"/>
                    <a:gd name="T12" fmla="*/ 27592 h 275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724" h="27592" fill="none" extrusionOk="0">
                      <a:moveTo>
                        <a:pt x="27876" y="-1"/>
                      </a:moveTo>
                      <a:cubicBezTo>
                        <a:pt x="28438" y="1947"/>
                        <a:pt x="28724" y="3964"/>
                        <a:pt x="28724" y="5992"/>
                      </a:cubicBezTo>
                      <a:cubicBezTo>
                        <a:pt x="28724" y="17921"/>
                        <a:pt x="19053" y="27592"/>
                        <a:pt x="7124" y="27592"/>
                      </a:cubicBezTo>
                      <a:cubicBezTo>
                        <a:pt x="4698" y="27592"/>
                        <a:pt x="2289" y="27183"/>
                        <a:pt x="-1" y="26383"/>
                      </a:cubicBezTo>
                    </a:path>
                    <a:path w="28724" h="27592" stroke="0" extrusionOk="0">
                      <a:moveTo>
                        <a:pt x="27876" y="-1"/>
                      </a:moveTo>
                      <a:cubicBezTo>
                        <a:pt x="28438" y="1947"/>
                        <a:pt x="28724" y="3964"/>
                        <a:pt x="28724" y="5992"/>
                      </a:cubicBezTo>
                      <a:cubicBezTo>
                        <a:pt x="28724" y="17921"/>
                        <a:pt x="19053" y="27592"/>
                        <a:pt x="7124" y="27592"/>
                      </a:cubicBezTo>
                      <a:cubicBezTo>
                        <a:pt x="4698" y="27592"/>
                        <a:pt x="2289" y="27183"/>
                        <a:pt x="-1" y="26383"/>
                      </a:cubicBezTo>
                      <a:lnTo>
                        <a:pt x="7124" y="5992"/>
                      </a:lnTo>
                      <a:lnTo>
                        <a:pt x="27876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85" name="Arc 26"/>
                <p:cNvSpPr>
                  <a:spLocks/>
                </p:cNvSpPr>
                <p:nvPr/>
              </p:nvSpPr>
              <p:spPr bwMode="auto">
                <a:xfrm>
                  <a:off x="1257" y="2176"/>
                  <a:ext cx="180" cy="169"/>
                </a:xfrm>
                <a:custGeom>
                  <a:avLst/>
                  <a:gdLst>
                    <a:gd name="T0" fmla="*/ 0 w 28722"/>
                    <a:gd name="T1" fmla="*/ 0 h 27594"/>
                    <a:gd name="T2" fmla="*/ 0 w 28722"/>
                    <a:gd name="T3" fmla="*/ 0 h 27594"/>
                    <a:gd name="T4" fmla="*/ 0 w 28722"/>
                    <a:gd name="T5" fmla="*/ 0 h 27594"/>
                    <a:gd name="T6" fmla="*/ 0 60000 65536"/>
                    <a:gd name="T7" fmla="*/ 0 60000 65536"/>
                    <a:gd name="T8" fmla="*/ 0 60000 65536"/>
                    <a:gd name="T9" fmla="*/ 0 w 28722"/>
                    <a:gd name="T10" fmla="*/ 0 h 27594"/>
                    <a:gd name="T11" fmla="*/ 28722 w 28722"/>
                    <a:gd name="T12" fmla="*/ 27594 h 2759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722" h="27594" fill="none" extrusionOk="0">
                      <a:moveTo>
                        <a:pt x="27873" y="0"/>
                      </a:moveTo>
                      <a:cubicBezTo>
                        <a:pt x="28436" y="1948"/>
                        <a:pt x="28722" y="3966"/>
                        <a:pt x="28722" y="5994"/>
                      </a:cubicBezTo>
                      <a:cubicBezTo>
                        <a:pt x="28722" y="17923"/>
                        <a:pt x="19051" y="27594"/>
                        <a:pt x="7122" y="27594"/>
                      </a:cubicBezTo>
                      <a:cubicBezTo>
                        <a:pt x="4697" y="27594"/>
                        <a:pt x="2289" y="27185"/>
                        <a:pt x="-1" y="26386"/>
                      </a:cubicBezTo>
                    </a:path>
                    <a:path w="28722" h="27594" stroke="0" extrusionOk="0">
                      <a:moveTo>
                        <a:pt x="27873" y="0"/>
                      </a:moveTo>
                      <a:cubicBezTo>
                        <a:pt x="28436" y="1948"/>
                        <a:pt x="28722" y="3966"/>
                        <a:pt x="28722" y="5994"/>
                      </a:cubicBezTo>
                      <a:cubicBezTo>
                        <a:pt x="28722" y="17923"/>
                        <a:pt x="19051" y="27594"/>
                        <a:pt x="7122" y="27594"/>
                      </a:cubicBezTo>
                      <a:cubicBezTo>
                        <a:pt x="4697" y="27594"/>
                        <a:pt x="2289" y="27185"/>
                        <a:pt x="-1" y="26386"/>
                      </a:cubicBezTo>
                      <a:lnTo>
                        <a:pt x="7122" y="5994"/>
                      </a:lnTo>
                      <a:lnTo>
                        <a:pt x="27873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86" name="Arc 27"/>
                <p:cNvSpPr>
                  <a:spLocks/>
                </p:cNvSpPr>
                <p:nvPr/>
              </p:nvSpPr>
              <p:spPr bwMode="auto">
                <a:xfrm>
                  <a:off x="628" y="2055"/>
                  <a:ext cx="99" cy="165"/>
                </a:xfrm>
                <a:custGeom>
                  <a:avLst/>
                  <a:gdLst>
                    <a:gd name="T0" fmla="*/ 0 w 21600"/>
                    <a:gd name="T1" fmla="*/ 0 h 41258"/>
                    <a:gd name="T2" fmla="*/ 0 w 21600"/>
                    <a:gd name="T3" fmla="*/ 0 h 41258"/>
                    <a:gd name="T4" fmla="*/ 0 w 21600"/>
                    <a:gd name="T5" fmla="*/ 0 h 41258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258"/>
                    <a:gd name="T11" fmla="*/ 21600 w 21600"/>
                    <a:gd name="T12" fmla="*/ 41258 h 412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258" fill="none" extrusionOk="0">
                      <a:moveTo>
                        <a:pt x="12768" y="41257"/>
                      </a:moveTo>
                      <a:cubicBezTo>
                        <a:pt x="4999" y="37777"/>
                        <a:pt x="0" y="30058"/>
                        <a:pt x="0" y="21546"/>
                      </a:cubicBezTo>
                      <a:cubicBezTo>
                        <a:pt x="-1" y="10211"/>
                        <a:pt x="8761" y="804"/>
                        <a:pt x="20068" y="0"/>
                      </a:cubicBezTo>
                    </a:path>
                    <a:path w="21600" h="41258" stroke="0" extrusionOk="0">
                      <a:moveTo>
                        <a:pt x="12768" y="41257"/>
                      </a:moveTo>
                      <a:cubicBezTo>
                        <a:pt x="4999" y="37777"/>
                        <a:pt x="0" y="30058"/>
                        <a:pt x="0" y="21546"/>
                      </a:cubicBezTo>
                      <a:cubicBezTo>
                        <a:pt x="-1" y="10211"/>
                        <a:pt x="8761" y="804"/>
                        <a:pt x="20068" y="0"/>
                      </a:cubicBezTo>
                      <a:lnTo>
                        <a:pt x="21600" y="21546"/>
                      </a:lnTo>
                      <a:lnTo>
                        <a:pt x="12768" y="4125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87" name="Arc 28"/>
                <p:cNvSpPr>
                  <a:spLocks/>
                </p:cNvSpPr>
                <p:nvPr/>
              </p:nvSpPr>
              <p:spPr bwMode="auto">
                <a:xfrm>
                  <a:off x="630" y="2057"/>
                  <a:ext cx="97" cy="161"/>
                </a:xfrm>
                <a:custGeom>
                  <a:avLst/>
                  <a:gdLst>
                    <a:gd name="T0" fmla="*/ 0 w 21600"/>
                    <a:gd name="T1" fmla="*/ 0 h 41268"/>
                    <a:gd name="T2" fmla="*/ 0 w 21600"/>
                    <a:gd name="T3" fmla="*/ 0 h 41268"/>
                    <a:gd name="T4" fmla="*/ 0 w 21600"/>
                    <a:gd name="T5" fmla="*/ 0 h 41268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268"/>
                    <a:gd name="T11" fmla="*/ 21600 w 21600"/>
                    <a:gd name="T12" fmla="*/ 41268 h 412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268" fill="none" extrusionOk="0">
                      <a:moveTo>
                        <a:pt x="12790" y="41267"/>
                      </a:moveTo>
                      <a:cubicBezTo>
                        <a:pt x="5009" y="37792"/>
                        <a:pt x="0" y="30067"/>
                        <a:pt x="0" y="21546"/>
                      </a:cubicBezTo>
                      <a:cubicBezTo>
                        <a:pt x="-1" y="10209"/>
                        <a:pt x="8763" y="802"/>
                        <a:pt x="20072" y="0"/>
                      </a:cubicBezTo>
                    </a:path>
                    <a:path w="21600" h="41268" stroke="0" extrusionOk="0">
                      <a:moveTo>
                        <a:pt x="12790" y="41267"/>
                      </a:moveTo>
                      <a:cubicBezTo>
                        <a:pt x="5009" y="37792"/>
                        <a:pt x="0" y="30067"/>
                        <a:pt x="0" y="21546"/>
                      </a:cubicBezTo>
                      <a:cubicBezTo>
                        <a:pt x="-1" y="10209"/>
                        <a:pt x="8763" y="802"/>
                        <a:pt x="20072" y="0"/>
                      </a:cubicBezTo>
                      <a:lnTo>
                        <a:pt x="21600" y="21546"/>
                      </a:lnTo>
                      <a:lnTo>
                        <a:pt x="12790" y="4126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88" name="Arc 29"/>
                <p:cNvSpPr>
                  <a:spLocks/>
                </p:cNvSpPr>
                <p:nvPr/>
              </p:nvSpPr>
              <p:spPr bwMode="auto">
                <a:xfrm>
                  <a:off x="890" y="2279"/>
                  <a:ext cx="375" cy="100"/>
                </a:xfrm>
                <a:custGeom>
                  <a:avLst/>
                  <a:gdLst>
                    <a:gd name="T0" fmla="*/ 0 w 39085"/>
                    <a:gd name="T1" fmla="*/ 0 h 21600"/>
                    <a:gd name="T2" fmla="*/ 0 w 39085"/>
                    <a:gd name="T3" fmla="*/ 0 h 21600"/>
                    <a:gd name="T4" fmla="*/ 0 w 3908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085"/>
                    <a:gd name="T10" fmla="*/ 0 h 21600"/>
                    <a:gd name="T11" fmla="*/ 39085 w 3908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085" h="21600" fill="none" extrusionOk="0">
                      <a:moveTo>
                        <a:pt x="39085" y="12120"/>
                      </a:moveTo>
                      <a:cubicBezTo>
                        <a:pt x="35065" y="18049"/>
                        <a:pt x="28368" y="21599"/>
                        <a:pt x="21206" y="21600"/>
                      </a:cubicBezTo>
                      <a:cubicBezTo>
                        <a:pt x="10860" y="21600"/>
                        <a:pt x="1967" y="14264"/>
                        <a:pt x="0" y="4107"/>
                      </a:cubicBezTo>
                    </a:path>
                    <a:path w="39085" h="21600" stroke="0" extrusionOk="0">
                      <a:moveTo>
                        <a:pt x="39085" y="12120"/>
                      </a:moveTo>
                      <a:cubicBezTo>
                        <a:pt x="35065" y="18049"/>
                        <a:pt x="28368" y="21599"/>
                        <a:pt x="21206" y="21600"/>
                      </a:cubicBezTo>
                      <a:cubicBezTo>
                        <a:pt x="10860" y="21600"/>
                        <a:pt x="1967" y="14264"/>
                        <a:pt x="0" y="4107"/>
                      </a:cubicBezTo>
                      <a:lnTo>
                        <a:pt x="21206" y="0"/>
                      </a:lnTo>
                      <a:lnTo>
                        <a:pt x="39085" y="1212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89" name="Arc 30"/>
                <p:cNvSpPr>
                  <a:spLocks/>
                </p:cNvSpPr>
                <p:nvPr/>
              </p:nvSpPr>
              <p:spPr bwMode="auto">
                <a:xfrm>
                  <a:off x="892" y="2279"/>
                  <a:ext cx="370" cy="98"/>
                </a:xfrm>
                <a:custGeom>
                  <a:avLst/>
                  <a:gdLst>
                    <a:gd name="T0" fmla="*/ 0 w 39018"/>
                    <a:gd name="T1" fmla="*/ 0 h 21600"/>
                    <a:gd name="T2" fmla="*/ 0 w 39018"/>
                    <a:gd name="T3" fmla="*/ 0 h 21600"/>
                    <a:gd name="T4" fmla="*/ 0 w 39018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018"/>
                    <a:gd name="T10" fmla="*/ 0 h 21600"/>
                    <a:gd name="T11" fmla="*/ 39018 w 39018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018" h="21600" fill="none" extrusionOk="0">
                      <a:moveTo>
                        <a:pt x="39017" y="12206"/>
                      </a:moveTo>
                      <a:cubicBezTo>
                        <a:pt x="34990" y="18085"/>
                        <a:pt x="28323" y="21599"/>
                        <a:pt x="21198" y="21600"/>
                      </a:cubicBezTo>
                      <a:cubicBezTo>
                        <a:pt x="10868" y="21600"/>
                        <a:pt x="1984" y="14286"/>
                        <a:pt x="0" y="4149"/>
                      </a:cubicBezTo>
                    </a:path>
                    <a:path w="39018" h="21600" stroke="0" extrusionOk="0">
                      <a:moveTo>
                        <a:pt x="39017" y="12206"/>
                      </a:moveTo>
                      <a:cubicBezTo>
                        <a:pt x="34990" y="18085"/>
                        <a:pt x="28323" y="21599"/>
                        <a:pt x="21198" y="21600"/>
                      </a:cubicBezTo>
                      <a:cubicBezTo>
                        <a:pt x="10868" y="21600"/>
                        <a:pt x="1984" y="14286"/>
                        <a:pt x="0" y="4149"/>
                      </a:cubicBezTo>
                      <a:lnTo>
                        <a:pt x="21198" y="0"/>
                      </a:lnTo>
                      <a:lnTo>
                        <a:pt x="39017" y="12206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6350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826" name="Freeform 31"/>
              <p:cNvSpPr>
                <a:spLocks/>
              </p:cNvSpPr>
              <p:nvPr/>
            </p:nvSpPr>
            <p:spPr bwMode="auto">
              <a:xfrm>
                <a:off x="1628" y="398"/>
                <a:ext cx="365" cy="183"/>
              </a:xfrm>
              <a:custGeom>
                <a:avLst/>
                <a:gdLst>
                  <a:gd name="T0" fmla="*/ 0 w 1460"/>
                  <a:gd name="T1" fmla="*/ 0 h 730"/>
                  <a:gd name="T2" fmla="*/ 0 w 1460"/>
                  <a:gd name="T3" fmla="*/ 0 h 730"/>
                  <a:gd name="T4" fmla="*/ 0 w 1460"/>
                  <a:gd name="T5" fmla="*/ 0 h 730"/>
                  <a:gd name="T6" fmla="*/ 0 w 1460"/>
                  <a:gd name="T7" fmla="*/ 0 h 7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60"/>
                  <a:gd name="T13" fmla="*/ 0 h 730"/>
                  <a:gd name="T14" fmla="*/ 1460 w 1460"/>
                  <a:gd name="T15" fmla="*/ 730 h 7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60" h="730">
                    <a:moveTo>
                      <a:pt x="177" y="0"/>
                    </a:moveTo>
                    <a:lnTo>
                      <a:pt x="1460" y="0"/>
                    </a:lnTo>
                    <a:lnTo>
                      <a:pt x="726" y="730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solidFill>
                  <a:srgbClr val="CF0E3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827" name="Group 32"/>
              <p:cNvGrpSpPr>
                <a:grpSpLocks/>
              </p:cNvGrpSpPr>
              <p:nvPr/>
            </p:nvGrpSpPr>
            <p:grpSpPr bwMode="auto">
              <a:xfrm>
                <a:off x="1927" y="332"/>
                <a:ext cx="171" cy="169"/>
                <a:chOff x="1179" y="1966"/>
                <a:chExt cx="171" cy="169"/>
              </a:xfrm>
            </p:grpSpPr>
            <p:sp>
              <p:nvSpPr>
                <p:cNvPr id="29954" name="Freeform 33"/>
                <p:cNvSpPr>
                  <a:spLocks/>
                </p:cNvSpPr>
                <p:nvPr/>
              </p:nvSpPr>
              <p:spPr bwMode="auto">
                <a:xfrm>
                  <a:off x="1203" y="2068"/>
                  <a:ext cx="145" cy="18"/>
                </a:xfrm>
                <a:custGeom>
                  <a:avLst/>
                  <a:gdLst>
                    <a:gd name="T0" fmla="*/ 0 w 581"/>
                    <a:gd name="T1" fmla="*/ 0 h 72"/>
                    <a:gd name="T2" fmla="*/ 0 w 581"/>
                    <a:gd name="T3" fmla="*/ 0 h 72"/>
                    <a:gd name="T4" fmla="*/ 0 w 581"/>
                    <a:gd name="T5" fmla="*/ 0 h 72"/>
                    <a:gd name="T6" fmla="*/ 0 w 581"/>
                    <a:gd name="T7" fmla="*/ 0 h 72"/>
                    <a:gd name="T8" fmla="*/ 0 w 581"/>
                    <a:gd name="T9" fmla="*/ 0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81"/>
                    <a:gd name="T16" fmla="*/ 0 h 72"/>
                    <a:gd name="T17" fmla="*/ 581 w 581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81" h="72">
                      <a:moveTo>
                        <a:pt x="0" y="72"/>
                      </a:moveTo>
                      <a:lnTo>
                        <a:pt x="73" y="0"/>
                      </a:lnTo>
                      <a:lnTo>
                        <a:pt x="581" y="0"/>
                      </a:lnTo>
                      <a:lnTo>
                        <a:pt x="517" y="72"/>
                      </a:lnTo>
                      <a:lnTo>
                        <a:pt x="0" y="72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55" name="Freeform 34"/>
                <p:cNvSpPr>
                  <a:spLocks/>
                </p:cNvSpPr>
                <p:nvPr/>
              </p:nvSpPr>
              <p:spPr bwMode="auto">
                <a:xfrm>
                  <a:off x="1205" y="2070"/>
                  <a:ext cx="145" cy="18"/>
                </a:xfrm>
                <a:custGeom>
                  <a:avLst/>
                  <a:gdLst>
                    <a:gd name="T0" fmla="*/ 0 w 581"/>
                    <a:gd name="T1" fmla="*/ 0 h 72"/>
                    <a:gd name="T2" fmla="*/ 0 w 581"/>
                    <a:gd name="T3" fmla="*/ 0 h 72"/>
                    <a:gd name="T4" fmla="*/ 0 w 581"/>
                    <a:gd name="T5" fmla="*/ 0 h 72"/>
                    <a:gd name="T6" fmla="*/ 0 w 581"/>
                    <a:gd name="T7" fmla="*/ 0 h 72"/>
                    <a:gd name="T8" fmla="*/ 0 w 581"/>
                    <a:gd name="T9" fmla="*/ 0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81"/>
                    <a:gd name="T16" fmla="*/ 0 h 72"/>
                    <a:gd name="T17" fmla="*/ 581 w 581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81" h="72">
                      <a:moveTo>
                        <a:pt x="0" y="72"/>
                      </a:moveTo>
                      <a:lnTo>
                        <a:pt x="73" y="0"/>
                      </a:lnTo>
                      <a:lnTo>
                        <a:pt x="581" y="0"/>
                      </a:lnTo>
                      <a:lnTo>
                        <a:pt x="517" y="72"/>
                      </a:lnTo>
                      <a:lnTo>
                        <a:pt x="0" y="72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3175">
                  <a:solidFill>
                    <a:srgbClr val="49493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56" name="Rectangle 35"/>
                <p:cNvSpPr>
                  <a:spLocks noChangeArrowheads="1"/>
                </p:cNvSpPr>
                <p:nvPr/>
              </p:nvSpPr>
              <p:spPr bwMode="auto">
                <a:xfrm>
                  <a:off x="1203" y="2086"/>
                  <a:ext cx="129" cy="2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9957" name="Rectangle 36"/>
                <p:cNvSpPr>
                  <a:spLocks noChangeArrowheads="1"/>
                </p:cNvSpPr>
                <p:nvPr/>
              </p:nvSpPr>
              <p:spPr bwMode="auto">
                <a:xfrm>
                  <a:off x="1204" y="2087"/>
                  <a:ext cx="127" cy="20"/>
                </a:xfrm>
                <a:prstGeom prst="rect">
                  <a:avLst/>
                </a:prstGeom>
                <a:solidFill>
                  <a:srgbClr val="B7B79D"/>
                </a:solidFill>
                <a:ln w="3175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9958" name="Freeform 37"/>
                <p:cNvSpPr>
                  <a:spLocks/>
                </p:cNvSpPr>
                <p:nvPr/>
              </p:nvSpPr>
              <p:spPr bwMode="auto">
                <a:xfrm>
                  <a:off x="1332" y="2068"/>
                  <a:ext cx="16" cy="40"/>
                </a:xfrm>
                <a:custGeom>
                  <a:avLst/>
                  <a:gdLst>
                    <a:gd name="T0" fmla="*/ 0 w 64"/>
                    <a:gd name="T1" fmla="*/ 0 h 160"/>
                    <a:gd name="T2" fmla="*/ 0 w 64"/>
                    <a:gd name="T3" fmla="*/ 0 h 160"/>
                    <a:gd name="T4" fmla="*/ 0 w 64"/>
                    <a:gd name="T5" fmla="*/ 0 h 160"/>
                    <a:gd name="T6" fmla="*/ 0 w 64"/>
                    <a:gd name="T7" fmla="*/ 0 h 160"/>
                    <a:gd name="T8" fmla="*/ 0 w 64"/>
                    <a:gd name="T9" fmla="*/ 0 h 1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60"/>
                    <a:gd name="T17" fmla="*/ 64 w 64"/>
                    <a:gd name="T18" fmla="*/ 160 h 1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60">
                      <a:moveTo>
                        <a:pt x="0" y="160"/>
                      </a:moveTo>
                      <a:lnTo>
                        <a:pt x="64" y="96"/>
                      </a:lnTo>
                      <a:lnTo>
                        <a:pt x="64" y="0"/>
                      </a:lnTo>
                      <a:lnTo>
                        <a:pt x="0" y="72"/>
                      </a:lnTo>
                      <a:lnTo>
                        <a:pt x="0" y="160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59" name="Freeform 38"/>
                <p:cNvSpPr>
                  <a:spLocks/>
                </p:cNvSpPr>
                <p:nvPr/>
              </p:nvSpPr>
              <p:spPr bwMode="auto">
                <a:xfrm>
                  <a:off x="1332" y="2068"/>
                  <a:ext cx="16" cy="40"/>
                </a:xfrm>
                <a:custGeom>
                  <a:avLst/>
                  <a:gdLst>
                    <a:gd name="T0" fmla="*/ 0 w 64"/>
                    <a:gd name="T1" fmla="*/ 0 h 160"/>
                    <a:gd name="T2" fmla="*/ 0 w 64"/>
                    <a:gd name="T3" fmla="*/ 0 h 160"/>
                    <a:gd name="T4" fmla="*/ 0 w 64"/>
                    <a:gd name="T5" fmla="*/ 0 h 160"/>
                    <a:gd name="T6" fmla="*/ 0 w 64"/>
                    <a:gd name="T7" fmla="*/ 0 h 160"/>
                    <a:gd name="T8" fmla="*/ 0 w 64"/>
                    <a:gd name="T9" fmla="*/ 0 h 1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60"/>
                    <a:gd name="T17" fmla="*/ 64 w 64"/>
                    <a:gd name="T18" fmla="*/ 160 h 1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60">
                      <a:moveTo>
                        <a:pt x="0" y="160"/>
                      </a:moveTo>
                      <a:lnTo>
                        <a:pt x="64" y="96"/>
                      </a:lnTo>
                      <a:lnTo>
                        <a:pt x="64" y="0"/>
                      </a:lnTo>
                      <a:lnTo>
                        <a:pt x="0" y="72"/>
                      </a:lnTo>
                      <a:lnTo>
                        <a:pt x="0" y="160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3175">
                  <a:solidFill>
                    <a:srgbClr val="49493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60" name="Freeform 39"/>
                <p:cNvSpPr>
                  <a:spLocks/>
                </p:cNvSpPr>
                <p:nvPr/>
              </p:nvSpPr>
              <p:spPr bwMode="auto">
                <a:xfrm>
                  <a:off x="1207" y="2068"/>
                  <a:ext cx="139" cy="14"/>
                </a:xfrm>
                <a:custGeom>
                  <a:avLst/>
                  <a:gdLst>
                    <a:gd name="T0" fmla="*/ 0 w 557"/>
                    <a:gd name="T1" fmla="*/ 0 h 56"/>
                    <a:gd name="T2" fmla="*/ 0 w 557"/>
                    <a:gd name="T3" fmla="*/ 0 h 56"/>
                    <a:gd name="T4" fmla="*/ 0 w 557"/>
                    <a:gd name="T5" fmla="*/ 0 h 56"/>
                    <a:gd name="T6" fmla="*/ 0 w 557"/>
                    <a:gd name="T7" fmla="*/ 0 h 56"/>
                    <a:gd name="T8" fmla="*/ 0 w 557"/>
                    <a:gd name="T9" fmla="*/ 0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7"/>
                    <a:gd name="T16" fmla="*/ 0 h 56"/>
                    <a:gd name="T17" fmla="*/ 557 w 557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7" h="56">
                      <a:moveTo>
                        <a:pt x="0" y="56"/>
                      </a:moveTo>
                      <a:lnTo>
                        <a:pt x="57" y="0"/>
                      </a:lnTo>
                      <a:lnTo>
                        <a:pt x="557" y="0"/>
                      </a:lnTo>
                      <a:lnTo>
                        <a:pt x="509" y="5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61" name="Freeform 40"/>
                <p:cNvSpPr>
                  <a:spLocks/>
                </p:cNvSpPr>
                <p:nvPr/>
              </p:nvSpPr>
              <p:spPr bwMode="auto">
                <a:xfrm>
                  <a:off x="1207" y="2068"/>
                  <a:ext cx="139" cy="14"/>
                </a:xfrm>
                <a:custGeom>
                  <a:avLst/>
                  <a:gdLst>
                    <a:gd name="T0" fmla="*/ 0 w 557"/>
                    <a:gd name="T1" fmla="*/ 0 h 56"/>
                    <a:gd name="T2" fmla="*/ 0 w 557"/>
                    <a:gd name="T3" fmla="*/ 0 h 56"/>
                    <a:gd name="T4" fmla="*/ 0 w 557"/>
                    <a:gd name="T5" fmla="*/ 0 h 56"/>
                    <a:gd name="T6" fmla="*/ 0 w 557"/>
                    <a:gd name="T7" fmla="*/ 0 h 56"/>
                    <a:gd name="T8" fmla="*/ 0 w 557"/>
                    <a:gd name="T9" fmla="*/ 0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7"/>
                    <a:gd name="T16" fmla="*/ 0 h 56"/>
                    <a:gd name="T17" fmla="*/ 557 w 557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7" h="56">
                      <a:moveTo>
                        <a:pt x="0" y="56"/>
                      </a:moveTo>
                      <a:lnTo>
                        <a:pt x="57" y="0"/>
                      </a:lnTo>
                      <a:lnTo>
                        <a:pt x="557" y="0"/>
                      </a:lnTo>
                      <a:lnTo>
                        <a:pt x="509" y="5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62" name="Freeform 41"/>
                <p:cNvSpPr>
                  <a:spLocks/>
                </p:cNvSpPr>
                <p:nvPr/>
              </p:nvSpPr>
              <p:spPr bwMode="auto">
                <a:xfrm>
                  <a:off x="1205" y="1966"/>
                  <a:ext cx="141" cy="14"/>
                </a:xfrm>
                <a:custGeom>
                  <a:avLst/>
                  <a:gdLst>
                    <a:gd name="T0" fmla="*/ 0 w 565"/>
                    <a:gd name="T1" fmla="*/ 0 h 56"/>
                    <a:gd name="T2" fmla="*/ 0 w 565"/>
                    <a:gd name="T3" fmla="*/ 0 h 56"/>
                    <a:gd name="T4" fmla="*/ 0 w 565"/>
                    <a:gd name="T5" fmla="*/ 0 h 56"/>
                    <a:gd name="T6" fmla="*/ 0 w 565"/>
                    <a:gd name="T7" fmla="*/ 0 h 56"/>
                    <a:gd name="T8" fmla="*/ 0 w 565"/>
                    <a:gd name="T9" fmla="*/ 0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65"/>
                    <a:gd name="T16" fmla="*/ 0 h 56"/>
                    <a:gd name="T17" fmla="*/ 565 w 565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65" h="56">
                      <a:moveTo>
                        <a:pt x="0" y="56"/>
                      </a:moveTo>
                      <a:lnTo>
                        <a:pt x="49" y="0"/>
                      </a:lnTo>
                      <a:lnTo>
                        <a:pt x="565" y="0"/>
                      </a:lnTo>
                      <a:lnTo>
                        <a:pt x="509" y="5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63" name="Freeform 42"/>
                <p:cNvSpPr>
                  <a:spLocks/>
                </p:cNvSpPr>
                <p:nvPr/>
              </p:nvSpPr>
              <p:spPr bwMode="auto">
                <a:xfrm>
                  <a:off x="1205" y="1966"/>
                  <a:ext cx="141" cy="14"/>
                </a:xfrm>
                <a:custGeom>
                  <a:avLst/>
                  <a:gdLst>
                    <a:gd name="T0" fmla="*/ 0 w 565"/>
                    <a:gd name="T1" fmla="*/ 0 h 56"/>
                    <a:gd name="T2" fmla="*/ 0 w 565"/>
                    <a:gd name="T3" fmla="*/ 0 h 56"/>
                    <a:gd name="T4" fmla="*/ 0 w 565"/>
                    <a:gd name="T5" fmla="*/ 0 h 56"/>
                    <a:gd name="T6" fmla="*/ 0 w 565"/>
                    <a:gd name="T7" fmla="*/ 0 h 56"/>
                    <a:gd name="T8" fmla="*/ 0 w 565"/>
                    <a:gd name="T9" fmla="*/ 0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65"/>
                    <a:gd name="T16" fmla="*/ 0 h 56"/>
                    <a:gd name="T17" fmla="*/ 565 w 565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65" h="56">
                      <a:moveTo>
                        <a:pt x="0" y="56"/>
                      </a:moveTo>
                      <a:lnTo>
                        <a:pt x="49" y="0"/>
                      </a:lnTo>
                      <a:lnTo>
                        <a:pt x="565" y="0"/>
                      </a:lnTo>
                      <a:lnTo>
                        <a:pt x="509" y="5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3175">
                  <a:solidFill>
                    <a:srgbClr val="49493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64" name="Rectangle 43"/>
                <p:cNvSpPr>
                  <a:spLocks noChangeArrowheads="1"/>
                </p:cNvSpPr>
                <p:nvPr/>
              </p:nvSpPr>
              <p:spPr bwMode="auto">
                <a:xfrm>
                  <a:off x="1206" y="1981"/>
                  <a:ext cx="127" cy="98"/>
                </a:xfrm>
                <a:prstGeom prst="rect">
                  <a:avLst/>
                </a:prstGeom>
                <a:solidFill>
                  <a:srgbClr val="B7B79D"/>
                </a:solidFill>
                <a:ln w="3175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9965" name="Rectangle 44"/>
                <p:cNvSpPr>
                  <a:spLocks noChangeArrowheads="1"/>
                </p:cNvSpPr>
                <p:nvPr/>
              </p:nvSpPr>
              <p:spPr bwMode="auto">
                <a:xfrm>
                  <a:off x="1216" y="1993"/>
                  <a:ext cx="105" cy="7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9966" name="Freeform 45"/>
                <p:cNvSpPr>
                  <a:spLocks/>
                </p:cNvSpPr>
                <p:nvPr/>
              </p:nvSpPr>
              <p:spPr bwMode="auto">
                <a:xfrm>
                  <a:off x="1332" y="1966"/>
                  <a:ext cx="14" cy="112"/>
                </a:xfrm>
                <a:custGeom>
                  <a:avLst/>
                  <a:gdLst>
                    <a:gd name="T0" fmla="*/ 0 w 56"/>
                    <a:gd name="T1" fmla="*/ 0 h 449"/>
                    <a:gd name="T2" fmla="*/ 0 w 56"/>
                    <a:gd name="T3" fmla="*/ 0 h 449"/>
                    <a:gd name="T4" fmla="*/ 0 w 56"/>
                    <a:gd name="T5" fmla="*/ 0 h 449"/>
                    <a:gd name="T6" fmla="*/ 0 w 56"/>
                    <a:gd name="T7" fmla="*/ 0 h 449"/>
                    <a:gd name="T8" fmla="*/ 0 w 56"/>
                    <a:gd name="T9" fmla="*/ 0 h 4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6"/>
                    <a:gd name="T16" fmla="*/ 0 h 449"/>
                    <a:gd name="T17" fmla="*/ 56 w 56"/>
                    <a:gd name="T18" fmla="*/ 449 h 4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6" h="449">
                      <a:moveTo>
                        <a:pt x="0" y="449"/>
                      </a:moveTo>
                      <a:lnTo>
                        <a:pt x="56" y="401"/>
                      </a:lnTo>
                      <a:lnTo>
                        <a:pt x="56" y="0"/>
                      </a:lnTo>
                      <a:lnTo>
                        <a:pt x="0" y="56"/>
                      </a:lnTo>
                      <a:lnTo>
                        <a:pt x="0" y="449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67" name="Freeform 46"/>
                <p:cNvSpPr>
                  <a:spLocks/>
                </p:cNvSpPr>
                <p:nvPr/>
              </p:nvSpPr>
              <p:spPr bwMode="auto">
                <a:xfrm>
                  <a:off x="1332" y="1966"/>
                  <a:ext cx="14" cy="112"/>
                </a:xfrm>
                <a:custGeom>
                  <a:avLst/>
                  <a:gdLst>
                    <a:gd name="T0" fmla="*/ 0 w 56"/>
                    <a:gd name="T1" fmla="*/ 0 h 449"/>
                    <a:gd name="T2" fmla="*/ 0 w 56"/>
                    <a:gd name="T3" fmla="*/ 0 h 449"/>
                    <a:gd name="T4" fmla="*/ 0 w 56"/>
                    <a:gd name="T5" fmla="*/ 0 h 449"/>
                    <a:gd name="T6" fmla="*/ 0 w 56"/>
                    <a:gd name="T7" fmla="*/ 0 h 449"/>
                    <a:gd name="T8" fmla="*/ 0 w 56"/>
                    <a:gd name="T9" fmla="*/ 0 h 4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6"/>
                    <a:gd name="T16" fmla="*/ 0 h 449"/>
                    <a:gd name="T17" fmla="*/ 56 w 56"/>
                    <a:gd name="T18" fmla="*/ 449 h 4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6" h="449">
                      <a:moveTo>
                        <a:pt x="0" y="449"/>
                      </a:moveTo>
                      <a:lnTo>
                        <a:pt x="56" y="401"/>
                      </a:lnTo>
                      <a:lnTo>
                        <a:pt x="56" y="0"/>
                      </a:lnTo>
                      <a:lnTo>
                        <a:pt x="0" y="56"/>
                      </a:lnTo>
                      <a:lnTo>
                        <a:pt x="0" y="449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3175">
                  <a:solidFill>
                    <a:srgbClr val="49493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68" name="Freeform 47"/>
                <p:cNvSpPr>
                  <a:spLocks/>
                </p:cNvSpPr>
                <p:nvPr/>
              </p:nvSpPr>
              <p:spPr bwMode="auto">
                <a:xfrm>
                  <a:off x="1179" y="2104"/>
                  <a:ext cx="159" cy="25"/>
                </a:xfrm>
                <a:custGeom>
                  <a:avLst/>
                  <a:gdLst>
                    <a:gd name="T0" fmla="*/ 0 w 638"/>
                    <a:gd name="T1" fmla="*/ 0 h 96"/>
                    <a:gd name="T2" fmla="*/ 0 w 638"/>
                    <a:gd name="T3" fmla="*/ 0 h 96"/>
                    <a:gd name="T4" fmla="*/ 0 w 638"/>
                    <a:gd name="T5" fmla="*/ 0 h 96"/>
                    <a:gd name="T6" fmla="*/ 0 w 638"/>
                    <a:gd name="T7" fmla="*/ 0 h 96"/>
                    <a:gd name="T8" fmla="*/ 0 w 638"/>
                    <a:gd name="T9" fmla="*/ 0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8"/>
                    <a:gd name="T16" fmla="*/ 0 h 96"/>
                    <a:gd name="T17" fmla="*/ 638 w 638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8" h="96">
                      <a:moveTo>
                        <a:pt x="0" y="96"/>
                      </a:moveTo>
                      <a:lnTo>
                        <a:pt x="81" y="0"/>
                      </a:lnTo>
                      <a:lnTo>
                        <a:pt x="638" y="0"/>
                      </a:lnTo>
                      <a:lnTo>
                        <a:pt x="557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69" name="Freeform 48"/>
                <p:cNvSpPr>
                  <a:spLocks/>
                </p:cNvSpPr>
                <p:nvPr/>
              </p:nvSpPr>
              <p:spPr bwMode="auto">
                <a:xfrm>
                  <a:off x="1179" y="2104"/>
                  <a:ext cx="159" cy="25"/>
                </a:xfrm>
                <a:custGeom>
                  <a:avLst/>
                  <a:gdLst>
                    <a:gd name="T0" fmla="*/ 0 w 638"/>
                    <a:gd name="T1" fmla="*/ 0 h 96"/>
                    <a:gd name="T2" fmla="*/ 0 w 638"/>
                    <a:gd name="T3" fmla="*/ 0 h 96"/>
                    <a:gd name="T4" fmla="*/ 0 w 638"/>
                    <a:gd name="T5" fmla="*/ 0 h 96"/>
                    <a:gd name="T6" fmla="*/ 0 w 638"/>
                    <a:gd name="T7" fmla="*/ 0 h 96"/>
                    <a:gd name="T8" fmla="*/ 0 w 638"/>
                    <a:gd name="T9" fmla="*/ 0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8"/>
                    <a:gd name="T16" fmla="*/ 0 h 96"/>
                    <a:gd name="T17" fmla="*/ 638 w 638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8" h="96">
                      <a:moveTo>
                        <a:pt x="0" y="96"/>
                      </a:moveTo>
                      <a:lnTo>
                        <a:pt x="81" y="0"/>
                      </a:lnTo>
                      <a:lnTo>
                        <a:pt x="638" y="0"/>
                      </a:lnTo>
                      <a:lnTo>
                        <a:pt x="557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3175">
                  <a:solidFill>
                    <a:srgbClr val="49493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70" name="Freeform 49"/>
                <p:cNvSpPr>
                  <a:spLocks/>
                </p:cNvSpPr>
                <p:nvPr/>
              </p:nvSpPr>
              <p:spPr bwMode="auto">
                <a:xfrm>
                  <a:off x="1318" y="2104"/>
                  <a:ext cx="20" cy="31"/>
                </a:xfrm>
                <a:custGeom>
                  <a:avLst/>
                  <a:gdLst>
                    <a:gd name="T0" fmla="*/ 0 w 81"/>
                    <a:gd name="T1" fmla="*/ 0 h 120"/>
                    <a:gd name="T2" fmla="*/ 0 w 81"/>
                    <a:gd name="T3" fmla="*/ 0 h 120"/>
                    <a:gd name="T4" fmla="*/ 0 w 81"/>
                    <a:gd name="T5" fmla="*/ 0 h 120"/>
                    <a:gd name="T6" fmla="*/ 0 w 81"/>
                    <a:gd name="T7" fmla="*/ 0 h 120"/>
                    <a:gd name="T8" fmla="*/ 0 w 81"/>
                    <a:gd name="T9" fmla="*/ 0 h 1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20"/>
                    <a:gd name="T17" fmla="*/ 81 w 81"/>
                    <a:gd name="T18" fmla="*/ 120 h 1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20">
                      <a:moveTo>
                        <a:pt x="0" y="120"/>
                      </a:moveTo>
                      <a:lnTo>
                        <a:pt x="81" y="40"/>
                      </a:lnTo>
                      <a:lnTo>
                        <a:pt x="81" y="0"/>
                      </a:lnTo>
                      <a:lnTo>
                        <a:pt x="0" y="104"/>
                      </a:lnTo>
                      <a:lnTo>
                        <a:pt x="0" y="120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71" name="Freeform 50"/>
                <p:cNvSpPr>
                  <a:spLocks/>
                </p:cNvSpPr>
                <p:nvPr/>
              </p:nvSpPr>
              <p:spPr bwMode="auto">
                <a:xfrm>
                  <a:off x="1318" y="2104"/>
                  <a:ext cx="20" cy="31"/>
                </a:xfrm>
                <a:custGeom>
                  <a:avLst/>
                  <a:gdLst>
                    <a:gd name="T0" fmla="*/ 0 w 81"/>
                    <a:gd name="T1" fmla="*/ 0 h 120"/>
                    <a:gd name="T2" fmla="*/ 0 w 81"/>
                    <a:gd name="T3" fmla="*/ 0 h 120"/>
                    <a:gd name="T4" fmla="*/ 0 w 81"/>
                    <a:gd name="T5" fmla="*/ 0 h 120"/>
                    <a:gd name="T6" fmla="*/ 0 w 81"/>
                    <a:gd name="T7" fmla="*/ 0 h 120"/>
                    <a:gd name="T8" fmla="*/ 0 w 81"/>
                    <a:gd name="T9" fmla="*/ 0 h 1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20"/>
                    <a:gd name="T17" fmla="*/ 81 w 81"/>
                    <a:gd name="T18" fmla="*/ 120 h 1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20">
                      <a:moveTo>
                        <a:pt x="0" y="120"/>
                      </a:moveTo>
                      <a:lnTo>
                        <a:pt x="81" y="40"/>
                      </a:lnTo>
                      <a:lnTo>
                        <a:pt x="81" y="0"/>
                      </a:lnTo>
                      <a:lnTo>
                        <a:pt x="0" y="104"/>
                      </a:lnTo>
                      <a:lnTo>
                        <a:pt x="0" y="120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3175">
                  <a:solidFill>
                    <a:srgbClr val="49493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72" name="Rectangle 51"/>
                <p:cNvSpPr>
                  <a:spLocks noChangeArrowheads="1"/>
                </p:cNvSpPr>
                <p:nvPr/>
              </p:nvSpPr>
              <p:spPr bwMode="auto">
                <a:xfrm>
                  <a:off x="1179" y="2129"/>
                  <a:ext cx="139" cy="6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9973" name="Rectangle 52"/>
                <p:cNvSpPr>
                  <a:spLocks noChangeArrowheads="1"/>
                </p:cNvSpPr>
                <p:nvPr/>
              </p:nvSpPr>
              <p:spPr bwMode="auto">
                <a:xfrm>
                  <a:off x="1180" y="2130"/>
                  <a:ext cx="137" cy="4"/>
                </a:xfrm>
                <a:prstGeom prst="rect">
                  <a:avLst/>
                </a:prstGeom>
                <a:solidFill>
                  <a:srgbClr val="B7B79D"/>
                </a:solidFill>
                <a:ln w="3175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</p:grpSp>
          <p:grpSp>
            <p:nvGrpSpPr>
              <p:cNvPr id="29828" name="Group 53"/>
              <p:cNvGrpSpPr>
                <a:grpSpLocks/>
              </p:cNvGrpSpPr>
              <p:nvPr/>
            </p:nvGrpSpPr>
            <p:grpSpPr bwMode="auto">
              <a:xfrm>
                <a:off x="1971" y="370"/>
                <a:ext cx="94" cy="56"/>
                <a:chOff x="1223" y="2004"/>
                <a:chExt cx="94" cy="56"/>
              </a:xfrm>
            </p:grpSpPr>
            <p:grpSp>
              <p:nvGrpSpPr>
                <p:cNvPr id="29927" name="Group 54"/>
                <p:cNvGrpSpPr>
                  <a:grpSpLocks/>
                </p:cNvGrpSpPr>
                <p:nvPr/>
              </p:nvGrpSpPr>
              <p:grpSpPr bwMode="auto">
                <a:xfrm>
                  <a:off x="1223" y="2004"/>
                  <a:ext cx="93" cy="56"/>
                  <a:chOff x="1223" y="2004"/>
                  <a:chExt cx="93" cy="56"/>
                </a:xfrm>
              </p:grpSpPr>
              <p:sp>
                <p:nvSpPr>
                  <p:cNvPr id="29945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1255" y="2004"/>
                    <a:ext cx="41" cy="24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/>
                  </a:p>
                </p:txBody>
              </p:sp>
              <p:sp>
                <p:nvSpPr>
                  <p:cNvPr id="29946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1233" y="2010"/>
                    <a:ext cx="30" cy="24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/>
                  </a:p>
                </p:txBody>
              </p:sp>
              <p:sp>
                <p:nvSpPr>
                  <p:cNvPr id="29947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1223" y="2024"/>
                    <a:ext cx="20" cy="18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/>
                  </a:p>
                </p:txBody>
              </p:sp>
              <p:sp>
                <p:nvSpPr>
                  <p:cNvPr id="29948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1229" y="2032"/>
                    <a:ext cx="32" cy="20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/>
                  </a:p>
                </p:txBody>
              </p:sp>
              <p:sp>
                <p:nvSpPr>
                  <p:cNvPr id="29949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1251" y="2036"/>
                    <a:ext cx="49" cy="24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/>
                  </a:p>
                </p:txBody>
              </p:sp>
              <p:sp>
                <p:nvSpPr>
                  <p:cNvPr id="29950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1281" y="2010"/>
                    <a:ext cx="31" cy="18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/>
                  </a:p>
                </p:txBody>
              </p:sp>
              <p:sp>
                <p:nvSpPr>
                  <p:cNvPr id="29951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1285" y="2022"/>
                    <a:ext cx="31" cy="18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/>
                  </a:p>
                </p:txBody>
              </p:sp>
              <p:sp>
                <p:nvSpPr>
                  <p:cNvPr id="29952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1283" y="2026"/>
                    <a:ext cx="31" cy="30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/>
                  </a:p>
                </p:txBody>
              </p:sp>
              <p:sp>
                <p:nvSpPr>
                  <p:cNvPr id="29953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1239" y="2018"/>
                    <a:ext cx="61" cy="30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/>
                  </a:p>
                </p:txBody>
              </p:sp>
            </p:grpSp>
            <p:grpSp>
              <p:nvGrpSpPr>
                <p:cNvPr id="29928" name="Group 64"/>
                <p:cNvGrpSpPr>
                  <a:grpSpLocks/>
                </p:cNvGrpSpPr>
                <p:nvPr/>
              </p:nvGrpSpPr>
              <p:grpSpPr bwMode="auto">
                <a:xfrm>
                  <a:off x="1223" y="2004"/>
                  <a:ext cx="94" cy="56"/>
                  <a:chOff x="1223" y="2004"/>
                  <a:chExt cx="94" cy="56"/>
                </a:xfrm>
              </p:grpSpPr>
              <p:sp>
                <p:nvSpPr>
                  <p:cNvPr id="29929" name="Arc 65"/>
                  <p:cNvSpPr>
                    <a:spLocks/>
                  </p:cNvSpPr>
                  <p:nvPr/>
                </p:nvSpPr>
                <p:spPr bwMode="auto">
                  <a:xfrm>
                    <a:off x="1256" y="2004"/>
                    <a:ext cx="39" cy="12"/>
                  </a:xfrm>
                  <a:custGeom>
                    <a:avLst/>
                    <a:gdLst>
                      <a:gd name="T0" fmla="*/ 0 w 41085"/>
                      <a:gd name="T1" fmla="*/ 0 h 21600"/>
                      <a:gd name="T2" fmla="*/ 0 w 41085"/>
                      <a:gd name="T3" fmla="*/ 0 h 21600"/>
                      <a:gd name="T4" fmla="*/ 0 w 41085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41085"/>
                      <a:gd name="T10" fmla="*/ 0 h 21600"/>
                      <a:gd name="T11" fmla="*/ 41085 w 41085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1085" h="21600" fill="none" extrusionOk="0">
                        <a:moveTo>
                          <a:pt x="0" y="15905"/>
                        </a:moveTo>
                        <a:cubicBezTo>
                          <a:pt x="2567" y="6513"/>
                          <a:pt x="11099" y="-1"/>
                          <a:pt x="20836" y="0"/>
                        </a:cubicBezTo>
                        <a:cubicBezTo>
                          <a:pt x="29864" y="0"/>
                          <a:pt x="37941" y="5615"/>
                          <a:pt x="41084" y="14080"/>
                        </a:cubicBezTo>
                      </a:path>
                      <a:path w="41085" h="21600" stroke="0" extrusionOk="0">
                        <a:moveTo>
                          <a:pt x="0" y="15905"/>
                        </a:moveTo>
                        <a:cubicBezTo>
                          <a:pt x="2567" y="6513"/>
                          <a:pt x="11099" y="-1"/>
                          <a:pt x="20836" y="0"/>
                        </a:cubicBezTo>
                        <a:cubicBezTo>
                          <a:pt x="29864" y="0"/>
                          <a:pt x="37941" y="5615"/>
                          <a:pt x="41084" y="14080"/>
                        </a:cubicBezTo>
                        <a:lnTo>
                          <a:pt x="20836" y="21600"/>
                        </a:lnTo>
                        <a:lnTo>
                          <a:pt x="0" y="15905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30" name="Arc 66"/>
                  <p:cNvSpPr>
                    <a:spLocks/>
                  </p:cNvSpPr>
                  <p:nvPr/>
                </p:nvSpPr>
                <p:spPr bwMode="auto">
                  <a:xfrm>
                    <a:off x="1257" y="2005"/>
                    <a:ext cx="37" cy="11"/>
                  </a:xfrm>
                  <a:custGeom>
                    <a:avLst/>
                    <a:gdLst>
                      <a:gd name="T0" fmla="*/ 0 w 40935"/>
                      <a:gd name="T1" fmla="*/ 0 h 21600"/>
                      <a:gd name="T2" fmla="*/ 0 w 40935"/>
                      <a:gd name="T3" fmla="*/ 0 h 21600"/>
                      <a:gd name="T4" fmla="*/ 0 w 40935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40935"/>
                      <a:gd name="T10" fmla="*/ 0 h 21600"/>
                      <a:gd name="T11" fmla="*/ 40935 w 40935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0935" h="21600" fill="none" extrusionOk="0">
                        <a:moveTo>
                          <a:pt x="-1" y="15705"/>
                        </a:moveTo>
                        <a:cubicBezTo>
                          <a:pt x="2635" y="6413"/>
                          <a:pt x="11120" y="-1"/>
                          <a:pt x="20780" y="0"/>
                        </a:cubicBezTo>
                        <a:cubicBezTo>
                          <a:pt x="29712" y="0"/>
                          <a:pt x="37723" y="5498"/>
                          <a:pt x="40935" y="13832"/>
                        </a:cubicBezTo>
                      </a:path>
                      <a:path w="40935" h="21600" stroke="0" extrusionOk="0">
                        <a:moveTo>
                          <a:pt x="-1" y="15705"/>
                        </a:moveTo>
                        <a:cubicBezTo>
                          <a:pt x="2635" y="6413"/>
                          <a:pt x="11120" y="-1"/>
                          <a:pt x="20780" y="0"/>
                        </a:cubicBezTo>
                        <a:cubicBezTo>
                          <a:pt x="29712" y="0"/>
                          <a:pt x="37723" y="5498"/>
                          <a:pt x="40935" y="13832"/>
                        </a:cubicBezTo>
                        <a:lnTo>
                          <a:pt x="20780" y="21600"/>
                        </a:lnTo>
                        <a:lnTo>
                          <a:pt x="-1" y="15705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31" name="Arc 67"/>
                  <p:cNvSpPr>
                    <a:spLocks/>
                  </p:cNvSpPr>
                  <p:nvPr/>
                </p:nvSpPr>
                <p:spPr bwMode="auto">
                  <a:xfrm>
                    <a:off x="1233" y="2010"/>
                    <a:ext cx="23" cy="14"/>
                  </a:xfrm>
                  <a:custGeom>
                    <a:avLst/>
                    <a:gdLst>
                      <a:gd name="T0" fmla="*/ 0 w 33372"/>
                      <a:gd name="T1" fmla="*/ 0 h 26005"/>
                      <a:gd name="T2" fmla="*/ 0 w 33372"/>
                      <a:gd name="T3" fmla="*/ 0 h 26005"/>
                      <a:gd name="T4" fmla="*/ 0 w 33372"/>
                      <a:gd name="T5" fmla="*/ 0 h 26005"/>
                      <a:gd name="T6" fmla="*/ 0 60000 65536"/>
                      <a:gd name="T7" fmla="*/ 0 60000 65536"/>
                      <a:gd name="T8" fmla="*/ 0 60000 65536"/>
                      <a:gd name="T9" fmla="*/ 0 w 33372"/>
                      <a:gd name="T10" fmla="*/ 0 h 26005"/>
                      <a:gd name="T11" fmla="*/ 33372 w 33372"/>
                      <a:gd name="T12" fmla="*/ 26005 h 2600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3372" h="26005" fill="none" extrusionOk="0">
                        <a:moveTo>
                          <a:pt x="453" y="26005"/>
                        </a:moveTo>
                        <a:cubicBezTo>
                          <a:pt x="152" y="24556"/>
                          <a:pt x="0" y="2308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779" y="-1"/>
                          <a:pt x="29868" y="1212"/>
                          <a:pt x="33372" y="3489"/>
                        </a:cubicBezTo>
                      </a:path>
                      <a:path w="33372" h="26005" stroke="0" extrusionOk="0">
                        <a:moveTo>
                          <a:pt x="453" y="26005"/>
                        </a:moveTo>
                        <a:cubicBezTo>
                          <a:pt x="152" y="24556"/>
                          <a:pt x="0" y="2308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779" y="-1"/>
                          <a:pt x="29868" y="1212"/>
                          <a:pt x="33372" y="3489"/>
                        </a:cubicBezTo>
                        <a:lnTo>
                          <a:pt x="21600" y="21600"/>
                        </a:lnTo>
                        <a:lnTo>
                          <a:pt x="453" y="26005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32" name="Arc 68"/>
                  <p:cNvSpPr>
                    <a:spLocks/>
                  </p:cNvSpPr>
                  <p:nvPr/>
                </p:nvSpPr>
                <p:spPr bwMode="auto">
                  <a:xfrm>
                    <a:off x="1234" y="2011"/>
                    <a:ext cx="22" cy="13"/>
                  </a:xfrm>
                  <a:custGeom>
                    <a:avLst/>
                    <a:gdLst>
                      <a:gd name="T0" fmla="*/ 0 w 33223"/>
                      <a:gd name="T1" fmla="*/ 0 h 26082"/>
                      <a:gd name="T2" fmla="*/ 0 w 33223"/>
                      <a:gd name="T3" fmla="*/ 0 h 26082"/>
                      <a:gd name="T4" fmla="*/ 0 w 33223"/>
                      <a:gd name="T5" fmla="*/ 0 h 26082"/>
                      <a:gd name="T6" fmla="*/ 0 60000 65536"/>
                      <a:gd name="T7" fmla="*/ 0 60000 65536"/>
                      <a:gd name="T8" fmla="*/ 0 60000 65536"/>
                      <a:gd name="T9" fmla="*/ 0 w 33223"/>
                      <a:gd name="T10" fmla="*/ 0 h 26082"/>
                      <a:gd name="T11" fmla="*/ 33223 w 33223"/>
                      <a:gd name="T12" fmla="*/ 26082 h 2608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3223" h="26082" fill="none" extrusionOk="0">
                        <a:moveTo>
                          <a:pt x="470" y="26081"/>
                        </a:moveTo>
                        <a:cubicBezTo>
                          <a:pt x="157" y="24608"/>
                          <a:pt x="0" y="2310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718" y="-1"/>
                          <a:pt x="29751" y="1177"/>
                          <a:pt x="33223" y="3393"/>
                        </a:cubicBezTo>
                      </a:path>
                      <a:path w="33223" h="26082" stroke="0" extrusionOk="0">
                        <a:moveTo>
                          <a:pt x="470" y="26081"/>
                        </a:moveTo>
                        <a:cubicBezTo>
                          <a:pt x="157" y="24608"/>
                          <a:pt x="0" y="2310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718" y="-1"/>
                          <a:pt x="29751" y="1177"/>
                          <a:pt x="33223" y="3393"/>
                        </a:cubicBezTo>
                        <a:lnTo>
                          <a:pt x="21600" y="21600"/>
                        </a:lnTo>
                        <a:lnTo>
                          <a:pt x="470" y="26081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33" name="Arc 69"/>
                  <p:cNvSpPr>
                    <a:spLocks/>
                  </p:cNvSpPr>
                  <p:nvPr/>
                </p:nvSpPr>
                <p:spPr bwMode="auto">
                  <a:xfrm>
                    <a:off x="1229" y="2042"/>
                    <a:ext cx="24" cy="10"/>
                  </a:xfrm>
                  <a:custGeom>
                    <a:avLst/>
                    <a:gdLst>
                      <a:gd name="T0" fmla="*/ 0 w 31800"/>
                      <a:gd name="T1" fmla="*/ 0 h 21600"/>
                      <a:gd name="T2" fmla="*/ 0 w 31800"/>
                      <a:gd name="T3" fmla="*/ 0 h 21600"/>
                      <a:gd name="T4" fmla="*/ 0 w 318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31800"/>
                      <a:gd name="T10" fmla="*/ 0 h 21600"/>
                      <a:gd name="T11" fmla="*/ 31800 w 318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1800" h="21600" fill="none" extrusionOk="0">
                        <a:moveTo>
                          <a:pt x="31799" y="19039"/>
                        </a:moveTo>
                        <a:cubicBezTo>
                          <a:pt x="28662" y="20720"/>
                          <a:pt x="25158" y="21599"/>
                          <a:pt x="21600" y="21600"/>
                        </a:cubicBezTo>
                        <a:cubicBezTo>
                          <a:pt x="9670" y="21600"/>
                          <a:pt x="0" y="11929"/>
                          <a:pt x="0" y="0"/>
                        </a:cubicBezTo>
                      </a:path>
                      <a:path w="31800" h="21600" stroke="0" extrusionOk="0">
                        <a:moveTo>
                          <a:pt x="31799" y="19039"/>
                        </a:moveTo>
                        <a:cubicBezTo>
                          <a:pt x="28662" y="20720"/>
                          <a:pt x="25158" y="21599"/>
                          <a:pt x="21600" y="21600"/>
                        </a:cubicBezTo>
                        <a:cubicBezTo>
                          <a:pt x="9670" y="21600"/>
                          <a:pt x="0" y="11929"/>
                          <a:pt x="0" y="0"/>
                        </a:cubicBezTo>
                        <a:lnTo>
                          <a:pt x="21600" y="0"/>
                        </a:lnTo>
                        <a:lnTo>
                          <a:pt x="31799" y="19039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34" name="Arc 70"/>
                  <p:cNvSpPr>
                    <a:spLocks/>
                  </p:cNvSpPr>
                  <p:nvPr/>
                </p:nvSpPr>
                <p:spPr bwMode="auto">
                  <a:xfrm>
                    <a:off x="1230" y="2042"/>
                    <a:ext cx="22" cy="9"/>
                  </a:xfrm>
                  <a:custGeom>
                    <a:avLst/>
                    <a:gdLst>
                      <a:gd name="T0" fmla="*/ 0 w 31479"/>
                      <a:gd name="T1" fmla="*/ 0 h 21600"/>
                      <a:gd name="T2" fmla="*/ 0 w 31479"/>
                      <a:gd name="T3" fmla="*/ 0 h 21600"/>
                      <a:gd name="T4" fmla="*/ 0 w 31479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31479"/>
                      <a:gd name="T10" fmla="*/ 0 h 21600"/>
                      <a:gd name="T11" fmla="*/ 31479 w 31479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1479" h="21600" fill="none" extrusionOk="0">
                        <a:moveTo>
                          <a:pt x="31478" y="19208"/>
                        </a:moveTo>
                        <a:cubicBezTo>
                          <a:pt x="28422" y="20780"/>
                          <a:pt x="25036" y="21599"/>
                          <a:pt x="21600" y="21600"/>
                        </a:cubicBezTo>
                        <a:cubicBezTo>
                          <a:pt x="9670" y="21600"/>
                          <a:pt x="0" y="11929"/>
                          <a:pt x="0" y="0"/>
                        </a:cubicBezTo>
                      </a:path>
                      <a:path w="31479" h="21600" stroke="0" extrusionOk="0">
                        <a:moveTo>
                          <a:pt x="31478" y="19208"/>
                        </a:moveTo>
                        <a:cubicBezTo>
                          <a:pt x="28422" y="20780"/>
                          <a:pt x="25036" y="21599"/>
                          <a:pt x="21600" y="21600"/>
                        </a:cubicBezTo>
                        <a:cubicBezTo>
                          <a:pt x="9670" y="21600"/>
                          <a:pt x="0" y="11929"/>
                          <a:pt x="0" y="0"/>
                        </a:cubicBezTo>
                        <a:lnTo>
                          <a:pt x="21600" y="0"/>
                        </a:lnTo>
                        <a:lnTo>
                          <a:pt x="31478" y="19208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35" name="Arc 71"/>
                  <p:cNvSpPr>
                    <a:spLocks/>
                  </p:cNvSpPr>
                  <p:nvPr/>
                </p:nvSpPr>
                <p:spPr bwMode="auto">
                  <a:xfrm>
                    <a:off x="1294" y="2010"/>
                    <a:ext cx="19" cy="14"/>
                  </a:xfrm>
                  <a:custGeom>
                    <a:avLst/>
                    <a:gdLst>
                      <a:gd name="T0" fmla="*/ 0 w 25986"/>
                      <a:gd name="T1" fmla="*/ 0 h 33449"/>
                      <a:gd name="T2" fmla="*/ 0 w 25986"/>
                      <a:gd name="T3" fmla="*/ 0 h 33449"/>
                      <a:gd name="T4" fmla="*/ 0 w 25986"/>
                      <a:gd name="T5" fmla="*/ 0 h 33449"/>
                      <a:gd name="T6" fmla="*/ 0 60000 65536"/>
                      <a:gd name="T7" fmla="*/ 0 60000 65536"/>
                      <a:gd name="T8" fmla="*/ 0 60000 65536"/>
                      <a:gd name="T9" fmla="*/ 0 w 25986"/>
                      <a:gd name="T10" fmla="*/ 0 h 33449"/>
                      <a:gd name="T11" fmla="*/ 25986 w 25986"/>
                      <a:gd name="T12" fmla="*/ 33449 h 3344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5986" h="33449" fill="none" extrusionOk="0">
                        <a:moveTo>
                          <a:pt x="-1" y="449"/>
                        </a:moveTo>
                        <a:cubicBezTo>
                          <a:pt x="1442" y="150"/>
                          <a:pt x="2912" y="-1"/>
                          <a:pt x="4386" y="0"/>
                        </a:cubicBezTo>
                        <a:cubicBezTo>
                          <a:pt x="16315" y="0"/>
                          <a:pt x="25986" y="9670"/>
                          <a:pt x="25986" y="21600"/>
                        </a:cubicBezTo>
                        <a:cubicBezTo>
                          <a:pt x="25986" y="25810"/>
                          <a:pt x="24755" y="29928"/>
                          <a:pt x="22445" y="33448"/>
                        </a:cubicBezTo>
                      </a:path>
                      <a:path w="25986" h="33449" stroke="0" extrusionOk="0">
                        <a:moveTo>
                          <a:pt x="-1" y="449"/>
                        </a:moveTo>
                        <a:cubicBezTo>
                          <a:pt x="1442" y="150"/>
                          <a:pt x="2912" y="-1"/>
                          <a:pt x="4386" y="0"/>
                        </a:cubicBezTo>
                        <a:cubicBezTo>
                          <a:pt x="16315" y="0"/>
                          <a:pt x="25986" y="9670"/>
                          <a:pt x="25986" y="21600"/>
                        </a:cubicBezTo>
                        <a:cubicBezTo>
                          <a:pt x="25986" y="25810"/>
                          <a:pt x="24755" y="29928"/>
                          <a:pt x="22445" y="33448"/>
                        </a:cubicBezTo>
                        <a:lnTo>
                          <a:pt x="4386" y="21600"/>
                        </a:lnTo>
                        <a:lnTo>
                          <a:pt x="-1" y="449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36" name="Arc 72"/>
                  <p:cNvSpPr>
                    <a:spLocks/>
                  </p:cNvSpPr>
                  <p:nvPr/>
                </p:nvSpPr>
                <p:spPr bwMode="auto">
                  <a:xfrm>
                    <a:off x="1294" y="2011"/>
                    <a:ext cx="17" cy="13"/>
                  </a:xfrm>
                  <a:custGeom>
                    <a:avLst/>
                    <a:gdLst>
                      <a:gd name="T0" fmla="*/ 0 w 25776"/>
                      <a:gd name="T1" fmla="*/ 0 h 33873"/>
                      <a:gd name="T2" fmla="*/ 0 w 25776"/>
                      <a:gd name="T3" fmla="*/ 0 h 33873"/>
                      <a:gd name="T4" fmla="*/ 0 w 25776"/>
                      <a:gd name="T5" fmla="*/ 0 h 33873"/>
                      <a:gd name="T6" fmla="*/ 0 60000 65536"/>
                      <a:gd name="T7" fmla="*/ 0 60000 65536"/>
                      <a:gd name="T8" fmla="*/ 0 60000 65536"/>
                      <a:gd name="T9" fmla="*/ 0 w 25776"/>
                      <a:gd name="T10" fmla="*/ 0 h 33873"/>
                      <a:gd name="T11" fmla="*/ 25776 w 25776"/>
                      <a:gd name="T12" fmla="*/ 33873 h 338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5776" h="33873" fill="none" extrusionOk="0">
                        <a:moveTo>
                          <a:pt x="0" y="407"/>
                        </a:moveTo>
                        <a:cubicBezTo>
                          <a:pt x="1375" y="136"/>
                          <a:pt x="2774" y="-1"/>
                          <a:pt x="4176" y="0"/>
                        </a:cubicBezTo>
                        <a:cubicBezTo>
                          <a:pt x="16105" y="0"/>
                          <a:pt x="25776" y="9670"/>
                          <a:pt x="25776" y="21600"/>
                        </a:cubicBezTo>
                        <a:cubicBezTo>
                          <a:pt x="25776" y="25984"/>
                          <a:pt x="24441" y="30264"/>
                          <a:pt x="21950" y="33872"/>
                        </a:cubicBezTo>
                      </a:path>
                      <a:path w="25776" h="33873" stroke="0" extrusionOk="0">
                        <a:moveTo>
                          <a:pt x="0" y="407"/>
                        </a:moveTo>
                        <a:cubicBezTo>
                          <a:pt x="1375" y="136"/>
                          <a:pt x="2774" y="-1"/>
                          <a:pt x="4176" y="0"/>
                        </a:cubicBezTo>
                        <a:cubicBezTo>
                          <a:pt x="16105" y="0"/>
                          <a:pt x="25776" y="9670"/>
                          <a:pt x="25776" y="21600"/>
                        </a:cubicBezTo>
                        <a:cubicBezTo>
                          <a:pt x="25776" y="25984"/>
                          <a:pt x="24441" y="30264"/>
                          <a:pt x="21950" y="33872"/>
                        </a:cubicBezTo>
                        <a:lnTo>
                          <a:pt x="4176" y="21600"/>
                        </a:lnTo>
                        <a:lnTo>
                          <a:pt x="0" y="407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37" name="Arc 73"/>
                  <p:cNvSpPr>
                    <a:spLocks/>
                  </p:cNvSpPr>
                  <p:nvPr/>
                </p:nvSpPr>
                <p:spPr bwMode="auto">
                  <a:xfrm>
                    <a:off x="1300" y="2024"/>
                    <a:ext cx="17" cy="14"/>
                  </a:xfrm>
                  <a:custGeom>
                    <a:avLst/>
                    <a:gdLst>
                      <a:gd name="T0" fmla="*/ 0 w 21600"/>
                      <a:gd name="T1" fmla="*/ 0 h 30094"/>
                      <a:gd name="T2" fmla="*/ 0 w 21600"/>
                      <a:gd name="T3" fmla="*/ 0 h 30094"/>
                      <a:gd name="T4" fmla="*/ 0 w 21600"/>
                      <a:gd name="T5" fmla="*/ 0 h 30094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30094"/>
                      <a:gd name="T11" fmla="*/ 21600 w 21600"/>
                      <a:gd name="T12" fmla="*/ 30094 h 3009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30094" fill="none" extrusionOk="0">
                        <a:moveTo>
                          <a:pt x="13043" y="-1"/>
                        </a:moveTo>
                        <a:cubicBezTo>
                          <a:pt x="18433" y="4083"/>
                          <a:pt x="21600" y="10454"/>
                          <a:pt x="21600" y="17217"/>
                        </a:cubicBezTo>
                        <a:cubicBezTo>
                          <a:pt x="21600" y="21855"/>
                          <a:pt x="20107" y="26370"/>
                          <a:pt x="17341" y="30093"/>
                        </a:cubicBezTo>
                      </a:path>
                      <a:path w="21600" h="30094" stroke="0" extrusionOk="0">
                        <a:moveTo>
                          <a:pt x="13043" y="-1"/>
                        </a:moveTo>
                        <a:cubicBezTo>
                          <a:pt x="18433" y="4083"/>
                          <a:pt x="21600" y="10454"/>
                          <a:pt x="21600" y="17217"/>
                        </a:cubicBezTo>
                        <a:cubicBezTo>
                          <a:pt x="21600" y="21855"/>
                          <a:pt x="20107" y="26370"/>
                          <a:pt x="17341" y="30093"/>
                        </a:cubicBezTo>
                        <a:lnTo>
                          <a:pt x="0" y="17217"/>
                        </a:lnTo>
                        <a:lnTo>
                          <a:pt x="13043" y="-1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38" name="Arc 74"/>
                  <p:cNvSpPr>
                    <a:spLocks/>
                  </p:cNvSpPr>
                  <p:nvPr/>
                </p:nvSpPr>
                <p:spPr bwMode="auto">
                  <a:xfrm>
                    <a:off x="1300" y="2025"/>
                    <a:ext cx="16" cy="13"/>
                  </a:xfrm>
                  <a:custGeom>
                    <a:avLst/>
                    <a:gdLst>
                      <a:gd name="T0" fmla="*/ 0 w 21600"/>
                      <a:gd name="T1" fmla="*/ 0 h 30713"/>
                      <a:gd name="T2" fmla="*/ 0 w 21600"/>
                      <a:gd name="T3" fmla="*/ 0 h 30713"/>
                      <a:gd name="T4" fmla="*/ 0 w 21600"/>
                      <a:gd name="T5" fmla="*/ 0 h 30713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30713"/>
                      <a:gd name="T11" fmla="*/ 21600 w 21600"/>
                      <a:gd name="T12" fmla="*/ 30713 h 3071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30713" fill="none" extrusionOk="0">
                        <a:moveTo>
                          <a:pt x="12687" y="0"/>
                        </a:moveTo>
                        <a:cubicBezTo>
                          <a:pt x="18286" y="4063"/>
                          <a:pt x="21600" y="10563"/>
                          <a:pt x="21600" y="17481"/>
                        </a:cubicBezTo>
                        <a:cubicBezTo>
                          <a:pt x="21600" y="22271"/>
                          <a:pt x="20007" y="26926"/>
                          <a:pt x="17072" y="30712"/>
                        </a:cubicBezTo>
                      </a:path>
                      <a:path w="21600" h="30713" stroke="0" extrusionOk="0">
                        <a:moveTo>
                          <a:pt x="12687" y="0"/>
                        </a:moveTo>
                        <a:cubicBezTo>
                          <a:pt x="18286" y="4063"/>
                          <a:pt x="21600" y="10563"/>
                          <a:pt x="21600" y="17481"/>
                        </a:cubicBezTo>
                        <a:cubicBezTo>
                          <a:pt x="21600" y="22271"/>
                          <a:pt x="20007" y="26926"/>
                          <a:pt x="17072" y="30712"/>
                        </a:cubicBezTo>
                        <a:lnTo>
                          <a:pt x="0" y="17481"/>
                        </a:lnTo>
                        <a:lnTo>
                          <a:pt x="12687" y="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39" name="Arc 75"/>
                  <p:cNvSpPr>
                    <a:spLocks/>
                  </p:cNvSpPr>
                  <p:nvPr/>
                </p:nvSpPr>
                <p:spPr bwMode="auto">
                  <a:xfrm>
                    <a:off x="1294" y="2037"/>
                    <a:ext cx="20" cy="19"/>
                  </a:xfrm>
                  <a:custGeom>
                    <a:avLst/>
                    <a:gdLst>
                      <a:gd name="T0" fmla="*/ 0 w 28231"/>
                      <a:gd name="T1" fmla="*/ 0 h 27833"/>
                      <a:gd name="T2" fmla="*/ 0 w 28231"/>
                      <a:gd name="T3" fmla="*/ 0 h 27833"/>
                      <a:gd name="T4" fmla="*/ 0 w 28231"/>
                      <a:gd name="T5" fmla="*/ 0 h 27833"/>
                      <a:gd name="T6" fmla="*/ 0 60000 65536"/>
                      <a:gd name="T7" fmla="*/ 0 60000 65536"/>
                      <a:gd name="T8" fmla="*/ 0 60000 65536"/>
                      <a:gd name="T9" fmla="*/ 0 w 28231"/>
                      <a:gd name="T10" fmla="*/ 0 h 27833"/>
                      <a:gd name="T11" fmla="*/ 28231 w 28231"/>
                      <a:gd name="T12" fmla="*/ 27833 h 2783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231" h="27833" fill="none" extrusionOk="0">
                        <a:moveTo>
                          <a:pt x="27312" y="-1"/>
                        </a:moveTo>
                        <a:cubicBezTo>
                          <a:pt x="27921" y="2021"/>
                          <a:pt x="28231" y="4121"/>
                          <a:pt x="28231" y="6233"/>
                        </a:cubicBezTo>
                        <a:cubicBezTo>
                          <a:pt x="28231" y="18162"/>
                          <a:pt x="18560" y="27833"/>
                          <a:pt x="6631" y="27833"/>
                        </a:cubicBezTo>
                        <a:cubicBezTo>
                          <a:pt x="4379" y="27833"/>
                          <a:pt x="2142" y="27481"/>
                          <a:pt x="0" y="26789"/>
                        </a:cubicBezTo>
                      </a:path>
                      <a:path w="28231" h="27833" stroke="0" extrusionOk="0">
                        <a:moveTo>
                          <a:pt x="27312" y="-1"/>
                        </a:moveTo>
                        <a:cubicBezTo>
                          <a:pt x="27921" y="2021"/>
                          <a:pt x="28231" y="4121"/>
                          <a:pt x="28231" y="6233"/>
                        </a:cubicBezTo>
                        <a:cubicBezTo>
                          <a:pt x="28231" y="18162"/>
                          <a:pt x="18560" y="27833"/>
                          <a:pt x="6631" y="27833"/>
                        </a:cubicBezTo>
                        <a:cubicBezTo>
                          <a:pt x="4379" y="27833"/>
                          <a:pt x="2142" y="27481"/>
                          <a:pt x="0" y="26789"/>
                        </a:cubicBezTo>
                        <a:lnTo>
                          <a:pt x="6631" y="6233"/>
                        </a:lnTo>
                        <a:lnTo>
                          <a:pt x="27312" y="-1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40" name="Arc 76"/>
                  <p:cNvSpPr>
                    <a:spLocks/>
                  </p:cNvSpPr>
                  <p:nvPr/>
                </p:nvSpPr>
                <p:spPr bwMode="auto">
                  <a:xfrm>
                    <a:off x="1295" y="2037"/>
                    <a:ext cx="19" cy="18"/>
                  </a:xfrm>
                  <a:custGeom>
                    <a:avLst/>
                    <a:gdLst>
                      <a:gd name="T0" fmla="*/ 0 w 28217"/>
                      <a:gd name="T1" fmla="*/ 0 h 27846"/>
                      <a:gd name="T2" fmla="*/ 0 w 28217"/>
                      <a:gd name="T3" fmla="*/ 0 h 27846"/>
                      <a:gd name="T4" fmla="*/ 0 w 28217"/>
                      <a:gd name="T5" fmla="*/ 0 h 27846"/>
                      <a:gd name="T6" fmla="*/ 0 60000 65536"/>
                      <a:gd name="T7" fmla="*/ 0 60000 65536"/>
                      <a:gd name="T8" fmla="*/ 0 60000 65536"/>
                      <a:gd name="T9" fmla="*/ 0 w 28217"/>
                      <a:gd name="T10" fmla="*/ 0 h 27846"/>
                      <a:gd name="T11" fmla="*/ 28217 w 28217"/>
                      <a:gd name="T12" fmla="*/ 27846 h 2784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217" h="27846" fill="none" extrusionOk="0">
                        <a:moveTo>
                          <a:pt x="27294" y="-1"/>
                        </a:moveTo>
                        <a:cubicBezTo>
                          <a:pt x="27906" y="2025"/>
                          <a:pt x="28217" y="4130"/>
                          <a:pt x="28217" y="6246"/>
                        </a:cubicBezTo>
                        <a:cubicBezTo>
                          <a:pt x="28217" y="18175"/>
                          <a:pt x="18546" y="27846"/>
                          <a:pt x="6617" y="27846"/>
                        </a:cubicBezTo>
                        <a:cubicBezTo>
                          <a:pt x="4370" y="27846"/>
                          <a:pt x="2138" y="27495"/>
                          <a:pt x="-1" y="26807"/>
                        </a:cubicBezTo>
                      </a:path>
                      <a:path w="28217" h="27846" stroke="0" extrusionOk="0">
                        <a:moveTo>
                          <a:pt x="27294" y="-1"/>
                        </a:moveTo>
                        <a:cubicBezTo>
                          <a:pt x="27906" y="2025"/>
                          <a:pt x="28217" y="4130"/>
                          <a:pt x="28217" y="6246"/>
                        </a:cubicBezTo>
                        <a:cubicBezTo>
                          <a:pt x="28217" y="18175"/>
                          <a:pt x="18546" y="27846"/>
                          <a:pt x="6617" y="27846"/>
                        </a:cubicBezTo>
                        <a:cubicBezTo>
                          <a:pt x="4370" y="27846"/>
                          <a:pt x="2138" y="27495"/>
                          <a:pt x="-1" y="26807"/>
                        </a:cubicBezTo>
                        <a:lnTo>
                          <a:pt x="6617" y="6246"/>
                        </a:lnTo>
                        <a:lnTo>
                          <a:pt x="27294" y="-1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41" name="Arc 77"/>
                  <p:cNvSpPr>
                    <a:spLocks/>
                  </p:cNvSpPr>
                  <p:nvPr/>
                </p:nvSpPr>
                <p:spPr bwMode="auto">
                  <a:xfrm>
                    <a:off x="1223" y="2024"/>
                    <a:ext cx="10" cy="17"/>
                  </a:xfrm>
                  <a:custGeom>
                    <a:avLst/>
                    <a:gdLst>
                      <a:gd name="T0" fmla="*/ 0 w 21600"/>
                      <a:gd name="T1" fmla="*/ 0 h 41436"/>
                      <a:gd name="T2" fmla="*/ 0 w 21600"/>
                      <a:gd name="T3" fmla="*/ 0 h 41436"/>
                      <a:gd name="T4" fmla="*/ 0 w 21600"/>
                      <a:gd name="T5" fmla="*/ 0 h 4143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41436"/>
                      <a:gd name="T11" fmla="*/ 21600 w 21600"/>
                      <a:gd name="T12" fmla="*/ 41436 h 414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41436" fill="none" extrusionOk="0">
                        <a:moveTo>
                          <a:pt x="13091" y="41435"/>
                        </a:moveTo>
                        <a:cubicBezTo>
                          <a:pt x="5149" y="38031"/>
                          <a:pt x="0" y="30222"/>
                          <a:pt x="0" y="21582"/>
                        </a:cubicBezTo>
                        <a:cubicBezTo>
                          <a:pt x="-1" y="9996"/>
                          <a:pt x="9140" y="473"/>
                          <a:pt x="20717" y="0"/>
                        </a:cubicBezTo>
                      </a:path>
                      <a:path w="21600" h="41436" stroke="0" extrusionOk="0">
                        <a:moveTo>
                          <a:pt x="13091" y="41435"/>
                        </a:moveTo>
                        <a:cubicBezTo>
                          <a:pt x="5149" y="38031"/>
                          <a:pt x="0" y="30222"/>
                          <a:pt x="0" y="21582"/>
                        </a:cubicBezTo>
                        <a:cubicBezTo>
                          <a:pt x="-1" y="9996"/>
                          <a:pt x="9140" y="473"/>
                          <a:pt x="20717" y="0"/>
                        </a:cubicBezTo>
                        <a:lnTo>
                          <a:pt x="21600" y="21582"/>
                        </a:lnTo>
                        <a:lnTo>
                          <a:pt x="13091" y="41435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42" name="Arc 78"/>
                  <p:cNvSpPr>
                    <a:spLocks/>
                  </p:cNvSpPr>
                  <p:nvPr/>
                </p:nvSpPr>
                <p:spPr bwMode="auto">
                  <a:xfrm>
                    <a:off x="1224" y="2025"/>
                    <a:ext cx="9" cy="15"/>
                  </a:xfrm>
                  <a:custGeom>
                    <a:avLst/>
                    <a:gdLst>
                      <a:gd name="T0" fmla="*/ 0 w 21600"/>
                      <a:gd name="T1" fmla="*/ 0 h 41473"/>
                      <a:gd name="T2" fmla="*/ 0 w 21600"/>
                      <a:gd name="T3" fmla="*/ 0 h 41473"/>
                      <a:gd name="T4" fmla="*/ 0 w 21600"/>
                      <a:gd name="T5" fmla="*/ 0 h 41473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41473"/>
                      <a:gd name="T11" fmla="*/ 21600 w 21600"/>
                      <a:gd name="T12" fmla="*/ 41473 h 414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41473" fill="none" extrusionOk="0">
                        <a:moveTo>
                          <a:pt x="13179" y="41473"/>
                        </a:moveTo>
                        <a:cubicBezTo>
                          <a:pt x="5190" y="38091"/>
                          <a:pt x="0" y="30257"/>
                          <a:pt x="0" y="21582"/>
                        </a:cubicBezTo>
                        <a:cubicBezTo>
                          <a:pt x="-1" y="9991"/>
                          <a:pt x="9147" y="467"/>
                          <a:pt x="20727" y="-1"/>
                        </a:cubicBezTo>
                      </a:path>
                      <a:path w="21600" h="41473" stroke="0" extrusionOk="0">
                        <a:moveTo>
                          <a:pt x="13179" y="41473"/>
                        </a:moveTo>
                        <a:cubicBezTo>
                          <a:pt x="5190" y="38091"/>
                          <a:pt x="0" y="30257"/>
                          <a:pt x="0" y="21582"/>
                        </a:cubicBezTo>
                        <a:cubicBezTo>
                          <a:pt x="-1" y="9991"/>
                          <a:pt x="9147" y="467"/>
                          <a:pt x="20727" y="-1"/>
                        </a:cubicBezTo>
                        <a:lnTo>
                          <a:pt x="21600" y="21582"/>
                        </a:lnTo>
                        <a:lnTo>
                          <a:pt x="13179" y="41473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43" name="Arc 79"/>
                  <p:cNvSpPr>
                    <a:spLocks/>
                  </p:cNvSpPr>
                  <p:nvPr/>
                </p:nvSpPr>
                <p:spPr bwMode="auto">
                  <a:xfrm>
                    <a:off x="1252" y="2048"/>
                    <a:ext cx="42" cy="12"/>
                  </a:xfrm>
                  <a:custGeom>
                    <a:avLst/>
                    <a:gdLst>
                      <a:gd name="T0" fmla="*/ 0 w 38844"/>
                      <a:gd name="T1" fmla="*/ 0 h 21600"/>
                      <a:gd name="T2" fmla="*/ 0 w 38844"/>
                      <a:gd name="T3" fmla="*/ 0 h 21600"/>
                      <a:gd name="T4" fmla="*/ 0 w 38844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38844"/>
                      <a:gd name="T10" fmla="*/ 0 h 21600"/>
                      <a:gd name="T11" fmla="*/ 38844 w 38844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844" h="21600" fill="none" extrusionOk="0">
                        <a:moveTo>
                          <a:pt x="38843" y="12211"/>
                        </a:moveTo>
                        <a:cubicBezTo>
                          <a:pt x="34816" y="18087"/>
                          <a:pt x="28150" y="21599"/>
                          <a:pt x="21027" y="21600"/>
                        </a:cubicBezTo>
                        <a:cubicBezTo>
                          <a:pt x="11001" y="21600"/>
                          <a:pt x="2293" y="14701"/>
                          <a:pt x="-1" y="4941"/>
                        </a:cubicBezTo>
                      </a:path>
                      <a:path w="38844" h="21600" stroke="0" extrusionOk="0">
                        <a:moveTo>
                          <a:pt x="38843" y="12211"/>
                        </a:moveTo>
                        <a:cubicBezTo>
                          <a:pt x="34816" y="18087"/>
                          <a:pt x="28150" y="21599"/>
                          <a:pt x="21027" y="21600"/>
                        </a:cubicBezTo>
                        <a:cubicBezTo>
                          <a:pt x="11001" y="21600"/>
                          <a:pt x="2293" y="14701"/>
                          <a:pt x="-1" y="4941"/>
                        </a:cubicBezTo>
                        <a:lnTo>
                          <a:pt x="21027" y="0"/>
                        </a:lnTo>
                        <a:lnTo>
                          <a:pt x="38843" y="12211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44" name="Arc 80"/>
                  <p:cNvSpPr>
                    <a:spLocks/>
                  </p:cNvSpPr>
                  <p:nvPr/>
                </p:nvSpPr>
                <p:spPr bwMode="auto">
                  <a:xfrm>
                    <a:off x="1253" y="2048"/>
                    <a:ext cx="40" cy="11"/>
                  </a:xfrm>
                  <a:custGeom>
                    <a:avLst/>
                    <a:gdLst>
                      <a:gd name="T0" fmla="*/ 0 w 38540"/>
                      <a:gd name="T1" fmla="*/ 0 h 21600"/>
                      <a:gd name="T2" fmla="*/ 0 w 38540"/>
                      <a:gd name="T3" fmla="*/ 0 h 21600"/>
                      <a:gd name="T4" fmla="*/ 0 w 3854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38540"/>
                      <a:gd name="T10" fmla="*/ 0 h 21600"/>
                      <a:gd name="T11" fmla="*/ 38540 w 3854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540" h="21600" fill="none" extrusionOk="0">
                        <a:moveTo>
                          <a:pt x="38539" y="12573"/>
                        </a:moveTo>
                        <a:cubicBezTo>
                          <a:pt x="34483" y="18239"/>
                          <a:pt x="27944" y="21599"/>
                          <a:pt x="20977" y="21600"/>
                        </a:cubicBezTo>
                        <a:cubicBezTo>
                          <a:pt x="11030" y="21600"/>
                          <a:pt x="2370" y="14808"/>
                          <a:pt x="-1" y="5149"/>
                        </a:cubicBezTo>
                      </a:path>
                      <a:path w="38540" h="21600" stroke="0" extrusionOk="0">
                        <a:moveTo>
                          <a:pt x="38539" y="12573"/>
                        </a:moveTo>
                        <a:cubicBezTo>
                          <a:pt x="34483" y="18239"/>
                          <a:pt x="27944" y="21599"/>
                          <a:pt x="20977" y="21600"/>
                        </a:cubicBezTo>
                        <a:cubicBezTo>
                          <a:pt x="11030" y="21600"/>
                          <a:pt x="2370" y="14808"/>
                          <a:pt x="-1" y="5149"/>
                        </a:cubicBezTo>
                        <a:lnTo>
                          <a:pt x="20977" y="0"/>
                        </a:lnTo>
                        <a:lnTo>
                          <a:pt x="38539" y="12573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9829" name="Group 81"/>
              <p:cNvGrpSpPr>
                <a:grpSpLocks/>
              </p:cNvGrpSpPr>
              <p:nvPr/>
            </p:nvGrpSpPr>
            <p:grpSpPr bwMode="auto">
              <a:xfrm>
                <a:off x="1709" y="533"/>
                <a:ext cx="169" cy="168"/>
                <a:chOff x="961" y="2167"/>
                <a:chExt cx="169" cy="168"/>
              </a:xfrm>
            </p:grpSpPr>
            <p:sp>
              <p:nvSpPr>
                <p:cNvPr id="29907" name="Freeform 82"/>
                <p:cNvSpPr>
                  <a:spLocks/>
                </p:cNvSpPr>
                <p:nvPr/>
              </p:nvSpPr>
              <p:spPr bwMode="auto">
                <a:xfrm>
                  <a:off x="985" y="2269"/>
                  <a:ext cx="145" cy="18"/>
                </a:xfrm>
                <a:custGeom>
                  <a:avLst/>
                  <a:gdLst>
                    <a:gd name="T0" fmla="*/ 0 w 581"/>
                    <a:gd name="T1" fmla="*/ 0 h 72"/>
                    <a:gd name="T2" fmla="*/ 0 w 581"/>
                    <a:gd name="T3" fmla="*/ 0 h 72"/>
                    <a:gd name="T4" fmla="*/ 0 w 581"/>
                    <a:gd name="T5" fmla="*/ 0 h 72"/>
                    <a:gd name="T6" fmla="*/ 0 w 581"/>
                    <a:gd name="T7" fmla="*/ 0 h 72"/>
                    <a:gd name="T8" fmla="*/ 0 w 581"/>
                    <a:gd name="T9" fmla="*/ 0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81"/>
                    <a:gd name="T16" fmla="*/ 0 h 72"/>
                    <a:gd name="T17" fmla="*/ 581 w 581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81" h="72">
                      <a:moveTo>
                        <a:pt x="0" y="72"/>
                      </a:moveTo>
                      <a:lnTo>
                        <a:pt x="73" y="0"/>
                      </a:lnTo>
                      <a:lnTo>
                        <a:pt x="581" y="0"/>
                      </a:lnTo>
                      <a:lnTo>
                        <a:pt x="516" y="72"/>
                      </a:lnTo>
                      <a:lnTo>
                        <a:pt x="0" y="72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08" name="Freeform 83"/>
                <p:cNvSpPr>
                  <a:spLocks/>
                </p:cNvSpPr>
                <p:nvPr/>
              </p:nvSpPr>
              <p:spPr bwMode="auto">
                <a:xfrm>
                  <a:off x="985" y="2269"/>
                  <a:ext cx="145" cy="18"/>
                </a:xfrm>
                <a:custGeom>
                  <a:avLst/>
                  <a:gdLst>
                    <a:gd name="T0" fmla="*/ 0 w 581"/>
                    <a:gd name="T1" fmla="*/ 0 h 72"/>
                    <a:gd name="T2" fmla="*/ 0 w 581"/>
                    <a:gd name="T3" fmla="*/ 0 h 72"/>
                    <a:gd name="T4" fmla="*/ 0 w 581"/>
                    <a:gd name="T5" fmla="*/ 0 h 72"/>
                    <a:gd name="T6" fmla="*/ 0 w 581"/>
                    <a:gd name="T7" fmla="*/ 0 h 72"/>
                    <a:gd name="T8" fmla="*/ 0 w 581"/>
                    <a:gd name="T9" fmla="*/ 0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81"/>
                    <a:gd name="T16" fmla="*/ 0 h 72"/>
                    <a:gd name="T17" fmla="*/ 581 w 581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81" h="72">
                      <a:moveTo>
                        <a:pt x="0" y="72"/>
                      </a:moveTo>
                      <a:lnTo>
                        <a:pt x="73" y="0"/>
                      </a:lnTo>
                      <a:lnTo>
                        <a:pt x="581" y="0"/>
                      </a:lnTo>
                      <a:lnTo>
                        <a:pt x="516" y="72"/>
                      </a:lnTo>
                      <a:lnTo>
                        <a:pt x="0" y="72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3175">
                  <a:solidFill>
                    <a:srgbClr val="49493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09" name="Rectangle 84"/>
                <p:cNvSpPr>
                  <a:spLocks noChangeArrowheads="1"/>
                </p:cNvSpPr>
                <p:nvPr/>
              </p:nvSpPr>
              <p:spPr bwMode="auto">
                <a:xfrm>
                  <a:off x="985" y="2287"/>
                  <a:ext cx="129" cy="2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9910" name="Rectangle 85"/>
                <p:cNvSpPr>
                  <a:spLocks noChangeArrowheads="1"/>
                </p:cNvSpPr>
                <p:nvPr/>
              </p:nvSpPr>
              <p:spPr bwMode="auto">
                <a:xfrm>
                  <a:off x="986" y="2288"/>
                  <a:ext cx="127" cy="20"/>
                </a:xfrm>
                <a:prstGeom prst="rect">
                  <a:avLst/>
                </a:prstGeom>
                <a:solidFill>
                  <a:srgbClr val="B7B79D"/>
                </a:solidFill>
                <a:ln w="3175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9911" name="Freeform 86"/>
                <p:cNvSpPr>
                  <a:spLocks/>
                </p:cNvSpPr>
                <p:nvPr/>
              </p:nvSpPr>
              <p:spPr bwMode="auto">
                <a:xfrm>
                  <a:off x="1114" y="2269"/>
                  <a:ext cx="16" cy="40"/>
                </a:xfrm>
                <a:custGeom>
                  <a:avLst/>
                  <a:gdLst>
                    <a:gd name="T0" fmla="*/ 0 w 65"/>
                    <a:gd name="T1" fmla="*/ 0 h 160"/>
                    <a:gd name="T2" fmla="*/ 0 w 65"/>
                    <a:gd name="T3" fmla="*/ 0 h 160"/>
                    <a:gd name="T4" fmla="*/ 0 w 65"/>
                    <a:gd name="T5" fmla="*/ 0 h 160"/>
                    <a:gd name="T6" fmla="*/ 0 w 65"/>
                    <a:gd name="T7" fmla="*/ 0 h 160"/>
                    <a:gd name="T8" fmla="*/ 0 w 65"/>
                    <a:gd name="T9" fmla="*/ 0 h 1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160"/>
                    <a:gd name="T17" fmla="*/ 65 w 65"/>
                    <a:gd name="T18" fmla="*/ 160 h 1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160">
                      <a:moveTo>
                        <a:pt x="0" y="160"/>
                      </a:moveTo>
                      <a:lnTo>
                        <a:pt x="65" y="96"/>
                      </a:lnTo>
                      <a:lnTo>
                        <a:pt x="65" y="0"/>
                      </a:lnTo>
                      <a:lnTo>
                        <a:pt x="0" y="72"/>
                      </a:lnTo>
                      <a:lnTo>
                        <a:pt x="0" y="160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12" name="Freeform 87"/>
                <p:cNvSpPr>
                  <a:spLocks/>
                </p:cNvSpPr>
                <p:nvPr/>
              </p:nvSpPr>
              <p:spPr bwMode="auto">
                <a:xfrm>
                  <a:off x="1114" y="2269"/>
                  <a:ext cx="16" cy="40"/>
                </a:xfrm>
                <a:custGeom>
                  <a:avLst/>
                  <a:gdLst>
                    <a:gd name="T0" fmla="*/ 0 w 65"/>
                    <a:gd name="T1" fmla="*/ 0 h 160"/>
                    <a:gd name="T2" fmla="*/ 0 w 65"/>
                    <a:gd name="T3" fmla="*/ 0 h 160"/>
                    <a:gd name="T4" fmla="*/ 0 w 65"/>
                    <a:gd name="T5" fmla="*/ 0 h 160"/>
                    <a:gd name="T6" fmla="*/ 0 w 65"/>
                    <a:gd name="T7" fmla="*/ 0 h 160"/>
                    <a:gd name="T8" fmla="*/ 0 w 65"/>
                    <a:gd name="T9" fmla="*/ 0 h 1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160"/>
                    <a:gd name="T17" fmla="*/ 65 w 65"/>
                    <a:gd name="T18" fmla="*/ 160 h 1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160">
                      <a:moveTo>
                        <a:pt x="0" y="160"/>
                      </a:moveTo>
                      <a:lnTo>
                        <a:pt x="65" y="96"/>
                      </a:lnTo>
                      <a:lnTo>
                        <a:pt x="65" y="0"/>
                      </a:lnTo>
                      <a:lnTo>
                        <a:pt x="0" y="72"/>
                      </a:lnTo>
                      <a:lnTo>
                        <a:pt x="0" y="160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3175">
                  <a:solidFill>
                    <a:srgbClr val="49493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13" name="Freeform 88"/>
                <p:cNvSpPr>
                  <a:spLocks/>
                </p:cNvSpPr>
                <p:nvPr/>
              </p:nvSpPr>
              <p:spPr bwMode="auto">
                <a:xfrm>
                  <a:off x="989" y="2269"/>
                  <a:ext cx="139" cy="14"/>
                </a:xfrm>
                <a:custGeom>
                  <a:avLst/>
                  <a:gdLst>
                    <a:gd name="T0" fmla="*/ 0 w 557"/>
                    <a:gd name="T1" fmla="*/ 0 h 56"/>
                    <a:gd name="T2" fmla="*/ 0 w 557"/>
                    <a:gd name="T3" fmla="*/ 0 h 56"/>
                    <a:gd name="T4" fmla="*/ 0 w 557"/>
                    <a:gd name="T5" fmla="*/ 0 h 56"/>
                    <a:gd name="T6" fmla="*/ 0 w 557"/>
                    <a:gd name="T7" fmla="*/ 0 h 56"/>
                    <a:gd name="T8" fmla="*/ 0 w 557"/>
                    <a:gd name="T9" fmla="*/ 0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7"/>
                    <a:gd name="T16" fmla="*/ 0 h 56"/>
                    <a:gd name="T17" fmla="*/ 557 w 557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7" h="56">
                      <a:moveTo>
                        <a:pt x="0" y="56"/>
                      </a:moveTo>
                      <a:lnTo>
                        <a:pt x="57" y="0"/>
                      </a:lnTo>
                      <a:lnTo>
                        <a:pt x="557" y="0"/>
                      </a:lnTo>
                      <a:lnTo>
                        <a:pt x="508" y="5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14" name="Freeform 89"/>
                <p:cNvSpPr>
                  <a:spLocks/>
                </p:cNvSpPr>
                <p:nvPr/>
              </p:nvSpPr>
              <p:spPr bwMode="auto">
                <a:xfrm>
                  <a:off x="989" y="2269"/>
                  <a:ext cx="139" cy="14"/>
                </a:xfrm>
                <a:custGeom>
                  <a:avLst/>
                  <a:gdLst>
                    <a:gd name="T0" fmla="*/ 0 w 557"/>
                    <a:gd name="T1" fmla="*/ 0 h 56"/>
                    <a:gd name="T2" fmla="*/ 0 w 557"/>
                    <a:gd name="T3" fmla="*/ 0 h 56"/>
                    <a:gd name="T4" fmla="*/ 0 w 557"/>
                    <a:gd name="T5" fmla="*/ 0 h 56"/>
                    <a:gd name="T6" fmla="*/ 0 w 557"/>
                    <a:gd name="T7" fmla="*/ 0 h 56"/>
                    <a:gd name="T8" fmla="*/ 0 w 557"/>
                    <a:gd name="T9" fmla="*/ 0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7"/>
                    <a:gd name="T16" fmla="*/ 0 h 56"/>
                    <a:gd name="T17" fmla="*/ 557 w 557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7" h="56">
                      <a:moveTo>
                        <a:pt x="0" y="56"/>
                      </a:moveTo>
                      <a:lnTo>
                        <a:pt x="57" y="0"/>
                      </a:lnTo>
                      <a:lnTo>
                        <a:pt x="557" y="0"/>
                      </a:lnTo>
                      <a:lnTo>
                        <a:pt x="508" y="5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15" name="Freeform 90"/>
                <p:cNvSpPr>
                  <a:spLocks/>
                </p:cNvSpPr>
                <p:nvPr/>
              </p:nvSpPr>
              <p:spPr bwMode="auto">
                <a:xfrm>
                  <a:off x="987" y="2167"/>
                  <a:ext cx="141" cy="14"/>
                </a:xfrm>
                <a:custGeom>
                  <a:avLst/>
                  <a:gdLst>
                    <a:gd name="T0" fmla="*/ 0 w 565"/>
                    <a:gd name="T1" fmla="*/ 0 h 56"/>
                    <a:gd name="T2" fmla="*/ 0 w 565"/>
                    <a:gd name="T3" fmla="*/ 0 h 56"/>
                    <a:gd name="T4" fmla="*/ 0 w 565"/>
                    <a:gd name="T5" fmla="*/ 0 h 56"/>
                    <a:gd name="T6" fmla="*/ 0 w 565"/>
                    <a:gd name="T7" fmla="*/ 0 h 56"/>
                    <a:gd name="T8" fmla="*/ 0 w 565"/>
                    <a:gd name="T9" fmla="*/ 0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65"/>
                    <a:gd name="T16" fmla="*/ 0 h 56"/>
                    <a:gd name="T17" fmla="*/ 565 w 565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65" h="56">
                      <a:moveTo>
                        <a:pt x="0" y="56"/>
                      </a:moveTo>
                      <a:lnTo>
                        <a:pt x="48" y="0"/>
                      </a:lnTo>
                      <a:lnTo>
                        <a:pt x="565" y="0"/>
                      </a:lnTo>
                      <a:lnTo>
                        <a:pt x="508" y="5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16" name="Freeform 91"/>
                <p:cNvSpPr>
                  <a:spLocks/>
                </p:cNvSpPr>
                <p:nvPr/>
              </p:nvSpPr>
              <p:spPr bwMode="auto">
                <a:xfrm>
                  <a:off x="987" y="2167"/>
                  <a:ext cx="141" cy="14"/>
                </a:xfrm>
                <a:custGeom>
                  <a:avLst/>
                  <a:gdLst>
                    <a:gd name="T0" fmla="*/ 0 w 565"/>
                    <a:gd name="T1" fmla="*/ 0 h 56"/>
                    <a:gd name="T2" fmla="*/ 0 w 565"/>
                    <a:gd name="T3" fmla="*/ 0 h 56"/>
                    <a:gd name="T4" fmla="*/ 0 w 565"/>
                    <a:gd name="T5" fmla="*/ 0 h 56"/>
                    <a:gd name="T6" fmla="*/ 0 w 565"/>
                    <a:gd name="T7" fmla="*/ 0 h 56"/>
                    <a:gd name="T8" fmla="*/ 0 w 565"/>
                    <a:gd name="T9" fmla="*/ 0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65"/>
                    <a:gd name="T16" fmla="*/ 0 h 56"/>
                    <a:gd name="T17" fmla="*/ 565 w 565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65" h="56">
                      <a:moveTo>
                        <a:pt x="0" y="56"/>
                      </a:moveTo>
                      <a:lnTo>
                        <a:pt x="48" y="0"/>
                      </a:lnTo>
                      <a:lnTo>
                        <a:pt x="565" y="0"/>
                      </a:lnTo>
                      <a:lnTo>
                        <a:pt x="508" y="5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3175">
                  <a:solidFill>
                    <a:srgbClr val="49493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17" name="Rectangle 92"/>
                <p:cNvSpPr>
                  <a:spLocks noChangeArrowheads="1"/>
                </p:cNvSpPr>
                <p:nvPr/>
              </p:nvSpPr>
              <p:spPr bwMode="auto">
                <a:xfrm>
                  <a:off x="988" y="2182"/>
                  <a:ext cx="127" cy="98"/>
                </a:xfrm>
                <a:prstGeom prst="rect">
                  <a:avLst/>
                </a:prstGeom>
                <a:solidFill>
                  <a:srgbClr val="B7B79D"/>
                </a:solidFill>
                <a:ln w="3175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9918" name="Rectangle 93"/>
                <p:cNvSpPr>
                  <a:spLocks noChangeArrowheads="1"/>
                </p:cNvSpPr>
                <p:nvPr/>
              </p:nvSpPr>
              <p:spPr bwMode="auto">
                <a:xfrm>
                  <a:off x="998" y="2194"/>
                  <a:ext cx="105" cy="7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9919" name="Freeform 94"/>
                <p:cNvSpPr>
                  <a:spLocks/>
                </p:cNvSpPr>
                <p:nvPr/>
              </p:nvSpPr>
              <p:spPr bwMode="auto">
                <a:xfrm>
                  <a:off x="1114" y="2167"/>
                  <a:ext cx="14" cy="112"/>
                </a:xfrm>
                <a:custGeom>
                  <a:avLst/>
                  <a:gdLst>
                    <a:gd name="T0" fmla="*/ 0 w 57"/>
                    <a:gd name="T1" fmla="*/ 0 h 449"/>
                    <a:gd name="T2" fmla="*/ 0 w 57"/>
                    <a:gd name="T3" fmla="*/ 0 h 449"/>
                    <a:gd name="T4" fmla="*/ 0 w 57"/>
                    <a:gd name="T5" fmla="*/ 0 h 449"/>
                    <a:gd name="T6" fmla="*/ 0 w 57"/>
                    <a:gd name="T7" fmla="*/ 0 h 449"/>
                    <a:gd name="T8" fmla="*/ 0 w 57"/>
                    <a:gd name="T9" fmla="*/ 0 h 4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"/>
                    <a:gd name="T16" fmla="*/ 0 h 449"/>
                    <a:gd name="T17" fmla="*/ 57 w 57"/>
                    <a:gd name="T18" fmla="*/ 449 h 4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" h="449">
                      <a:moveTo>
                        <a:pt x="0" y="449"/>
                      </a:moveTo>
                      <a:lnTo>
                        <a:pt x="57" y="401"/>
                      </a:ln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0" y="449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20" name="Freeform 95"/>
                <p:cNvSpPr>
                  <a:spLocks/>
                </p:cNvSpPr>
                <p:nvPr/>
              </p:nvSpPr>
              <p:spPr bwMode="auto">
                <a:xfrm>
                  <a:off x="1114" y="2167"/>
                  <a:ext cx="14" cy="112"/>
                </a:xfrm>
                <a:custGeom>
                  <a:avLst/>
                  <a:gdLst>
                    <a:gd name="T0" fmla="*/ 0 w 57"/>
                    <a:gd name="T1" fmla="*/ 0 h 449"/>
                    <a:gd name="T2" fmla="*/ 0 w 57"/>
                    <a:gd name="T3" fmla="*/ 0 h 449"/>
                    <a:gd name="T4" fmla="*/ 0 w 57"/>
                    <a:gd name="T5" fmla="*/ 0 h 449"/>
                    <a:gd name="T6" fmla="*/ 0 w 57"/>
                    <a:gd name="T7" fmla="*/ 0 h 449"/>
                    <a:gd name="T8" fmla="*/ 0 w 57"/>
                    <a:gd name="T9" fmla="*/ 0 h 4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"/>
                    <a:gd name="T16" fmla="*/ 0 h 449"/>
                    <a:gd name="T17" fmla="*/ 57 w 57"/>
                    <a:gd name="T18" fmla="*/ 449 h 4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" h="449">
                      <a:moveTo>
                        <a:pt x="0" y="449"/>
                      </a:moveTo>
                      <a:lnTo>
                        <a:pt x="57" y="401"/>
                      </a:ln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0" y="449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3175">
                  <a:solidFill>
                    <a:srgbClr val="49493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21" name="Freeform 96"/>
                <p:cNvSpPr>
                  <a:spLocks/>
                </p:cNvSpPr>
                <p:nvPr/>
              </p:nvSpPr>
              <p:spPr bwMode="auto">
                <a:xfrm>
                  <a:off x="961" y="2305"/>
                  <a:ext cx="159" cy="24"/>
                </a:xfrm>
                <a:custGeom>
                  <a:avLst/>
                  <a:gdLst>
                    <a:gd name="T0" fmla="*/ 0 w 637"/>
                    <a:gd name="T1" fmla="*/ 0 h 97"/>
                    <a:gd name="T2" fmla="*/ 0 w 637"/>
                    <a:gd name="T3" fmla="*/ 0 h 97"/>
                    <a:gd name="T4" fmla="*/ 0 w 637"/>
                    <a:gd name="T5" fmla="*/ 0 h 97"/>
                    <a:gd name="T6" fmla="*/ 0 w 637"/>
                    <a:gd name="T7" fmla="*/ 0 h 97"/>
                    <a:gd name="T8" fmla="*/ 0 w 637"/>
                    <a:gd name="T9" fmla="*/ 0 h 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97"/>
                    <a:gd name="T17" fmla="*/ 637 w 637"/>
                    <a:gd name="T18" fmla="*/ 97 h 9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97">
                      <a:moveTo>
                        <a:pt x="0" y="97"/>
                      </a:moveTo>
                      <a:lnTo>
                        <a:pt x="81" y="0"/>
                      </a:lnTo>
                      <a:lnTo>
                        <a:pt x="637" y="0"/>
                      </a:lnTo>
                      <a:lnTo>
                        <a:pt x="557" y="97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22" name="Freeform 97"/>
                <p:cNvSpPr>
                  <a:spLocks/>
                </p:cNvSpPr>
                <p:nvPr/>
              </p:nvSpPr>
              <p:spPr bwMode="auto">
                <a:xfrm>
                  <a:off x="961" y="2305"/>
                  <a:ext cx="159" cy="24"/>
                </a:xfrm>
                <a:custGeom>
                  <a:avLst/>
                  <a:gdLst>
                    <a:gd name="T0" fmla="*/ 0 w 637"/>
                    <a:gd name="T1" fmla="*/ 0 h 97"/>
                    <a:gd name="T2" fmla="*/ 0 w 637"/>
                    <a:gd name="T3" fmla="*/ 0 h 97"/>
                    <a:gd name="T4" fmla="*/ 0 w 637"/>
                    <a:gd name="T5" fmla="*/ 0 h 97"/>
                    <a:gd name="T6" fmla="*/ 0 w 637"/>
                    <a:gd name="T7" fmla="*/ 0 h 97"/>
                    <a:gd name="T8" fmla="*/ 0 w 637"/>
                    <a:gd name="T9" fmla="*/ 0 h 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97"/>
                    <a:gd name="T17" fmla="*/ 637 w 637"/>
                    <a:gd name="T18" fmla="*/ 97 h 9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97">
                      <a:moveTo>
                        <a:pt x="0" y="97"/>
                      </a:moveTo>
                      <a:lnTo>
                        <a:pt x="81" y="0"/>
                      </a:lnTo>
                      <a:lnTo>
                        <a:pt x="637" y="0"/>
                      </a:lnTo>
                      <a:lnTo>
                        <a:pt x="557" y="97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3175">
                  <a:solidFill>
                    <a:srgbClr val="49493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23" name="Freeform 98"/>
                <p:cNvSpPr>
                  <a:spLocks/>
                </p:cNvSpPr>
                <p:nvPr/>
              </p:nvSpPr>
              <p:spPr bwMode="auto">
                <a:xfrm>
                  <a:off x="1100" y="2305"/>
                  <a:ext cx="20" cy="30"/>
                </a:xfrm>
                <a:custGeom>
                  <a:avLst/>
                  <a:gdLst>
                    <a:gd name="T0" fmla="*/ 0 w 80"/>
                    <a:gd name="T1" fmla="*/ 0 h 121"/>
                    <a:gd name="T2" fmla="*/ 0 w 80"/>
                    <a:gd name="T3" fmla="*/ 0 h 121"/>
                    <a:gd name="T4" fmla="*/ 0 w 80"/>
                    <a:gd name="T5" fmla="*/ 0 h 121"/>
                    <a:gd name="T6" fmla="*/ 0 w 80"/>
                    <a:gd name="T7" fmla="*/ 0 h 121"/>
                    <a:gd name="T8" fmla="*/ 0 w 80"/>
                    <a:gd name="T9" fmla="*/ 0 h 1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0"/>
                    <a:gd name="T16" fmla="*/ 0 h 121"/>
                    <a:gd name="T17" fmla="*/ 80 w 80"/>
                    <a:gd name="T18" fmla="*/ 121 h 12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0" h="121">
                      <a:moveTo>
                        <a:pt x="0" y="121"/>
                      </a:moveTo>
                      <a:lnTo>
                        <a:pt x="80" y="40"/>
                      </a:lnTo>
                      <a:lnTo>
                        <a:pt x="80" y="0"/>
                      </a:lnTo>
                      <a:lnTo>
                        <a:pt x="0" y="105"/>
                      </a:lnTo>
                      <a:lnTo>
                        <a:pt x="0" y="121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24" name="Freeform 99"/>
                <p:cNvSpPr>
                  <a:spLocks/>
                </p:cNvSpPr>
                <p:nvPr/>
              </p:nvSpPr>
              <p:spPr bwMode="auto">
                <a:xfrm>
                  <a:off x="1100" y="2305"/>
                  <a:ext cx="20" cy="30"/>
                </a:xfrm>
                <a:custGeom>
                  <a:avLst/>
                  <a:gdLst>
                    <a:gd name="T0" fmla="*/ 0 w 80"/>
                    <a:gd name="T1" fmla="*/ 0 h 121"/>
                    <a:gd name="T2" fmla="*/ 0 w 80"/>
                    <a:gd name="T3" fmla="*/ 0 h 121"/>
                    <a:gd name="T4" fmla="*/ 0 w 80"/>
                    <a:gd name="T5" fmla="*/ 0 h 121"/>
                    <a:gd name="T6" fmla="*/ 0 w 80"/>
                    <a:gd name="T7" fmla="*/ 0 h 121"/>
                    <a:gd name="T8" fmla="*/ 0 w 80"/>
                    <a:gd name="T9" fmla="*/ 0 h 1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0"/>
                    <a:gd name="T16" fmla="*/ 0 h 121"/>
                    <a:gd name="T17" fmla="*/ 80 w 80"/>
                    <a:gd name="T18" fmla="*/ 121 h 12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0" h="121">
                      <a:moveTo>
                        <a:pt x="0" y="121"/>
                      </a:moveTo>
                      <a:lnTo>
                        <a:pt x="80" y="40"/>
                      </a:lnTo>
                      <a:lnTo>
                        <a:pt x="80" y="0"/>
                      </a:lnTo>
                      <a:lnTo>
                        <a:pt x="0" y="105"/>
                      </a:lnTo>
                      <a:lnTo>
                        <a:pt x="0" y="121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3175">
                  <a:solidFill>
                    <a:srgbClr val="49493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25" name="Rectangle 100"/>
                <p:cNvSpPr>
                  <a:spLocks noChangeArrowheads="1"/>
                </p:cNvSpPr>
                <p:nvPr/>
              </p:nvSpPr>
              <p:spPr bwMode="auto">
                <a:xfrm>
                  <a:off x="961" y="2329"/>
                  <a:ext cx="139" cy="6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9926" name="Rectangle 101"/>
                <p:cNvSpPr>
                  <a:spLocks noChangeArrowheads="1"/>
                </p:cNvSpPr>
                <p:nvPr/>
              </p:nvSpPr>
              <p:spPr bwMode="auto">
                <a:xfrm>
                  <a:off x="962" y="2330"/>
                  <a:ext cx="137" cy="4"/>
                </a:xfrm>
                <a:prstGeom prst="rect">
                  <a:avLst/>
                </a:prstGeom>
                <a:solidFill>
                  <a:srgbClr val="B7B79D"/>
                </a:solidFill>
                <a:ln w="3175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</p:grpSp>
          <p:grpSp>
            <p:nvGrpSpPr>
              <p:cNvPr id="29830" name="Group 102"/>
              <p:cNvGrpSpPr>
                <a:grpSpLocks/>
              </p:cNvGrpSpPr>
              <p:nvPr/>
            </p:nvGrpSpPr>
            <p:grpSpPr bwMode="auto">
              <a:xfrm>
                <a:off x="1753" y="571"/>
                <a:ext cx="93" cy="56"/>
                <a:chOff x="1005" y="2205"/>
                <a:chExt cx="93" cy="56"/>
              </a:xfrm>
            </p:grpSpPr>
            <p:grpSp>
              <p:nvGrpSpPr>
                <p:cNvPr id="29880" name="Group 103"/>
                <p:cNvGrpSpPr>
                  <a:grpSpLocks/>
                </p:cNvGrpSpPr>
                <p:nvPr/>
              </p:nvGrpSpPr>
              <p:grpSpPr bwMode="auto">
                <a:xfrm>
                  <a:off x="1005" y="2205"/>
                  <a:ext cx="93" cy="56"/>
                  <a:chOff x="1005" y="2205"/>
                  <a:chExt cx="93" cy="56"/>
                </a:xfrm>
              </p:grpSpPr>
              <p:sp>
                <p:nvSpPr>
                  <p:cNvPr id="29898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1037" y="2205"/>
                    <a:ext cx="41" cy="24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/>
                  </a:p>
                </p:txBody>
              </p:sp>
              <p:sp>
                <p:nvSpPr>
                  <p:cNvPr id="29899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1015" y="2211"/>
                    <a:ext cx="31" cy="24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/>
                  </a:p>
                </p:txBody>
              </p:sp>
              <p:sp>
                <p:nvSpPr>
                  <p:cNvPr id="29900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1005" y="2225"/>
                    <a:ext cx="20" cy="18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/>
                  </a:p>
                </p:txBody>
              </p:sp>
              <p:sp>
                <p:nvSpPr>
                  <p:cNvPr id="29901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1011" y="2233"/>
                    <a:ext cx="32" cy="20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/>
                  </a:p>
                </p:txBody>
              </p:sp>
              <p:sp>
                <p:nvSpPr>
                  <p:cNvPr id="29902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1033" y="2237"/>
                    <a:ext cx="49" cy="24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/>
                  </a:p>
                </p:txBody>
              </p:sp>
              <p:sp>
                <p:nvSpPr>
                  <p:cNvPr id="29903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1064" y="2211"/>
                    <a:ext cx="30" cy="18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/>
                  </a:p>
                </p:txBody>
              </p:sp>
              <p:sp>
                <p:nvSpPr>
                  <p:cNvPr id="29904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1068" y="2223"/>
                    <a:ext cx="30" cy="18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/>
                  </a:p>
                </p:txBody>
              </p:sp>
              <p:sp>
                <p:nvSpPr>
                  <p:cNvPr id="29905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1066" y="2227"/>
                    <a:ext cx="30" cy="30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/>
                  </a:p>
                </p:txBody>
              </p:sp>
              <p:sp>
                <p:nvSpPr>
                  <p:cNvPr id="29906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1021" y="2219"/>
                    <a:ext cx="61" cy="30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/>
                  </a:p>
                </p:txBody>
              </p:sp>
            </p:grpSp>
            <p:grpSp>
              <p:nvGrpSpPr>
                <p:cNvPr id="29881" name="Group 113"/>
                <p:cNvGrpSpPr>
                  <a:grpSpLocks/>
                </p:cNvGrpSpPr>
                <p:nvPr/>
              </p:nvGrpSpPr>
              <p:grpSpPr bwMode="auto">
                <a:xfrm>
                  <a:off x="1005" y="2205"/>
                  <a:ext cx="93" cy="56"/>
                  <a:chOff x="1005" y="2205"/>
                  <a:chExt cx="93" cy="56"/>
                </a:xfrm>
              </p:grpSpPr>
              <p:sp>
                <p:nvSpPr>
                  <p:cNvPr id="29882" name="Arc 114"/>
                  <p:cNvSpPr>
                    <a:spLocks/>
                  </p:cNvSpPr>
                  <p:nvPr/>
                </p:nvSpPr>
                <p:spPr bwMode="auto">
                  <a:xfrm>
                    <a:off x="1039" y="2205"/>
                    <a:ext cx="38" cy="12"/>
                  </a:xfrm>
                  <a:custGeom>
                    <a:avLst/>
                    <a:gdLst>
                      <a:gd name="T0" fmla="*/ 0 w 40079"/>
                      <a:gd name="T1" fmla="*/ 0 h 21600"/>
                      <a:gd name="T2" fmla="*/ 0 w 40079"/>
                      <a:gd name="T3" fmla="*/ 0 h 21600"/>
                      <a:gd name="T4" fmla="*/ 0 w 40079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40079"/>
                      <a:gd name="T10" fmla="*/ 0 h 21600"/>
                      <a:gd name="T11" fmla="*/ 40079 w 40079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0079" h="21600" fill="none" extrusionOk="0">
                        <a:moveTo>
                          <a:pt x="0" y="14358"/>
                        </a:moveTo>
                        <a:cubicBezTo>
                          <a:pt x="3063" y="5749"/>
                          <a:pt x="11212" y="-1"/>
                          <a:pt x="20350" y="0"/>
                        </a:cubicBezTo>
                        <a:cubicBezTo>
                          <a:pt x="28878" y="0"/>
                          <a:pt x="36608" y="5017"/>
                          <a:pt x="40079" y="12807"/>
                        </a:cubicBezTo>
                      </a:path>
                      <a:path w="40079" h="21600" stroke="0" extrusionOk="0">
                        <a:moveTo>
                          <a:pt x="0" y="14358"/>
                        </a:moveTo>
                        <a:cubicBezTo>
                          <a:pt x="3063" y="5749"/>
                          <a:pt x="11212" y="-1"/>
                          <a:pt x="20350" y="0"/>
                        </a:cubicBezTo>
                        <a:cubicBezTo>
                          <a:pt x="28878" y="0"/>
                          <a:pt x="36608" y="5017"/>
                          <a:pt x="40079" y="12807"/>
                        </a:cubicBezTo>
                        <a:lnTo>
                          <a:pt x="20350" y="21600"/>
                        </a:lnTo>
                        <a:lnTo>
                          <a:pt x="0" y="14358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83" name="Arc 115"/>
                  <p:cNvSpPr>
                    <a:spLocks/>
                  </p:cNvSpPr>
                  <p:nvPr/>
                </p:nvSpPr>
                <p:spPr bwMode="auto">
                  <a:xfrm>
                    <a:off x="1040" y="2206"/>
                    <a:ext cx="36" cy="11"/>
                  </a:xfrm>
                  <a:custGeom>
                    <a:avLst/>
                    <a:gdLst>
                      <a:gd name="T0" fmla="*/ 0 w 39867"/>
                      <a:gd name="T1" fmla="*/ 0 h 21600"/>
                      <a:gd name="T2" fmla="*/ 0 w 39867"/>
                      <a:gd name="T3" fmla="*/ 0 h 21600"/>
                      <a:gd name="T4" fmla="*/ 0 w 39867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39867"/>
                      <a:gd name="T10" fmla="*/ 0 h 21600"/>
                      <a:gd name="T11" fmla="*/ 39867 w 39867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9867" h="21600" fill="none" extrusionOk="0">
                        <a:moveTo>
                          <a:pt x="-1" y="14116"/>
                        </a:moveTo>
                        <a:cubicBezTo>
                          <a:pt x="3132" y="5633"/>
                          <a:pt x="11218" y="-1"/>
                          <a:pt x="20262" y="0"/>
                        </a:cubicBezTo>
                        <a:cubicBezTo>
                          <a:pt x="28681" y="0"/>
                          <a:pt x="36333" y="4892"/>
                          <a:pt x="39867" y="12533"/>
                        </a:cubicBezTo>
                      </a:path>
                      <a:path w="39867" h="21600" stroke="0" extrusionOk="0">
                        <a:moveTo>
                          <a:pt x="-1" y="14116"/>
                        </a:moveTo>
                        <a:cubicBezTo>
                          <a:pt x="3132" y="5633"/>
                          <a:pt x="11218" y="-1"/>
                          <a:pt x="20262" y="0"/>
                        </a:cubicBezTo>
                        <a:cubicBezTo>
                          <a:pt x="28681" y="0"/>
                          <a:pt x="36333" y="4892"/>
                          <a:pt x="39867" y="12533"/>
                        </a:cubicBezTo>
                        <a:lnTo>
                          <a:pt x="20262" y="21600"/>
                        </a:lnTo>
                        <a:lnTo>
                          <a:pt x="-1" y="14116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84" name="Arc 116"/>
                  <p:cNvSpPr>
                    <a:spLocks/>
                  </p:cNvSpPr>
                  <p:nvPr/>
                </p:nvSpPr>
                <p:spPr bwMode="auto">
                  <a:xfrm>
                    <a:off x="1015" y="2211"/>
                    <a:ext cx="23" cy="14"/>
                  </a:xfrm>
                  <a:custGeom>
                    <a:avLst/>
                    <a:gdLst>
                      <a:gd name="T0" fmla="*/ 0 w 31958"/>
                      <a:gd name="T1" fmla="*/ 0 h 25972"/>
                      <a:gd name="T2" fmla="*/ 0 w 31958"/>
                      <a:gd name="T3" fmla="*/ 0 h 25972"/>
                      <a:gd name="T4" fmla="*/ 0 w 31958"/>
                      <a:gd name="T5" fmla="*/ 0 h 25972"/>
                      <a:gd name="T6" fmla="*/ 0 60000 65536"/>
                      <a:gd name="T7" fmla="*/ 0 60000 65536"/>
                      <a:gd name="T8" fmla="*/ 0 60000 65536"/>
                      <a:gd name="T9" fmla="*/ 0 w 31958"/>
                      <a:gd name="T10" fmla="*/ 0 h 25972"/>
                      <a:gd name="T11" fmla="*/ 31958 w 31958"/>
                      <a:gd name="T12" fmla="*/ 25972 h 259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1958" h="25972" fill="none" extrusionOk="0">
                        <a:moveTo>
                          <a:pt x="447" y="25971"/>
                        </a:moveTo>
                        <a:cubicBezTo>
                          <a:pt x="149" y="24533"/>
                          <a:pt x="0" y="2306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219" y="-1"/>
                          <a:pt x="28781" y="909"/>
                          <a:pt x="31958" y="2645"/>
                        </a:cubicBezTo>
                      </a:path>
                      <a:path w="31958" h="25972" stroke="0" extrusionOk="0">
                        <a:moveTo>
                          <a:pt x="447" y="25971"/>
                        </a:moveTo>
                        <a:cubicBezTo>
                          <a:pt x="149" y="24533"/>
                          <a:pt x="0" y="2306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219" y="-1"/>
                          <a:pt x="28781" y="909"/>
                          <a:pt x="31958" y="2645"/>
                        </a:cubicBezTo>
                        <a:lnTo>
                          <a:pt x="21600" y="21600"/>
                        </a:lnTo>
                        <a:lnTo>
                          <a:pt x="447" y="25971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85" name="Arc 117"/>
                  <p:cNvSpPr>
                    <a:spLocks/>
                  </p:cNvSpPr>
                  <p:nvPr/>
                </p:nvSpPr>
                <p:spPr bwMode="auto">
                  <a:xfrm>
                    <a:off x="1016" y="2212"/>
                    <a:ext cx="21" cy="13"/>
                  </a:xfrm>
                  <a:custGeom>
                    <a:avLst/>
                    <a:gdLst>
                      <a:gd name="T0" fmla="*/ 0 w 31797"/>
                      <a:gd name="T1" fmla="*/ 0 h 26058"/>
                      <a:gd name="T2" fmla="*/ 0 w 31797"/>
                      <a:gd name="T3" fmla="*/ 0 h 26058"/>
                      <a:gd name="T4" fmla="*/ 0 w 31797"/>
                      <a:gd name="T5" fmla="*/ 0 h 26058"/>
                      <a:gd name="T6" fmla="*/ 0 60000 65536"/>
                      <a:gd name="T7" fmla="*/ 0 60000 65536"/>
                      <a:gd name="T8" fmla="*/ 0 60000 65536"/>
                      <a:gd name="T9" fmla="*/ 0 w 31797"/>
                      <a:gd name="T10" fmla="*/ 0 h 26058"/>
                      <a:gd name="T11" fmla="*/ 31797 w 31797"/>
                      <a:gd name="T12" fmla="*/ 26058 h 2605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1797" h="26058" fill="none" extrusionOk="0">
                        <a:moveTo>
                          <a:pt x="465" y="26057"/>
                        </a:moveTo>
                        <a:cubicBezTo>
                          <a:pt x="155" y="24592"/>
                          <a:pt x="0" y="2309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157" y="-1"/>
                          <a:pt x="28660" y="878"/>
                          <a:pt x="31796" y="2558"/>
                        </a:cubicBezTo>
                      </a:path>
                      <a:path w="31797" h="26058" stroke="0" extrusionOk="0">
                        <a:moveTo>
                          <a:pt x="465" y="26057"/>
                        </a:moveTo>
                        <a:cubicBezTo>
                          <a:pt x="155" y="24592"/>
                          <a:pt x="0" y="2309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157" y="-1"/>
                          <a:pt x="28660" y="878"/>
                          <a:pt x="31796" y="2558"/>
                        </a:cubicBezTo>
                        <a:lnTo>
                          <a:pt x="21600" y="21600"/>
                        </a:lnTo>
                        <a:lnTo>
                          <a:pt x="465" y="26057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86" name="Arc 118"/>
                  <p:cNvSpPr>
                    <a:spLocks/>
                  </p:cNvSpPr>
                  <p:nvPr/>
                </p:nvSpPr>
                <p:spPr bwMode="auto">
                  <a:xfrm>
                    <a:off x="1011" y="2242"/>
                    <a:ext cx="24" cy="11"/>
                  </a:xfrm>
                  <a:custGeom>
                    <a:avLst/>
                    <a:gdLst>
                      <a:gd name="T0" fmla="*/ 0 w 32394"/>
                      <a:gd name="T1" fmla="*/ 0 h 22980"/>
                      <a:gd name="T2" fmla="*/ 0 w 32394"/>
                      <a:gd name="T3" fmla="*/ 0 h 22980"/>
                      <a:gd name="T4" fmla="*/ 0 w 32394"/>
                      <a:gd name="T5" fmla="*/ 0 h 22980"/>
                      <a:gd name="T6" fmla="*/ 0 60000 65536"/>
                      <a:gd name="T7" fmla="*/ 0 60000 65536"/>
                      <a:gd name="T8" fmla="*/ 0 60000 65536"/>
                      <a:gd name="T9" fmla="*/ 0 w 32394"/>
                      <a:gd name="T10" fmla="*/ 0 h 22980"/>
                      <a:gd name="T11" fmla="*/ 32394 w 32394"/>
                      <a:gd name="T12" fmla="*/ 22980 h 2298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2394" h="22980" fill="none" extrusionOk="0">
                        <a:moveTo>
                          <a:pt x="32393" y="20089"/>
                        </a:moveTo>
                        <a:cubicBezTo>
                          <a:pt x="29111" y="21983"/>
                          <a:pt x="25389" y="22979"/>
                          <a:pt x="21600" y="22980"/>
                        </a:cubicBezTo>
                        <a:cubicBezTo>
                          <a:pt x="9670" y="22980"/>
                          <a:pt x="0" y="13309"/>
                          <a:pt x="0" y="1380"/>
                        </a:cubicBezTo>
                        <a:cubicBezTo>
                          <a:pt x="-1" y="919"/>
                          <a:pt x="14" y="459"/>
                          <a:pt x="44" y="0"/>
                        </a:cubicBezTo>
                      </a:path>
                      <a:path w="32394" h="22980" stroke="0" extrusionOk="0">
                        <a:moveTo>
                          <a:pt x="32393" y="20089"/>
                        </a:moveTo>
                        <a:cubicBezTo>
                          <a:pt x="29111" y="21983"/>
                          <a:pt x="25389" y="22979"/>
                          <a:pt x="21600" y="22980"/>
                        </a:cubicBezTo>
                        <a:cubicBezTo>
                          <a:pt x="9670" y="22980"/>
                          <a:pt x="0" y="13309"/>
                          <a:pt x="0" y="1380"/>
                        </a:cubicBezTo>
                        <a:cubicBezTo>
                          <a:pt x="-1" y="919"/>
                          <a:pt x="14" y="459"/>
                          <a:pt x="44" y="0"/>
                        </a:cubicBezTo>
                        <a:lnTo>
                          <a:pt x="21600" y="1380"/>
                        </a:lnTo>
                        <a:lnTo>
                          <a:pt x="32393" y="20089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87" name="Arc 119"/>
                  <p:cNvSpPr>
                    <a:spLocks/>
                  </p:cNvSpPr>
                  <p:nvPr/>
                </p:nvSpPr>
                <p:spPr bwMode="auto">
                  <a:xfrm>
                    <a:off x="1012" y="2242"/>
                    <a:ext cx="22" cy="10"/>
                  </a:xfrm>
                  <a:custGeom>
                    <a:avLst/>
                    <a:gdLst>
                      <a:gd name="T0" fmla="*/ 0 w 32065"/>
                      <a:gd name="T1" fmla="*/ 0 h 23037"/>
                      <a:gd name="T2" fmla="*/ 0 w 32065"/>
                      <a:gd name="T3" fmla="*/ 0 h 23037"/>
                      <a:gd name="T4" fmla="*/ 0 w 32065"/>
                      <a:gd name="T5" fmla="*/ 0 h 23037"/>
                      <a:gd name="T6" fmla="*/ 0 60000 65536"/>
                      <a:gd name="T7" fmla="*/ 0 60000 65536"/>
                      <a:gd name="T8" fmla="*/ 0 60000 65536"/>
                      <a:gd name="T9" fmla="*/ 0 w 32065"/>
                      <a:gd name="T10" fmla="*/ 0 h 23037"/>
                      <a:gd name="T11" fmla="*/ 32065 w 32065"/>
                      <a:gd name="T12" fmla="*/ 23037 h 2303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2065" h="23037" fill="none" extrusionOk="0">
                        <a:moveTo>
                          <a:pt x="32065" y="20332"/>
                        </a:moveTo>
                        <a:cubicBezTo>
                          <a:pt x="28862" y="22106"/>
                          <a:pt x="25261" y="23036"/>
                          <a:pt x="21600" y="23037"/>
                        </a:cubicBezTo>
                        <a:cubicBezTo>
                          <a:pt x="9670" y="23037"/>
                          <a:pt x="0" y="13366"/>
                          <a:pt x="0" y="1437"/>
                        </a:cubicBezTo>
                        <a:cubicBezTo>
                          <a:pt x="-1" y="957"/>
                          <a:pt x="15" y="478"/>
                          <a:pt x="47" y="-1"/>
                        </a:cubicBezTo>
                      </a:path>
                      <a:path w="32065" h="23037" stroke="0" extrusionOk="0">
                        <a:moveTo>
                          <a:pt x="32065" y="20332"/>
                        </a:moveTo>
                        <a:cubicBezTo>
                          <a:pt x="28862" y="22106"/>
                          <a:pt x="25261" y="23036"/>
                          <a:pt x="21600" y="23037"/>
                        </a:cubicBezTo>
                        <a:cubicBezTo>
                          <a:pt x="9670" y="23037"/>
                          <a:pt x="0" y="13366"/>
                          <a:pt x="0" y="1437"/>
                        </a:cubicBezTo>
                        <a:cubicBezTo>
                          <a:pt x="-1" y="957"/>
                          <a:pt x="15" y="478"/>
                          <a:pt x="47" y="-1"/>
                        </a:cubicBezTo>
                        <a:lnTo>
                          <a:pt x="21600" y="1437"/>
                        </a:lnTo>
                        <a:lnTo>
                          <a:pt x="32065" y="20332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88" name="Arc 120"/>
                  <p:cNvSpPr>
                    <a:spLocks/>
                  </p:cNvSpPr>
                  <p:nvPr/>
                </p:nvSpPr>
                <p:spPr bwMode="auto">
                  <a:xfrm>
                    <a:off x="1076" y="2211"/>
                    <a:ext cx="18" cy="13"/>
                  </a:xfrm>
                  <a:custGeom>
                    <a:avLst/>
                    <a:gdLst>
                      <a:gd name="T0" fmla="*/ 0 w 25836"/>
                      <a:gd name="T1" fmla="*/ 0 h 32090"/>
                      <a:gd name="T2" fmla="*/ 0 w 25836"/>
                      <a:gd name="T3" fmla="*/ 0 h 32090"/>
                      <a:gd name="T4" fmla="*/ 0 w 25836"/>
                      <a:gd name="T5" fmla="*/ 0 h 32090"/>
                      <a:gd name="T6" fmla="*/ 0 60000 65536"/>
                      <a:gd name="T7" fmla="*/ 0 60000 65536"/>
                      <a:gd name="T8" fmla="*/ 0 60000 65536"/>
                      <a:gd name="T9" fmla="*/ 0 w 25836"/>
                      <a:gd name="T10" fmla="*/ 0 h 32090"/>
                      <a:gd name="T11" fmla="*/ 25836 w 25836"/>
                      <a:gd name="T12" fmla="*/ 32090 h 320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5836" h="32090" fill="none" extrusionOk="0">
                        <a:moveTo>
                          <a:pt x="0" y="419"/>
                        </a:moveTo>
                        <a:cubicBezTo>
                          <a:pt x="1394" y="140"/>
                          <a:pt x="2813" y="-1"/>
                          <a:pt x="4236" y="0"/>
                        </a:cubicBezTo>
                        <a:cubicBezTo>
                          <a:pt x="16165" y="0"/>
                          <a:pt x="25836" y="9670"/>
                          <a:pt x="25836" y="21600"/>
                        </a:cubicBezTo>
                        <a:cubicBezTo>
                          <a:pt x="25836" y="25270"/>
                          <a:pt x="24900" y="28881"/>
                          <a:pt x="23117" y="32089"/>
                        </a:cubicBezTo>
                      </a:path>
                      <a:path w="25836" h="32090" stroke="0" extrusionOk="0">
                        <a:moveTo>
                          <a:pt x="0" y="419"/>
                        </a:moveTo>
                        <a:cubicBezTo>
                          <a:pt x="1394" y="140"/>
                          <a:pt x="2813" y="-1"/>
                          <a:pt x="4236" y="0"/>
                        </a:cubicBezTo>
                        <a:cubicBezTo>
                          <a:pt x="16165" y="0"/>
                          <a:pt x="25836" y="9670"/>
                          <a:pt x="25836" y="21600"/>
                        </a:cubicBezTo>
                        <a:cubicBezTo>
                          <a:pt x="25836" y="25270"/>
                          <a:pt x="24900" y="28881"/>
                          <a:pt x="23117" y="32089"/>
                        </a:cubicBezTo>
                        <a:lnTo>
                          <a:pt x="4236" y="21600"/>
                        </a:lnTo>
                        <a:lnTo>
                          <a:pt x="0" y="419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89" name="Arc 121"/>
                  <p:cNvSpPr>
                    <a:spLocks/>
                  </p:cNvSpPr>
                  <p:nvPr/>
                </p:nvSpPr>
                <p:spPr bwMode="auto">
                  <a:xfrm>
                    <a:off x="1076" y="2212"/>
                    <a:ext cx="17" cy="12"/>
                  </a:xfrm>
                  <a:custGeom>
                    <a:avLst/>
                    <a:gdLst>
                      <a:gd name="T0" fmla="*/ 0 w 25642"/>
                      <a:gd name="T1" fmla="*/ 0 h 32484"/>
                      <a:gd name="T2" fmla="*/ 0 w 25642"/>
                      <a:gd name="T3" fmla="*/ 0 h 32484"/>
                      <a:gd name="T4" fmla="*/ 0 w 25642"/>
                      <a:gd name="T5" fmla="*/ 0 h 32484"/>
                      <a:gd name="T6" fmla="*/ 0 60000 65536"/>
                      <a:gd name="T7" fmla="*/ 0 60000 65536"/>
                      <a:gd name="T8" fmla="*/ 0 60000 65536"/>
                      <a:gd name="T9" fmla="*/ 0 w 25642"/>
                      <a:gd name="T10" fmla="*/ 0 h 32484"/>
                      <a:gd name="T11" fmla="*/ 25642 w 25642"/>
                      <a:gd name="T12" fmla="*/ 32484 h 3248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5642" h="32484" fill="none" extrusionOk="0">
                        <a:moveTo>
                          <a:pt x="0" y="381"/>
                        </a:moveTo>
                        <a:cubicBezTo>
                          <a:pt x="1332" y="127"/>
                          <a:pt x="2685" y="-1"/>
                          <a:pt x="4042" y="0"/>
                        </a:cubicBezTo>
                        <a:cubicBezTo>
                          <a:pt x="15971" y="0"/>
                          <a:pt x="25642" y="9670"/>
                          <a:pt x="25642" y="21600"/>
                        </a:cubicBezTo>
                        <a:cubicBezTo>
                          <a:pt x="25642" y="25424"/>
                          <a:pt x="24626" y="29180"/>
                          <a:pt x="22699" y="32483"/>
                        </a:cubicBezTo>
                      </a:path>
                      <a:path w="25642" h="32484" stroke="0" extrusionOk="0">
                        <a:moveTo>
                          <a:pt x="0" y="381"/>
                        </a:moveTo>
                        <a:cubicBezTo>
                          <a:pt x="1332" y="127"/>
                          <a:pt x="2685" y="-1"/>
                          <a:pt x="4042" y="0"/>
                        </a:cubicBezTo>
                        <a:cubicBezTo>
                          <a:pt x="15971" y="0"/>
                          <a:pt x="25642" y="9670"/>
                          <a:pt x="25642" y="21600"/>
                        </a:cubicBezTo>
                        <a:cubicBezTo>
                          <a:pt x="25642" y="25424"/>
                          <a:pt x="24626" y="29180"/>
                          <a:pt x="22699" y="32483"/>
                        </a:cubicBezTo>
                        <a:lnTo>
                          <a:pt x="4042" y="21600"/>
                        </a:lnTo>
                        <a:lnTo>
                          <a:pt x="0" y="381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90" name="Arc 122"/>
                  <p:cNvSpPr>
                    <a:spLocks/>
                  </p:cNvSpPr>
                  <p:nvPr/>
                </p:nvSpPr>
                <p:spPr bwMode="auto">
                  <a:xfrm>
                    <a:off x="1082" y="2225"/>
                    <a:ext cx="16" cy="13"/>
                  </a:xfrm>
                  <a:custGeom>
                    <a:avLst/>
                    <a:gdLst>
                      <a:gd name="T0" fmla="*/ 0 w 21600"/>
                      <a:gd name="T1" fmla="*/ 0 h 28665"/>
                      <a:gd name="T2" fmla="*/ 0 w 21600"/>
                      <a:gd name="T3" fmla="*/ 0 h 28665"/>
                      <a:gd name="T4" fmla="*/ 0 w 21600"/>
                      <a:gd name="T5" fmla="*/ 0 h 28665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8665"/>
                      <a:gd name="T11" fmla="*/ 21600 w 21600"/>
                      <a:gd name="T12" fmla="*/ 28665 h 2866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8665" fill="none" extrusionOk="0">
                        <a:moveTo>
                          <a:pt x="13298" y="-1"/>
                        </a:moveTo>
                        <a:cubicBezTo>
                          <a:pt x="18537" y="4093"/>
                          <a:pt x="21600" y="10371"/>
                          <a:pt x="21600" y="17021"/>
                        </a:cubicBezTo>
                        <a:cubicBezTo>
                          <a:pt x="21600" y="21148"/>
                          <a:pt x="20417" y="25188"/>
                          <a:pt x="18192" y="28664"/>
                        </a:cubicBezTo>
                      </a:path>
                      <a:path w="21600" h="28665" stroke="0" extrusionOk="0">
                        <a:moveTo>
                          <a:pt x="13298" y="-1"/>
                        </a:moveTo>
                        <a:cubicBezTo>
                          <a:pt x="18537" y="4093"/>
                          <a:pt x="21600" y="10371"/>
                          <a:pt x="21600" y="17021"/>
                        </a:cubicBezTo>
                        <a:cubicBezTo>
                          <a:pt x="21600" y="21148"/>
                          <a:pt x="20417" y="25188"/>
                          <a:pt x="18192" y="28664"/>
                        </a:cubicBezTo>
                        <a:lnTo>
                          <a:pt x="0" y="17021"/>
                        </a:lnTo>
                        <a:lnTo>
                          <a:pt x="13298" y="-1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91" name="Arc 123"/>
                  <p:cNvSpPr>
                    <a:spLocks/>
                  </p:cNvSpPr>
                  <p:nvPr/>
                </p:nvSpPr>
                <p:spPr bwMode="auto">
                  <a:xfrm>
                    <a:off x="1082" y="2226"/>
                    <a:ext cx="15" cy="12"/>
                  </a:xfrm>
                  <a:custGeom>
                    <a:avLst/>
                    <a:gdLst>
                      <a:gd name="T0" fmla="*/ 0 w 21600"/>
                      <a:gd name="T1" fmla="*/ 0 h 29262"/>
                      <a:gd name="T2" fmla="*/ 0 w 21600"/>
                      <a:gd name="T3" fmla="*/ 0 h 29262"/>
                      <a:gd name="T4" fmla="*/ 0 w 21600"/>
                      <a:gd name="T5" fmla="*/ 0 h 29262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9262"/>
                      <a:gd name="T11" fmla="*/ 21600 w 21600"/>
                      <a:gd name="T12" fmla="*/ 29262 h 2926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9262" fill="none" extrusionOk="0">
                        <a:moveTo>
                          <a:pt x="12959" y="-1"/>
                        </a:moveTo>
                        <a:cubicBezTo>
                          <a:pt x="18399" y="4079"/>
                          <a:pt x="21600" y="10481"/>
                          <a:pt x="21600" y="17280"/>
                        </a:cubicBezTo>
                        <a:cubicBezTo>
                          <a:pt x="21600" y="21544"/>
                          <a:pt x="20337" y="25713"/>
                          <a:pt x="17971" y="29261"/>
                        </a:cubicBezTo>
                      </a:path>
                      <a:path w="21600" h="29262" stroke="0" extrusionOk="0">
                        <a:moveTo>
                          <a:pt x="12959" y="-1"/>
                        </a:moveTo>
                        <a:cubicBezTo>
                          <a:pt x="18399" y="4079"/>
                          <a:pt x="21600" y="10481"/>
                          <a:pt x="21600" y="17280"/>
                        </a:cubicBezTo>
                        <a:cubicBezTo>
                          <a:pt x="21600" y="21544"/>
                          <a:pt x="20337" y="25713"/>
                          <a:pt x="17971" y="29261"/>
                        </a:cubicBezTo>
                        <a:lnTo>
                          <a:pt x="0" y="17280"/>
                        </a:lnTo>
                        <a:lnTo>
                          <a:pt x="12959" y="-1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92" name="Arc 124"/>
                  <p:cNvSpPr>
                    <a:spLocks/>
                  </p:cNvSpPr>
                  <p:nvPr/>
                </p:nvSpPr>
                <p:spPr bwMode="auto">
                  <a:xfrm>
                    <a:off x="1076" y="2237"/>
                    <a:ext cx="20" cy="20"/>
                  </a:xfrm>
                  <a:custGeom>
                    <a:avLst/>
                    <a:gdLst>
                      <a:gd name="T0" fmla="*/ 0 w 28696"/>
                      <a:gd name="T1" fmla="*/ 0 h 28431"/>
                      <a:gd name="T2" fmla="*/ 0 w 28696"/>
                      <a:gd name="T3" fmla="*/ 0 h 28431"/>
                      <a:gd name="T4" fmla="*/ 0 w 28696"/>
                      <a:gd name="T5" fmla="*/ 0 h 28431"/>
                      <a:gd name="T6" fmla="*/ 0 60000 65536"/>
                      <a:gd name="T7" fmla="*/ 0 60000 65536"/>
                      <a:gd name="T8" fmla="*/ 0 60000 65536"/>
                      <a:gd name="T9" fmla="*/ 0 w 28696"/>
                      <a:gd name="T10" fmla="*/ 0 h 28431"/>
                      <a:gd name="T11" fmla="*/ 28696 w 28696"/>
                      <a:gd name="T12" fmla="*/ 28431 h 2843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696" h="28431" fill="none" extrusionOk="0">
                        <a:moveTo>
                          <a:pt x="27587" y="0"/>
                        </a:moveTo>
                        <a:cubicBezTo>
                          <a:pt x="28321" y="2202"/>
                          <a:pt x="28696" y="4509"/>
                          <a:pt x="28696" y="6831"/>
                        </a:cubicBezTo>
                        <a:cubicBezTo>
                          <a:pt x="28696" y="18760"/>
                          <a:pt x="19025" y="28431"/>
                          <a:pt x="7096" y="28431"/>
                        </a:cubicBezTo>
                        <a:cubicBezTo>
                          <a:pt x="4680" y="28431"/>
                          <a:pt x="2281" y="28025"/>
                          <a:pt x="-1" y="27232"/>
                        </a:cubicBezTo>
                      </a:path>
                      <a:path w="28696" h="28431" stroke="0" extrusionOk="0">
                        <a:moveTo>
                          <a:pt x="27587" y="0"/>
                        </a:moveTo>
                        <a:cubicBezTo>
                          <a:pt x="28321" y="2202"/>
                          <a:pt x="28696" y="4509"/>
                          <a:pt x="28696" y="6831"/>
                        </a:cubicBezTo>
                        <a:cubicBezTo>
                          <a:pt x="28696" y="18760"/>
                          <a:pt x="19025" y="28431"/>
                          <a:pt x="7096" y="28431"/>
                        </a:cubicBezTo>
                        <a:cubicBezTo>
                          <a:pt x="4680" y="28431"/>
                          <a:pt x="2281" y="28025"/>
                          <a:pt x="-1" y="27232"/>
                        </a:cubicBezTo>
                        <a:lnTo>
                          <a:pt x="7096" y="6831"/>
                        </a:lnTo>
                        <a:lnTo>
                          <a:pt x="27587" y="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93" name="Arc 125"/>
                  <p:cNvSpPr>
                    <a:spLocks/>
                  </p:cNvSpPr>
                  <p:nvPr/>
                </p:nvSpPr>
                <p:spPr bwMode="auto">
                  <a:xfrm>
                    <a:off x="1076" y="2238"/>
                    <a:ext cx="19" cy="18"/>
                  </a:xfrm>
                  <a:custGeom>
                    <a:avLst/>
                    <a:gdLst>
                      <a:gd name="T0" fmla="*/ 0 w 28696"/>
                      <a:gd name="T1" fmla="*/ 0 h 28431"/>
                      <a:gd name="T2" fmla="*/ 0 w 28696"/>
                      <a:gd name="T3" fmla="*/ 0 h 28431"/>
                      <a:gd name="T4" fmla="*/ 0 w 28696"/>
                      <a:gd name="T5" fmla="*/ 0 h 28431"/>
                      <a:gd name="T6" fmla="*/ 0 60000 65536"/>
                      <a:gd name="T7" fmla="*/ 0 60000 65536"/>
                      <a:gd name="T8" fmla="*/ 0 60000 65536"/>
                      <a:gd name="T9" fmla="*/ 0 w 28696"/>
                      <a:gd name="T10" fmla="*/ 0 h 28431"/>
                      <a:gd name="T11" fmla="*/ 28696 w 28696"/>
                      <a:gd name="T12" fmla="*/ 28431 h 2843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696" h="28431" fill="none" extrusionOk="0">
                        <a:moveTo>
                          <a:pt x="27587" y="0"/>
                        </a:moveTo>
                        <a:cubicBezTo>
                          <a:pt x="28321" y="2202"/>
                          <a:pt x="28696" y="4509"/>
                          <a:pt x="28696" y="6831"/>
                        </a:cubicBezTo>
                        <a:cubicBezTo>
                          <a:pt x="28696" y="18760"/>
                          <a:pt x="19025" y="28431"/>
                          <a:pt x="7096" y="28431"/>
                        </a:cubicBezTo>
                        <a:cubicBezTo>
                          <a:pt x="4680" y="28431"/>
                          <a:pt x="2281" y="28025"/>
                          <a:pt x="-1" y="27232"/>
                        </a:cubicBezTo>
                      </a:path>
                      <a:path w="28696" h="28431" stroke="0" extrusionOk="0">
                        <a:moveTo>
                          <a:pt x="27587" y="0"/>
                        </a:moveTo>
                        <a:cubicBezTo>
                          <a:pt x="28321" y="2202"/>
                          <a:pt x="28696" y="4509"/>
                          <a:pt x="28696" y="6831"/>
                        </a:cubicBezTo>
                        <a:cubicBezTo>
                          <a:pt x="28696" y="18760"/>
                          <a:pt x="19025" y="28431"/>
                          <a:pt x="7096" y="28431"/>
                        </a:cubicBezTo>
                        <a:cubicBezTo>
                          <a:pt x="4680" y="28431"/>
                          <a:pt x="2281" y="28025"/>
                          <a:pt x="-1" y="27232"/>
                        </a:cubicBezTo>
                        <a:lnTo>
                          <a:pt x="7096" y="6831"/>
                        </a:lnTo>
                        <a:lnTo>
                          <a:pt x="27587" y="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94" name="Arc 126"/>
                  <p:cNvSpPr>
                    <a:spLocks/>
                  </p:cNvSpPr>
                  <p:nvPr/>
                </p:nvSpPr>
                <p:spPr bwMode="auto">
                  <a:xfrm>
                    <a:off x="1005" y="2225"/>
                    <a:ext cx="10" cy="17"/>
                  </a:xfrm>
                  <a:custGeom>
                    <a:avLst/>
                    <a:gdLst>
                      <a:gd name="T0" fmla="*/ 0 w 21600"/>
                      <a:gd name="T1" fmla="*/ 0 h 41281"/>
                      <a:gd name="T2" fmla="*/ 0 w 21600"/>
                      <a:gd name="T3" fmla="*/ 0 h 41281"/>
                      <a:gd name="T4" fmla="*/ 0 w 21600"/>
                      <a:gd name="T5" fmla="*/ 0 h 41281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41281"/>
                      <a:gd name="T11" fmla="*/ 21600 w 21600"/>
                      <a:gd name="T12" fmla="*/ 41281 h 4128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41281" fill="none" extrusionOk="0">
                        <a:moveTo>
                          <a:pt x="12736" y="41280"/>
                        </a:moveTo>
                        <a:cubicBezTo>
                          <a:pt x="4984" y="37792"/>
                          <a:pt x="0" y="30082"/>
                          <a:pt x="0" y="21583"/>
                        </a:cubicBezTo>
                        <a:cubicBezTo>
                          <a:pt x="-1" y="9982"/>
                          <a:pt x="9163" y="453"/>
                          <a:pt x="20754" y="-1"/>
                        </a:cubicBezTo>
                      </a:path>
                      <a:path w="21600" h="41281" stroke="0" extrusionOk="0">
                        <a:moveTo>
                          <a:pt x="12736" y="41280"/>
                        </a:moveTo>
                        <a:cubicBezTo>
                          <a:pt x="4984" y="37792"/>
                          <a:pt x="0" y="30082"/>
                          <a:pt x="0" y="21583"/>
                        </a:cubicBezTo>
                        <a:cubicBezTo>
                          <a:pt x="-1" y="9982"/>
                          <a:pt x="9163" y="453"/>
                          <a:pt x="20754" y="-1"/>
                        </a:cubicBezTo>
                        <a:lnTo>
                          <a:pt x="21600" y="21583"/>
                        </a:lnTo>
                        <a:lnTo>
                          <a:pt x="12736" y="4128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95" name="Arc 127"/>
                  <p:cNvSpPr>
                    <a:spLocks/>
                  </p:cNvSpPr>
                  <p:nvPr/>
                </p:nvSpPr>
                <p:spPr bwMode="auto">
                  <a:xfrm>
                    <a:off x="1006" y="2226"/>
                    <a:ext cx="9" cy="15"/>
                  </a:xfrm>
                  <a:custGeom>
                    <a:avLst/>
                    <a:gdLst>
                      <a:gd name="T0" fmla="*/ 0 w 21600"/>
                      <a:gd name="T1" fmla="*/ 0 h 41322"/>
                      <a:gd name="T2" fmla="*/ 0 w 21600"/>
                      <a:gd name="T3" fmla="*/ 0 h 41322"/>
                      <a:gd name="T4" fmla="*/ 0 w 21600"/>
                      <a:gd name="T5" fmla="*/ 0 h 41322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41322"/>
                      <a:gd name="T11" fmla="*/ 21600 w 21600"/>
                      <a:gd name="T12" fmla="*/ 41322 h 4132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41322" fill="none" extrusionOk="0">
                        <a:moveTo>
                          <a:pt x="12826" y="41322"/>
                        </a:moveTo>
                        <a:cubicBezTo>
                          <a:pt x="5026" y="37855"/>
                          <a:pt x="0" y="30119"/>
                          <a:pt x="0" y="21584"/>
                        </a:cubicBezTo>
                        <a:cubicBezTo>
                          <a:pt x="-1" y="9979"/>
                          <a:pt x="9169" y="448"/>
                          <a:pt x="20766" y="0"/>
                        </a:cubicBezTo>
                      </a:path>
                      <a:path w="21600" h="41322" stroke="0" extrusionOk="0">
                        <a:moveTo>
                          <a:pt x="12826" y="41322"/>
                        </a:moveTo>
                        <a:cubicBezTo>
                          <a:pt x="5026" y="37855"/>
                          <a:pt x="0" y="30119"/>
                          <a:pt x="0" y="21584"/>
                        </a:cubicBezTo>
                        <a:cubicBezTo>
                          <a:pt x="-1" y="9979"/>
                          <a:pt x="9169" y="448"/>
                          <a:pt x="20766" y="0"/>
                        </a:cubicBezTo>
                        <a:lnTo>
                          <a:pt x="21600" y="21584"/>
                        </a:lnTo>
                        <a:lnTo>
                          <a:pt x="12826" y="41322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96" name="Arc 128"/>
                  <p:cNvSpPr>
                    <a:spLocks/>
                  </p:cNvSpPr>
                  <p:nvPr/>
                </p:nvSpPr>
                <p:spPr bwMode="auto">
                  <a:xfrm>
                    <a:off x="1034" y="2249"/>
                    <a:ext cx="43" cy="12"/>
                  </a:xfrm>
                  <a:custGeom>
                    <a:avLst/>
                    <a:gdLst>
                      <a:gd name="T0" fmla="*/ 0 w 39157"/>
                      <a:gd name="T1" fmla="*/ 0 h 21600"/>
                      <a:gd name="T2" fmla="*/ 0 w 39157"/>
                      <a:gd name="T3" fmla="*/ 0 h 21600"/>
                      <a:gd name="T4" fmla="*/ 0 w 39157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39157"/>
                      <a:gd name="T10" fmla="*/ 0 h 21600"/>
                      <a:gd name="T11" fmla="*/ 39157 w 39157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9157" h="21600" fill="none" extrusionOk="0">
                        <a:moveTo>
                          <a:pt x="39156" y="12211"/>
                        </a:moveTo>
                        <a:cubicBezTo>
                          <a:pt x="35129" y="18087"/>
                          <a:pt x="28463" y="21599"/>
                          <a:pt x="21340" y="21600"/>
                        </a:cubicBezTo>
                        <a:cubicBezTo>
                          <a:pt x="10701" y="21600"/>
                          <a:pt x="1646" y="13853"/>
                          <a:pt x="0" y="3342"/>
                        </a:cubicBezTo>
                      </a:path>
                      <a:path w="39157" h="21600" stroke="0" extrusionOk="0">
                        <a:moveTo>
                          <a:pt x="39156" y="12211"/>
                        </a:moveTo>
                        <a:cubicBezTo>
                          <a:pt x="35129" y="18087"/>
                          <a:pt x="28463" y="21599"/>
                          <a:pt x="21340" y="21600"/>
                        </a:cubicBezTo>
                        <a:cubicBezTo>
                          <a:pt x="10701" y="21600"/>
                          <a:pt x="1646" y="13853"/>
                          <a:pt x="0" y="3342"/>
                        </a:cubicBezTo>
                        <a:lnTo>
                          <a:pt x="21340" y="0"/>
                        </a:lnTo>
                        <a:lnTo>
                          <a:pt x="39156" y="12211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97" name="Arc 129"/>
                  <p:cNvSpPr>
                    <a:spLocks/>
                  </p:cNvSpPr>
                  <p:nvPr/>
                </p:nvSpPr>
                <p:spPr bwMode="auto">
                  <a:xfrm>
                    <a:off x="1035" y="2249"/>
                    <a:ext cx="40" cy="11"/>
                  </a:xfrm>
                  <a:custGeom>
                    <a:avLst/>
                    <a:gdLst>
                      <a:gd name="T0" fmla="*/ 0 w 38879"/>
                      <a:gd name="T1" fmla="*/ 0 h 21600"/>
                      <a:gd name="T2" fmla="*/ 0 w 38879"/>
                      <a:gd name="T3" fmla="*/ 0 h 21600"/>
                      <a:gd name="T4" fmla="*/ 0 w 38879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38879"/>
                      <a:gd name="T10" fmla="*/ 0 h 21600"/>
                      <a:gd name="T11" fmla="*/ 38879 w 38879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879" h="21600" fill="none" extrusionOk="0">
                        <a:moveTo>
                          <a:pt x="38878" y="12573"/>
                        </a:moveTo>
                        <a:cubicBezTo>
                          <a:pt x="34822" y="18239"/>
                          <a:pt x="28283" y="21599"/>
                          <a:pt x="21316" y="21600"/>
                        </a:cubicBezTo>
                        <a:cubicBezTo>
                          <a:pt x="10732" y="21600"/>
                          <a:pt x="1708" y="13932"/>
                          <a:pt x="-1" y="3488"/>
                        </a:cubicBezTo>
                      </a:path>
                      <a:path w="38879" h="21600" stroke="0" extrusionOk="0">
                        <a:moveTo>
                          <a:pt x="38878" y="12573"/>
                        </a:moveTo>
                        <a:cubicBezTo>
                          <a:pt x="34822" y="18239"/>
                          <a:pt x="28283" y="21599"/>
                          <a:pt x="21316" y="21600"/>
                        </a:cubicBezTo>
                        <a:cubicBezTo>
                          <a:pt x="10732" y="21600"/>
                          <a:pt x="1708" y="13932"/>
                          <a:pt x="-1" y="3488"/>
                        </a:cubicBezTo>
                        <a:lnTo>
                          <a:pt x="21316" y="0"/>
                        </a:lnTo>
                        <a:lnTo>
                          <a:pt x="38878" y="12573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9831" name="Group 130"/>
              <p:cNvGrpSpPr>
                <a:grpSpLocks/>
              </p:cNvGrpSpPr>
              <p:nvPr/>
            </p:nvGrpSpPr>
            <p:grpSpPr bwMode="auto">
              <a:xfrm>
                <a:off x="1523" y="332"/>
                <a:ext cx="170" cy="169"/>
                <a:chOff x="775" y="1966"/>
                <a:chExt cx="170" cy="169"/>
              </a:xfrm>
            </p:grpSpPr>
            <p:sp>
              <p:nvSpPr>
                <p:cNvPr id="29860" name="Freeform 131"/>
                <p:cNvSpPr>
                  <a:spLocks/>
                </p:cNvSpPr>
                <p:nvPr/>
              </p:nvSpPr>
              <p:spPr bwMode="auto">
                <a:xfrm>
                  <a:off x="799" y="2068"/>
                  <a:ext cx="146" cy="18"/>
                </a:xfrm>
                <a:custGeom>
                  <a:avLst/>
                  <a:gdLst>
                    <a:gd name="T0" fmla="*/ 0 w 581"/>
                    <a:gd name="T1" fmla="*/ 0 h 72"/>
                    <a:gd name="T2" fmla="*/ 0 w 581"/>
                    <a:gd name="T3" fmla="*/ 0 h 72"/>
                    <a:gd name="T4" fmla="*/ 0 w 581"/>
                    <a:gd name="T5" fmla="*/ 0 h 72"/>
                    <a:gd name="T6" fmla="*/ 0 w 581"/>
                    <a:gd name="T7" fmla="*/ 0 h 72"/>
                    <a:gd name="T8" fmla="*/ 0 w 581"/>
                    <a:gd name="T9" fmla="*/ 0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81"/>
                    <a:gd name="T16" fmla="*/ 0 h 72"/>
                    <a:gd name="T17" fmla="*/ 581 w 581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81" h="72">
                      <a:moveTo>
                        <a:pt x="0" y="72"/>
                      </a:moveTo>
                      <a:lnTo>
                        <a:pt x="72" y="0"/>
                      </a:lnTo>
                      <a:lnTo>
                        <a:pt x="581" y="0"/>
                      </a:lnTo>
                      <a:lnTo>
                        <a:pt x="516" y="72"/>
                      </a:lnTo>
                      <a:lnTo>
                        <a:pt x="0" y="72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61" name="Freeform 132"/>
                <p:cNvSpPr>
                  <a:spLocks/>
                </p:cNvSpPr>
                <p:nvPr/>
              </p:nvSpPr>
              <p:spPr bwMode="auto">
                <a:xfrm>
                  <a:off x="799" y="2068"/>
                  <a:ext cx="146" cy="18"/>
                </a:xfrm>
                <a:custGeom>
                  <a:avLst/>
                  <a:gdLst>
                    <a:gd name="T0" fmla="*/ 0 w 581"/>
                    <a:gd name="T1" fmla="*/ 0 h 72"/>
                    <a:gd name="T2" fmla="*/ 0 w 581"/>
                    <a:gd name="T3" fmla="*/ 0 h 72"/>
                    <a:gd name="T4" fmla="*/ 0 w 581"/>
                    <a:gd name="T5" fmla="*/ 0 h 72"/>
                    <a:gd name="T6" fmla="*/ 0 w 581"/>
                    <a:gd name="T7" fmla="*/ 0 h 72"/>
                    <a:gd name="T8" fmla="*/ 0 w 581"/>
                    <a:gd name="T9" fmla="*/ 0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81"/>
                    <a:gd name="T16" fmla="*/ 0 h 72"/>
                    <a:gd name="T17" fmla="*/ 581 w 581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81" h="72">
                      <a:moveTo>
                        <a:pt x="0" y="72"/>
                      </a:moveTo>
                      <a:lnTo>
                        <a:pt x="72" y="0"/>
                      </a:lnTo>
                      <a:lnTo>
                        <a:pt x="581" y="0"/>
                      </a:lnTo>
                      <a:lnTo>
                        <a:pt x="516" y="72"/>
                      </a:lnTo>
                      <a:lnTo>
                        <a:pt x="0" y="72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3175">
                  <a:solidFill>
                    <a:srgbClr val="49493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62" name="Rectangle 133"/>
                <p:cNvSpPr>
                  <a:spLocks noChangeArrowheads="1"/>
                </p:cNvSpPr>
                <p:nvPr/>
              </p:nvSpPr>
              <p:spPr bwMode="auto">
                <a:xfrm>
                  <a:off x="799" y="2086"/>
                  <a:ext cx="130" cy="2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9863" name="Rectangle 134"/>
                <p:cNvSpPr>
                  <a:spLocks noChangeArrowheads="1"/>
                </p:cNvSpPr>
                <p:nvPr/>
              </p:nvSpPr>
              <p:spPr bwMode="auto">
                <a:xfrm>
                  <a:off x="800" y="2087"/>
                  <a:ext cx="128" cy="20"/>
                </a:xfrm>
                <a:prstGeom prst="rect">
                  <a:avLst/>
                </a:prstGeom>
                <a:solidFill>
                  <a:srgbClr val="B7B79D"/>
                </a:solidFill>
                <a:ln w="3175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9864" name="Freeform 135"/>
                <p:cNvSpPr>
                  <a:spLocks/>
                </p:cNvSpPr>
                <p:nvPr/>
              </p:nvSpPr>
              <p:spPr bwMode="auto">
                <a:xfrm>
                  <a:off x="929" y="2068"/>
                  <a:ext cx="16" cy="40"/>
                </a:xfrm>
                <a:custGeom>
                  <a:avLst/>
                  <a:gdLst>
                    <a:gd name="T0" fmla="*/ 0 w 65"/>
                    <a:gd name="T1" fmla="*/ 0 h 160"/>
                    <a:gd name="T2" fmla="*/ 0 w 65"/>
                    <a:gd name="T3" fmla="*/ 0 h 160"/>
                    <a:gd name="T4" fmla="*/ 0 w 65"/>
                    <a:gd name="T5" fmla="*/ 0 h 160"/>
                    <a:gd name="T6" fmla="*/ 0 w 65"/>
                    <a:gd name="T7" fmla="*/ 0 h 160"/>
                    <a:gd name="T8" fmla="*/ 0 w 65"/>
                    <a:gd name="T9" fmla="*/ 0 h 1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160"/>
                    <a:gd name="T17" fmla="*/ 65 w 65"/>
                    <a:gd name="T18" fmla="*/ 160 h 1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160">
                      <a:moveTo>
                        <a:pt x="0" y="160"/>
                      </a:moveTo>
                      <a:lnTo>
                        <a:pt x="65" y="96"/>
                      </a:lnTo>
                      <a:lnTo>
                        <a:pt x="65" y="0"/>
                      </a:lnTo>
                      <a:lnTo>
                        <a:pt x="0" y="72"/>
                      </a:lnTo>
                      <a:lnTo>
                        <a:pt x="0" y="160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65" name="Freeform 136"/>
                <p:cNvSpPr>
                  <a:spLocks/>
                </p:cNvSpPr>
                <p:nvPr/>
              </p:nvSpPr>
              <p:spPr bwMode="auto">
                <a:xfrm>
                  <a:off x="929" y="2068"/>
                  <a:ext cx="16" cy="40"/>
                </a:xfrm>
                <a:custGeom>
                  <a:avLst/>
                  <a:gdLst>
                    <a:gd name="T0" fmla="*/ 0 w 65"/>
                    <a:gd name="T1" fmla="*/ 0 h 160"/>
                    <a:gd name="T2" fmla="*/ 0 w 65"/>
                    <a:gd name="T3" fmla="*/ 0 h 160"/>
                    <a:gd name="T4" fmla="*/ 0 w 65"/>
                    <a:gd name="T5" fmla="*/ 0 h 160"/>
                    <a:gd name="T6" fmla="*/ 0 w 65"/>
                    <a:gd name="T7" fmla="*/ 0 h 160"/>
                    <a:gd name="T8" fmla="*/ 0 w 65"/>
                    <a:gd name="T9" fmla="*/ 0 h 1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160"/>
                    <a:gd name="T17" fmla="*/ 65 w 65"/>
                    <a:gd name="T18" fmla="*/ 160 h 1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160">
                      <a:moveTo>
                        <a:pt x="0" y="160"/>
                      </a:moveTo>
                      <a:lnTo>
                        <a:pt x="65" y="96"/>
                      </a:lnTo>
                      <a:lnTo>
                        <a:pt x="65" y="0"/>
                      </a:lnTo>
                      <a:lnTo>
                        <a:pt x="0" y="72"/>
                      </a:lnTo>
                      <a:lnTo>
                        <a:pt x="0" y="160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3175">
                  <a:solidFill>
                    <a:srgbClr val="49493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66" name="Freeform 137"/>
                <p:cNvSpPr>
                  <a:spLocks/>
                </p:cNvSpPr>
                <p:nvPr/>
              </p:nvSpPr>
              <p:spPr bwMode="auto">
                <a:xfrm>
                  <a:off x="803" y="2068"/>
                  <a:ext cx="140" cy="14"/>
                </a:xfrm>
                <a:custGeom>
                  <a:avLst/>
                  <a:gdLst>
                    <a:gd name="T0" fmla="*/ 0 w 557"/>
                    <a:gd name="T1" fmla="*/ 0 h 56"/>
                    <a:gd name="T2" fmla="*/ 0 w 557"/>
                    <a:gd name="T3" fmla="*/ 0 h 56"/>
                    <a:gd name="T4" fmla="*/ 0 w 557"/>
                    <a:gd name="T5" fmla="*/ 0 h 56"/>
                    <a:gd name="T6" fmla="*/ 0 w 557"/>
                    <a:gd name="T7" fmla="*/ 0 h 56"/>
                    <a:gd name="T8" fmla="*/ 0 w 557"/>
                    <a:gd name="T9" fmla="*/ 0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7"/>
                    <a:gd name="T16" fmla="*/ 0 h 56"/>
                    <a:gd name="T17" fmla="*/ 557 w 557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7" h="56">
                      <a:moveTo>
                        <a:pt x="0" y="56"/>
                      </a:moveTo>
                      <a:lnTo>
                        <a:pt x="56" y="0"/>
                      </a:lnTo>
                      <a:lnTo>
                        <a:pt x="557" y="0"/>
                      </a:lnTo>
                      <a:lnTo>
                        <a:pt x="508" y="5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67" name="Freeform 138"/>
                <p:cNvSpPr>
                  <a:spLocks/>
                </p:cNvSpPr>
                <p:nvPr/>
              </p:nvSpPr>
              <p:spPr bwMode="auto">
                <a:xfrm>
                  <a:off x="803" y="2068"/>
                  <a:ext cx="140" cy="14"/>
                </a:xfrm>
                <a:custGeom>
                  <a:avLst/>
                  <a:gdLst>
                    <a:gd name="T0" fmla="*/ 0 w 557"/>
                    <a:gd name="T1" fmla="*/ 0 h 56"/>
                    <a:gd name="T2" fmla="*/ 0 w 557"/>
                    <a:gd name="T3" fmla="*/ 0 h 56"/>
                    <a:gd name="T4" fmla="*/ 0 w 557"/>
                    <a:gd name="T5" fmla="*/ 0 h 56"/>
                    <a:gd name="T6" fmla="*/ 0 w 557"/>
                    <a:gd name="T7" fmla="*/ 0 h 56"/>
                    <a:gd name="T8" fmla="*/ 0 w 557"/>
                    <a:gd name="T9" fmla="*/ 0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7"/>
                    <a:gd name="T16" fmla="*/ 0 h 56"/>
                    <a:gd name="T17" fmla="*/ 557 w 557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7" h="56">
                      <a:moveTo>
                        <a:pt x="0" y="56"/>
                      </a:moveTo>
                      <a:lnTo>
                        <a:pt x="56" y="0"/>
                      </a:lnTo>
                      <a:lnTo>
                        <a:pt x="557" y="0"/>
                      </a:lnTo>
                      <a:lnTo>
                        <a:pt x="508" y="5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68" name="Freeform 139"/>
                <p:cNvSpPr>
                  <a:spLocks/>
                </p:cNvSpPr>
                <p:nvPr/>
              </p:nvSpPr>
              <p:spPr bwMode="auto">
                <a:xfrm>
                  <a:off x="801" y="1966"/>
                  <a:ext cx="142" cy="14"/>
                </a:xfrm>
                <a:custGeom>
                  <a:avLst/>
                  <a:gdLst>
                    <a:gd name="T0" fmla="*/ 0 w 565"/>
                    <a:gd name="T1" fmla="*/ 0 h 56"/>
                    <a:gd name="T2" fmla="*/ 0 w 565"/>
                    <a:gd name="T3" fmla="*/ 0 h 56"/>
                    <a:gd name="T4" fmla="*/ 0 w 565"/>
                    <a:gd name="T5" fmla="*/ 0 h 56"/>
                    <a:gd name="T6" fmla="*/ 0 w 565"/>
                    <a:gd name="T7" fmla="*/ 0 h 56"/>
                    <a:gd name="T8" fmla="*/ 0 w 565"/>
                    <a:gd name="T9" fmla="*/ 0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65"/>
                    <a:gd name="T16" fmla="*/ 0 h 56"/>
                    <a:gd name="T17" fmla="*/ 565 w 565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65" h="56">
                      <a:moveTo>
                        <a:pt x="0" y="56"/>
                      </a:moveTo>
                      <a:lnTo>
                        <a:pt x="48" y="0"/>
                      </a:lnTo>
                      <a:lnTo>
                        <a:pt x="565" y="0"/>
                      </a:lnTo>
                      <a:lnTo>
                        <a:pt x="508" y="5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69" name="Freeform 140"/>
                <p:cNvSpPr>
                  <a:spLocks/>
                </p:cNvSpPr>
                <p:nvPr/>
              </p:nvSpPr>
              <p:spPr bwMode="auto">
                <a:xfrm>
                  <a:off x="801" y="1966"/>
                  <a:ext cx="142" cy="14"/>
                </a:xfrm>
                <a:custGeom>
                  <a:avLst/>
                  <a:gdLst>
                    <a:gd name="T0" fmla="*/ 0 w 565"/>
                    <a:gd name="T1" fmla="*/ 0 h 56"/>
                    <a:gd name="T2" fmla="*/ 0 w 565"/>
                    <a:gd name="T3" fmla="*/ 0 h 56"/>
                    <a:gd name="T4" fmla="*/ 0 w 565"/>
                    <a:gd name="T5" fmla="*/ 0 h 56"/>
                    <a:gd name="T6" fmla="*/ 0 w 565"/>
                    <a:gd name="T7" fmla="*/ 0 h 56"/>
                    <a:gd name="T8" fmla="*/ 0 w 565"/>
                    <a:gd name="T9" fmla="*/ 0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65"/>
                    <a:gd name="T16" fmla="*/ 0 h 56"/>
                    <a:gd name="T17" fmla="*/ 565 w 565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65" h="56">
                      <a:moveTo>
                        <a:pt x="0" y="56"/>
                      </a:moveTo>
                      <a:lnTo>
                        <a:pt x="48" y="0"/>
                      </a:lnTo>
                      <a:lnTo>
                        <a:pt x="565" y="0"/>
                      </a:lnTo>
                      <a:lnTo>
                        <a:pt x="508" y="5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3175">
                  <a:solidFill>
                    <a:srgbClr val="49493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70" name="Rectangle 141"/>
                <p:cNvSpPr>
                  <a:spLocks noChangeArrowheads="1"/>
                </p:cNvSpPr>
                <p:nvPr/>
              </p:nvSpPr>
              <p:spPr bwMode="auto">
                <a:xfrm>
                  <a:off x="802" y="1981"/>
                  <a:ext cx="128" cy="98"/>
                </a:xfrm>
                <a:prstGeom prst="rect">
                  <a:avLst/>
                </a:prstGeom>
                <a:solidFill>
                  <a:srgbClr val="B7B79D"/>
                </a:solidFill>
                <a:ln w="3175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9871" name="Rectangle 142"/>
                <p:cNvSpPr>
                  <a:spLocks noChangeArrowheads="1"/>
                </p:cNvSpPr>
                <p:nvPr/>
              </p:nvSpPr>
              <p:spPr bwMode="auto">
                <a:xfrm>
                  <a:off x="813" y="1993"/>
                  <a:ext cx="104" cy="7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9872" name="Freeform 143"/>
                <p:cNvSpPr>
                  <a:spLocks/>
                </p:cNvSpPr>
                <p:nvPr/>
              </p:nvSpPr>
              <p:spPr bwMode="auto">
                <a:xfrm>
                  <a:off x="929" y="1966"/>
                  <a:ext cx="14" cy="112"/>
                </a:xfrm>
                <a:custGeom>
                  <a:avLst/>
                  <a:gdLst>
                    <a:gd name="T0" fmla="*/ 0 w 57"/>
                    <a:gd name="T1" fmla="*/ 0 h 449"/>
                    <a:gd name="T2" fmla="*/ 0 w 57"/>
                    <a:gd name="T3" fmla="*/ 0 h 449"/>
                    <a:gd name="T4" fmla="*/ 0 w 57"/>
                    <a:gd name="T5" fmla="*/ 0 h 449"/>
                    <a:gd name="T6" fmla="*/ 0 w 57"/>
                    <a:gd name="T7" fmla="*/ 0 h 449"/>
                    <a:gd name="T8" fmla="*/ 0 w 57"/>
                    <a:gd name="T9" fmla="*/ 0 h 4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"/>
                    <a:gd name="T16" fmla="*/ 0 h 449"/>
                    <a:gd name="T17" fmla="*/ 57 w 57"/>
                    <a:gd name="T18" fmla="*/ 449 h 4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" h="449">
                      <a:moveTo>
                        <a:pt x="0" y="449"/>
                      </a:moveTo>
                      <a:lnTo>
                        <a:pt x="57" y="401"/>
                      </a:ln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0" y="449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73" name="Freeform 144"/>
                <p:cNvSpPr>
                  <a:spLocks/>
                </p:cNvSpPr>
                <p:nvPr/>
              </p:nvSpPr>
              <p:spPr bwMode="auto">
                <a:xfrm>
                  <a:off x="929" y="1966"/>
                  <a:ext cx="14" cy="112"/>
                </a:xfrm>
                <a:custGeom>
                  <a:avLst/>
                  <a:gdLst>
                    <a:gd name="T0" fmla="*/ 0 w 57"/>
                    <a:gd name="T1" fmla="*/ 0 h 449"/>
                    <a:gd name="T2" fmla="*/ 0 w 57"/>
                    <a:gd name="T3" fmla="*/ 0 h 449"/>
                    <a:gd name="T4" fmla="*/ 0 w 57"/>
                    <a:gd name="T5" fmla="*/ 0 h 449"/>
                    <a:gd name="T6" fmla="*/ 0 w 57"/>
                    <a:gd name="T7" fmla="*/ 0 h 449"/>
                    <a:gd name="T8" fmla="*/ 0 w 57"/>
                    <a:gd name="T9" fmla="*/ 0 h 4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"/>
                    <a:gd name="T16" fmla="*/ 0 h 449"/>
                    <a:gd name="T17" fmla="*/ 57 w 57"/>
                    <a:gd name="T18" fmla="*/ 449 h 4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" h="449">
                      <a:moveTo>
                        <a:pt x="0" y="449"/>
                      </a:moveTo>
                      <a:lnTo>
                        <a:pt x="57" y="401"/>
                      </a:lnTo>
                      <a:lnTo>
                        <a:pt x="57" y="0"/>
                      </a:lnTo>
                      <a:lnTo>
                        <a:pt x="0" y="56"/>
                      </a:lnTo>
                      <a:lnTo>
                        <a:pt x="0" y="449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3175">
                  <a:solidFill>
                    <a:srgbClr val="49493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74" name="Freeform 145"/>
                <p:cNvSpPr>
                  <a:spLocks/>
                </p:cNvSpPr>
                <p:nvPr/>
              </p:nvSpPr>
              <p:spPr bwMode="auto">
                <a:xfrm>
                  <a:off x="775" y="2104"/>
                  <a:ext cx="160" cy="25"/>
                </a:xfrm>
                <a:custGeom>
                  <a:avLst/>
                  <a:gdLst>
                    <a:gd name="T0" fmla="*/ 0 w 637"/>
                    <a:gd name="T1" fmla="*/ 0 h 96"/>
                    <a:gd name="T2" fmla="*/ 0 w 637"/>
                    <a:gd name="T3" fmla="*/ 0 h 96"/>
                    <a:gd name="T4" fmla="*/ 0 w 637"/>
                    <a:gd name="T5" fmla="*/ 0 h 96"/>
                    <a:gd name="T6" fmla="*/ 0 w 637"/>
                    <a:gd name="T7" fmla="*/ 0 h 96"/>
                    <a:gd name="T8" fmla="*/ 0 w 637"/>
                    <a:gd name="T9" fmla="*/ 0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96"/>
                    <a:gd name="T17" fmla="*/ 637 w 637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96">
                      <a:moveTo>
                        <a:pt x="0" y="96"/>
                      </a:moveTo>
                      <a:lnTo>
                        <a:pt x="81" y="0"/>
                      </a:lnTo>
                      <a:lnTo>
                        <a:pt x="637" y="0"/>
                      </a:lnTo>
                      <a:lnTo>
                        <a:pt x="557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75" name="Freeform 146"/>
                <p:cNvSpPr>
                  <a:spLocks/>
                </p:cNvSpPr>
                <p:nvPr/>
              </p:nvSpPr>
              <p:spPr bwMode="auto">
                <a:xfrm>
                  <a:off x="775" y="2104"/>
                  <a:ext cx="160" cy="25"/>
                </a:xfrm>
                <a:custGeom>
                  <a:avLst/>
                  <a:gdLst>
                    <a:gd name="T0" fmla="*/ 0 w 637"/>
                    <a:gd name="T1" fmla="*/ 0 h 96"/>
                    <a:gd name="T2" fmla="*/ 0 w 637"/>
                    <a:gd name="T3" fmla="*/ 0 h 96"/>
                    <a:gd name="T4" fmla="*/ 0 w 637"/>
                    <a:gd name="T5" fmla="*/ 0 h 96"/>
                    <a:gd name="T6" fmla="*/ 0 w 637"/>
                    <a:gd name="T7" fmla="*/ 0 h 96"/>
                    <a:gd name="T8" fmla="*/ 0 w 637"/>
                    <a:gd name="T9" fmla="*/ 0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96"/>
                    <a:gd name="T17" fmla="*/ 637 w 637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96">
                      <a:moveTo>
                        <a:pt x="0" y="96"/>
                      </a:moveTo>
                      <a:lnTo>
                        <a:pt x="81" y="0"/>
                      </a:lnTo>
                      <a:lnTo>
                        <a:pt x="637" y="0"/>
                      </a:lnTo>
                      <a:lnTo>
                        <a:pt x="557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3175">
                  <a:solidFill>
                    <a:srgbClr val="49493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76" name="Freeform 147"/>
                <p:cNvSpPr>
                  <a:spLocks/>
                </p:cNvSpPr>
                <p:nvPr/>
              </p:nvSpPr>
              <p:spPr bwMode="auto">
                <a:xfrm>
                  <a:off x="914" y="2104"/>
                  <a:ext cx="21" cy="31"/>
                </a:xfrm>
                <a:custGeom>
                  <a:avLst/>
                  <a:gdLst>
                    <a:gd name="T0" fmla="*/ 0 w 80"/>
                    <a:gd name="T1" fmla="*/ 0 h 120"/>
                    <a:gd name="T2" fmla="*/ 0 w 80"/>
                    <a:gd name="T3" fmla="*/ 0 h 120"/>
                    <a:gd name="T4" fmla="*/ 0 w 80"/>
                    <a:gd name="T5" fmla="*/ 0 h 120"/>
                    <a:gd name="T6" fmla="*/ 0 w 80"/>
                    <a:gd name="T7" fmla="*/ 0 h 120"/>
                    <a:gd name="T8" fmla="*/ 0 w 80"/>
                    <a:gd name="T9" fmla="*/ 0 h 1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0"/>
                    <a:gd name="T16" fmla="*/ 0 h 120"/>
                    <a:gd name="T17" fmla="*/ 80 w 80"/>
                    <a:gd name="T18" fmla="*/ 120 h 1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0" h="120">
                      <a:moveTo>
                        <a:pt x="0" y="120"/>
                      </a:moveTo>
                      <a:lnTo>
                        <a:pt x="80" y="40"/>
                      </a:lnTo>
                      <a:lnTo>
                        <a:pt x="80" y="0"/>
                      </a:lnTo>
                      <a:lnTo>
                        <a:pt x="0" y="104"/>
                      </a:lnTo>
                      <a:lnTo>
                        <a:pt x="0" y="120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77" name="Freeform 148"/>
                <p:cNvSpPr>
                  <a:spLocks/>
                </p:cNvSpPr>
                <p:nvPr/>
              </p:nvSpPr>
              <p:spPr bwMode="auto">
                <a:xfrm>
                  <a:off x="914" y="2104"/>
                  <a:ext cx="21" cy="31"/>
                </a:xfrm>
                <a:custGeom>
                  <a:avLst/>
                  <a:gdLst>
                    <a:gd name="T0" fmla="*/ 0 w 80"/>
                    <a:gd name="T1" fmla="*/ 0 h 120"/>
                    <a:gd name="T2" fmla="*/ 0 w 80"/>
                    <a:gd name="T3" fmla="*/ 0 h 120"/>
                    <a:gd name="T4" fmla="*/ 0 w 80"/>
                    <a:gd name="T5" fmla="*/ 0 h 120"/>
                    <a:gd name="T6" fmla="*/ 0 w 80"/>
                    <a:gd name="T7" fmla="*/ 0 h 120"/>
                    <a:gd name="T8" fmla="*/ 0 w 80"/>
                    <a:gd name="T9" fmla="*/ 0 h 1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0"/>
                    <a:gd name="T16" fmla="*/ 0 h 120"/>
                    <a:gd name="T17" fmla="*/ 80 w 80"/>
                    <a:gd name="T18" fmla="*/ 120 h 1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0" h="120">
                      <a:moveTo>
                        <a:pt x="0" y="120"/>
                      </a:moveTo>
                      <a:lnTo>
                        <a:pt x="80" y="40"/>
                      </a:lnTo>
                      <a:lnTo>
                        <a:pt x="80" y="0"/>
                      </a:lnTo>
                      <a:lnTo>
                        <a:pt x="0" y="104"/>
                      </a:lnTo>
                      <a:lnTo>
                        <a:pt x="0" y="120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3175">
                  <a:solidFill>
                    <a:srgbClr val="49493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78" name="Rectangle 149"/>
                <p:cNvSpPr>
                  <a:spLocks noChangeArrowheads="1"/>
                </p:cNvSpPr>
                <p:nvPr/>
              </p:nvSpPr>
              <p:spPr bwMode="auto">
                <a:xfrm>
                  <a:off x="775" y="2129"/>
                  <a:ext cx="139" cy="6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9879" name="Rectangle 150"/>
                <p:cNvSpPr>
                  <a:spLocks noChangeArrowheads="1"/>
                </p:cNvSpPr>
                <p:nvPr/>
              </p:nvSpPr>
              <p:spPr bwMode="auto">
                <a:xfrm>
                  <a:off x="776" y="2130"/>
                  <a:ext cx="137" cy="4"/>
                </a:xfrm>
                <a:prstGeom prst="rect">
                  <a:avLst/>
                </a:prstGeom>
                <a:solidFill>
                  <a:srgbClr val="B7B79D"/>
                </a:solidFill>
                <a:ln w="3175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</p:grpSp>
          <p:grpSp>
            <p:nvGrpSpPr>
              <p:cNvPr id="29832" name="Group 151"/>
              <p:cNvGrpSpPr>
                <a:grpSpLocks/>
              </p:cNvGrpSpPr>
              <p:nvPr/>
            </p:nvGrpSpPr>
            <p:grpSpPr bwMode="auto">
              <a:xfrm>
                <a:off x="1568" y="370"/>
                <a:ext cx="92" cy="56"/>
                <a:chOff x="820" y="2004"/>
                <a:chExt cx="92" cy="56"/>
              </a:xfrm>
            </p:grpSpPr>
            <p:grpSp>
              <p:nvGrpSpPr>
                <p:cNvPr id="29833" name="Group 152"/>
                <p:cNvGrpSpPr>
                  <a:grpSpLocks/>
                </p:cNvGrpSpPr>
                <p:nvPr/>
              </p:nvGrpSpPr>
              <p:grpSpPr bwMode="auto">
                <a:xfrm>
                  <a:off x="820" y="2004"/>
                  <a:ext cx="92" cy="56"/>
                  <a:chOff x="820" y="2004"/>
                  <a:chExt cx="92" cy="56"/>
                </a:xfrm>
              </p:grpSpPr>
              <p:sp>
                <p:nvSpPr>
                  <p:cNvPr id="29851" name="Oval 153"/>
                  <p:cNvSpPr>
                    <a:spLocks noChangeArrowheads="1"/>
                  </p:cNvSpPr>
                  <p:nvPr/>
                </p:nvSpPr>
                <p:spPr bwMode="auto">
                  <a:xfrm>
                    <a:off x="852" y="2004"/>
                    <a:ext cx="40" cy="24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/>
                  </a:p>
                </p:txBody>
              </p:sp>
              <p:sp>
                <p:nvSpPr>
                  <p:cNvPr id="29852" name="Oval 154"/>
                  <p:cNvSpPr>
                    <a:spLocks noChangeArrowheads="1"/>
                  </p:cNvSpPr>
                  <p:nvPr/>
                </p:nvSpPr>
                <p:spPr bwMode="auto">
                  <a:xfrm>
                    <a:off x="830" y="2010"/>
                    <a:ext cx="30" cy="24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/>
                  </a:p>
                </p:txBody>
              </p:sp>
              <p:sp>
                <p:nvSpPr>
                  <p:cNvPr id="29853" name="Oval 155"/>
                  <p:cNvSpPr>
                    <a:spLocks noChangeArrowheads="1"/>
                  </p:cNvSpPr>
                  <p:nvPr/>
                </p:nvSpPr>
                <p:spPr bwMode="auto">
                  <a:xfrm>
                    <a:off x="820" y="2024"/>
                    <a:ext cx="20" cy="18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/>
                  </a:p>
                </p:txBody>
              </p:sp>
              <p:sp>
                <p:nvSpPr>
                  <p:cNvPr id="29854" name="Oval 156"/>
                  <p:cNvSpPr>
                    <a:spLocks noChangeArrowheads="1"/>
                  </p:cNvSpPr>
                  <p:nvPr/>
                </p:nvSpPr>
                <p:spPr bwMode="auto">
                  <a:xfrm>
                    <a:off x="826" y="2032"/>
                    <a:ext cx="32" cy="20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/>
                  </a:p>
                </p:txBody>
              </p:sp>
              <p:sp>
                <p:nvSpPr>
                  <p:cNvPr id="29855" name="Oval 157"/>
                  <p:cNvSpPr>
                    <a:spLocks noChangeArrowheads="1"/>
                  </p:cNvSpPr>
                  <p:nvPr/>
                </p:nvSpPr>
                <p:spPr bwMode="auto">
                  <a:xfrm>
                    <a:off x="848" y="2036"/>
                    <a:ext cx="48" cy="24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/>
                  </a:p>
                </p:txBody>
              </p:sp>
              <p:sp>
                <p:nvSpPr>
                  <p:cNvPr id="29856" name="Oval 158"/>
                  <p:cNvSpPr>
                    <a:spLocks noChangeArrowheads="1"/>
                  </p:cNvSpPr>
                  <p:nvPr/>
                </p:nvSpPr>
                <p:spPr bwMode="auto">
                  <a:xfrm>
                    <a:off x="878" y="2010"/>
                    <a:ext cx="30" cy="18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/>
                  </a:p>
                </p:txBody>
              </p:sp>
              <p:sp>
                <p:nvSpPr>
                  <p:cNvPr id="29857" name="Oval 159"/>
                  <p:cNvSpPr>
                    <a:spLocks noChangeArrowheads="1"/>
                  </p:cNvSpPr>
                  <p:nvPr/>
                </p:nvSpPr>
                <p:spPr bwMode="auto">
                  <a:xfrm>
                    <a:off x="882" y="2022"/>
                    <a:ext cx="30" cy="18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/>
                  </a:p>
                </p:txBody>
              </p:sp>
              <p:sp>
                <p:nvSpPr>
                  <p:cNvPr id="29858" name="Oval 160"/>
                  <p:cNvSpPr>
                    <a:spLocks noChangeArrowheads="1"/>
                  </p:cNvSpPr>
                  <p:nvPr/>
                </p:nvSpPr>
                <p:spPr bwMode="auto">
                  <a:xfrm>
                    <a:off x="880" y="2026"/>
                    <a:ext cx="30" cy="30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/>
                  </a:p>
                </p:txBody>
              </p:sp>
              <p:sp>
                <p:nvSpPr>
                  <p:cNvPr id="29859" name="Oval 16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2018"/>
                    <a:ext cx="60" cy="30"/>
                  </a:xfrm>
                  <a:prstGeom prst="ellipse">
                    <a:avLst/>
                  </a:pr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4pPr>
                    <a:lvl5pPr marL="2057400" indent="-228600"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5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/>
                  </a:p>
                </p:txBody>
              </p:sp>
            </p:grpSp>
            <p:grpSp>
              <p:nvGrpSpPr>
                <p:cNvPr id="29834" name="Group 162"/>
                <p:cNvGrpSpPr>
                  <a:grpSpLocks/>
                </p:cNvGrpSpPr>
                <p:nvPr/>
              </p:nvGrpSpPr>
              <p:grpSpPr bwMode="auto">
                <a:xfrm>
                  <a:off x="820" y="2004"/>
                  <a:ext cx="92" cy="56"/>
                  <a:chOff x="820" y="2004"/>
                  <a:chExt cx="92" cy="56"/>
                </a:xfrm>
              </p:grpSpPr>
              <p:sp>
                <p:nvSpPr>
                  <p:cNvPr id="29835" name="Arc 163"/>
                  <p:cNvSpPr>
                    <a:spLocks/>
                  </p:cNvSpPr>
                  <p:nvPr/>
                </p:nvSpPr>
                <p:spPr bwMode="auto">
                  <a:xfrm>
                    <a:off x="853" y="2004"/>
                    <a:ext cx="38" cy="12"/>
                  </a:xfrm>
                  <a:custGeom>
                    <a:avLst/>
                    <a:gdLst>
                      <a:gd name="T0" fmla="*/ 0 w 41217"/>
                      <a:gd name="T1" fmla="*/ 0 h 21600"/>
                      <a:gd name="T2" fmla="*/ 0 w 41217"/>
                      <a:gd name="T3" fmla="*/ 0 h 21600"/>
                      <a:gd name="T4" fmla="*/ 0 w 41217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41217"/>
                      <a:gd name="T10" fmla="*/ 0 h 21600"/>
                      <a:gd name="T11" fmla="*/ 41217 w 41217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1217" h="21600" fill="none" extrusionOk="0">
                        <a:moveTo>
                          <a:pt x="-1" y="15818"/>
                        </a:moveTo>
                        <a:cubicBezTo>
                          <a:pt x="2596" y="6470"/>
                          <a:pt x="11109" y="-1"/>
                          <a:pt x="20812" y="0"/>
                        </a:cubicBezTo>
                        <a:cubicBezTo>
                          <a:pt x="30010" y="0"/>
                          <a:pt x="38199" y="5825"/>
                          <a:pt x="41216" y="14515"/>
                        </a:cubicBezTo>
                      </a:path>
                      <a:path w="41217" h="21600" stroke="0" extrusionOk="0">
                        <a:moveTo>
                          <a:pt x="-1" y="15818"/>
                        </a:moveTo>
                        <a:cubicBezTo>
                          <a:pt x="2596" y="6470"/>
                          <a:pt x="11109" y="-1"/>
                          <a:pt x="20812" y="0"/>
                        </a:cubicBezTo>
                        <a:cubicBezTo>
                          <a:pt x="30010" y="0"/>
                          <a:pt x="38199" y="5825"/>
                          <a:pt x="41216" y="14515"/>
                        </a:cubicBezTo>
                        <a:lnTo>
                          <a:pt x="20812" y="21600"/>
                        </a:lnTo>
                        <a:lnTo>
                          <a:pt x="-1" y="15818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36" name="Arc 164"/>
                  <p:cNvSpPr>
                    <a:spLocks/>
                  </p:cNvSpPr>
                  <p:nvPr/>
                </p:nvSpPr>
                <p:spPr bwMode="auto">
                  <a:xfrm>
                    <a:off x="854" y="2005"/>
                    <a:ext cx="36" cy="11"/>
                  </a:xfrm>
                  <a:custGeom>
                    <a:avLst/>
                    <a:gdLst>
                      <a:gd name="T0" fmla="*/ 0 w 41081"/>
                      <a:gd name="T1" fmla="*/ 0 h 21600"/>
                      <a:gd name="T2" fmla="*/ 0 w 41081"/>
                      <a:gd name="T3" fmla="*/ 0 h 21600"/>
                      <a:gd name="T4" fmla="*/ 0 w 41081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41081"/>
                      <a:gd name="T10" fmla="*/ 0 h 21600"/>
                      <a:gd name="T11" fmla="*/ 41081 w 41081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1081" h="21600" fill="none" extrusionOk="0">
                        <a:moveTo>
                          <a:pt x="0" y="15624"/>
                        </a:moveTo>
                        <a:cubicBezTo>
                          <a:pt x="2663" y="6372"/>
                          <a:pt x="11129" y="-1"/>
                          <a:pt x="20757" y="0"/>
                        </a:cubicBezTo>
                        <a:cubicBezTo>
                          <a:pt x="29866" y="0"/>
                          <a:pt x="37996" y="5714"/>
                          <a:pt x="41081" y="14285"/>
                        </a:cubicBezTo>
                      </a:path>
                      <a:path w="41081" h="21600" stroke="0" extrusionOk="0">
                        <a:moveTo>
                          <a:pt x="0" y="15624"/>
                        </a:moveTo>
                        <a:cubicBezTo>
                          <a:pt x="2663" y="6372"/>
                          <a:pt x="11129" y="-1"/>
                          <a:pt x="20757" y="0"/>
                        </a:cubicBezTo>
                        <a:cubicBezTo>
                          <a:pt x="29866" y="0"/>
                          <a:pt x="37996" y="5714"/>
                          <a:pt x="41081" y="14285"/>
                        </a:cubicBezTo>
                        <a:lnTo>
                          <a:pt x="20757" y="21600"/>
                        </a:lnTo>
                        <a:lnTo>
                          <a:pt x="0" y="15624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37" name="Arc 165"/>
                  <p:cNvSpPr>
                    <a:spLocks/>
                  </p:cNvSpPr>
                  <p:nvPr/>
                </p:nvSpPr>
                <p:spPr bwMode="auto">
                  <a:xfrm>
                    <a:off x="830" y="2010"/>
                    <a:ext cx="23" cy="14"/>
                  </a:xfrm>
                  <a:custGeom>
                    <a:avLst/>
                    <a:gdLst>
                      <a:gd name="T0" fmla="*/ 0 w 33372"/>
                      <a:gd name="T1" fmla="*/ 0 h 25836"/>
                      <a:gd name="T2" fmla="*/ 0 w 33372"/>
                      <a:gd name="T3" fmla="*/ 0 h 25836"/>
                      <a:gd name="T4" fmla="*/ 0 w 33372"/>
                      <a:gd name="T5" fmla="*/ 0 h 25836"/>
                      <a:gd name="T6" fmla="*/ 0 60000 65536"/>
                      <a:gd name="T7" fmla="*/ 0 60000 65536"/>
                      <a:gd name="T8" fmla="*/ 0 60000 65536"/>
                      <a:gd name="T9" fmla="*/ 0 w 33372"/>
                      <a:gd name="T10" fmla="*/ 0 h 25836"/>
                      <a:gd name="T11" fmla="*/ 33372 w 33372"/>
                      <a:gd name="T12" fmla="*/ 25836 h 258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3372" h="25836" fill="none" extrusionOk="0">
                        <a:moveTo>
                          <a:pt x="419" y="25835"/>
                        </a:moveTo>
                        <a:cubicBezTo>
                          <a:pt x="140" y="24441"/>
                          <a:pt x="0" y="2302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779" y="-1"/>
                          <a:pt x="29868" y="1212"/>
                          <a:pt x="33372" y="3489"/>
                        </a:cubicBezTo>
                      </a:path>
                      <a:path w="33372" h="25836" stroke="0" extrusionOk="0">
                        <a:moveTo>
                          <a:pt x="419" y="25835"/>
                        </a:moveTo>
                        <a:cubicBezTo>
                          <a:pt x="140" y="24441"/>
                          <a:pt x="0" y="2302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779" y="-1"/>
                          <a:pt x="29868" y="1212"/>
                          <a:pt x="33372" y="3489"/>
                        </a:cubicBezTo>
                        <a:lnTo>
                          <a:pt x="21600" y="21600"/>
                        </a:lnTo>
                        <a:lnTo>
                          <a:pt x="419" y="25835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38" name="Arc 166"/>
                  <p:cNvSpPr>
                    <a:spLocks/>
                  </p:cNvSpPr>
                  <p:nvPr/>
                </p:nvSpPr>
                <p:spPr bwMode="auto">
                  <a:xfrm>
                    <a:off x="831" y="2011"/>
                    <a:ext cx="22" cy="13"/>
                  </a:xfrm>
                  <a:custGeom>
                    <a:avLst/>
                    <a:gdLst>
                      <a:gd name="T0" fmla="*/ 0 w 33223"/>
                      <a:gd name="T1" fmla="*/ 0 h 25910"/>
                      <a:gd name="T2" fmla="*/ 0 w 33223"/>
                      <a:gd name="T3" fmla="*/ 0 h 25910"/>
                      <a:gd name="T4" fmla="*/ 0 w 33223"/>
                      <a:gd name="T5" fmla="*/ 0 h 25910"/>
                      <a:gd name="T6" fmla="*/ 0 60000 65536"/>
                      <a:gd name="T7" fmla="*/ 0 60000 65536"/>
                      <a:gd name="T8" fmla="*/ 0 60000 65536"/>
                      <a:gd name="T9" fmla="*/ 0 w 33223"/>
                      <a:gd name="T10" fmla="*/ 0 h 25910"/>
                      <a:gd name="T11" fmla="*/ 33223 w 33223"/>
                      <a:gd name="T12" fmla="*/ 25910 h 259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3223" h="25910" fill="none" extrusionOk="0">
                        <a:moveTo>
                          <a:pt x="434" y="25909"/>
                        </a:moveTo>
                        <a:cubicBezTo>
                          <a:pt x="145" y="24491"/>
                          <a:pt x="0" y="23047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718" y="-1"/>
                          <a:pt x="29751" y="1177"/>
                          <a:pt x="33223" y="3393"/>
                        </a:cubicBezTo>
                      </a:path>
                      <a:path w="33223" h="25910" stroke="0" extrusionOk="0">
                        <a:moveTo>
                          <a:pt x="434" y="25909"/>
                        </a:moveTo>
                        <a:cubicBezTo>
                          <a:pt x="145" y="24491"/>
                          <a:pt x="0" y="23047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5718" y="-1"/>
                          <a:pt x="29751" y="1177"/>
                          <a:pt x="33223" y="3393"/>
                        </a:cubicBezTo>
                        <a:lnTo>
                          <a:pt x="21600" y="21600"/>
                        </a:lnTo>
                        <a:lnTo>
                          <a:pt x="434" y="25909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39" name="Arc 167"/>
                  <p:cNvSpPr>
                    <a:spLocks/>
                  </p:cNvSpPr>
                  <p:nvPr/>
                </p:nvSpPr>
                <p:spPr bwMode="auto">
                  <a:xfrm>
                    <a:off x="826" y="2042"/>
                    <a:ext cx="24" cy="10"/>
                  </a:xfrm>
                  <a:custGeom>
                    <a:avLst/>
                    <a:gdLst>
                      <a:gd name="T0" fmla="*/ 0 w 31800"/>
                      <a:gd name="T1" fmla="*/ 0 h 21600"/>
                      <a:gd name="T2" fmla="*/ 0 w 31800"/>
                      <a:gd name="T3" fmla="*/ 0 h 21600"/>
                      <a:gd name="T4" fmla="*/ 0 w 318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31800"/>
                      <a:gd name="T10" fmla="*/ 0 h 21600"/>
                      <a:gd name="T11" fmla="*/ 31800 w 318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1800" h="21600" fill="none" extrusionOk="0">
                        <a:moveTo>
                          <a:pt x="31799" y="19039"/>
                        </a:moveTo>
                        <a:cubicBezTo>
                          <a:pt x="28662" y="20720"/>
                          <a:pt x="25158" y="21599"/>
                          <a:pt x="21600" y="21600"/>
                        </a:cubicBezTo>
                        <a:cubicBezTo>
                          <a:pt x="9670" y="21600"/>
                          <a:pt x="0" y="11929"/>
                          <a:pt x="0" y="0"/>
                        </a:cubicBezTo>
                      </a:path>
                      <a:path w="31800" h="21600" stroke="0" extrusionOk="0">
                        <a:moveTo>
                          <a:pt x="31799" y="19039"/>
                        </a:moveTo>
                        <a:cubicBezTo>
                          <a:pt x="28662" y="20720"/>
                          <a:pt x="25158" y="21599"/>
                          <a:pt x="21600" y="21600"/>
                        </a:cubicBezTo>
                        <a:cubicBezTo>
                          <a:pt x="9670" y="21600"/>
                          <a:pt x="0" y="11929"/>
                          <a:pt x="0" y="0"/>
                        </a:cubicBezTo>
                        <a:lnTo>
                          <a:pt x="21600" y="0"/>
                        </a:lnTo>
                        <a:lnTo>
                          <a:pt x="31799" y="19039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40" name="Arc 168"/>
                  <p:cNvSpPr>
                    <a:spLocks/>
                  </p:cNvSpPr>
                  <p:nvPr/>
                </p:nvSpPr>
                <p:spPr bwMode="auto">
                  <a:xfrm>
                    <a:off x="827" y="2042"/>
                    <a:ext cx="22" cy="9"/>
                  </a:xfrm>
                  <a:custGeom>
                    <a:avLst/>
                    <a:gdLst>
                      <a:gd name="T0" fmla="*/ 0 w 31479"/>
                      <a:gd name="T1" fmla="*/ 0 h 21600"/>
                      <a:gd name="T2" fmla="*/ 0 w 31479"/>
                      <a:gd name="T3" fmla="*/ 0 h 21600"/>
                      <a:gd name="T4" fmla="*/ 0 w 31479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31479"/>
                      <a:gd name="T10" fmla="*/ 0 h 21600"/>
                      <a:gd name="T11" fmla="*/ 31479 w 31479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1479" h="21600" fill="none" extrusionOk="0">
                        <a:moveTo>
                          <a:pt x="31478" y="19208"/>
                        </a:moveTo>
                        <a:cubicBezTo>
                          <a:pt x="28422" y="20780"/>
                          <a:pt x="25036" y="21599"/>
                          <a:pt x="21600" y="21600"/>
                        </a:cubicBezTo>
                        <a:cubicBezTo>
                          <a:pt x="9670" y="21600"/>
                          <a:pt x="0" y="11929"/>
                          <a:pt x="0" y="0"/>
                        </a:cubicBezTo>
                      </a:path>
                      <a:path w="31479" h="21600" stroke="0" extrusionOk="0">
                        <a:moveTo>
                          <a:pt x="31478" y="19208"/>
                        </a:moveTo>
                        <a:cubicBezTo>
                          <a:pt x="28422" y="20780"/>
                          <a:pt x="25036" y="21599"/>
                          <a:pt x="21600" y="21600"/>
                        </a:cubicBezTo>
                        <a:cubicBezTo>
                          <a:pt x="9670" y="21600"/>
                          <a:pt x="0" y="11929"/>
                          <a:pt x="0" y="0"/>
                        </a:cubicBezTo>
                        <a:lnTo>
                          <a:pt x="21600" y="0"/>
                        </a:lnTo>
                        <a:lnTo>
                          <a:pt x="31478" y="19208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41" name="Arc 169"/>
                  <p:cNvSpPr>
                    <a:spLocks/>
                  </p:cNvSpPr>
                  <p:nvPr/>
                </p:nvSpPr>
                <p:spPr bwMode="auto">
                  <a:xfrm>
                    <a:off x="890" y="2010"/>
                    <a:ext cx="18" cy="14"/>
                  </a:xfrm>
                  <a:custGeom>
                    <a:avLst/>
                    <a:gdLst>
                      <a:gd name="T0" fmla="*/ 0 w 26126"/>
                      <a:gd name="T1" fmla="*/ 0 h 32795"/>
                      <a:gd name="T2" fmla="*/ 0 w 26126"/>
                      <a:gd name="T3" fmla="*/ 0 h 32795"/>
                      <a:gd name="T4" fmla="*/ 0 w 26126"/>
                      <a:gd name="T5" fmla="*/ 0 h 32795"/>
                      <a:gd name="T6" fmla="*/ 0 60000 65536"/>
                      <a:gd name="T7" fmla="*/ 0 60000 65536"/>
                      <a:gd name="T8" fmla="*/ 0 60000 65536"/>
                      <a:gd name="T9" fmla="*/ 0 w 26126"/>
                      <a:gd name="T10" fmla="*/ 0 h 32795"/>
                      <a:gd name="T11" fmla="*/ 26126 w 26126"/>
                      <a:gd name="T12" fmla="*/ 32795 h 3279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6126" h="32795" fill="none" extrusionOk="0">
                        <a:moveTo>
                          <a:pt x="0" y="479"/>
                        </a:moveTo>
                        <a:cubicBezTo>
                          <a:pt x="1487" y="160"/>
                          <a:pt x="3004" y="-1"/>
                          <a:pt x="4526" y="0"/>
                        </a:cubicBezTo>
                        <a:cubicBezTo>
                          <a:pt x="16455" y="0"/>
                          <a:pt x="26126" y="9670"/>
                          <a:pt x="26126" y="21600"/>
                        </a:cubicBezTo>
                        <a:cubicBezTo>
                          <a:pt x="26126" y="25547"/>
                          <a:pt x="25044" y="29419"/>
                          <a:pt x="22998" y="32795"/>
                        </a:cubicBezTo>
                      </a:path>
                      <a:path w="26126" h="32795" stroke="0" extrusionOk="0">
                        <a:moveTo>
                          <a:pt x="0" y="479"/>
                        </a:moveTo>
                        <a:cubicBezTo>
                          <a:pt x="1487" y="160"/>
                          <a:pt x="3004" y="-1"/>
                          <a:pt x="4526" y="0"/>
                        </a:cubicBezTo>
                        <a:cubicBezTo>
                          <a:pt x="16455" y="0"/>
                          <a:pt x="26126" y="9670"/>
                          <a:pt x="26126" y="21600"/>
                        </a:cubicBezTo>
                        <a:cubicBezTo>
                          <a:pt x="26126" y="25547"/>
                          <a:pt x="25044" y="29419"/>
                          <a:pt x="22998" y="32795"/>
                        </a:cubicBezTo>
                        <a:lnTo>
                          <a:pt x="4526" y="21600"/>
                        </a:lnTo>
                        <a:lnTo>
                          <a:pt x="0" y="479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42" name="Arc 170"/>
                  <p:cNvSpPr>
                    <a:spLocks/>
                  </p:cNvSpPr>
                  <p:nvPr/>
                </p:nvSpPr>
                <p:spPr bwMode="auto">
                  <a:xfrm>
                    <a:off x="890" y="2011"/>
                    <a:ext cx="17" cy="12"/>
                  </a:xfrm>
                  <a:custGeom>
                    <a:avLst/>
                    <a:gdLst>
                      <a:gd name="T0" fmla="*/ 0 w 25919"/>
                      <a:gd name="T1" fmla="*/ 0 h 33197"/>
                      <a:gd name="T2" fmla="*/ 0 w 25919"/>
                      <a:gd name="T3" fmla="*/ 0 h 33197"/>
                      <a:gd name="T4" fmla="*/ 0 w 25919"/>
                      <a:gd name="T5" fmla="*/ 0 h 33197"/>
                      <a:gd name="T6" fmla="*/ 0 60000 65536"/>
                      <a:gd name="T7" fmla="*/ 0 60000 65536"/>
                      <a:gd name="T8" fmla="*/ 0 60000 65536"/>
                      <a:gd name="T9" fmla="*/ 0 w 25919"/>
                      <a:gd name="T10" fmla="*/ 0 h 33197"/>
                      <a:gd name="T11" fmla="*/ 25919 w 25919"/>
                      <a:gd name="T12" fmla="*/ 33197 h 3319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5919" h="33197" fill="none" extrusionOk="0">
                        <a:moveTo>
                          <a:pt x="0" y="436"/>
                        </a:moveTo>
                        <a:cubicBezTo>
                          <a:pt x="1421" y="146"/>
                          <a:pt x="2868" y="-1"/>
                          <a:pt x="4319" y="0"/>
                        </a:cubicBezTo>
                        <a:cubicBezTo>
                          <a:pt x="16248" y="0"/>
                          <a:pt x="25919" y="9670"/>
                          <a:pt x="25919" y="21600"/>
                        </a:cubicBezTo>
                        <a:cubicBezTo>
                          <a:pt x="25919" y="25708"/>
                          <a:pt x="24747" y="29731"/>
                          <a:pt x="22541" y="33196"/>
                        </a:cubicBezTo>
                      </a:path>
                      <a:path w="25919" h="33197" stroke="0" extrusionOk="0">
                        <a:moveTo>
                          <a:pt x="0" y="436"/>
                        </a:moveTo>
                        <a:cubicBezTo>
                          <a:pt x="1421" y="146"/>
                          <a:pt x="2868" y="-1"/>
                          <a:pt x="4319" y="0"/>
                        </a:cubicBezTo>
                        <a:cubicBezTo>
                          <a:pt x="16248" y="0"/>
                          <a:pt x="25919" y="9670"/>
                          <a:pt x="25919" y="21600"/>
                        </a:cubicBezTo>
                        <a:cubicBezTo>
                          <a:pt x="25919" y="25708"/>
                          <a:pt x="24747" y="29731"/>
                          <a:pt x="22541" y="33196"/>
                        </a:cubicBezTo>
                        <a:lnTo>
                          <a:pt x="4319" y="21600"/>
                        </a:lnTo>
                        <a:lnTo>
                          <a:pt x="0" y="436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43" name="Arc 171"/>
                  <p:cNvSpPr>
                    <a:spLocks/>
                  </p:cNvSpPr>
                  <p:nvPr/>
                </p:nvSpPr>
                <p:spPr bwMode="auto">
                  <a:xfrm>
                    <a:off x="896" y="2024"/>
                    <a:ext cx="16" cy="13"/>
                  </a:xfrm>
                  <a:custGeom>
                    <a:avLst/>
                    <a:gdLst>
                      <a:gd name="T0" fmla="*/ 0 w 21600"/>
                      <a:gd name="T1" fmla="*/ 0 h 28809"/>
                      <a:gd name="T2" fmla="*/ 0 w 21600"/>
                      <a:gd name="T3" fmla="*/ 0 h 28809"/>
                      <a:gd name="T4" fmla="*/ 0 w 21600"/>
                      <a:gd name="T5" fmla="*/ 0 h 28809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8809"/>
                      <a:gd name="T11" fmla="*/ 21600 w 21600"/>
                      <a:gd name="T12" fmla="*/ 28809 h 2880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8809" fill="none" extrusionOk="0">
                        <a:moveTo>
                          <a:pt x="13827" y="0"/>
                        </a:moveTo>
                        <a:cubicBezTo>
                          <a:pt x="18752" y="4104"/>
                          <a:pt x="21600" y="10183"/>
                          <a:pt x="21600" y="16594"/>
                        </a:cubicBezTo>
                        <a:cubicBezTo>
                          <a:pt x="21600" y="20954"/>
                          <a:pt x="20280" y="25212"/>
                          <a:pt x="17814" y="28809"/>
                        </a:cubicBezTo>
                      </a:path>
                      <a:path w="21600" h="28809" stroke="0" extrusionOk="0">
                        <a:moveTo>
                          <a:pt x="13827" y="0"/>
                        </a:moveTo>
                        <a:cubicBezTo>
                          <a:pt x="18752" y="4104"/>
                          <a:pt x="21600" y="10183"/>
                          <a:pt x="21600" y="16594"/>
                        </a:cubicBezTo>
                        <a:cubicBezTo>
                          <a:pt x="21600" y="20954"/>
                          <a:pt x="20280" y="25212"/>
                          <a:pt x="17814" y="28809"/>
                        </a:cubicBezTo>
                        <a:lnTo>
                          <a:pt x="0" y="16594"/>
                        </a:lnTo>
                        <a:lnTo>
                          <a:pt x="13827" y="0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44" name="Arc 172"/>
                  <p:cNvSpPr>
                    <a:spLocks/>
                  </p:cNvSpPr>
                  <p:nvPr/>
                </p:nvSpPr>
                <p:spPr bwMode="auto">
                  <a:xfrm>
                    <a:off x="896" y="2025"/>
                    <a:ext cx="15" cy="12"/>
                  </a:xfrm>
                  <a:custGeom>
                    <a:avLst/>
                    <a:gdLst>
                      <a:gd name="T0" fmla="*/ 0 w 21600"/>
                      <a:gd name="T1" fmla="*/ 0 h 29422"/>
                      <a:gd name="T2" fmla="*/ 0 w 21600"/>
                      <a:gd name="T3" fmla="*/ 0 h 29422"/>
                      <a:gd name="T4" fmla="*/ 0 w 21600"/>
                      <a:gd name="T5" fmla="*/ 0 h 29422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9422"/>
                      <a:gd name="T11" fmla="*/ 21600 w 21600"/>
                      <a:gd name="T12" fmla="*/ 29422 h 2942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9422" fill="none" extrusionOk="0">
                        <a:moveTo>
                          <a:pt x="13493" y="-1"/>
                        </a:moveTo>
                        <a:cubicBezTo>
                          <a:pt x="18617" y="4099"/>
                          <a:pt x="21600" y="10305"/>
                          <a:pt x="21600" y="16867"/>
                        </a:cubicBezTo>
                        <a:cubicBezTo>
                          <a:pt x="21600" y="21368"/>
                          <a:pt x="20193" y="25758"/>
                          <a:pt x="17576" y="29421"/>
                        </a:cubicBezTo>
                      </a:path>
                      <a:path w="21600" h="29422" stroke="0" extrusionOk="0">
                        <a:moveTo>
                          <a:pt x="13493" y="-1"/>
                        </a:moveTo>
                        <a:cubicBezTo>
                          <a:pt x="18617" y="4099"/>
                          <a:pt x="21600" y="10305"/>
                          <a:pt x="21600" y="16867"/>
                        </a:cubicBezTo>
                        <a:cubicBezTo>
                          <a:pt x="21600" y="21368"/>
                          <a:pt x="20193" y="25758"/>
                          <a:pt x="17576" y="29421"/>
                        </a:cubicBezTo>
                        <a:lnTo>
                          <a:pt x="0" y="16867"/>
                        </a:lnTo>
                        <a:lnTo>
                          <a:pt x="13493" y="-1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45" name="Arc 173"/>
                  <p:cNvSpPr>
                    <a:spLocks/>
                  </p:cNvSpPr>
                  <p:nvPr/>
                </p:nvSpPr>
                <p:spPr bwMode="auto">
                  <a:xfrm>
                    <a:off x="890" y="2037"/>
                    <a:ext cx="20" cy="19"/>
                  </a:xfrm>
                  <a:custGeom>
                    <a:avLst/>
                    <a:gdLst>
                      <a:gd name="T0" fmla="*/ 0 w 28431"/>
                      <a:gd name="T1" fmla="*/ 0 h 27648"/>
                      <a:gd name="T2" fmla="*/ 0 w 28431"/>
                      <a:gd name="T3" fmla="*/ 0 h 27648"/>
                      <a:gd name="T4" fmla="*/ 0 w 28431"/>
                      <a:gd name="T5" fmla="*/ 0 h 27648"/>
                      <a:gd name="T6" fmla="*/ 0 60000 65536"/>
                      <a:gd name="T7" fmla="*/ 0 60000 65536"/>
                      <a:gd name="T8" fmla="*/ 0 60000 65536"/>
                      <a:gd name="T9" fmla="*/ 0 w 28431"/>
                      <a:gd name="T10" fmla="*/ 0 h 27648"/>
                      <a:gd name="T11" fmla="*/ 28431 w 28431"/>
                      <a:gd name="T12" fmla="*/ 27648 h 2764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431" h="27648" fill="none" extrusionOk="0">
                        <a:moveTo>
                          <a:pt x="27566" y="-1"/>
                        </a:moveTo>
                        <a:cubicBezTo>
                          <a:pt x="28140" y="1964"/>
                          <a:pt x="28431" y="4001"/>
                          <a:pt x="28431" y="6048"/>
                        </a:cubicBezTo>
                        <a:cubicBezTo>
                          <a:pt x="28431" y="17977"/>
                          <a:pt x="18760" y="27648"/>
                          <a:pt x="6831" y="27648"/>
                        </a:cubicBezTo>
                        <a:cubicBezTo>
                          <a:pt x="4509" y="27648"/>
                          <a:pt x="2202" y="27273"/>
                          <a:pt x="0" y="26539"/>
                        </a:cubicBezTo>
                      </a:path>
                      <a:path w="28431" h="27648" stroke="0" extrusionOk="0">
                        <a:moveTo>
                          <a:pt x="27566" y="-1"/>
                        </a:moveTo>
                        <a:cubicBezTo>
                          <a:pt x="28140" y="1964"/>
                          <a:pt x="28431" y="4001"/>
                          <a:pt x="28431" y="6048"/>
                        </a:cubicBezTo>
                        <a:cubicBezTo>
                          <a:pt x="28431" y="17977"/>
                          <a:pt x="18760" y="27648"/>
                          <a:pt x="6831" y="27648"/>
                        </a:cubicBezTo>
                        <a:cubicBezTo>
                          <a:pt x="4509" y="27648"/>
                          <a:pt x="2202" y="27273"/>
                          <a:pt x="0" y="26539"/>
                        </a:cubicBezTo>
                        <a:lnTo>
                          <a:pt x="6831" y="6048"/>
                        </a:lnTo>
                        <a:lnTo>
                          <a:pt x="27566" y="-1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46" name="Arc 174"/>
                  <p:cNvSpPr>
                    <a:spLocks/>
                  </p:cNvSpPr>
                  <p:nvPr/>
                </p:nvSpPr>
                <p:spPr bwMode="auto">
                  <a:xfrm>
                    <a:off x="891" y="2037"/>
                    <a:ext cx="18" cy="18"/>
                  </a:xfrm>
                  <a:custGeom>
                    <a:avLst/>
                    <a:gdLst>
                      <a:gd name="T0" fmla="*/ 0 w 28431"/>
                      <a:gd name="T1" fmla="*/ 0 h 27648"/>
                      <a:gd name="T2" fmla="*/ 0 w 28431"/>
                      <a:gd name="T3" fmla="*/ 0 h 27648"/>
                      <a:gd name="T4" fmla="*/ 0 w 28431"/>
                      <a:gd name="T5" fmla="*/ 0 h 27648"/>
                      <a:gd name="T6" fmla="*/ 0 60000 65536"/>
                      <a:gd name="T7" fmla="*/ 0 60000 65536"/>
                      <a:gd name="T8" fmla="*/ 0 60000 65536"/>
                      <a:gd name="T9" fmla="*/ 0 w 28431"/>
                      <a:gd name="T10" fmla="*/ 0 h 27648"/>
                      <a:gd name="T11" fmla="*/ 28431 w 28431"/>
                      <a:gd name="T12" fmla="*/ 27648 h 2764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431" h="27648" fill="none" extrusionOk="0">
                        <a:moveTo>
                          <a:pt x="27566" y="-1"/>
                        </a:moveTo>
                        <a:cubicBezTo>
                          <a:pt x="28140" y="1964"/>
                          <a:pt x="28431" y="4001"/>
                          <a:pt x="28431" y="6048"/>
                        </a:cubicBezTo>
                        <a:cubicBezTo>
                          <a:pt x="28431" y="17977"/>
                          <a:pt x="18760" y="27648"/>
                          <a:pt x="6831" y="27648"/>
                        </a:cubicBezTo>
                        <a:cubicBezTo>
                          <a:pt x="4509" y="27648"/>
                          <a:pt x="2202" y="27273"/>
                          <a:pt x="0" y="26539"/>
                        </a:cubicBezTo>
                      </a:path>
                      <a:path w="28431" h="27648" stroke="0" extrusionOk="0">
                        <a:moveTo>
                          <a:pt x="27566" y="-1"/>
                        </a:moveTo>
                        <a:cubicBezTo>
                          <a:pt x="28140" y="1964"/>
                          <a:pt x="28431" y="4001"/>
                          <a:pt x="28431" y="6048"/>
                        </a:cubicBezTo>
                        <a:cubicBezTo>
                          <a:pt x="28431" y="17977"/>
                          <a:pt x="18760" y="27648"/>
                          <a:pt x="6831" y="27648"/>
                        </a:cubicBezTo>
                        <a:cubicBezTo>
                          <a:pt x="4509" y="27648"/>
                          <a:pt x="2202" y="27273"/>
                          <a:pt x="0" y="26539"/>
                        </a:cubicBezTo>
                        <a:lnTo>
                          <a:pt x="6831" y="6048"/>
                        </a:lnTo>
                        <a:lnTo>
                          <a:pt x="27566" y="-1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47" name="Arc 175"/>
                  <p:cNvSpPr>
                    <a:spLocks/>
                  </p:cNvSpPr>
                  <p:nvPr/>
                </p:nvSpPr>
                <p:spPr bwMode="auto">
                  <a:xfrm>
                    <a:off x="820" y="2024"/>
                    <a:ext cx="10" cy="17"/>
                  </a:xfrm>
                  <a:custGeom>
                    <a:avLst/>
                    <a:gdLst>
                      <a:gd name="T0" fmla="*/ 0 w 21600"/>
                      <a:gd name="T1" fmla="*/ 0 h 41382"/>
                      <a:gd name="T2" fmla="*/ 0 w 21600"/>
                      <a:gd name="T3" fmla="*/ 0 h 41382"/>
                      <a:gd name="T4" fmla="*/ 0 w 21600"/>
                      <a:gd name="T5" fmla="*/ 0 h 41382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41382"/>
                      <a:gd name="T11" fmla="*/ 21600 w 21600"/>
                      <a:gd name="T12" fmla="*/ 41382 h 4138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41382" fill="none" extrusionOk="0">
                        <a:moveTo>
                          <a:pt x="13091" y="41381"/>
                        </a:moveTo>
                        <a:cubicBezTo>
                          <a:pt x="5149" y="37977"/>
                          <a:pt x="0" y="30168"/>
                          <a:pt x="0" y="21528"/>
                        </a:cubicBezTo>
                        <a:cubicBezTo>
                          <a:pt x="-1" y="10281"/>
                          <a:pt x="8629" y="916"/>
                          <a:pt x="19838" y="-1"/>
                        </a:cubicBezTo>
                      </a:path>
                      <a:path w="21600" h="41382" stroke="0" extrusionOk="0">
                        <a:moveTo>
                          <a:pt x="13091" y="41381"/>
                        </a:moveTo>
                        <a:cubicBezTo>
                          <a:pt x="5149" y="37977"/>
                          <a:pt x="0" y="30168"/>
                          <a:pt x="0" y="21528"/>
                        </a:cubicBezTo>
                        <a:cubicBezTo>
                          <a:pt x="-1" y="10281"/>
                          <a:pt x="8629" y="916"/>
                          <a:pt x="19838" y="-1"/>
                        </a:cubicBezTo>
                        <a:lnTo>
                          <a:pt x="21600" y="21528"/>
                        </a:lnTo>
                        <a:lnTo>
                          <a:pt x="13091" y="41381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48" name="Arc 176"/>
                  <p:cNvSpPr>
                    <a:spLocks/>
                  </p:cNvSpPr>
                  <p:nvPr/>
                </p:nvSpPr>
                <p:spPr bwMode="auto">
                  <a:xfrm>
                    <a:off x="821" y="2025"/>
                    <a:ext cx="9" cy="15"/>
                  </a:xfrm>
                  <a:custGeom>
                    <a:avLst/>
                    <a:gdLst>
                      <a:gd name="T0" fmla="*/ 0 w 21600"/>
                      <a:gd name="T1" fmla="*/ 0 h 41421"/>
                      <a:gd name="T2" fmla="*/ 0 w 21600"/>
                      <a:gd name="T3" fmla="*/ 0 h 41421"/>
                      <a:gd name="T4" fmla="*/ 0 w 21600"/>
                      <a:gd name="T5" fmla="*/ 0 h 41421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41421"/>
                      <a:gd name="T11" fmla="*/ 21600 w 21600"/>
                      <a:gd name="T12" fmla="*/ 41421 h 4142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41421" fill="none" extrusionOk="0">
                        <a:moveTo>
                          <a:pt x="13179" y="41421"/>
                        </a:moveTo>
                        <a:cubicBezTo>
                          <a:pt x="5190" y="38039"/>
                          <a:pt x="0" y="30205"/>
                          <a:pt x="0" y="21530"/>
                        </a:cubicBezTo>
                        <a:cubicBezTo>
                          <a:pt x="-1" y="10275"/>
                          <a:pt x="8641" y="906"/>
                          <a:pt x="19860" y="0"/>
                        </a:cubicBezTo>
                      </a:path>
                      <a:path w="21600" h="41421" stroke="0" extrusionOk="0">
                        <a:moveTo>
                          <a:pt x="13179" y="41421"/>
                        </a:moveTo>
                        <a:cubicBezTo>
                          <a:pt x="5190" y="38039"/>
                          <a:pt x="0" y="30205"/>
                          <a:pt x="0" y="21530"/>
                        </a:cubicBezTo>
                        <a:cubicBezTo>
                          <a:pt x="-1" y="10275"/>
                          <a:pt x="8641" y="906"/>
                          <a:pt x="19860" y="0"/>
                        </a:cubicBezTo>
                        <a:lnTo>
                          <a:pt x="21600" y="21530"/>
                        </a:lnTo>
                        <a:lnTo>
                          <a:pt x="13179" y="41421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49" name="Arc 177"/>
                  <p:cNvSpPr>
                    <a:spLocks/>
                  </p:cNvSpPr>
                  <p:nvPr/>
                </p:nvSpPr>
                <p:spPr bwMode="auto">
                  <a:xfrm>
                    <a:off x="849" y="2048"/>
                    <a:ext cx="42" cy="12"/>
                  </a:xfrm>
                  <a:custGeom>
                    <a:avLst/>
                    <a:gdLst>
                      <a:gd name="T0" fmla="*/ 0 w 39208"/>
                      <a:gd name="T1" fmla="*/ 0 h 21600"/>
                      <a:gd name="T2" fmla="*/ 0 w 39208"/>
                      <a:gd name="T3" fmla="*/ 0 h 21600"/>
                      <a:gd name="T4" fmla="*/ 0 w 39208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39208"/>
                      <a:gd name="T10" fmla="*/ 0 h 21600"/>
                      <a:gd name="T11" fmla="*/ 39208 w 39208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9208" h="21600" fill="none" extrusionOk="0">
                        <a:moveTo>
                          <a:pt x="39208" y="11629"/>
                        </a:moveTo>
                        <a:cubicBezTo>
                          <a:pt x="35239" y="17840"/>
                          <a:pt x="28377" y="21599"/>
                          <a:pt x="21006" y="21600"/>
                        </a:cubicBezTo>
                        <a:cubicBezTo>
                          <a:pt x="11015" y="21600"/>
                          <a:pt x="2328" y="14748"/>
                          <a:pt x="0" y="5032"/>
                        </a:cubicBezTo>
                      </a:path>
                      <a:path w="39208" h="21600" stroke="0" extrusionOk="0">
                        <a:moveTo>
                          <a:pt x="39208" y="11629"/>
                        </a:moveTo>
                        <a:cubicBezTo>
                          <a:pt x="35239" y="17840"/>
                          <a:pt x="28377" y="21599"/>
                          <a:pt x="21006" y="21600"/>
                        </a:cubicBezTo>
                        <a:cubicBezTo>
                          <a:pt x="11015" y="21600"/>
                          <a:pt x="2328" y="14748"/>
                          <a:pt x="0" y="5032"/>
                        </a:cubicBezTo>
                        <a:lnTo>
                          <a:pt x="21006" y="0"/>
                        </a:lnTo>
                        <a:lnTo>
                          <a:pt x="39208" y="11629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50" name="Arc 178"/>
                  <p:cNvSpPr>
                    <a:spLocks/>
                  </p:cNvSpPr>
                  <p:nvPr/>
                </p:nvSpPr>
                <p:spPr bwMode="auto">
                  <a:xfrm>
                    <a:off x="850" y="2048"/>
                    <a:ext cx="40" cy="11"/>
                  </a:xfrm>
                  <a:custGeom>
                    <a:avLst/>
                    <a:gdLst>
                      <a:gd name="T0" fmla="*/ 0 w 38927"/>
                      <a:gd name="T1" fmla="*/ 0 h 21600"/>
                      <a:gd name="T2" fmla="*/ 0 w 38927"/>
                      <a:gd name="T3" fmla="*/ 0 h 21600"/>
                      <a:gd name="T4" fmla="*/ 0 w 38927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38927"/>
                      <a:gd name="T10" fmla="*/ 0 h 21600"/>
                      <a:gd name="T11" fmla="*/ 38927 w 38927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927" h="21600" fill="none" extrusionOk="0">
                        <a:moveTo>
                          <a:pt x="38926" y="11981"/>
                        </a:moveTo>
                        <a:cubicBezTo>
                          <a:pt x="34920" y="17990"/>
                          <a:pt x="28176" y="21599"/>
                          <a:pt x="20955" y="21600"/>
                        </a:cubicBezTo>
                        <a:cubicBezTo>
                          <a:pt x="11043" y="21600"/>
                          <a:pt x="2403" y="14854"/>
                          <a:pt x="-1" y="5239"/>
                        </a:cubicBezTo>
                      </a:path>
                      <a:path w="38927" h="21600" stroke="0" extrusionOk="0">
                        <a:moveTo>
                          <a:pt x="38926" y="11981"/>
                        </a:moveTo>
                        <a:cubicBezTo>
                          <a:pt x="34920" y="17990"/>
                          <a:pt x="28176" y="21599"/>
                          <a:pt x="20955" y="21600"/>
                        </a:cubicBezTo>
                        <a:cubicBezTo>
                          <a:pt x="11043" y="21600"/>
                          <a:pt x="2403" y="14854"/>
                          <a:pt x="-1" y="5239"/>
                        </a:cubicBezTo>
                        <a:lnTo>
                          <a:pt x="20955" y="0"/>
                        </a:lnTo>
                        <a:lnTo>
                          <a:pt x="38926" y="11981"/>
                        </a:lnTo>
                        <a:close/>
                      </a:path>
                    </a:pathLst>
                  </a:custGeom>
                  <a:solidFill>
                    <a:srgbClr val="E7EDED"/>
                  </a:solidFill>
                  <a:ln w="3175">
                    <a:solidFill>
                      <a:srgbClr val="6C8F9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9703" name="Group 356"/>
            <p:cNvGrpSpPr>
              <a:grpSpLocks/>
            </p:cNvGrpSpPr>
            <p:nvPr/>
          </p:nvGrpSpPr>
          <p:grpSpPr bwMode="auto">
            <a:xfrm>
              <a:off x="1073" y="1143"/>
              <a:ext cx="1136" cy="1024"/>
              <a:chOff x="1358" y="1894"/>
              <a:chExt cx="2981" cy="1793"/>
            </a:xfrm>
          </p:grpSpPr>
          <p:sp>
            <p:nvSpPr>
              <p:cNvPr id="29815" name="Oval 357"/>
              <p:cNvSpPr>
                <a:spLocks noChangeArrowheads="1"/>
              </p:cNvSpPr>
              <p:nvPr/>
            </p:nvSpPr>
            <p:spPr bwMode="auto">
              <a:xfrm>
                <a:off x="2376" y="1894"/>
                <a:ext cx="1299" cy="742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9816" name="Oval 358"/>
              <p:cNvSpPr>
                <a:spLocks noChangeArrowheads="1"/>
              </p:cNvSpPr>
              <p:nvPr/>
            </p:nvSpPr>
            <p:spPr bwMode="auto">
              <a:xfrm>
                <a:off x="1662" y="2088"/>
                <a:ext cx="996" cy="742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9817" name="Oval 359"/>
              <p:cNvSpPr>
                <a:spLocks noChangeArrowheads="1"/>
              </p:cNvSpPr>
              <p:nvPr/>
            </p:nvSpPr>
            <p:spPr bwMode="auto">
              <a:xfrm>
                <a:off x="1358" y="2535"/>
                <a:ext cx="672" cy="605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9818" name="Oval 360"/>
              <p:cNvSpPr>
                <a:spLocks noChangeArrowheads="1"/>
              </p:cNvSpPr>
              <p:nvPr/>
            </p:nvSpPr>
            <p:spPr bwMode="auto">
              <a:xfrm>
                <a:off x="1561" y="2801"/>
                <a:ext cx="1010" cy="656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9819" name="Oval 361"/>
              <p:cNvSpPr>
                <a:spLocks noChangeArrowheads="1"/>
              </p:cNvSpPr>
              <p:nvPr/>
            </p:nvSpPr>
            <p:spPr bwMode="auto">
              <a:xfrm>
                <a:off x="2275" y="2909"/>
                <a:ext cx="1509" cy="778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9820" name="Oval 362"/>
              <p:cNvSpPr>
                <a:spLocks noChangeArrowheads="1"/>
              </p:cNvSpPr>
              <p:nvPr/>
            </p:nvSpPr>
            <p:spPr bwMode="auto">
              <a:xfrm>
                <a:off x="3235" y="2110"/>
                <a:ext cx="967" cy="583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9821" name="Oval 363"/>
              <p:cNvSpPr>
                <a:spLocks noChangeArrowheads="1"/>
              </p:cNvSpPr>
              <p:nvPr/>
            </p:nvSpPr>
            <p:spPr bwMode="auto">
              <a:xfrm>
                <a:off x="3379" y="2484"/>
                <a:ext cx="960" cy="584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9822" name="Oval 364"/>
              <p:cNvSpPr>
                <a:spLocks noChangeArrowheads="1"/>
              </p:cNvSpPr>
              <p:nvPr/>
            </p:nvSpPr>
            <p:spPr bwMode="auto">
              <a:xfrm>
                <a:off x="3293" y="2607"/>
                <a:ext cx="953" cy="958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9823" name="Oval 365"/>
              <p:cNvSpPr>
                <a:spLocks noChangeArrowheads="1"/>
              </p:cNvSpPr>
              <p:nvPr/>
            </p:nvSpPr>
            <p:spPr bwMode="auto">
              <a:xfrm>
                <a:off x="1900" y="2319"/>
                <a:ext cx="1934" cy="958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29704" name="Group 366"/>
            <p:cNvGrpSpPr>
              <a:grpSpLocks/>
            </p:cNvGrpSpPr>
            <p:nvPr/>
          </p:nvGrpSpPr>
          <p:grpSpPr bwMode="auto">
            <a:xfrm>
              <a:off x="2163" y="1202"/>
              <a:ext cx="1521" cy="1059"/>
              <a:chOff x="1358" y="1894"/>
              <a:chExt cx="2981" cy="1793"/>
            </a:xfrm>
          </p:grpSpPr>
          <p:sp>
            <p:nvSpPr>
              <p:cNvPr id="29806" name="Oval 367"/>
              <p:cNvSpPr>
                <a:spLocks noChangeArrowheads="1"/>
              </p:cNvSpPr>
              <p:nvPr/>
            </p:nvSpPr>
            <p:spPr bwMode="auto">
              <a:xfrm>
                <a:off x="2376" y="1894"/>
                <a:ext cx="1299" cy="742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9807" name="Oval 368"/>
              <p:cNvSpPr>
                <a:spLocks noChangeArrowheads="1"/>
              </p:cNvSpPr>
              <p:nvPr/>
            </p:nvSpPr>
            <p:spPr bwMode="auto">
              <a:xfrm>
                <a:off x="1662" y="2088"/>
                <a:ext cx="996" cy="742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9808" name="Oval 369"/>
              <p:cNvSpPr>
                <a:spLocks noChangeArrowheads="1"/>
              </p:cNvSpPr>
              <p:nvPr/>
            </p:nvSpPr>
            <p:spPr bwMode="auto">
              <a:xfrm>
                <a:off x="1358" y="2535"/>
                <a:ext cx="672" cy="605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9809" name="Oval 370"/>
              <p:cNvSpPr>
                <a:spLocks noChangeArrowheads="1"/>
              </p:cNvSpPr>
              <p:nvPr/>
            </p:nvSpPr>
            <p:spPr bwMode="auto">
              <a:xfrm>
                <a:off x="1561" y="2801"/>
                <a:ext cx="1010" cy="656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9810" name="Oval 371"/>
              <p:cNvSpPr>
                <a:spLocks noChangeArrowheads="1"/>
              </p:cNvSpPr>
              <p:nvPr/>
            </p:nvSpPr>
            <p:spPr bwMode="auto">
              <a:xfrm>
                <a:off x="2275" y="2909"/>
                <a:ext cx="1509" cy="778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9811" name="Oval 372"/>
              <p:cNvSpPr>
                <a:spLocks noChangeArrowheads="1"/>
              </p:cNvSpPr>
              <p:nvPr/>
            </p:nvSpPr>
            <p:spPr bwMode="auto">
              <a:xfrm>
                <a:off x="3235" y="2110"/>
                <a:ext cx="967" cy="583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9812" name="Oval 373"/>
              <p:cNvSpPr>
                <a:spLocks noChangeArrowheads="1"/>
              </p:cNvSpPr>
              <p:nvPr/>
            </p:nvSpPr>
            <p:spPr bwMode="auto">
              <a:xfrm>
                <a:off x="3379" y="2484"/>
                <a:ext cx="960" cy="584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9813" name="Oval 374"/>
              <p:cNvSpPr>
                <a:spLocks noChangeArrowheads="1"/>
              </p:cNvSpPr>
              <p:nvPr/>
            </p:nvSpPr>
            <p:spPr bwMode="auto">
              <a:xfrm>
                <a:off x="3293" y="2607"/>
                <a:ext cx="953" cy="958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9814" name="Oval 375"/>
              <p:cNvSpPr>
                <a:spLocks noChangeArrowheads="1"/>
              </p:cNvSpPr>
              <p:nvPr/>
            </p:nvSpPr>
            <p:spPr bwMode="auto">
              <a:xfrm>
                <a:off x="1900" y="2319"/>
                <a:ext cx="1934" cy="958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29705" name="Group 376"/>
            <p:cNvGrpSpPr>
              <a:grpSpLocks/>
            </p:cNvGrpSpPr>
            <p:nvPr/>
          </p:nvGrpSpPr>
          <p:grpSpPr bwMode="auto">
            <a:xfrm>
              <a:off x="2184" y="1221"/>
              <a:ext cx="1508" cy="1077"/>
              <a:chOff x="1358" y="1886"/>
              <a:chExt cx="2989" cy="1810"/>
            </a:xfrm>
          </p:grpSpPr>
          <p:sp>
            <p:nvSpPr>
              <p:cNvPr id="29790" name="Arc 377"/>
              <p:cNvSpPr>
                <a:spLocks/>
              </p:cNvSpPr>
              <p:nvPr/>
            </p:nvSpPr>
            <p:spPr bwMode="auto">
              <a:xfrm>
                <a:off x="2404" y="1886"/>
                <a:ext cx="1247" cy="375"/>
              </a:xfrm>
              <a:custGeom>
                <a:avLst/>
                <a:gdLst>
                  <a:gd name="T0" fmla="*/ 0 w 40985"/>
                  <a:gd name="T1" fmla="*/ 0 h 21600"/>
                  <a:gd name="T2" fmla="*/ 0 w 40985"/>
                  <a:gd name="T3" fmla="*/ 0 h 21600"/>
                  <a:gd name="T4" fmla="*/ 0 w 4098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985"/>
                  <a:gd name="T10" fmla="*/ 0 h 21600"/>
                  <a:gd name="T11" fmla="*/ 40985 w 4098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985" h="21600" fill="none" extrusionOk="0">
                    <a:moveTo>
                      <a:pt x="0" y="15316"/>
                    </a:moveTo>
                    <a:cubicBezTo>
                      <a:pt x="2766" y="6218"/>
                      <a:pt x="11157" y="-1"/>
                      <a:pt x="20666" y="0"/>
                    </a:cubicBezTo>
                    <a:cubicBezTo>
                      <a:pt x="29769" y="0"/>
                      <a:pt x="37896" y="5708"/>
                      <a:pt x="40984" y="14272"/>
                    </a:cubicBezTo>
                  </a:path>
                  <a:path w="40985" h="21600" stroke="0" extrusionOk="0">
                    <a:moveTo>
                      <a:pt x="0" y="15316"/>
                    </a:moveTo>
                    <a:cubicBezTo>
                      <a:pt x="2766" y="6218"/>
                      <a:pt x="11157" y="-1"/>
                      <a:pt x="20666" y="0"/>
                    </a:cubicBezTo>
                    <a:cubicBezTo>
                      <a:pt x="29769" y="0"/>
                      <a:pt x="37896" y="5708"/>
                      <a:pt x="40984" y="14272"/>
                    </a:cubicBezTo>
                    <a:lnTo>
                      <a:pt x="20666" y="21600"/>
                    </a:lnTo>
                    <a:lnTo>
                      <a:pt x="0" y="15316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91" name="Arc 378"/>
              <p:cNvSpPr>
                <a:spLocks/>
              </p:cNvSpPr>
              <p:nvPr/>
            </p:nvSpPr>
            <p:spPr bwMode="auto">
              <a:xfrm>
                <a:off x="2412" y="1893"/>
                <a:ext cx="1232" cy="368"/>
              </a:xfrm>
              <a:custGeom>
                <a:avLst/>
                <a:gdLst>
                  <a:gd name="T0" fmla="*/ 0 w 40951"/>
                  <a:gd name="T1" fmla="*/ 0 h 21600"/>
                  <a:gd name="T2" fmla="*/ 0 w 40951"/>
                  <a:gd name="T3" fmla="*/ 0 h 21600"/>
                  <a:gd name="T4" fmla="*/ 0 w 4095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951"/>
                  <a:gd name="T10" fmla="*/ 0 h 21600"/>
                  <a:gd name="T11" fmla="*/ 40951 w 4095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951" h="21600" fill="none" extrusionOk="0">
                    <a:moveTo>
                      <a:pt x="-1" y="15268"/>
                    </a:moveTo>
                    <a:cubicBezTo>
                      <a:pt x="2781" y="6195"/>
                      <a:pt x="11160" y="-1"/>
                      <a:pt x="20651" y="0"/>
                    </a:cubicBezTo>
                    <a:cubicBezTo>
                      <a:pt x="29734" y="0"/>
                      <a:pt x="37847" y="5683"/>
                      <a:pt x="40951" y="14219"/>
                    </a:cubicBezTo>
                  </a:path>
                  <a:path w="40951" h="21600" stroke="0" extrusionOk="0">
                    <a:moveTo>
                      <a:pt x="-1" y="15268"/>
                    </a:moveTo>
                    <a:cubicBezTo>
                      <a:pt x="2781" y="6195"/>
                      <a:pt x="11160" y="-1"/>
                      <a:pt x="20651" y="0"/>
                    </a:cubicBezTo>
                    <a:cubicBezTo>
                      <a:pt x="29734" y="0"/>
                      <a:pt x="37847" y="5683"/>
                      <a:pt x="40951" y="14219"/>
                    </a:cubicBezTo>
                    <a:lnTo>
                      <a:pt x="20651" y="21600"/>
                    </a:lnTo>
                    <a:lnTo>
                      <a:pt x="-1" y="15268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92" name="Arc 379"/>
              <p:cNvSpPr>
                <a:spLocks/>
              </p:cNvSpPr>
              <p:nvPr/>
            </p:nvSpPr>
            <p:spPr bwMode="auto">
              <a:xfrm>
                <a:off x="1662" y="2081"/>
                <a:ext cx="766" cy="446"/>
              </a:xfrm>
              <a:custGeom>
                <a:avLst/>
                <a:gdLst>
                  <a:gd name="T0" fmla="*/ 0 w 33007"/>
                  <a:gd name="T1" fmla="*/ 0 h 25698"/>
                  <a:gd name="T2" fmla="*/ 0 w 33007"/>
                  <a:gd name="T3" fmla="*/ 0 h 25698"/>
                  <a:gd name="T4" fmla="*/ 0 w 33007"/>
                  <a:gd name="T5" fmla="*/ 0 h 25698"/>
                  <a:gd name="T6" fmla="*/ 0 60000 65536"/>
                  <a:gd name="T7" fmla="*/ 0 60000 65536"/>
                  <a:gd name="T8" fmla="*/ 0 60000 65536"/>
                  <a:gd name="T9" fmla="*/ 0 w 33007"/>
                  <a:gd name="T10" fmla="*/ 0 h 25698"/>
                  <a:gd name="T11" fmla="*/ 33007 w 33007"/>
                  <a:gd name="T12" fmla="*/ 25698 h 256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007" h="25698" fill="none" extrusionOk="0">
                    <a:moveTo>
                      <a:pt x="392" y="25697"/>
                    </a:moveTo>
                    <a:cubicBezTo>
                      <a:pt x="131" y="24347"/>
                      <a:pt x="0" y="2297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31" y="-1"/>
                      <a:pt x="29583" y="1128"/>
                      <a:pt x="33007" y="3257"/>
                    </a:cubicBezTo>
                  </a:path>
                  <a:path w="33007" h="25698" stroke="0" extrusionOk="0">
                    <a:moveTo>
                      <a:pt x="392" y="25697"/>
                    </a:moveTo>
                    <a:cubicBezTo>
                      <a:pt x="131" y="24347"/>
                      <a:pt x="0" y="2297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31" y="-1"/>
                      <a:pt x="29583" y="1128"/>
                      <a:pt x="33007" y="3257"/>
                    </a:cubicBezTo>
                    <a:lnTo>
                      <a:pt x="21600" y="21600"/>
                    </a:lnTo>
                    <a:lnTo>
                      <a:pt x="392" y="25697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93" name="Arc 380"/>
              <p:cNvSpPr>
                <a:spLocks/>
              </p:cNvSpPr>
              <p:nvPr/>
            </p:nvSpPr>
            <p:spPr bwMode="auto">
              <a:xfrm>
                <a:off x="1669" y="2088"/>
                <a:ext cx="755" cy="438"/>
              </a:xfrm>
              <a:custGeom>
                <a:avLst/>
                <a:gdLst>
                  <a:gd name="T0" fmla="*/ 0 w 32968"/>
                  <a:gd name="T1" fmla="*/ 0 h 25717"/>
                  <a:gd name="T2" fmla="*/ 0 w 32968"/>
                  <a:gd name="T3" fmla="*/ 0 h 25717"/>
                  <a:gd name="T4" fmla="*/ 0 w 32968"/>
                  <a:gd name="T5" fmla="*/ 0 h 25717"/>
                  <a:gd name="T6" fmla="*/ 0 60000 65536"/>
                  <a:gd name="T7" fmla="*/ 0 60000 65536"/>
                  <a:gd name="T8" fmla="*/ 0 60000 65536"/>
                  <a:gd name="T9" fmla="*/ 0 w 32968"/>
                  <a:gd name="T10" fmla="*/ 0 h 25717"/>
                  <a:gd name="T11" fmla="*/ 32968 w 32968"/>
                  <a:gd name="T12" fmla="*/ 25717 h 257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68" h="25717" fill="none" extrusionOk="0">
                    <a:moveTo>
                      <a:pt x="395" y="25717"/>
                    </a:moveTo>
                    <a:cubicBezTo>
                      <a:pt x="132" y="24360"/>
                      <a:pt x="0" y="2298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16" y="-1"/>
                      <a:pt x="29552" y="1119"/>
                      <a:pt x="32967" y="3233"/>
                    </a:cubicBezTo>
                  </a:path>
                  <a:path w="32968" h="25717" stroke="0" extrusionOk="0">
                    <a:moveTo>
                      <a:pt x="395" y="25717"/>
                    </a:moveTo>
                    <a:cubicBezTo>
                      <a:pt x="132" y="24360"/>
                      <a:pt x="0" y="2298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16" y="-1"/>
                      <a:pt x="29552" y="1119"/>
                      <a:pt x="32967" y="3233"/>
                    </a:cubicBezTo>
                    <a:lnTo>
                      <a:pt x="21600" y="21600"/>
                    </a:lnTo>
                    <a:lnTo>
                      <a:pt x="395" y="25717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94" name="Arc 381"/>
              <p:cNvSpPr>
                <a:spLocks/>
              </p:cNvSpPr>
              <p:nvPr/>
            </p:nvSpPr>
            <p:spPr bwMode="auto">
              <a:xfrm>
                <a:off x="1553" y="3120"/>
                <a:ext cx="773" cy="345"/>
              </a:xfrm>
              <a:custGeom>
                <a:avLst/>
                <a:gdLst>
                  <a:gd name="T0" fmla="*/ 0 w 32097"/>
                  <a:gd name="T1" fmla="*/ 0 h 21984"/>
                  <a:gd name="T2" fmla="*/ 0 w 32097"/>
                  <a:gd name="T3" fmla="*/ 0 h 21984"/>
                  <a:gd name="T4" fmla="*/ 0 w 32097"/>
                  <a:gd name="T5" fmla="*/ 0 h 21984"/>
                  <a:gd name="T6" fmla="*/ 0 60000 65536"/>
                  <a:gd name="T7" fmla="*/ 0 60000 65536"/>
                  <a:gd name="T8" fmla="*/ 0 60000 65536"/>
                  <a:gd name="T9" fmla="*/ 0 w 32097"/>
                  <a:gd name="T10" fmla="*/ 0 h 21984"/>
                  <a:gd name="T11" fmla="*/ 32097 w 32097"/>
                  <a:gd name="T12" fmla="*/ 21984 h 219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97" h="21984" fill="none" extrusionOk="0">
                    <a:moveTo>
                      <a:pt x="32096" y="19261"/>
                    </a:moveTo>
                    <a:cubicBezTo>
                      <a:pt x="28886" y="21047"/>
                      <a:pt x="25273" y="21983"/>
                      <a:pt x="21600" y="21984"/>
                    </a:cubicBezTo>
                    <a:cubicBezTo>
                      <a:pt x="9670" y="21984"/>
                      <a:pt x="0" y="12313"/>
                      <a:pt x="0" y="384"/>
                    </a:cubicBezTo>
                    <a:cubicBezTo>
                      <a:pt x="-1" y="255"/>
                      <a:pt x="1" y="127"/>
                      <a:pt x="3" y="0"/>
                    </a:cubicBezTo>
                  </a:path>
                  <a:path w="32097" h="21984" stroke="0" extrusionOk="0">
                    <a:moveTo>
                      <a:pt x="32096" y="19261"/>
                    </a:moveTo>
                    <a:cubicBezTo>
                      <a:pt x="28886" y="21047"/>
                      <a:pt x="25273" y="21983"/>
                      <a:pt x="21600" y="21984"/>
                    </a:cubicBezTo>
                    <a:cubicBezTo>
                      <a:pt x="9670" y="21984"/>
                      <a:pt x="0" y="12313"/>
                      <a:pt x="0" y="384"/>
                    </a:cubicBezTo>
                    <a:cubicBezTo>
                      <a:pt x="-1" y="255"/>
                      <a:pt x="1" y="127"/>
                      <a:pt x="3" y="0"/>
                    </a:cubicBezTo>
                    <a:lnTo>
                      <a:pt x="21600" y="384"/>
                    </a:lnTo>
                    <a:lnTo>
                      <a:pt x="32096" y="19261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95" name="Arc 382"/>
              <p:cNvSpPr>
                <a:spLocks/>
              </p:cNvSpPr>
              <p:nvPr/>
            </p:nvSpPr>
            <p:spPr bwMode="auto">
              <a:xfrm>
                <a:off x="1560" y="3120"/>
                <a:ext cx="761" cy="337"/>
              </a:xfrm>
              <a:custGeom>
                <a:avLst/>
                <a:gdLst>
                  <a:gd name="T0" fmla="*/ 0 w 32039"/>
                  <a:gd name="T1" fmla="*/ 0 h 21986"/>
                  <a:gd name="T2" fmla="*/ 0 w 32039"/>
                  <a:gd name="T3" fmla="*/ 0 h 21986"/>
                  <a:gd name="T4" fmla="*/ 0 w 32039"/>
                  <a:gd name="T5" fmla="*/ 0 h 21986"/>
                  <a:gd name="T6" fmla="*/ 0 60000 65536"/>
                  <a:gd name="T7" fmla="*/ 0 60000 65536"/>
                  <a:gd name="T8" fmla="*/ 0 60000 65536"/>
                  <a:gd name="T9" fmla="*/ 0 w 32039"/>
                  <a:gd name="T10" fmla="*/ 0 h 21986"/>
                  <a:gd name="T11" fmla="*/ 32039 w 32039"/>
                  <a:gd name="T12" fmla="*/ 21986 h 219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39" h="21986" fill="none" extrusionOk="0">
                    <a:moveTo>
                      <a:pt x="32038" y="19295"/>
                    </a:moveTo>
                    <a:cubicBezTo>
                      <a:pt x="28842" y="21060"/>
                      <a:pt x="25251" y="21985"/>
                      <a:pt x="21600" y="21986"/>
                    </a:cubicBezTo>
                    <a:cubicBezTo>
                      <a:pt x="9670" y="21986"/>
                      <a:pt x="0" y="12315"/>
                      <a:pt x="0" y="386"/>
                    </a:cubicBezTo>
                    <a:cubicBezTo>
                      <a:pt x="-1" y="257"/>
                      <a:pt x="1" y="128"/>
                      <a:pt x="3" y="0"/>
                    </a:cubicBezTo>
                  </a:path>
                  <a:path w="32039" h="21986" stroke="0" extrusionOk="0">
                    <a:moveTo>
                      <a:pt x="32038" y="19295"/>
                    </a:moveTo>
                    <a:cubicBezTo>
                      <a:pt x="28842" y="21060"/>
                      <a:pt x="25251" y="21985"/>
                      <a:pt x="21600" y="21986"/>
                    </a:cubicBezTo>
                    <a:cubicBezTo>
                      <a:pt x="9670" y="21986"/>
                      <a:pt x="0" y="12315"/>
                      <a:pt x="0" y="386"/>
                    </a:cubicBezTo>
                    <a:cubicBezTo>
                      <a:pt x="-1" y="257"/>
                      <a:pt x="1" y="128"/>
                      <a:pt x="3" y="0"/>
                    </a:cubicBezTo>
                    <a:lnTo>
                      <a:pt x="21600" y="386"/>
                    </a:lnTo>
                    <a:lnTo>
                      <a:pt x="32038" y="19295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96" name="Arc 383"/>
              <p:cNvSpPr>
                <a:spLocks/>
              </p:cNvSpPr>
              <p:nvPr/>
            </p:nvSpPr>
            <p:spPr bwMode="auto">
              <a:xfrm>
                <a:off x="3626" y="2103"/>
                <a:ext cx="584" cy="427"/>
              </a:xfrm>
              <a:custGeom>
                <a:avLst/>
                <a:gdLst>
                  <a:gd name="T0" fmla="*/ 0 w 26070"/>
                  <a:gd name="T1" fmla="*/ 0 h 31631"/>
                  <a:gd name="T2" fmla="*/ 0 w 26070"/>
                  <a:gd name="T3" fmla="*/ 0 h 31631"/>
                  <a:gd name="T4" fmla="*/ 0 w 26070"/>
                  <a:gd name="T5" fmla="*/ 0 h 31631"/>
                  <a:gd name="T6" fmla="*/ 0 60000 65536"/>
                  <a:gd name="T7" fmla="*/ 0 60000 65536"/>
                  <a:gd name="T8" fmla="*/ 0 60000 65536"/>
                  <a:gd name="T9" fmla="*/ 0 w 26070"/>
                  <a:gd name="T10" fmla="*/ 0 h 31631"/>
                  <a:gd name="T11" fmla="*/ 26070 w 26070"/>
                  <a:gd name="T12" fmla="*/ 31631 h 31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70" h="31631" fill="none" extrusionOk="0">
                    <a:moveTo>
                      <a:pt x="-1" y="467"/>
                    </a:moveTo>
                    <a:cubicBezTo>
                      <a:pt x="1469" y="156"/>
                      <a:pt x="2967" y="-1"/>
                      <a:pt x="4470" y="0"/>
                    </a:cubicBezTo>
                    <a:cubicBezTo>
                      <a:pt x="16399" y="0"/>
                      <a:pt x="26070" y="9670"/>
                      <a:pt x="26070" y="21600"/>
                    </a:cubicBezTo>
                    <a:cubicBezTo>
                      <a:pt x="26070" y="25094"/>
                      <a:pt x="25222" y="28536"/>
                      <a:pt x="23599" y="31631"/>
                    </a:cubicBezTo>
                  </a:path>
                  <a:path w="26070" h="31631" stroke="0" extrusionOk="0">
                    <a:moveTo>
                      <a:pt x="-1" y="467"/>
                    </a:moveTo>
                    <a:cubicBezTo>
                      <a:pt x="1469" y="156"/>
                      <a:pt x="2967" y="-1"/>
                      <a:pt x="4470" y="0"/>
                    </a:cubicBezTo>
                    <a:cubicBezTo>
                      <a:pt x="16399" y="0"/>
                      <a:pt x="26070" y="9670"/>
                      <a:pt x="26070" y="21600"/>
                    </a:cubicBezTo>
                    <a:cubicBezTo>
                      <a:pt x="26070" y="25094"/>
                      <a:pt x="25222" y="28536"/>
                      <a:pt x="23599" y="31631"/>
                    </a:cubicBezTo>
                    <a:lnTo>
                      <a:pt x="4470" y="21600"/>
                    </a:lnTo>
                    <a:lnTo>
                      <a:pt x="-1" y="467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97" name="Arc 384"/>
              <p:cNvSpPr>
                <a:spLocks/>
              </p:cNvSpPr>
              <p:nvPr/>
            </p:nvSpPr>
            <p:spPr bwMode="auto">
              <a:xfrm>
                <a:off x="3628" y="2110"/>
                <a:ext cx="574" cy="418"/>
              </a:xfrm>
              <a:custGeom>
                <a:avLst/>
                <a:gdLst>
                  <a:gd name="T0" fmla="*/ 0 w 26029"/>
                  <a:gd name="T1" fmla="*/ 0 h 31708"/>
                  <a:gd name="T2" fmla="*/ 0 w 26029"/>
                  <a:gd name="T3" fmla="*/ 0 h 31708"/>
                  <a:gd name="T4" fmla="*/ 0 w 26029"/>
                  <a:gd name="T5" fmla="*/ 0 h 31708"/>
                  <a:gd name="T6" fmla="*/ 0 60000 65536"/>
                  <a:gd name="T7" fmla="*/ 0 60000 65536"/>
                  <a:gd name="T8" fmla="*/ 0 60000 65536"/>
                  <a:gd name="T9" fmla="*/ 0 w 26029"/>
                  <a:gd name="T10" fmla="*/ 0 h 31708"/>
                  <a:gd name="T11" fmla="*/ 26029 w 26029"/>
                  <a:gd name="T12" fmla="*/ 31708 h 317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29" h="31708" fill="none" extrusionOk="0">
                    <a:moveTo>
                      <a:pt x="-1" y="458"/>
                    </a:moveTo>
                    <a:cubicBezTo>
                      <a:pt x="1456" y="153"/>
                      <a:pt x="2940" y="-1"/>
                      <a:pt x="4429" y="0"/>
                    </a:cubicBezTo>
                    <a:cubicBezTo>
                      <a:pt x="16358" y="0"/>
                      <a:pt x="26029" y="9670"/>
                      <a:pt x="26029" y="21600"/>
                    </a:cubicBezTo>
                    <a:cubicBezTo>
                      <a:pt x="26029" y="25123"/>
                      <a:pt x="25166" y="28593"/>
                      <a:pt x="23517" y="31707"/>
                    </a:cubicBezTo>
                  </a:path>
                  <a:path w="26029" h="31708" stroke="0" extrusionOk="0">
                    <a:moveTo>
                      <a:pt x="-1" y="458"/>
                    </a:moveTo>
                    <a:cubicBezTo>
                      <a:pt x="1456" y="153"/>
                      <a:pt x="2940" y="-1"/>
                      <a:pt x="4429" y="0"/>
                    </a:cubicBezTo>
                    <a:cubicBezTo>
                      <a:pt x="16358" y="0"/>
                      <a:pt x="26029" y="9670"/>
                      <a:pt x="26029" y="21600"/>
                    </a:cubicBezTo>
                    <a:cubicBezTo>
                      <a:pt x="26029" y="25123"/>
                      <a:pt x="25166" y="28593"/>
                      <a:pt x="23517" y="31707"/>
                    </a:cubicBezTo>
                    <a:lnTo>
                      <a:pt x="4429" y="21600"/>
                    </a:lnTo>
                    <a:lnTo>
                      <a:pt x="-1" y="458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98" name="Arc 385"/>
              <p:cNvSpPr>
                <a:spLocks/>
              </p:cNvSpPr>
              <p:nvPr/>
            </p:nvSpPr>
            <p:spPr bwMode="auto">
              <a:xfrm>
                <a:off x="3791" y="2534"/>
                <a:ext cx="556" cy="428"/>
              </a:xfrm>
              <a:custGeom>
                <a:avLst/>
                <a:gdLst>
                  <a:gd name="T0" fmla="*/ 0 w 21600"/>
                  <a:gd name="T1" fmla="*/ 0 h 29154"/>
                  <a:gd name="T2" fmla="*/ 0 w 21600"/>
                  <a:gd name="T3" fmla="*/ 0 h 29154"/>
                  <a:gd name="T4" fmla="*/ 0 w 21600"/>
                  <a:gd name="T5" fmla="*/ 0 h 2915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154"/>
                  <a:gd name="T11" fmla="*/ 21600 w 21600"/>
                  <a:gd name="T12" fmla="*/ 29154 h 291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154" fill="none" extrusionOk="0">
                    <a:moveTo>
                      <a:pt x="13583" y="0"/>
                    </a:moveTo>
                    <a:cubicBezTo>
                      <a:pt x="18654" y="4101"/>
                      <a:pt x="21600" y="10273"/>
                      <a:pt x="21600" y="16794"/>
                    </a:cubicBezTo>
                    <a:cubicBezTo>
                      <a:pt x="21600" y="21214"/>
                      <a:pt x="20243" y="25528"/>
                      <a:pt x="17714" y="29154"/>
                    </a:cubicBezTo>
                  </a:path>
                  <a:path w="21600" h="29154" stroke="0" extrusionOk="0">
                    <a:moveTo>
                      <a:pt x="13583" y="0"/>
                    </a:moveTo>
                    <a:cubicBezTo>
                      <a:pt x="18654" y="4101"/>
                      <a:pt x="21600" y="10273"/>
                      <a:pt x="21600" y="16794"/>
                    </a:cubicBezTo>
                    <a:cubicBezTo>
                      <a:pt x="21600" y="21214"/>
                      <a:pt x="20243" y="25528"/>
                      <a:pt x="17714" y="29154"/>
                    </a:cubicBezTo>
                    <a:lnTo>
                      <a:pt x="0" y="16794"/>
                    </a:lnTo>
                    <a:lnTo>
                      <a:pt x="13583" y="0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99" name="Arc 386"/>
              <p:cNvSpPr>
                <a:spLocks/>
              </p:cNvSpPr>
              <p:nvPr/>
            </p:nvSpPr>
            <p:spPr bwMode="auto">
              <a:xfrm>
                <a:off x="3791" y="2538"/>
                <a:ext cx="549" cy="420"/>
              </a:xfrm>
              <a:custGeom>
                <a:avLst/>
                <a:gdLst>
                  <a:gd name="T0" fmla="*/ 0 w 21600"/>
                  <a:gd name="T1" fmla="*/ 0 h 29298"/>
                  <a:gd name="T2" fmla="*/ 0 w 21600"/>
                  <a:gd name="T3" fmla="*/ 0 h 29298"/>
                  <a:gd name="T4" fmla="*/ 0 w 21600"/>
                  <a:gd name="T5" fmla="*/ 0 h 292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298"/>
                  <a:gd name="T11" fmla="*/ 21600 w 21600"/>
                  <a:gd name="T12" fmla="*/ 29298 h 292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298" fill="none" extrusionOk="0">
                    <a:moveTo>
                      <a:pt x="13504" y="0"/>
                    </a:moveTo>
                    <a:cubicBezTo>
                      <a:pt x="18621" y="4099"/>
                      <a:pt x="21600" y="10301"/>
                      <a:pt x="21600" y="16858"/>
                    </a:cubicBezTo>
                    <a:cubicBezTo>
                      <a:pt x="21600" y="21311"/>
                      <a:pt x="20223" y="25656"/>
                      <a:pt x="17658" y="29298"/>
                    </a:cubicBezTo>
                  </a:path>
                  <a:path w="21600" h="29298" stroke="0" extrusionOk="0">
                    <a:moveTo>
                      <a:pt x="13504" y="0"/>
                    </a:moveTo>
                    <a:cubicBezTo>
                      <a:pt x="18621" y="4099"/>
                      <a:pt x="21600" y="10301"/>
                      <a:pt x="21600" y="16858"/>
                    </a:cubicBezTo>
                    <a:cubicBezTo>
                      <a:pt x="21600" y="21311"/>
                      <a:pt x="20223" y="25656"/>
                      <a:pt x="17658" y="29298"/>
                    </a:cubicBezTo>
                    <a:lnTo>
                      <a:pt x="0" y="16858"/>
                    </a:lnTo>
                    <a:lnTo>
                      <a:pt x="13504" y="0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0" name="Arc 387"/>
              <p:cNvSpPr>
                <a:spLocks/>
              </p:cNvSpPr>
              <p:nvPr/>
            </p:nvSpPr>
            <p:spPr bwMode="auto">
              <a:xfrm>
                <a:off x="3609" y="2973"/>
                <a:ext cx="651" cy="607"/>
              </a:xfrm>
              <a:custGeom>
                <a:avLst/>
                <a:gdLst>
                  <a:gd name="T0" fmla="*/ 0 w 28655"/>
                  <a:gd name="T1" fmla="*/ 0 h 27157"/>
                  <a:gd name="T2" fmla="*/ 0 w 28655"/>
                  <a:gd name="T3" fmla="*/ 0 h 27157"/>
                  <a:gd name="T4" fmla="*/ 0 w 28655"/>
                  <a:gd name="T5" fmla="*/ 0 h 27157"/>
                  <a:gd name="T6" fmla="*/ 0 60000 65536"/>
                  <a:gd name="T7" fmla="*/ 0 60000 65536"/>
                  <a:gd name="T8" fmla="*/ 0 60000 65536"/>
                  <a:gd name="T9" fmla="*/ 0 w 28655"/>
                  <a:gd name="T10" fmla="*/ 0 h 27157"/>
                  <a:gd name="T11" fmla="*/ 28655 w 28655"/>
                  <a:gd name="T12" fmla="*/ 27157 h 271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655" h="27157" fill="none" extrusionOk="0">
                    <a:moveTo>
                      <a:pt x="27927" y="0"/>
                    </a:moveTo>
                    <a:cubicBezTo>
                      <a:pt x="28410" y="1812"/>
                      <a:pt x="28655" y="3680"/>
                      <a:pt x="28655" y="5557"/>
                    </a:cubicBezTo>
                    <a:cubicBezTo>
                      <a:pt x="28655" y="17486"/>
                      <a:pt x="18984" y="27157"/>
                      <a:pt x="7055" y="27157"/>
                    </a:cubicBezTo>
                    <a:cubicBezTo>
                      <a:pt x="4653" y="27157"/>
                      <a:pt x="2269" y="26756"/>
                      <a:pt x="-1" y="25972"/>
                    </a:cubicBezTo>
                  </a:path>
                  <a:path w="28655" h="27157" stroke="0" extrusionOk="0">
                    <a:moveTo>
                      <a:pt x="27927" y="0"/>
                    </a:moveTo>
                    <a:cubicBezTo>
                      <a:pt x="28410" y="1812"/>
                      <a:pt x="28655" y="3680"/>
                      <a:pt x="28655" y="5557"/>
                    </a:cubicBezTo>
                    <a:cubicBezTo>
                      <a:pt x="28655" y="17486"/>
                      <a:pt x="18984" y="27157"/>
                      <a:pt x="7055" y="27157"/>
                    </a:cubicBezTo>
                    <a:cubicBezTo>
                      <a:pt x="4653" y="27157"/>
                      <a:pt x="2269" y="26756"/>
                      <a:pt x="-1" y="25972"/>
                    </a:cubicBezTo>
                    <a:lnTo>
                      <a:pt x="7055" y="5557"/>
                    </a:lnTo>
                    <a:lnTo>
                      <a:pt x="27927" y="0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1" name="Arc 388"/>
              <p:cNvSpPr>
                <a:spLocks/>
              </p:cNvSpPr>
              <p:nvPr/>
            </p:nvSpPr>
            <p:spPr bwMode="auto">
              <a:xfrm>
                <a:off x="3611" y="2975"/>
                <a:ext cx="642" cy="598"/>
              </a:xfrm>
              <a:custGeom>
                <a:avLst/>
                <a:gdLst>
                  <a:gd name="T0" fmla="*/ 0 w 28653"/>
                  <a:gd name="T1" fmla="*/ 0 h 27158"/>
                  <a:gd name="T2" fmla="*/ 0 w 28653"/>
                  <a:gd name="T3" fmla="*/ 0 h 27158"/>
                  <a:gd name="T4" fmla="*/ 0 w 28653"/>
                  <a:gd name="T5" fmla="*/ 0 h 27158"/>
                  <a:gd name="T6" fmla="*/ 0 60000 65536"/>
                  <a:gd name="T7" fmla="*/ 0 60000 65536"/>
                  <a:gd name="T8" fmla="*/ 0 60000 65536"/>
                  <a:gd name="T9" fmla="*/ 0 w 28653"/>
                  <a:gd name="T10" fmla="*/ 0 h 27158"/>
                  <a:gd name="T11" fmla="*/ 28653 w 28653"/>
                  <a:gd name="T12" fmla="*/ 27158 h 271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653" h="27158" fill="none" extrusionOk="0">
                    <a:moveTo>
                      <a:pt x="27925" y="0"/>
                    </a:moveTo>
                    <a:cubicBezTo>
                      <a:pt x="28408" y="1813"/>
                      <a:pt x="28653" y="3681"/>
                      <a:pt x="28653" y="5558"/>
                    </a:cubicBezTo>
                    <a:cubicBezTo>
                      <a:pt x="28653" y="17487"/>
                      <a:pt x="18982" y="27158"/>
                      <a:pt x="7053" y="27158"/>
                    </a:cubicBezTo>
                    <a:cubicBezTo>
                      <a:pt x="4652" y="27158"/>
                      <a:pt x="2268" y="26757"/>
                      <a:pt x="-1" y="25974"/>
                    </a:cubicBezTo>
                  </a:path>
                  <a:path w="28653" h="27158" stroke="0" extrusionOk="0">
                    <a:moveTo>
                      <a:pt x="27925" y="0"/>
                    </a:moveTo>
                    <a:cubicBezTo>
                      <a:pt x="28408" y="1813"/>
                      <a:pt x="28653" y="3681"/>
                      <a:pt x="28653" y="5558"/>
                    </a:cubicBezTo>
                    <a:cubicBezTo>
                      <a:pt x="28653" y="17487"/>
                      <a:pt x="18982" y="27158"/>
                      <a:pt x="7053" y="27158"/>
                    </a:cubicBezTo>
                    <a:cubicBezTo>
                      <a:pt x="4652" y="27158"/>
                      <a:pt x="2268" y="26757"/>
                      <a:pt x="-1" y="25974"/>
                    </a:cubicBezTo>
                    <a:lnTo>
                      <a:pt x="7053" y="5558"/>
                    </a:lnTo>
                    <a:lnTo>
                      <a:pt x="27925" y="0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2" name="Arc 389"/>
              <p:cNvSpPr>
                <a:spLocks/>
              </p:cNvSpPr>
              <p:nvPr/>
            </p:nvSpPr>
            <p:spPr bwMode="auto">
              <a:xfrm>
                <a:off x="1358" y="2529"/>
                <a:ext cx="354" cy="592"/>
              </a:xfrm>
              <a:custGeom>
                <a:avLst/>
                <a:gdLst>
                  <a:gd name="T0" fmla="*/ 0 w 21600"/>
                  <a:gd name="T1" fmla="*/ 0 h 41297"/>
                  <a:gd name="T2" fmla="*/ 0 w 21600"/>
                  <a:gd name="T3" fmla="*/ 0 h 41297"/>
                  <a:gd name="T4" fmla="*/ 0 w 21600"/>
                  <a:gd name="T5" fmla="*/ 0 h 4129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97"/>
                  <a:gd name="T11" fmla="*/ 21600 w 21600"/>
                  <a:gd name="T12" fmla="*/ 41297 h 412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97" fill="none" extrusionOk="0">
                    <a:moveTo>
                      <a:pt x="12844" y="41297"/>
                    </a:moveTo>
                    <a:cubicBezTo>
                      <a:pt x="5035" y="37834"/>
                      <a:pt x="0" y="30094"/>
                      <a:pt x="0" y="21551"/>
                    </a:cubicBezTo>
                    <a:cubicBezTo>
                      <a:pt x="-1" y="10187"/>
                      <a:pt x="8803" y="767"/>
                      <a:pt x="20141" y="0"/>
                    </a:cubicBezTo>
                  </a:path>
                  <a:path w="21600" h="41297" stroke="0" extrusionOk="0">
                    <a:moveTo>
                      <a:pt x="12844" y="41297"/>
                    </a:moveTo>
                    <a:cubicBezTo>
                      <a:pt x="5035" y="37834"/>
                      <a:pt x="0" y="30094"/>
                      <a:pt x="0" y="21551"/>
                    </a:cubicBezTo>
                    <a:cubicBezTo>
                      <a:pt x="-1" y="10187"/>
                      <a:pt x="8803" y="767"/>
                      <a:pt x="20141" y="0"/>
                    </a:cubicBezTo>
                    <a:lnTo>
                      <a:pt x="21600" y="21551"/>
                    </a:lnTo>
                    <a:lnTo>
                      <a:pt x="12844" y="41297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3" name="Arc 390"/>
              <p:cNvSpPr>
                <a:spLocks/>
              </p:cNvSpPr>
              <p:nvPr/>
            </p:nvSpPr>
            <p:spPr bwMode="auto">
              <a:xfrm>
                <a:off x="1365" y="2536"/>
                <a:ext cx="347" cy="578"/>
              </a:xfrm>
              <a:custGeom>
                <a:avLst/>
                <a:gdLst>
                  <a:gd name="T0" fmla="*/ 0 w 21600"/>
                  <a:gd name="T1" fmla="*/ 0 h 41307"/>
                  <a:gd name="T2" fmla="*/ 0 w 21600"/>
                  <a:gd name="T3" fmla="*/ 0 h 41307"/>
                  <a:gd name="T4" fmla="*/ 0 w 21600"/>
                  <a:gd name="T5" fmla="*/ 0 h 4130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307"/>
                  <a:gd name="T11" fmla="*/ 21600 w 21600"/>
                  <a:gd name="T12" fmla="*/ 41307 h 4130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307" fill="none" extrusionOk="0">
                    <a:moveTo>
                      <a:pt x="12867" y="41306"/>
                    </a:moveTo>
                    <a:cubicBezTo>
                      <a:pt x="5045" y="37849"/>
                      <a:pt x="0" y="30102"/>
                      <a:pt x="0" y="21551"/>
                    </a:cubicBezTo>
                    <a:cubicBezTo>
                      <a:pt x="-1" y="10186"/>
                      <a:pt x="8806" y="765"/>
                      <a:pt x="20145" y="-1"/>
                    </a:cubicBezTo>
                  </a:path>
                  <a:path w="21600" h="41307" stroke="0" extrusionOk="0">
                    <a:moveTo>
                      <a:pt x="12867" y="41306"/>
                    </a:moveTo>
                    <a:cubicBezTo>
                      <a:pt x="5045" y="37849"/>
                      <a:pt x="0" y="30102"/>
                      <a:pt x="0" y="21551"/>
                    </a:cubicBezTo>
                    <a:cubicBezTo>
                      <a:pt x="-1" y="10186"/>
                      <a:pt x="8806" y="765"/>
                      <a:pt x="20145" y="-1"/>
                    </a:cubicBezTo>
                    <a:lnTo>
                      <a:pt x="21600" y="21551"/>
                    </a:lnTo>
                    <a:lnTo>
                      <a:pt x="12867" y="41306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4" name="Arc 391"/>
              <p:cNvSpPr>
                <a:spLocks/>
              </p:cNvSpPr>
              <p:nvPr/>
            </p:nvSpPr>
            <p:spPr bwMode="auto">
              <a:xfrm>
                <a:off x="2293" y="3335"/>
                <a:ext cx="1344" cy="361"/>
              </a:xfrm>
              <a:custGeom>
                <a:avLst/>
                <a:gdLst>
                  <a:gd name="T0" fmla="*/ 0 w 39224"/>
                  <a:gd name="T1" fmla="*/ 0 h 21600"/>
                  <a:gd name="T2" fmla="*/ 0 w 39224"/>
                  <a:gd name="T3" fmla="*/ 0 h 21600"/>
                  <a:gd name="T4" fmla="*/ 0 w 3922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224"/>
                  <a:gd name="T10" fmla="*/ 0 h 21600"/>
                  <a:gd name="T11" fmla="*/ 39224 w 3922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224" h="21600" fill="none" extrusionOk="0">
                    <a:moveTo>
                      <a:pt x="39224" y="12019"/>
                    </a:moveTo>
                    <a:cubicBezTo>
                      <a:pt x="35214" y="18006"/>
                      <a:pt x="28483" y="21599"/>
                      <a:pt x="21277" y="21600"/>
                    </a:cubicBezTo>
                    <a:cubicBezTo>
                      <a:pt x="10782" y="21600"/>
                      <a:pt x="1807" y="14057"/>
                      <a:pt x="-1" y="3720"/>
                    </a:cubicBezTo>
                  </a:path>
                  <a:path w="39224" h="21600" stroke="0" extrusionOk="0">
                    <a:moveTo>
                      <a:pt x="39224" y="12019"/>
                    </a:moveTo>
                    <a:cubicBezTo>
                      <a:pt x="35214" y="18006"/>
                      <a:pt x="28483" y="21599"/>
                      <a:pt x="21277" y="21600"/>
                    </a:cubicBezTo>
                    <a:cubicBezTo>
                      <a:pt x="10782" y="21600"/>
                      <a:pt x="1807" y="14057"/>
                      <a:pt x="-1" y="3720"/>
                    </a:cubicBezTo>
                    <a:lnTo>
                      <a:pt x="21277" y="0"/>
                    </a:lnTo>
                    <a:lnTo>
                      <a:pt x="39224" y="12019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5" name="Arc 392"/>
              <p:cNvSpPr>
                <a:spLocks/>
              </p:cNvSpPr>
              <p:nvPr/>
            </p:nvSpPr>
            <p:spPr bwMode="auto">
              <a:xfrm>
                <a:off x="2300" y="3335"/>
                <a:ext cx="1329" cy="354"/>
              </a:xfrm>
              <a:custGeom>
                <a:avLst/>
                <a:gdLst>
                  <a:gd name="T0" fmla="*/ 0 w 39161"/>
                  <a:gd name="T1" fmla="*/ 0 h 21600"/>
                  <a:gd name="T2" fmla="*/ 0 w 39161"/>
                  <a:gd name="T3" fmla="*/ 0 h 21600"/>
                  <a:gd name="T4" fmla="*/ 0 w 3916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161"/>
                  <a:gd name="T10" fmla="*/ 0 h 21600"/>
                  <a:gd name="T11" fmla="*/ 39161 w 3916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161" h="21600" fill="none" extrusionOk="0">
                    <a:moveTo>
                      <a:pt x="39161" y="12103"/>
                    </a:moveTo>
                    <a:cubicBezTo>
                      <a:pt x="35143" y="18042"/>
                      <a:pt x="28441" y="21599"/>
                      <a:pt x="21271" y="21600"/>
                    </a:cubicBezTo>
                    <a:cubicBezTo>
                      <a:pt x="10790" y="21600"/>
                      <a:pt x="1822" y="14076"/>
                      <a:pt x="0" y="3755"/>
                    </a:cubicBezTo>
                  </a:path>
                  <a:path w="39161" h="21600" stroke="0" extrusionOk="0">
                    <a:moveTo>
                      <a:pt x="39161" y="12103"/>
                    </a:moveTo>
                    <a:cubicBezTo>
                      <a:pt x="35143" y="18042"/>
                      <a:pt x="28441" y="21599"/>
                      <a:pt x="21271" y="21600"/>
                    </a:cubicBezTo>
                    <a:cubicBezTo>
                      <a:pt x="10790" y="21600"/>
                      <a:pt x="1822" y="14076"/>
                      <a:pt x="0" y="3755"/>
                    </a:cubicBezTo>
                    <a:lnTo>
                      <a:pt x="21271" y="0"/>
                    </a:lnTo>
                    <a:lnTo>
                      <a:pt x="39161" y="12103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06" name="Group 393"/>
            <p:cNvGrpSpPr>
              <a:grpSpLocks/>
            </p:cNvGrpSpPr>
            <p:nvPr/>
          </p:nvGrpSpPr>
          <p:grpSpPr bwMode="auto">
            <a:xfrm>
              <a:off x="1073" y="1143"/>
              <a:ext cx="1136" cy="1042"/>
              <a:chOff x="1358" y="1886"/>
              <a:chExt cx="2989" cy="1810"/>
            </a:xfrm>
          </p:grpSpPr>
          <p:sp>
            <p:nvSpPr>
              <p:cNvPr id="29774" name="Arc 394"/>
              <p:cNvSpPr>
                <a:spLocks/>
              </p:cNvSpPr>
              <p:nvPr/>
            </p:nvSpPr>
            <p:spPr bwMode="auto">
              <a:xfrm>
                <a:off x="2404" y="1886"/>
                <a:ext cx="1247" cy="375"/>
              </a:xfrm>
              <a:custGeom>
                <a:avLst/>
                <a:gdLst>
                  <a:gd name="T0" fmla="*/ 0 w 40985"/>
                  <a:gd name="T1" fmla="*/ 0 h 21600"/>
                  <a:gd name="T2" fmla="*/ 0 w 40985"/>
                  <a:gd name="T3" fmla="*/ 0 h 21600"/>
                  <a:gd name="T4" fmla="*/ 0 w 4098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985"/>
                  <a:gd name="T10" fmla="*/ 0 h 21600"/>
                  <a:gd name="T11" fmla="*/ 40985 w 4098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985" h="21600" fill="none" extrusionOk="0">
                    <a:moveTo>
                      <a:pt x="0" y="15316"/>
                    </a:moveTo>
                    <a:cubicBezTo>
                      <a:pt x="2766" y="6218"/>
                      <a:pt x="11157" y="-1"/>
                      <a:pt x="20666" y="0"/>
                    </a:cubicBezTo>
                    <a:cubicBezTo>
                      <a:pt x="29769" y="0"/>
                      <a:pt x="37896" y="5708"/>
                      <a:pt x="40984" y="14272"/>
                    </a:cubicBezTo>
                  </a:path>
                  <a:path w="40985" h="21600" stroke="0" extrusionOk="0">
                    <a:moveTo>
                      <a:pt x="0" y="15316"/>
                    </a:moveTo>
                    <a:cubicBezTo>
                      <a:pt x="2766" y="6218"/>
                      <a:pt x="11157" y="-1"/>
                      <a:pt x="20666" y="0"/>
                    </a:cubicBezTo>
                    <a:cubicBezTo>
                      <a:pt x="29769" y="0"/>
                      <a:pt x="37896" y="5708"/>
                      <a:pt x="40984" y="14272"/>
                    </a:cubicBezTo>
                    <a:lnTo>
                      <a:pt x="20666" y="21600"/>
                    </a:lnTo>
                    <a:lnTo>
                      <a:pt x="0" y="15316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5" name="Arc 395"/>
              <p:cNvSpPr>
                <a:spLocks/>
              </p:cNvSpPr>
              <p:nvPr/>
            </p:nvSpPr>
            <p:spPr bwMode="auto">
              <a:xfrm>
                <a:off x="2412" y="1893"/>
                <a:ext cx="1232" cy="368"/>
              </a:xfrm>
              <a:custGeom>
                <a:avLst/>
                <a:gdLst>
                  <a:gd name="T0" fmla="*/ 0 w 40951"/>
                  <a:gd name="T1" fmla="*/ 0 h 21600"/>
                  <a:gd name="T2" fmla="*/ 0 w 40951"/>
                  <a:gd name="T3" fmla="*/ 0 h 21600"/>
                  <a:gd name="T4" fmla="*/ 0 w 4095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951"/>
                  <a:gd name="T10" fmla="*/ 0 h 21600"/>
                  <a:gd name="T11" fmla="*/ 40951 w 4095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951" h="21600" fill="none" extrusionOk="0">
                    <a:moveTo>
                      <a:pt x="-1" y="15268"/>
                    </a:moveTo>
                    <a:cubicBezTo>
                      <a:pt x="2781" y="6195"/>
                      <a:pt x="11160" y="-1"/>
                      <a:pt x="20651" y="0"/>
                    </a:cubicBezTo>
                    <a:cubicBezTo>
                      <a:pt x="29734" y="0"/>
                      <a:pt x="37847" y="5683"/>
                      <a:pt x="40951" y="14219"/>
                    </a:cubicBezTo>
                  </a:path>
                  <a:path w="40951" h="21600" stroke="0" extrusionOk="0">
                    <a:moveTo>
                      <a:pt x="-1" y="15268"/>
                    </a:moveTo>
                    <a:cubicBezTo>
                      <a:pt x="2781" y="6195"/>
                      <a:pt x="11160" y="-1"/>
                      <a:pt x="20651" y="0"/>
                    </a:cubicBezTo>
                    <a:cubicBezTo>
                      <a:pt x="29734" y="0"/>
                      <a:pt x="37847" y="5683"/>
                      <a:pt x="40951" y="14219"/>
                    </a:cubicBezTo>
                    <a:lnTo>
                      <a:pt x="20651" y="21600"/>
                    </a:lnTo>
                    <a:lnTo>
                      <a:pt x="-1" y="15268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6" name="Arc 396"/>
              <p:cNvSpPr>
                <a:spLocks/>
              </p:cNvSpPr>
              <p:nvPr/>
            </p:nvSpPr>
            <p:spPr bwMode="auto">
              <a:xfrm>
                <a:off x="1662" y="2081"/>
                <a:ext cx="766" cy="446"/>
              </a:xfrm>
              <a:custGeom>
                <a:avLst/>
                <a:gdLst>
                  <a:gd name="T0" fmla="*/ 0 w 33007"/>
                  <a:gd name="T1" fmla="*/ 0 h 25698"/>
                  <a:gd name="T2" fmla="*/ 0 w 33007"/>
                  <a:gd name="T3" fmla="*/ 0 h 25698"/>
                  <a:gd name="T4" fmla="*/ 0 w 33007"/>
                  <a:gd name="T5" fmla="*/ 0 h 25698"/>
                  <a:gd name="T6" fmla="*/ 0 60000 65536"/>
                  <a:gd name="T7" fmla="*/ 0 60000 65536"/>
                  <a:gd name="T8" fmla="*/ 0 60000 65536"/>
                  <a:gd name="T9" fmla="*/ 0 w 33007"/>
                  <a:gd name="T10" fmla="*/ 0 h 25698"/>
                  <a:gd name="T11" fmla="*/ 33007 w 33007"/>
                  <a:gd name="T12" fmla="*/ 25698 h 256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007" h="25698" fill="none" extrusionOk="0">
                    <a:moveTo>
                      <a:pt x="392" y="25697"/>
                    </a:moveTo>
                    <a:cubicBezTo>
                      <a:pt x="131" y="24347"/>
                      <a:pt x="0" y="2297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31" y="-1"/>
                      <a:pt x="29583" y="1128"/>
                      <a:pt x="33007" y="3257"/>
                    </a:cubicBezTo>
                  </a:path>
                  <a:path w="33007" h="25698" stroke="0" extrusionOk="0">
                    <a:moveTo>
                      <a:pt x="392" y="25697"/>
                    </a:moveTo>
                    <a:cubicBezTo>
                      <a:pt x="131" y="24347"/>
                      <a:pt x="0" y="2297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31" y="-1"/>
                      <a:pt x="29583" y="1128"/>
                      <a:pt x="33007" y="3257"/>
                    </a:cubicBezTo>
                    <a:lnTo>
                      <a:pt x="21600" y="21600"/>
                    </a:lnTo>
                    <a:lnTo>
                      <a:pt x="392" y="25697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7" name="Arc 397"/>
              <p:cNvSpPr>
                <a:spLocks/>
              </p:cNvSpPr>
              <p:nvPr/>
            </p:nvSpPr>
            <p:spPr bwMode="auto">
              <a:xfrm>
                <a:off x="1669" y="2088"/>
                <a:ext cx="755" cy="438"/>
              </a:xfrm>
              <a:custGeom>
                <a:avLst/>
                <a:gdLst>
                  <a:gd name="T0" fmla="*/ 0 w 32968"/>
                  <a:gd name="T1" fmla="*/ 0 h 25717"/>
                  <a:gd name="T2" fmla="*/ 0 w 32968"/>
                  <a:gd name="T3" fmla="*/ 0 h 25717"/>
                  <a:gd name="T4" fmla="*/ 0 w 32968"/>
                  <a:gd name="T5" fmla="*/ 0 h 25717"/>
                  <a:gd name="T6" fmla="*/ 0 60000 65536"/>
                  <a:gd name="T7" fmla="*/ 0 60000 65536"/>
                  <a:gd name="T8" fmla="*/ 0 60000 65536"/>
                  <a:gd name="T9" fmla="*/ 0 w 32968"/>
                  <a:gd name="T10" fmla="*/ 0 h 25717"/>
                  <a:gd name="T11" fmla="*/ 32968 w 32968"/>
                  <a:gd name="T12" fmla="*/ 25717 h 257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68" h="25717" fill="none" extrusionOk="0">
                    <a:moveTo>
                      <a:pt x="395" y="25717"/>
                    </a:moveTo>
                    <a:cubicBezTo>
                      <a:pt x="132" y="24360"/>
                      <a:pt x="0" y="2298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16" y="-1"/>
                      <a:pt x="29552" y="1119"/>
                      <a:pt x="32967" y="3233"/>
                    </a:cubicBezTo>
                  </a:path>
                  <a:path w="32968" h="25717" stroke="0" extrusionOk="0">
                    <a:moveTo>
                      <a:pt x="395" y="25717"/>
                    </a:moveTo>
                    <a:cubicBezTo>
                      <a:pt x="132" y="24360"/>
                      <a:pt x="0" y="2298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16" y="-1"/>
                      <a:pt x="29552" y="1119"/>
                      <a:pt x="32967" y="3233"/>
                    </a:cubicBezTo>
                    <a:lnTo>
                      <a:pt x="21600" y="21600"/>
                    </a:lnTo>
                    <a:lnTo>
                      <a:pt x="395" y="25717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8" name="Arc 398"/>
              <p:cNvSpPr>
                <a:spLocks/>
              </p:cNvSpPr>
              <p:nvPr/>
            </p:nvSpPr>
            <p:spPr bwMode="auto">
              <a:xfrm>
                <a:off x="1553" y="3120"/>
                <a:ext cx="773" cy="345"/>
              </a:xfrm>
              <a:custGeom>
                <a:avLst/>
                <a:gdLst>
                  <a:gd name="T0" fmla="*/ 0 w 32097"/>
                  <a:gd name="T1" fmla="*/ 0 h 21984"/>
                  <a:gd name="T2" fmla="*/ 0 w 32097"/>
                  <a:gd name="T3" fmla="*/ 0 h 21984"/>
                  <a:gd name="T4" fmla="*/ 0 w 32097"/>
                  <a:gd name="T5" fmla="*/ 0 h 21984"/>
                  <a:gd name="T6" fmla="*/ 0 60000 65536"/>
                  <a:gd name="T7" fmla="*/ 0 60000 65536"/>
                  <a:gd name="T8" fmla="*/ 0 60000 65536"/>
                  <a:gd name="T9" fmla="*/ 0 w 32097"/>
                  <a:gd name="T10" fmla="*/ 0 h 21984"/>
                  <a:gd name="T11" fmla="*/ 32097 w 32097"/>
                  <a:gd name="T12" fmla="*/ 21984 h 219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97" h="21984" fill="none" extrusionOk="0">
                    <a:moveTo>
                      <a:pt x="32096" y="19261"/>
                    </a:moveTo>
                    <a:cubicBezTo>
                      <a:pt x="28886" y="21047"/>
                      <a:pt x="25273" y="21983"/>
                      <a:pt x="21600" y="21984"/>
                    </a:cubicBezTo>
                    <a:cubicBezTo>
                      <a:pt x="9670" y="21984"/>
                      <a:pt x="0" y="12313"/>
                      <a:pt x="0" y="384"/>
                    </a:cubicBezTo>
                    <a:cubicBezTo>
                      <a:pt x="-1" y="255"/>
                      <a:pt x="1" y="127"/>
                      <a:pt x="3" y="0"/>
                    </a:cubicBezTo>
                  </a:path>
                  <a:path w="32097" h="21984" stroke="0" extrusionOk="0">
                    <a:moveTo>
                      <a:pt x="32096" y="19261"/>
                    </a:moveTo>
                    <a:cubicBezTo>
                      <a:pt x="28886" y="21047"/>
                      <a:pt x="25273" y="21983"/>
                      <a:pt x="21600" y="21984"/>
                    </a:cubicBezTo>
                    <a:cubicBezTo>
                      <a:pt x="9670" y="21984"/>
                      <a:pt x="0" y="12313"/>
                      <a:pt x="0" y="384"/>
                    </a:cubicBezTo>
                    <a:cubicBezTo>
                      <a:pt x="-1" y="255"/>
                      <a:pt x="1" y="127"/>
                      <a:pt x="3" y="0"/>
                    </a:cubicBezTo>
                    <a:lnTo>
                      <a:pt x="21600" y="384"/>
                    </a:lnTo>
                    <a:lnTo>
                      <a:pt x="32096" y="19261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9" name="Arc 399"/>
              <p:cNvSpPr>
                <a:spLocks/>
              </p:cNvSpPr>
              <p:nvPr/>
            </p:nvSpPr>
            <p:spPr bwMode="auto">
              <a:xfrm>
                <a:off x="1560" y="3120"/>
                <a:ext cx="761" cy="337"/>
              </a:xfrm>
              <a:custGeom>
                <a:avLst/>
                <a:gdLst>
                  <a:gd name="T0" fmla="*/ 0 w 32039"/>
                  <a:gd name="T1" fmla="*/ 0 h 21986"/>
                  <a:gd name="T2" fmla="*/ 0 w 32039"/>
                  <a:gd name="T3" fmla="*/ 0 h 21986"/>
                  <a:gd name="T4" fmla="*/ 0 w 32039"/>
                  <a:gd name="T5" fmla="*/ 0 h 21986"/>
                  <a:gd name="T6" fmla="*/ 0 60000 65536"/>
                  <a:gd name="T7" fmla="*/ 0 60000 65536"/>
                  <a:gd name="T8" fmla="*/ 0 60000 65536"/>
                  <a:gd name="T9" fmla="*/ 0 w 32039"/>
                  <a:gd name="T10" fmla="*/ 0 h 21986"/>
                  <a:gd name="T11" fmla="*/ 32039 w 32039"/>
                  <a:gd name="T12" fmla="*/ 21986 h 219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39" h="21986" fill="none" extrusionOk="0">
                    <a:moveTo>
                      <a:pt x="32038" y="19295"/>
                    </a:moveTo>
                    <a:cubicBezTo>
                      <a:pt x="28842" y="21060"/>
                      <a:pt x="25251" y="21985"/>
                      <a:pt x="21600" y="21986"/>
                    </a:cubicBezTo>
                    <a:cubicBezTo>
                      <a:pt x="9670" y="21986"/>
                      <a:pt x="0" y="12315"/>
                      <a:pt x="0" y="386"/>
                    </a:cubicBezTo>
                    <a:cubicBezTo>
                      <a:pt x="-1" y="257"/>
                      <a:pt x="1" y="128"/>
                      <a:pt x="3" y="0"/>
                    </a:cubicBezTo>
                  </a:path>
                  <a:path w="32039" h="21986" stroke="0" extrusionOk="0">
                    <a:moveTo>
                      <a:pt x="32038" y="19295"/>
                    </a:moveTo>
                    <a:cubicBezTo>
                      <a:pt x="28842" y="21060"/>
                      <a:pt x="25251" y="21985"/>
                      <a:pt x="21600" y="21986"/>
                    </a:cubicBezTo>
                    <a:cubicBezTo>
                      <a:pt x="9670" y="21986"/>
                      <a:pt x="0" y="12315"/>
                      <a:pt x="0" y="386"/>
                    </a:cubicBezTo>
                    <a:cubicBezTo>
                      <a:pt x="-1" y="257"/>
                      <a:pt x="1" y="128"/>
                      <a:pt x="3" y="0"/>
                    </a:cubicBezTo>
                    <a:lnTo>
                      <a:pt x="21600" y="386"/>
                    </a:lnTo>
                    <a:lnTo>
                      <a:pt x="32038" y="19295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80" name="Arc 400"/>
              <p:cNvSpPr>
                <a:spLocks/>
              </p:cNvSpPr>
              <p:nvPr/>
            </p:nvSpPr>
            <p:spPr bwMode="auto">
              <a:xfrm>
                <a:off x="3626" y="2103"/>
                <a:ext cx="584" cy="427"/>
              </a:xfrm>
              <a:custGeom>
                <a:avLst/>
                <a:gdLst>
                  <a:gd name="T0" fmla="*/ 0 w 26070"/>
                  <a:gd name="T1" fmla="*/ 0 h 31631"/>
                  <a:gd name="T2" fmla="*/ 0 w 26070"/>
                  <a:gd name="T3" fmla="*/ 0 h 31631"/>
                  <a:gd name="T4" fmla="*/ 0 w 26070"/>
                  <a:gd name="T5" fmla="*/ 0 h 31631"/>
                  <a:gd name="T6" fmla="*/ 0 60000 65536"/>
                  <a:gd name="T7" fmla="*/ 0 60000 65536"/>
                  <a:gd name="T8" fmla="*/ 0 60000 65536"/>
                  <a:gd name="T9" fmla="*/ 0 w 26070"/>
                  <a:gd name="T10" fmla="*/ 0 h 31631"/>
                  <a:gd name="T11" fmla="*/ 26070 w 26070"/>
                  <a:gd name="T12" fmla="*/ 31631 h 31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70" h="31631" fill="none" extrusionOk="0">
                    <a:moveTo>
                      <a:pt x="-1" y="467"/>
                    </a:moveTo>
                    <a:cubicBezTo>
                      <a:pt x="1469" y="156"/>
                      <a:pt x="2967" y="-1"/>
                      <a:pt x="4470" y="0"/>
                    </a:cubicBezTo>
                    <a:cubicBezTo>
                      <a:pt x="16399" y="0"/>
                      <a:pt x="26070" y="9670"/>
                      <a:pt x="26070" y="21600"/>
                    </a:cubicBezTo>
                    <a:cubicBezTo>
                      <a:pt x="26070" y="25094"/>
                      <a:pt x="25222" y="28536"/>
                      <a:pt x="23599" y="31631"/>
                    </a:cubicBezTo>
                  </a:path>
                  <a:path w="26070" h="31631" stroke="0" extrusionOk="0">
                    <a:moveTo>
                      <a:pt x="-1" y="467"/>
                    </a:moveTo>
                    <a:cubicBezTo>
                      <a:pt x="1469" y="156"/>
                      <a:pt x="2967" y="-1"/>
                      <a:pt x="4470" y="0"/>
                    </a:cubicBezTo>
                    <a:cubicBezTo>
                      <a:pt x="16399" y="0"/>
                      <a:pt x="26070" y="9670"/>
                      <a:pt x="26070" y="21600"/>
                    </a:cubicBezTo>
                    <a:cubicBezTo>
                      <a:pt x="26070" y="25094"/>
                      <a:pt x="25222" y="28536"/>
                      <a:pt x="23599" y="31631"/>
                    </a:cubicBezTo>
                    <a:lnTo>
                      <a:pt x="4470" y="21600"/>
                    </a:lnTo>
                    <a:lnTo>
                      <a:pt x="-1" y="467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81" name="Arc 401"/>
              <p:cNvSpPr>
                <a:spLocks/>
              </p:cNvSpPr>
              <p:nvPr/>
            </p:nvSpPr>
            <p:spPr bwMode="auto">
              <a:xfrm>
                <a:off x="3628" y="2110"/>
                <a:ext cx="574" cy="418"/>
              </a:xfrm>
              <a:custGeom>
                <a:avLst/>
                <a:gdLst>
                  <a:gd name="T0" fmla="*/ 0 w 26029"/>
                  <a:gd name="T1" fmla="*/ 0 h 31708"/>
                  <a:gd name="T2" fmla="*/ 0 w 26029"/>
                  <a:gd name="T3" fmla="*/ 0 h 31708"/>
                  <a:gd name="T4" fmla="*/ 0 w 26029"/>
                  <a:gd name="T5" fmla="*/ 0 h 31708"/>
                  <a:gd name="T6" fmla="*/ 0 60000 65536"/>
                  <a:gd name="T7" fmla="*/ 0 60000 65536"/>
                  <a:gd name="T8" fmla="*/ 0 60000 65536"/>
                  <a:gd name="T9" fmla="*/ 0 w 26029"/>
                  <a:gd name="T10" fmla="*/ 0 h 31708"/>
                  <a:gd name="T11" fmla="*/ 26029 w 26029"/>
                  <a:gd name="T12" fmla="*/ 31708 h 317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29" h="31708" fill="none" extrusionOk="0">
                    <a:moveTo>
                      <a:pt x="-1" y="458"/>
                    </a:moveTo>
                    <a:cubicBezTo>
                      <a:pt x="1456" y="153"/>
                      <a:pt x="2940" y="-1"/>
                      <a:pt x="4429" y="0"/>
                    </a:cubicBezTo>
                    <a:cubicBezTo>
                      <a:pt x="16358" y="0"/>
                      <a:pt x="26029" y="9670"/>
                      <a:pt x="26029" y="21600"/>
                    </a:cubicBezTo>
                    <a:cubicBezTo>
                      <a:pt x="26029" y="25123"/>
                      <a:pt x="25166" y="28593"/>
                      <a:pt x="23517" y="31707"/>
                    </a:cubicBezTo>
                  </a:path>
                  <a:path w="26029" h="31708" stroke="0" extrusionOk="0">
                    <a:moveTo>
                      <a:pt x="-1" y="458"/>
                    </a:moveTo>
                    <a:cubicBezTo>
                      <a:pt x="1456" y="153"/>
                      <a:pt x="2940" y="-1"/>
                      <a:pt x="4429" y="0"/>
                    </a:cubicBezTo>
                    <a:cubicBezTo>
                      <a:pt x="16358" y="0"/>
                      <a:pt x="26029" y="9670"/>
                      <a:pt x="26029" y="21600"/>
                    </a:cubicBezTo>
                    <a:cubicBezTo>
                      <a:pt x="26029" y="25123"/>
                      <a:pt x="25166" y="28593"/>
                      <a:pt x="23517" y="31707"/>
                    </a:cubicBezTo>
                    <a:lnTo>
                      <a:pt x="4429" y="21600"/>
                    </a:lnTo>
                    <a:lnTo>
                      <a:pt x="-1" y="458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82" name="Arc 402"/>
              <p:cNvSpPr>
                <a:spLocks/>
              </p:cNvSpPr>
              <p:nvPr/>
            </p:nvSpPr>
            <p:spPr bwMode="auto">
              <a:xfrm>
                <a:off x="3791" y="2534"/>
                <a:ext cx="556" cy="428"/>
              </a:xfrm>
              <a:custGeom>
                <a:avLst/>
                <a:gdLst>
                  <a:gd name="T0" fmla="*/ 0 w 21600"/>
                  <a:gd name="T1" fmla="*/ 0 h 29154"/>
                  <a:gd name="T2" fmla="*/ 0 w 21600"/>
                  <a:gd name="T3" fmla="*/ 0 h 29154"/>
                  <a:gd name="T4" fmla="*/ 0 w 21600"/>
                  <a:gd name="T5" fmla="*/ 0 h 2915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154"/>
                  <a:gd name="T11" fmla="*/ 21600 w 21600"/>
                  <a:gd name="T12" fmla="*/ 29154 h 291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154" fill="none" extrusionOk="0">
                    <a:moveTo>
                      <a:pt x="13583" y="0"/>
                    </a:moveTo>
                    <a:cubicBezTo>
                      <a:pt x="18654" y="4101"/>
                      <a:pt x="21600" y="10273"/>
                      <a:pt x="21600" y="16794"/>
                    </a:cubicBezTo>
                    <a:cubicBezTo>
                      <a:pt x="21600" y="21214"/>
                      <a:pt x="20243" y="25528"/>
                      <a:pt x="17714" y="29154"/>
                    </a:cubicBezTo>
                  </a:path>
                  <a:path w="21600" h="29154" stroke="0" extrusionOk="0">
                    <a:moveTo>
                      <a:pt x="13583" y="0"/>
                    </a:moveTo>
                    <a:cubicBezTo>
                      <a:pt x="18654" y="4101"/>
                      <a:pt x="21600" y="10273"/>
                      <a:pt x="21600" y="16794"/>
                    </a:cubicBezTo>
                    <a:cubicBezTo>
                      <a:pt x="21600" y="21214"/>
                      <a:pt x="20243" y="25528"/>
                      <a:pt x="17714" y="29154"/>
                    </a:cubicBezTo>
                    <a:lnTo>
                      <a:pt x="0" y="16794"/>
                    </a:lnTo>
                    <a:lnTo>
                      <a:pt x="13583" y="0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83" name="Arc 403"/>
              <p:cNvSpPr>
                <a:spLocks/>
              </p:cNvSpPr>
              <p:nvPr/>
            </p:nvSpPr>
            <p:spPr bwMode="auto">
              <a:xfrm>
                <a:off x="3791" y="2538"/>
                <a:ext cx="549" cy="420"/>
              </a:xfrm>
              <a:custGeom>
                <a:avLst/>
                <a:gdLst>
                  <a:gd name="T0" fmla="*/ 0 w 21600"/>
                  <a:gd name="T1" fmla="*/ 0 h 29298"/>
                  <a:gd name="T2" fmla="*/ 0 w 21600"/>
                  <a:gd name="T3" fmla="*/ 0 h 29298"/>
                  <a:gd name="T4" fmla="*/ 0 w 21600"/>
                  <a:gd name="T5" fmla="*/ 0 h 292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298"/>
                  <a:gd name="T11" fmla="*/ 21600 w 21600"/>
                  <a:gd name="T12" fmla="*/ 29298 h 292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298" fill="none" extrusionOk="0">
                    <a:moveTo>
                      <a:pt x="13504" y="0"/>
                    </a:moveTo>
                    <a:cubicBezTo>
                      <a:pt x="18621" y="4099"/>
                      <a:pt x="21600" y="10301"/>
                      <a:pt x="21600" y="16858"/>
                    </a:cubicBezTo>
                    <a:cubicBezTo>
                      <a:pt x="21600" y="21311"/>
                      <a:pt x="20223" y="25656"/>
                      <a:pt x="17658" y="29298"/>
                    </a:cubicBezTo>
                  </a:path>
                  <a:path w="21600" h="29298" stroke="0" extrusionOk="0">
                    <a:moveTo>
                      <a:pt x="13504" y="0"/>
                    </a:moveTo>
                    <a:cubicBezTo>
                      <a:pt x="18621" y="4099"/>
                      <a:pt x="21600" y="10301"/>
                      <a:pt x="21600" y="16858"/>
                    </a:cubicBezTo>
                    <a:cubicBezTo>
                      <a:pt x="21600" y="21311"/>
                      <a:pt x="20223" y="25656"/>
                      <a:pt x="17658" y="29298"/>
                    </a:cubicBezTo>
                    <a:lnTo>
                      <a:pt x="0" y="16858"/>
                    </a:lnTo>
                    <a:lnTo>
                      <a:pt x="13504" y="0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84" name="Arc 404"/>
              <p:cNvSpPr>
                <a:spLocks/>
              </p:cNvSpPr>
              <p:nvPr/>
            </p:nvSpPr>
            <p:spPr bwMode="auto">
              <a:xfrm>
                <a:off x="3609" y="2973"/>
                <a:ext cx="651" cy="607"/>
              </a:xfrm>
              <a:custGeom>
                <a:avLst/>
                <a:gdLst>
                  <a:gd name="T0" fmla="*/ 0 w 28655"/>
                  <a:gd name="T1" fmla="*/ 0 h 27157"/>
                  <a:gd name="T2" fmla="*/ 0 w 28655"/>
                  <a:gd name="T3" fmla="*/ 0 h 27157"/>
                  <a:gd name="T4" fmla="*/ 0 w 28655"/>
                  <a:gd name="T5" fmla="*/ 0 h 27157"/>
                  <a:gd name="T6" fmla="*/ 0 60000 65536"/>
                  <a:gd name="T7" fmla="*/ 0 60000 65536"/>
                  <a:gd name="T8" fmla="*/ 0 60000 65536"/>
                  <a:gd name="T9" fmla="*/ 0 w 28655"/>
                  <a:gd name="T10" fmla="*/ 0 h 27157"/>
                  <a:gd name="T11" fmla="*/ 28655 w 28655"/>
                  <a:gd name="T12" fmla="*/ 27157 h 271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655" h="27157" fill="none" extrusionOk="0">
                    <a:moveTo>
                      <a:pt x="27927" y="0"/>
                    </a:moveTo>
                    <a:cubicBezTo>
                      <a:pt x="28410" y="1812"/>
                      <a:pt x="28655" y="3680"/>
                      <a:pt x="28655" y="5557"/>
                    </a:cubicBezTo>
                    <a:cubicBezTo>
                      <a:pt x="28655" y="17486"/>
                      <a:pt x="18984" y="27157"/>
                      <a:pt x="7055" y="27157"/>
                    </a:cubicBezTo>
                    <a:cubicBezTo>
                      <a:pt x="4653" y="27157"/>
                      <a:pt x="2269" y="26756"/>
                      <a:pt x="-1" y="25972"/>
                    </a:cubicBezTo>
                  </a:path>
                  <a:path w="28655" h="27157" stroke="0" extrusionOk="0">
                    <a:moveTo>
                      <a:pt x="27927" y="0"/>
                    </a:moveTo>
                    <a:cubicBezTo>
                      <a:pt x="28410" y="1812"/>
                      <a:pt x="28655" y="3680"/>
                      <a:pt x="28655" y="5557"/>
                    </a:cubicBezTo>
                    <a:cubicBezTo>
                      <a:pt x="28655" y="17486"/>
                      <a:pt x="18984" y="27157"/>
                      <a:pt x="7055" y="27157"/>
                    </a:cubicBezTo>
                    <a:cubicBezTo>
                      <a:pt x="4653" y="27157"/>
                      <a:pt x="2269" y="26756"/>
                      <a:pt x="-1" y="25972"/>
                    </a:cubicBezTo>
                    <a:lnTo>
                      <a:pt x="7055" y="5557"/>
                    </a:lnTo>
                    <a:lnTo>
                      <a:pt x="27927" y="0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85" name="Arc 405"/>
              <p:cNvSpPr>
                <a:spLocks/>
              </p:cNvSpPr>
              <p:nvPr/>
            </p:nvSpPr>
            <p:spPr bwMode="auto">
              <a:xfrm>
                <a:off x="3611" y="2975"/>
                <a:ext cx="642" cy="598"/>
              </a:xfrm>
              <a:custGeom>
                <a:avLst/>
                <a:gdLst>
                  <a:gd name="T0" fmla="*/ 0 w 28653"/>
                  <a:gd name="T1" fmla="*/ 0 h 27158"/>
                  <a:gd name="T2" fmla="*/ 0 w 28653"/>
                  <a:gd name="T3" fmla="*/ 0 h 27158"/>
                  <a:gd name="T4" fmla="*/ 0 w 28653"/>
                  <a:gd name="T5" fmla="*/ 0 h 27158"/>
                  <a:gd name="T6" fmla="*/ 0 60000 65536"/>
                  <a:gd name="T7" fmla="*/ 0 60000 65536"/>
                  <a:gd name="T8" fmla="*/ 0 60000 65536"/>
                  <a:gd name="T9" fmla="*/ 0 w 28653"/>
                  <a:gd name="T10" fmla="*/ 0 h 27158"/>
                  <a:gd name="T11" fmla="*/ 28653 w 28653"/>
                  <a:gd name="T12" fmla="*/ 27158 h 271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653" h="27158" fill="none" extrusionOk="0">
                    <a:moveTo>
                      <a:pt x="27925" y="0"/>
                    </a:moveTo>
                    <a:cubicBezTo>
                      <a:pt x="28408" y="1813"/>
                      <a:pt x="28653" y="3681"/>
                      <a:pt x="28653" y="5558"/>
                    </a:cubicBezTo>
                    <a:cubicBezTo>
                      <a:pt x="28653" y="17487"/>
                      <a:pt x="18982" y="27158"/>
                      <a:pt x="7053" y="27158"/>
                    </a:cubicBezTo>
                    <a:cubicBezTo>
                      <a:pt x="4652" y="27158"/>
                      <a:pt x="2268" y="26757"/>
                      <a:pt x="-1" y="25974"/>
                    </a:cubicBezTo>
                  </a:path>
                  <a:path w="28653" h="27158" stroke="0" extrusionOk="0">
                    <a:moveTo>
                      <a:pt x="27925" y="0"/>
                    </a:moveTo>
                    <a:cubicBezTo>
                      <a:pt x="28408" y="1813"/>
                      <a:pt x="28653" y="3681"/>
                      <a:pt x="28653" y="5558"/>
                    </a:cubicBezTo>
                    <a:cubicBezTo>
                      <a:pt x="28653" y="17487"/>
                      <a:pt x="18982" y="27158"/>
                      <a:pt x="7053" y="27158"/>
                    </a:cubicBezTo>
                    <a:cubicBezTo>
                      <a:pt x="4652" y="27158"/>
                      <a:pt x="2268" y="26757"/>
                      <a:pt x="-1" y="25974"/>
                    </a:cubicBezTo>
                    <a:lnTo>
                      <a:pt x="7053" y="5558"/>
                    </a:lnTo>
                    <a:lnTo>
                      <a:pt x="27925" y="0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86" name="Arc 406"/>
              <p:cNvSpPr>
                <a:spLocks/>
              </p:cNvSpPr>
              <p:nvPr/>
            </p:nvSpPr>
            <p:spPr bwMode="auto">
              <a:xfrm>
                <a:off x="1358" y="2529"/>
                <a:ext cx="354" cy="592"/>
              </a:xfrm>
              <a:custGeom>
                <a:avLst/>
                <a:gdLst>
                  <a:gd name="T0" fmla="*/ 0 w 21600"/>
                  <a:gd name="T1" fmla="*/ 0 h 41297"/>
                  <a:gd name="T2" fmla="*/ 0 w 21600"/>
                  <a:gd name="T3" fmla="*/ 0 h 41297"/>
                  <a:gd name="T4" fmla="*/ 0 w 21600"/>
                  <a:gd name="T5" fmla="*/ 0 h 4129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97"/>
                  <a:gd name="T11" fmla="*/ 21600 w 21600"/>
                  <a:gd name="T12" fmla="*/ 41297 h 412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97" fill="none" extrusionOk="0">
                    <a:moveTo>
                      <a:pt x="12844" y="41297"/>
                    </a:moveTo>
                    <a:cubicBezTo>
                      <a:pt x="5035" y="37834"/>
                      <a:pt x="0" y="30094"/>
                      <a:pt x="0" y="21551"/>
                    </a:cubicBezTo>
                    <a:cubicBezTo>
                      <a:pt x="-1" y="10187"/>
                      <a:pt x="8803" y="767"/>
                      <a:pt x="20141" y="0"/>
                    </a:cubicBezTo>
                  </a:path>
                  <a:path w="21600" h="41297" stroke="0" extrusionOk="0">
                    <a:moveTo>
                      <a:pt x="12844" y="41297"/>
                    </a:moveTo>
                    <a:cubicBezTo>
                      <a:pt x="5035" y="37834"/>
                      <a:pt x="0" y="30094"/>
                      <a:pt x="0" y="21551"/>
                    </a:cubicBezTo>
                    <a:cubicBezTo>
                      <a:pt x="-1" y="10187"/>
                      <a:pt x="8803" y="767"/>
                      <a:pt x="20141" y="0"/>
                    </a:cubicBezTo>
                    <a:lnTo>
                      <a:pt x="21600" y="21551"/>
                    </a:lnTo>
                    <a:lnTo>
                      <a:pt x="12844" y="41297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87" name="Arc 407"/>
              <p:cNvSpPr>
                <a:spLocks/>
              </p:cNvSpPr>
              <p:nvPr/>
            </p:nvSpPr>
            <p:spPr bwMode="auto">
              <a:xfrm>
                <a:off x="1365" y="2536"/>
                <a:ext cx="347" cy="578"/>
              </a:xfrm>
              <a:custGeom>
                <a:avLst/>
                <a:gdLst>
                  <a:gd name="T0" fmla="*/ 0 w 21600"/>
                  <a:gd name="T1" fmla="*/ 0 h 41307"/>
                  <a:gd name="T2" fmla="*/ 0 w 21600"/>
                  <a:gd name="T3" fmla="*/ 0 h 41307"/>
                  <a:gd name="T4" fmla="*/ 0 w 21600"/>
                  <a:gd name="T5" fmla="*/ 0 h 4130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307"/>
                  <a:gd name="T11" fmla="*/ 21600 w 21600"/>
                  <a:gd name="T12" fmla="*/ 41307 h 4130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307" fill="none" extrusionOk="0">
                    <a:moveTo>
                      <a:pt x="12867" y="41306"/>
                    </a:moveTo>
                    <a:cubicBezTo>
                      <a:pt x="5045" y="37849"/>
                      <a:pt x="0" y="30102"/>
                      <a:pt x="0" y="21551"/>
                    </a:cubicBezTo>
                    <a:cubicBezTo>
                      <a:pt x="-1" y="10186"/>
                      <a:pt x="8806" y="765"/>
                      <a:pt x="20145" y="-1"/>
                    </a:cubicBezTo>
                  </a:path>
                  <a:path w="21600" h="41307" stroke="0" extrusionOk="0">
                    <a:moveTo>
                      <a:pt x="12867" y="41306"/>
                    </a:moveTo>
                    <a:cubicBezTo>
                      <a:pt x="5045" y="37849"/>
                      <a:pt x="0" y="30102"/>
                      <a:pt x="0" y="21551"/>
                    </a:cubicBezTo>
                    <a:cubicBezTo>
                      <a:pt x="-1" y="10186"/>
                      <a:pt x="8806" y="765"/>
                      <a:pt x="20145" y="-1"/>
                    </a:cubicBezTo>
                    <a:lnTo>
                      <a:pt x="21600" y="21551"/>
                    </a:lnTo>
                    <a:lnTo>
                      <a:pt x="12867" y="41306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88" name="Arc 408"/>
              <p:cNvSpPr>
                <a:spLocks/>
              </p:cNvSpPr>
              <p:nvPr/>
            </p:nvSpPr>
            <p:spPr bwMode="auto">
              <a:xfrm>
                <a:off x="2293" y="3335"/>
                <a:ext cx="1344" cy="361"/>
              </a:xfrm>
              <a:custGeom>
                <a:avLst/>
                <a:gdLst>
                  <a:gd name="T0" fmla="*/ 0 w 39224"/>
                  <a:gd name="T1" fmla="*/ 0 h 21600"/>
                  <a:gd name="T2" fmla="*/ 0 w 39224"/>
                  <a:gd name="T3" fmla="*/ 0 h 21600"/>
                  <a:gd name="T4" fmla="*/ 0 w 3922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224"/>
                  <a:gd name="T10" fmla="*/ 0 h 21600"/>
                  <a:gd name="T11" fmla="*/ 39224 w 3922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224" h="21600" fill="none" extrusionOk="0">
                    <a:moveTo>
                      <a:pt x="39224" y="12019"/>
                    </a:moveTo>
                    <a:cubicBezTo>
                      <a:pt x="35214" y="18006"/>
                      <a:pt x="28483" y="21599"/>
                      <a:pt x="21277" y="21600"/>
                    </a:cubicBezTo>
                    <a:cubicBezTo>
                      <a:pt x="10782" y="21600"/>
                      <a:pt x="1807" y="14057"/>
                      <a:pt x="-1" y="3720"/>
                    </a:cubicBezTo>
                  </a:path>
                  <a:path w="39224" h="21600" stroke="0" extrusionOk="0">
                    <a:moveTo>
                      <a:pt x="39224" y="12019"/>
                    </a:moveTo>
                    <a:cubicBezTo>
                      <a:pt x="35214" y="18006"/>
                      <a:pt x="28483" y="21599"/>
                      <a:pt x="21277" y="21600"/>
                    </a:cubicBezTo>
                    <a:cubicBezTo>
                      <a:pt x="10782" y="21600"/>
                      <a:pt x="1807" y="14057"/>
                      <a:pt x="-1" y="3720"/>
                    </a:cubicBezTo>
                    <a:lnTo>
                      <a:pt x="21277" y="0"/>
                    </a:lnTo>
                    <a:lnTo>
                      <a:pt x="39224" y="12019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89" name="Arc 409"/>
              <p:cNvSpPr>
                <a:spLocks/>
              </p:cNvSpPr>
              <p:nvPr/>
            </p:nvSpPr>
            <p:spPr bwMode="auto">
              <a:xfrm>
                <a:off x="2300" y="3335"/>
                <a:ext cx="1329" cy="354"/>
              </a:xfrm>
              <a:custGeom>
                <a:avLst/>
                <a:gdLst>
                  <a:gd name="T0" fmla="*/ 0 w 39161"/>
                  <a:gd name="T1" fmla="*/ 0 h 21600"/>
                  <a:gd name="T2" fmla="*/ 0 w 39161"/>
                  <a:gd name="T3" fmla="*/ 0 h 21600"/>
                  <a:gd name="T4" fmla="*/ 0 w 3916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161"/>
                  <a:gd name="T10" fmla="*/ 0 h 21600"/>
                  <a:gd name="T11" fmla="*/ 39161 w 3916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161" h="21600" fill="none" extrusionOk="0">
                    <a:moveTo>
                      <a:pt x="39161" y="12103"/>
                    </a:moveTo>
                    <a:cubicBezTo>
                      <a:pt x="35143" y="18042"/>
                      <a:pt x="28441" y="21599"/>
                      <a:pt x="21271" y="21600"/>
                    </a:cubicBezTo>
                    <a:cubicBezTo>
                      <a:pt x="10790" y="21600"/>
                      <a:pt x="1822" y="14076"/>
                      <a:pt x="0" y="3755"/>
                    </a:cubicBezTo>
                  </a:path>
                  <a:path w="39161" h="21600" stroke="0" extrusionOk="0">
                    <a:moveTo>
                      <a:pt x="39161" y="12103"/>
                    </a:moveTo>
                    <a:cubicBezTo>
                      <a:pt x="35143" y="18042"/>
                      <a:pt x="28441" y="21599"/>
                      <a:pt x="21271" y="21600"/>
                    </a:cubicBezTo>
                    <a:cubicBezTo>
                      <a:pt x="10790" y="21600"/>
                      <a:pt x="1822" y="14076"/>
                      <a:pt x="0" y="3755"/>
                    </a:cubicBezTo>
                    <a:lnTo>
                      <a:pt x="21271" y="0"/>
                    </a:lnTo>
                    <a:lnTo>
                      <a:pt x="39161" y="12103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" name="Line 410"/>
            <p:cNvSpPr>
              <a:spLocks noChangeShapeType="1"/>
            </p:cNvSpPr>
            <p:nvPr/>
          </p:nvSpPr>
          <p:spPr bwMode="auto">
            <a:xfrm>
              <a:off x="1270" y="1316"/>
              <a:ext cx="177" cy="313"/>
            </a:xfrm>
            <a:prstGeom prst="line">
              <a:avLst/>
            </a:prstGeom>
            <a:noFill/>
            <a:ln w="3175">
              <a:solidFill>
                <a:srgbClr val="00B9EA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411"/>
            <p:cNvSpPr>
              <a:spLocks noChangeShapeType="1"/>
            </p:cNvSpPr>
            <p:nvPr/>
          </p:nvSpPr>
          <p:spPr bwMode="auto">
            <a:xfrm flipH="1">
              <a:off x="1476" y="1490"/>
              <a:ext cx="384" cy="139"/>
            </a:xfrm>
            <a:prstGeom prst="line">
              <a:avLst/>
            </a:prstGeom>
            <a:noFill/>
            <a:ln w="3175">
              <a:solidFill>
                <a:srgbClr val="00B9EA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412"/>
            <p:cNvSpPr>
              <a:spLocks noChangeShapeType="1"/>
            </p:cNvSpPr>
            <p:nvPr/>
          </p:nvSpPr>
          <p:spPr bwMode="auto">
            <a:xfrm flipH="1" flipV="1">
              <a:off x="1447" y="1664"/>
              <a:ext cx="265" cy="278"/>
            </a:xfrm>
            <a:prstGeom prst="line">
              <a:avLst/>
            </a:prstGeom>
            <a:noFill/>
            <a:ln w="3175">
              <a:solidFill>
                <a:srgbClr val="00B9EA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413"/>
            <p:cNvSpPr>
              <a:spLocks noChangeShapeType="1"/>
            </p:cNvSpPr>
            <p:nvPr/>
          </p:nvSpPr>
          <p:spPr bwMode="auto">
            <a:xfrm flipH="1" flipV="1">
              <a:off x="1889" y="1490"/>
              <a:ext cx="322" cy="97"/>
            </a:xfrm>
            <a:prstGeom prst="line">
              <a:avLst/>
            </a:prstGeom>
            <a:noFill/>
            <a:ln w="3175">
              <a:solidFill>
                <a:srgbClr val="00B9EA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414"/>
            <p:cNvSpPr>
              <a:spLocks noChangeShapeType="1"/>
            </p:cNvSpPr>
            <p:nvPr/>
          </p:nvSpPr>
          <p:spPr bwMode="auto">
            <a:xfrm flipH="1">
              <a:off x="1712" y="1635"/>
              <a:ext cx="499" cy="272"/>
            </a:xfrm>
            <a:prstGeom prst="line">
              <a:avLst/>
            </a:prstGeom>
            <a:noFill/>
            <a:ln w="3175">
              <a:solidFill>
                <a:srgbClr val="00B9EA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415"/>
            <p:cNvSpPr>
              <a:spLocks noChangeShapeType="1"/>
            </p:cNvSpPr>
            <p:nvPr/>
          </p:nvSpPr>
          <p:spPr bwMode="auto">
            <a:xfrm flipH="1">
              <a:off x="2320" y="1445"/>
              <a:ext cx="649" cy="71"/>
            </a:xfrm>
            <a:prstGeom prst="line">
              <a:avLst/>
            </a:prstGeom>
            <a:noFill/>
            <a:ln w="3175">
              <a:solidFill>
                <a:srgbClr val="00B9EA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416"/>
            <p:cNvSpPr>
              <a:spLocks noChangeShapeType="1"/>
            </p:cNvSpPr>
            <p:nvPr/>
          </p:nvSpPr>
          <p:spPr bwMode="auto">
            <a:xfrm flipH="1" flipV="1">
              <a:off x="2349" y="1516"/>
              <a:ext cx="236" cy="417"/>
            </a:xfrm>
            <a:prstGeom prst="line">
              <a:avLst/>
            </a:prstGeom>
            <a:noFill/>
            <a:ln w="3175">
              <a:solidFill>
                <a:srgbClr val="00B9EA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417"/>
            <p:cNvSpPr>
              <a:spLocks noChangeShapeType="1"/>
            </p:cNvSpPr>
            <p:nvPr/>
          </p:nvSpPr>
          <p:spPr bwMode="auto">
            <a:xfrm flipH="1" flipV="1">
              <a:off x="2349" y="1480"/>
              <a:ext cx="355" cy="208"/>
            </a:xfrm>
            <a:prstGeom prst="line">
              <a:avLst/>
            </a:prstGeom>
            <a:noFill/>
            <a:ln w="3175">
              <a:solidFill>
                <a:srgbClr val="00B9EA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418"/>
            <p:cNvSpPr>
              <a:spLocks noChangeShapeType="1"/>
            </p:cNvSpPr>
            <p:nvPr/>
          </p:nvSpPr>
          <p:spPr bwMode="auto">
            <a:xfrm flipH="1" flipV="1">
              <a:off x="2704" y="1688"/>
              <a:ext cx="708" cy="35"/>
            </a:xfrm>
            <a:prstGeom prst="line">
              <a:avLst/>
            </a:prstGeom>
            <a:noFill/>
            <a:ln w="3175">
              <a:solidFill>
                <a:srgbClr val="00B9EA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419"/>
            <p:cNvSpPr>
              <a:spLocks noChangeShapeType="1"/>
            </p:cNvSpPr>
            <p:nvPr/>
          </p:nvSpPr>
          <p:spPr bwMode="auto">
            <a:xfrm flipH="1" flipV="1">
              <a:off x="2998" y="1445"/>
              <a:ext cx="325" cy="105"/>
            </a:xfrm>
            <a:prstGeom prst="line">
              <a:avLst/>
            </a:prstGeom>
            <a:noFill/>
            <a:ln w="3175">
              <a:solidFill>
                <a:srgbClr val="00B9EA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420"/>
            <p:cNvSpPr>
              <a:spLocks noChangeShapeType="1"/>
            </p:cNvSpPr>
            <p:nvPr/>
          </p:nvSpPr>
          <p:spPr bwMode="auto">
            <a:xfrm flipH="1">
              <a:off x="2585" y="1967"/>
              <a:ext cx="649" cy="0"/>
            </a:xfrm>
            <a:prstGeom prst="line">
              <a:avLst/>
            </a:prstGeom>
            <a:noFill/>
            <a:ln w="3175">
              <a:solidFill>
                <a:srgbClr val="00B9EA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421"/>
            <p:cNvSpPr>
              <a:spLocks noChangeShapeType="1"/>
            </p:cNvSpPr>
            <p:nvPr/>
          </p:nvSpPr>
          <p:spPr bwMode="auto">
            <a:xfrm flipV="1">
              <a:off x="3264" y="1723"/>
              <a:ext cx="177" cy="244"/>
            </a:xfrm>
            <a:prstGeom prst="line">
              <a:avLst/>
            </a:prstGeom>
            <a:noFill/>
            <a:ln w="3175">
              <a:solidFill>
                <a:srgbClr val="00B9EA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422"/>
            <p:cNvSpPr>
              <a:spLocks noChangeShapeType="1"/>
            </p:cNvSpPr>
            <p:nvPr/>
          </p:nvSpPr>
          <p:spPr bwMode="auto">
            <a:xfrm flipH="1" flipV="1">
              <a:off x="3352" y="1550"/>
              <a:ext cx="89" cy="173"/>
            </a:xfrm>
            <a:prstGeom prst="line">
              <a:avLst/>
            </a:prstGeom>
            <a:noFill/>
            <a:ln w="3175">
              <a:solidFill>
                <a:srgbClr val="00B9EA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423"/>
            <p:cNvSpPr>
              <a:spLocks noChangeShapeType="1"/>
            </p:cNvSpPr>
            <p:nvPr/>
          </p:nvSpPr>
          <p:spPr bwMode="auto">
            <a:xfrm flipH="1">
              <a:off x="3317" y="1875"/>
              <a:ext cx="288" cy="145"/>
            </a:xfrm>
            <a:prstGeom prst="line">
              <a:avLst/>
            </a:prstGeom>
            <a:noFill/>
            <a:ln w="3175">
              <a:solidFill>
                <a:srgbClr val="00B9EA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9721" name="Picture 424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" y="1246"/>
              <a:ext cx="230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Line 425"/>
            <p:cNvSpPr>
              <a:spLocks noChangeShapeType="1"/>
            </p:cNvSpPr>
            <p:nvPr/>
          </p:nvSpPr>
          <p:spPr bwMode="auto">
            <a:xfrm flipV="1">
              <a:off x="1063" y="1664"/>
              <a:ext cx="384" cy="104"/>
            </a:xfrm>
            <a:prstGeom prst="line">
              <a:avLst/>
            </a:prstGeom>
            <a:noFill/>
            <a:ln w="3175">
              <a:solidFill>
                <a:srgbClr val="00B9EA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9723" name="Picture 426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0" y="1580"/>
              <a:ext cx="23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24" name="Picture 427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8" y="1429"/>
              <a:ext cx="230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25" name="Picture 428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4" y="1880"/>
              <a:ext cx="232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26" name="Picture 429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" y="1901"/>
              <a:ext cx="248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27" name="Picture 430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6" y="1619"/>
              <a:ext cx="247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28" name="Picture 431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" y="1384"/>
              <a:ext cx="24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29" name="Picture 432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3" y="1477"/>
              <a:ext cx="248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30" name="Picture 433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5" y="1929"/>
              <a:ext cx="24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31" name="Picture 43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4" y="1674"/>
              <a:ext cx="24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32" name="Picture 438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" y="1491"/>
              <a:ext cx="230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733" name="Group 439"/>
            <p:cNvGrpSpPr>
              <a:grpSpLocks/>
            </p:cNvGrpSpPr>
            <p:nvPr/>
          </p:nvGrpSpPr>
          <p:grpSpPr bwMode="auto">
            <a:xfrm>
              <a:off x="3701" y="1154"/>
              <a:ext cx="1136" cy="1025"/>
              <a:chOff x="1358" y="1894"/>
              <a:chExt cx="2981" cy="1793"/>
            </a:xfrm>
          </p:grpSpPr>
          <p:sp>
            <p:nvSpPr>
              <p:cNvPr id="29765" name="Oval 440"/>
              <p:cNvSpPr>
                <a:spLocks noChangeArrowheads="1"/>
              </p:cNvSpPr>
              <p:nvPr/>
            </p:nvSpPr>
            <p:spPr bwMode="auto">
              <a:xfrm>
                <a:off x="2376" y="1894"/>
                <a:ext cx="1299" cy="742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9766" name="Oval 441"/>
              <p:cNvSpPr>
                <a:spLocks noChangeArrowheads="1"/>
              </p:cNvSpPr>
              <p:nvPr/>
            </p:nvSpPr>
            <p:spPr bwMode="auto">
              <a:xfrm>
                <a:off x="1662" y="2088"/>
                <a:ext cx="996" cy="742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9767" name="Oval 442"/>
              <p:cNvSpPr>
                <a:spLocks noChangeArrowheads="1"/>
              </p:cNvSpPr>
              <p:nvPr/>
            </p:nvSpPr>
            <p:spPr bwMode="auto">
              <a:xfrm>
                <a:off x="1358" y="2535"/>
                <a:ext cx="672" cy="605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9768" name="Oval 443"/>
              <p:cNvSpPr>
                <a:spLocks noChangeArrowheads="1"/>
              </p:cNvSpPr>
              <p:nvPr/>
            </p:nvSpPr>
            <p:spPr bwMode="auto">
              <a:xfrm>
                <a:off x="1561" y="2801"/>
                <a:ext cx="1010" cy="656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9769" name="Oval 444"/>
              <p:cNvSpPr>
                <a:spLocks noChangeArrowheads="1"/>
              </p:cNvSpPr>
              <p:nvPr/>
            </p:nvSpPr>
            <p:spPr bwMode="auto">
              <a:xfrm>
                <a:off x="2275" y="2909"/>
                <a:ext cx="1509" cy="778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9770" name="Oval 445"/>
              <p:cNvSpPr>
                <a:spLocks noChangeArrowheads="1"/>
              </p:cNvSpPr>
              <p:nvPr/>
            </p:nvSpPr>
            <p:spPr bwMode="auto">
              <a:xfrm>
                <a:off x="3235" y="2110"/>
                <a:ext cx="967" cy="583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9771" name="Oval 446"/>
              <p:cNvSpPr>
                <a:spLocks noChangeArrowheads="1"/>
              </p:cNvSpPr>
              <p:nvPr/>
            </p:nvSpPr>
            <p:spPr bwMode="auto">
              <a:xfrm>
                <a:off x="3379" y="2484"/>
                <a:ext cx="960" cy="584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9772" name="Oval 447"/>
              <p:cNvSpPr>
                <a:spLocks noChangeArrowheads="1"/>
              </p:cNvSpPr>
              <p:nvPr/>
            </p:nvSpPr>
            <p:spPr bwMode="auto">
              <a:xfrm>
                <a:off x="3293" y="2607"/>
                <a:ext cx="953" cy="958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9773" name="Oval 448"/>
              <p:cNvSpPr>
                <a:spLocks noChangeArrowheads="1"/>
              </p:cNvSpPr>
              <p:nvPr/>
            </p:nvSpPr>
            <p:spPr bwMode="auto">
              <a:xfrm>
                <a:off x="1900" y="2319"/>
                <a:ext cx="1934" cy="958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29734" name="Group 449"/>
            <p:cNvGrpSpPr>
              <a:grpSpLocks/>
            </p:cNvGrpSpPr>
            <p:nvPr/>
          </p:nvGrpSpPr>
          <p:grpSpPr bwMode="auto">
            <a:xfrm>
              <a:off x="3701" y="1154"/>
              <a:ext cx="1136" cy="1043"/>
              <a:chOff x="1358" y="1886"/>
              <a:chExt cx="2989" cy="1810"/>
            </a:xfrm>
          </p:grpSpPr>
          <p:sp>
            <p:nvSpPr>
              <p:cNvPr id="29749" name="Arc 450"/>
              <p:cNvSpPr>
                <a:spLocks/>
              </p:cNvSpPr>
              <p:nvPr/>
            </p:nvSpPr>
            <p:spPr bwMode="auto">
              <a:xfrm>
                <a:off x="2404" y="1886"/>
                <a:ext cx="1247" cy="375"/>
              </a:xfrm>
              <a:custGeom>
                <a:avLst/>
                <a:gdLst>
                  <a:gd name="T0" fmla="*/ 0 w 40985"/>
                  <a:gd name="T1" fmla="*/ 0 h 21600"/>
                  <a:gd name="T2" fmla="*/ 0 w 40985"/>
                  <a:gd name="T3" fmla="*/ 0 h 21600"/>
                  <a:gd name="T4" fmla="*/ 0 w 4098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985"/>
                  <a:gd name="T10" fmla="*/ 0 h 21600"/>
                  <a:gd name="T11" fmla="*/ 40985 w 4098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985" h="21600" fill="none" extrusionOk="0">
                    <a:moveTo>
                      <a:pt x="0" y="15316"/>
                    </a:moveTo>
                    <a:cubicBezTo>
                      <a:pt x="2766" y="6218"/>
                      <a:pt x="11157" y="-1"/>
                      <a:pt x="20666" y="0"/>
                    </a:cubicBezTo>
                    <a:cubicBezTo>
                      <a:pt x="29769" y="0"/>
                      <a:pt x="37896" y="5708"/>
                      <a:pt x="40984" y="14272"/>
                    </a:cubicBezTo>
                  </a:path>
                  <a:path w="40985" h="21600" stroke="0" extrusionOk="0">
                    <a:moveTo>
                      <a:pt x="0" y="15316"/>
                    </a:moveTo>
                    <a:cubicBezTo>
                      <a:pt x="2766" y="6218"/>
                      <a:pt x="11157" y="-1"/>
                      <a:pt x="20666" y="0"/>
                    </a:cubicBezTo>
                    <a:cubicBezTo>
                      <a:pt x="29769" y="0"/>
                      <a:pt x="37896" y="5708"/>
                      <a:pt x="40984" y="14272"/>
                    </a:cubicBezTo>
                    <a:lnTo>
                      <a:pt x="20666" y="21600"/>
                    </a:lnTo>
                    <a:lnTo>
                      <a:pt x="0" y="15316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0" name="Arc 451"/>
              <p:cNvSpPr>
                <a:spLocks/>
              </p:cNvSpPr>
              <p:nvPr/>
            </p:nvSpPr>
            <p:spPr bwMode="auto">
              <a:xfrm>
                <a:off x="2412" y="1893"/>
                <a:ext cx="1232" cy="368"/>
              </a:xfrm>
              <a:custGeom>
                <a:avLst/>
                <a:gdLst>
                  <a:gd name="T0" fmla="*/ 0 w 40951"/>
                  <a:gd name="T1" fmla="*/ 0 h 21600"/>
                  <a:gd name="T2" fmla="*/ 0 w 40951"/>
                  <a:gd name="T3" fmla="*/ 0 h 21600"/>
                  <a:gd name="T4" fmla="*/ 0 w 4095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951"/>
                  <a:gd name="T10" fmla="*/ 0 h 21600"/>
                  <a:gd name="T11" fmla="*/ 40951 w 4095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951" h="21600" fill="none" extrusionOk="0">
                    <a:moveTo>
                      <a:pt x="-1" y="15268"/>
                    </a:moveTo>
                    <a:cubicBezTo>
                      <a:pt x="2781" y="6195"/>
                      <a:pt x="11160" y="-1"/>
                      <a:pt x="20651" y="0"/>
                    </a:cubicBezTo>
                    <a:cubicBezTo>
                      <a:pt x="29734" y="0"/>
                      <a:pt x="37847" y="5683"/>
                      <a:pt x="40951" y="14219"/>
                    </a:cubicBezTo>
                  </a:path>
                  <a:path w="40951" h="21600" stroke="0" extrusionOk="0">
                    <a:moveTo>
                      <a:pt x="-1" y="15268"/>
                    </a:moveTo>
                    <a:cubicBezTo>
                      <a:pt x="2781" y="6195"/>
                      <a:pt x="11160" y="-1"/>
                      <a:pt x="20651" y="0"/>
                    </a:cubicBezTo>
                    <a:cubicBezTo>
                      <a:pt x="29734" y="0"/>
                      <a:pt x="37847" y="5683"/>
                      <a:pt x="40951" y="14219"/>
                    </a:cubicBezTo>
                    <a:lnTo>
                      <a:pt x="20651" y="21600"/>
                    </a:lnTo>
                    <a:lnTo>
                      <a:pt x="-1" y="15268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1" name="Arc 452"/>
              <p:cNvSpPr>
                <a:spLocks/>
              </p:cNvSpPr>
              <p:nvPr/>
            </p:nvSpPr>
            <p:spPr bwMode="auto">
              <a:xfrm>
                <a:off x="1662" y="2081"/>
                <a:ext cx="766" cy="446"/>
              </a:xfrm>
              <a:custGeom>
                <a:avLst/>
                <a:gdLst>
                  <a:gd name="T0" fmla="*/ 0 w 33007"/>
                  <a:gd name="T1" fmla="*/ 0 h 25698"/>
                  <a:gd name="T2" fmla="*/ 0 w 33007"/>
                  <a:gd name="T3" fmla="*/ 0 h 25698"/>
                  <a:gd name="T4" fmla="*/ 0 w 33007"/>
                  <a:gd name="T5" fmla="*/ 0 h 25698"/>
                  <a:gd name="T6" fmla="*/ 0 60000 65536"/>
                  <a:gd name="T7" fmla="*/ 0 60000 65536"/>
                  <a:gd name="T8" fmla="*/ 0 60000 65536"/>
                  <a:gd name="T9" fmla="*/ 0 w 33007"/>
                  <a:gd name="T10" fmla="*/ 0 h 25698"/>
                  <a:gd name="T11" fmla="*/ 33007 w 33007"/>
                  <a:gd name="T12" fmla="*/ 25698 h 256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007" h="25698" fill="none" extrusionOk="0">
                    <a:moveTo>
                      <a:pt x="392" y="25697"/>
                    </a:moveTo>
                    <a:cubicBezTo>
                      <a:pt x="131" y="24347"/>
                      <a:pt x="0" y="2297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31" y="-1"/>
                      <a:pt x="29583" y="1128"/>
                      <a:pt x="33007" y="3257"/>
                    </a:cubicBezTo>
                  </a:path>
                  <a:path w="33007" h="25698" stroke="0" extrusionOk="0">
                    <a:moveTo>
                      <a:pt x="392" y="25697"/>
                    </a:moveTo>
                    <a:cubicBezTo>
                      <a:pt x="131" y="24347"/>
                      <a:pt x="0" y="2297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31" y="-1"/>
                      <a:pt x="29583" y="1128"/>
                      <a:pt x="33007" y="3257"/>
                    </a:cubicBezTo>
                    <a:lnTo>
                      <a:pt x="21600" y="21600"/>
                    </a:lnTo>
                    <a:lnTo>
                      <a:pt x="392" y="25697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2" name="Arc 453"/>
              <p:cNvSpPr>
                <a:spLocks/>
              </p:cNvSpPr>
              <p:nvPr/>
            </p:nvSpPr>
            <p:spPr bwMode="auto">
              <a:xfrm>
                <a:off x="1669" y="2088"/>
                <a:ext cx="755" cy="438"/>
              </a:xfrm>
              <a:custGeom>
                <a:avLst/>
                <a:gdLst>
                  <a:gd name="T0" fmla="*/ 0 w 32968"/>
                  <a:gd name="T1" fmla="*/ 0 h 25717"/>
                  <a:gd name="T2" fmla="*/ 0 w 32968"/>
                  <a:gd name="T3" fmla="*/ 0 h 25717"/>
                  <a:gd name="T4" fmla="*/ 0 w 32968"/>
                  <a:gd name="T5" fmla="*/ 0 h 25717"/>
                  <a:gd name="T6" fmla="*/ 0 60000 65536"/>
                  <a:gd name="T7" fmla="*/ 0 60000 65536"/>
                  <a:gd name="T8" fmla="*/ 0 60000 65536"/>
                  <a:gd name="T9" fmla="*/ 0 w 32968"/>
                  <a:gd name="T10" fmla="*/ 0 h 25717"/>
                  <a:gd name="T11" fmla="*/ 32968 w 32968"/>
                  <a:gd name="T12" fmla="*/ 25717 h 257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68" h="25717" fill="none" extrusionOk="0">
                    <a:moveTo>
                      <a:pt x="395" y="25717"/>
                    </a:moveTo>
                    <a:cubicBezTo>
                      <a:pt x="132" y="24360"/>
                      <a:pt x="0" y="2298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16" y="-1"/>
                      <a:pt x="29552" y="1119"/>
                      <a:pt x="32967" y="3233"/>
                    </a:cubicBezTo>
                  </a:path>
                  <a:path w="32968" h="25717" stroke="0" extrusionOk="0">
                    <a:moveTo>
                      <a:pt x="395" y="25717"/>
                    </a:moveTo>
                    <a:cubicBezTo>
                      <a:pt x="132" y="24360"/>
                      <a:pt x="0" y="2298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16" y="-1"/>
                      <a:pt x="29552" y="1119"/>
                      <a:pt x="32967" y="3233"/>
                    </a:cubicBezTo>
                    <a:lnTo>
                      <a:pt x="21600" y="21600"/>
                    </a:lnTo>
                    <a:lnTo>
                      <a:pt x="395" y="25717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3" name="Arc 454"/>
              <p:cNvSpPr>
                <a:spLocks/>
              </p:cNvSpPr>
              <p:nvPr/>
            </p:nvSpPr>
            <p:spPr bwMode="auto">
              <a:xfrm>
                <a:off x="1553" y="3120"/>
                <a:ext cx="773" cy="345"/>
              </a:xfrm>
              <a:custGeom>
                <a:avLst/>
                <a:gdLst>
                  <a:gd name="T0" fmla="*/ 0 w 32097"/>
                  <a:gd name="T1" fmla="*/ 0 h 21984"/>
                  <a:gd name="T2" fmla="*/ 0 w 32097"/>
                  <a:gd name="T3" fmla="*/ 0 h 21984"/>
                  <a:gd name="T4" fmla="*/ 0 w 32097"/>
                  <a:gd name="T5" fmla="*/ 0 h 21984"/>
                  <a:gd name="T6" fmla="*/ 0 60000 65536"/>
                  <a:gd name="T7" fmla="*/ 0 60000 65536"/>
                  <a:gd name="T8" fmla="*/ 0 60000 65536"/>
                  <a:gd name="T9" fmla="*/ 0 w 32097"/>
                  <a:gd name="T10" fmla="*/ 0 h 21984"/>
                  <a:gd name="T11" fmla="*/ 32097 w 32097"/>
                  <a:gd name="T12" fmla="*/ 21984 h 219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97" h="21984" fill="none" extrusionOk="0">
                    <a:moveTo>
                      <a:pt x="32096" y="19261"/>
                    </a:moveTo>
                    <a:cubicBezTo>
                      <a:pt x="28886" y="21047"/>
                      <a:pt x="25273" y="21983"/>
                      <a:pt x="21600" y="21984"/>
                    </a:cubicBezTo>
                    <a:cubicBezTo>
                      <a:pt x="9670" y="21984"/>
                      <a:pt x="0" y="12313"/>
                      <a:pt x="0" y="384"/>
                    </a:cubicBezTo>
                    <a:cubicBezTo>
                      <a:pt x="-1" y="255"/>
                      <a:pt x="1" y="127"/>
                      <a:pt x="3" y="0"/>
                    </a:cubicBezTo>
                  </a:path>
                  <a:path w="32097" h="21984" stroke="0" extrusionOk="0">
                    <a:moveTo>
                      <a:pt x="32096" y="19261"/>
                    </a:moveTo>
                    <a:cubicBezTo>
                      <a:pt x="28886" y="21047"/>
                      <a:pt x="25273" y="21983"/>
                      <a:pt x="21600" y="21984"/>
                    </a:cubicBezTo>
                    <a:cubicBezTo>
                      <a:pt x="9670" y="21984"/>
                      <a:pt x="0" y="12313"/>
                      <a:pt x="0" y="384"/>
                    </a:cubicBezTo>
                    <a:cubicBezTo>
                      <a:pt x="-1" y="255"/>
                      <a:pt x="1" y="127"/>
                      <a:pt x="3" y="0"/>
                    </a:cubicBezTo>
                    <a:lnTo>
                      <a:pt x="21600" y="384"/>
                    </a:lnTo>
                    <a:lnTo>
                      <a:pt x="32096" y="19261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4" name="Arc 455"/>
              <p:cNvSpPr>
                <a:spLocks/>
              </p:cNvSpPr>
              <p:nvPr/>
            </p:nvSpPr>
            <p:spPr bwMode="auto">
              <a:xfrm>
                <a:off x="1560" y="3120"/>
                <a:ext cx="761" cy="337"/>
              </a:xfrm>
              <a:custGeom>
                <a:avLst/>
                <a:gdLst>
                  <a:gd name="T0" fmla="*/ 0 w 32039"/>
                  <a:gd name="T1" fmla="*/ 0 h 21986"/>
                  <a:gd name="T2" fmla="*/ 0 w 32039"/>
                  <a:gd name="T3" fmla="*/ 0 h 21986"/>
                  <a:gd name="T4" fmla="*/ 0 w 32039"/>
                  <a:gd name="T5" fmla="*/ 0 h 21986"/>
                  <a:gd name="T6" fmla="*/ 0 60000 65536"/>
                  <a:gd name="T7" fmla="*/ 0 60000 65536"/>
                  <a:gd name="T8" fmla="*/ 0 60000 65536"/>
                  <a:gd name="T9" fmla="*/ 0 w 32039"/>
                  <a:gd name="T10" fmla="*/ 0 h 21986"/>
                  <a:gd name="T11" fmla="*/ 32039 w 32039"/>
                  <a:gd name="T12" fmla="*/ 21986 h 219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39" h="21986" fill="none" extrusionOk="0">
                    <a:moveTo>
                      <a:pt x="32038" y="19295"/>
                    </a:moveTo>
                    <a:cubicBezTo>
                      <a:pt x="28842" y="21060"/>
                      <a:pt x="25251" y="21985"/>
                      <a:pt x="21600" y="21986"/>
                    </a:cubicBezTo>
                    <a:cubicBezTo>
                      <a:pt x="9670" y="21986"/>
                      <a:pt x="0" y="12315"/>
                      <a:pt x="0" y="386"/>
                    </a:cubicBezTo>
                    <a:cubicBezTo>
                      <a:pt x="-1" y="257"/>
                      <a:pt x="1" y="128"/>
                      <a:pt x="3" y="0"/>
                    </a:cubicBezTo>
                  </a:path>
                  <a:path w="32039" h="21986" stroke="0" extrusionOk="0">
                    <a:moveTo>
                      <a:pt x="32038" y="19295"/>
                    </a:moveTo>
                    <a:cubicBezTo>
                      <a:pt x="28842" y="21060"/>
                      <a:pt x="25251" y="21985"/>
                      <a:pt x="21600" y="21986"/>
                    </a:cubicBezTo>
                    <a:cubicBezTo>
                      <a:pt x="9670" y="21986"/>
                      <a:pt x="0" y="12315"/>
                      <a:pt x="0" y="386"/>
                    </a:cubicBezTo>
                    <a:cubicBezTo>
                      <a:pt x="-1" y="257"/>
                      <a:pt x="1" y="128"/>
                      <a:pt x="3" y="0"/>
                    </a:cubicBezTo>
                    <a:lnTo>
                      <a:pt x="21600" y="386"/>
                    </a:lnTo>
                    <a:lnTo>
                      <a:pt x="32038" y="19295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5" name="Arc 456"/>
              <p:cNvSpPr>
                <a:spLocks/>
              </p:cNvSpPr>
              <p:nvPr/>
            </p:nvSpPr>
            <p:spPr bwMode="auto">
              <a:xfrm>
                <a:off x="3626" y="2103"/>
                <a:ext cx="584" cy="427"/>
              </a:xfrm>
              <a:custGeom>
                <a:avLst/>
                <a:gdLst>
                  <a:gd name="T0" fmla="*/ 0 w 26070"/>
                  <a:gd name="T1" fmla="*/ 0 h 31631"/>
                  <a:gd name="T2" fmla="*/ 0 w 26070"/>
                  <a:gd name="T3" fmla="*/ 0 h 31631"/>
                  <a:gd name="T4" fmla="*/ 0 w 26070"/>
                  <a:gd name="T5" fmla="*/ 0 h 31631"/>
                  <a:gd name="T6" fmla="*/ 0 60000 65536"/>
                  <a:gd name="T7" fmla="*/ 0 60000 65536"/>
                  <a:gd name="T8" fmla="*/ 0 60000 65536"/>
                  <a:gd name="T9" fmla="*/ 0 w 26070"/>
                  <a:gd name="T10" fmla="*/ 0 h 31631"/>
                  <a:gd name="T11" fmla="*/ 26070 w 26070"/>
                  <a:gd name="T12" fmla="*/ 31631 h 31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70" h="31631" fill="none" extrusionOk="0">
                    <a:moveTo>
                      <a:pt x="-1" y="467"/>
                    </a:moveTo>
                    <a:cubicBezTo>
                      <a:pt x="1469" y="156"/>
                      <a:pt x="2967" y="-1"/>
                      <a:pt x="4470" y="0"/>
                    </a:cubicBezTo>
                    <a:cubicBezTo>
                      <a:pt x="16399" y="0"/>
                      <a:pt x="26070" y="9670"/>
                      <a:pt x="26070" y="21600"/>
                    </a:cubicBezTo>
                    <a:cubicBezTo>
                      <a:pt x="26070" y="25094"/>
                      <a:pt x="25222" y="28536"/>
                      <a:pt x="23599" y="31631"/>
                    </a:cubicBezTo>
                  </a:path>
                  <a:path w="26070" h="31631" stroke="0" extrusionOk="0">
                    <a:moveTo>
                      <a:pt x="-1" y="467"/>
                    </a:moveTo>
                    <a:cubicBezTo>
                      <a:pt x="1469" y="156"/>
                      <a:pt x="2967" y="-1"/>
                      <a:pt x="4470" y="0"/>
                    </a:cubicBezTo>
                    <a:cubicBezTo>
                      <a:pt x="16399" y="0"/>
                      <a:pt x="26070" y="9670"/>
                      <a:pt x="26070" y="21600"/>
                    </a:cubicBezTo>
                    <a:cubicBezTo>
                      <a:pt x="26070" y="25094"/>
                      <a:pt x="25222" y="28536"/>
                      <a:pt x="23599" y="31631"/>
                    </a:cubicBezTo>
                    <a:lnTo>
                      <a:pt x="4470" y="21600"/>
                    </a:lnTo>
                    <a:lnTo>
                      <a:pt x="-1" y="467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6" name="Arc 457"/>
              <p:cNvSpPr>
                <a:spLocks/>
              </p:cNvSpPr>
              <p:nvPr/>
            </p:nvSpPr>
            <p:spPr bwMode="auto">
              <a:xfrm>
                <a:off x="3628" y="2110"/>
                <a:ext cx="574" cy="418"/>
              </a:xfrm>
              <a:custGeom>
                <a:avLst/>
                <a:gdLst>
                  <a:gd name="T0" fmla="*/ 0 w 26029"/>
                  <a:gd name="T1" fmla="*/ 0 h 31708"/>
                  <a:gd name="T2" fmla="*/ 0 w 26029"/>
                  <a:gd name="T3" fmla="*/ 0 h 31708"/>
                  <a:gd name="T4" fmla="*/ 0 w 26029"/>
                  <a:gd name="T5" fmla="*/ 0 h 31708"/>
                  <a:gd name="T6" fmla="*/ 0 60000 65536"/>
                  <a:gd name="T7" fmla="*/ 0 60000 65536"/>
                  <a:gd name="T8" fmla="*/ 0 60000 65536"/>
                  <a:gd name="T9" fmla="*/ 0 w 26029"/>
                  <a:gd name="T10" fmla="*/ 0 h 31708"/>
                  <a:gd name="T11" fmla="*/ 26029 w 26029"/>
                  <a:gd name="T12" fmla="*/ 31708 h 317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29" h="31708" fill="none" extrusionOk="0">
                    <a:moveTo>
                      <a:pt x="-1" y="458"/>
                    </a:moveTo>
                    <a:cubicBezTo>
                      <a:pt x="1456" y="153"/>
                      <a:pt x="2940" y="-1"/>
                      <a:pt x="4429" y="0"/>
                    </a:cubicBezTo>
                    <a:cubicBezTo>
                      <a:pt x="16358" y="0"/>
                      <a:pt x="26029" y="9670"/>
                      <a:pt x="26029" y="21600"/>
                    </a:cubicBezTo>
                    <a:cubicBezTo>
                      <a:pt x="26029" y="25123"/>
                      <a:pt x="25166" y="28593"/>
                      <a:pt x="23517" y="31707"/>
                    </a:cubicBezTo>
                  </a:path>
                  <a:path w="26029" h="31708" stroke="0" extrusionOk="0">
                    <a:moveTo>
                      <a:pt x="-1" y="458"/>
                    </a:moveTo>
                    <a:cubicBezTo>
                      <a:pt x="1456" y="153"/>
                      <a:pt x="2940" y="-1"/>
                      <a:pt x="4429" y="0"/>
                    </a:cubicBezTo>
                    <a:cubicBezTo>
                      <a:pt x="16358" y="0"/>
                      <a:pt x="26029" y="9670"/>
                      <a:pt x="26029" y="21600"/>
                    </a:cubicBezTo>
                    <a:cubicBezTo>
                      <a:pt x="26029" y="25123"/>
                      <a:pt x="25166" y="28593"/>
                      <a:pt x="23517" y="31707"/>
                    </a:cubicBezTo>
                    <a:lnTo>
                      <a:pt x="4429" y="21600"/>
                    </a:lnTo>
                    <a:lnTo>
                      <a:pt x="-1" y="458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7" name="Arc 458"/>
              <p:cNvSpPr>
                <a:spLocks/>
              </p:cNvSpPr>
              <p:nvPr/>
            </p:nvSpPr>
            <p:spPr bwMode="auto">
              <a:xfrm>
                <a:off x="3791" y="2534"/>
                <a:ext cx="556" cy="428"/>
              </a:xfrm>
              <a:custGeom>
                <a:avLst/>
                <a:gdLst>
                  <a:gd name="T0" fmla="*/ 0 w 21600"/>
                  <a:gd name="T1" fmla="*/ 0 h 29154"/>
                  <a:gd name="T2" fmla="*/ 0 w 21600"/>
                  <a:gd name="T3" fmla="*/ 0 h 29154"/>
                  <a:gd name="T4" fmla="*/ 0 w 21600"/>
                  <a:gd name="T5" fmla="*/ 0 h 2915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154"/>
                  <a:gd name="T11" fmla="*/ 21600 w 21600"/>
                  <a:gd name="T12" fmla="*/ 29154 h 291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154" fill="none" extrusionOk="0">
                    <a:moveTo>
                      <a:pt x="13583" y="0"/>
                    </a:moveTo>
                    <a:cubicBezTo>
                      <a:pt x="18654" y="4101"/>
                      <a:pt x="21600" y="10273"/>
                      <a:pt x="21600" y="16794"/>
                    </a:cubicBezTo>
                    <a:cubicBezTo>
                      <a:pt x="21600" y="21214"/>
                      <a:pt x="20243" y="25528"/>
                      <a:pt x="17714" y="29154"/>
                    </a:cubicBezTo>
                  </a:path>
                  <a:path w="21600" h="29154" stroke="0" extrusionOk="0">
                    <a:moveTo>
                      <a:pt x="13583" y="0"/>
                    </a:moveTo>
                    <a:cubicBezTo>
                      <a:pt x="18654" y="4101"/>
                      <a:pt x="21600" y="10273"/>
                      <a:pt x="21600" y="16794"/>
                    </a:cubicBezTo>
                    <a:cubicBezTo>
                      <a:pt x="21600" y="21214"/>
                      <a:pt x="20243" y="25528"/>
                      <a:pt x="17714" y="29154"/>
                    </a:cubicBezTo>
                    <a:lnTo>
                      <a:pt x="0" y="16794"/>
                    </a:lnTo>
                    <a:lnTo>
                      <a:pt x="13583" y="0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8" name="Arc 459"/>
              <p:cNvSpPr>
                <a:spLocks/>
              </p:cNvSpPr>
              <p:nvPr/>
            </p:nvSpPr>
            <p:spPr bwMode="auto">
              <a:xfrm>
                <a:off x="3791" y="2538"/>
                <a:ext cx="549" cy="420"/>
              </a:xfrm>
              <a:custGeom>
                <a:avLst/>
                <a:gdLst>
                  <a:gd name="T0" fmla="*/ 0 w 21600"/>
                  <a:gd name="T1" fmla="*/ 0 h 29298"/>
                  <a:gd name="T2" fmla="*/ 0 w 21600"/>
                  <a:gd name="T3" fmla="*/ 0 h 29298"/>
                  <a:gd name="T4" fmla="*/ 0 w 21600"/>
                  <a:gd name="T5" fmla="*/ 0 h 292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298"/>
                  <a:gd name="T11" fmla="*/ 21600 w 21600"/>
                  <a:gd name="T12" fmla="*/ 29298 h 292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298" fill="none" extrusionOk="0">
                    <a:moveTo>
                      <a:pt x="13504" y="0"/>
                    </a:moveTo>
                    <a:cubicBezTo>
                      <a:pt x="18621" y="4099"/>
                      <a:pt x="21600" y="10301"/>
                      <a:pt x="21600" y="16858"/>
                    </a:cubicBezTo>
                    <a:cubicBezTo>
                      <a:pt x="21600" y="21311"/>
                      <a:pt x="20223" y="25656"/>
                      <a:pt x="17658" y="29298"/>
                    </a:cubicBezTo>
                  </a:path>
                  <a:path w="21600" h="29298" stroke="0" extrusionOk="0">
                    <a:moveTo>
                      <a:pt x="13504" y="0"/>
                    </a:moveTo>
                    <a:cubicBezTo>
                      <a:pt x="18621" y="4099"/>
                      <a:pt x="21600" y="10301"/>
                      <a:pt x="21600" y="16858"/>
                    </a:cubicBezTo>
                    <a:cubicBezTo>
                      <a:pt x="21600" y="21311"/>
                      <a:pt x="20223" y="25656"/>
                      <a:pt x="17658" y="29298"/>
                    </a:cubicBezTo>
                    <a:lnTo>
                      <a:pt x="0" y="16858"/>
                    </a:lnTo>
                    <a:lnTo>
                      <a:pt x="13504" y="0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9" name="Arc 460"/>
              <p:cNvSpPr>
                <a:spLocks/>
              </p:cNvSpPr>
              <p:nvPr/>
            </p:nvSpPr>
            <p:spPr bwMode="auto">
              <a:xfrm>
                <a:off x="3609" y="2973"/>
                <a:ext cx="651" cy="607"/>
              </a:xfrm>
              <a:custGeom>
                <a:avLst/>
                <a:gdLst>
                  <a:gd name="T0" fmla="*/ 0 w 28655"/>
                  <a:gd name="T1" fmla="*/ 0 h 27157"/>
                  <a:gd name="T2" fmla="*/ 0 w 28655"/>
                  <a:gd name="T3" fmla="*/ 0 h 27157"/>
                  <a:gd name="T4" fmla="*/ 0 w 28655"/>
                  <a:gd name="T5" fmla="*/ 0 h 27157"/>
                  <a:gd name="T6" fmla="*/ 0 60000 65536"/>
                  <a:gd name="T7" fmla="*/ 0 60000 65536"/>
                  <a:gd name="T8" fmla="*/ 0 60000 65536"/>
                  <a:gd name="T9" fmla="*/ 0 w 28655"/>
                  <a:gd name="T10" fmla="*/ 0 h 27157"/>
                  <a:gd name="T11" fmla="*/ 28655 w 28655"/>
                  <a:gd name="T12" fmla="*/ 27157 h 271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655" h="27157" fill="none" extrusionOk="0">
                    <a:moveTo>
                      <a:pt x="27927" y="0"/>
                    </a:moveTo>
                    <a:cubicBezTo>
                      <a:pt x="28410" y="1812"/>
                      <a:pt x="28655" y="3680"/>
                      <a:pt x="28655" y="5557"/>
                    </a:cubicBezTo>
                    <a:cubicBezTo>
                      <a:pt x="28655" y="17486"/>
                      <a:pt x="18984" y="27157"/>
                      <a:pt x="7055" y="27157"/>
                    </a:cubicBezTo>
                    <a:cubicBezTo>
                      <a:pt x="4653" y="27157"/>
                      <a:pt x="2269" y="26756"/>
                      <a:pt x="-1" y="25972"/>
                    </a:cubicBezTo>
                  </a:path>
                  <a:path w="28655" h="27157" stroke="0" extrusionOk="0">
                    <a:moveTo>
                      <a:pt x="27927" y="0"/>
                    </a:moveTo>
                    <a:cubicBezTo>
                      <a:pt x="28410" y="1812"/>
                      <a:pt x="28655" y="3680"/>
                      <a:pt x="28655" y="5557"/>
                    </a:cubicBezTo>
                    <a:cubicBezTo>
                      <a:pt x="28655" y="17486"/>
                      <a:pt x="18984" y="27157"/>
                      <a:pt x="7055" y="27157"/>
                    </a:cubicBezTo>
                    <a:cubicBezTo>
                      <a:pt x="4653" y="27157"/>
                      <a:pt x="2269" y="26756"/>
                      <a:pt x="-1" y="25972"/>
                    </a:cubicBezTo>
                    <a:lnTo>
                      <a:pt x="7055" y="5557"/>
                    </a:lnTo>
                    <a:lnTo>
                      <a:pt x="27927" y="0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60" name="Arc 461"/>
              <p:cNvSpPr>
                <a:spLocks/>
              </p:cNvSpPr>
              <p:nvPr/>
            </p:nvSpPr>
            <p:spPr bwMode="auto">
              <a:xfrm>
                <a:off x="3611" y="2975"/>
                <a:ext cx="642" cy="598"/>
              </a:xfrm>
              <a:custGeom>
                <a:avLst/>
                <a:gdLst>
                  <a:gd name="T0" fmla="*/ 0 w 28653"/>
                  <a:gd name="T1" fmla="*/ 0 h 27158"/>
                  <a:gd name="T2" fmla="*/ 0 w 28653"/>
                  <a:gd name="T3" fmla="*/ 0 h 27158"/>
                  <a:gd name="T4" fmla="*/ 0 w 28653"/>
                  <a:gd name="T5" fmla="*/ 0 h 27158"/>
                  <a:gd name="T6" fmla="*/ 0 60000 65536"/>
                  <a:gd name="T7" fmla="*/ 0 60000 65536"/>
                  <a:gd name="T8" fmla="*/ 0 60000 65536"/>
                  <a:gd name="T9" fmla="*/ 0 w 28653"/>
                  <a:gd name="T10" fmla="*/ 0 h 27158"/>
                  <a:gd name="T11" fmla="*/ 28653 w 28653"/>
                  <a:gd name="T12" fmla="*/ 27158 h 271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653" h="27158" fill="none" extrusionOk="0">
                    <a:moveTo>
                      <a:pt x="27925" y="0"/>
                    </a:moveTo>
                    <a:cubicBezTo>
                      <a:pt x="28408" y="1813"/>
                      <a:pt x="28653" y="3681"/>
                      <a:pt x="28653" y="5558"/>
                    </a:cubicBezTo>
                    <a:cubicBezTo>
                      <a:pt x="28653" y="17487"/>
                      <a:pt x="18982" y="27158"/>
                      <a:pt x="7053" y="27158"/>
                    </a:cubicBezTo>
                    <a:cubicBezTo>
                      <a:pt x="4652" y="27158"/>
                      <a:pt x="2268" y="26757"/>
                      <a:pt x="-1" y="25974"/>
                    </a:cubicBezTo>
                  </a:path>
                  <a:path w="28653" h="27158" stroke="0" extrusionOk="0">
                    <a:moveTo>
                      <a:pt x="27925" y="0"/>
                    </a:moveTo>
                    <a:cubicBezTo>
                      <a:pt x="28408" y="1813"/>
                      <a:pt x="28653" y="3681"/>
                      <a:pt x="28653" y="5558"/>
                    </a:cubicBezTo>
                    <a:cubicBezTo>
                      <a:pt x="28653" y="17487"/>
                      <a:pt x="18982" y="27158"/>
                      <a:pt x="7053" y="27158"/>
                    </a:cubicBezTo>
                    <a:cubicBezTo>
                      <a:pt x="4652" y="27158"/>
                      <a:pt x="2268" y="26757"/>
                      <a:pt x="-1" y="25974"/>
                    </a:cubicBezTo>
                    <a:lnTo>
                      <a:pt x="7053" y="5558"/>
                    </a:lnTo>
                    <a:lnTo>
                      <a:pt x="27925" y="0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61" name="Arc 462"/>
              <p:cNvSpPr>
                <a:spLocks/>
              </p:cNvSpPr>
              <p:nvPr/>
            </p:nvSpPr>
            <p:spPr bwMode="auto">
              <a:xfrm>
                <a:off x="1358" y="2529"/>
                <a:ext cx="354" cy="592"/>
              </a:xfrm>
              <a:custGeom>
                <a:avLst/>
                <a:gdLst>
                  <a:gd name="T0" fmla="*/ 0 w 21600"/>
                  <a:gd name="T1" fmla="*/ 0 h 41297"/>
                  <a:gd name="T2" fmla="*/ 0 w 21600"/>
                  <a:gd name="T3" fmla="*/ 0 h 41297"/>
                  <a:gd name="T4" fmla="*/ 0 w 21600"/>
                  <a:gd name="T5" fmla="*/ 0 h 4129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97"/>
                  <a:gd name="T11" fmla="*/ 21600 w 21600"/>
                  <a:gd name="T12" fmla="*/ 41297 h 412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97" fill="none" extrusionOk="0">
                    <a:moveTo>
                      <a:pt x="12844" y="41297"/>
                    </a:moveTo>
                    <a:cubicBezTo>
                      <a:pt x="5035" y="37834"/>
                      <a:pt x="0" y="30094"/>
                      <a:pt x="0" y="21551"/>
                    </a:cubicBezTo>
                    <a:cubicBezTo>
                      <a:pt x="-1" y="10187"/>
                      <a:pt x="8803" y="767"/>
                      <a:pt x="20141" y="0"/>
                    </a:cubicBezTo>
                  </a:path>
                  <a:path w="21600" h="41297" stroke="0" extrusionOk="0">
                    <a:moveTo>
                      <a:pt x="12844" y="41297"/>
                    </a:moveTo>
                    <a:cubicBezTo>
                      <a:pt x="5035" y="37834"/>
                      <a:pt x="0" y="30094"/>
                      <a:pt x="0" y="21551"/>
                    </a:cubicBezTo>
                    <a:cubicBezTo>
                      <a:pt x="-1" y="10187"/>
                      <a:pt x="8803" y="767"/>
                      <a:pt x="20141" y="0"/>
                    </a:cubicBezTo>
                    <a:lnTo>
                      <a:pt x="21600" y="21551"/>
                    </a:lnTo>
                    <a:lnTo>
                      <a:pt x="12844" y="41297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62" name="Arc 463"/>
              <p:cNvSpPr>
                <a:spLocks/>
              </p:cNvSpPr>
              <p:nvPr/>
            </p:nvSpPr>
            <p:spPr bwMode="auto">
              <a:xfrm>
                <a:off x="1365" y="2536"/>
                <a:ext cx="347" cy="578"/>
              </a:xfrm>
              <a:custGeom>
                <a:avLst/>
                <a:gdLst>
                  <a:gd name="T0" fmla="*/ 0 w 21600"/>
                  <a:gd name="T1" fmla="*/ 0 h 41307"/>
                  <a:gd name="T2" fmla="*/ 0 w 21600"/>
                  <a:gd name="T3" fmla="*/ 0 h 41307"/>
                  <a:gd name="T4" fmla="*/ 0 w 21600"/>
                  <a:gd name="T5" fmla="*/ 0 h 4130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307"/>
                  <a:gd name="T11" fmla="*/ 21600 w 21600"/>
                  <a:gd name="T12" fmla="*/ 41307 h 4130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307" fill="none" extrusionOk="0">
                    <a:moveTo>
                      <a:pt x="12867" y="41306"/>
                    </a:moveTo>
                    <a:cubicBezTo>
                      <a:pt x="5045" y="37849"/>
                      <a:pt x="0" y="30102"/>
                      <a:pt x="0" y="21551"/>
                    </a:cubicBezTo>
                    <a:cubicBezTo>
                      <a:pt x="-1" y="10186"/>
                      <a:pt x="8806" y="765"/>
                      <a:pt x="20145" y="-1"/>
                    </a:cubicBezTo>
                  </a:path>
                  <a:path w="21600" h="41307" stroke="0" extrusionOk="0">
                    <a:moveTo>
                      <a:pt x="12867" y="41306"/>
                    </a:moveTo>
                    <a:cubicBezTo>
                      <a:pt x="5045" y="37849"/>
                      <a:pt x="0" y="30102"/>
                      <a:pt x="0" y="21551"/>
                    </a:cubicBezTo>
                    <a:cubicBezTo>
                      <a:pt x="-1" y="10186"/>
                      <a:pt x="8806" y="765"/>
                      <a:pt x="20145" y="-1"/>
                    </a:cubicBezTo>
                    <a:lnTo>
                      <a:pt x="21600" y="21551"/>
                    </a:lnTo>
                    <a:lnTo>
                      <a:pt x="12867" y="41306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63" name="Arc 464"/>
              <p:cNvSpPr>
                <a:spLocks/>
              </p:cNvSpPr>
              <p:nvPr/>
            </p:nvSpPr>
            <p:spPr bwMode="auto">
              <a:xfrm>
                <a:off x="2293" y="3335"/>
                <a:ext cx="1344" cy="361"/>
              </a:xfrm>
              <a:custGeom>
                <a:avLst/>
                <a:gdLst>
                  <a:gd name="T0" fmla="*/ 0 w 39224"/>
                  <a:gd name="T1" fmla="*/ 0 h 21600"/>
                  <a:gd name="T2" fmla="*/ 0 w 39224"/>
                  <a:gd name="T3" fmla="*/ 0 h 21600"/>
                  <a:gd name="T4" fmla="*/ 0 w 3922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224"/>
                  <a:gd name="T10" fmla="*/ 0 h 21600"/>
                  <a:gd name="T11" fmla="*/ 39224 w 3922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224" h="21600" fill="none" extrusionOk="0">
                    <a:moveTo>
                      <a:pt x="39224" y="12019"/>
                    </a:moveTo>
                    <a:cubicBezTo>
                      <a:pt x="35214" y="18006"/>
                      <a:pt x="28483" y="21599"/>
                      <a:pt x="21277" y="21600"/>
                    </a:cubicBezTo>
                    <a:cubicBezTo>
                      <a:pt x="10782" y="21600"/>
                      <a:pt x="1807" y="14057"/>
                      <a:pt x="-1" y="3720"/>
                    </a:cubicBezTo>
                  </a:path>
                  <a:path w="39224" h="21600" stroke="0" extrusionOk="0">
                    <a:moveTo>
                      <a:pt x="39224" y="12019"/>
                    </a:moveTo>
                    <a:cubicBezTo>
                      <a:pt x="35214" y="18006"/>
                      <a:pt x="28483" y="21599"/>
                      <a:pt x="21277" y="21600"/>
                    </a:cubicBezTo>
                    <a:cubicBezTo>
                      <a:pt x="10782" y="21600"/>
                      <a:pt x="1807" y="14057"/>
                      <a:pt x="-1" y="3720"/>
                    </a:cubicBezTo>
                    <a:lnTo>
                      <a:pt x="21277" y="0"/>
                    </a:lnTo>
                    <a:lnTo>
                      <a:pt x="39224" y="12019"/>
                    </a:lnTo>
                    <a:close/>
                  </a:path>
                </a:pathLst>
              </a:cu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64" name="Arc 465"/>
              <p:cNvSpPr>
                <a:spLocks/>
              </p:cNvSpPr>
              <p:nvPr/>
            </p:nvSpPr>
            <p:spPr bwMode="auto">
              <a:xfrm>
                <a:off x="2300" y="3335"/>
                <a:ext cx="1329" cy="354"/>
              </a:xfrm>
              <a:custGeom>
                <a:avLst/>
                <a:gdLst>
                  <a:gd name="T0" fmla="*/ 0 w 39161"/>
                  <a:gd name="T1" fmla="*/ 0 h 21600"/>
                  <a:gd name="T2" fmla="*/ 0 w 39161"/>
                  <a:gd name="T3" fmla="*/ 0 h 21600"/>
                  <a:gd name="T4" fmla="*/ 0 w 3916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161"/>
                  <a:gd name="T10" fmla="*/ 0 h 21600"/>
                  <a:gd name="T11" fmla="*/ 39161 w 3916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161" h="21600" fill="none" extrusionOk="0">
                    <a:moveTo>
                      <a:pt x="39161" y="12103"/>
                    </a:moveTo>
                    <a:cubicBezTo>
                      <a:pt x="35143" y="18042"/>
                      <a:pt x="28441" y="21599"/>
                      <a:pt x="21271" y="21600"/>
                    </a:cubicBezTo>
                    <a:cubicBezTo>
                      <a:pt x="10790" y="21600"/>
                      <a:pt x="1822" y="14076"/>
                      <a:pt x="0" y="3755"/>
                    </a:cubicBezTo>
                  </a:path>
                  <a:path w="39161" h="21600" stroke="0" extrusionOk="0">
                    <a:moveTo>
                      <a:pt x="39161" y="12103"/>
                    </a:moveTo>
                    <a:cubicBezTo>
                      <a:pt x="35143" y="18042"/>
                      <a:pt x="28441" y="21599"/>
                      <a:pt x="21271" y="21600"/>
                    </a:cubicBezTo>
                    <a:cubicBezTo>
                      <a:pt x="10790" y="21600"/>
                      <a:pt x="1822" y="14076"/>
                      <a:pt x="0" y="3755"/>
                    </a:cubicBezTo>
                    <a:lnTo>
                      <a:pt x="21271" y="0"/>
                    </a:lnTo>
                    <a:lnTo>
                      <a:pt x="39161" y="12103"/>
                    </a:lnTo>
                    <a:close/>
                  </a:path>
                </a:pathLst>
              </a:custGeom>
              <a:solidFill>
                <a:srgbClr val="B6C7C9"/>
              </a:solidFill>
              <a:ln w="22225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" name="Line 466"/>
            <p:cNvSpPr>
              <a:spLocks noChangeShapeType="1"/>
            </p:cNvSpPr>
            <p:nvPr/>
          </p:nvSpPr>
          <p:spPr bwMode="auto">
            <a:xfrm flipH="1">
              <a:off x="4104" y="1502"/>
              <a:ext cx="383" cy="140"/>
            </a:xfrm>
            <a:prstGeom prst="line">
              <a:avLst/>
            </a:prstGeom>
            <a:noFill/>
            <a:ln w="3175">
              <a:solidFill>
                <a:srgbClr val="00B9EA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67"/>
            <p:cNvSpPr>
              <a:spLocks noChangeShapeType="1"/>
            </p:cNvSpPr>
            <p:nvPr/>
          </p:nvSpPr>
          <p:spPr bwMode="auto">
            <a:xfrm flipH="1" flipV="1">
              <a:off x="4075" y="1676"/>
              <a:ext cx="265" cy="278"/>
            </a:xfrm>
            <a:prstGeom prst="line">
              <a:avLst/>
            </a:prstGeom>
            <a:noFill/>
            <a:ln w="3175">
              <a:solidFill>
                <a:srgbClr val="00B9EA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468"/>
            <p:cNvSpPr>
              <a:spLocks noChangeShapeType="1"/>
            </p:cNvSpPr>
            <p:nvPr/>
          </p:nvSpPr>
          <p:spPr bwMode="auto">
            <a:xfrm flipH="1" flipV="1">
              <a:off x="4517" y="1502"/>
              <a:ext cx="265" cy="487"/>
            </a:xfrm>
            <a:prstGeom prst="line">
              <a:avLst/>
            </a:prstGeom>
            <a:noFill/>
            <a:ln w="3175">
              <a:solidFill>
                <a:srgbClr val="00B9EA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469"/>
            <p:cNvSpPr>
              <a:spLocks noChangeShapeType="1"/>
            </p:cNvSpPr>
            <p:nvPr/>
          </p:nvSpPr>
          <p:spPr bwMode="auto">
            <a:xfrm flipH="1" flipV="1">
              <a:off x="4340" y="1920"/>
              <a:ext cx="442" cy="69"/>
            </a:xfrm>
            <a:prstGeom prst="line">
              <a:avLst/>
            </a:prstGeom>
            <a:noFill/>
            <a:ln w="3175">
              <a:solidFill>
                <a:srgbClr val="00B9EA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470"/>
            <p:cNvSpPr>
              <a:spLocks noChangeShapeType="1"/>
            </p:cNvSpPr>
            <p:nvPr/>
          </p:nvSpPr>
          <p:spPr bwMode="auto">
            <a:xfrm flipV="1">
              <a:off x="3690" y="1676"/>
              <a:ext cx="385" cy="104"/>
            </a:xfrm>
            <a:prstGeom prst="line">
              <a:avLst/>
            </a:prstGeom>
            <a:noFill/>
            <a:ln w="3175">
              <a:solidFill>
                <a:srgbClr val="00B9EA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9740" name="Picture 471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8" y="1592"/>
              <a:ext cx="23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41" name="Picture 472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2" y="1892"/>
              <a:ext cx="231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42" name="Picture 474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" y="1731"/>
              <a:ext cx="230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43" name="Picture 475"/>
            <p:cNvSpPr>
              <a:spLocks noChangeArrowheads="1"/>
            </p:cNvSpPr>
            <p:nvPr/>
          </p:nvSpPr>
          <p:spPr bwMode="auto">
            <a:xfrm>
              <a:off x="4647" y="1892"/>
              <a:ext cx="231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52" name="Line 476"/>
            <p:cNvSpPr>
              <a:spLocks noChangeShapeType="1"/>
            </p:cNvSpPr>
            <p:nvPr/>
          </p:nvSpPr>
          <p:spPr bwMode="auto">
            <a:xfrm flipH="1">
              <a:off x="4464" y="1301"/>
              <a:ext cx="289" cy="193"/>
            </a:xfrm>
            <a:prstGeom prst="line">
              <a:avLst/>
            </a:prstGeom>
            <a:noFill/>
            <a:ln w="3175">
              <a:solidFill>
                <a:srgbClr val="00B9EA"/>
              </a:solidFill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9745" name="Picture 477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" y="1246"/>
              <a:ext cx="23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46" name="Picture 478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5" y="1441"/>
              <a:ext cx="230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47" name="Picture 437"/>
            <p:cNvSpPr>
              <a:spLocks noChangeArrowheads="1"/>
            </p:cNvSpPr>
            <p:nvPr/>
          </p:nvSpPr>
          <p:spPr bwMode="auto">
            <a:xfrm>
              <a:off x="964" y="1732"/>
              <a:ext cx="23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graphicFrame>
          <p:nvGraphicFramePr>
            <p:cNvPr id="29748" name="Object 498"/>
            <p:cNvGraphicFramePr>
              <a:graphicFrameLocks noChangeAspect="1"/>
            </p:cNvGraphicFramePr>
            <p:nvPr/>
          </p:nvGraphicFramePr>
          <p:xfrm>
            <a:off x="0" y="1876"/>
            <a:ext cx="1401" cy="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28" name="Photo Editor Photo" r:id="rId11" imgW="5668166" imgH="3990476" progId="MSPhotoEd.3">
                    <p:embed/>
                  </p:oleObj>
                </mc:Choice>
                <mc:Fallback>
                  <p:oleObj name="Photo Editor Photo" r:id="rId11" imgW="5668166" imgH="3990476" progId="MSPhotoEd.3">
                    <p:embed/>
                    <p:pic>
                      <p:nvPicPr>
                        <p:cNvPr id="0" name="Object 4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876"/>
                          <a:ext cx="1401" cy="9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68A6BCEC-6E5F-FD4D-91BE-39F38FC334F9}" type="slidenum">
              <a:rPr lang="en-US" altLang="x-none" sz="1200">
                <a:latin typeface="Tahoma" charset="0"/>
              </a:rPr>
              <a:pPr/>
              <a:t>8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altLang="x-none">
                <a:ea typeface="ＭＳ Ｐゴシック" charset="-128"/>
              </a:rPr>
              <a:t>Admin. and recap</a:t>
            </a:r>
          </a:p>
          <a:p>
            <a:pPr>
              <a:buClr>
                <a:srgbClr val="C00000"/>
              </a:buClr>
              <a:buFont typeface="Wingdings" charset="2"/>
              <a:buChar char="Ø"/>
            </a:pPr>
            <a:r>
              <a:rPr lang="en-US" altLang="x-none" i="1">
                <a:solidFill>
                  <a:srgbClr val="C00000"/>
                </a:solidFill>
                <a:ea typeface="ＭＳ Ｐゴシック" charset="-128"/>
              </a:rPr>
              <a:t>A taxonomy of communication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B4CCFBB2-4807-454E-A011-F6A983B40080}" type="slidenum">
              <a:rPr lang="en-US" altLang="x-none" sz="1200">
                <a:latin typeface="Tahoma" charset="0"/>
              </a:rPr>
              <a:pPr/>
              <a:t>9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82550"/>
            <a:ext cx="7783513" cy="1146175"/>
          </a:xfrm>
        </p:spPr>
        <p:txBody>
          <a:bodyPr anchor="t"/>
          <a:lstStyle/>
          <a:p>
            <a:r>
              <a:rPr lang="en-US" altLang="x-none" sz="3600">
                <a:ea typeface="ＭＳ Ｐゴシック" charset="-128"/>
              </a:rPr>
              <a:t>Taxonomy of </a:t>
            </a:r>
            <a:br>
              <a:rPr lang="en-US" altLang="x-none" sz="3600">
                <a:ea typeface="ＭＳ Ｐゴシック" charset="-128"/>
              </a:rPr>
            </a:br>
            <a:r>
              <a:rPr lang="en-US" altLang="x-none" sz="3600">
                <a:ea typeface="ＭＳ Ｐゴシック" charset="-128"/>
              </a:rPr>
              <a:t>Communication Networks </a:t>
            </a:r>
            <a:endParaRPr lang="en-US" altLang="zh-TW" sz="3600" i="1">
              <a:solidFill>
                <a:srgbClr val="FE00FE"/>
              </a:solidFill>
              <a:ea typeface="新細明體" charset="-12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5950" y="3432175"/>
            <a:ext cx="7783513" cy="3051175"/>
          </a:xfrm>
        </p:spPr>
        <p:txBody>
          <a:bodyPr/>
          <a:lstStyle/>
          <a:p>
            <a:r>
              <a:rPr lang="en-US" altLang="zh-TW" sz="2400">
                <a:solidFill>
                  <a:srgbClr val="FF0000"/>
                </a:solidFill>
                <a:ea typeface="新細明體" charset="-120"/>
              </a:rPr>
              <a:t>Broadcast networks</a:t>
            </a:r>
          </a:p>
          <a:p>
            <a:pPr lvl="1"/>
            <a:r>
              <a:rPr lang="en-US" altLang="zh-TW" sz="2000">
                <a:ea typeface="新細明體" charset="-120"/>
              </a:rPr>
              <a:t>nodes share a common channel; information transmitted by a node is received by </a:t>
            </a:r>
            <a:r>
              <a:rPr lang="en-US" altLang="zh-TW" sz="2000">
                <a:solidFill>
                  <a:schemeClr val="accent2"/>
                </a:solidFill>
                <a:ea typeface="新細明體" charset="-120"/>
              </a:rPr>
              <a:t>all</a:t>
            </a:r>
            <a:r>
              <a:rPr lang="en-US" altLang="zh-TW" sz="2000">
                <a:ea typeface="新細明體" charset="-120"/>
              </a:rPr>
              <a:t> other nodes in the network</a:t>
            </a:r>
          </a:p>
          <a:p>
            <a:pPr lvl="1"/>
            <a:r>
              <a:rPr lang="en-US" altLang="zh-TW" sz="2000">
                <a:ea typeface="新細明體" charset="-120"/>
              </a:rPr>
              <a:t>examples: TV, radio</a:t>
            </a:r>
            <a:endParaRPr lang="en-US" altLang="zh-CN" sz="2000">
              <a:ea typeface="新細明體" charset="-120"/>
            </a:endParaRPr>
          </a:p>
          <a:p>
            <a:pPr lvl="1"/>
            <a:endParaRPr lang="en-US" altLang="zh-TW" sz="2000">
              <a:ea typeface="新細明體" charset="-120"/>
            </a:endParaRPr>
          </a:p>
          <a:p>
            <a:r>
              <a:rPr lang="en-US" altLang="zh-TW" sz="2400">
                <a:solidFill>
                  <a:srgbClr val="FF0000"/>
                </a:solidFill>
                <a:ea typeface="新細明體" charset="-120"/>
              </a:rPr>
              <a:t>Switched networks</a:t>
            </a:r>
          </a:p>
          <a:p>
            <a:pPr lvl="1"/>
            <a:r>
              <a:rPr lang="en-US" altLang="zh-TW" sz="2000">
                <a:ea typeface="新細明體" charset="-120"/>
              </a:rPr>
              <a:t>information is transmitted to a </a:t>
            </a:r>
            <a:r>
              <a:rPr lang="en-US" altLang="zh-TW" sz="2000">
                <a:solidFill>
                  <a:schemeClr val="accent2"/>
                </a:solidFill>
                <a:ea typeface="新細明體" charset="-120"/>
              </a:rPr>
              <a:t>small sub-set</a:t>
            </a:r>
            <a:r>
              <a:rPr lang="en-US" altLang="zh-TW" sz="2000">
                <a:ea typeface="新細明體" charset="-120"/>
              </a:rPr>
              <a:t> (usually only one) of the nodes</a:t>
            </a:r>
          </a:p>
        </p:txBody>
      </p:sp>
      <p:sp>
        <p:nvSpPr>
          <p:cNvPr id="33796" name="Text Box 19"/>
          <p:cNvSpPr txBox="1">
            <a:spLocks noChangeArrowheads="1"/>
          </p:cNvSpPr>
          <p:nvPr/>
        </p:nvSpPr>
        <p:spPr bwMode="auto">
          <a:xfrm>
            <a:off x="3211513" y="1530350"/>
            <a:ext cx="2060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42" tIns="45774" rIns="91542" bIns="45774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ts val="1000"/>
              </a:spcAft>
            </a:pPr>
            <a:r>
              <a:rPr lang="en-US" altLang="x-none" sz="1800"/>
              <a:t>communication networks</a:t>
            </a:r>
            <a:endParaRPr lang="en-US" altLang="x-none" sz="2800" i="1"/>
          </a:p>
        </p:txBody>
      </p:sp>
      <p:sp>
        <p:nvSpPr>
          <p:cNvPr id="65541" name="Text Box 21"/>
          <p:cNvSpPr txBox="1">
            <a:spLocks noChangeArrowheads="1"/>
          </p:cNvSpPr>
          <p:nvPr/>
        </p:nvSpPr>
        <p:spPr bwMode="auto">
          <a:xfrm>
            <a:off x="5794375" y="2597150"/>
            <a:ext cx="2060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42" tIns="45774" rIns="91542" bIns="45774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ts val="1000"/>
              </a:spcAft>
            </a:pPr>
            <a:r>
              <a:rPr lang="en-US" altLang="x-none" sz="1800"/>
              <a:t>broadcast</a:t>
            </a:r>
            <a:br>
              <a:rPr lang="en-US" altLang="x-none" sz="1800"/>
            </a:br>
            <a:r>
              <a:rPr lang="en-US" altLang="x-none" sz="1800"/>
              <a:t>networks</a:t>
            </a:r>
            <a:endParaRPr lang="en-US" altLang="x-none" sz="2800" i="1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68350" y="1987550"/>
            <a:ext cx="2819400" cy="1181100"/>
            <a:chOff x="768350" y="1987550"/>
            <a:chExt cx="2819400" cy="1181100"/>
          </a:xfrm>
        </p:grpSpPr>
        <p:sp>
          <p:nvSpPr>
            <p:cNvPr id="33800" name="Text Box 20"/>
            <p:cNvSpPr txBox="1">
              <a:spLocks noChangeArrowheads="1"/>
            </p:cNvSpPr>
            <p:nvPr/>
          </p:nvSpPr>
          <p:spPr bwMode="auto">
            <a:xfrm>
              <a:off x="768350" y="2527300"/>
              <a:ext cx="2058988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542" tIns="45774" rIns="91542" bIns="45774">
              <a:spAutoFit/>
            </a:bodyPr>
            <a:lstStyle>
              <a:lvl1pPr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 defTabSz="915988"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1000"/>
                </a:spcAft>
              </a:pPr>
              <a:r>
                <a:rPr lang="en-US" altLang="x-none" sz="1800"/>
                <a:t>switched</a:t>
              </a:r>
              <a:br>
                <a:rPr lang="en-US" altLang="x-none" sz="1800"/>
              </a:br>
              <a:r>
                <a:rPr lang="en-US" altLang="x-none" sz="1800"/>
                <a:t>networks</a:t>
              </a:r>
              <a:endParaRPr lang="en-US" altLang="x-none" sz="2800" i="1">
                <a:solidFill>
                  <a:srgbClr val="000000"/>
                </a:solidFill>
              </a:endParaRPr>
            </a:p>
          </p:txBody>
        </p:sp>
        <p:sp>
          <p:nvSpPr>
            <p:cNvPr id="33801" name="Line 22"/>
            <p:cNvSpPr>
              <a:spLocks noChangeShapeType="1"/>
            </p:cNvSpPr>
            <p:nvPr/>
          </p:nvSpPr>
          <p:spPr bwMode="auto">
            <a:xfrm flipH="1">
              <a:off x="1533525" y="1987550"/>
              <a:ext cx="2054225" cy="539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3" tIns="45717" rIns="91433" bIns="45717" anchor="ctr"/>
            <a:lstStyle/>
            <a:p>
              <a:endParaRPr lang="en-US"/>
            </a:p>
          </p:txBody>
        </p:sp>
      </p:grpSp>
      <p:sp>
        <p:nvSpPr>
          <p:cNvPr id="65543" name="Line 23"/>
          <p:cNvSpPr>
            <a:spLocks noChangeShapeType="1"/>
          </p:cNvSpPr>
          <p:nvPr/>
        </p:nvSpPr>
        <p:spPr bwMode="auto">
          <a:xfrm>
            <a:off x="4967288" y="1985963"/>
            <a:ext cx="1830387" cy="611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3" tIns="45717" rIns="91433" bIns="45717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/>
      <p:bldP spid="65543" grpId="0" animBg="1"/>
    </p:bldLst>
  </p:timing>
</p:sld>
</file>

<file path=ppt/theme/theme1.xml><?xml version="1.0" encoding="utf-8"?>
<a:theme xmlns:a="http://schemas.openxmlformats.org/drawingml/2006/main" name="2_Kurose">
  <a:themeElements>
    <a:clrScheme name="2_Kuro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Kuros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2_Kuro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Kuro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Kuro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Kuro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Kuro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Kuro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Kuro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Kurose">
  <a:themeElements>
    <a:clrScheme name="1_Kuro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Kuros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Kuro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uro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CS433</Template>
  <TotalTime>7013</TotalTime>
  <Pages>23</Pages>
  <Words>1490</Words>
  <Application>Microsoft Macintosh PowerPoint</Application>
  <PresentationFormat>Custom</PresentationFormat>
  <Paragraphs>361</Paragraphs>
  <Slides>37</Slides>
  <Notes>37</Notes>
  <HiddenSlides>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52" baseType="lpstr">
      <vt:lpstr>Calibri</vt:lpstr>
      <vt:lpstr>Comic Sans MS</vt:lpstr>
      <vt:lpstr>ＭＳ Ｐゴシック</vt:lpstr>
      <vt:lpstr>Symbol</vt:lpstr>
      <vt:lpstr>Tahoma</vt:lpstr>
      <vt:lpstr>Times New Roman</vt:lpstr>
      <vt:lpstr>Wingdings</vt:lpstr>
      <vt:lpstr>ZapfDingbats</vt:lpstr>
      <vt:lpstr>宋体</vt:lpstr>
      <vt:lpstr>新細明體</vt:lpstr>
      <vt:lpstr>Arial</vt:lpstr>
      <vt:lpstr>2_Kurose</vt:lpstr>
      <vt:lpstr>1_Kurose</vt:lpstr>
      <vt:lpstr>Photo Editor Photo</vt:lpstr>
      <vt:lpstr>Equation</vt:lpstr>
      <vt:lpstr>A Taxonomy of Communication Networks</vt:lpstr>
      <vt:lpstr>PowerPoint Presentation</vt:lpstr>
      <vt:lpstr>Admin</vt:lpstr>
      <vt:lpstr>Recap</vt:lpstr>
      <vt:lpstr>Recall: Internet Physical Infrastructure</vt:lpstr>
      <vt:lpstr>Observing the Internet State</vt:lpstr>
      <vt:lpstr>PowerPoint Presentation</vt:lpstr>
      <vt:lpstr>Outline</vt:lpstr>
      <vt:lpstr>Taxonomy of  Communication Networks </vt:lpstr>
      <vt:lpstr>PowerPoint Presentation</vt:lpstr>
      <vt:lpstr>PowerPoint Presentation</vt:lpstr>
      <vt:lpstr>PowerPoint Presentation</vt:lpstr>
      <vt:lpstr>PowerPoint Presentation</vt:lpstr>
      <vt:lpstr>Circuit Switching: The Process</vt:lpstr>
      <vt:lpstr>PowerPoint Presentation</vt:lpstr>
      <vt:lpstr>PowerPoint Presentation</vt:lpstr>
      <vt:lpstr>PowerPoint Presentation</vt:lpstr>
      <vt:lpstr>An Example</vt:lpstr>
      <vt:lpstr>An Example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Circuit Switching vs. Packet Switching</vt:lpstr>
      <vt:lpstr>Circuit Switching vs. Packet Switching</vt:lpstr>
      <vt:lpstr>Key Issue to be Settled</vt:lpstr>
      <vt:lpstr>PowerPoint Presentation</vt:lpstr>
      <vt:lpstr>Queueing Theory</vt:lpstr>
      <vt:lpstr>Warm up: Analysis of Circuit-Switching Blocking (Busy) Time</vt:lpstr>
      <vt:lpstr>Analysis of Circuit-Switching Blocking (Busy) Time</vt:lpstr>
      <vt:lpstr>Analysis of Circuit-Switching Blocking (Busy) Time: State</vt:lpstr>
      <vt:lpstr>Equilibrium = Time Reversibility [Frank Kelly]</vt:lpstr>
      <vt:lpstr>Analysis of Circuit-Switching Blocking (Busy) Time: Sketch</vt:lpstr>
      <vt:lpstr>Queueing Analysis: Packet Switching Delay</vt:lpstr>
      <vt:lpstr>Packet Switching Delay</vt:lpstr>
    </vt:vector>
  </TitlesOfParts>
  <Company>Yale University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Taxonomy of communication networks</dc:title>
  <dc:subject/>
  <dc:creator>Yang Richard Yang</dc:creator>
  <cp:keywords/>
  <dc:description/>
  <cp:lastModifiedBy>Richard Yang</cp:lastModifiedBy>
  <cp:revision>752</cp:revision>
  <cp:lastPrinted>2017-09-05T16:49:43Z</cp:lastPrinted>
  <dcterms:created xsi:type="dcterms:W3CDTF">1997-02-16T14:02:43Z</dcterms:created>
  <dcterms:modified xsi:type="dcterms:W3CDTF">2017-09-05T18:27:17Z</dcterms:modified>
</cp:coreProperties>
</file>