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6"/>
  </p:notesMasterIdLst>
  <p:sldIdLst>
    <p:sldId id="289" r:id="rId2"/>
    <p:sldId id="296" r:id="rId3"/>
    <p:sldId id="309" r:id="rId4"/>
    <p:sldId id="310" r:id="rId5"/>
    <p:sldId id="312" r:id="rId6"/>
    <p:sldId id="290" r:id="rId7"/>
    <p:sldId id="294" r:id="rId8"/>
    <p:sldId id="295" r:id="rId9"/>
    <p:sldId id="298" r:id="rId10"/>
    <p:sldId id="303" r:id="rId11"/>
    <p:sldId id="313" r:id="rId12"/>
    <p:sldId id="315" r:id="rId13"/>
    <p:sldId id="316" r:id="rId14"/>
    <p:sldId id="305" r:id="rId15"/>
    <p:sldId id="304" r:id="rId16"/>
    <p:sldId id="317" r:id="rId17"/>
    <p:sldId id="306" r:id="rId18"/>
    <p:sldId id="307" r:id="rId19"/>
    <p:sldId id="319" r:id="rId20"/>
    <p:sldId id="320" r:id="rId21"/>
    <p:sldId id="318" r:id="rId22"/>
    <p:sldId id="308" r:id="rId23"/>
    <p:sldId id="311" r:id="rId24"/>
    <p:sldId id="29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ihao zhang" initials="zz" lastIdx="3" clrIdx="0">
    <p:extLst>
      <p:ext uri="{19B8F6BF-5375-455C-9EA6-DF929625EA0E}">
        <p15:presenceInfo xmlns:p15="http://schemas.microsoft.com/office/powerpoint/2012/main" userId="38520c74f428d0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95392" autoAdjust="0"/>
  </p:normalViewPr>
  <p:slideViewPr>
    <p:cSldViewPr snapToGrid="0">
      <p:cViewPr varScale="1">
        <p:scale>
          <a:sx n="134" d="100"/>
          <a:sy n="134" d="100"/>
        </p:scale>
        <p:origin x="952"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0C4ECEA-A059-4FCD-8563-CCF22DA7D0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F16ABD6F-3713-4898-98E9-1FD271D7234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6E04143-94A1-4435-B981-25B29C3B3A5A}" type="datetimeFigureOut">
              <a:rPr lang="zh-CN" altLang="en-US"/>
              <a:pPr>
                <a:defRPr/>
              </a:pPr>
              <a:t>2021/10/28</a:t>
            </a:fld>
            <a:endParaRPr lang="zh-CN" altLang="en-US"/>
          </a:p>
        </p:txBody>
      </p:sp>
      <p:sp>
        <p:nvSpPr>
          <p:cNvPr id="4" name="幻灯片图像占位符 3">
            <a:extLst>
              <a:ext uri="{FF2B5EF4-FFF2-40B4-BE49-F238E27FC236}">
                <a16:creationId xmlns:a16="http://schemas.microsoft.com/office/drawing/2014/main" id="{DF556BBB-5A19-465B-909E-A580978695D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1873C51-2783-4D7E-97D7-A3992E89DF21}"/>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0A429F1-546F-4646-9E91-39164F83FA6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8344B76E-FFE2-4850-A8C6-54B132E5433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5818EC7-A2B7-405A-B5DF-FBAC4685CB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10</a:t>
            </a:fld>
            <a:endParaRPr lang="zh-CN" altLang="en-US"/>
          </a:p>
        </p:txBody>
      </p:sp>
    </p:spTree>
    <p:extLst>
      <p:ext uri="{BB962C8B-B14F-4D97-AF65-F5344CB8AC3E}">
        <p14:creationId xmlns:p14="http://schemas.microsoft.com/office/powerpoint/2010/main" val="2119790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11</a:t>
            </a:fld>
            <a:endParaRPr lang="zh-CN" altLang="en-US"/>
          </a:p>
        </p:txBody>
      </p:sp>
    </p:spTree>
    <p:extLst>
      <p:ext uri="{BB962C8B-B14F-4D97-AF65-F5344CB8AC3E}">
        <p14:creationId xmlns:p14="http://schemas.microsoft.com/office/powerpoint/2010/main" val="283840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12</a:t>
            </a:fld>
            <a:endParaRPr lang="zh-CN" altLang="en-US"/>
          </a:p>
        </p:txBody>
      </p:sp>
    </p:spTree>
    <p:extLst>
      <p:ext uri="{BB962C8B-B14F-4D97-AF65-F5344CB8AC3E}">
        <p14:creationId xmlns:p14="http://schemas.microsoft.com/office/powerpoint/2010/main" val="90844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13</a:t>
            </a:fld>
            <a:endParaRPr lang="zh-CN" altLang="en-US"/>
          </a:p>
        </p:txBody>
      </p:sp>
    </p:spTree>
    <p:extLst>
      <p:ext uri="{BB962C8B-B14F-4D97-AF65-F5344CB8AC3E}">
        <p14:creationId xmlns:p14="http://schemas.microsoft.com/office/powerpoint/2010/main" val="3135971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14</a:t>
            </a:fld>
            <a:endParaRPr lang="zh-CN" altLang="en-US"/>
          </a:p>
        </p:txBody>
      </p:sp>
    </p:spTree>
    <p:extLst>
      <p:ext uri="{BB962C8B-B14F-4D97-AF65-F5344CB8AC3E}">
        <p14:creationId xmlns:p14="http://schemas.microsoft.com/office/powerpoint/2010/main" val="1908683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15</a:t>
            </a:fld>
            <a:endParaRPr lang="zh-CN" altLang="en-US"/>
          </a:p>
        </p:txBody>
      </p:sp>
    </p:spTree>
    <p:extLst>
      <p:ext uri="{BB962C8B-B14F-4D97-AF65-F5344CB8AC3E}">
        <p14:creationId xmlns:p14="http://schemas.microsoft.com/office/powerpoint/2010/main" val="3307715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16</a:t>
            </a:fld>
            <a:endParaRPr lang="zh-CN" altLang="en-US"/>
          </a:p>
        </p:txBody>
      </p:sp>
    </p:spTree>
    <p:extLst>
      <p:ext uri="{BB962C8B-B14F-4D97-AF65-F5344CB8AC3E}">
        <p14:creationId xmlns:p14="http://schemas.microsoft.com/office/powerpoint/2010/main" val="1410488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17</a:t>
            </a:fld>
            <a:endParaRPr lang="zh-CN" altLang="en-US"/>
          </a:p>
        </p:txBody>
      </p:sp>
    </p:spTree>
    <p:extLst>
      <p:ext uri="{BB962C8B-B14F-4D97-AF65-F5344CB8AC3E}">
        <p14:creationId xmlns:p14="http://schemas.microsoft.com/office/powerpoint/2010/main" val="356495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18</a:t>
            </a:fld>
            <a:endParaRPr lang="zh-CN" altLang="en-US"/>
          </a:p>
        </p:txBody>
      </p:sp>
    </p:spTree>
    <p:extLst>
      <p:ext uri="{BB962C8B-B14F-4D97-AF65-F5344CB8AC3E}">
        <p14:creationId xmlns:p14="http://schemas.microsoft.com/office/powerpoint/2010/main" val="1603918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19</a:t>
            </a:fld>
            <a:endParaRPr lang="zh-CN" altLang="en-US"/>
          </a:p>
        </p:txBody>
      </p:sp>
    </p:spTree>
    <p:extLst>
      <p:ext uri="{BB962C8B-B14F-4D97-AF65-F5344CB8AC3E}">
        <p14:creationId xmlns:p14="http://schemas.microsoft.com/office/powerpoint/2010/main" val="36174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a:t>
            </a:fld>
            <a:endParaRPr lang="zh-CN" altLang="en-US"/>
          </a:p>
        </p:txBody>
      </p:sp>
    </p:spTree>
    <p:extLst>
      <p:ext uri="{BB962C8B-B14F-4D97-AF65-F5344CB8AC3E}">
        <p14:creationId xmlns:p14="http://schemas.microsoft.com/office/powerpoint/2010/main" val="2721719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20</a:t>
            </a:fld>
            <a:endParaRPr lang="zh-CN" altLang="en-US"/>
          </a:p>
        </p:txBody>
      </p:sp>
    </p:spTree>
    <p:extLst>
      <p:ext uri="{BB962C8B-B14F-4D97-AF65-F5344CB8AC3E}">
        <p14:creationId xmlns:p14="http://schemas.microsoft.com/office/powerpoint/2010/main" val="2966923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21</a:t>
            </a:fld>
            <a:endParaRPr lang="zh-CN" altLang="en-US"/>
          </a:p>
        </p:txBody>
      </p:sp>
    </p:spTree>
    <p:extLst>
      <p:ext uri="{BB962C8B-B14F-4D97-AF65-F5344CB8AC3E}">
        <p14:creationId xmlns:p14="http://schemas.microsoft.com/office/powerpoint/2010/main" val="2925744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22</a:t>
            </a:fld>
            <a:endParaRPr lang="zh-CN" altLang="en-US"/>
          </a:p>
        </p:txBody>
      </p:sp>
    </p:spTree>
    <p:extLst>
      <p:ext uri="{BB962C8B-B14F-4D97-AF65-F5344CB8AC3E}">
        <p14:creationId xmlns:p14="http://schemas.microsoft.com/office/powerpoint/2010/main" val="4216033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23</a:t>
            </a:fld>
            <a:endParaRPr lang="zh-CN" altLang="en-US"/>
          </a:p>
        </p:txBody>
      </p:sp>
    </p:spTree>
    <p:extLst>
      <p:ext uri="{BB962C8B-B14F-4D97-AF65-F5344CB8AC3E}">
        <p14:creationId xmlns:p14="http://schemas.microsoft.com/office/powerpoint/2010/main" val="4286741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24</a:t>
            </a:fld>
            <a:endParaRPr lang="zh-CN" altLang="en-US"/>
          </a:p>
        </p:txBody>
      </p:sp>
    </p:spTree>
    <p:extLst>
      <p:ext uri="{BB962C8B-B14F-4D97-AF65-F5344CB8AC3E}">
        <p14:creationId xmlns:p14="http://schemas.microsoft.com/office/powerpoint/2010/main" val="17403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3</a:t>
            </a:fld>
            <a:endParaRPr lang="zh-CN" altLang="en-US"/>
          </a:p>
        </p:txBody>
      </p:sp>
    </p:spTree>
    <p:extLst>
      <p:ext uri="{BB962C8B-B14F-4D97-AF65-F5344CB8AC3E}">
        <p14:creationId xmlns:p14="http://schemas.microsoft.com/office/powerpoint/2010/main" val="218918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4</a:t>
            </a:fld>
            <a:endParaRPr lang="zh-CN" altLang="en-US"/>
          </a:p>
        </p:txBody>
      </p:sp>
    </p:spTree>
    <p:extLst>
      <p:ext uri="{BB962C8B-B14F-4D97-AF65-F5344CB8AC3E}">
        <p14:creationId xmlns:p14="http://schemas.microsoft.com/office/powerpoint/2010/main" val="324278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5</a:t>
            </a:fld>
            <a:endParaRPr lang="zh-CN" altLang="en-US"/>
          </a:p>
        </p:txBody>
      </p:sp>
    </p:spTree>
    <p:extLst>
      <p:ext uri="{BB962C8B-B14F-4D97-AF65-F5344CB8AC3E}">
        <p14:creationId xmlns:p14="http://schemas.microsoft.com/office/powerpoint/2010/main" val="2158188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6</a:t>
            </a:fld>
            <a:endParaRPr lang="zh-CN" altLang="en-US"/>
          </a:p>
        </p:txBody>
      </p:sp>
    </p:spTree>
    <p:extLst>
      <p:ext uri="{BB962C8B-B14F-4D97-AF65-F5344CB8AC3E}">
        <p14:creationId xmlns:p14="http://schemas.microsoft.com/office/powerpoint/2010/main" val="406728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7</a:t>
            </a:fld>
            <a:endParaRPr lang="zh-CN" altLang="en-US"/>
          </a:p>
        </p:txBody>
      </p:sp>
    </p:spTree>
    <p:extLst>
      <p:ext uri="{BB962C8B-B14F-4D97-AF65-F5344CB8AC3E}">
        <p14:creationId xmlns:p14="http://schemas.microsoft.com/office/powerpoint/2010/main" val="273531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8</a:t>
            </a:fld>
            <a:endParaRPr lang="zh-CN" altLang="en-US"/>
          </a:p>
        </p:txBody>
      </p:sp>
    </p:spTree>
    <p:extLst>
      <p:ext uri="{BB962C8B-B14F-4D97-AF65-F5344CB8AC3E}">
        <p14:creationId xmlns:p14="http://schemas.microsoft.com/office/powerpoint/2010/main" val="3337282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9</a:t>
            </a:fld>
            <a:endParaRPr lang="zh-CN" altLang="en-US"/>
          </a:p>
        </p:txBody>
      </p:sp>
    </p:spTree>
    <p:extLst>
      <p:ext uri="{BB962C8B-B14F-4D97-AF65-F5344CB8AC3E}">
        <p14:creationId xmlns:p14="http://schemas.microsoft.com/office/powerpoint/2010/main" val="286273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144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4650298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7242143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40160" y="1246963"/>
            <a:ext cx="78867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 name="标题 1"/>
          <p:cNvSpPr>
            <a:spLocks noGrp="1"/>
          </p:cNvSpPr>
          <p:nvPr>
            <p:ph type="title"/>
          </p:nvPr>
        </p:nvSpPr>
        <p:spPr>
          <a:xfrm>
            <a:off x="507663" y="146109"/>
            <a:ext cx="7744060" cy="844255"/>
          </a:xfrm>
        </p:spPr>
        <p:txBody>
          <a:bodyPr/>
          <a:lstStyle/>
          <a:p>
            <a:r>
              <a:rPr lang="zh-CN" altLang="en-US" dirty="0"/>
              <a:t>单击此处编辑母版标题样式</a:t>
            </a:r>
          </a:p>
        </p:txBody>
      </p:sp>
      <p:sp>
        <p:nvSpPr>
          <p:cNvPr id="4" name="灯片编号占位符 12">
            <a:extLst>
              <a:ext uri="{FF2B5EF4-FFF2-40B4-BE49-F238E27FC236}">
                <a16:creationId xmlns:a16="http://schemas.microsoft.com/office/drawing/2014/main" id="{83961793-400A-4D7A-8984-093828A0DC20}"/>
              </a:ext>
            </a:extLst>
          </p:cNvPr>
          <p:cNvSpPr>
            <a:spLocks noGrp="1"/>
          </p:cNvSpPr>
          <p:nvPr>
            <p:ph type="sldNum" sz="quarter" idx="10"/>
          </p:nvPr>
        </p:nvSpPr>
        <p:spPr>
          <a:xfrm>
            <a:off x="6793706" y="6430968"/>
            <a:ext cx="2057400" cy="365125"/>
          </a:xfrm>
        </p:spPr>
        <p:txBody>
          <a:bodyPr/>
          <a:lstStyle>
            <a:lvl1pPr>
              <a:defRPr sz="1500">
                <a:solidFill>
                  <a:srgbClr val="2E75B6"/>
                </a:solidFill>
              </a:defRPr>
            </a:lvl1pPr>
          </a:lstStyle>
          <a:p>
            <a:pPr>
              <a:defRPr/>
            </a:pPr>
            <a:fld id="{7165E90A-F7FF-4790-B24C-3C2BF8BEFF9E}" type="slidenum">
              <a:rPr lang="zh-CN" altLang="en-US"/>
              <a:pPr>
                <a:defRPr/>
              </a:pPr>
              <a:t>‹#›</a:t>
            </a:fld>
            <a:endParaRPr lang="zh-CN" altLang="en-US"/>
          </a:p>
        </p:txBody>
      </p:sp>
    </p:spTree>
    <p:extLst>
      <p:ext uri="{BB962C8B-B14F-4D97-AF65-F5344CB8AC3E}">
        <p14:creationId xmlns:p14="http://schemas.microsoft.com/office/powerpoint/2010/main" val="423531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7165E90A-F7FF-4790-B24C-3C2BF8BEFF9E}" type="slidenum">
              <a:rPr lang="zh-CN" altLang="en-US" smtClean="0"/>
              <a:pPr>
                <a:defRPr/>
              </a:pPr>
              <a:t>‹#›</a:t>
            </a:fld>
            <a:endParaRPr lang="zh-CN" altLang="en-US"/>
          </a:p>
        </p:txBody>
      </p:sp>
    </p:spTree>
    <p:extLst>
      <p:ext uri="{BB962C8B-B14F-4D97-AF65-F5344CB8AC3E}">
        <p14:creationId xmlns:p14="http://schemas.microsoft.com/office/powerpoint/2010/main" val="277031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75354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53681376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8941947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2422427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30110556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72319267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1756299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7809118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副标题 2">
            <a:extLst>
              <a:ext uri="{FF2B5EF4-FFF2-40B4-BE49-F238E27FC236}">
                <a16:creationId xmlns:a16="http://schemas.microsoft.com/office/drawing/2014/main" id="{58A5E19B-AE9A-4AEE-94EE-EE043EA49E43}"/>
              </a:ext>
            </a:extLst>
          </p:cNvPr>
          <p:cNvSpPr>
            <a:spLocks noGrp="1"/>
          </p:cNvSpPr>
          <p:nvPr>
            <p:ph type="subTitle" idx="1"/>
          </p:nvPr>
        </p:nvSpPr>
        <p:spPr>
          <a:xfrm>
            <a:off x="490785" y="4332662"/>
            <a:ext cx="8368936" cy="1427765"/>
          </a:xfrm>
        </p:spPr>
        <p:txBody>
          <a:bodyPr>
            <a:normAutofit/>
          </a:bodyPr>
          <a:lstStyle/>
          <a:p>
            <a:r>
              <a:rPr lang="en-US" altLang="zh-CN" b="1" dirty="0">
                <a:solidFill>
                  <a:srgbClr val="002060"/>
                </a:solidFill>
                <a:latin typeface="Calibri" panose="020F0502020204030204" pitchFamily="34" charset="0"/>
                <a:cs typeface="Arial" panose="020B0604020202020204" pitchFamily="34" charset="0"/>
              </a:rPr>
              <a:t>Computer Networks and Network Security</a:t>
            </a:r>
          </a:p>
          <a:p>
            <a:pPr eaLnBrk="1" hangingPunct="1"/>
            <a:r>
              <a:rPr lang="en-US" altLang="zh-CN" b="1" dirty="0" err="1">
                <a:solidFill>
                  <a:srgbClr val="002060"/>
                </a:solidFill>
                <a:latin typeface="Calibri" panose="020F0502020204030204" pitchFamily="34" charset="0"/>
                <a:cs typeface="Arial" panose="020B0604020202020204" pitchFamily="34" charset="0"/>
              </a:rPr>
              <a:t>Zhihao</a:t>
            </a:r>
            <a:r>
              <a:rPr lang="zh-CN" altLang="en-US" b="1" dirty="0">
                <a:solidFill>
                  <a:srgbClr val="002060"/>
                </a:solidFill>
                <a:latin typeface="Calibri" panose="020F0502020204030204" pitchFamily="34" charset="0"/>
                <a:cs typeface="Arial" panose="020B0604020202020204" pitchFamily="34" charset="0"/>
              </a:rPr>
              <a:t> </a:t>
            </a:r>
            <a:r>
              <a:rPr lang="en-US" altLang="zh-CN" b="1" dirty="0">
                <a:solidFill>
                  <a:srgbClr val="002060"/>
                </a:solidFill>
                <a:latin typeface="Calibri" panose="020F0502020204030204" pitchFamily="34" charset="0"/>
                <a:cs typeface="Arial" panose="020B0604020202020204" pitchFamily="34" charset="0"/>
              </a:rPr>
              <a:t>Zhang</a:t>
            </a:r>
          </a:p>
          <a:p>
            <a:pPr eaLnBrk="1" hangingPunct="1"/>
            <a:r>
              <a:rPr lang="en-US" altLang="zh-CN" b="1" dirty="0">
                <a:solidFill>
                  <a:srgbClr val="002060"/>
                </a:solidFill>
                <a:latin typeface="Calibri" panose="020F0502020204030204" pitchFamily="34" charset="0"/>
                <a:cs typeface="Arial" panose="020B0604020202020204" pitchFamily="34" charset="0"/>
              </a:rPr>
              <a:t>2021.10.27</a:t>
            </a:r>
          </a:p>
        </p:txBody>
      </p:sp>
      <p:sp>
        <p:nvSpPr>
          <p:cNvPr id="4" name="文本框 1">
            <a:extLst>
              <a:ext uri="{FF2B5EF4-FFF2-40B4-BE49-F238E27FC236}">
                <a16:creationId xmlns:a16="http://schemas.microsoft.com/office/drawing/2014/main" id="{31777818-BA57-4898-BEA3-B7C97C4AD4D7}"/>
              </a:ext>
            </a:extLst>
          </p:cNvPr>
          <p:cNvSpPr txBox="1">
            <a:spLocks noChangeArrowheads="1"/>
          </p:cNvSpPr>
          <p:nvPr/>
        </p:nvSpPr>
        <p:spPr bwMode="auto">
          <a:xfrm>
            <a:off x="386887" y="1934574"/>
            <a:ext cx="85767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Lab Assignment Three (Part 1): HTTP</a:t>
            </a:r>
          </a:p>
          <a:p>
            <a:pPr algn="ctr">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Protocol and Web Server</a:t>
            </a:r>
          </a:p>
        </p:txBody>
      </p:sp>
      <p:grpSp>
        <p:nvGrpSpPr>
          <p:cNvPr id="5" name="组合 4">
            <a:extLst>
              <a:ext uri="{FF2B5EF4-FFF2-40B4-BE49-F238E27FC236}">
                <a16:creationId xmlns:a16="http://schemas.microsoft.com/office/drawing/2014/main" id="{CAD7DFC9-CBFA-4A69-A6A7-E79EBE0ACD69}"/>
              </a:ext>
            </a:extLst>
          </p:cNvPr>
          <p:cNvGrpSpPr/>
          <p:nvPr/>
        </p:nvGrpSpPr>
        <p:grpSpPr>
          <a:xfrm>
            <a:off x="3389810" y="195269"/>
            <a:ext cx="2364376" cy="644305"/>
            <a:chOff x="3878217" y="116183"/>
            <a:chExt cx="3152501" cy="859073"/>
          </a:xfrm>
        </p:grpSpPr>
        <p:pic>
          <p:nvPicPr>
            <p:cNvPr id="6" name="图片 5">
              <a:extLst>
                <a:ext uri="{FF2B5EF4-FFF2-40B4-BE49-F238E27FC236}">
                  <a16:creationId xmlns:a16="http://schemas.microsoft.com/office/drawing/2014/main" id="{21AA597D-BA00-4289-86DF-4C25E625D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217" y="116183"/>
              <a:ext cx="1167218" cy="859073"/>
            </a:xfrm>
            <a:prstGeom prst="rect">
              <a:avLst/>
            </a:prstGeom>
          </p:spPr>
        </p:pic>
        <p:pic>
          <p:nvPicPr>
            <p:cNvPr id="7" name="图片 6">
              <a:extLst>
                <a:ext uri="{FF2B5EF4-FFF2-40B4-BE49-F238E27FC236}">
                  <a16:creationId xmlns:a16="http://schemas.microsoft.com/office/drawing/2014/main" id="{B7CF42D5-86F5-4B79-B896-D8EF4D55C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278" y="169314"/>
              <a:ext cx="1869440" cy="715645"/>
            </a:xfrm>
            <a:prstGeom prst="rect">
              <a:avLst/>
            </a:prstGeom>
          </p:spPr>
        </p:pic>
      </p:grpSp>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Configuration</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6119" y="6405562"/>
            <a:ext cx="51699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10</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467842" y="2315370"/>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E387620E-F425-474E-B368-F08A14036368}"/>
              </a:ext>
            </a:extLst>
          </p:cNvPr>
          <p:cNvGrpSpPr/>
          <p:nvPr/>
        </p:nvGrpSpPr>
        <p:grpSpPr>
          <a:xfrm>
            <a:off x="213712" y="4726507"/>
            <a:ext cx="4097865" cy="1851249"/>
            <a:chOff x="381352" y="4314922"/>
            <a:chExt cx="4097865" cy="1851249"/>
          </a:xfrm>
        </p:grpSpPr>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grpSp>
      <p:sp>
        <p:nvSpPr>
          <p:cNvPr id="2" name="矩形 1">
            <a:extLst>
              <a:ext uri="{FF2B5EF4-FFF2-40B4-BE49-F238E27FC236}">
                <a16:creationId xmlns:a16="http://schemas.microsoft.com/office/drawing/2014/main" id="{13A28D75-AB20-4994-B327-180E9DACDF18}"/>
              </a:ext>
            </a:extLst>
          </p:cNvPr>
          <p:cNvSpPr/>
          <p:nvPr/>
        </p:nvSpPr>
        <p:spPr>
          <a:xfrm>
            <a:off x="1818606" y="1609408"/>
            <a:ext cx="3555021" cy="2062103"/>
          </a:xfrm>
          <a:prstGeom prst="rect">
            <a:avLst/>
          </a:prstGeom>
        </p:spPr>
        <p:txBody>
          <a:bodyPr wrap="square">
            <a:spAutoFit/>
          </a:bodyPr>
          <a:lstStyle/>
          <a:p>
            <a:r>
              <a:rPr lang="en-US" altLang="zh-CN" sz="1600" dirty="0">
                <a:latin typeface="Times New Roman" panose="02020603050405020304" pitchFamily="18" charset="0"/>
                <a:cs typeface="Times New Roman" panose="02020603050405020304" pitchFamily="18" charset="0"/>
              </a:rPr>
              <a:t>Listen </a:t>
            </a:r>
            <a:r>
              <a:rPr lang="en-US" altLang="zh-CN" sz="1600" dirty="0" err="1">
                <a:latin typeface="Times New Roman" panose="02020603050405020304" pitchFamily="18" charset="0"/>
                <a:cs typeface="Times New Roman" panose="02020603050405020304" pitchFamily="18" charset="0"/>
              </a:rPr>
              <a:t>yourPort</a:t>
            </a:r>
            <a:endParaRPr lang="en-US" altLang="zh-CN" sz="1600" dirty="0">
              <a:latin typeface="Times New Roman" panose="02020603050405020304" pitchFamily="18" charset="0"/>
              <a:cs typeface="Times New Roman" panose="02020603050405020304" pitchFamily="18" charset="0"/>
            </a:endParaRPr>
          </a:p>
          <a:p>
            <a:r>
              <a:rPr lang="en-US" altLang="zh-CN" sz="1600" dirty="0" err="1">
                <a:latin typeface="Times New Roman" panose="02020603050405020304" pitchFamily="18" charset="0"/>
                <a:cs typeface="Times New Roman" panose="02020603050405020304" pitchFamily="18" charset="0"/>
              </a:rPr>
              <a:t>CacheSize</a:t>
            </a:r>
            <a:r>
              <a:rPr lang="en-US" altLang="zh-CN" sz="1600" dirty="0">
                <a:latin typeface="Times New Roman" panose="02020603050405020304" pitchFamily="18" charset="0"/>
                <a:cs typeface="Times New Roman" panose="02020603050405020304" pitchFamily="18" charset="0"/>
              </a:rPr>
              <a:t> 8096</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&lt;</a:t>
            </a:r>
            <a:r>
              <a:rPr lang="en-US" altLang="zh-CN" sz="1600" dirty="0" err="1">
                <a:latin typeface="Times New Roman" panose="02020603050405020304" pitchFamily="18" charset="0"/>
                <a:cs typeface="Times New Roman" panose="02020603050405020304" pitchFamily="18" charset="0"/>
              </a:rPr>
              <a:t>VirtualHost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yourPort</a:t>
            </a:r>
            <a:r>
              <a:rPr lang="en-US" altLang="zh-CN" sz="1600" dirty="0">
                <a:latin typeface="Times New Roman" panose="02020603050405020304" pitchFamily="18" charset="0"/>
                <a:cs typeface="Times New Roman" panose="02020603050405020304" pitchFamily="18" charset="0"/>
              </a:rPr>
              <a:t>&gt;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DocumentRoot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yourDocument</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ServerName</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yourServerName</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&lt;</a:t>
            </a:r>
            <a:r>
              <a:rPr lang="en-US" altLang="zh-CN" sz="1600" dirty="0" err="1">
                <a:latin typeface="Times New Roman" panose="02020603050405020304" pitchFamily="18" charset="0"/>
                <a:cs typeface="Times New Roman" panose="02020603050405020304" pitchFamily="18" charset="0"/>
              </a:rPr>
              <a:t>VirtualHost</a:t>
            </a:r>
            <a:r>
              <a:rPr lang="en-US" altLang="zh-CN" sz="1600" dirty="0">
                <a:latin typeface="Times New Roman" panose="02020603050405020304" pitchFamily="18" charset="0"/>
                <a:cs typeface="Times New Roman" panose="02020603050405020304" pitchFamily="18" charset="0"/>
              </a:rPr>
              <a:t>&gt;  </a:t>
            </a:r>
          </a:p>
          <a:p>
            <a:endParaRPr lang="en-US" altLang="zh-CN" sz="1600" dirty="0">
              <a:latin typeface="Times New Roman" panose="02020603050405020304" pitchFamily="18" charset="0"/>
              <a:cs typeface="Times New Roman" panose="02020603050405020304" pitchFamily="18" charset="0"/>
            </a:endParaRPr>
          </a:p>
        </p:txBody>
      </p:sp>
      <p:sp>
        <p:nvSpPr>
          <p:cNvPr id="28" name="左大括号 27">
            <a:extLst>
              <a:ext uri="{FF2B5EF4-FFF2-40B4-BE49-F238E27FC236}">
                <a16:creationId xmlns:a16="http://schemas.microsoft.com/office/drawing/2014/main" id="{7E2B636A-FD48-475D-B5AB-F4C5803FA9B2}"/>
              </a:ext>
            </a:extLst>
          </p:cNvPr>
          <p:cNvSpPr/>
          <p:nvPr/>
        </p:nvSpPr>
        <p:spPr>
          <a:xfrm>
            <a:off x="1575886" y="1609356"/>
            <a:ext cx="203709" cy="1819643"/>
          </a:xfrm>
          <a:prstGeom prst="leftBrace">
            <a:avLst>
              <a:gd name="adj1" fmla="val 8333"/>
              <a:gd name="adj2" fmla="val 56799"/>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32A9D80F-42D5-4CD7-ABD5-DE446F65F964}"/>
              </a:ext>
            </a:extLst>
          </p:cNvPr>
          <p:cNvPicPr>
            <a:picLocks noChangeAspect="1"/>
          </p:cNvPicPr>
          <p:nvPr/>
        </p:nvPicPr>
        <p:blipFill rotWithShape="1">
          <a:blip r:embed="rId3"/>
          <a:srcRect b="61442"/>
          <a:stretch/>
        </p:blipFill>
        <p:spPr>
          <a:xfrm>
            <a:off x="5223565" y="2114121"/>
            <a:ext cx="3535705" cy="914750"/>
          </a:xfrm>
          <a:prstGeom prst="rect">
            <a:avLst/>
          </a:prstGeom>
        </p:spPr>
      </p:pic>
      <p:pic>
        <p:nvPicPr>
          <p:cNvPr id="5" name="图片 4">
            <a:extLst>
              <a:ext uri="{FF2B5EF4-FFF2-40B4-BE49-F238E27FC236}">
                <a16:creationId xmlns:a16="http://schemas.microsoft.com/office/drawing/2014/main" id="{0E03BB0D-23A1-4BFC-A8F1-96818CBCB9F0}"/>
              </a:ext>
            </a:extLst>
          </p:cNvPr>
          <p:cNvPicPr>
            <a:picLocks noChangeAspect="1"/>
          </p:cNvPicPr>
          <p:nvPr/>
        </p:nvPicPr>
        <p:blipFill>
          <a:blip r:embed="rId4"/>
          <a:stretch>
            <a:fillRect/>
          </a:stretch>
        </p:blipFill>
        <p:spPr>
          <a:xfrm>
            <a:off x="5223565" y="3473821"/>
            <a:ext cx="3513415" cy="1366890"/>
          </a:xfrm>
          <a:prstGeom prst="rect">
            <a:avLst/>
          </a:prstGeom>
        </p:spPr>
      </p:pic>
      <p:sp>
        <p:nvSpPr>
          <p:cNvPr id="23" name="矩形 22">
            <a:extLst>
              <a:ext uri="{FF2B5EF4-FFF2-40B4-BE49-F238E27FC236}">
                <a16:creationId xmlns:a16="http://schemas.microsoft.com/office/drawing/2014/main" id="{36012EFC-7449-4348-8C61-39384D7E6A7D}"/>
              </a:ext>
            </a:extLst>
          </p:cNvPr>
          <p:cNvSpPr/>
          <p:nvPr/>
        </p:nvSpPr>
        <p:spPr>
          <a:xfrm>
            <a:off x="5223565" y="1741336"/>
            <a:ext cx="3013997" cy="338554"/>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Config file of Apache Server</a:t>
            </a:r>
          </a:p>
        </p:txBody>
      </p:sp>
      <p:sp>
        <p:nvSpPr>
          <p:cNvPr id="24" name="矩形 23">
            <a:extLst>
              <a:ext uri="{FF2B5EF4-FFF2-40B4-BE49-F238E27FC236}">
                <a16:creationId xmlns:a16="http://schemas.microsoft.com/office/drawing/2014/main" id="{85F74DA4-C13B-4593-92F1-CE8D08EFC3D4}"/>
              </a:ext>
            </a:extLst>
          </p:cNvPr>
          <p:cNvSpPr/>
          <p:nvPr/>
        </p:nvSpPr>
        <p:spPr>
          <a:xfrm>
            <a:off x="5223565" y="3098694"/>
            <a:ext cx="3013997" cy="338554"/>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Config file of My Server</a:t>
            </a:r>
          </a:p>
        </p:txBody>
      </p:sp>
      <p:sp>
        <p:nvSpPr>
          <p:cNvPr id="25" name="矩形 24">
            <a:extLst>
              <a:ext uri="{FF2B5EF4-FFF2-40B4-BE49-F238E27FC236}">
                <a16:creationId xmlns:a16="http://schemas.microsoft.com/office/drawing/2014/main" id="{B4A7DD77-D855-4002-95AB-C031BECD8029}"/>
              </a:ext>
            </a:extLst>
          </p:cNvPr>
          <p:cNvSpPr/>
          <p:nvPr/>
        </p:nvSpPr>
        <p:spPr>
          <a:xfrm>
            <a:off x="4311577" y="5026681"/>
            <a:ext cx="4514052" cy="584775"/>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Using curl with server name to connect to the Apache Server. </a:t>
            </a:r>
          </a:p>
        </p:txBody>
      </p:sp>
      <p:pic>
        <p:nvPicPr>
          <p:cNvPr id="30" name="图片 29">
            <a:extLst>
              <a:ext uri="{FF2B5EF4-FFF2-40B4-BE49-F238E27FC236}">
                <a16:creationId xmlns:a16="http://schemas.microsoft.com/office/drawing/2014/main" id="{64832B69-998F-405C-A1B7-3337E995115A}"/>
              </a:ext>
            </a:extLst>
          </p:cNvPr>
          <p:cNvPicPr>
            <a:picLocks noChangeAspect="1"/>
          </p:cNvPicPr>
          <p:nvPr/>
        </p:nvPicPr>
        <p:blipFill>
          <a:blip r:embed="rId5"/>
          <a:stretch>
            <a:fillRect/>
          </a:stretch>
        </p:blipFill>
        <p:spPr>
          <a:xfrm>
            <a:off x="4416236" y="5639659"/>
            <a:ext cx="4514052" cy="338554"/>
          </a:xfrm>
          <a:prstGeom prst="rect">
            <a:avLst/>
          </a:prstGeom>
        </p:spPr>
      </p:pic>
    </p:spTree>
    <p:extLst>
      <p:ext uri="{BB962C8B-B14F-4D97-AF65-F5344CB8AC3E}">
        <p14:creationId xmlns:p14="http://schemas.microsoft.com/office/powerpoint/2010/main" val="126334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Get Method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49149" y="6405562"/>
            <a:ext cx="4739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11</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46" name="矩形 45">
            <a:extLst>
              <a:ext uri="{FF2B5EF4-FFF2-40B4-BE49-F238E27FC236}">
                <a16:creationId xmlns:a16="http://schemas.microsoft.com/office/drawing/2014/main" id="{39F2C63F-EF3F-4539-921E-3F62FAEB7679}"/>
              </a:ext>
            </a:extLst>
          </p:cNvPr>
          <p:cNvSpPr/>
          <p:nvPr/>
        </p:nvSpPr>
        <p:spPr>
          <a:xfrm>
            <a:off x="2016906" y="4382853"/>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80A5EFA7-0CA8-40BA-93E2-34DE5F88BDD1}"/>
              </a:ext>
            </a:extLst>
          </p:cNvPr>
          <p:cNvSpPr/>
          <p:nvPr/>
        </p:nvSpPr>
        <p:spPr>
          <a:xfrm>
            <a:off x="2048521" y="5606805"/>
            <a:ext cx="1020884"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parseHeader</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9" name="左大括号 48">
            <a:extLst>
              <a:ext uri="{FF2B5EF4-FFF2-40B4-BE49-F238E27FC236}">
                <a16:creationId xmlns:a16="http://schemas.microsoft.com/office/drawing/2014/main" id="{8AF987CE-6F8F-46D2-9BC2-53771E15742C}"/>
              </a:ext>
            </a:extLst>
          </p:cNvPr>
          <p:cNvSpPr/>
          <p:nvPr/>
        </p:nvSpPr>
        <p:spPr>
          <a:xfrm rot="5400000">
            <a:off x="2373002" y="4368074"/>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6" name="左大括号 55">
            <a:extLst>
              <a:ext uri="{FF2B5EF4-FFF2-40B4-BE49-F238E27FC236}">
                <a16:creationId xmlns:a16="http://schemas.microsoft.com/office/drawing/2014/main" id="{E38BF22F-146C-4C2F-8849-59F534BAD63E}"/>
              </a:ext>
            </a:extLst>
          </p:cNvPr>
          <p:cNvSpPr/>
          <p:nvPr/>
        </p:nvSpPr>
        <p:spPr>
          <a:xfrm>
            <a:off x="3332901" y="4869266"/>
            <a:ext cx="1390819" cy="1596678"/>
          </a:xfrm>
          <a:prstGeom prst="leftBrace">
            <a:avLst>
              <a:gd name="adj1" fmla="val 8333"/>
              <a:gd name="adj2" fmla="val 56799"/>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84C07983-0B1A-4795-8F7E-8D3BFFB1CE3E}"/>
              </a:ext>
            </a:extLst>
          </p:cNvPr>
          <p:cNvSpPr txBox="1"/>
          <p:nvPr/>
        </p:nvSpPr>
        <p:spPr>
          <a:xfrm>
            <a:off x="4479217" y="5099830"/>
            <a:ext cx="4363479" cy="1323439"/>
          </a:xfrm>
          <a:prstGeom prst="rect">
            <a:avLst/>
          </a:prstGeom>
          <a:noFill/>
        </p:spPr>
        <p:txBody>
          <a:bodyPr wrap="square" rtlCol="0">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HTTP Request Message: GET</a:t>
            </a:r>
          </a:p>
          <a:p>
            <a:pPr lvl="1"/>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GET /</a:t>
            </a:r>
            <a:r>
              <a:rPr lang="en-US" altLang="zh-CN" sz="1600" dirty="0" err="1">
                <a:latin typeface="Times New Roman" panose="02020603050405020304" pitchFamily="18" charset="0"/>
                <a:ea typeface="Cambria Math" panose="02040503050406030204" pitchFamily="18" charset="0"/>
                <a:cs typeface="Times New Roman" panose="02020603050405020304" pitchFamily="18" charset="0"/>
              </a:rPr>
              <a:t>somedir</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/page.html HTTP/1.0</a:t>
            </a:r>
          </a:p>
          <a:p>
            <a:pPr lvl="1"/>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User-agent</a:t>
            </a:r>
            <a:r>
              <a:rPr lang="en-US" altLang="zh-CN" sz="16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Mozilla/4.0 </a:t>
            </a:r>
          </a:p>
          <a:p>
            <a:pPr lvl="1"/>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If-Modified-Since: </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&lt;date&gt;</a:t>
            </a:r>
          </a:p>
          <a:p>
            <a:pPr lvl="2"/>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08176B2D-E836-4902-B079-5BD9365CC9F6}"/>
              </a:ext>
            </a:extLst>
          </p:cNvPr>
          <p:cNvSpPr/>
          <p:nvPr/>
        </p:nvSpPr>
        <p:spPr>
          <a:xfrm>
            <a:off x="2048521" y="5170512"/>
            <a:ext cx="1020884"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getMethod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41C4B5A-1A6E-492C-8C2A-A0D1F76AE619}"/>
              </a:ext>
            </a:extLst>
          </p:cNvPr>
          <p:cNvSpPr/>
          <p:nvPr/>
        </p:nvSpPr>
        <p:spPr>
          <a:xfrm>
            <a:off x="479903" y="997776"/>
            <a:ext cx="3919975" cy="36933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Curl with ‘If-Modified-Since’</a:t>
            </a:r>
          </a:p>
        </p:txBody>
      </p:sp>
      <p:sp>
        <p:nvSpPr>
          <p:cNvPr id="30" name="矩形 29">
            <a:extLst>
              <a:ext uri="{FF2B5EF4-FFF2-40B4-BE49-F238E27FC236}">
                <a16:creationId xmlns:a16="http://schemas.microsoft.com/office/drawing/2014/main" id="{B7793905-DCB2-48D9-8250-D79D0A6ACE4D}"/>
              </a:ext>
            </a:extLst>
          </p:cNvPr>
          <p:cNvSpPr/>
          <p:nvPr/>
        </p:nvSpPr>
        <p:spPr>
          <a:xfrm>
            <a:off x="399032" y="1990017"/>
            <a:ext cx="5493771" cy="36933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Printed after the HTTP server receives the request</a:t>
            </a:r>
          </a:p>
        </p:txBody>
      </p:sp>
      <p:pic>
        <p:nvPicPr>
          <p:cNvPr id="21" name="图片 20">
            <a:extLst>
              <a:ext uri="{FF2B5EF4-FFF2-40B4-BE49-F238E27FC236}">
                <a16:creationId xmlns:a16="http://schemas.microsoft.com/office/drawing/2014/main" id="{A281F64E-AF6E-4040-9761-BE5BDBDBD74A}"/>
              </a:ext>
            </a:extLst>
          </p:cNvPr>
          <p:cNvPicPr>
            <a:picLocks noChangeAspect="1"/>
          </p:cNvPicPr>
          <p:nvPr/>
        </p:nvPicPr>
        <p:blipFill>
          <a:blip r:embed="rId3"/>
          <a:stretch>
            <a:fillRect/>
          </a:stretch>
        </p:blipFill>
        <p:spPr>
          <a:xfrm>
            <a:off x="399032" y="1380381"/>
            <a:ext cx="5201376" cy="590632"/>
          </a:xfrm>
          <a:prstGeom prst="rect">
            <a:avLst/>
          </a:prstGeom>
        </p:spPr>
      </p:pic>
      <p:pic>
        <p:nvPicPr>
          <p:cNvPr id="23" name="图片 22">
            <a:extLst>
              <a:ext uri="{FF2B5EF4-FFF2-40B4-BE49-F238E27FC236}">
                <a16:creationId xmlns:a16="http://schemas.microsoft.com/office/drawing/2014/main" id="{C0BD239D-1884-4418-BCCD-631D52906958}"/>
              </a:ext>
            </a:extLst>
          </p:cNvPr>
          <p:cNvPicPr>
            <a:picLocks noChangeAspect="1"/>
          </p:cNvPicPr>
          <p:nvPr/>
        </p:nvPicPr>
        <p:blipFill>
          <a:blip r:embed="rId4"/>
          <a:stretch>
            <a:fillRect/>
          </a:stretch>
        </p:blipFill>
        <p:spPr>
          <a:xfrm>
            <a:off x="410903" y="2436066"/>
            <a:ext cx="5229955" cy="1505160"/>
          </a:xfrm>
          <a:prstGeom prst="rect">
            <a:avLst/>
          </a:prstGeom>
        </p:spPr>
      </p:pic>
    </p:spTree>
    <p:extLst>
      <p:ext uri="{BB962C8B-B14F-4D97-AF65-F5344CB8AC3E}">
        <p14:creationId xmlns:p14="http://schemas.microsoft.com/office/powerpoint/2010/main" val="328000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User-Agent</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49149" y="6405562"/>
            <a:ext cx="4739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12</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C478A5EF-A0A4-4031-B8B7-8912E6774605}"/>
              </a:ext>
            </a:extLst>
          </p:cNvPr>
          <p:cNvSpPr/>
          <p:nvPr/>
        </p:nvSpPr>
        <p:spPr>
          <a:xfrm>
            <a:off x="447822" y="1057638"/>
            <a:ext cx="8394874" cy="286232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User-Agent: </a:t>
            </a:r>
            <a:r>
              <a:rPr lang="en-US" altLang="zh-CN" b="1" dirty="0">
                <a:latin typeface="Times New Roman" panose="02020603050405020304" pitchFamily="18" charset="0"/>
                <a:cs typeface="Times New Roman" panose="02020603050405020304" pitchFamily="18" charset="0"/>
              </a:rPr>
              <a:t>&lt;product&gt; / &lt;product-version&gt; &lt;comment&gt;</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&lt;product&gt;: </a:t>
            </a:r>
            <a:r>
              <a:rPr lang="en-US" altLang="zh-CN" dirty="0">
                <a:latin typeface="Times New Roman" panose="02020603050405020304" pitchFamily="18" charset="0"/>
                <a:cs typeface="Times New Roman" panose="02020603050405020304" pitchFamily="18" charset="0"/>
              </a:rPr>
              <a:t>A product identifier.</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&lt;product-version&gt;: </a:t>
            </a:r>
            <a:r>
              <a:rPr lang="en-US" altLang="zh-CN" dirty="0">
                <a:latin typeface="Times New Roman" panose="02020603050405020304" pitchFamily="18" charset="0"/>
                <a:cs typeface="Times New Roman" panose="02020603050405020304" pitchFamily="18" charset="0"/>
              </a:rPr>
              <a:t>Version number of the product.</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&lt;comment&gt;: </a:t>
            </a:r>
            <a:r>
              <a:rPr lang="en-US" altLang="zh-CN" dirty="0">
                <a:latin typeface="Times New Roman" panose="02020603050405020304" pitchFamily="18" charset="0"/>
                <a:cs typeface="Times New Roman" panose="02020603050405020304" pitchFamily="18" charset="0"/>
              </a:rPr>
              <a:t>Zero or more comments containing more details.</a:t>
            </a:r>
          </a:p>
          <a:p>
            <a:pPr lvl="1"/>
            <a:r>
              <a:rPr lang="en-US" altLang="zh-CN" dirty="0">
                <a:latin typeface="Times New Roman" panose="02020603050405020304" pitchFamily="18" charset="0"/>
                <a:cs typeface="Times New Roman" panose="02020603050405020304" pitchFamily="18" charset="0"/>
              </a:rPr>
              <a:t>For example:</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Mozilla/5.0 (Windows NT 10.0; Win64; x64) </a:t>
            </a:r>
            <a:r>
              <a:rPr lang="en-US" altLang="zh-CN" dirty="0" err="1">
                <a:latin typeface="Times New Roman" panose="02020603050405020304" pitchFamily="18" charset="0"/>
                <a:cs typeface="Times New Roman" panose="02020603050405020304" pitchFamily="18" charset="0"/>
              </a:rPr>
              <a:t>AppleWebKit</a:t>
            </a:r>
            <a:r>
              <a:rPr lang="en-US" altLang="zh-CN" dirty="0">
                <a:latin typeface="Times New Roman" panose="02020603050405020304" pitchFamily="18" charset="0"/>
                <a:cs typeface="Times New Roman" panose="02020603050405020304" pitchFamily="18" charset="0"/>
              </a:rPr>
              <a:t>/537.36 (KHTML, like Gecko) Chrome/91.0.4472.124 Safari/537.36 </a:t>
            </a:r>
            <a:r>
              <a:rPr lang="en-US" altLang="zh-CN" dirty="0" err="1">
                <a:latin typeface="Times New Roman" panose="02020603050405020304" pitchFamily="18" charset="0"/>
                <a:cs typeface="Times New Roman" panose="02020603050405020304" pitchFamily="18" charset="0"/>
              </a:rPr>
              <a:t>Edg</a:t>
            </a:r>
            <a:r>
              <a:rPr lang="en-US" altLang="zh-CN" dirty="0">
                <a:latin typeface="Times New Roman" panose="02020603050405020304" pitchFamily="18" charset="0"/>
                <a:cs typeface="Times New Roman" panose="02020603050405020304" pitchFamily="18" charset="0"/>
              </a:rPr>
              <a:t>/91.0.864.59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Mozilla/5.0 (iPhone; CPU iPhone OS 13_5_1 like Mac OS X) </a:t>
            </a:r>
            <a:r>
              <a:rPr lang="en-US" altLang="zh-CN" dirty="0" err="1">
                <a:latin typeface="Times New Roman" panose="02020603050405020304" pitchFamily="18" charset="0"/>
                <a:cs typeface="Times New Roman" panose="02020603050405020304" pitchFamily="18" charset="0"/>
              </a:rPr>
              <a:t>AppleWebKit</a:t>
            </a:r>
            <a:r>
              <a:rPr lang="en-US" altLang="zh-CN" dirty="0">
                <a:latin typeface="Times New Roman" panose="02020603050405020304" pitchFamily="18" charset="0"/>
                <a:cs typeface="Times New Roman" panose="02020603050405020304" pitchFamily="18" charset="0"/>
              </a:rPr>
              <a:t>/605.1.15 (KHTML, like Gecko) Version/13.1.1 Mobile/15E148 Safari/604.1</a:t>
            </a:r>
          </a:p>
        </p:txBody>
      </p:sp>
      <p:sp>
        <p:nvSpPr>
          <p:cNvPr id="32" name="矩形 31">
            <a:extLst>
              <a:ext uri="{FF2B5EF4-FFF2-40B4-BE49-F238E27FC236}">
                <a16:creationId xmlns:a16="http://schemas.microsoft.com/office/drawing/2014/main" id="{D4B3FE03-791D-41BE-8EC1-35505877A396}"/>
              </a:ext>
            </a:extLst>
          </p:cNvPr>
          <p:cNvSpPr/>
          <p:nvPr/>
        </p:nvSpPr>
        <p:spPr>
          <a:xfrm>
            <a:off x="447823" y="3919960"/>
            <a:ext cx="4685500" cy="36933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Curl with ‘User-Agent’</a:t>
            </a:r>
          </a:p>
        </p:txBody>
      </p:sp>
      <p:sp>
        <p:nvSpPr>
          <p:cNvPr id="33" name="矩形 32">
            <a:extLst>
              <a:ext uri="{FF2B5EF4-FFF2-40B4-BE49-F238E27FC236}">
                <a16:creationId xmlns:a16="http://schemas.microsoft.com/office/drawing/2014/main" id="{C0512888-AA45-4E15-97AE-CB2A5C3E317F}"/>
              </a:ext>
            </a:extLst>
          </p:cNvPr>
          <p:cNvSpPr/>
          <p:nvPr/>
        </p:nvSpPr>
        <p:spPr>
          <a:xfrm>
            <a:off x="447822" y="4792433"/>
            <a:ext cx="7684959" cy="36933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Printed after the HTTP server receives the request</a:t>
            </a:r>
          </a:p>
        </p:txBody>
      </p:sp>
      <p:pic>
        <p:nvPicPr>
          <p:cNvPr id="5" name="图片 4">
            <a:extLst>
              <a:ext uri="{FF2B5EF4-FFF2-40B4-BE49-F238E27FC236}">
                <a16:creationId xmlns:a16="http://schemas.microsoft.com/office/drawing/2014/main" id="{0267AB00-EF69-4812-8EE2-93CE31CCB497}"/>
              </a:ext>
            </a:extLst>
          </p:cNvPr>
          <p:cNvPicPr>
            <a:picLocks noChangeAspect="1"/>
          </p:cNvPicPr>
          <p:nvPr/>
        </p:nvPicPr>
        <p:blipFill>
          <a:blip r:embed="rId3"/>
          <a:stretch>
            <a:fillRect/>
          </a:stretch>
        </p:blipFill>
        <p:spPr>
          <a:xfrm>
            <a:off x="923414" y="4297375"/>
            <a:ext cx="6182357" cy="433450"/>
          </a:xfrm>
          <a:prstGeom prst="rect">
            <a:avLst/>
          </a:prstGeom>
        </p:spPr>
      </p:pic>
      <p:pic>
        <p:nvPicPr>
          <p:cNvPr id="12" name="图片 11">
            <a:extLst>
              <a:ext uri="{FF2B5EF4-FFF2-40B4-BE49-F238E27FC236}">
                <a16:creationId xmlns:a16="http://schemas.microsoft.com/office/drawing/2014/main" id="{0F216AC1-23C0-4528-8681-5CD9010F19A8}"/>
              </a:ext>
            </a:extLst>
          </p:cNvPr>
          <p:cNvPicPr>
            <a:picLocks noChangeAspect="1"/>
          </p:cNvPicPr>
          <p:nvPr/>
        </p:nvPicPr>
        <p:blipFill>
          <a:blip r:embed="rId4"/>
          <a:stretch>
            <a:fillRect/>
          </a:stretch>
        </p:blipFill>
        <p:spPr>
          <a:xfrm>
            <a:off x="923414" y="5233966"/>
            <a:ext cx="5258534" cy="1257475"/>
          </a:xfrm>
          <a:prstGeom prst="rect">
            <a:avLst/>
          </a:prstGeom>
        </p:spPr>
      </p:pic>
    </p:spTree>
    <p:extLst>
      <p:ext uri="{BB962C8B-B14F-4D97-AF65-F5344CB8AC3E}">
        <p14:creationId xmlns:p14="http://schemas.microsoft.com/office/powerpoint/2010/main" val="10353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If-Modified-Since</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49149" y="6405562"/>
            <a:ext cx="4739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13</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C478A5EF-A0A4-4031-B8B7-8912E6774605}"/>
              </a:ext>
            </a:extLst>
          </p:cNvPr>
          <p:cNvSpPr/>
          <p:nvPr/>
        </p:nvSpPr>
        <p:spPr>
          <a:xfrm>
            <a:off x="65059" y="1133828"/>
            <a:ext cx="8982545" cy="3693319"/>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If-Modified-Since: &lt;</a:t>
            </a:r>
            <a:r>
              <a:rPr lang="en-US" altLang="zh-CN" b="1" dirty="0">
                <a:latin typeface="Times New Roman" panose="02020603050405020304" pitchFamily="18" charset="0"/>
                <a:cs typeface="Times New Roman" panose="02020603050405020304" pitchFamily="18" charset="0"/>
              </a:rPr>
              <a:t>day-name</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day</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month</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year</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hour</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minute</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second</a:t>
            </a:r>
            <a:r>
              <a:rPr lang="en-US" altLang="zh-CN" dirty="0">
                <a:latin typeface="Times New Roman" panose="02020603050405020304" pitchFamily="18" charset="0"/>
                <a:cs typeface="Times New Roman" panose="02020603050405020304" pitchFamily="18" charset="0"/>
              </a:rPr>
              <a:t>&gt; </a:t>
            </a:r>
            <a:r>
              <a:rPr lang="en-US" altLang="zh-CN" b="1" dirty="0">
                <a:latin typeface="Times New Roman" panose="02020603050405020304" pitchFamily="18" charset="0"/>
                <a:cs typeface="Times New Roman" panose="02020603050405020304" pitchFamily="18" charset="0"/>
              </a:rPr>
              <a:t>GMT</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&lt;day-name&gt;: </a:t>
            </a:r>
            <a:r>
              <a:rPr lang="en-US" altLang="zh-CN" dirty="0">
                <a:latin typeface="Times New Roman" panose="02020603050405020304" pitchFamily="18" charset="0"/>
                <a:cs typeface="Times New Roman" panose="02020603050405020304" pitchFamily="18" charset="0"/>
              </a:rPr>
              <a:t>One of "Mon", "Tue", "Wed", "Thu", "Fri", "Sat", or "Sun" (case-sensitive).</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&lt;day&gt;: </a:t>
            </a:r>
            <a:r>
              <a:rPr lang="en-US" altLang="zh-CN" dirty="0">
                <a:latin typeface="Times New Roman" panose="02020603050405020304" pitchFamily="18" charset="0"/>
                <a:cs typeface="Times New Roman" panose="02020603050405020304" pitchFamily="18" charset="0"/>
              </a:rPr>
              <a:t>2 digit day number, e.g. "04" or "23".</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month</a:t>
            </a:r>
            <a:r>
              <a:rPr lang="en-US" altLang="zh-CN" dirty="0">
                <a:latin typeface="Times New Roman" panose="02020603050405020304" pitchFamily="18" charset="0"/>
                <a:cs typeface="Times New Roman" panose="02020603050405020304" pitchFamily="18" charset="0"/>
              </a:rPr>
              <a:t>&gt;: One of "Jan", "Feb", "Mar", "Apr", "May", "Jun", "Jul", "Aug", "Sep", "Oct", "Nov", "Dec" (case sensitive).</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year</a:t>
            </a:r>
            <a:r>
              <a:rPr lang="en-US" altLang="zh-CN" dirty="0">
                <a:latin typeface="Times New Roman" panose="02020603050405020304" pitchFamily="18" charset="0"/>
                <a:cs typeface="Times New Roman" panose="02020603050405020304" pitchFamily="18" charset="0"/>
              </a:rPr>
              <a:t>&gt;: 4 digit year number, e.g. "1990" or "2016".</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hour</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digit hour number, e.g. "09" or "23".</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minute</a:t>
            </a:r>
            <a:r>
              <a:rPr lang="en-US" altLang="zh-CN" dirty="0">
                <a:latin typeface="Times New Roman" panose="02020603050405020304" pitchFamily="18" charset="0"/>
                <a:cs typeface="Times New Roman" panose="02020603050405020304" pitchFamily="18" charset="0"/>
              </a:rPr>
              <a:t>&gt;: 2 digit minute number, e.g. "04" or "59".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second</a:t>
            </a:r>
            <a:r>
              <a:rPr lang="en-US" altLang="zh-CN" dirty="0">
                <a:latin typeface="Times New Roman" panose="02020603050405020304" pitchFamily="18" charset="0"/>
                <a:cs typeface="Times New Roman" panose="02020603050405020304" pitchFamily="18" charset="0"/>
              </a:rPr>
              <a:t>&gt;: 2 digit second number, e.g. "04" or "59".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GMT: Greenwich Mean Time. HTTP dates are always expressed in GMT, never in local time.</a:t>
            </a:r>
          </a:p>
        </p:txBody>
      </p:sp>
      <p:pic>
        <p:nvPicPr>
          <p:cNvPr id="13" name="图片 12">
            <a:extLst>
              <a:ext uri="{FF2B5EF4-FFF2-40B4-BE49-F238E27FC236}">
                <a16:creationId xmlns:a16="http://schemas.microsoft.com/office/drawing/2014/main" id="{9CE97C21-C8C2-4349-8CD9-5DAA3DD8FB6C}"/>
              </a:ext>
            </a:extLst>
          </p:cNvPr>
          <p:cNvPicPr>
            <a:picLocks noChangeAspect="1"/>
          </p:cNvPicPr>
          <p:nvPr/>
        </p:nvPicPr>
        <p:blipFill>
          <a:blip r:embed="rId3"/>
          <a:stretch>
            <a:fillRect/>
          </a:stretch>
        </p:blipFill>
        <p:spPr>
          <a:xfrm>
            <a:off x="830451" y="4971592"/>
            <a:ext cx="5229955" cy="1505160"/>
          </a:xfrm>
          <a:prstGeom prst="rect">
            <a:avLst/>
          </a:prstGeom>
        </p:spPr>
      </p:pic>
    </p:spTree>
    <p:extLst>
      <p:ext uri="{BB962C8B-B14F-4D97-AF65-F5344CB8AC3E}">
        <p14:creationId xmlns:p14="http://schemas.microsoft.com/office/powerpoint/2010/main" val="152068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URL Mapping</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569235" y="6405562"/>
            <a:ext cx="55387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14</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55" name="矩形 54">
            <a:extLst>
              <a:ext uri="{FF2B5EF4-FFF2-40B4-BE49-F238E27FC236}">
                <a16:creationId xmlns:a16="http://schemas.microsoft.com/office/drawing/2014/main" id="{33263FF9-359E-4FA2-A7C2-E4FD2BC45770}"/>
              </a:ext>
            </a:extLst>
          </p:cNvPr>
          <p:cNvSpPr/>
          <p:nvPr/>
        </p:nvSpPr>
        <p:spPr>
          <a:xfrm>
            <a:off x="2072811" y="5258180"/>
            <a:ext cx="1020884"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parseURL</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6" name="左大括号 55">
            <a:extLst>
              <a:ext uri="{FF2B5EF4-FFF2-40B4-BE49-F238E27FC236}">
                <a16:creationId xmlns:a16="http://schemas.microsoft.com/office/drawing/2014/main" id="{E38BF22F-146C-4C2F-8849-59F534BAD63E}"/>
              </a:ext>
            </a:extLst>
          </p:cNvPr>
          <p:cNvSpPr/>
          <p:nvPr/>
        </p:nvSpPr>
        <p:spPr>
          <a:xfrm>
            <a:off x="3308908" y="4089634"/>
            <a:ext cx="1583081" cy="2171974"/>
          </a:xfrm>
          <a:prstGeom prst="leftBrace">
            <a:avLst>
              <a:gd name="adj1" fmla="val 8333"/>
              <a:gd name="adj2" fmla="val 64479"/>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DAB379A-E60D-41FD-B6C3-2F506E74F633}"/>
              </a:ext>
            </a:extLst>
          </p:cNvPr>
          <p:cNvSpPr/>
          <p:nvPr/>
        </p:nvSpPr>
        <p:spPr>
          <a:xfrm>
            <a:off x="4781551" y="4033580"/>
            <a:ext cx="4163229" cy="2062103"/>
          </a:xfrm>
          <a:prstGeom prst="rect">
            <a:avLst/>
          </a:prstGeom>
        </p:spPr>
        <p:txBody>
          <a:bodyPr wrap="square">
            <a:spAutoFit/>
          </a:bodyPr>
          <a:lstStyle/>
          <a:p>
            <a:pPr marL="285750" indent="-285750">
              <a:buFont typeface="Wingdings" panose="05000000000000000000" pitchFamily="2" charset="2"/>
              <a:buChar char="ü"/>
            </a:pPr>
            <a:r>
              <a:rPr lang="zh-CN" altLang="zh-CN" sz="1600" dirty="0">
                <a:solidFill>
                  <a:srgbClr val="000000"/>
                </a:solidFill>
                <a:latin typeface="Times New Roman" panose="02020603050405020304" pitchFamily="18" charset="0"/>
                <a:cs typeface="Times New Roman" panose="02020603050405020304" pitchFamily="18" charset="0"/>
              </a:rPr>
              <a:t>http_URL = "http:" "//" host [ ":" port ] [ abs_path ]</a:t>
            </a:r>
            <a:r>
              <a:rPr lang="zh-CN"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If the </a:t>
            </a:r>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User-Agent</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header indicates that the request is from a mobile handset (e.g., it should at least detect </a:t>
            </a:r>
            <a:r>
              <a:rPr lang="en-US" altLang="zh-CN" sz="1600" dirty="0" err="1">
                <a:latin typeface="Times New Roman" panose="02020603050405020304" pitchFamily="18" charset="0"/>
                <a:ea typeface="Cambria Math" panose="02040503050406030204" pitchFamily="18" charset="0"/>
                <a:cs typeface="Times New Roman" panose="02020603050405020304" pitchFamily="18" charset="0"/>
              </a:rPr>
              <a:t>iphone</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by detecting iPhone in the User-Agent string),  it should return index_m.html.</a:t>
            </a:r>
          </a:p>
        </p:txBody>
      </p:sp>
      <p:sp>
        <p:nvSpPr>
          <p:cNvPr id="30" name="矩形 29">
            <a:extLst>
              <a:ext uri="{FF2B5EF4-FFF2-40B4-BE49-F238E27FC236}">
                <a16:creationId xmlns:a16="http://schemas.microsoft.com/office/drawing/2014/main" id="{9E1C0E31-8AD9-4D05-819D-42C7CAA489F5}"/>
              </a:ext>
            </a:extLst>
          </p:cNvPr>
          <p:cNvSpPr/>
          <p:nvPr/>
        </p:nvSpPr>
        <p:spPr>
          <a:xfrm>
            <a:off x="2016906" y="4382853"/>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1" name="左大括号 30">
            <a:extLst>
              <a:ext uri="{FF2B5EF4-FFF2-40B4-BE49-F238E27FC236}">
                <a16:creationId xmlns:a16="http://schemas.microsoft.com/office/drawing/2014/main" id="{89EC6105-5EB1-435F-A3BA-3FB205792FAA}"/>
              </a:ext>
            </a:extLst>
          </p:cNvPr>
          <p:cNvSpPr/>
          <p:nvPr/>
        </p:nvSpPr>
        <p:spPr>
          <a:xfrm rot="5400000">
            <a:off x="2373002" y="4368074"/>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6988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Response Message</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12777" y="6405562"/>
            <a:ext cx="51033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15</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52" name="矩形 51">
            <a:extLst>
              <a:ext uri="{FF2B5EF4-FFF2-40B4-BE49-F238E27FC236}">
                <a16:creationId xmlns:a16="http://schemas.microsoft.com/office/drawing/2014/main" id="{80A5EFA7-0CA8-40BA-93E2-34DE5F88BDD1}"/>
              </a:ext>
            </a:extLst>
          </p:cNvPr>
          <p:cNvSpPr/>
          <p:nvPr/>
        </p:nvSpPr>
        <p:spPr>
          <a:xfrm>
            <a:off x="2599514" y="5288268"/>
            <a:ext cx="1371213"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responseMessage</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9" name="左大括号 48">
            <a:extLst>
              <a:ext uri="{FF2B5EF4-FFF2-40B4-BE49-F238E27FC236}">
                <a16:creationId xmlns:a16="http://schemas.microsoft.com/office/drawing/2014/main" id="{8AF987CE-6F8F-46D2-9BC2-53771E15742C}"/>
              </a:ext>
            </a:extLst>
          </p:cNvPr>
          <p:cNvSpPr/>
          <p:nvPr/>
        </p:nvSpPr>
        <p:spPr>
          <a:xfrm rot="5400000">
            <a:off x="3087295" y="4357113"/>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B862A38A-66E8-4B73-AED6-9BCAF31CB99B}"/>
              </a:ext>
            </a:extLst>
          </p:cNvPr>
          <p:cNvSpPr/>
          <p:nvPr/>
        </p:nvSpPr>
        <p:spPr>
          <a:xfrm>
            <a:off x="4969470" y="5042719"/>
            <a:ext cx="3455817" cy="584775"/>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HTTP Response Message</a:t>
            </a:r>
          </a:p>
          <a:p>
            <a:pPr lvl="2"/>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Last-Modified</a:t>
            </a:r>
            <a:r>
              <a:rPr lang="en-US" altLang="zh-CN" sz="16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&lt;date&gt;</a:t>
            </a:r>
          </a:p>
        </p:txBody>
      </p:sp>
      <p:sp>
        <p:nvSpPr>
          <p:cNvPr id="25" name="左大括号 24">
            <a:extLst>
              <a:ext uri="{FF2B5EF4-FFF2-40B4-BE49-F238E27FC236}">
                <a16:creationId xmlns:a16="http://schemas.microsoft.com/office/drawing/2014/main" id="{C91D98D3-C423-4545-8B87-0186C2AD6944}"/>
              </a:ext>
            </a:extLst>
          </p:cNvPr>
          <p:cNvSpPr/>
          <p:nvPr/>
        </p:nvSpPr>
        <p:spPr>
          <a:xfrm>
            <a:off x="4174531" y="4687875"/>
            <a:ext cx="1000151" cy="1443419"/>
          </a:xfrm>
          <a:prstGeom prst="leftBrace">
            <a:avLst>
              <a:gd name="adj1" fmla="val 8333"/>
              <a:gd name="adj2" fmla="val 53087"/>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396E972-1B0E-4894-BDF8-C7A67FF9CDBC}"/>
              </a:ext>
            </a:extLst>
          </p:cNvPr>
          <p:cNvSpPr/>
          <p:nvPr/>
        </p:nvSpPr>
        <p:spPr>
          <a:xfrm>
            <a:off x="2718773" y="4410364"/>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916DF124-71DC-4FF1-A2C5-839EA818F137}"/>
              </a:ext>
            </a:extLst>
          </p:cNvPr>
          <p:cNvSpPr/>
          <p:nvPr/>
        </p:nvSpPr>
        <p:spPr>
          <a:xfrm>
            <a:off x="2914826" y="5725837"/>
            <a:ext cx="740588"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send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249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Last-Modified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12777" y="6405562"/>
            <a:ext cx="51033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16</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54D7819C-A197-49D3-AD89-FF3C95C81CC4}"/>
              </a:ext>
            </a:extLst>
          </p:cNvPr>
          <p:cNvSpPr/>
          <p:nvPr/>
        </p:nvSpPr>
        <p:spPr>
          <a:xfrm>
            <a:off x="65059" y="1133828"/>
            <a:ext cx="8982545" cy="3416320"/>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Last-Modified: &lt;</a:t>
            </a:r>
            <a:r>
              <a:rPr lang="en-US" altLang="zh-CN" b="1" dirty="0">
                <a:latin typeface="Times New Roman" panose="02020603050405020304" pitchFamily="18" charset="0"/>
                <a:cs typeface="Times New Roman" panose="02020603050405020304" pitchFamily="18" charset="0"/>
              </a:rPr>
              <a:t>day-name</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day</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month</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year</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hour</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minute</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second</a:t>
            </a:r>
            <a:r>
              <a:rPr lang="en-US" altLang="zh-CN" dirty="0">
                <a:latin typeface="Times New Roman" panose="02020603050405020304" pitchFamily="18" charset="0"/>
                <a:cs typeface="Times New Roman" panose="02020603050405020304" pitchFamily="18" charset="0"/>
              </a:rPr>
              <a:t>&gt; </a:t>
            </a:r>
            <a:r>
              <a:rPr lang="en-US" altLang="zh-CN" b="1" dirty="0">
                <a:latin typeface="Times New Roman" panose="02020603050405020304" pitchFamily="18" charset="0"/>
                <a:cs typeface="Times New Roman" panose="02020603050405020304" pitchFamily="18" charset="0"/>
              </a:rPr>
              <a:t>GMT</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&lt;day-name&gt;: </a:t>
            </a:r>
            <a:r>
              <a:rPr lang="en-US" altLang="zh-CN" dirty="0">
                <a:latin typeface="Times New Roman" panose="02020603050405020304" pitchFamily="18" charset="0"/>
                <a:cs typeface="Times New Roman" panose="02020603050405020304" pitchFamily="18" charset="0"/>
              </a:rPr>
              <a:t>One of "Mon", "Tue", "Wed", "Thu", "Fri", "Sat", or "Sun" (case-sensitive).</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&lt;day&gt;: </a:t>
            </a:r>
            <a:r>
              <a:rPr lang="en-US" altLang="zh-CN" dirty="0">
                <a:latin typeface="Times New Roman" panose="02020603050405020304" pitchFamily="18" charset="0"/>
                <a:cs typeface="Times New Roman" panose="02020603050405020304" pitchFamily="18" charset="0"/>
              </a:rPr>
              <a:t>2 digit day number, e.g. "04" or "23".</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month</a:t>
            </a:r>
            <a:r>
              <a:rPr lang="en-US" altLang="zh-CN" dirty="0">
                <a:latin typeface="Times New Roman" panose="02020603050405020304" pitchFamily="18" charset="0"/>
                <a:cs typeface="Times New Roman" panose="02020603050405020304" pitchFamily="18" charset="0"/>
              </a:rPr>
              <a:t>&gt;: One of "Jan", "Feb", "Mar", "Apr", "May", "Jun", "Jul", "Aug", "Sep", "Oct", "Nov", "Dec" (case sensitive).</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year</a:t>
            </a:r>
            <a:r>
              <a:rPr lang="en-US" altLang="zh-CN" dirty="0">
                <a:latin typeface="Times New Roman" panose="02020603050405020304" pitchFamily="18" charset="0"/>
                <a:cs typeface="Times New Roman" panose="02020603050405020304" pitchFamily="18" charset="0"/>
              </a:rPr>
              <a:t>&gt;: 4 digit year number, e.g. "1990" or "2016".</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hour</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digit hour number, e.g. "09" or "23".</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minute</a:t>
            </a:r>
            <a:r>
              <a:rPr lang="en-US" altLang="zh-CN" dirty="0">
                <a:latin typeface="Times New Roman" panose="02020603050405020304" pitchFamily="18" charset="0"/>
                <a:cs typeface="Times New Roman" panose="02020603050405020304" pitchFamily="18" charset="0"/>
              </a:rPr>
              <a:t>&gt;: 2 digit minute number, e.g. "04" or "59".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second</a:t>
            </a:r>
            <a:r>
              <a:rPr lang="en-US" altLang="zh-CN" dirty="0">
                <a:latin typeface="Times New Roman" panose="02020603050405020304" pitchFamily="18" charset="0"/>
                <a:cs typeface="Times New Roman" panose="02020603050405020304" pitchFamily="18" charset="0"/>
              </a:rPr>
              <a:t>&gt;: 2 digit second number, e.g. "04" or "59".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GMT: Greenwich Mean Time. HTTP dates are always expressed in GMT, never in local time.</a:t>
            </a:r>
          </a:p>
        </p:txBody>
      </p:sp>
      <p:pic>
        <p:nvPicPr>
          <p:cNvPr id="5" name="图片 4">
            <a:extLst>
              <a:ext uri="{FF2B5EF4-FFF2-40B4-BE49-F238E27FC236}">
                <a16:creationId xmlns:a16="http://schemas.microsoft.com/office/drawing/2014/main" id="{F7B3AD1E-3FA1-4CBD-B456-C01855A76AAD}"/>
              </a:ext>
            </a:extLst>
          </p:cNvPr>
          <p:cNvPicPr>
            <a:picLocks noChangeAspect="1"/>
          </p:cNvPicPr>
          <p:nvPr/>
        </p:nvPicPr>
        <p:blipFill rotWithShape="1">
          <a:blip r:embed="rId3"/>
          <a:srcRect b="56867"/>
          <a:stretch/>
        </p:blipFill>
        <p:spPr>
          <a:xfrm>
            <a:off x="1242417" y="4894393"/>
            <a:ext cx="5325218" cy="957767"/>
          </a:xfrm>
          <a:prstGeom prst="rect">
            <a:avLst/>
          </a:prstGeom>
        </p:spPr>
      </p:pic>
    </p:spTree>
    <p:extLst>
      <p:ext uri="{BB962C8B-B14F-4D97-AF65-F5344CB8AC3E}">
        <p14:creationId xmlns:p14="http://schemas.microsoft.com/office/powerpoint/2010/main" val="130282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Caching</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21487" y="6405562"/>
            <a:ext cx="501624"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17</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142794"/>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573641"/>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739992"/>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350851"/>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651907" cy="17450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1923098"/>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166217"/>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2949619"/>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202429"/>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22" name="矩形 21">
            <a:extLst>
              <a:ext uri="{FF2B5EF4-FFF2-40B4-BE49-F238E27FC236}">
                <a16:creationId xmlns:a16="http://schemas.microsoft.com/office/drawing/2014/main" id="{FB740BC3-0111-470D-8601-0D7A0FCD7320}"/>
              </a:ext>
            </a:extLst>
          </p:cNvPr>
          <p:cNvSpPr/>
          <p:nvPr/>
        </p:nvSpPr>
        <p:spPr>
          <a:xfrm>
            <a:off x="2537293" y="5213518"/>
            <a:ext cx="1784348" cy="36933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HttpCache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23" name="左大括号 22">
            <a:extLst>
              <a:ext uri="{FF2B5EF4-FFF2-40B4-BE49-F238E27FC236}">
                <a16:creationId xmlns:a16="http://schemas.microsoft.com/office/drawing/2014/main" id="{30FE0FB3-FB3B-4DAC-9355-E57A316E3A2F}"/>
              </a:ext>
            </a:extLst>
          </p:cNvPr>
          <p:cNvSpPr/>
          <p:nvPr/>
        </p:nvSpPr>
        <p:spPr>
          <a:xfrm>
            <a:off x="4414702" y="4532869"/>
            <a:ext cx="649003" cy="1543402"/>
          </a:xfrm>
          <a:prstGeom prst="leftBrace">
            <a:avLst>
              <a:gd name="adj1" fmla="val 8333"/>
              <a:gd name="adj2" fmla="val 53087"/>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2F4B771-2A1C-4F16-97E9-E0683EC24FFD}"/>
              </a:ext>
            </a:extLst>
          </p:cNvPr>
          <p:cNvSpPr/>
          <p:nvPr/>
        </p:nvSpPr>
        <p:spPr>
          <a:xfrm>
            <a:off x="5056721" y="4295450"/>
            <a:ext cx="3913786" cy="2308324"/>
          </a:xfrm>
          <a:prstGeom prst="rect">
            <a:avLst/>
          </a:prstGeom>
        </p:spPr>
        <p:txBody>
          <a:bodyPr wrap="square">
            <a:spAutoFit/>
          </a:bodyPr>
          <a:lstStyle/>
          <a:p>
            <a:pPr marL="285750" indent="-285750">
              <a:buFont typeface="Wingdings" panose="05000000000000000000" pitchFamily="2" charset="2"/>
              <a:buChar char="ü"/>
            </a:pPr>
            <a:r>
              <a:rPr lang="en-US" altLang="zh-CN" sz="1600" dirty="0">
                <a:solidFill>
                  <a:srgbClr val="000000"/>
                </a:solidFill>
                <a:latin typeface="Times New Roman" panose="02020603050405020304" pitchFamily="18" charset="0"/>
                <a:cs typeface="Times New Roman" panose="02020603050405020304" pitchFamily="18" charset="0"/>
              </a:rPr>
              <a:t>HashMap</a:t>
            </a:r>
          </a:p>
          <a:p>
            <a:pPr marL="285750" indent="-285750">
              <a:buFont typeface="Wingdings" panose="05000000000000000000" pitchFamily="2" charset="2"/>
              <a:buChar char="ü"/>
            </a:pPr>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Checker(…)</a:t>
            </a:r>
          </a:p>
          <a:p>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a:t>
            </a:r>
          </a:p>
          <a:p>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here is no cache replacement; i.e., when the cache is full, no addition to the cache.</a:t>
            </a:r>
          </a:p>
          <a:p>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28" name="左大括号 27">
            <a:extLst>
              <a:ext uri="{FF2B5EF4-FFF2-40B4-BE49-F238E27FC236}">
                <a16:creationId xmlns:a16="http://schemas.microsoft.com/office/drawing/2014/main" id="{74FAA971-5017-465A-8903-1D1E9A222E4F}"/>
              </a:ext>
            </a:extLst>
          </p:cNvPr>
          <p:cNvSpPr/>
          <p:nvPr/>
        </p:nvSpPr>
        <p:spPr>
          <a:xfrm rot="16200000">
            <a:off x="1892895" y="1908540"/>
            <a:ext cx="442249" cy="1648315"/>
          </a:xfrm>
          <a:prstGeom prst="leftBrace">
            <a:avLst>
              <a:gd name="adj1" fmla="val 8333"/>
              <a:gd name="adj2" fmla="val 27404"/>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BA2DF19-6945-4573-BB2E-AF677128FC53}"/>
              </a:ext>
            </a:extLst>
          </p:cNvPr>
          <p:cNvSpPr/>
          <p:nvPr/>
        </p:nvSpPr>
        <p:spPr>
          <a:xfrm>
            <a:off x="701159" y="2061753"/>
            <a:ext cx="3340979" cy="338554"/>
          </a:xfrm>
          <a:prstGeom prst="rect">
            <a:avLst/>
          </a:prstGeom>
        </p:spPr>
        <p:txBody>
          <a:bodyPr wrap="none">
            <a:spAutoFit/>
          </a:bodyPr>
          <a:lstStyle/>
          <a:p>
            <a:pPr marL="285750" indent="-285750">
              <a:buFont typeface="Wingdings" panose="05000000000000000000" pitchFamily="2" charset="2"/>
              <a:buChar char="ü"/>
            </a:pPr>
            <a:r>
              <a:rPr lang="en-US" altLang="zh-CN" sz="1600" dirty="0" err="1">
                <a:solidFill>
                  <a:srgbClr val="000000"/>
                </a:solidFill>
                <a:latin typeface="Times New Roman" panose="02020603050405020304" pitchFamily="18" charset="0"/>
                <a:cs typeface="Times New Roman" panose="02020603050405020304" pitchFamily="18" charset="0"/>
              </a:rPr>
              <a:t>CacheSize</a:t>
            </a:r>
            <a:r>
              <a:rPr lang="en-US" altLang="zh-CN" sz="1600" dirty="0">
                <a:solidFill>
                  <a:srgbClr val="000000"/>
                </a:solidFill>
                <a:latin typeface="Times New Roman" panose="02020603050405020304" pitchFamily="18" charset="0"/>
                <a:cs typeface="Times New Roman" panose="02020603050405020304" pitchFamily="18" charset="0"/>
              </a:rPr>
              <a:t> &lt;cache size in </a:t>
            </a:r>
            <a:r>
              <a:rPr lang="en-US" altLang="zh-CN" sz="1600" dirty="0" err="1">
                <a:solidFill>
                  <a:srgbClr val="000000"/>
                </a:solidFill>
                <a:latin typeface="Times New Roman" panose="02020603050405020304" pitchFamily="18" charset="0"/>
                <a:cs typeface="Times New Roman" panose="02020603050405020304" pitchFamily="18" charset="0"/>
              </a:rPr>
              <a:t>KBytes</a:t>
            </a:r>
            <a:r>
              <a:rPr lang="en-US" altLang="zh-CN" sz="1600" dirty="0">
                <a:solidFill>
                  <a:srgbClr val="000000"/>
                </a:solidFill>
                <a:latin typeface="Times New Roman" panose="02020603050405020304" pitchFamily="18" charset="0"/>
                <a:cs typeface="Times New Roman" panose="02020603050405020304" pitchFamily="18" charset="0"/>
              </a:rPr>
              <a:t>&gt;</a:t>
            </a:r>
          </a:p>
        </p:txBody>
      </p:sp>
      <p:sp>
        <p:nvSpPr>
          <p:cNvPr id="31" name="矩形 30">
            <a:extLst>
              <a:ext uri="{FF2B5EF4-FFF2-40B4-BE49-F238E27FC236}">
                <a16:creationId xmlns:a16="http://schemas.microsoft.com/office/drawing/2014/main" id="{9E4EF60A-5034-4937-8247-17B86C6AFF51}"/>
              </a:ext>
            </a:extLst>
          </p:cNvPr>
          <p:cNvSpPr/>
          <p:nvPr/>
        </p:nvSpPr>
        <p:spPr>
          <a:xfrm>
            <a:off x="1831680" y="4211891"/>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DE10A8C5-2594-4DF0-A63B-4BF18D2BE7A5}"/>
              </a:ext>
            </a:extLst>
          </p:cNvPr>
          <p:cNvSpPr/>
          <p:nvPr/>
        </p:nvSpPr>
        <p:spPr>
          <a:xfrm>
            <a:off x="3155448" y="4211891"/>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38755FE4-2F5E-4E46-8CE9-DC76EF71D08E}"/>
              </a:ext>
            </a:extLst>
          </p:cNvPr>
          <p:cNvCxnSpPr>
            <a:cxnSpLocks/>
            <a:stCxn id="31" idx="2"/>
          </p:cNvCxnSpPr>
          <p:nvPr/>
        </p:nvCxnSpPr>
        <p:spPr>
          <a:xfrm>
            <a:off x="2398027" y="4581222"/>
            <a:ext cx="378474" cy="6322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94279A4F-4A58-426B-9E52-0957913DD0F5}"/>
              </a:ext>
            </a:extLst>
          </p:cNvPr>
          <p:cNvCxnSpPr>
            <a:cxnSpLocks/>
          </p:cNvCxnSpPr>
          <p:nvPr/>
        </p:nvCxnSpPr>
        <p:spPr>
          <a:xfrm flipV="1">
            <a:off x="3583590" y="4590287"/>
            <a:ext cx="253608" cy="5960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D0C435E5-88DA-4194-8EF7-F73F8577DD6D}"/>
              </a:ext>
            </a:extLst>
          </p:cNvPr>
          <p:cNvSpPr/>
          <p:nvPr/>
        </p:nvSpPr>
        <p:spPr>
          <a:xfrm>
            <a:off x="2704504" y="6220896"/>
            <a:ext cx="1132694" cy="36933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Disk</a:t>
            </a:r>
          </a:p>
        </p:txBody>
      </p:sp>
      <p:cxnSp>
        <p:nvCxnSpPr>
          <p:cNvPr id="36" name="直接箭头连接符 35">
            <a:extLst>
              <a:ext uri="{FF2B5EF4-FFF2-40B4-BE49-F238E27FC236}">
                <a16:creationId xmlns:a16="http://schemas.microsoft.com/office/drawing/2014/main" id="{E1A59D4B-D894-4938-BD63-9107A6A002B9}"/>
              </a:ext>
            </a:extLst>
          </p:cNvPr>
          <p:cNvCxnSpPr>
            <a:cxnSpLocks/>
          </p:cNvCxnSpPr>
          <p:nvPr/>
        </p:nvCxnSpPr>
        <p:spPr>
          <a:xfrm>
            <a:off x="2938178" y="5600370"/>
            <a:ext cx="217270" cy="6147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C1B1D6CC-0381-48F3-8C9C-FBD7C2E6A02D}"/>
              </a:ext>
            </a:extLst>
          </p:cNvPr>
          <p:cNvCxnSpPr>
            <a:cxnSpLocks/>
          </p:cNvCxnSpPr>
          <p:nvPr/>
        </p:nvCxnSpPr>
        <p:spPr>
          <a:xfrm flipV="1">
            <a:off x="3429467" y="5600371"/>
            <a:ext cx="247958" cy="6147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967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CGI</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18</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318E105F-833C-470D-BC90-5C49AF3FF4A7}"/>
              </a:ext>
            </a:extLst>
          </p:cNvPr>
          <p:cNvSpPr/>
          <p:nvPr/>
        </p:nvSpPr>
        <p:spPr>
          <a:xfrm>
            <a:off x="473593" y="1055251"/>
            <a:ext cx="8196814" cy="1200329"/>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CGI: Invoking External Programs</a:t>
            </a:r>
            <a:endParaRPr lang="en-US" altLang="zh-CN"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Most of the information needed by CGI programs is made available via Unix environment variables</a:t>
            </a:r>
            <a:r>
              <a:rPr lang="en-US" altLang="zh-CN" b="1" dirty="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 table below lists environment variables that you need to implement.</a:t>
            </a:r>
          </a:p>
        </p:txBody>
      </p:sp>
      <p:graphicFrame>
        <p:nvGraphicFramePr>
          <p:cNvPr id="3" name="表格 3">
            <a:extLst>
              <a:ext uri="{FF2B5EF4-FFF2-40B4-BE49-F238E27FC236}">
                <a16:creationId xmlns:a16="http://schemas.microsoft.com/office/drawing/2014/main" id="{FF4426DC-6313-480F-9C47-D3B8D596F8FC}"/>
              </a:ext>
            </a:extLst>
          </p:cNvPr>
          <p:cNvGraphicFramePr>
            <a:graphicFrameLocks noGrp="1"/>
          </p:cNvGraphicFramePr>
          <p:nvPr>
            <p:extLst>
              <p:ext uri="{D42A27DB-BD31-4B8C-83A1-F6EECF244321}">
                <p14:modId xmlns:p14="http://schemas.microsoft.com/office/powerpoint/2010/main" val="813207263"/>
              </p:ext>
            </p:extLst>
          </p:nvPr>
        </p:nvGraphicFramePr>
        <p:xfrm>
          <a:off x="533288" y="2356447"/>
          <a:ext cx="8046087" cy="4226560"/>
        </p:xfrm>
        <a:graphic>
          <a:graphicData uri="http://schemas.openxmlformats.org/drawingml/2006/table">
            <a:tbl>
              <a:tblPr firstRow="1" bandRow="1">
                <a:tableStyleId>{3B4B98B0-60AC-42C2-AFA5-B58CD77FA1E5}</a:tableStyleId>
              </a:tblPr>
              <a:tblGrid>
                <a:gridCol w="2091983">
                  <a:extLst>
                    <a:ext uri="{9D8B030D-6E8A-4147-A177-3AD203B41FA5}">
                      <a16:colId xmlns:a16="http://schemas.microsoft.com/office/drawing/2014/main" val="1360543744"/>
                    </a:ext>
                  </a:extLst>
                </a:gridCol>
                <a:gridCol w="5954104">
                  <a:extLst>
                    <a:ext uri="{9D8B030D-6E8A-4147-A177-3AD203B41FA5}">
                      <a16:colId xmlns:a16="http://schemas.microsoft.com/office/drawing/2014/main" val="2394116187"/>
                    </a:ext>
                  </a:extLst>
                </a:gridCol>
              </a:tblGrid>
              <a:tr h="370840">
                <a:tc>
                  <a:txBody>
                    <a:bodyPr/>
                    <a:lstStyle/>
                    <a:p>
                      <a:pPr algn="ctr"/>
                      <a:r>
                        <a:rPr lang="en-US" altLang="zh-CN" sz="1400" b="1" kern="1200" dirty="0">
                          <a:solidFill>
                            <a:schemeClr val="tx1"/>
                          </a:solidFill>
                          <a:effectLst/>
                          <a:latin typeface="Times New Roman" panose="02020603050405020304" pitchFamily="18" charset="0"/>
                          <a:cs typeface="Times New Roman" panose="02020603050405020304" pitchFamily="18" charset="0"/>
                        </a:rPr>
                        <a:t>Environment Variable</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i="0" kern="1200" dirty="0">
                          <a:solidFill>
                            <a:schemeClr val="tx1"/>
                          </a:solidFill>
                          <a:effectLst/>
                          <a:latin typeface="Times New Roman" panose="02020603050405020304" pitchFamily="18" charset="0"/>
                          <a:ea typeface="+mn-ea"/>
                          <a:cs typeface="Times New Roman" panose="02020603050405020304" pitchFamily="18" charset="0"/>
                        </a:rPr>
                        <a:t>Description</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564080"/>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QUERY_STRING</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latin typeface="Times New Roman" panose="02020603050405020304" pitchFamily="18" charset="0"/>
                          <a:cs typeface="Times New Roman" panose="02020603050405020304" pitchFamily="18" charset="0"/>
                        </a:rPr>
                        <a:t>The query information passed to the program. It is appended to the URL following a question mark (?).</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930865"/>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REMOTE_ADDR</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remote IP address from which the user is making the request.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8232597"/>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REMOTE_HOST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remote hostname from which the user is making the request.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923051"/>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REMOTE_IDENT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user making the request.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286889"/>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REMOTE_USER</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authenticated name of the user making the query.</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5709417"/>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REQUEST_METHOD</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method with which the information request was issued (e.g., GET).</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049099"/>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SERVER_NAME</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server's hostname or IP address.</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285787"/>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SERVER_PORT</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port number of the host on which the server is running.</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6806136"/>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SERVER_PROTOCOL</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name and revision number of the server protocol.</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1831932"/>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SERVER_SOFTWARE</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name and version of the server software that is answering the client request.</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256784"/>
                  </a:ext>
                </a:extLst>
              </a:tr>
            </a:tbl>
          </a:graphicData>
        </a:graphic>
      </p:graphicFrame>
    </p:spTree>
    <p:extLst>
      <p:ext uri="{BB962C8B-B14F-4D97-AF65-F5344CB8AC3E}">
        <p14:creationId xmlns:p14="http://schemas.microsoft.com/office/powerpoint/2010/main" val="394181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CGI</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19</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2E39BEE7-3BAD-4AC0-A292-51A8FB7C589A}"/>
              </a:ext>
            </a:extLst>
          </p:cNvPr>
          <p:cNvPicPr>
            <a:picLocks noChangeAspect="1"/>
          </p:cNvPicPr>
          <p:nvPr/>
        </p:nvPicPr>
        <p:blipFill>
          <a:blip r:embed="rId3"/>
          <a:stretch>
            <a:fillRect/>
          </a:stretch>
        </p:blipFill>
        <p:spPr>
          <a:xfrm>
            <a:off x="1175863" y="1133828"/>
            <a:ext cx="6792273" cy="4887007"/>
          </a:xfrm>
          <a:prstGeom prst="rect">
            <a:avLst/>
          </a:prstGeom>
        </p:spPr>
      </p:pic>
    </p:spTree>
    <p:extLst>
      <p:ext uri="{BB962C8B-B14F-4D97-AF65-F5344CB8AC3E}">
        <p14:creationId xmlns:p14="http://schemas.microsoft.com/office/powerpoint/2010/main" val="224179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702703" y="1133828"/>
            <a:ext cx="8063748" cy="3416320"/>
          </a:xfrm>
          <a:prstGeom prst="rect">
            <a:avLst/>
          </a:prstGeom>
          <a:noFill/>
        </p:spPr>
        <p:txBody>
          <a:bodyPr wrap="square" rtlCol="0">
            <a:spAutoFit/>
          </a:bodyPr>
          <a:lstStyle/>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Testbed for Performance Evaluation</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Part 1a: Simple Client</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Part 1b: Sequential and Per-thread HTTP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Assignment Requirements</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a:t>
            </a:fld>
            <a:endParaRPr lang="zh-CN" altLang="en-US" sz="2000" dirty="0">
              <a:solidFill>
                <a:srgbClr val="2E75B6"/>
              </a:solidFill>
            </a:endParaRPr>
          </a:p>
        </p:txBody>
      </p:sp>
    </p:spTree>
    <p:extLst>
      <p:ext uri="{BB962C8B-B14F-4D97-AF65-F5344CB8AC3E}">
        <p14:creationId xmlns:p14="http://schemas.microsoft.com/office/powerpoint/2010/main" val="66591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CGI</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20</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12FE10AF-F74B-40D5-9276-91893D132237}"/>
              </a:ext>
            </a:extLst>
          </p:cNvPr>
          <p:cNvSpPr/>
          <p:nvPr/>
        </p:nvSpPr>
        <p:spPr>
          <a:xfrm>
            <a:off x="473593" y="1270404"/>
            <a:ext cx="8196814" cy="2585323"/>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a:t>
            </a:r>
            <a:r>
              <a:rPr lang="en-US" altLang="zh-CN" dirty="0" err="1">
                <a:latin typeface="Times New Roman" panose="02020603050405020304" pitchFamily="18" charset="0"/>
                <a:cs typeface="Times New Roman" panose="02020603050405020304" pitchFamily="18" charset="0"/>
              </a:rPr>
              <a:t>java.lang.System</a:t>
            </a:r>
            <a:r>
              <a:rPr lang="en-US" altLang="zh-CN" dirty="0">
                <a:latin typeface="Times New Roman" panose="02020603050405020304" pitchFamily="18" charset="0"/>
                <a:cs typeface="Times New Roman" panose="02020603050405020304" pitchFamily="18" charset="0"/>
              </a:rPr>
              <a:t> class provides the</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getenv</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static method to access a process's environment.</a:t>
            </a: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en-US" altLang="zh-CN" dirty="0" err="1">
                <a:latin typeface="Times New Roman" panose="02020603050405020304" pitchFamily="18" charset="0"/>
                <a:cs typeface="Times New Roman" panose="02020603050405020304" pitchFamily="18" charset="0"/>
              </a:rPr>
              <a:t>System.out.println</a:t>
            </a:r>
            <a:r>
              <a:rPr lang="en-US" altLang="zh-CN" dirty="0">
                <a:latin typeface="Times New Roman" panose="02020603050405020304" pitchFamily="18" charset="0"/>
                <a:cs typeface="Times New Roman" panose="02020603050405020304" pitchFamily="18" charset="0"/>
              </a:rPr>
              <a:t>("method = " + </a:t>
            </a:r>
            <a:r>
              <a:rPr lang="en-US" altLang="zh-CN" dirty="0" err="1">
                <a:latin typeface="Times New Roman" panose="02020603050405020304" pitchFamily="18" charset="0"/>
                <a:cs typeface="Times New Roman" panose="02020603050405020304" pitchFamily="18" charset="0"/>
              </a:rPr>
              <a:t>System.getenv</a:t>
            </a:r>
            <a:r>
              <a:rPr lang="en-US" altLang="zh-CN" dirty="0">
                <a:latin typeface="Times New Roman" panose="02020603050405020304" pitchFamily="18" charset="0"/>
                <a:cs typeface="Times New Roman" panose="02020603050405020304" pitchFamily="18" charset="0"/>
              </a:rPr>
              <a:t>("REQUEST_METHOD"));</a:t>
            </a:r>
          </a:p>
          <a:p>
            <a:pPr marL="742950" lvl="1" indent="-285750">
              <a:buFont typeface="Wingdings" panose="05000000000000000000" pitchFamily="2" charset="2"/>
              <a:buChar char="l"/>
            </a:pPr>
            <a:r>
              <a:rPr lang="en-US" altLang="zh-CN" dirty="0" err="1">
                <a:latin typeface="Times New Roman" panose="02020603050405020304" pitchFamily="18" charset="0"/>
                <a:cs typeface="Times New Roman" panose="02020603050405020304" pitchFamily="18" charset="0"/>
              </a:rPr>
              <a:t>System.out.println</a:t>
            </a:r>
            <a:r>
              <a:rPr lang="en-US" altLang="zh-CN" dirty="0">
                <a:latin typeface="Times New Roman" panose="02020603050405020304" pitchFamily="18" charset="0"/>
                <a:cs typeface="Times New Roman" panose="02020603050405020304" pitchFamily="18" charset="0"/>
              </a:rPr>
              <a:t>("query = " + </a:t>
            </a:r>
            <a:r>
              <a:rPr lang="en-US" altLang="zh-CN" dirty="0" err="1">
                <a:latin typeface="Times New Roman" panose="02020603050405020304" pitchFamily="18" charset="0"/>
                <a:cs typeface="Times New Roman" panose="02020603050405020304" pitchFamily="18" charset="0"/>
              </a:rPr>
              <a:t>System.getenv</a:t>
            </a:r>
            <a:r>
              <a:rPr lang="en-US" altLang="zh-CN" dirty="0">
                <a:latin typeface="Times New Roman" panose="02020603050405020304" pitchFamily="18" charset="0"/>
                <a:cs typeface="Times New Roman" panose="02020603050405020304" pitchFamily="18" charset="0"/>
              </a:rPr>
              <a:t>("QUERY_STRING"));</a:t>
            </a: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Class ProcessBuilder</a:t>
            </a: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E66E4DC6-33CA-40FA-B0CF-5236365F6B27}"/>
              </a:ext>
            </a:extLst>
          </p:cNvPr>
          <p:cNvPicPr>
            <a:picLocks noChangeAspect="1"/>
          </p:cNvPicPr>
          <p:nvPr/>
        </p:nvPicPr>
        <p:blipFill>
          <a:blip r:embed="rId3"/>
          <a:stretch>
            <a:fillRect/>
          </a:stretch>
        </p:blipFill>
        <p:spPr>
          <a:xfrm>
            <a:off x="1855429" y="3582296"/>
            <a:ext cx="5433141" cy="2348139"/>
          </a:xfrm>
          <a:prstGeom prst="rect">
            <a:avLst/>
          </a:prstGeom>
        </p:spPr>
      </p:pic>
    </p:spTree>
    <p:extLst>
      <p:ext uri="{BB962C8B-B14F-4D97-AF65-F5344CB8AC3E}">
        <p14:creationId xmlns:p14="http://schemas.microsoft.com/office/powerpoint/2010/main" val="325993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CGI</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21</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24" name="矩形 23">
            <a:extLst>
              <a:ext uri="{FF2B5EF4-FFF2-40B4-BE49-F238E27FC236}">
                <a16:creationId xmlns:a16="http://schemas.microsoft.com/office/drawing/2014/main" id="{40C91679-1AD9-4D9E-A2A9-CF64999E2040}"/>
              </a:ext>
            </a:extLst>
          </p:cNvPr>
          <p:cNvSpPr/>
          <p:nvPr/>
        </p:nvSpPr>
        <p:spPr>
          <a:xfrm>
            <a:off x="1831680"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5CCFA777-B0CE-43DA-BB2A-5879ACC44FBF}"/>
              </a:ext>
            </a:extLst>
          </p:cNvPr>
          <p:cNvSpPr/>
          <p:nvPr/>
        </p:nvSpPr>
        <p:spPr>
          <a:xfrm>
            <a:off x="4660063" y="5179065"/>
            <a:ext cx="1132694" cy="36933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CGIProgram</a:t>
            </a:r>
          </a:p>
        </p:txBody>
      </p:sp>
      <p:sp>
        <p:nvSpPr>
          <p:cNvPr id="34" name="矩形 33">
            <a:extLst>
              <a:ext uri="{FF2B5EF4-FFF2-40B4-BE49-F238E27FC236}">
                <a16:creationId xmlns:a16="http://schemas.microsoft.com/office/drawing/2014/main" id="{25BFEA6D-9A30-4825-9EF2-33D79A4E0DC0}"/>
              </a:ext>
            </a:extLst>
          </p:cNvPr>
          <p:cNvSpPr/>
          <p:nvPr/>
        </p:nvSpPr>
        <p:spPr>
          <a:xfrm>
            <a:off x="3155448"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2858F68A-70B9-4C5B-960C-4DF2BB63D195}"/>
              </a:ext>
            </a:extLst>
          </p:cNvPr>
          <p:cNvCxnSpPr>
            <a:cxnSpLocks/>
            <a:endCxn id="28" idx="1"/>
          </p:cNvCxnSpPr>
          <p:nvPr/>
        </p:nvCxnSpPr>
        <p:spPr>
          <a:xfrm>
            <a:off x="2946845" y="5574293"/>
            <a:ext cx="1713548" cy="7785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矩形 35">
            <a:extLst>
              <a:ext uri="{FF2B5EF4-FFF2-40B4-BE49-F238E27FC236}">
                <a16:creationId xmlns:a16="http://schemas.microsoft.com/office/drawing/2014/main" id="{ADE38F0D-66A8-4438-AA50-C438970B1350}"/>
              </a:ext>
            </a:extLst>
          </p:cNvPr>
          <p:cNvSpPr/>
          <p:nvPr/>
        </p:nvSpPr>
        <p:spPr>
          <a:xfrm>
            <a:off x="1984543" y="5567582"/>
            <a:ext cx="826968" cy="430887"/>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URL with p</a:t>
            </a:r>
            <a:r>
              <a:rPr lang="zh-CN" altLang="en-US" sz="1100" dirty="0">
                <a:latin typeface="Times New Roman" panose="02020603050405020304" pitchFamily="18" charset="0"/>
                <a:cs typeface="Times New Roman" panose="02020603050405020304" pitchFamily="18" charset="0"/>
              </a:rPr>
              <a:t>arameter</a:t>
            </a:r>
            <a:r>
              <a:rPr lang="en-US" altLang="zh-CN" sz="1100" dirty="0">
                <a:latin typeface="Times New Roman" panose="02020603050405020304" pitchFamily="18" charset="0"/>
                <a:cs typeface="Times New Roman" panose="02020603050405020304" pitchFamily="18" charset="0"/>
              </a:rPr>
              <a:t>s </a:t>
            </a:r>
            <a:endParaRPr lang="zh-CN" altLang="en-US" sz="1100" dirty="0">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39A2C473-C825-4FD0-B0EB-B06A0D93249F}"/>
              </a:ext>
            </a:extLst>
          </p:cNvPr>
          <p:cNvSpPr/>
          <p:nvPr/>
        </p:nvSpPr>
        <p:spPr>
          <a:xfrm>
            <a:off x="3644279" y="4738507"/>
            <a:ext cx="1967680" cy="261610"/>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URL without p</a:t>
            </a:r>
            <a:r>
              <a:rPr lang="zh-CN" altLang="en-US" sz="1100" dirty="0">
                <a:latin typeface="Times New Roman" panose="02020603050405020304" pitchFamily="18" charset="0"/>
                <a:cs typeface="Times New Roman" panose="02020603050405020304" pitchFamily="18" charset="0"/>
              </a:rPr>
              <a:t>arameter</a:t>
            </a:r>
            <a:r>
              <a:rPr lang="en-US" altLang="zh-CN" sz="1100" dirty="0">
                <a:latin typeface="Times New Roman" panose="02020603050405020304" pitchFamily="18" charset="0"/>
                <a:cs typeface="Times New Roman" panose="02020603050405020304" pitchFamily="18" charset="0"/>
              </a:rPr>
              <a:t>s </a:t>
            </a:r>
            <a:endParaRPr lang="zh-CN" altLang="en-US" sz="1100" dirty="0">
              <a:latin typeface="Times New Roman" panose="02020603050405020304" pitchFamily="18" charset="0"/>
              <a:cs typeface="Times New Roman" panose="02020603050405020304" pitchFamily="18" charset="0"/>
            </a:endParaRPr>
          </a:p>
        </p:txBody>
      </p:sp>
      <p:cxnSp>
        <p:nvCxnSpPr>
          <p:cNvPr id="10" name="连接符: 曲线 9">
            <a:extLst>
              <a:ext uri="{FF2B5EF4-FFF2-40B4-BE49-F238E27FC236}">
                <a16:creationId xmlns:a16="http://schemas.microsoft.com/office/drawing/2014/main" id="{764FD3A6-D1C5-4236-A50A-137DD34C2C71}"/>
              </a:ext>
            </a:extLst>
          </p:cNvPr>
          <p:cNvCxnSpPr>
            <a:cxnSpLocks/>
            <a:stCxn id="24" idx="2"/>
            <a:endCxn id="34" idx="2"/>
          </p:cNvCxnSpPr>
          <p:nvPr/>
        </p:nvCxnSpPr>
        <p:spPr>
          <a:xfrm rot="16200000" flipH="1">
            <a:off x="3059911" y="4091466"/>
            <a:ext cx="12700" cy="1323768"/>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sp>
        <p:nvSpPr>
          <p:cNvPr id="52" name="矩形 51">
            <a:extLst>
              <a:ext uri="{FF2B5EF4-FFF2-40B4-BE49-F238E27FC236}">
                <a16:creationId xmlns:a16="http://schemas.microsoft.com/office/drawing/2014/main" id="{C65024E0-DDCF-4416-B285-3440E79CC436}"/>
              </a:ext>
            </a:extLst>
          </p:cNvPr>
          <p:cNvSpPr/>
          <p:nvPr/>
        </p:nvSpPr>
        <p:spPr>
          <a:xfrm>
            <a:off x="1814151" y="5178640"/>
            <a:ext cx="1132694" cy="369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cgiProcess</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55" name="左大括号 54">
            <a:extLst>
              <a:ext uri="{FF2B5EF4-FFF2-40B4-BE49-F238E27FC236}">
                <a16:creationId xmlns:a16="http://schemas.microsoft.com/office/drawing/2014/main" id="{CB0246B4-945E-4FDA-B42A-0A84A9BC421A}"/>
              </a:ext>
            </a:extLst>
          </p:cNvPr>
          <p:cNvSpPr/>
          <p:nvPr/>
        </p:nvSpPr>
        <p:spPr>
          <a:xfrm rot="5400000">
            <a:off x="2182672" y="4367403"/>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78E07A8-449F-4114-BEC6-2BA16CFAF405}"/>
              </a:ext>
            </a:extLst>
          </p:cNvPr>
          <p:cNvSpPr/>
          <p:nvPr/>
        </p:nvSpPr>
        <p:spPr>
          <a:xfrm>
            <a:off x="4660393" y="6168210"/>
            <a:ext cx="1132694" cy="36933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Environment</a:t>
            </a:r>
          </a:p>
        </p:txBody>
      </p:sp>
      <p:cxnSp>
        <p:nvCxnSpPr>
          <p:cNvPr id="32" name="直接箭头连接符 31">
            <a:extLst>
              <a:ext uri="{FF2B5EF4-FFF2-40B4-BE49-F238E27FC236}">
                <a16:creationId xmlns:a16="http://schemas.microsoft.com/office/drawing/2014/main" id="{E1EC7746-DCFE-4E35-BB63-149C888C8E6C}"/>
              </a:ext>
            </a:extLst>
          </p:cNvPr>
          <p:cNvCxnSpPr>
            <a:cxnSpLocks/>
            <a:stCxn id="28" idx="0"/>
            <a:endCxn id="33" idx="2"/>
          </p:cNvCxnSpPr>
          <p:nvPr/>
        </p:nvCxnSpPr>
        <p:spPr>
          <a:xfrm flipH="1" flipV="1">
            <a:off x="5226410" y="5548396"/>
            <a:ext cx="330" cy="6198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2FFACB50-6DC1-473F-A331-3230CA4DDDD7}"/>
              </a:ext>
            </a:extLst>
          </p:cNvPr>
          <p:cNvCxnSpPr>
            <a:cxnSpLocks/>
          </p:cNvCxnSpPr>
          <p:nvPr/>
        </p:nvCxnSpPr>
        <p:spPr>
          <a:xfrm>
            <a:off x="2946845" y="5458262"/>
            <a:ext cx="1713218" cy="4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9BB0A9D6-B8D8-4C56-9201-EA86119F90CC}"/>
              </a:ext>
            </a:extLst>
          </p:cNvPr>
          <p:cNvCxnSpPr>
            <a:cxnSpLocks/>
          </p:cNvCxnSpPr>
          <p:nvPr/>
        </p:nvCxnSpPr>
        <p:spPr>
          <a:xfrm flipH="1" flipV="1">
            <a:off x="2914901" y="5278962"/>
            <a:ext cx="1713218" cy="4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8441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Heartbeat Monitoring</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22</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886461" y="3439613"/>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24" name="矩形 23">
            <a:extLst>
              <a:ext uri="{FF2B5EF4-FFF2-40B4-BE49-F238E27FC236}">
                <a16:creationId xmlns:a16="http://schemas.microsoft.com/office/drawing/2014/main" id="{40C91679-1AD9-4D9E-A2A9-CF64999E2040}"/>
              </a:ext>
            </a:extLst>
          </p:cNvPr>
          <p:cNvSpPr/>
          <p:nvPr/>
        </p:nvSpPr>
        <p:spPr>
          <a:xfrm>
            <a:off x="2420328" y="5324542"/>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25BFEA6D-9A30-4825-9EF2-33D79A4E0DC0}"/>
              </a:ext>
            </a:extLst>
          </p:cNvPr>
          <p:cNvSpPr/>
          <p:nvPr/>
        </p:nvSpPr>
        <p:spPr>
          <a:xfrm>
            <a:off x="3155448"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65024E0-DDCF-4416-B285-3440E79CC436}"/>
              </a:ext>
            </a:extLst>
          </p:cNvPr>
          <p:cNvSpPr/>
          <p:nvPr/>
        </p:nvSpPr>
        <p:spPr>
          <a:xfrm>
            <a:off x="1831679" y="439347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CoolMonitor</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28" name="左大括号 27">
            <a:extLst>
              <a:ext uri="{FF2B5EF4-FFF2-40B4-BE49-F238E27FC236}">
                <a16:creationId xmlns:a16="http://schemas.microsoft.com/office/drawing/2014/main" id="{47029B86-DA68-4217-96C8-75E169DC426E}"/>
              </a:ext>
            </a:extLst>
          </p:cNvPr>
          <p:cNvSpPr/>
          <p:nvPr/>
        </p:nvSpPr>
        <p:spPr>
          <a:xfrm rot="16200000">
            <a:off x="1892895" y="2080668"/>
            <a:ext cx="442249" cy="1648315"/>
          </a:xfrm>
          <a:prstGeom prst="leftBrace">
            <a:avLst>
              <a:gd name="adj1" fmla="val 8333"/>
              <a:gd name="adj2" fmla="val 27404"/>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C4AC992-15A1-44DF-AA53-3D53CC4B417C}"/>
              </a:ext>
            </a:extLst>
          </p:cNvPr>
          <p:cNvSpPr/>
          <p:nvPr/>
        </p:nvSpPr>
        <p:spPr>
          <a:xfrm>
            <a:off x="692312" y="2286948"/>
            <a:ext cx="3316934" cy="307777"/>
          </a:xfrm>
          <a:prstGeom prst="rect">
            <a:avLst/>
          </a:prstGeom>
        </p:spPr>
        <p:txBody>
          <a:bodyPr wrap="none">
            <a:spAutoFit/>
          </a:bodyPr>
          <a:lstStyle/>
          <a:p>
            <a:pPr marL="285750" indent="-285750">
              <a:buFont typeface="Wingdings" panose="05000000000000000000" pitchFamily="2" charset="2"/>
              <a:buChar char="ü"/>
            </a:pPr>
            <a:r>
              <a:rPr lang="en-US" altLang="zh-CN" sz="1400" dirty="0">
                <a:solidFill>
                  <a:srgbClr val="000000"/>
                </a:solidFill>
                <a:latin typeface="Times New Roman" panose="02020603050405020304" pitchFamily="18" charset="0"/>
                <a:cs typeface="Times New Roman" panose="02020603050405020304" pitchFamily="18" charset="0"/>
              </a:rPr>
              <a:t>Monitor &lt;</a:t>
            </a:r>
            <a:r>
              <a:rPr lang="en-US" altLang="zh-CN" sz="1400" dirty="0" err="1">
                <a:solidFill>
                  <a:srgbClr val="000000"/>
                </a:solidFill>
                <a:latin typeface="Times New Roman" panose="02020603050405020304" pitchFamily="18" charset="0"/>
                <a:cs typeface="Times New Roman" panose="02020603050405020304" pitchFamily="18" charset="0"/>
              </a:rPr>
              <a:t>MyCoolMonitorClassName</a:t>
            </a:r>
            <a:r>
              <a:rPr lang="en-US" altLang="zh-CN" sz="1400" dirty="0">
                <a:solidFill>
                  <a:srgbClr val="000000"/>
                </a:solidFill>
                <a:latin typeface="Times New Roman" panose="02020603050405020304" pitchFamily="18" charset="0"/>
                <a:cs typeface="Times New Roman" panose="02020603050405020304" pitchFamily="18" charset="0"/>
              </a:rPr>
              <a:t>&gt;</a:t>
            </a:r>
          </a:p>
        </p:txBody>
      </p:sp>
      <p:cxnSp>
        <p:nvCxnSpPr>
          <p:cNvPr id="38" name="直接箭头连接符 37">
            <a:extLst>
              <a:ext uri="{FF2B5EF4-FFF2-40B4-BE49-F238E27FC236}">
                <a16:creationId xmlns:a16="http://schemas.microsoft.com/office/drawing/2014/main" id="{844FDC8E-6AB4-4F90-AF34-D14438095B01}"/>
              </a:ext>
            </a:extLst>
          </p:cNvPr>
          <p:cNvCxnSpPr>
            <a:cxnSpLocks/>
          </p:cNvCxnSpPr>
          <p:nvPr/>
        </p:nvCxnSpPr>
        <p:spPr>
          <a:xfrm flipV="1">
            <a:off x="3155448" y="4795889"/>
            <a:ext cx="791064" cy="5172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26ED42C2-4D11-4762-AA72-219357D229C6}"/>
              </a:ext>
            </a:extLst>
          </p:cNvPr>
          <p:cNvCxnSpPr>
            <a:cxnSpLocks/>
          </p:cNvCxnSpPr>
          <p:nvPr/>
        </p:nvCxnSpPr>
        <p:spPr>
          <a:xfrm>
            <a:off x="2156397" y="4795889"/>
            <a:ext cx="725890" cy="5172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E3D6EADF-B25C-4800-B609-BFB747D9585F}"/>
              </a:ext>
            </a:extLst>
          </p:cNvPr>
          <p:cNvSpPr/>
          <p:nvPr/>
        </p:nvSpPr>
        <p:spPr>
          <a:xfrm>
            <a:off x="2851271" y="4704834"/>
            <a:ext cx="499660"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503</a:t>
            </a:r>
            <a:endParaRPr lang="zh-CN" altLang="en-US" sz="1400" dirty="0">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6562FDB7-0524-4510-A1F4-8ACE4E1049EC}"/>
              </a:ext>
            </a:extLst>
          </p:cNvPr>
          <p:cNvSpPr/>
          <p:nvPr/>
        </p:nvSpPr>
        <p:spPr>
          <a:xfrm>
            <a:off x="4726476" y="4112788"/>
            <a:ext cx="4097865" cy="1200329"/>
          </a:xfrm>
          <a:prstGeom prst="rect">
            <a:avLst/>
          </a:prstGeom>
        </p:spPr>
        <p:txBody>
          <a:bodyPr wrap="square">
            <a:spAutoFit/>
          </a:bodyPr>
          <a:lstStyle/>
          <a:p>
            <a:pPr marL="342900" indent="-342900">
              <a:buFont typeface="+mj-ea"/>
              <a:buAutoNum type="circleNumDbPlain"/>
            </a:pPr>
            <a:r>
              <a:rPr lang="en-US" altLang="zh-CN" dirty="0">
                <a:latin typeface="Times New Roman" panose="02020603050405020304" pitchFamily="18" charset="0"/>
                <a:cs typeface="Times New Roman" panose="02020603050405020304" pitchFamily="18" charset="0"/>
              </a:rPr>
              <a:t>Epoch-based Monitor:</a:t>
            </a:r>
          </a:p>
          <a:p>
            <a:pPr marL="742950" lvl="1" indent="-285750">
              <a:buFont typeface="Wingdings" panose="05000000000000000000" pitchFamily="2" charset="2"/>
              <a:buChar char="ü"/>
            </a:pPr>
            <a:r>
              <a:rPr lang="en-US" altLang="zh-CN" dirty="0" err="1">
                <a:solidFill>
                  <a:srgbClr val="000000"/>
                </a:solidFill>
                <a:latin typeface="Times New Roman" panose="02020603050405020304" pitchFamily="18" charset="0"/>
                <a:cs typeface="Times New Roman" panose="02020603050405020304" pitchFamily="18" charset="0"/>
              </a:rPr>
              <a:t>HealthChecker</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Checking the number of get requests once after a period of time.</a:t>
            </a:r>
          </a:p>
        </p:txBody>
      </p:sp>
      <p:cxnSp>
        <p:nvCxnSpPr>
          <p:cNvPr id="35" name="连接符: 曲线 34">
            <a:extLst>
              <a:ext uri="{FF2B5EF4-FFF2-40B4-BE49-F238E27FC236}">
                <a16:creationId xmlns:a16="http://schemas.microsoft.com/office/drawing/2014/main" id="{77BA0BC0-34BD-421E-8BBC-97947C8E20A5}"/>
              </a:ext>
            </a:extLst>
          </p:cNvPr>
          <p:cNvCxnSpPr>
            <a:cxnSpLocks/>
            <a:stCxn id="52" idx="2"/>
            <a:endCxn id="34" idx="2"/>
          </p:cNvCxnSpPr>
          <p:nvPr/>
        </p:nvCxnSpPr>
        <p:spPr>
          <a:xfrm rot="5400000" flipH="1" flipV="1">
            <a:off x="3055180" y="4096195"/>
            <a:ext cx="9460" cy="1323769"/>
          </a:xfrm>
          <a:prstGeom prst="curvedConnector3">
            <a:avLst>
              <a:gd name="adj1" fmla="val -2416490"/>
            </a:avLst>
          </a:prstGeom>
          <a:ln w="28575">
            <a:tailEnd type="triangle"/>
          </a:ln>
        </p:spPr>
        <p:style>
          <a:lnRef idx="1">
            <a:schemeClr val="dk1"/>
          </a:lnRef>
          <a:fillRef idx="0">
            <a:schemeClr val="dk1"/>
          </a:fillRef>
          <a:effectRef idx="0">
            <a:schemeClr val="dk1"/>
          </a:effectRef>
          <a:fontRef idx="minor">
            <a:schemeClr val="tx1"/>
          </a:fontRef>
        </p:style>
      </p:cxnSp>
      <p:sp>
        <p:nvSpPr>
          <p:cNvPr id="36" name="矩形 35">
            <a:extLst>
              <a:ext uri="{FF2B5EF4-FFF2-40B4-BE49-F238E27FC236}">
                <a16:creationId xmlns:a16="http://schemas.microsoft.com/office/drawing/2014/main" id="{3F71F673-9609-4657-B839-EC73E5731895}"/>
              </a:ext>
            </a:extLst>
          </p:cNvPr>
          <p:cNvSpPr/>
          <p:nvPr/>
        </p:nvSpPr>
        <p:spPr>
          <a:xfrm>
            <a:off x="3550980" y="4977539"/>
            <a:ext cx="499660"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200</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48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Notes</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595361" y="6405562"/>
            <a:ext cx="5277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23</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439706" y="1285260"/>
            <a:ext cx="8505074" cy="415498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Please using </a:t>
            </a:r>
            <a:r>
              <a:rPr lang="en-US" altLang="zh-CN" sz="2400" b="1" dirty="0">
                <a:latin typeface="Times New Roman" panose="02020603050405020304" pitchFamily="18" charset="0"/>
                <a:cs typeface="Times New Roman" panose="02020603050405020304" pitchFamily="18" charset="0"/>
              </a:rPr>
              <a:t>CamelCase</a:t>
            </a:r>
            <a:r>
              <a:rPr lang="en-US" altLang="zh-CN" sz="2400" dirty="0">
                <a:latin typeface="Times New Roman" panose="02020603050405020304" pitchFamily="18" charset="0"/>
                <a:cs typeface="Times New Roman" panose="02020603050405020304" pitchFamily="18" charset="0"/>
              </a:rPr>
              <a:t> style to name your classes, functions and variables. Standard English spelling and grammar make it easy for others to read and understand.</a:t>
            </a: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Please include a </a:t>
            </a:r>
            <a:r>
              <a:rPr lang="en-US" altLang="zh-CN" sz="2400" b="1" dirty="0">
                <a:latin typeface="Times New Roman" panose="02020603050405020304" pitchFamily="18" charset="0"/>
                <a:cs typeface="Times New Roman" panose="02020603050405020304" pitchFamily="18" charset="0"/>
              </a:rPr>
              <a:t>README</a:t>
            </a:r>
            <a:r>
              <a:rPr lang="en-US" altLang="zh-CN" sz="2400" dirty="0">
                <a:latin typeface="Times New Roman" panose="02020603050405020304" pitchFamily="18" charset="0"/>
                <a:cs typeface="Times New Roman" panose="02020603050405020304" pitchFamily="18" charset="0"/>
              </a:rPr>
              <a:t> in your submission to tell the TA the directory structure. Please generate a single </a:t>
            </a:r>
            <a:r>
              <a:rPr lang="en-US" altLang="zh-CN" sz="2400" b="1" dirty="0">
                <a:latin typeface="Times New Roman" panose="02020603050405020304" pitchFamily="18" charset="0"/>
                <a:cs typeface="Times New Roman" panose="02020603050405020304" pitchFamily="18" charset="0"/>
              </a:rPr>
              <a:t>tar</a:t>
            </a:r>
            <a:r>
              <a:rPr lang="en-US" altLang="zh-CN" sz="2400" dirty="0">
                <a:latin typeface="Times New Roman" panose="02020603050405020304" pitchFamily="18" charset="0"/>
                <a:cs typeface="Times New Roman" panose="02020603050405020304" pitchFamily="18" charset="0"/>
              </a:rPr>
              <a:t> or </a:t>
            </a:r>
            <a:r>
              <a:rPr lang="en-US" altLang="zh-CN" sz="2400" b="1" dirty="0">
                <a:latin typeface="Times New Roman" panose="02020603050405020304" pitchFamily="18" charset="0"/>
                <a:cs typeface="Times New Roman" panose="02020603050405020304" pitchFamily="18" charset="0"/>
              </a:rPr>
              <a:t>zip</a:t>
            </a:r>
            <a:r>
              <a:rPr lang="en-US" altLang="zh-CN" sz="2400" dirty="0">
                <a:latin typeface="Times New Roman" panose="02020603050405020304" pitchFamily="18" charset="0"/>
                <a:cs typeface="Times New Roman" panose="02020603050405020304" pitchFamily="18" charset="0"/>
              </a:rPr>
              <a:t> file containing all of your files.</a:t>
            </a: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Please </a:t>
            </a:r>
            <a:r>
              <a:rPr lang="en-US" altLang="zh-CN" sz="2400" b="1" dirty="0">
                <a:latin typeface="Times New Roman" panose="02020603050405020304" pitchFamily="18" charset="0"/>
                <a:cs typeface="Times New Roman" panose="02020603050405020304" pitchFamily="18" charset="0"/>
              </a:rPr>
              <a:t>contact</a:t>
            </a:r>
            <a:r>
              <a:rPr lang="en-US" altLang="zh-CN" sz="2400" dirty="0">
                <a:latin typeface="Times New Roman" panose="02020603050405020304" pitchFamily="18" charset="0"/>
                <a:cs typeface="Times New Roman" panose="02020603050405020304" pitchFamily="18" charset="0"/>
              </a:rPr>
              <a:t> the TA (zhihao </a:t>
            </a:r>
            <a:r>
              <a:rPr lang="en-US" altLang="zh-CN" sz="2400" i="1" dirty="0">
                <a:latin typeface="Times New Roman" panose="02020603050405020304" pitchFamily="18" charset="0"/>
                <a:cs typeface="Times New Roman" panose="02020603050405020304" pitchFamily="18" charset="0"/>
              </a:rPr>
              <a:t>AT</a:t>
            </a:r>
            <a:r>
              <a:rPr lang="en-US" altLang="zh-CN" sz="2400" dirty="0">
                <a:latin typeface="Times New Roman" panose="02020603050405020304" pitchFamily="18" charset="0"/>
                <a:cs typeface="Times New Roman" panose="02020603050405020304" pitchFamily="18" charset="0"/>
              </a:rPr>
              <a:t> stu.xmu.edu.cn) in time if you encounter problems such as not being able to connect to the server.</a:t>
            </a:r>
          </a:p>
        </p:txBody>
      </p:sp>
    </p:spTree>
    <p:extLst>
      <p:ext uri="{BB962C8B-B14F-4D97-AF65-F5344CB8AC3E}">
        <p14:creationId xmlns:p14="http://schemas.microsoft.com/office/powerpoint/2010/main" val="349367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CAD7DFC9-CBFA-4A69-A6A7-E79EBE0ACD69}"/>
              </a:ext>
            </a:extLst>
          </p:cNvPr>
          <p:cNvGrpSpPr/>
          <p:nvPr/>
        </p:nvGrpSpPr>
        <p:grpSpPr>
          <a:xfrm>
            <a:off x="3389810" y="195269"/>
            <a:ext cx="2364376" cy="644305"/>
            <a:chOff x="3878217" y="116183"/>
            <a:chExt cx="3152501" cy="859073"/>
          </a:xfrm>
        </p:grpSpPr>
        <p:pic>
          <p:nvPicPr>
            <p:cNvPr id="6" name="图片 5">
              <a:extLst>
                <a:ext uri="{FF2B5EF4-FFF2-40B4-BE49-F238E27FC236}">
                  <a16:creationId xmlns:a16="http://schemas.microsoft.com/office/drawing/2014/main" id="{21AA597D-BA00-4289-86DF-4C25E625D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217" y="116183"/>
              <a:ext cx="1167218" cy="859073"/>
            </a:xfrm>
            <a:prstGeom prst="rect">
              <a:avLst/>
            </a:prstGeom>
          </p:spPr>
        </p:pic>
        <p:pic>
          <p:nvPicPr>
            <p:cNvPr id="7" name="图片 6">
              <a:extLst>
                <a:ext uri="{FF2B5EF4-FFF2-40B4-BE49-F238E27FC236}">
                  <a16:creationId xmlns:a16="http://schemas.microsoft.com/office/drawing/2014/main" id="{B7CF42D5-86F5-4B79-B896-D8EF4D55C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278" y="169314"/>
              <a:ext cx="1869440" cy="715645"/>
            </a:xfrm>
            <a:prstGeom prst="rect">
              <a:avLst/>
            </a:prstGeom>
          </p:spPr>
        </p:pic>
      </p:grpSp>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1C39ABA-918A-4269-AD6B-F17B3F0E69A9}"/>
              </a:ext>
            </a:extLst>
          </p:cNvPr>
          <p:cNvSpPr/>
          <p:nvPr/>
        </p:nvSpPr>
        <p:spPr>
          <a:xfrm>
            <a:off x="2120309" y="2028122"/>
            <a:ext cx="4705134" cy="1107996"/>
          </a:xfrm>
          <a:prstGeom prst="rect">
            <a:avLst/>
          </a:prstGeom>
          <a:noFill/>
        </p:spPr>
        <p:txBody>
          <a:bodyPr wrap="none">
            <a:spAutoFit/>
          </a:bodyPr>
          <a:lstStyle/>
          <a:p>
            <a:pPr algn="ctr" eaLnBrk="1" fontAlgn="auto" hangingPunct="1">
              <a:spcBef>
                <a:spcPts val="0"/>
              </a:spcBef>
              <a:spcAft>
                <a:spcPts val="0"/>
              </a:spcAft>
              <a:defRPr/>
            </a:pPr>
            <a:r>
              <a:rPr lang="en-US" altLang="zh-CN" sz="6600" b="1" i="1"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rPr>
              <a:t>Thank you!</a:t>
            </a:r>
            <a:endParaRPr lang="zh-CN" altLang="en-US" sz="6600" b="1" i="1"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5739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Connecting to the Server</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3</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439706" y="1285260"/>
            <a:ext cx="8505074" cy="341632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Please Using </a:t>
            </a:r>
            <a:r>
              <a:rPr lang="en-US" altLang="zh-CN" sz="2400" b="1"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or other tools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Xshell</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connect to the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59.77.13.187:7120 --- Server</a:t>
            </a:r>
          </a:p>
          <a:p>
            <a:pPr marL="800100" lvl="1" indent="-342900">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Username: your initials in lowercase</a:t>
            </a:r>
          </a:p>
          <a:p>
            <a:pPr lvl="1"/>
            <a:r>
              <a:rPr lang="en-US" altLang="zh-CN" sz="2400" dirty="0">
                <a:latin typeface="Times New Roman" panose="02020603050405020304" pitchFamily="18" charset="0"/>
                <a:cs typeface="Times New Roman" panose="02020603050405020304" pitchFamily="18" charset="0"/>
              </a:rPr>
              <a:t>     Password: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 last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digits of your student ID </a:t>
            </a:r>
          </a:p>
          <a:p>
            <a:pPr lvl="1"/>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59.77.13.187:7130 --- Client</a:t>
            </a:r>
          </a:p>
          <a:p>
            <a:pPr marL="800100" lvl="1" indent="-342900">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Username: your initials in lowercase</a:t>
            </a:r>
          </a:p>
          <a:p>
            <a:pPr lvl="1"/>
            <a:r>
              <a:rPr lang="en-US" altLang="zh-CN" sz="2400" dirty="0">
                <a:latin typeface="Times New Roman" panose="02020603050405020304" pitchFamily="18" charset="0"/>
                <a:cs typeface="Times New Roman" panose="02020603050405020304" pitchFamily="18" charset="0"/>
              </a:rPr>
              <a:t>     Password: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 last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digits of your student ID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79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Connecting to the Server</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4</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601086" y="1212745"/>
            <a:ext cx="8063748" cy="489364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Using </a:t>
            </a:r>
            <a:r>
              <a:rPr lang="en-US" altLang="zh-CN" sz="2400" b="1"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connect to the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Please using Git and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Github</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Gitee</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push or pull your code between the server and your host. </a:t>
            </a:r>
          </a:p>
        </p:txBody>
      </p:sp>
      <p:pic>
        <p:nvPicPr>
          <p:cNvPr id="4" name="图片 3">
            <a:extLst>
              <a:ext uri="{FF2B5EF4-FFF2-40B4-BE49-F238E27FC236}">
                <a16:creationId xmlns:a16="http://schemas.microsoft.com/office/drawing/2014/main" id="{03D8B334-F8BD-4EE8-A5A8-6F5781721CE1}"/>
              </a:ext>
            </a:extLst>
          </p:cNvPr>
          <p:cNvPicPr>
            <a:picLocks noChangeAspect="1"/>
          </p:cNvPicPr>
          <p:nvPr/>
        </p:nvPicPr>
        <p:blipFill>
          <a:blip r:embed="rId3"/>
          <a:stretch>
            <a:fillRect/>
          </a:stretch>
        </p:blipFill>
        <p:spPr>
          <a:xfrm>
            <a:off x="1403117" y="1904796"/>
            <a:ext cx="6306430" cy="2915057"/>
          </a:xfrm>
          <a:prstGeom prst="rect">
            <a:avLst/>
          </a:prstGeom>
        </p:spPr>
      </p:pic>
    </p:spTree>
    <p:extLst>
      <p:ext uri="{BB962C8B-B14F-4D97-AF65-F5344CB8AC3E}">
        <p14:creationId xmlns:p14="http://schemas.microsoft.com/office/powerpoint/2010/main" val="153321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SSH-Key</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5</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618035" y="1133828"/>
            <a:ext cx="8373564" cy="5632311"/>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rsa_username</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file is in your folder (/home/username/).</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Please downloading the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rsa_username</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file to your host. The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rsa_username</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file should be placed in the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of your host.</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You should use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chmod</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change the permissions of the file.</a:t>
            </a: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Then you can use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with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-key to connect to the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029C8339-C72B-4AC5-9AE7-87564AB1486A}"/>
              </a:ext>
            </a:extLst>
          </p:cNvPr>
          <p:cNvPicPr>
            <a:picLocks noChangeAspect="1"/>
          </p:cNvPicPr>
          <p:nvPr/>
        </p:nvPicPr>
        <p:blipFill>
          <a:blip r:embed="rId3"/>
          <a:stretch>
            <a:fillRect/>
          </a:stretch>
        </p:blipFill>
        <p:spPr>
          <a:xfrm>
            <a:off x="870370" y="3218984"/>
            <a:ext cx="7896081" cy="644124"/>
          </a:xfrm>
          <a:prstGeom prst="rect">
            <a:avLst/>
          </a:prstGeom>
        </p:spPr>
      </p:pic>
      <p:pic>
        <p:nvPicPr>
          <p:cNvPr id="6" name="图片 5">
            <a:extLst>
              <a:ext uri="{FF2B5EF4-FFF2-40B4-BE49-F238E27FC236}">
                <a16:creationId xmlns:a16="http://schemas.microsoft.com/office/drawing/2014/main" id="{B26B2A64-72CC-410F-B264-31EA399D0B62}"/>
              </a:ext>
            </a:extLst>
          </p:cNvPr>
          <p:cNvPicPr>
            <a:picLocks noChangeAspect="1"/>
          </p:cNvPicPr>
          <p:nvPr/>
        </p:nvPicPr>
        <p:blipFill>
          <a:blip r:embed="rId4"/>
          <a:stretch>
            <a:fillRect/>
          </a:stretch>
        </p:blipFill>
        <p:spPr>
          <a:xfrm>
            <a:off x="1076052" y="1751364"/>
            <a:ext cx="3905795" cy="352474"/>
          </a:xfrm>
          <a:prstGeom prst="rect">
            <a:avLst/>
          </a:prstGeom>
        </p:spPr>
      </p:pic>
      <p:pic>
        <p:nvPicPr>
          <p:cNvPr id="14" name="图片 13">
            <a:extLst>
              <a:ext uri="{FF2B5EF4-FFF2-40B4-BE49-F238E27FC236}">
                <a16:creationId xmlns:a16="http://schemas.microsoft.com/office/drawing/2014/main" id="{65BEB481-5233-4749-B06E-3E7790DD7319}"/>
              </a:ext>
            </a:extLst>
          </p:cNvPr>
          <p:cNvPicPr>
            <a:picLocks noChangeAspect="1"/>
          </p:cNvPicPr>
          <p:nvPr/>
        </p:nvPicPr>
        <p:blipFill>
          <a:blip r:embed="rId5"/>
          <a:stretch>
            <a:fillRect/>
          </a:stretch>
        </p:blipFill>
        <p:spPr>
          <a:xfrm>
            <a:off x="786535" y="5724172"/>
            <a:ext cx="7979916" cy="604158"/>
          </a:xfrm>
          <a:prstGeom prst="rect">
            <a:avLst/>
          </a:prstGeom>
        </p:spPr>
      </p:pic>
      <p:pic>
        <p:nvPicPr>
          <p:cNvPr id="16" name="图片 15">
            <a:extLst>
              <a:ext uri="{FF2B5EF4-FFF2-40B4-BE49-F238E27FC236}">
                <a16:creationId xmlns:a16="http://schemas.microsoft.com/office/drawing/2014/main" id="{2AE88C2F-1B81-41A9-97B1-02DC8EE2B820}"/>
              </a:ext>
            </a:extLst>
          </p:cNvPr>
          <p:cNvPicPr>
            <a:picLocks noChangeAspect="1"/>
          </p:cNvPicPr>
          <p:nvPr/>
        </p:nvPicPr>
        <p:blipFill>
          <a:blip r:embed="rId6"/>
          <a:stretch>
            <a:fillRect/>
          </a:stretch>
        </p:blipFill>
        <p:spPr>
          <a:xfrm>
            <a:off x="970973" y="4683707"/>
            <a:ext cx="6378155" cy="332889"/>
          </a:xfrm>
          <a:prstGeom prst="rect">
            <a:avLst/>
          </a:prstGeom>
        </p:spPr>
      </p:pic>
    </p:spTree>
    <p:extLst>
      <p:ext uri="{BB962C8B-B14F-4D97-AF65-F5344CB8AC3E}">
        <p14:creationId xmlns:p14="http://schemas.microsoft.com/office/powerpoint/2010/main" val="166851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45FD43C2-A820-44B3-B242-D9599607CB61}"/>
              </a:ext>
            </a:extLst>
          </p:cNvPr>
          <p:cNvGrpSpPr/>
          <p:nvPr/>
        </p:nvGrpSpPr>
        <p:grpSpPr>
          <a:xfrm>
            <a:off x="809320" y="1658261"/>
            <a:ext cx="2580490" cy="2608932"/>
            <a:chOff x="809320" y="1658261"/>
            <a:chExt cx="2580490" cy="2608932"/>
          </a:xfrm>
        </p:grpSpPr>
        <p:sp>
          <p:nvSpPr>
            <p:cNvPr id="11" name="流程图: 过程 10">
              <a:extLst>
                <a:ext uri="{FF2B5EF4-FFF2-40B4-BE49-F238E27FC236}">
                  <a16:creationId xmlns:a16="http://schemas.microsoft.com/office/drawing/2014/main" id="{2C8F5EF5-B663-42B6-BADB-7E544153B1D5}"/>
                </a:ext>
              </a:extLst>
            </p:cNvPr>
            <p:cNvSpPr/>
            <p:nvPr/>
          </p:nvSpPr>
          <p:spPr>
            <a:xfrm>
              <a:off x="809320" y="1658261"/>
              <a:ext cx="2580490" cy="260893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6B2A7952-5C1A-41F9-A896-526067D238BF}"/>
                </a:ext>
              </a:extLst>
            </p:cNvPr>
            <p:cNvSpPr/>
            <p:nvPr/>
          </p:nvSpPr>
          <p:spPr>
            <a:xfrm>
              <a:off x="910919" y="1766196"/>
              <a:ext cx="2402691" cy="3589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Apache Web Server</a:t>
              </a:r>
              <a:endParaRPr lang="zh-CN" altLang="en-US"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159BCDEE-832A-4711-B757-154C1C9AA3D7}"/>
                </a:ext>
              </a:extLst>
            </p:cNvPr>
            <p:cNvSpPr/>
            <p:nvPr/>
          </p:nvSpPr>
          <p:spPr>
            <a:xfrm>
              <a:off x="910919" y="2234424"/>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Student1 Web Server</a:t>
              </a:r>
              <a:endParaRPr lang="zh-CN" altLang="en-US" dirty="0">
                <a:latin typeface="Times New Roman" panose="02020603050405020304" pitchFamily="18" charset="0"/>
                <a:cs typeface="Times New Roman" panose="02020603050405020304" pitchFamily="18" charset="0"/>
              </a:endParaRPr>
            </a:p>
          </p:txBody>
        </p:sp>
        <p:sp>
          <p:nvSpPr>
            <p:cNvPr id="15" name="矩形: 圆角 14">
              <a:extLst>
                <a:ext uri="{FF2B5EF4-FFF2-40B4-BE49-F238E27FC236}">
                  <a16:creationId xmlns:a16="http://schemas.microsoft.com/office/drawing/2014/main" id="{926845C9-4B3C-4A9B-95C1-48D856B9C9B2}"/>
                </a:ext>
              </a:extLst>
            </p:cNvPr>
            <p:cNvSpPr/>
            <p:nvPr/>
          </p:nvSpPr>
          <p:spPr>
            <a:xfrm>
              <a:off x="910919" y="2702652"/>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Student2 Web Server</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EF67DC9A-766B-41ED-A812-FB2DE54D7F62}"/>
                </a:ext>
              </a:extLst>
            </p:cNvPr>
            <p:cNvSpPr txBox="1"/>
            <p:nvPr/>
          </p:nvSpPr>
          <p:spPr>
            <a:xfrm>
              <a:off x="1916835" y="3168820"/>
              <a:ext cx="677108" cy="465666"/>
            </a:xfrm>
            <a:prstGeom prst="rect">
              <a:avLst/>
            </a:prstGeom>
            <a:noFill/>
          </p:spPr>
          <p:txBody>
            <a:bodyPr vert="eaVert" wrap="square" rtlCol="0">
              <a:spAutoFit/>
            </a:bodyPr>
            <a:lstStyle/>
            <a:p>
              <a:r>
                <a:rPr lang="en-US" altLang="zh-CN" sz="3200" dirty="0"/>
                <a:t>...</a:t>
              </a:r>
              <a:endParaRPr lang="zh-CN" altLang="en-US" sz="3200" dirty="0"/>
            </a:p>
          </p:txBody>
        </p:sp>
        <p:sp>
          <p:nvSpPr>
            <p:cNvPr id="17" name="矩形: 圆角 16">
              <a:extLst>
                <a:ext uri="{FF2B5EF4-FFF2-40B4-BE49-F238E27FC236}">
                  <a16:creationId xmlns:a16="http://schemas.microsoft.com/office/drawing/2014/main" id="{810A8239-8AB7-4068-8B13-40CF50FEBBCA}"/>
                </a:ext>
              </a:extLst>
            </p:cNvPr>
            <p:cNvSpPr/>
            <p:nvPr/>
          </p:nvSpPr>
          <p:spPr>
            <a:xfrm>
              <a:off x="910919" y="3741716"/>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StudentN</a:t>
              </a:r>
              <a:r>
                <a:rPr lang="en-US" altLang="zh-CN" dirty="0">
                  <a:latin typeface="Times New Roman" panose="02020603050405020304" pitchFamily="18" charset="0"/>
                  <a:cs typeface="Times New Roman" panose="02020603050405020304" pitchFamily="18" charset="0"/>
                </a:rPr>
                <a:t> Web Server</a:t>
              </a:r>
              <a:endParaRPr lang="zh-CN" altLang="en-US" dirty="0">
                <a:latin typeface="Times New Roman" panose="02020603050405020304" pitchFamily="18" charset="0"/>
                <a:cs typeface="Times New Roman" panose="02020603050405020304" pitchFamily="18" charset="0"/>
              </a:endParaRPr>
            </a:p>
          </p:txBody>
        </p:sp>
      </p:grpSp>
      <p:grpSp>
        <p:nvGrpSpPr>
          <p:cNvPr id="19" name="组合 18">
            <a:extLst>
              <a:ext uri="{FF2B5EF4-FFF2-40B4-BE49-F238E27FC236}">
                <a16:creationId xmlns:a16="http://schemas.microsoft.com/office/drawing/2014/main" id="{424925FE-1C5F-4C7A-83D5-06B47C4AFE5A}"/>
              </a:ext>
            </a:extLst>
          </p:cNvPr>
          <p:cNvGrpSpPr/>
          <p:nvPr/>
        </p:nvGrpSpPr>
        <p:grpSpPr>
          <a:xfrm>
            <a:off x="5765801" y="1652439"/>
            <a:ext cx="2580490" cy="2608932"/>
            <a:chOff x="809320" y="1658261"/>
            <a:chExt cx="2580490" cy="2608932"/>
          </a:xfrm>
        </p:grpSpPr>
        <p:sp>
          <p:nvSpPr>
            <p:cNvPr id="20" name="流程图: 过程 19">
              <a:extLst>
                <a:ext uri="{FF2B5EF4-FFF2-40B4-BE49-F238E27FC236}">
                  <a16:creationId xmlns:a16="http://schemas.microsoft.com/office/drawing/2014/main" id="{E11CF020-8E0F-46DD-86A1-038B1926106A}"/>
                </a:ext>
              </a:extLst>
            </p:cNvPr>
            <p:cNvSpPr/>
            <p:nvPr/>
          </p:nvSpPr>
          <p:spPr>
            <a:xfrm>
              <a:off x="809320" y="1658261"/>
              <a:ext cx="2580490" cy="260893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D77B410F-2769-4E77-A40E-18A6D17C99E9}"/>
                </a:ext>
              </a:extLst>
            </p:cNvPr>
            <p:cNvSpPr/>
            <p:nvPr/>
          </p:nvSpPr>
          <p:spPr>
            <a:xfrm>
              <a:off x="910919" y="1766196"/>
              <a:ext cx="2402691" cy="3589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Curl</a:t>
              </a:r>
              <a:endParaRPr lang="zh-CN" altLang="en-US" dirty="0">
                <a:latin typeface="Times New Roman" panose="02020603050405020304" pitchFamily="18" charset="0"/>
                <a:cs typeface="Times New Roman" panose="02020603050405020304" pitchFamily="18" charset="0"/>
              </a:endParaRPr>
            </a:p>
          </p:txBody>
        </p:sp>
        <p:sp>
          <p:nvSpPr>
            <p:cNvPr id="22" name="矩形: 圆角 21">
              <a:extLst>
                <a:ext uri="{FF2B5EF4-FFF2-40B4-BE49-F238E27FC236}">
                  <a16:creationId xmlns:a16="http://schemas.microsoft.com/office/drawing/2014/main" id="{008B8304-F523-40D0-91BA-75B22E1CB82E}"/>
                </a:ext>
              </a:extLst>
            </p:cNvPr>
            <p:cNvSpPr/>
            <p:nvPr/>
          </p:nvSpPr>
          <p:spPr>
            <a:xfrm>
              <a:off x="910919" y="2234424"/>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Student1 Client</a:t>
              </a:r>
              <a:endParaRPr lang="zh-CN" altLang="en-US" dirty="0">
                <a:latin typeface="Times New Roman" panose="02020603050405020304" pitchFamily="18" charset="0"/>
                <a:cs typeface="Times New Roman" panose="02020603050405020304" pitchFamily="18" charset="0"/>
              </a:endParaRPr>
            </a:p>
          </p:txBody>
        </p:sp>
        <p:sp>
          <p:nvSpPr>
            <p:cNvPr id="23" name="矩形: 圆角 22">
              <a:extLst>
                <a:ext uri="{FF2B5EF4-FFF2-40B4-BE49-F238E27FC236}">
                  <a16:creationId xmlns:a16="http://schemas.microsoft.com/office/drawing/2014/main" id="{D707CB63-965E-47A3-B005-55AA6B5C4B26}"/>
                </a:ext>
              </a:extLst>
            </p:cNvPr>
            <p:cNvSpPr/>
            <p:nvPr/>
          </p:nvSpPr>
          <p:spPr>
            <a:xfrm>
              <a:off x="910919" y="2702652"/>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Student2 Client</a:t>
              </a:r>
              <a:endParaRPr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EFCE0B90-FCBB-4E2F-8F3E-4F2FA119D764}"/>
                </a:ext>
              </a:extLst>
            </p:cNvPr>
            <p:cNvSpPr txBox="1"/>
            <p:nvPr/>
          </p:nvSpPr>
          <p:spPr>
            <a:xfrm>
              <a:off x="1916835" y="3168820"/>
              <a:ext cx="677108" cy="465666"/>
            </a:xfrm>
            <a:prstGeom prst="rect">
              <a:avLst/>
            </a:prstGeom>
            <a:noFill/>
          </p:spPr>
          <p:txBody>
            <a:bodyPr vert="eaVert" wrap="square" rtlCol="0">
              <a:spAutoFit/>
            </a:bodyPr>
            <a:lstStyle/>
            <a:p>
              <a:r>
                <a:rPr lang="en-US" altLang="zh-CN" sz="3200" dirty="0"/>
                <a:t>...</a:t>
              </a:r>
              <a:endParaRPr lang="zh-CN" altLang="en-US" sz="3200" dirty="0"/>
            </a:p>
          </p:txBody>
        </p:sp>
        <p:sp>
          <p:nvSpPr>
            <p:cNvPr id="25" name="矩形: 圆角 24">
              <a:extLst>
                <a:ext uri="{FF2B5EF4-FFF2-40B4-BE49-F238E27FC236}">
                  <a16:creationId xmlns:a16="http://schemas.microsoft.com/office/drawing/2014/main" id="{ACC302CD-4361-4C26-A551-AD0A8DB14F4C}"/>
                </a:ext>
              </a:extLst>
            </p:cNvPr>
            <p:cNvSpPr/>
            <p:nvPr/>
          </p:nvSpPr>
          <p:spPr>
            <a:xfrm>
              <a:off x="910919" y="3741716"/>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StudentN</a:t>
              </a:r>
              <a:r>
                <a:rPr lang="en-US" altLang="zh-CN" dirty="0">
                  <a:latin typeface="Times New Roman" panose="02020603050405020304" pitchFamily="18" charset="0"/>
                  <a:cs typeface="Times New Roman" panose="02020603050405020304" pitchFamily="18" charset="0"/>
                </a:rPr>
                <a:t> Client</a:t>
              </a:r>
              <a:endParaRPr lang="zh-CN" altLang="en-US" dirty="0">
                <a:latin typeface="Times New Roman" panose="02020603050405020304" pitchFamily="18" charset="0"/>
                <a:cs typeface="Times New Roman" panose="02020603050405020304" pitchFamily="18" charset="0"/>
              </a:endParaRPr>
            </a:p>
          </p:txBody>
        </p:sp>
      </p:grpSp>
      <p:sp>
        <p:nvSpPr>
          <p:cNvPr id="26" name="文本框 25">
            <a:extLst>
              <a:ext uri="{FF2B5EF4-FFF2-40B4-BE49-F238E27FC236}">
                <a16:creationId xmlns:a16="http://schemas.microsoft.com/office/drawing/2014/main" id="{C6CEF3F2-0301-45CC-836F-64313634216E}"/>
              </a:ext>
            </a:extLst>
          </p:cNvPr>
          <p:cNvSpPr txBox="1"/>
          <p:nvPr/>
        </p:nvSpPr>
        <p:spPr>
          <a:xfrm>
            <a:off x="6263390" y="1263746"/>
            <a:ext cx="15853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192.168.0.130</a:t>
            </a:r>
          </a:p>
        </p:txBody>
      </p:sp>
      <p:sp>
        <p:nvSpPr>
          <p:cNvPr id="27" name="文本框 26">
            <a:extLst>
              <a:ext uri="{FF2B5EF4-FFF2-40B4-BE49-F238E27FC236}">
                <a16:creationId xmlns:a16="http://schemas.microsoft.com/office/drawing/2014/main" id="{635E57DA-E0DB-4869-B7FB-8A9DE52B2D38}"/>
              </a:ext>
            </a:extLst>
          </p:cNvPr>
          <p:cNvSpPr txBox="1"/>
          <p:nvPr/>
        </p:nvSpPr>
        <p:spPr>
          <a:xfrm>
            <a:off x="1248664" y="1263746"/>
            <a:ext cx="170180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192.168.0.120</a:t>
            </a:r>
          </a:p>
        </p:txBody>
      </p:sp>
      <p:cxnSp>
        <p:nvCxnSpPr>
          <p:cNvPr id="28" name="直接箭头连接符 27">
            <a:extLst>
              <a:ext uri="{FF2B5EF4-FFF2-40B4-BE49-F238E27FC236}">
                <a16:creationId xmlns:a16="http://schemas.microsoft.com/office/drawing/2014/main" id="{44FB8F67-F4B0-4962-A5BB-13526C813052}"/>
              </a:ext>
            </a:extLst>
          </p:cNvPr>
          <p:cNvCxnSpPr>
            <a:cxnSpLocks/>
            <a:stCxn id="22" idx="1"/>
            <a:endCxn id="12" idx="3"/>
          </p:cNvCxnSpPr>
          <p:nvPr/>
        </p:nvCxnSpPr>
        <p:spPr>
          <a:xfrm flipH="1" flipV="1">
            <a:off x="3313610" y="1945665"/>
            <a:ext cx="2553790" cy="4624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AD3296E-DA3D-4E12-B340-B974B190ECFF}"/>
              </a:ext>
            </a:extLst>
          </p:cNvPr>
          <p:cNvCxnSpPr>
            <a:cxnSpLocks/>
            <a:stCxn id="23" idx="1"/>
            <a:endCxn id="12" idx="3"/>
          </p:cNvCxnSpPr>
          <p:nvPr/>
        </p:nvCxnSpPr>
        <p:spPr>
          <a:xfrm flipH="1" flipV="1">
            <a:off x="3313610" y="1945665"/>
            <a:ext cx="2553790" cy="9306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33987BD5-AA8E-458E-8A10-1F24B080BE77}"/>
              </a:ext>
            </a:extLst>
          </p:cNvPr>
          <p:cNvCxnSpPr>
            <a:cxnSpLocks/>
            <a:stCxn id="25" idx="1"/>
            <a:endCxn id="12" idx="3"/>
          </p:cNvCxnSpPr>
          <p:nvPr/>
        </p:nvCxnSpPr>
        <p:spPr>
          <a:xfrm flipH="1" flipV="1">
            <a:off x="3313610" y="1945665"/>
            <a:ext cx="2553790" cy="19696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A5FE8C06-889A-4938-B45E-EA14C7CF2E5E}"/>
              </a:ext>
            </a:extLst>
          </p:cNvPr>
          <p:cNvCxnSpPr>
            <a:cxnSpLocks/>
            <a:stCxn id="21" idx="1"/>
            <a:endCxn id="14" idx="3"/>
          </p:cNvCxnSpPr>
          <p:nvPr/>
        </p:nvCxnSpPr>
        <p:spPr>
          <a:xfrm flipH="1">
            <a:off x="3313610" y="1939843"/>
            <a:ext cx="2553790" cy="47405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2607A337-209A-4E11-8599-65FF1A307A53}"/>
              </a:ext>
            </a:extLst>
          </p:cNvPr>
          <p:cNvCxnSpPr>
            <a:cxnSpLocks/>
            <a:stCxn id="21" idx="1"/>
          </p:cNvCxnSpPr>
          <p:nvPr/>
        </p:nvCxnSpPr>
        <p:spPr>
          <a:xfrm flipH="1">
            <a:off x="3313610" y="1939843"/>
            <a:ext cx="2553790" cy="9364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AD03D59-06AA-413D-9C65-1FC1BD3B9C34}"/>
              </a:ext>
            </a:extLst>
          </p:cNvPr>
          <p:cNvCxnSpPr>
            <a:cxnSpLocks/>
            <a:endCxn id="17" idx="3"/>
          </p:cNvCxnSpPr>
          <p:nvPr/>
        </p:nvCxnSpPr>
        <p:spPr>
          <a:xfrm flipH="1">
            <a:off x="3313610" y="1939843"/>
            <a:ext cx="2516782" cy="19813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707719" y="4670924"/>
            <a:ext cx="8063748" cy="132343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Cambria Math" panose="02040503050406030204" pitchFamily="18" charset="0"/>
                <a:cs typeface="Times New Roman" panose="02020603050405020304" pitchFamily="18" charset="0"/>
              </a:rPr>
              <a:t>Performance Evaluation: </a:t>
            </a: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You need to measure the performance of using curl to access (Get Method) the web server you designed, and the performance of the client you designed to access (Get Method) the web server you designed.</a:t>
            </a: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Testbed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2" name="灯片编号占位符 4">
            <a:extLst>
              <a:ext uri="{FF2B5EF4-FFF2-40B4-BE49-F238E27FC236}">
                <a16:creationId xmlns:a16="http://schemas.microsoft.com/office/drawing/2014/main" id="{B8D19C52-B263-487E-82CF-B64B8F288421}"/>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6</a:t>
            </a:fld>
            <a:endParaRPr lang="zh-CN" altLang="en-US" sz="2000" dirty="0">
              <a:solidFill>
                <a:srgbClr val="2E75B6"/>
              </a:solidFill>
            </a:endParaRPr>
          </a:p>
        </p:txBody>
      </p:sp>
    </p:spTree>
    <p:extLst>
      <p:ext uri="{BB962C8B-B14F-4D97-AF65-F5344CB8AC3E}">
        <p14:creationId xmlns:p14="http://schemas.microsoft.com/office/powerpoint/2010/main" val="153551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707719" y="4670924"/>
            <a:ext cx="8063748"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It is recommended to use the last </a:t>
            </a:r>
            <a:r>
              <a:rPr lang="en-US" altLang="zh-CN" sz="2000" b="1" dirty="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 digits of the student ID as the port.</a:t>
            </a: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Testbed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7</a:t>
            </a:fld>
            <a:endParaRPr lang="zh-CN" altLang="en-US" sz="2000" dirty="0">
              <a:solidFill>
                <a:srgbClr val="2E75B6"/>
              </a:solidFill>
            </a:endParaRPr>
          </a:p>
        </p:txBody>
      </p:sp>
      <p:sp>
        <p:nvSpPr>
          <p:cNvPr id="7" name="文本框 6">
            <a:extLst>
              <a:ext uri="{FF2B5EF4-FFF2-40B4-BE49-F238E27FC236}">
                <a16:creationId xmlns:a16="http://schemas.microsoft.com/office/drawing/2014/main" id="{F727763E-8B44-4D9D-A3F1-E433265D5AC5}"/>
              </a:ext>
            </a:extLst>
          </p:cNvPr>
          <p:cNvSpPr txBox="1"/>
          <p:nvPr/>
        </p:nvSpPr>
        <p:spPr>
          <a:xfrm>
            <a:off x="6263390" y="1225887"/>
            <a:ext cx="158531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192.168.0.130</a:t>
            </a:r>
          </a:p>
          <a:p>
            <a:r>
              <a:rPr lang="en-US" altLang="zh-CN" dirty="0">
                <a:latin typeface="Times New Roman" panose="02020603050405020304" pitchFamily="18" charset="0"/>
                <a:cs typeface="Times New Roman" panose="02020603050405020304" pitchFamily="18" charset="0"/>
              </a:rPr>
              <a:t>Client</a:t>
            </a:r>
          </a:p>
        </p:txBody>
      </p:sp>
      <p:sp>
        <p:nvSpPr>
          <p:cNvPr id="9" name="文本框 8">
            <a:extLst>
              <a:ext uri="{FF2B5EF4-FFF2-40B4-BE49-F238E27FC236}">
                <a16:creationId xmlns:a16="http://schemas.microsoft.com/office/drawing/2014/main" id="{61426B72-F873-4E57-9C5E-A9D448E93C19}"/>
              </a:ext>
            </a:extLst>
          </p:cNvPr>
          <p:cNvSpPr txBox="1"/>
          <p:nvPr/>
        </p:nvSpPr>
        <p:spPr>
          <a:xfrm>
            <a:off x="1295299" y="1184071"/>
            <a:ext cx="170180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192.168.0.120 Server</a:t>
            </a:r>
          </a:p>
        </p:txBody>
      </p:sp>
      <p:pic>
        <p:nvPicPr>
          <p:cNvPr id="2" name="图片 1">
            <a:extLst>
              <a:ext uri="{FF2B5EF4-FFF2-40B4-BE49-F238E27FC236}">
                <a16:creationId xmlns:a16="http://schemas.microsoft.com/office/drawing/2014/main" id="{0A3902B8-BA79-4648-BE2E-7020585F94EE}"/>
              </a:ext>
            </a:extLst>
          </p:cNvPr>
          <p:cNvPicPr>
            <a:picLocks noChangeAspect="1"/>
          </p:cNvPicPr>
          <p:nvPr/>
        </p:nvPicPr>
        <p:blipFill>
          <a:blip r:embed="rId3"/>
          <a:stretch>
            <a:fillRect/>
          </a:stretch>
        </p:blipFill>
        <p:spPr>
          <a:xfrm>
            <a:off x="219392" y="1872218"/>
            <a:ext cx="4520201" cy="2047385"/>
          </a:xfrm>
          <a:prstGeom prst="rect">
            <a:avLst/>
          </a:prstGeom>
        </p:spPr>
      </p:pic>
      <p:pic>
        <p:nvPicPr>
          <p:cNvPr id="6" name="图片 5">
            <a:extLst>
              <a:ext uri="{FF2B5EF4-FFF2-40B4-BE49-F238E27FC236}">
                <a16:creationId xmlns:a16="http://schemas.microsoft.com/office/drawing/2014/main" id="{6770EB09-100F-4D0B-8CBF-A21E6A92A6A6}"/>
              </a:ext>
            </a:extLst>
          </p:cNvPr>
          <p:cNvPicPr>
            <a:picLocks noChangeAspect="1"/>
          </p:cNvPicPr>
          <p:nvPr/>
        </p:nvPicPr>
        <p:blipFill>
          <a:blip r:embed="rId4"/>
          <a:stretch>
            <a:fillRect/>
          </a:stretch>
        </p:blipFill>
        <p:spPr>
          <a:xfrm>
            <a:off x="4936920" y="1872218"/>
            <a:ext cx="4105480" cy="635102"/>
          </a:xfrm>
          <a:prstGeom prst="rect">
            <a:avLst/>
          </a:prstGeom>
        </p:spPr>
      </p:pic>
    </p:spTree>
    <p:extLst>
      <p:ext uri="{BB962C8B-B14F-4D97-AF65-F5344CB8AC3E}">
        <p14:creationId xmlns:p14="http://schemas.microsoft.com/office/powerpoint/2010/main" val="184309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524458" y="5007105"/>
            <a:ext cx="8063748" cy="923330"/>
          </a:xfrm>
          <a:prstGeom prst="rect">
            <a:avLst/>
          </a:prstGeom>
          <a:noFill/>
        </p:spPr>
        <p:txBody>
          <a:bodyPr wrap="square" rtlCol="0">
            <a:spAutoFit/>
          </a:bodyPr>
          <a:lstStyle/>
          <a:p>
            <a:pPr marL="342900" indent="-342900">
              <a:buFont typeface="Wingdings" panose="05000000000000000000" pitchFamily="2" charset="2"/>
              <a:buChar char="Ø"/>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Server: </a:t>
            </a:r>
            <a:r>
              <a:rPr lang="en-US" altLang="zh-CN" dirty="0">
                <a:latin typeface="Times New Roman" panose="02020603050405020304" pitchFamily="18" charset="0"/>
                <a:cs typeface="Times New Roman" panose="02020603050405020304" pitchFamily="18" charset="0"/>
              </a:rPr>
              <a:t>192.168.0.120</a:t>
            </a:r>
            <a:endParaRPr lang="en-US" altLang="zh-CN"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dirty="0" err="1">
                <a:latin typeface="Times New Roman" panose="02020603050405020304" pitchFamily="18" charset="0"/>
                <a:ea typeface="Cambria Math" panose="02040503050406030204" pitchFamily="18" charset="0"/>
                <a:cs typeface="Times New Roman" panose="02020603050405020304" pitchFamily="18" charset="0"/>
              </a:rPr>
              <a:t>VirtualHost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p>
          <a:p>
            <a:pPr marL="800100" lvl="1" indent="-342900">
              <a:buFont typeface="Wingdings" panose="05000000000000000000" pitchFamily="2" charset="2"/>
              <a:buChar char="l"/>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Server name: </a:t>
            </a:r>
            <a:r>
              <a:rPr lang="en-US" altLang="zh-CN" dirty="0" err="1">
                <a:latin typeface="Times New Roman" panose="02020603050405020304" pitchFamily="18" charset="0"/>
                <a:ea typeface="Cambria Math" panose="02040503050406030204" pitchFamily="18" charset="0"/>
                <a:cs typeface="Times New Roman" panose="02020603050405020304" pitchFamily="18" charset="0"/>
              </a:rPr>
              <a:t>ApacheServer</a:t>
            </a:r>
            <a:endParaRPr lang="en-US" altLang="zh-CN"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Testbed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8</a:t>
            </a:fld>
            <a:endParaRPr lang="zh-CN" altLang="en-US" sz="2000" dirty="0">
              <a:solidFill>
                <a:srgbClr val="2E75B6"/>
              </a:solidFill>
            </a:endParaRPr>
          </a:p>
        </p:txBody>
      </p:sp>
      <p:pic>
        <p:nvPicPr>
          <p:cNvPr id="2" name="图片 1">
            <a:extLst>
              <a:ext uri="{FF2B5EF4-FFF2-40B4-BE49-F238E27FC236}">
                <a16:creationId xmlns:a16="http://schemas.microsoft.com/office/drawing/2014/main" id="{1B185719-9766-472F-89B1-F230394A8C8D}"/>
              </a:ext>
            </a:extLst>
          </p:cNvPr>
          <p:cNvPicPr>
            <a:picLocks noChangeAspect="1"/>
          </p:cNvPicPr>
          <p:nvPr/>
        </p:nvPicPr>
        <p:blipFill rotWithShape="1">
          <a:blip r:embed="rId3"/>
          <a:srcRect b="61442"/>
          <a:stretch/>
        </p:blipFill>
        <p:spPr>
          <a:xfrm>
            <a:off x="258064" y="1956152"/>
            <a:ext cx="3568869" cy="923330"/>
          </a:xfrm>
          <a:prstGeom prst="rect">
            <a:avLst/>
          </a:prstGeom>
        </p:spPr>
      </p:pic>
      <p:pic>
        <p:nvPicPr>
          <p:cNvPr id="4" name="图片 3">
            <a:extLst>
              <a:ext uri="{FF2B5EF4-FFF2-40B4-BE49-F238E27FC236}">
                <a16:creationId xmlns:a16="http://schemas.microsoft.com/office/drawing/2014/main" id="{DB864123-85A0-404C-B5F8-9DEA68E4DFA7}"/>
              </a:ext>
            </a:extLst>
          </p:cNvPr>
          <p:cNvPicPr>
            <a:picLocks noChangeAspect="1"/>
          </p:cNvPicPr>
          <p:nvPr/>
        </p:nvPicPr>
        <p:blipFill>
          <a:blip r:embed="rId4"/>
          <a:stretch>
            <a:fillRect/>
          </a:stretch>
        </p:blipFill>
        <p:spPr>
          <a:xfrm>
            <a:off x="3913912" y="1959022"/>
            <a:ext cx="5122288" cy="1296425"/>
          </a:xfrm>
          <a:prstGeom prst="rect">
            <a:avLst/>
          </a:prstGeom>
        </p:spPr>
      </p:pic>
      <p:pic>
        <p:nvPicPr>
          <p:cNvPr id="3" name="图片 2">
            <a:extLst>
              <a:ext uri="{FF2B5EF4-FFF2-40B4-BE49-F238E27FC236}">
                <a16:creationId xmlns:a16="http://schemas.microsoft.com/office/drawing/2014/main" id="{CF6B81FE-D1AA-4516-8200-99AE33CECB4E}"/>
              </a:ext>
            </a:extLst>
          </p:cNvPr>
          <p:cNvPicPr>
            <a:picLocks noChangeAspect="1"/>
          </p:cNvPicPr>
          <p:nvPr/>
        </p:nvPicPr>
        <p:blipFill>
          <a:blip r:embed="rId5"/>
          <a:stretch>
            <a:fillRect/>
          </a:stretch>
        </p:blipFill>
        <p:spPr>
          <a:xfrm>
            <a:off x="3913912" y="3333883"/>
            <a:ext cx="5122288" cy="1298114"/>
          </a:xfrm>
          <a:prstGeom prst="rect">
            <a:avLst/>
          </a:prstGeom>
        </p:spPr>
      </p:pic>
      <p:sp>
        <p:nvSpPr>
          <p:cNvPr id="11" name="文本框 10">
            <a:extLst>
              <a:ext uri="{FF2B5EF4-FFF2-40B4-BE49-F238E27FC236}">
                <a16:creationId xmlns:a16="http://schemas.microsoft.com/office/drawing/2014/main" id="{45B5DCB3-F722-4C7C-97C2-DAE4061F1DCA}"/>
              </a:ext>
            </a:extLst>
          </p:cNvPr>
          <p:cNvSpPr txBox="1"/>
          <p:nvPr/>
        </p:nvSpPr>
        <p:spPr>
          <a:xfrm>
            <a:off x="6263390" y="1225887"/>
            <a:ext cx="158531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192.168.0.130</a:t>
            </a:r>
          </a:p>
          <a:p>
            <a:r>
              <a:rPr lang="en-US" altLang="zh-CN" dirty="0">
                <a:latin typeface="Times New Roman" panose="02020603050405020304" pitchFamily="18" charset="0"/>
                <a:cs typeface="Times New Roman" panose="02020603050405020304" pitchFamily="18" charset="0"/>
              </a:rPr>
              <a:t>Client</a:t>
            </a:r>
          </a:p>
        </p:txBody>
      </p:sp>
      <p:sp>
        <p:nvSpPr>
          <p:cNvPr id="12" name="文本框 11">
            <a:extLst>
              <a:ext uri="{FF2B5EF4-FFF2-40B4-BE49-F238E27FC236}">
                <a16:creationId xmlns:a16="http://schemas.microsoft.com/office/drawing/2014/main" id="{F72F26A1-7905-471C-9DA0-2849C24AF544}"/>
              </a:ext>
            </a:extLst>
          </p:cNvPr>
          <p:cNvSpPr txBox="1"/>
          <p:nvPr/>
        </p:nvSpPr>
        <p:spPr>
          <a:xfrm>
            <a:off x="1191597" y="1193016"/>
            <a:ext cx="170180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192.168.0.120 Server</a:t>
            </a:r>
          </a:p>
        </p:txBody>
      </p:sp>
    </p:spTree>
    <p:extLst>
      <p:ext uri="{BB962C8B-B14F-4D97-AF65-F5344CB8AC3E}">
        <p14:creationId xmlns:p14="http://schemas.microsoft.com/office/powerpoint/2010/main" val="401497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Simple Client</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9</a:t>
            </a:fld>
            <a:endParaRPr lang="zh-CN" altLang="en-US" sz="2000" dirty="0">
              <a:solidFill>
                <a:srgbClr val="2E75B6"/>
              </a:solidFill>
            </a:endParaRPr>
          </a:p>
        </p:txBody>
      </p:sp>
      <p:sp>
        <p:nvSpPr>
          <p:cNvPr id="3" name="矩形: 圆角 2">
            <a:extLst>
              <a:ext uri="{FF2B5EF4-FFF2-40B4-BE49-F238E27FC236}">
                <a16:creationId xmlns:a16="http://schemas.microsoft.com/office/drawing/2014/main" id="{DB6C429A-2023-412C-A253-AA7AA17FE139}"/>
              </a:ext>
            </a:extLst>
          </p:cNvPr>
          <p:cNvSpPr/>
          <p:nvPr/>
        </p:nvSpPr>
        <p:spPr>
          <a:xfrm>
            <a:off x="4572000" y="1196152"/>
            <a:ext cx="4241799" cy="132925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grpSp>
        <p:nvGrpSpPr>
          <p:cNvPr id="35" name="组合 34">
            <a:extLst>
              <a:ext uri="{FF2B5EF4-FFF2-40B4-BE49-F238E27FC236}">
                <a16:creationId xmlns:a16="http://schemas.microsoft.com/office/drawing/2014/main" id="{498AF938-595D-4CCD-AC4C-9AC7FAE1F92B}"/>
              </a:ext>
            </a:extLst>
          </p:cNvPr>
          <p:cNvGrpSpPr/>
          <p:nvPr/>
        </p:nvGrpSpPr>
        <p:grpSpPr>
          <a:xfrm>
            <a:off x="842681" y="1394202"/>
            <a:ext cx="3513666" cy="668147"/>
            <a:chOff x="842681" y="1394202"/>
            <a:chExt cx="3513666" cy="668147"/>
          </a:xfrm>
        </p:grpSpPr>
        <p:sp>
          <p:nvSpPr>
            <p:cNvPr id="4" name="箭头: 右 3">
              <a:extLst>
                <a:ext uri="{FF2B5EF4-FFF2-40B4-BE49-F238E27FC236}">
                  <a16:creationId xmlns:a16="http://schemas.microsoft.com/office/drawing/2014/main" id="{21063CC6-FCE2-4435-9DAC-757BC32A1688}"/>
                </a:ext>
              </a:extLst>
            </p:cNvPr>
            <p:cNvSpPr/>
            <p:nvPr/>
          </p:nvSpPr>
          <p:spPr>
            <a:xfrm>
              <a:off x="954618" y="1693017"/>
              <a:ext cx="3251199"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4F385F79-C302-4AAE-B053-727B2E76DD88}"/>
                </a:ext>
              </a:extLst>
            </p:cNvPr>
            <p:cNvSpPr/>
            <p:nvPr/>
          </p:nvSpPr>
          <p:spPr>
            <a:xfrm>
              <a:off x="842681" y="1394202"/>
              <a:ext cx="3513666" cy="307777"/>
            </a:xfrm>
            <a:prstGeom prst="rect">
              <a:avLst/>
            </a:prstGeom>
          </p:spPr>
          <p:txBody>
            <a:bodyPr wrap="square">
              <a:spAutoFit/>
            </a:bodyPr>
            <a:lstStyle/>
            <a:p>
              <a:r>
                <a:rPr lang="zh-CN" altLang="en-US" sz="1400" b="1" dirty="0">
                  <a:latin typeface="Times New Roman" panose="02020603050405020304" pitchFamily="18" charset="0"/>
                  <a:cs typeface="Times New Roman" panose="02020603050405020304" pitchFamily="18" charset="0"/>
                </a:rPr>
                <a:t>Parameter</a:t>
              </a:r>
              <a:r>
                <a:rPr lang="en-US" altLang="zh-CN" sz="1400" b="1" dirty="0">
                  <a:latin typeface="Times New Roman" panose="02020603050405020304" pitchFamily="18" charset="0"/>
                  <a:cs typeface="Times New Roman" panose="02020603050405020304" pitchFamily="18" charset="0"/>
                </a:rPr>
                <a:t>s(URL, # of threads, time of test)</a:t>
              </a:r>
              <a:endParaRPr lang="zh-CN" altLang="en-US" sz="1400" b="1" dirty="0">
                <a:latin typeface="Times New Roman" panose="02020603050405020304" pitchFamily="18" charset="0"/>
                <a:cs typeface="Times New Roman" panose="02020603050405020304" pitchFamily="18" charset="0"/>
              </a:endParaRPr>
            </a:p>
          </p:txBody>
        </p:sp>
      </p:grpSp>
      <p:sp>
        <p:nvSpPr>
          <p:cNvPr id="9" name="文本框 8">
            <a:extLst>
              <a:ext uri="{FF2B5EF4-FFF2-40B4-BE49-F238E27FC236}">
                <a16:creationId xmlns:a16="http://schemas.microsoft.com/office/drawing/2014/main" id="{84B21C70-43B5-4760-9A78-642D777D1AC1}"/>
              </a:ext>
            </a:extLst>
          </p:cNvPr>
          <p:cNvSpPr txBox="1"/>
          <p:nvPr/>
        </p:nvSpPr>
        <p:spPr>
          <a:xfrm>
            <a:off x="4663017" y="1230741"/>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grpSp>
        <p:nvGrpSpPr>
          <p:cNvPr id="23" name="组合 22">
            <a:extLst>
              <a:ext uri="{FF2B5EF4-FFF2-40B4-BE49-F238E27FC236}">
                <a16:creationId xmlns:a16="http://schemas.microsoft.com/office/drawing/2014/main" id="{0AAC4F62-6934-4786-B4BD-8D81C51AF2A5}"/>
              </a:ext>
            </a:extLst>
          </p:cNvPr>
          <p:cNvGrpSpPr/>
          <p:nvPr/>
        </p:nvGrpSpPr>
        <p:grpSpPr>
          <a:xfrm>
            <a:off x="352667" y="4731739"/>
            <a:ext cx="2921000" cy="1329259"/>
            <a:chOff x="550335" y="4267200"/>
            <a:chExt cx="2921000" cy="1329259"/>
          </a:xfrm>
        </p:grpSpPr>
        <p:sp>
          <p:nvSpPr>
            <p:cNvPr id="7" name="矩形: 圆角 6">
              <a:extLst>
                <a:ext uri="{FF2B5EF4-FFF2-40B4-BE49-F238E27FC236}">
                  <a16:creationId xmlns:a16="http://schemas.microsoft.com/office/drawing/2014/main" id="{DAF74F64-F8AF-4AB0-AF91-05449CC8385C}"/>
                </a:ext>
              </a:extLst>
            </p:cNvPr>
            <p:cNvSpPr/>
            <p:nvPr/>
          </p:nvSpPr>
          <p:spPr>
            <a:xfrm>
              <a:off x="550335" y="4267200"/>
              <a:ext cx="2921000" cy="132925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B14D4236-D816-4376-A365-66547786D0B1}"/>
                </a:ext>
              </a:extLst>
            </p:cNvPr>
            <p:cNvSpPr txBox="1"/>
            <p:nvPr/>
          </p:nvSpPr>
          <p:spPr>
            <a:xfrm>
              <a:off x="605370" y="4308248"/>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grpSp>
      <p:sp>
        <p:nvSpPr>
          <p:cNvPr id="19" name="矩形 18">
            <a:extLst>
              <a:ext uri="{FF2B5EF4-FFF2-40B4-BE49-F238E27FC236}">
                <a16:creationId xmlns:a16="http://schemas.microsoft.com/office/drawing/2014/main" id="{9437B480-0936-4C4E-8C9A-8D5344BE8608}"/>
              </a:ext>
            </a:extLst>
          </p:cNvPr>
          <p:cNvSpPr/>
          <p:nvPr/>
        </p:nvSpPr>
        <p:spPr>
          <a:xfrm rot="19166429">
            <a:off x="3163029" y="2921151"/>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70219C91-E0CD-43BE-82CA-A29490FE39F1}"/>
              </a:ext>
            </a:extLst>
          </p:cNvPr>
          <p:cNvSpPr/>
          <p:nvPr/>
        </p:nvSpPr>
        <p:spPr>
          <a:xfrm rot="19229121">
            <a:off x="3270093" y="3276811"/>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grpSp>
        <p:nvGrpSpPr>
          <p:cNvPr id="37" name="组合 36">
            <a:extLst>
              <a:ext uri="{FF2B5EF4-FFF2-40B4-BE49-F238E27FC236}">
                <a16:creationId xmlns:a16="http://schemas.microsoft.com/office/drawing/2014/main" id="{753F8DD1-4446-4489-89D9-2F40A7A62674}"/>
              </a:ext>
            </a:extLst>
          </p:cNvPr>
          <p:cNvGrpSpPr/>
          <p:nvPr/>
        </p:nvGrpSpPr>
        <p:grpSpPr>
          <a:xfrm>
            <a:off x="4682068" y="1778719"/>
            <a:ext cx="1659465" cy="604587"/>
            <a:chOff x="5359399" y="1794631"/>
            <a:chExt cx="1659465" cy="604587"/>
          </a:xfrm>
          <a:solidFill>
            <a:schemeClr val="bg1"/>
          </a:solidFill>
        </p:grpSpPr>
        <p:sp>
          <p:nvSpPr>
            <p:cNvPr id="10" name="矩形 9">
              <a:extLst>
                <a:ext uri="{FF2B5EF4-FFF2-40B4-BE49-F238E27FC236}">
                  <a16:creationId xmlns:a16="http://schemas.microsoft.com/office/drawing/2014/main" id="{676C4B6C-91EA-4040-9290-0A5F7BD65448}"/>
                </a:ext>
              </a:extLst>
            </p:cNvPr>
            <p:cNvSpPr/>
            <p:nvPr/>
          </p:nvSpPr>
          <p:spPr>
            <a:xfrm>
              <a:off x="5359399" y="1794631"/>
              <a:ext cx="1659465" cy="60458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Thread 1</a:t>
              </a:r>
            </a:p>
            <a:p>
              <a:pPr algn="ctr"/>
              <a:endParaRPr lang="en-US" altLang="zh-CN" sz="1400" dirty="0">
                <a:solidFill>
                  <a:schemeClr val="tx1"/>
                </a:solidFill>
                <a:latin typeface="Times New Roman" panose="02020603050405020304" pitchFamily="18" charset="0"/>
                <a:cs typeface="Times New Roman" panose="02020603050405020304" pitchFamily="18" charset="0"/>
              </a:endParaRPr>
            </a:p>
            <a:p>
              <a:pPr algn="ct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3C6998B-8378-4AE2-8FE9-CA2406A10D68}"/>
                </a:ext>
              </a:extLst>
            </p:cNvPr>
            <p:cNvSpPr txBox="1"/>
            <p:nvPr/>
          </p:nvSpPr>
          <p:spPr>
            <a:xfrm>
              <a:off x="5384800" y="2033771"/>
              <a:ext cx="821265" cy="26161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GetMethod</a:t>
              </a:r>
              <a:endParaRPr lang="zh-CN" altLang="en-US" sz="11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AB1DE0A5-FDE8-4557-974C-1592C8CD1196}"/>
                </a:ext>
              </a:extLst>
            </p:cNvPr>
            <p:cNvSpPr txBox="1"/>
            <p:nvPr/>
          </p:nvSpPr>
          <p:spPr>
            <a:xfrm>
              <a:off x="6265331" y="2033771"/>
              <a:ext cx="694265" cy="26573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Statistics</a:t>
              </a:r>
            </a:p>
          </p:txBody>
        </p:sp>
      </p:grpSp>
      <p:grpSp>
        <p:nvGrpSpPr>
          <p:cNvPr id="31" name="组合 30">
            <a:extLst>
              <a:ext uri="{FF2B5EF4-FFF2-40B4-BE49-F238E27FC236}">
                <a16:creationId xmlns:a16="http://schemas.microsoft.com/office/drawing/2014/main" id="{444D1271-A39F-4FFD-9C37-4FA7294C1EF0}"/>
              </a:ext>
            </a:extLst>
          </p:cNvPr>
          <p:cNvGrpSpPr/>
          <p:nvPr/>
        </p:nvGrpSpPr>
        <p:grpSpPr>
          <a:xfrm>
            <a:off x="7116235" y="1776802"/>
            <a:ext cx="1659465" cy="604587"/>
            <a:chOff x="5511799" y="1947031"/>
            <a:chExt cx="1659465" cy="604587"/>
          </a:xfrm>
        </p:grpSpPr>
        <p:sp>
          <p:nvSpPr>
            <p:cNvPr id="32" name="矩形 31">
              <a:extLst>
                <a:ext uri="{FF2B5EF4-FFF2-40B4-BE49-F238E27FC236}">
                  <a16:creationId xmlns:a16="http://schemas.microsoft.com/office/drawing/2014/main" id="{D07AECF3-5D8E-41CF-8357-1C712B9CBD27}"/>
                </a:ext>
              </a:extLst>
            </p:cNvPr>
            <p:cNvSpPr/>
            <p:nvPr/>
          </p:nvSpPr>
          <p:spPr>
            <a:xfrm>
              <a:off x="5511799" y="1947031"/>
              <a:ext cx="1659465" cy="60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Thread N</a:t>
              </a:r>
            </a:p>
            <a:p>
              <a:pPr algn="ctr"/>
              <a:endParaRPr lang="en-US" altLang="zh-CN" sz="1400" dirty="0">
                <a:solidFill>
                  <a:schemeClr val="tx1"/>
                </a:solidFill>
                <a:latin typeface="Times New Roman" panose="02020603050405020304" pitchFamily="18" charset="0"/>
                <a:cs typeface="Times New Roman" panose="02020603050405020304" pitchFamily="18" charset="0"/>
              </a:endParaRPr>
            </a:p>
            <a:p>
              <a:pPr algn="ct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E086D15A-08A6-4D40-947D-2D3F9F5097CE}"/>
                </a:ext>
              </a:extLst>
            </p:cNvPr>
            <p:cNvSpPr txBox="1"/>
            <p:nvPr/>
          </p:nvSpPr>
          <p:spPr>
            <a:xfrm>
              <a:off x="5537200" y="2186171"/>
              <a:ext cx="821265" cy="26161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GetMethod</a:t>
              </a:r>
              <a:endParaRPr lang="zh-CN" altLang="en-US" sz="11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2F26FEF9-A00F-4361-9B85-6F6F6B204CC8}"/>
                </a:ext>
              </a:extLst>
            </p:cNvPr>
            <p:cNvSpPr txBox="1"/>
            <p:nvPr/>
          </p:nvSpPr>
          <p:spPr>
            <a:xfrm>
              <a:off x="6417731" y="2186171"/>
              <a:ext cx="694265" cy="26573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Statistics</a:t>
              </a:r>
            </a:p>
          </p:txBody>
        </p:sp>
      </p:grpSp>
      <p:sp>
        <p:nvSpPr>
          <p:cNvPr id="36" name="矩形 35">
            <a:extLst>
              <a:ext uri="{FF2B5EF4-FFF2-40B4-BE49-F238E27FC236}">
                <a16:creationId xmlns:a16="http://schemas.microsoft.com/office/drawing/2014/main" id="{8A30276E-A59A-4404-8802-76DF38998B87}"/>
              </a:ext>
            </a:extLst>
          </p:cNvPr>
          <p:cNvSpPr/>
          <p:nvPr/>
        </p:nvSpPr>
        <p:spPr>
          <a:xfrm>
            <a:off x="6400799" y="1871920"/>
            <a:ext cx="1187299"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3AE6B159-650C-46A1-9AD0-597C1A02362C}"/>
              </a:ext>
            </a:extLst>
          </p:cNvPr>
          <p:cNvCxnSpPr>
            <a:cxnSpLocks/>
          </p:cNvCxnSpPr>
          <p:nvPr/>
        </p:nvCxnSpPr>
        <p:spPr>
          <a:xfrm flipV="1">
            <a:off x="2206108" y="2241254"/>
            <a:ext cx="3181846" cy="24904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3692F716-EDCD-46D6-B289-962CC3D3D0BA}"/>
              </a:ext>
            </a:extLst>
          </p:cNvPr>
          <p:cNvCxnSpPr>
            <a:cxnSpLocks/>
            <a:endCxn id="7" idx="0"/>
          </p:cNvCxnSpPr>
          <p:nvPr/>
        </p:nvCxnSpPr>
        <p:spPr>
          <a:xfrm flipH="1">
            <a:off x="1813167" y="2277552"/>
            <a:ext cx="3182166" cy="24541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1B2F5E50-ACF8-4CF0-952D-2E442A4720BE}"/>
              </a:ext>
            </a:extLst>
          </p:cNvPr>
          <p:cNvCxnSpPr>
            <a:cxnSpLocks/>
          </p:cNvCxnSpPr>
          <p:nvPr/>
        </p:nvCxnSpPr>
        <p:spPr>
          <a:xfrm flipH="1">
            <a:off x="3222057" y="2240995"/>
            <a:ext cx="4141903" cy="26070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4D505F75-9FFC-4FFD-8F0D-C1E873E00AB2}"/>
              </a:ext>
            </a:extLst>
          </p:cNvPr>
          <p:cNvSpPr/>
          <p:nvPr/>
        </p:nvSpPr>
        <p:spPr>
          <a:xfrm rot="19816624">
            <a:off x="4899100" y="3046837"/>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4A007055-86CD-4B3B-AA5E-F8E3174D9341}"/>
              </a:ext>
            </a:extLst>
          </p:cNvPr>
          <p:cNvCxnSpPr>
            <a:cxnSpLocks/>
          </p:cNvCxnSpPr>
          <p:nvPr/>
        </p:nvCxnSpPr>
        <p:spPr>
          <a:xfrm flipV="1">
            <a:off x="3242319" y="2263281"/>
            <a:ext cx="4463399" cy="2807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矩形 49">
            <a:extLst>
              <a:ext uri="{FF2B5EF4-FFF2-40B4-BE49-F238E27FC236}">
                <a16:creationId xmlns:a16="http://schemas.microsoft.com/office/drawing/2014/main" id="{8FCF9E58-3780-4EF3-A75E-E2B5BA252478}"/>
              </a:ext>
            </a:extLst>
          </p:cNvPr>
          <p:cNvSpPr/>
          <p:nvPr/>
        </p:nvSpPr>
        <p:spPr>
          <a:xfrm rot="19708193">
            <a:off x="4924874" y="3474814"/>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sp>
        <p:nvSpPr>
          <p:cNvPr id="53" name="箭头: 右 52">
            <a:extLst>
              <a:ext uri="{FF2B5EF4-FFF2-40B4-BE49-F238E27FC236}">
                <a16:creationId xmlns:a16="http://schemas.microsoft.com/office/drawing/2014/main" id="{F02371E3-8CF3-43D4-8A99-D74DFC26AD1E}"/>
              </a:ext>
            </a:extLst>
          </p:cNvPr>
          <p:cNvSpPr/>
          <p:nvPr/>
        </p:nvSpPr>
        <p:spPr>
          <a:xfrm rot="5400000">
            <a:off x="7755351" y="3048090"/>
            <a:ext cx="1095879"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374D9F23-002F-4EA1-B46A-AB0C5B623976}"/>
              </a:ext>
            </a:extLst>
          </p:cNvPr>
          <p:cNvSpPr/>
          <p:nvPr/>
        </p:nvSpPr>
        <p:spPr>
          <a:xfrm>
            <a:off x="5984052" y="3940101"/>
            <a:ext cx="3013997" cy="1815882"/>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The client simply discards the received reply. </a:t>
            </a:r>
          </a:p>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The client stops after &lt;time of test in seconds&gt;.</a:t>
            </a:r>
          </a:p>
          <a:p>
            <a:pPr marL="285750" indent="-285750">
              <a:buFont typeface="Wingdings" panose="05000000000000000000" pitchFamily="2" charset="2"/>
              <a:buChar char="ü"/>
            </a:pPr>
            <a:r>
              <a:rPr lang="en-US" altLang="zh-CN" sz="1600" b="1" dirty="0">
                <a:latin typeface="Times New Roman" panose="02020603050405020304" pitchFamily="18" charset="0"/>
                <a:cs typeface="Times New Roman" panose="02020603050405020304" pitchFamily="18" charset="0"/>
              </a:rPr>
              <a:t>Printing out the information of  performance evaluation.</a:t>
            </a:r>
            <a:endParaRPr lang="zh-CN" alt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altLang="zh-CN" sz="16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B68816A2-862B-49FA-9F21-6A7BD8B129B3}"/>
              </a:ext>
            </a:extLst>
          </p:cNvPr>
          <p:cNvSpPr/>
          <p:nvPr/>
        </p:nvSpPr>
        <p:spPr>
          <a:xfrm>
            <a:off x="283882" y="2102625"/>
            <a:ext cx="4572000" cy="276999"/>
          </a:xfrm>
          <a:prstGeom prst="rect">
            <a:avLst/>
          </a:prstGeom>
        </p:spPr>
        <p:txBody>
          <a:bodyPr>
            <a:spAutoFit/>
          </a:bodyPr>
          <a:lstStyle/>
          <a:p>
            <a:r>
              <a:rPr lang="en-US" altLang="zh-CN" sz="1200" dirty="0">
                <a:latin typeface="Times New Roman" panose="02020603050405020304" pitchFamily="18" charset="0"/>
                <a:cs typeface="Times New Roman" panose="02020603050405020304" pitchFamily="18" charset="0"/>
              </a:rPr>
              <a:t>java </a:t>
            </a:r>
            <a:r>
              <a:rPr lang="en-US" altLang="zh-CN" sz="1200" dirty="0" err="1">
                <a:latin typeface="Times New Roman" panose="02020603050405020304" pitchFamily="18" charset="0"/>
                <a:cs typeface="Times New Roman" panose="02020603050405020304" pitchFamily="18" charset="0"/>
              </a:rPr>
              <a:t>SHTTPTestClient</a:t>
            </a:r>
            <a:r>
              <a:rPr lang="en-US" altLang="zh-CN" sz="1200" dirty="0">
                <a:latin typeface="Times New Roman" panose="02020603050405020304" pitchFamily="18" charset="0"/>
                <a:cs typeface="Times New Roman" panose="02020603050405020304" pitchFamily="18" charset="0"/>
              </a:rPr>
              <a:t> -server &lt;server&gt; -</a:t>
            </a:r>
            <a:r>
              <a:rPr lang="en-US" altLang="zh-CN" sz="1200" dirty="0" err="1">
                <a:latin typeface="Times New Roman" panose="02020603050405020304" pitchFamily="18" charset="0"/>
                <a:cs typeface="Times New Roman" panose="02020603050405020304" pitchFamily="18" charset="0"/>
              </a:rPr>
              <a:t>servname</a:t>
            </a:r>
            <a:r>
              <a:rPr lang="en-US" altLang="zh-CN" sz="1200" dirty="0">
                <a:latin typeface="Times New Roman" panose="02020603050405020304" pitchFamily="18" charset="0"/>
                <a:cs typeface="Times New Roman" panose="02020603050405020304" pitchFamily="18" charset="0"/>
              </a:rPr>
              <a:t> &lt;server name&gt;</a:t>
            </a:r>
            <a:endParaRPr lang="zh-CN" altLang="en-US" sz="1200" dirty="0">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C941822B-AD92-40E2-8125-F32CC927B2C3}"/>
              </a:ext>
            </a:extLst>
          </p:cNvPr>
          <p:cNvCxnSpPr>
            <a:cxnSpLocks/>
            <a:stCxn id="6" idx="2"/>
            <a:endCxn id="39" idx="0"/>
          </p:cNvCxnSpPr>
          <p:nvPr/>
        </p:nvCxnSpPr>
        <p:spPr>
          <a:xfrm flipH="1">
            <a:off x="1877609" y="2379624"/>
            <a:ext cx="692273" cy="3144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矩形 38">
            <a:extLst>
              <a:ext uri="{FF2B5EF4-FFF2-40B4-BE49-F238E27FC236}">
                <a16:creationId xmlns:a16="http://schemas.microsoft.com/office/drawing/2014/main" id="{E27A55A5-3FF4-4F6E-928E-D5D53A69CF3B}"/>
              </a:ext>
            </a:extLst>
          </p:cNvPr>
          <p:cNvSpPr/>
          <p:nvPr/>
        </p:nvSpPr>
        <p:spPr>
          <a:xfrm>
            <a:off x="1395548" y="2694033"/>
            <a:ext cx="964122" cy="276999"/>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IP address</a:t>
            </a:r>
            <a:endParaRPr lang="zh-CN" altLang="en-US" sz="1200" dirty="0">
              <a:latin typeface="Times New Roman" panose="02020603050405020304" pitchFamily="18" charset="0"/>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F5076ED5-FCC3-4D76-BDB8-2D3D5713EB07}"/>
              </a:ext>
            </a:extLst>
          </p:cNvPr>
          <p:cNvCxnSpPr>
            <a:cxnSpLocks/>
          </p:cNvCxnSpPr>
          <p:nvPr/>
        </p:nvCxnSpPr>
        <p:spPr>
          <a:xfrm flipH="1">
            <a:off x="2929467" y="2318664"/>
            <a:ext cx="1102545" cy="5793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矩形 46">
            <a:extLst>
              <a:ext uri="{FF2B5EF4-FFF2-40B4-BE49-F238E27FC236}">
                <a16:creationId xmlns:a16="http://schemas.microsoft.com/office/drawing/2014/main" id="{F333B5DF-7DDF-42D2-9A89-EB80688E26DC}"/>
              </a:ext>
            </a:extLst>
          </p:cNvPr>
          <p:cNvSpPr/>
          <p:nvPr/>
        </p:nvSpPr>
        <p:spPr>
          <a:xfrm>
            <a:off x="2294407" y="2877151"/>
            <a:ext cx="1063149" cy="646331"/>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Your server name of virtual host</a:t>
            </a:r>
            <a:endParaRPr lang="zh-CN" altLang="en-US" sz="1200" dirty="0">
              <a:latin typeface="Times New Roman" panose="02020603050405020304" pitchFamily="18" charset="0"/>
              <a:cs typeface="Times New Roman" panose="02020603050405020304" pitchFamily="18" charset="0"/>
            </a:endParaRPr>
          </a:p>
        </p:txBody>
      </p:sp>
      <p:pic>
        <p:nvPicPr>
          <p:cNvPr id="40" name="图片 39">
            <a:extLst>
              <a:ext uri="{FF2B5EF4-FFF2-40B4-BE49-F238E27FC236}">
                <a16:creationId xmlns:a16="http://schemas.microsoft.com/office/drawing/2014/main" id="{2A508011-00AA-47A8-805A-4445479FBC2E}"/>
              </a:ext>
            </a:extLst>
          </p:cNvPr>
          <p:cNvPicPr>
            <a:picLocks noChangeAspect="1"/>
          </p:cNvPicPr>
          <p:nvPr/>
        </p:nvPicPr>
        <p:blipFill>
          <a:blip r:embed="rId3"/>
          <a:stretch>
            <a:fillRect/>
          </a:stretch>
        </p:blipFill>
        <p:spPr>
          <a:xfrm>
            <a:off x="552125" y="2885055"/>
            <a:ext cx="4514052" cy="338554"/>
          </a:xfrm>
          <a:prstGeom prst="rect">
            <a:avLst/>
          </a:prstGeom>
        </p:spPr>
      </p:pic>
      <p:pic>
        <p:nvPicPr>
          <p:cNvPr id="41" name="图片 40">
            <a:extLst>
              <a:ext uri="{FF2B5EF4-FFF2-40B4-BE49-F238E27FC236}">
                <a16:creationId xmlns:a16="http://schemas.microsoft.com/office/drawing/2014/main" id="{2D33F7C0-635C-4FDB-9FA0-49DD33D2275A}"/>
              </a:ext>
            </a:extLst>
          </p:cNvPr>
          <p:cNvPicPr>
            <a:picLocks noChangeAspect="1"/>
          </p:cNvPicPr>
          <p:nvPr/>
        </p:nvPicPr>
        <p:blipFill rotWithShape="1">
          <a:blip r:embed="rId4"/>
          <a:srcRect b="61442"/>
          <a:stretch/>
        </p:blipFill>
        <p:spPr>
          <a:xfrm>
            <a:off x="534200" y="3403407"/>
            <a:ext cx="3535705" cy="914750"/>
          </a:xfrm>
          <a:prstGeom prst="rect">
            <a:avLst/>
          </a:prstGeom>
        </p:spPr>
      </p:pic>
    </p:spTree>
    <p:extLst>
      <p:ext uri="{BB962C8B-B14F-4D97-AF65-F5344CB8AC3E}">
        <p14:creationId xmlns:p14="http://schemas.microsoft.com/office/powerpoint/2010/main" val="112020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22557</TotalTime>
  <Words>1657</Words>
  <Application>Microsoft Macintosh PowerPoint</Application>
  <PresentationFormat>On-screen Show (4:3)</PresentationFormat>
  <Paragraphs>314</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等线</vt:lpstr>
      <vt:lpstr>等线 Light</vt:lpstr>
      <vt:lpstr>宋体</vt:lpstr>
      <vt:lpstr>Arial</vt:lpstr>
      <vt:lpstr>Calibri</vt:lpstr>
      <vt:lpstr>Calibri Light</vt:lpstr>
      <vt:lpstr>Cambria Math</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weiwei zhang</dc:creator>
  <cp:lastModifiedBy>Qiao Xiang</cp:lastModifiedBy>
  <cp:revision>6893</cp:revision>
  <dcterms:created xsi:type="dcterms:W3CDTF">2019-01-26T06:08:23Z</dcterms:created>
  <dcterms:modified xsi:type="dcterms:W3CDTF">2021-10-28T08:35:40Z</dcterms:modified>
</cp:coreProperties>
</file>