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0" r:id="rId2"/>
    <p:sldMasterId id="2147484037" r:id="rId3"/>
    <p:sldMasterId id="2147484711" r:id="rId4"/>
  </p:sldMasterIdLst>
  <p:notesMasterIdLst>
    <p:notesMasterId r:id="rId59"/>
  </p:notesMasterIdLst>
  <p:handoutMasterIdLst>
    <p:handoutMasterId r:id="rId60"/>
  </p:handoutMasterIdLst>
  <p:sldIdLst>
    <p:sldId id="355" r:id="rId5"/>
    <p:sldId id="594" r:id="rId6"/>
    <p:sldId id="471" r:id="rId7"/>
    <p:sldId id="458" r:id="rId8"/>
    <p:sldId id="460" r:id="rId9"/>
    <p:sldId id="459" r:id="rId10"/>
    <p:sldId id="583" r:id="rId11"/>
    <p:sldId id="461" r:id="rId12"/>
    <p:sldId id="598" r:id="rId13"/>
    <p:sldId id="521" r:id="rId14"/>
    <p:sldId id="522" r:id="rId15"/>
    <p:sldId id="2413" r:id="rId16"/>
    <p:sldId id="2470" r:id="rId17"/>
    <p:sldId id="430" r:id="rId18"/>
    <p:sldId id="431" r:id="rId19"/>
    <p:sldId id="495" r:id="rId20"/>
    <p:sldId id="546" r:id="rId21"/>
    <p:sldId id="453" r:id="rId22"/>
    <p:sldId id="434" r:id="rId23"/>
    <p:sldId id="2445" r:id="rId24"/>
    <p:sldId id="2452" r:id="rId25"/>
    <p:sldId id="454" r:id="rId26"/>
    <p:sldId id="468" r:id="rId27"/>
    <p:sldId id="466" r:id="rId28"/>
    <p:sldId id="467" r:id="rId29"/>
    <p:sldId id="531" r:id="rId30"/>
    <p:sldId id="584" r:id="rId31"/>
    <p:sldId id="480" r:id="rId32"/>
    <p:sldId id="563" r:id="rId33"/>
    <p:sldId id="586" r:id="rId34"/>
    <p:sldId id="481" r:id="rId35"/>
    <p:sldId id="482" r:id="rId36"/>
    <p:sldId id="483" r:id="rId37"/>
    <p:sldId id="587" r:id="rId38"/>
    <p:sldId id="2471" r:id="rId39"/>
    <p:sldId id="2473" r:id="rId40"/>
    <p:sldId id="2472" r:id="rId41"/>
    <p:sldId id="488" r:id="rId42"/>
    <p:sldId id="489" r:id="rId43"/>
    <p:sldId id="490" r:id="rId44"/>
    <p:sldId id="491" r:id="rId45"/>
    <p:sldId id="492" r:id="rId46"/>
    <p:sldId id="502" r:id="rId47"/>
    <p:sldId id="503" r:id="rId48"/>
    <p:sldId id="504" r:id="rId49"/>
    <p:sldId id="505" r:id="rId50"/>
    <p:sldId id="506" r:id="rId51"/>
    <p:sldId id="507" r:id="rId52"/>
    <p:sldId id="590" r:id="rId53"/>
    <p:sldId id="533" r:id="rId54"/>
    <p:sldId id="508" r:id="rId55"/>
    <p:sldId id="2094" r:id="rId56"/>
    <p:sldId id="1716" r:id="rId57"/>
    <p:sldId id="2474" r:id="rId5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3"/>
    <p:restoredTop sz="84309"/>
  </p:normalViewPr>
  <p:slideViewPr>
    <p:cSldViewPr snapToGrid="0">
      <p:cViewPr varScale="1">
        <p:scale>
          <a:sx n="117" d="100"/>
          <a:sy n="117" d="100"/>
        </p:scale>
        <p:origin x="1304"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3C503CF-F604-B245-826B-814B1BE9BE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BA18EA6-512A-024E-BC93-4D46C0FA3D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C7C538F-9BBD-8C48-A7E0-75B91515DA0F}" type="slidenum">
              <a:rPr lang="en-US" altLang="en-US" sz="1300"/>
              <a:pPr/>
              <a:t>1</a:t>
            </a:fld>
            <a:endParaRPr lang="en-US" altLang="en-US" sz="13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11</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extLst>
      <p:ext uri="{BB962C8B-B14F-4D97-AF65-F5344CB8AC3E}">
        <p14:creationId xmlns:p14="http://schemas.microsoft.com/office/powerpoint/2010/main" val="243318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F56B1-1C5E-9640-8925-4125A7E9BD5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CB03C21-02DE-B047-957B-8E2DF689D01C}" type="slidenum">
              <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rPr>
              <a:pPr marL="0" marR="0" lvl="0" indent="0" algn="r" defTabSz="966788" rtl="0" eaLnBrk="0" fontAlgn="base" latinLnBrk="0" hangingPunct="0">
                <a:lnSpc>
                  <a:spcPct val="100000"/>
                </a:lnSpc>
                <a:spcBef>
                  <a:spcPct val="0"/>
                </a:spcBef>
                <a:spcAft>
                  <a:spcPct val="0"/>
                </a:spcAft>
                <a:buClrTx/>
                <a:buSzTx/>
                <a:buFontTx/>
                <a:buNone/>
                <a:tabLst/>
                <a:defRPr/>
              </a:pPr>
              <a:t>12</a:t>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836610" name="Rectangle 2">
            <a:extLst>
              <a:ext uri="{FF2B5EF4-FFF2-40B4-BE49-F238E27FC236}">
                <a16:creationId xmlns:a16="http://schemas.microsoft.com/office/drawing/2014/main" id="{4F396937-B032-8E4A-A4AE-FF472C3AACA6}"/>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34EC6BE7-2CF5-EF4A-9948-B593444E2183}"/>
              </a:ext>
            </a:extLst>
          </p:cNvPr>
          <p:cNvSpPr>
            <a:spLocks noGrp="1" noChangeArrowheads="1"/>
          </p:cNvSpPr>
          <p:nvPr>
            <p:ph type="body" idx="1"/>
          </p:nvPr>
        </p:nvSpPr>
        <p:spPr/>
        <p:txBody>
          <a:bodyPr/>
          <a:lstStyle/>
          <a:p>
            <a:endParaRPr lang="zh-CN" altLang="en-US">
              <a:ea typeface="SimSun" panose="02010600030101010101" pitchFamily="2" charset="-122"/>
            </a:endParaRPr>
          </a:p>
        </p:txBody>
      </p:sp>
    </p:spTree>
    <p:extLst>
      <p:ext uri="{BB962C8B-B14F-4D97-AF65-F5344CB8AC3E}">
        <p14:creationId xmlns:p14="http://schemas.microsoft.com/office/powerpoint/2010/main" val="108377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B08C163-67FF-D54E-B744-FF811825ABB0}"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extLst>
      <p:ext uri="{BB962C8B-B14F-4D97-AF65-F5344CB8AC3E}">
        <p14:creationId xmlns:p14="http://schemas.microsoft.com/office/powerpoint/2010/main" val="347743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14</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extLst>
      <p:ext uri="{BB962C8B-B14F-4D97-AF65-F5344CB8AC3E}">
        <p14:creationId xmlns:p14="http://schemas.microsoft.com/office/powerpoint/2010/main" val="310805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15</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9781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16</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636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17</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646363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18</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8982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19</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272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20</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317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312A99F-D5CC-4547-B7D8-A058C6F34648}" type="slidenum">
              <a:rPr lang="en-US" altLang="en-US" sz="1300">
                <a:solidFill>
                  <a:srgbClr val="000000"/>
                </a:solidFill>
              </a:rPr>
              <a:pPr/>
              <a:t>3</a:t>
            </a:fld>
            <a:endParaRPr lang="en-US" altLang="en-US" sz="1300">
              <a:solidFill>
                <a:srgbClr val="000000"/>
              </a:solidFill>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9380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21</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7756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22</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20210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23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0037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24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34426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25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61858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26</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27</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70699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D9412A1-480B-CD4F-99E4-3ECE6D09B52C}" type="slidenum">
              <a:rPr lang="en-US" altLang="en-US" sz="1300">
                <a:solidFill>
                  <a:srgbClr val="000000"/>
                </a:solidFill>
              </a:rPr>
              <a:pPr/>
              <a:t>28</a:t>
            </a:fld>
            <a:endParaRPr lang="en-US" altLang="en-US" sz="1300">
              <a:solidFill>
                <a:srgbClr val="000000"/>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42658EF-C304-3F4F-A2C0-0BE696CCEF3D}" type="slidenum">
              <a:rPr lang="en-US" altLang="en-US" sz="1300">
                <a:solidFill>
                  <a:srgbClr val="000000"/>
                </a:solidFill>
              </a:rPr>
              <a:pPr/>
              <a:t>29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65978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30</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3438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4</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63159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5A9D59-2FC9-A946-9B96-638FEBD0CB73}" type="slidenum">
              <a:rPr lang="en-US" altLang="en-US" sz="1300">
                <a:solidFill>
                  <a:srgbClr val="000000"/>
                </a:solidFill>
              </a:rPr>
              <a:pPr/>
              <a:t>31</a:t>
            </a:fld>
            <a:endParaRPr lang="en-US" altLang="en-US" sz="1300">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CBBC4F9-8084-F747-873A-13AF0A796479}" type="slidenum">
              <a:rPr lang="en-US" altLang="en-US" sz="1300">
                <a:solidFill>
                  <a:srgbClr val="000000"/>
                </a:solidFill>
              </a:rPr>
              <a:pPr/>
              <a:t>32</a:t>
            </a:fld>
            <a:endParaRPr lang="en-US" altLang="en-US" sz="1300">
              <a:solidFill>
                <a:srgbClr val="000000"/>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8A4AB59-721B-A14B-9A8E-C3BA83A7A844}" type="slidenum">
              <a:rPr lang="en-US" altLang="en-US" sz="1300">
                <a:solidFill>
                  <a:srgbClr val="000000"/>
                </a:solidFill>
              </a:rPr>
              <a:pPr/>
              <a:t>33</a:t>
            </a:fld>
            <a:endParaRPr lang="en-US" altLang="en-US" sz="1300">
              <a:solidFill>
                <a:srgbClr val="000000"/>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34</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37625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55C31EE-4A4F-804C-96EA-B894ED97A2C9}" type="slidenum">
              <a:rPr lang="en-US" altLang="en-US" sz="1300">
                <a:solidFill>
                  <a:srgbClr val="000000"/>
                </a:solidFill>
              </a:rPr>
              <a:pPr/>
              <a:t>35</a:t>
            </a:fld>
            <a:endParaRPr lang="en-US" altLang="en-US"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1401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36</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33211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C96E42C-8423-9047-A48A-2009E1CDFE24}" type="slidenum">
              <a:rPr lang="en-US" altLang="en-US" sz="1300">
                <a:solidFill>
                  <a:srgbClr val="000000"/>
                </a:solidFill>
              </a:rPr>
              <a:pPr/>
              <a:t>37</a:t>
            </a:fld>
            <a:endParaRPr lang="en-US" altLang="en-US" sz="1300">
              <a:solidFill>
                <a:srgbClr val="000000"/>
              </a:solidFill>
            </a:endParaRPr>
          </a:p>
        </p:txBody>
      </p:sp>
      <p:sp>
        <p:nvSpPr>
          <p:cNvPr id="83970" name="Rectangle 2"/>
          <p:cNvSpPr>
            <a:spLocks noGrp="1" noRot="1" noChangeAspect="1" noChangeArrowheads="1" noTextEdit="1"/>
          </p:cNvSpPr>
          <p:nvPr>
            <p:ph type="sldImg"/>
          </p:nvPr>
        </p:nvSpPr>
        <p:spPr>
          <a:xfrm>
            <a:off x="1257300" y="719138"/>
            <a:ext cx="4802188" cy="3600450"/>
          </a:xfrm>
          <a:ln/>
        </p:spPr>
      </p:sp>
      <p:sp>
        <p:nvSpPr>
          <p:cNvPr id="83971"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301455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4725CA1-4AE2-6C4D-B82D-A36BFE8DB344}" type="slidenum">
              <a:rPr lang="en-US" altLang="en-US" sz="1300">
                <a:solidFill>
                  <a:srgbClr val="000000"/>
                </a:solidFill>
              </a:rPr>
              <a:pPr/>
              <a:t>38</a:t>
            </a:fld>
            <a:endParaRPr lang="en-US" altLang="en-US"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32142126-0B54-F74B-915F-23CACB1A77FE}" type="slidenum">
              <a:rPr lang="en-US" altLang="en-US" sz="1300">
                <a:solidFill>
                  <a:srgbClr val="000000"/>
                </a:solidFill>
              </a:rPr>
              <a:pPr/>
              <a:t>39</a:t>
            </a:fld>
            <a:endParaRPr lang="en-US" altLang="en-US"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EEBD8D1-9717-D940-A6E3-CAFB18FAF7AE}" type="slidenum">
              <a:rPr lang="en-US" altLang="en-US" sz="1300">
                <a:solidFill>
                  <a:srgbClr val="000000"/>
                </a:solidFill>
              </a:rPr>
              <a:pPr/>
              <a:t>40</a:t>
            </a:fld>
            <a:endParaRPr lang="en-US" altLang="en-US"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5</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27001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8523815-F356-E441-8284-398C1FEB102A}" type="slidenum">
              <a:rPr lang="en-US" altLang="en-US" sz="1300">
                <a:solidFill>
                  <a:srgbClr val="000000"/>
                </a:solidFill>
              </a:rPr>
              <a:pPr/>
              <a:t>41</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359A625-5045-D349-95AC-199C0443BE6D}" type="slidenum">
              <a:rPr lang="en-US" altLang="en-US" sz="1300">
                <a:solidFill>
                  <a:srgbClr val="000000"/>
                </a:solidFill>
              </a:rPr>
              <a:pPr/>
              <a:t>42</a:t>
            </a:fld>
            <a:endParaRPr lang="en-US" altLang="en-US"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0E322AF-A7BD-4A42-9343-FCC456D7CA2B}" type="slidenum">
              <a:rPr lang="en-US" altLang="en-US" sz="1300">
                <a:solidFill>
                  <a:srgbClr val="000000"/>
                </a:solidFill>
              </a:rPr>
              <a:pPr/>
              <a:t>43</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AB7834-715C-EF4D-B211-564F2EE89C4B}" type="slidenum">
              <a:rPr lang="en-US" altLang="en-US" sz="1300">
                <a:solidFill>
                  <a:srgbClr val="000000"/>
                </a:solidFill>
              </a:rPr>
              <a:pPr/>
              <a:t>44</a:t>
            </a:fld>
            <a:endParaRPr lang="en-US" altLang="en-US"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DD13AC2-8BC8-C947-B1FA-9519221009C5}" type="slidenum">
              <a:rPr lang="en-US" altLang="en-US" sz="1300">
                <a:solidFill>
                  <a:srgbClr val="000000"/>
                </a:solidFill>
              </a:rPr>
              <a:pPr/>
              <a:t>45</a:t>
            </a:fld>
            <a:endParaRPr lang="en-US" altLang="en-US"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5A354192-DFE3-B049-8322-CE96502C1565}" type="slidenum">
              <a:rPr lang="en-US" altLang="en-US" sz="1300">
                <a:solidFill>
                  <a:srgbClr val="000000"/>
                </a:solidFill>
              </a:rPr>
              <a:pPr/>
              <a:t>46</a:t>
            </a:fld>
            <a:endParaRPr lang="en-US" altLang="en-US"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9BCDE5B-2EFC-0346-9C88-F62934DDB411}" type="slidenum">
              <a:rPr lang="en-US" altLang="en-US" sz="1300">
                <a:solidFill>
                  <a:srgbClr val="000000"/>
                </a:solidFill>
              </a:rPr>
              <a:pPr/>
              <a:t>47</a:t>
            </a:fld>
            <a:endParaRPr lang="en-US" altLang="en-US"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8C214C3-4663-6B49-9DEF-1677AE85AC3D}" type="slidenum">
              <a:rPr lang="en-US" altLang="en-US" sz="1300">
                <a:solidFill>
                  <a:srgbClr val="000000"/>
                </a:solidFill>
              </a:rPr>
              <a:pPr/>
              <a:t>48</a:t>
            </a:fld>
            <a:endParaRPr lang="en-US" altLang="en-US"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ea typeface="ＭＳ Ｐゴシック" charset="-128"/>
              </a:rPr>
              <a:t>AIAD: difference does not change</a:t>
            </a:r>
          </a:p>
          <a:p>
            <a:r>
              <a:rPr lang="en-US" altLang="en-US" dirty="0">
                <a:latin typeface="Times New Roman" charset="0"/>
                <a:ea typeface="ＭＳ Ｐゴシック" charset="-128"/>
              </a:rPr>
              <a:t>MIMD: ratio does not change</a:t>
            </a:r>
          </a:p>
          <a:p>
            <a:r>
              <a:rPr lang="en-US" altLang="en-US" dirty="0">
                <a:latin typeface="Times New Roman" charset="0"/>
                <a:ea typeface="ＭＳ Ｐゴシック" charset="-128"/>
              </a:rPr>
              <a:t>MIAD: difference becomes bigger</a:t>
            </a:r>
          </a:p>
          <a:p>
            <a:r>
              <a:rPr lang="en-US" altLang="en-US" dirty="0">
                <a:latin typeface="Times New Roman" charset="0"/>
                <a:ea typeface="ＭＳ Ｐゴシック" charset="-128"/>
              </a:rPr>
              <a:t>AIMD: difference does not change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49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275895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F6C589D-D7F3-A148-98B4-3C084F9D4239}" type="slidenum">
              <a:rPr lang="en-US" altLang="en-US" sz="1300">
                <a:solidFill>
                  <a:srgbClr val="000000"/>
                </a:solidFill>
              </a:rPr>
              <a:pPr/>
              <a:t>50</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6276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6</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43128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51</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AAA6930-8950-EF41-B3C2-6199E9D6B68C}"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52</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56582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54</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extLst>
      <p:ext uri="{BB962C8B-B14F-4D97-AF65-F5344CB8AC3E}">
        <p14:creationId xmlns:p14="http://schemas.microsoft.com/office/powerpoint/2010/main" val="67281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7</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750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8</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2080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2713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10</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1486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F260574F-64EE-F44D-9EAF-10DB53231739}" type="slidenum">
              <a:rPr lang="en-US" altLang="en-US"/>
              <a:pPr>
                <a:defRPr/>
              </a:pPr>
              <a:t>‹#›</a:t>
            </a:fld>
            <a:endParaRPr lang="en-US" altLang="en-US"/>
          </a:p>
        </p:txBody>
      </p:sp>
    </p:spTree>
    <p:extLst>
      <p:ext uri="{BB962C8B-B14F-4D97-AF65-F5344CB8AC3E}">
        <p14:creationId xmlns:p14="http://schemas.microsoft.com/office/powerpoint/2010/main" val="54512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E06C3D6-993B-1544-BB42-72E79BD804FC}" type="slidenum">
              <a:rPr lang="en-US" altLang="en-US"/>
              <a:pPr>
                <a:defRPr/>
              </a:pPr>
              <a:t>‹#›</a:t>
            </a:fld>
            <a:endParaRPr lang="en-US" altLang="en-US"/>
          </a:p>
        </p:txBody>
      </p:sp>
    </p:spTree>
    <p:extLst>
      <p:ext uri="{BB962C8B-B14F-4D97-AF65-F5344CB8AC3E}">
        <p14:creationId xmlns:p14="http://schemas.microsoft.com/office/powerpoint/2010/main" val="11164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C4466E9-48D4-8147-9362-C86E878932D6}" type="slidenum">
              <a:rPr lang="en-US" altLang="en-US"/>
              <a:pPr>
                <a:defRPr/>
              </a:pPr>
              <a:t>‹#›</a:t>
            </a:fld>
            <a:endParaRPr lang="en-US" altLang="en-US"/>
          </a:p>
        </p:txBody>
      </p:sp>
    </p:spTree>
    <p:extLst>
      <p:ext uri="{BB962C8B-B14F-4D97-AF65-F5344CB8AC3E}">
        <p14:creationId xmlns:p14="http://schemas.microsoft.com/office/powerpoint/2010/main" val="172693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1E1E7EC4-3F5F-5249-A7CE-32D8921F7E6B}" type="slidenum">
              <a:rPr lang="en-US" altLang="en-US"/>
              <a:pPr>
                <a:defRPr/>
              </a:pPr>
              <a:t>‹#›</a:t>
            </a:fld>
            <a:endParaRPr lang="en-US" altLang="en-US"/>
          </a:p>
        </p:txBody>
      </p:sp>
    </p:spTree>
    <p:extLst>
      <p:ext uri="{BB962C8B-B14F-4D97-AF65-F5344CB8AC3E}">
        <p14:creationId xmlns:p14="http://schemas.microsoft.com/office/powerpoint/2010/main" val="128544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12FA3C6-D9AE-8149-8882-9A04488FEA62}" type="slidenum">
              <a:rPr lang="en-US" altLang="en-US"/>
              <a:pPr>
                <a:defRPr/>
              </a:pPr>
              <a:t>‹#›</a:t>
            </a:fld>
            <a:endParaRPr lang="en-US" altLang="en-US"/>
          </a:p>
        </p:txBody>
      </p:sp>
    </p:spTree>
    <p:extLst>
      <p:ext uri="{BB962C8B-B14F-4D97-AF65-F5344CB8AC3E}">
        <p14:creationId xmlns:p14="http://schemas.microsoft.com/office/powerpoint/2010/main" val="72477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0EDF20D-DD0E-C844-BA30-E773AD90273C}" type="slidenum">
              <a:rPr lang="en-US" altLang="en-US"/>
              <a:pPr>
                <a:defRPr/>
              </a:pPr>
              <a:t>‹#›</a:t>
            </a:fld>
            <a:endParaRPr lang="en-US" altLang="en-US"/>
          </a:p>
        </p:txBody>
      </p:sp>
    </p:spTree>
    <p:extLst>
      <p:ext uri="{BB962C8B-B14F-4D97-AF65-F5344CB8AC3E}">
        <p14:creationId xmlns:p14="http://schemas.microsoft.com/office/powerpoint/2010/main" val="7894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1E18787-065F-BB47-A158-4FD7A7D50296}" type="slidenum">
              <a:rPr lang="en-US" altLang="en-US"/>
              <a:pPr>
                <a:defRPr/>
              </a:pPr>
              <a:t>‹#›</a:t>
            </a:fld>
            <a:endParaRPr lang="en-US" altLang="en-US"/>
          </a:p>
        </p:txBody>
      </p:sp>
    </p:spTree>
    <p:extLst>
      <p:ext uri="{BB962C8B-B14F-4D97-AF65-F5344CB8AC3E}">
        <p14:creationId xmlns:p14="http://schemas.microsoft.com/office/powerpoint/2010/main" val="181328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852ED1F-EFC1-474A-BE27-32C41003F80A}" type="slidenum">
              <a:rPr lang="en-US" altLang="en-US"/>
              <a:pPr>
                <a:defRPr/>
              </a:pPr>
              <a:t>‹#›</a:t>
            </a:fld>
            <a:endParaRPr lang="en-US" altLang="en-US"/>
          </a:p>
        </p:txBody>
      </p:sp>
    </p:spTree>
    <p:extLst>
      <p:ext uri="{BB962C8B-B14F-4D97-AF65-F5344CB8AC3E}">
        <p14:creationId xmlns:p14="http://schemas.microsoft.com/office/powerpoint/2010/main" val="89869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4A21042-85E3-054C-B997-23371E142401}" type="slidenum">
              <a:rPr lang="en-US" altLang="en-US"/>
              <a:pPr>
                <a:defRPr/>
              </a:pPr>
              <a:t>‹#›</a:t>
            </a:fld>
            <a:endParaRPr lang="en-US" altLang="en-US"/>
          </a:p>
        </p:txBody>
      </p:sp>
    </p:spTree>
    <p:extLst>
      <p:ext uri="{BB962C8B-B14F-4D97-AF65-F5344CB8AC3E}">
        <p14:creationId xmlns:p14="http://schemas.microsoft.com/office/powerpoint/2010/main" val="110069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7B22002-88AC-DA45-AB5D-F3D1C74ADEFF}" type="slidenum">
              <a:rPr lang="en-US" altLang="en-US"/>
              <a:pPr>
                <a:defRPr/>
              </a:pPr>
              <a:t>‹#›</a:t>
            </a:fld>
            <a:endParaRPr lang="en-US" altLang="en-US"/>
          </a:p>
        </p:txBody>
      </p:sp>
    </p:spTree>
    <p:extLst>
      <p:ext uri="{BB962C8B-B14F-4D97-AF65-F5344CB8AC3E}">
        <p14:creationId xmlns:p14="http://schemas.microsoft.com/office/powerpoint/2010/main" val="952544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FBE3C94-80C3-7148-BB3C-5D11DDCF9AD5}" type="slidenum">
              <a:rPr lang="en-US" altLang="en-US"/>
              <a:pPr>
                <a:defRPr/>
              </a:pPr>
              <a:t>‹#›</a:t>
            </a:fld>
            <a:endParaRPr lang="en-US" altLang="en-US"/>
          </a:p>
        </p:txBody>
      </p:sp>
    </p:spTree>
    <p:extLst>
      <p:ext uri="{BB962C8B-B14F-4D97-AF65-F5344CB8AC3E}">
        <p14:creationId xmlns:p14="http://schemas.microsoft.com/office/powerpoint/2010/main" val="207733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C0777B7-C050-2A4C-AF08-3BC55ADC50D7}" type="slidenum">
              <a:rPr lang="en-US" altLang="en-US"/>
              <a:pPr>
                <a:defRPr/>
              </a:pPr>
              <a:t>‹#›</a:t>
            </a:fld>
            <a:endParaRPr lang="en-US" altLang="en-US"/>
          </a:p>
        </p:txBody>
      </p:sp>
    </p:spTree>
    <p:extLst>
      <p:ext uri="{BB962C8B-B14F-4D97-AF65-F5344CB8AC3E}">
        <p14:creationId xmlns:p14="http://schemas.microsoft.com/office/powerpoint/2010/main" val="80302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02D6825-2542-3543-9FBA-67513D5EC23E}" type="slidenum">
              <a:rPr lang="en-US" altLang="en-US"/>
              <a:pPr>
                <a:defRPr/>
              </a:pPr>
              <a:t>‹#›</a:t>
            </a:fld>
            <a:endParaRPr lang="en-US" altLang="en-US"/>
          </a:p>
        </p:txBody>
      </p:sp>
    </p:spTree>
    <p:extLst>
      <p:ext uri="{BB962C8B-B14F-4D97-AF65-F5344CB8AC3E}">
        <p14:creationId xmlns:p14="http://schemas.microsoft.com/office/powerpoint/2010/main" val="207819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133C9A-B910-074A-863B-5B2CFBBCE8EC}" type="slidenum">
              <a:rPr lang="en-US" altLang="en-US"/>
              <a:pPr>
                <a:defRPr/>
              </a:pPr>
              <a:t>‹#›</a:t>
            </a:fld>
            <a:endParaRPr lang="en-US" altLang="en-US"/>
          </a:p>
        </p:txBody>
      </p:sp>
    </p:spTree>
    <p:extLst>
      <p:ext uri="{BB962C8B-B14F-4D97-AF65-F5344CB8AC3E}">
        <p14:creationId xmlns:p14="http://schemas.microsoft.com/office/powerpoint/2010/main" val="1618339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F779D11-E341-8D44-A55D-71F74879DF99}" type="slidenum">
              <a:rPr lang="en-US" altLang="en-US"/>
              <a:pPr>
                <a:defRPr/>
              </a:pPr>
              <a:t>‹#›</a:t>
            </a:fld>
            <a:endParaRPr lang="en-US" altLang="en-US"/>
          </a:p>
        </p:txBody>
      </p:sp>
    </p:spTree>
    <p:extLst>
      <p:ext uri="{BB962C8B-B14F-4D97-AF65-F5344CB8AC3E}">
        <p14:creationId xmlns:p14="http://schemas.microsoft.com/office/powerpoint/2010/main" val="1555520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B337984-4FDF-DC43-A649-DED6AAE9E022}" type="slidenum">
              <a:rPr lang="en-US" altLang="en-US"/>
              <a:pPr>
                <a:defRPr/>
              </a:pPr>
              <a:t>‹#›</a:t>
            </a:fld>
            <a:endParaRPr lang="en-US" altLang="en-US"/>
          </a:p>
        </p:txBody>
      </p:sp>
    </p:spTree>
    <p:extLst>
      <p:ext uri="{BB962C8B-B14F-4D97-AF65-F5344CB8AC3E}">
        <p14:creationId xmlns:p14="http://schemas.microsoft.com/office/powerpoint/2010/main" val="16011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F532CA7-7688-304F-8F06-A387EB2005F2}" type="slidenum">
              <a:rPr lang="en-US" altLang="en-US"/>
              <a:pPr>
                <a:defRPr/>
              </a:pPr>
              <a:t>‹#›</a:t>
            </a:fld>
            <a:endParaRPr lang="en-US" altLang="en-US"/>
          </a:p>
        </p:txBody>
      </p:sp>
    </p:spTree>
    <p:extLst>
      <p:ext uri="{BB962C8B-B14F-4D97-AF65-F5344CB8AC3E}">
        <p14:creationId xmlns:p14="http://schemas.microsoft.com/office/powerpoint/2010/main" val="279375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AA600E3-526D-134C-B9B6-39D65DA34711}" type="slidenum">
              <a:rPr lang="en-US" altLang="en-US"/>
              <a:pPr>
                <a:defRPr/>
              </a:pPr>
              <a:t>‹#›</a:t>
            </a:fld>
            <a:endParaRPr lang="en-US" altLang="en-US"/>
          </a:p>
        </p:txBody>
      </p:sp>
    </p:spTree>
    <p:extLst>
      <p:ext uri="{BB962C8B-B14F-4D97-AF65-F5344CB8AC3E}">
        <p14:creationId xmlns:p14="http://schemas.microsoft.com/office/powerpoint/2010/main" val="1065280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DBD7DEC-03A0-1D4A-8751-8124AFEB94AA}" type="slidenum">
              <a:rPr lang="en-US" altLang="en-US"/>
              <a:pPr>
                <a:defRPr/>
              </a:pPr>
              <a:t>‹#›</a:t>
            </a:fld>
            <a:endParaRPr lang="en-US" altLang="en-US"/>
          </a:p>
        </p:txBody>
      </p:sp>
    </p:spTree>
    <p:extLst>
      <p:ext uri="{BB962C8B-B14F-4D97-AF65-F5344CB8AC3E}">
        <p14:creationId xmlns:p14="http://schemas.microsoft.com/office/powerpoint/2010/main" val="59597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70E6AA7-C7AC-D442-80F1-452B5435223A}" type="slidenum">
              <a:rPr lang="en-US" altLang="en-US"/>
              <a:pPr>
                <a:defRPr/>
              </a:pPr>
              <a:t>‹#›</a:t>
            </a:fld>
            <a:endParaRPr lang="en-US" altLang="en-US"/>
          </a:p>
        </p:txBody>
      </p:sp>
    </p:spTree>
    <p:extLst>
      <p:ext uri="{BB962C8B-B14F-4D97-AF65-F5344CB8AC3E}">
        <p14:creationId xmlns:p14="http://schemas.microsoft.com/office/powerpoint/2010/main" val="771071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BFB5D6A7-0DC9-7845-8893-E35C27489FC2}" type="slidenum">
              <a:rPr lang="en-US" altLang="en-US"/>
              <a:pPr>
                <a:defRPr/>
              </a:pPr>
              <a:t>‹#›</a:t>
            </a:fld>
            <a:endParaRPr lang="en-US" altLang="en-US"/>
          </a:p>
        </p:txBody>
      </p:sp>
    </p:spTree>
    <p:extLst>
      <p:ext uri="{BB962C8B-B14F-4D97-AF65-F5344CB8AC3E}">
        <p14:creationId xmlns:p14="http://schemas.microsoft.com/office/powerpoint/2010/main" val="1483231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715E03-7940-954A-A5FB-5A279B7F0527}" type="slidenum">
              <a:rPr lang="en-US" altLang="en-US"/>
              <a:pPr>
                <a:defRPr/>
              </a:pPr>
              <a:t>‹#›</a:t>
            </a:fld>
            <a:endParaRPr lang="en-US" altLang="en-US"/>
          </a:p>
        </p:txBody>
      </p:sp>
    </p:spTree>
    <p:extLst>
      <p:ext uri="{BB962C8B-B14F-4D97-AF65-F5344CB8AC3E}">
        <p14:creationId xmlns:p14="http://schemas.microsoft.com/office/powerpoint/2010/main" val="68431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FBC8083-2699-3246-9D9C-1FE87D459413}" type="slidenum">
              <a:rPr lang="en-US" altLang="en-US"/>
              <a:pPr>
                <a:defRPr/>
              </a:pPr>
              <a:t>‹#›</a:t>
            </a:fld>
            <a:endParaRPr lang="en-US" altLang="en-US"/>
          </a:p>
        </p:txBody>
      </p:sp>
    </p:spTree>
    <p:extLst>
      <p:ext uri="{BB962C8B-B14F-4D97-AF65-F5344CB8AC3E}">
        <p14:creationId xmlns:p14="http://schemas.microsoft.com/office/powerpoint/2010/main" val="1642458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146C6F-7A97-F640-95AF-DF7B167106A3}" type="slidenum">
              <a:rPr lang="en-US" altLang="en-US"/>
              <a:pPr>
                <a:defRPr/>
              </a:pPr>
              <a:t>‹#›</a:t>
            </a:fld>
            <a:endParaRPr lang="en-US" altLang="en-US"/>
          </a:p>
        </p:txBody>
      </p:sp>
    </p:spTree>
    <p:extLst>
      <p:ext uri="{BB962C8B-B14F-4D97-AF65-F5344CB8AC3E}">
        <p14:creationId xmlns:p14="http://schemas.microsoft.com/office/powerpoint/2010/main" val="1565040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971A05-F329-F143-ACB0-05E0310DD1E5}" type="slidenum">
              <a:rPr lang="en-US" altLang="en-US"/>
              <a:pPr>
                <a:defRPr/>
              </a:pPr>
              <a:t>‹#›</a:t>
            </a:fld>
            <a:endParaRPr lang="en-US" altLang="en-US"/>
          </a:p>
        </p:txBody>
      </p:sp>
    </p:spTree>
    <p:extLst>
      <p:ext uri="{BB962C8B-B14F-4D97-AF65-F5344CB8AC3E}">
        <p14:creationId xmlns:p14="http://schemas.microsoft.com/office/powerpoint/2010/main" val="126394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B3A33E-8765-5F4E-8C65-CEDB21A59D67}" type="slidenum">
              <a:rPr lang="en-US" altLang="en-US"/>
              <a:pPr>
                <a:defRPr/>
              </a:pPr>
              <a:t>‹#›</a:t>
            </a:fld>
            <a:endParaRPr lang="en-US" altLang="en-US"/>
          </a:p>
        </p:txBody>
      </p:sp>
    </p:spTree>
    <p:extLst>
      <p:ext uri="{BB962C8B-B14F-4D97-AF65-F5344CB8AC3E}">
        <p14:creationId xmlns:p14="http://schemas.microsoft.com/office/powerpoint/2010/main" val="157596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C9B6965-30A9-1A42-AD2B-9BDD584A1784}" type="slidenum">
              <a:rPr lang="en-US" altLang="en-US"/>
              <a:pPr>
                <a:defRPr/>
              </a:pPr>
              <a:t>‹#›</a:t>
            </a:fld>
            <a:endParaRPr lang="en-US" altLang="en-US"/>
          </a:p>
        </p:txBody>
      </p:sp>
    </p:spTree>
    <p:extLst>
      <p:ext uri="{BB962C8B-B14F-4D97-AF65-F5344CB8AC3E}">
        <p14:creationId xmlns:p14="http://schemas.microsoft.com/office/powerpoint/2010/main" val="875526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76" indent="0" algn="ctr">
              <a:buNone/>
              <a:defRPr/>
            </a:lvl2pPr>
            <a:lvl3pPr marL="685752" indent="0" algn="ctr">
              <a:buNone/>
              <a:defRPr/>
            </a:lvl3pPr>
            <a:lvl4pPr marL="1028628" indent="0" algn="ctr">
              <a:buNone/>
              <a:defRPr/>
            </a:lvl4pPr>
            <a:lvl5pPr marL="1371504" indent="0" algn="ctr">
              <a:buNone/>
              <a:defRPr/>
            </a:lvl5pPr>
            <a:lvl6pPr marL="1714380" indent="0" algn="ctr">
              <a:buNone/>
              <a:defRPr/>
            </a:lvl6pPr>
            <a:lvl7pPr marL="2057256" indent="0" algn="ctr">
              <a:buNone/>
              <a:defRPr/>
            </a:lvl7pPr>
            <a:lvl8pPr marL="2400132" indent="0" algn="ctr">
              <a:buNone/>
              <a:defRPr/>
            </a:lvl8pPr>
            <a:lvl9pPr marL="274300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01FE8D8-425F-F648-A467-EB9C44A3570B}" type="slidenum">
              <a:rPr lang="en-US" altLang="x-none"/>
              <a:pPr/>
              <a:t>‹#›</a:t>
            </a:fld>
            <a:endParaRPr lang="en-US" altLang="x-none"/>
          </a:p>
        </p:txBody>
      </p:sp>
    </p:spTree>
    <p:extLst>
      <p:ext uri="{BB962C8B-B14F-4D97-AF65-F5344CB8AC3E}">
        <p14:creationId xmlns:p14="http://schemas.microsoft.com/office/powerpoint/2010/main" val="3977308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D027DCF1-1802-E74D-A33E-45E83C4548EA}" type="slidenum">
              <a:rPr lang="en-US" altLang="x-none"/>
              <a:pPr/>
              <a:t>‹#›</a:t>
            </a:fld>
            <a:endParaRPr lang="en-US" altLang="x-none"/>
          </a:p>
        </p:txBody>
      </p:sp>
    </p:spTree>
    <p:extLst>
      <p:ext uri="{BB962C8B-B14F-4D97-AF65-F5344CB8AC3E}">
        <p14:creationId xmlns:p14="http://schemas.microsoft.com/office/powerpoint/2010/main" val="2567957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1500"/>
            </a:lvl1pPr>
            <a:lvl2pPr marL="342876" indent="0">
              <a:buNone/>
              <a:defRPr sz="1350"/>
            </a:lvl2pPr>
            <a:lvl3pPr marL="685752" indent="0">
              <a:buNone/>
              <a:defRPr sz="1200"/>
            </a:lvl3pPr>
            <a:lvl4pPr marL="1028628" indent="0">
              <a:buNone/>
              <a:defRPr sz="1050"/>
            </a:lvl4pPr>
            <a:lvl5pPr marL="1371504" indent="0">
              <a:buNone/>
              <a:defRPr sz="1050"/>
            </a:lvl5pPr>
            <a:lvl6pPr marL="1714380" indent="0">
              <a:buNone/>
              <a:defRPr sz="1050"/>
            </a:lvl6pPr>
            <a:lvl7pPr marL="2057256" indent="0">
              <a:buNone/>
              <a:defRPr sz="1050"/>
            </a:lvl7pPr>
            <a:lvl8pPr marL="2400132" indent="0">
              <a:buNone/>
              <a:defRPr sz="1050"/>
            </a:lvl8pPr>
            <a:lvl9pPr marL="2743008"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144167D-54A4-F44F-BC01-BB4C530E3211}" type="slidenum">
              <a:rPr lang="en-US" altLang="x-none"/>
              <a:pPr/>
              <a:t>‹#›</a:t>
            </a:fld>
            <a:endParaRPr lang="en-US" altLang="x-none"/>
          </a:p>
        </p:txBody>
      </p:sp>
    </p:spTree>
    <p:extLst>
      <p:ext uri="{BB962C8B-B14F-4D97-AF65-F5344CB8AC3E}">
        <p14:creationId xmlns:p14="http://schemas.microsoft.com/office/powerpoint/2010/main" val="3613566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B65DEAD5-6E9D-DE4E-B757-56CFEF52939F}" type="slidenum">
              <a:rPr lang="en-US" altLang="x-none"/>
              <a:pPr/>
              <a:t>‹#›</a:t>
            </a:fld>
            <a:endParaRPr lang="en-US" altLang="x-none"/>
          </a:p>
        </p:txBody>
      </p:sp>
    </p:spTree>
    <p:extLst>
      <p:ext uri="{BB962C8B-B14F-4D97-AF65-F5344CB8AC3E}">
        <p14:creationId xmlns:p14="http://schemas.microsoft.com/office/powerpoint/2010/main" val="1234872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4"/>
            <a:ext cx="4040188"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1" y="2174876"/>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49D42E2C-7B3C-CD42-AA48-458C0B12CD53}" type="slidenum">
              <a:rPr lang="en-US" altLang="x-none"/>
              <a:pPr/>
              <a:t>‹#›</a:t>
            </a:fld>
            <a:endParaRPr lang="en-US" altLang="x-none"/>
          </a:p>
        </p:txBody>
      </p:sp>
    </p:spTree>
    <p:extLst>
      <p:ext uri="{BB962C8B-B14F-4D97-AF65-F5344CB8AC3E}">
        <p14:creationId xmlns:p14="http://schemas.microsoft.com/office/powerpoint/2010/main" val="27091529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A8E8B300-BB38-F548-B269-114E3DB86FF9}" type="slidenum">
              <a:rPr lang="en-US" altLang="x-none"/>
              <a:pPr/>
              <a:t>‹#›</a:t>
            </a:fld>
            <a:endParaRPr lang="en-US" altLang="x-none"/>
          </a:p>
        </p:txBody>
      </p:sp>
    </p:spTree>
    <p:extLst>
      <p:ext uri="{BB962C8B-B14F-4D97-AF65-F5344CB8AC3E}">
        <p14:creationId xmlns:p14="http://schemas.microsoft.com/office/powerpoint/2010/main" val="292517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532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570648D4-6286-9148-8599-E181AA39576A}" type="slidenum">
              <a:rPr lang="en-US" altLang="x-none"/>
              <a:pPr/>
              <a:t>‹#›</a:t>
            </a:fld>
            <a:endParaRPr lang="en-US" altLang="x-none"/>
          </a:p>
        </p:txBody>
      </p:sp>
    </p:spTree>
    <p:extLst>
      <p:ext uri="{BB962C8B-B14F-4D97-AF65-F5344CB8AC3E}">
        <p14:creationId xmlns:p14="http://schemas.microsoft.com/office/powerpoint/2010/main" val="39217446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7B323466-7E67-894C-87C6-58024C4F7427}" type="slidenum">
              <a:rPr lang="en-US" altLang="x-none"/>
              <a:pPr/>
              <a:t>‹#›</a:t>
            </a:fld>
            <a:endParaRPr lang="en-US" altLang="x-none"/>
          </a:p>
        </p:txBody>
      </p:sp>
    </p:spTree>
    <p:extLst>
      <p:ext uri="{BB962C8B-B14F-4D97-AF65-F5344CB8AC3E}">
        <p14:creationId xmlns:p14="http://schemas.microsoft.com/office/powerpoint/2010/main" val="26109874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76" indent="0">
              <a:buNone/>
              <a:defRPr sz="2100"/>
            </a:lvl2pPr>
            <a:lvl3pPr marL="685752" indent="0">
              <a:buNone/>
              <a:defRPr sz="1800"/>
            </a:lvl3pPr>
            <a:lvl4pPr marL="1028628" indent="0">
              <a:buNone/>
              <a:defRPr sz="1500"/>
            </a:lvl4pPr>
            <a:lvl5pPr marL="1371504" indent="0">
              <a:buNone/>
              <a:defRPr sz="1500"/>
            </a:lvl5pPr>
            <a:lvl6pPr marL="1714380" indent="0">
              <a:buNone/>
              <a:defRPr sz="1500"/>
            </a:lvl6pPr>
            <a:lvl7pPr marL="2057256" indent="0">
              <a:buNone/>
              <a:defRPr sz="1500"/>
            </a:lvl7pPr>
            <a:lvl8pPr marL="2400132" indent="0">
              <a:buNone/>
              <a:defRPr sz="1500"/>
            </a:lvl8pPr>
            <a:lvl9pPr marL="2743008"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DED58CA-2139-1D49-B1C1-1CB336537D2C}" type="slidenum">
              <a:rPr lang="en-US" altLang="x-none"/>
              <a:pPr/>
              <a:t>‹#›</a:t>
            </a:fld>
            <a:endParaRPr lang="en-US" altLang="x-none"/>
          </a:p>
        </p:txBody>
      </p:sp>
    </p:spTree>
    <p:extLst>
      <p:ext uri="{BB962C8B-B14F-4D97-AF65-F5344CB8AC3E}">
        <p14:creationId xmlns:p14="http://schemas.microsoft.com/office/powerpoint/2010/main" val="85200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828A825-85E7-A84B-B458-21AE7162F14F}" type="slidenum">
              <a:rPr lang="en-US" altLang="x-none"/>
              <a:pPr/>
              <a:t>‹#›</a:t>
            </a:fld>
            <a:endParaRPr lang="en-US" altLang="x-none"/>
          </a:p>
        </p:txBody>
      </p:sp>
    </p:spTree>
    <p:extLst>
      <p:ext uri="{BB962C8B-B14F-4D97-AF65-F5344CB8AC3E}">
        <p14:creationId xmlns:p14="http://schemas.microsoft.com/office/powerpoint/2010/main" val="28546622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1"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25E62A08-851A-9042-9EB2-DEA07868074B}" type="slidenum">
              <a:rPr lang="en-US" altLang="x-none"/>
              <a:pPr/>
              <a:t>‹#›</a:t>
            </a:fld>
            <a:endParaRPr lang="en-US" altLang="x-none"/>
          </a:p>
        </p:txBody>
      </p:sp>
    </p:spTree>
    <p:extLst>
      <p:ext uri="{BB962C8B-B14F-4D97-AF65-F5344CB8AC3E}">
        <p14:creationId xmlns:p14="http://schemas.microsoft.com/office/powerpoint/2010/main" val="87577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FC961529-D8CA-D942-9113-BEDEBB93594D}" type="slidenum">
              <a:rPr lang="en-US" altLang="en-US"/>
              <a:pPr>
                <a:defRPr/>
              </a:pPr>
              <a:t>‹#›</a:t>
            </a:fld>
            <a:endParaRPr lang="en-US" altLang="en-US"/>
          </a:p>
        </p:txBody>
      </p:sp>
    </p:spTree>
    <p:extLst>
      <p:ext uri="{BB962C8B-B14F-4D97-AF65-F5344CB8AC3E}">
        <p14:creationId xmlns:p14="http://schemas.microsoft.com/office/powerpoint/2010/main" val="10380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A4F60D-4E2F-384D-9BF6-2764F4AD0C5E}" type="slidenum">
              <a:rPr lang="en-US" altLang="en-US"/>
              <a:pPr>
                <a:defRPr/>
              </a:pPr>
              <a:t>‹#›</a:t>
            </a:fld>
            <a:endParaRPr lang="en-US" altLang="en-US"/>
          </a:p>
        </p:txBody>
      </p:sp>
    </p:spTree>
    <p:extLst>
      <p:ext uri="{BB962C8B-B14F-4D97-AF65-F5344CB8AC3E}">
        <p14:creationId xmlns:p14="http://schemas.microsoft.com/office/powerpoint/2010/main" val="166909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9C6B8BF-8D6E-CE4A-8C70-1C5FEF99EC88}" type="slidenum">
              <a:rPr lang="en-US" altLang="en-US"/>
              <a:pPr>
                <a:defRPr/>
              </a:pPr>
              <a:t>‹#›</a:t>
            </a:fld>
            <a:endParaRPr lang="en-US" altLang="en-US"/>
          </a:p>
        </p:txBody>
      </p:sp>
    </p:spTree>
    <p:extLst>
      <p:ext uri="{BB962C8B-B14F-4D97-AF65-F5344CB8AC3E}">
        <p14:creationId xmlns:p14="http://schemas.microsoft.com/office/powerpoint/2010/main" val="19967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EA41D1D-F1DC-D044-B63A-329801ED4A21}" type="slidenum">
              <a:rPr lang="en-US" altLang="en-US"/>
              <a:pPr>
                <a:defRPr/>
              </a:pPr>
              <a:t>‹#›</a:t>
            </a:fld>
            <a:endParaRPr lang="en-US" altLang="en-US"/>
          </a:p>
        </p:txBody>
      </p:sp>
    </p:spTree>
    <p:extLst>
      <p:ext uri="{BB962C8B-B14F-4D97-AF65-F5344CB8AC3E}">
        <p14:creationId xmlns:p14="http://schemas.microsoft.com/office/powerpoint/2010/main" val="20248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BAD40AA-E9A3-9746-9019-AF3133FD48CE}"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98" r:id="rId4"/>
    <p:sldLayoutId id="2147484670" r:id="rId5"/>
    <p:sldLayoutId id="2147484699" r:id="rId6"/>
    <p:sldLayoutId id="2147484671" r:id="rId7"/>
    <p:sldLayoutId id="2147484672" r:id="rId8"/>
    <p:sldLayoutId id="2147484673" r:id="rId9"/>
    <p:sldLayoutId id="2147484674" r:id="rId10"/>
    <p:sldLayoutId id="214748467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6127A29C-FF7D-6940-B287-CB87AF2BDB59}" type="slidenum">
              <a:rPr lang="en-US" altLang="en-US"/>
              <a:pPr>
                <a:defRPr/>
              </a:pPr>
              <a:t>‹#›</a:t>
            </a:fld>
            <a:endParaRPr lang="en-US" altLang="en-US"/>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C8F320E0-4988-C840-8E2A-99E7832C7E18}"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1"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1"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1028" name="Rectangle 4"/>
          <p:cNvSpPr>
            <a:spLocks noGrp="1" noChangeArrowheads="1"/>
          </p:cNvSpPr>
          <p:nvPr>
            <p:ph type="dt" sz="half" idx="2"/>
          </p:nvPr>
        </p:nvSpPr>
        <p:spPr bwMode="auto">
          <a:xfrm>
            <a:off x="685800" y="6248401"/>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6"/>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C3781713-498D-D142-86BE-A260813EE92D}"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67866" tIns="33337" rIns="67866" bIns="33337"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p>
        </p:txBody>
      </p:sp>
    </p:spTree>
    <p:extLst>
      <p:ext uri="{BB962C8B-B14F-4D97-AF65-F5344CB8AC3E}">
        <p14:creationId xmlns:p14="http://schemas.microsoft.com/office/powerpoint/2010/main" val="1297755496"/>
      </p:ext>
    </p:extLst>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hf hdr="0" ftr="0" dt="0"/>
  <p:txStyles>
    <p:titleStyle>
      <a:lvl1pPr algn="l" rtl="0" eaLnBrk="0" fontAlgn="base" hangingPunct="0">
        <a:spcBef>
          <a:spcPct val="0"/>
        </a:spcBef>
        <a:spcAft>
          <a:spcPct val="0"/>
        </a:spcAft>
        <a:defRPr sz="3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5pPr>
      <a:lvl6pPr marL="342876" algn="l" rtl="0" eaLnBrk="0" fontAlgn="base" hangingPunct="0">
        <a:spcBef>
          <a:spcPct val="0"/>
        </a:spcBef>
        <a:spcAft>
          <a:spcPct val="0"/>
        </a:spcAft>
        <a:defRPr sz="3000" u="sng">
          <a:solidFill>
            <a:schemeClr val="accent2"/>
          </a:solidFill>
          <a:latin typeface="Comic Sans MS" pitchFamily="66" charset="0"/>
        </a:defRPr>
      </a:lvl6pPr>
      <a:lvl7pPr marL="685752" algn="l" rtl="0" eaLnBrk="0" fontAlgn="base" hangingPunct="0">
        <a:spcBef>
          <a:spcPct val="0"/>
        </a:spcBef>
        <a:spcAft>
          <a:spcPct val="0"/>
        </a:spcAft>
        <a:defRPr sz="3000" u="sng">
          <a:solidFill>
            <a:schemeClr val="accent2"/>
          </a:solidFill>
          <a:latin typeface="Comic Sans MS" pitchFamily="66" charset="0"/>
        </a:defRPr>
      </a:lvl7pPr>
      <a:lvl8pPr marL="1028628" algn="l" rtl="0" eaLnBrk="0" fontAlgn="base" hangingPunct="0">
        <a:spcBef>
          <a:spcPct val="0"/>
        </a:spcBef>
        <a:spcAft>
          <a:spcPct val="0"/>
        </a:spcAft>
        <a:defRPr sz="3000" u="sng">
          <a:solidFill>
            <a:schemeClr val="accent2"/>
          </a:solidFill>
          <a:latin typeface="Comic Sans MS" pitchFamily="66" charset="0"/>
        </a:defRPr>
      </a:lvl8pPr>
      <a:lvl9pPr marL="1371504" algn="l" rtl="0" eaLnBrk="0" fontAlgn="base" hangingPunct="0">
        <a:spcBef>
          <a:spcPct val="0"/>
        </a:spcBef>
        <a:spcAft>
          <a:spcPct val="0"/>
        </a:spcAft>
        <a:defRPr sz="3000" u="sng">
          <a:solidFill>
            <a:schemeClr val="accent2"/>
          </a:solidFill>
          <a:latin typeface="Comic Sans MS" pitchFamily="66" charset="0"/>
        </a:defRPr>
      </a:lvl9pPr>
    </p:titleStyle>
    <p:bodyStyle>
      <a:lvl1pPr marL="257157" indent="-257157" algn="l" rtl="0" eaLnBrk="0" fontAlgn="base" hangingPunct="0">
        <a:spcBef>
          <a:spcPct val="20000"/>
        </a:spcBef>
        <a:spcAft>
          <a:spcPct val="0"/>
        </a:spcAft>
        <a:buClr>
          <a:schemeClr val="accent2"/>
        </a:buClr>
        <a:buSzPct val="85000"/>
        <a:buFont typeface="Wingdings" pitchFamily="2" charset="2"/>
        <a:buChar char="q"/>
        <a:defRPr sz="2100">
          <a:solidFill>
            <a:schemeClr val="tx1"/>
          </a:solidFill>
          <a:latin typeface="+mn-lt"/>
          <a:ea typeface="ＭＳ Ｐゴシック" charset="0"/>
          <a:cs typeface="ＭＳ Ｐゴシック" charset="0"/>
        </a:defRPr>
      </a:lvl1pPr>
      <a:lvl2pPr marL="557173" indent="-214297" algn="l" rtl="0" eaLnBrk="0" fontAlgn="base" hangingPunct="0">
        <a:spcBef>
          <a:spcPct val="20000"/>
        </a:spcBef>
        <a:spcAft>
          <a:spcPct val="0"/>
        </a:spcAft>
        <a:buClr>
          <a:schemeClr val="accent2"/>
        </a:buClr>
        <a:buSzPct val="75000"/>
        <a:buFont typeface="Courier New" panose="02070309020205020404" pitchFamily="49" charset="0"/>
        <a:buChar char="o"/>
        <a:defRPr sz="1800">
          <a:solidFill>
            <a:schemeClr val="tx1"/>
          </a:solidFill>
          <a:latin typeface="+mn-lt"/>
          <a:ea typeface="ＭＳ Ｐゴシック" charset="0"/>
        </a:defRPr>
      </a:lvl2pPr>
      <a:lvl3pPr marL="857190" indent="-171438" algn="l" rtl="0" eaLnBrk="0" fontAlgn="base" hangingPunct="0">
        <a:spcBef>
          <a:spcPct val="20000"/>
        </a:spcBef>
        <a:spcAft>
          <a:spcPct val="0"/>
        </a:spcAft>
        <a:buChar char="•"/>
        <a:defRPr sz="1500">
          <a:solidFill>
            <a:schemeClr val="tx1"/>
          </a:solidFill>
          <a:latin typeface="+mn-lt"/>
          <a:ea typeface="ＭＳ Ｐゴシック" charset="0"/>
        </a:defRPr>
      </a:lvl3pPr>
      <a:lvl4pPr marL="1200066"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4pPr>
      <a:lvl5pPr marL="1542942"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5pPr>
      <a:lvl6pPr marL="1885818" indent="-171438" algn="l" rtl="0" eaLnBrk="0" fontAlgn="base" hangingPunct="0">
        <a:spcBef>
          <a:spcPct val="20000"/>
        </a:spcBef>
        <a:spcAft>
          <a:spcPct val="0"/>
        </a:spcAft>
        <a:buChar char="»"/>
        <a:defRPr sz="1500">
          <a:solidFill>
            <a:schemeClr val="tx1"/>
          </a:solidFill>
          <a:latin typeface="Times New Roman" pitchFamily="18" charset="0"/>
        </a:defRPr>
      </a:lvl6pPr>
      <a:lvl7pPr marL="2228694" indent="-171438" algn="l" rtl="0" eaLnBrk="0" fontAlgn="base" hangingPunct="0">
        <a:spcBef>
          <a:spcPct val="20000"/>
        </a:spcBef>
        <a:spcAft>
          <a:spcPct val="0"/>
        </a:spcAft>
        <a:buChar char="»"/>
        <a:defRPr sz="1500">
          <a:solidFill>
            <a:schemeClr val="tx1"/>
          </a:solidFill>
          <a:latin typeface="Times New Roman" pitchFamily="18" charset="0"/>
        </a:defRPr>
      </a:lvl7pPr>
      <a:lvl8pPr marL="2571570" indent="-171438" algn="l" rtl="0" eaLnBrk="0" fontAlgn="base" hangingPunct="0">
        <a:spcBef>
          <a:spcPct val="20000"/>
        </a:spcBef>
        <a:spcAft>
          <a:spcPct val="0"/>
        </a:spcAft>
        <a:buChar char="»"/>
        <a:defRPr sz="1500">
          <a:solidFill>
            <a:schemeClr val="tx1"/>
          </a:solidFill>
          <a:latin typeface="Times New Roman" pitchFamily="18" charset="0"/>
        </a:defRPr>
      </a:lvl8pPr>
      <a:lvl9pPr marL="2914446" indent="-171438" algn="l" rtl="0" eaLnBrk="0" fontAlgn="base" hangingPunct="0">
        <a:spcBef>
          <a:spcPct val="20000"/>
        </a:spcBef>
        <a:spcAft>
          <a:spcPct val="0"/>
        </a:spcAft>
        <a:buChar char="»"/>
        <a:defRPr sz="1500">
          <a:solidFill>
            <a:schemeClr val="tx1"/>
          </a:solidFill>
          <a:latin typeface="Times New Roman" pitchFamily="18" charset="0"/>
        </a:defRPr>
      </a:lvl9pPr>
    </p:bodyStyle>
    <p:otherStyle>
      <a:defPPr>
        <a:defRPr lang="en-US"/>
      </a:defPPr>
      <a:lvl1pPr marL="0" algn="l" defTabSz="685752" rtl="0" eaLnBrk="1" latinLnBrk="0" hangingPunct="1">
        <a:defRPr sz="1350" kern="1200">
          <a:solidFill>
            <a:schemeClr val="tx1"/>
          </a:solidFill>
          <a:latin typeface="+mn-lt"/>
          <a:ea typeface="+mn-ea"/>
          <a:cs typeface="+mn-cs"/>
        </a:defRPr>
      </a:lvl1pPr>
      <a:lvl2pPr marL="342876" algn="l" defTabSz="685752" rtl="0" eaLnBrk="1" latinLnBrk="0" hangingPunct="1">
        <a:defRPr sz="1350" kern="1200">
          <a:solidFill>
            <a:schemeClr val="tx1"/>
          </a:solidFill>
          <a:latin typeface="+mn-lt"/>
          <a:ea typeface="+mn-ea"/>
          <a:cs typeface="+mn-cs"/>
        </a:defRPr>
      </a:lvl2pPr>
      <a:lvl3pPr marL="685752" algn="l" defTabSz="685752" rtl="0" eaLnBrk="1" latinLnBrk="0" hangingPunct="1">
        <a:defRPr sz="1350" kern="1200">
          <a:solidFill>
            <a:schemeClr val="tx1"/>
          </a:solidFill>
          <a:latin typeface="+mn-lt"/>
          <a:ea typeface="+mn-ea"/>
          <a:cs typeface="+mn-cs"/>
        </a:defRPr>
      </a:lvl3pPr>
      <a:lvl4pPr marL="1028628" algn="l" defTabSz="685752" rtl="0" eaLnBrk="1" latinLnBrk="0" hangingPunct="1">
        <a:defRPr sz="1350" kern="1200">
          <a:solidFill>
            <a:schemeClr val="tx1"/>
          </a:solidFill>
          <a:latin typeface="+mn-lt"/>
          <a:ea typeface="+mn-ea"/>
          <a:cs typeface="+mn-cs"/>
        </a:defRPr>
      </a:lvl4pPr>
      <a:lvl5pPr marL="1371504" algn="l" defTabSz="685752" rtl="0" eaLnBrk="1" latinLnBrk="0" hangingPunct="1">
        <a:defRPr sz="1350" kern="1200">
          <a:solidFill>
            <a:schemeClr val="tx1"/>
          </a:solidFill>
          <a:latin typeface="+mn-lt"/>
          <a:ea typeface="+mn-ea"/>
          <a:cs typeface="+mn-cs"/>
        </a:defRPr>
      </a:lvl5pPr>
      <a:lvl6pPr marL="1714380" algn="l" defTabSz="685752" rtl="0" eaLnBrk="1" latinLnBrk="0" hangingPunct="1">
        <a:defRPr sz="1350" kern="1200">
          <a:solidFill>
            <a:schemeClr val="tx1"/>
          </a:solidFill>
          <a:latin typeface="+mn-lt"/>
          <a:ea typeface="+mn-ea"/>
          <a:cs typeface="+mn-cs"/>
        </a:defRPr>
      </a:lvl6pPr>
      <a:lvl7pPr marL="2057256" algn="l" defTabSz="685752" rtl="0" eaLnBrk="1" latinLnBrk="0" hangingPunct="1">
        <a:defRPr sz="1350" kern="1200">
          <a:solidFill>
            <a:schemeClr val="tx1"/>
          </a:solidFill>
          <a:latin typeface="+mn-lt"/>
          <a:ea typeface="+mn-ea"/>
          <a:cs typeface="+mn-cs"/>
        </a:defRPr>
      </a:lvl7pPr>
      <a:lvl8pPr marL="2400132" algn="l" defTabSz="685752" rtl="0" eaLnBrk="1" latinLnBrk="0" hangingPunct="1">
        <a:defRPr sz="1350" kern="1200">
          <a:solidFill>
            <a:schemeClr val="tx1"/>
          </a:solidFill>
          <a:latin typeface="+mn-lt"/>
          <a:ea typeface="+mn-ea"/>
          <a:cs typeface="+mn-cs"/>
        </a:defRPr>
      </a:lvl8pPr>
      <a:lvl9pPr marL="2743008" algn="l" defTabSz="68575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4.w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4.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4.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4.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4.w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1.bin"/><Relationship Id="rId3" Type="http://schemas.openxmlformats.org/officeDocument/2006/relationships/notesSlide" Target="../notesSlides/notesSlide30.xml"/><Relationship Id="rId7" Type="http://schemas.openxmlformats.org/officeDocument/2006/relationships/image" Target="../media/image10.wmf"/><Relationship Id="rId12"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25.bin"/><Relationship Id="rId11" Type="http://schemas.openxmlformats.org/officeDocument/2006/relationships/oleObject" Target="../embeddings/oleObject29.bin"/><Relationship Id="rId5" Type="http://schemas.openxmlformats.org/officeDocument/2006/relationships/image" Target="../media/image4.wmf"/><Relationship Id="rId15" Type="http://schemas.openxmlformats.org/officeDocument/2006/relationships/oleObject" Target="../embeddings/oleObject33.bin"/><Relationship Id="rId10" Type="http://schemas.openxmlformats.org/officeDocument/2006/relationships/oleObject" Target="../embeddings/oleObject28.bin"/><Relationship Id="rId4" Type="http://schemas.openxmlformats.org/officeDocument/2006/relationships/oleObject" Target="../embeddings/oleObject24.bin"/><Relationship Id="rId9" Type="http://schemas.openxmlformats.org/officeDocument/2006/relationships/oleObject" Target="../embeddings/oleObject27.bin"/><Relationship Id="rId1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notesSlide" Target="../notesSlides/notesSlide31.xml"/><Relationship Id="rId7" Type="http://schemas.openxmlformats.org/officeDocument/2006/relationships/image" Target="../media/image10.wmf"/><Relationship Id="rId12" Type="http://schemas.openxmlformats.org/officeDocument/2006/relationships/oleObject" Target="../embeddings/oleObject40.bin"/><Relationship Id="rId17" Type="http://schemas.openxmlformats.org/officeDocument/2006/relationships/image" Target="../media/image11.wmf"/><Relationship Id="rId2" Type="http://schemas.openxmlformats.org/officeDocument/2006/relationships/slideLayout" Target="../slideLayouts/slideLayout18.xml"/><Relationship Id="rId16" Type="http://schemas.openxmlformats.org/officeDocument/2006/relationships/oleObject" Target="../embeddings/oleObject44.bin"/><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oleObject" Target="../embeddings/oleObject39.bin"/><Relationship Id="rId5" Type="http://schemas.openxmlformats.org/officeDocument/2006/relationships/image" Target="../media/image4.wmf"/><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4.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13.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14.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15.wmf"/><Relationship Id="rId4"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vmlDrawing" Target="../drawings/vmlDrawing18.vml"/><Relationship Id="rId5" Type="http://schemas.openxmlformats.org/officeDocument/2006/relationships/image" Target="../media/image16.wmf"/><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9.xml"/><Relationship Id="rId1" Type="http://schemas.openxmlformats.org/officeDocument/2006/relationships/vmlDrawing" Target="../drawings/vmlDrawing19.vml"/><Relationship Id="rId5" Type="http://schemas.openxmlformats.org/officeDocument/2006/relationships/image" Target="../media/image15.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vmlDrawing" Target="../drawings/vmlDrawing20.vml"/><Relationship Id="rId5" Type="http://schemas.openxmlformats.org/officeDocument/2006/relationships/image" Target="../media/image16.wmf"/><Relationship Id="rId4"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9.xml"/><Relationship Id="rId1" Type="http://schemas.openxmlformats.org/officeDocument/2006/relationships/vmlDrawing" Target="../drawings/vmlDrawing21.vml"/><Relationship Id="rId5" Type="http://schemas.openxmlformats.org/officeDocument/2006/relationships/image" Target="../media/image17.wmf"/><Relationship Id="rId4" Type="http://schemas.openxmlformats.org/officeDocument/2006/relationships/oleObject" Target="../embeddings/oleObject5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vmlDrawing" Target="../drawings/vmlDrawing22.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vmlDrawing" Target="../drawings/vmlDrawing23.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CE17D26-47E3-174C-A786-0877E75514D0}" type="slidenum">
              <a:rPr lang="en-US" altLang="en-US" sz="1400">
                <a:latin typeface="Times New Roman" charset="0"/>
              </a:rPr>
              <a:pPr>
                <a:spcBef>
                  <a:spcPct val="0"/>
                </a:spcBef>
                <a:buClrTx/>
                <a:buSzTx/>
                <a:buFontTx/>
                <a:buNone/>
              </a:pPr>
              <a:t>1</a:t>
            </a:fld>
            <a:endParaRPr lang="en-US" altLang="en-US" sz="1400">
              <a:latin typeface="Times New Roman" charset="0"/>
            </a:endParaRPr>
          </a:p>
        </p:txBody>
      </p:sp>
      <p:sp>
        <p:nvSpPr>
          <p:cNvPr id="50178"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Transport Layer:</a:t>
            </a:r>
            <a:br>
              <a:rPr lang="en-US" altLang="en-US" dirty="0">
                <a:ea typeface="ＭＳ Ｐゴシック" charset="-128"/>
              </a:rPr>
            </a:br>
            <a:r>
              <a:rPr lang="en-US" altLang="zh-CN" dirty="0">
                <a:ea typeface="ＭＳ Ｐゴシック" charset="-128"/>
              </a:rPr>
              <a:t>TCP</a:t>
            </a:r>
            <a:r>
              <a:rPr lang="zh-CN" altLang="en-US" dirty="0">
                <a:ea typeface="ＭＳ Ｐゴシック" charset="-128"/>
              </a:rPr>
              <a:t> </a:t>
            </a:r>
            <a:r>
              <a:rPr lang="en-US" altLang="zh-CN" dirty="0">
                <a:ea typeface="ＭＳ Ｐゴシック" charset="-128"/>
              </a:rPr>
              <a:t>Connection</a:t>
            </a:r>
            <a:r>
              <a:rPr lang="zh-CN" altLang="en-US" dirty="0">
                <a:ea typeface="ＭＳ Ｐゴシック" charset="-128"/>
              </a:rPr>
              <a:t> </a:t>
            </a:r>
            <a:r>
              <a:rPr lang="en-US" altLang="zh-CN" dirty="0">
                <a:ea typeface="ＭＳ Ｐゴシック" charset="-128"/>
              </a:rPr>
              <a:t>Management,</a:t>
            </a:r>
            <a:r>
              <a:rPr lang="zh-CN" altLang="en-US" dirty="0">
                <a:ea typeface="ＭＳ Ｐゴシック" charset="-128"/>
              </a:rPr>
              <a:t> </a:t>
            </a:r>
            <a:r>
              <a:rPr lang="en-US" altLang="zh-CN" dirty="0">
                <a:ea typeface="ＭＳ Ｐゴシック" charset="-128"/>
              </a:rPr>
              <a:t>Congestion</a:t>
            </a:r>
            <a:r>
              <a:rPr lang="zh-CN" altLang="en-US" dirty="0">
                <a:ea typeface="ＭＳ Ｐゴシック" charset="-128"/>
              </a:rPr>
              <a:t> </a:t>
            </a:r>
            <a:r>
              <a:rPr lang="en-US" altLang="zh-CN" dirty="0">
                <a:ea typeface="ＭＳ Ｐゴシック" charset="-128"/>
              </a:rPr>
              <a:t>Control</a:t>
            </a:r>
            <a:endParaRPr lang="en-US" altLang="en-US" dirty="0">
              <a:ea typeface="ＭＳ Ｐゴシック" charset="-128"/>
            </a:endParaRPr>
          </a:p>
        </p:txBody>
      </p:sp>
      <p:sp>
        <p:nvSpPr>
          <p:cNvPr id="5" name="Rectangle 5">
            <a:extLst>
              <a:ext uri="{FF2B5EF4-FFF2-40B4-BE49-F238E27FC236}">
                <a16:creationId xmlns:a16="http://schemas.microsoft.com/office/drawing/2014/main" id="{6C95CF8E-7923-BE42-89EC-0DAC5D487F8D}"/>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18</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F4C25648-0126-A841-BF8C-47463CF6544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119740"/>
            <a:ext cx="8534400"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3623" name="Clip" r:id="rId4" imgW="1307079" imgH="1083682" progId="MS_ClipArt_Gallery.2">
                    <p:embed/>
                  </p:oleObj>
                </mc:Choice>
                <mc:Fallback>
                  <p:oleObj name="Clip" r:id="rId4" imgW="1307079" imgH="1083682" progId="MS_ClipArt_Gallery.2">
                    <p:embed/>
                    <p:pic>
                      <p:nvPicPr>
                        <p:cNvPr id="11982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3624" name="Clip" r:id="rId6" imgW="1307079" imgH="1083682" progId="MS_ClipArt_Gallery.2">
                  <p:embed/>
                </p:oleObj>
              </mc:Choice>
              <mc:Fallback>
                <p:oleObj name="Clip" r:id="rId6" imgW="1307079" imgH="1083682" progId="MS_ClipArt_Gallery.2">
                  <p:embed/>
                  <p:pic>
                    <p:nvPicPr>
                      <p:cNvPr id="1198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10</a:t>
            </a:fld>
            <a:endParaRPr lang="en-US" altLang="x-none" sz="1400" dirty="0">
              <a:latin typeface="Times New Roman" charset="0"/>
            </a:endParaRPr>
          </a:p>
        </p:txBody>
      </p:sp>
    </p:spTree>
    <p:extLst>
      <p:ext uri="{BB962C8B-B14F-4D97-AF65-F5344CB8AC3E}">
        <p14:creationId xmlns:p14="http://schemas.microsoft.com/office/powerpoint/2010/main" val="260678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19741"/>
            <a:ext cx="8269288"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4647"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4648"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11</a:t>
            </a:fld>
            <a:endParaRPr lang="en-US" altLang="x-none" sz="1400" dirty="0">
              <a:latin typeface="Times New Roman" charset="0"/>
            </a:endParaRPr>
          </a:p>
        </p:txBody>
      </p:sp>
    </p:spTree>
    <p:extLst>
      <p:ext uri="{BB962C8B-B14F-4D97-AF65-F5344CB8AC3E}">
        <p14:creationId xmlns:p14="http://schemas.microsoft.com/office/powerpoint/2010/main" val="34542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715FD39C-DEF4-244D-925E-60CBB5EADDEC}"/>
              </a:ext>
            </a:extLst>
          </p:cNvPr>
          <p:cNvSpPr>
            <a:spLocks noGrp="1" noChangeArrowheads="1"/>
          </p:cNvSpPr>
          <p:nvPr>
            <p:ph type="title"/>
          </p:nvPr>
        </p:nvSpPr>
        <p:spPr>
          <a:xfrm>
            <a:off x="533399" y="228600"/>
            <a:ext cx="8269761" cy="1143000"/>
          </a:xfrm>
        </p:spPr>
        <p:txBody>
          <a:bodyPr/>
          <a:lstStyle/>
          <a:p>
            <a:r>
              <a:rPr lang="en-US" altLang="zh-CN" sz="3600" dirty="0">
                <a:ea typeface="SimSun" panose="02010600030101010101" pitchFamily="2" charset="-122"/>
              </a:rPr>
              <a:t>Recap:</a:t>
            </a:r>
            <a:r>
              <a:rPr lang="zh-CN" altLang="en-US" sz="3600" dirty="0">
                <a:ea typeface="SimSun" panose="02010600030101010101" pitchFamily="2" charset="-122"/>
              </a:rPr>
              <a:t> </a:t>
            </a:r>
            <a:r>
              <a:rPr lang="en-US" altLang="zh-CN" sz="3600" dirty="0">
                <a:ea typeface="SimSun" panose="02010600030101010101" pitchFamily="2" charset="-122"/>
              </a:rPr>
              <a:t>Transport “Safe-Setup” Principle</a:t>
            </a:r>
          </a:p>
        </p:txBody>
      </p:sp>
      <p:sp>
        <p:nvSpPr>
          <p:cNvPr id="774147" name="Rectangle 3">
            <a:extLst>
              <a:ext uri="{FF2B5EF4-FFF2-40B4-BE49-F238E27FC236}">
                <a16:creationId xmlns:a16="http://schemas.microsoft.com/office/drawing/2014/main" id="{7D18F410-F72C-4449-9AC7-A8D0E4717EC0}"/>
              </a:ext>
            </a:extLst>
          </p:cNvPr>
          <p:cNvSpPr>
            <a:spLocks noGrp="1" noChangeArrowheads="1"/>
          </p:cNvSpPr>
          <p:nvPr>
            <p:ph idx="1"/>
          </p:nvPr>
        </p:nvSpPr>
        <p:spPr/>
        <p:txBody>
          <a:bodyPr/>
          <a:lstStyle/>
          <a:p>
            <a:pPr>
              <a:buFont typeface="Wingdings" pitchFamily="2" charset="2"/>
              <a:buChar char="q"/>
            </a:pPr>
            <a:r>
              <a:rPr lang="en-US" altLang="zh-CN" dirty="0">
                <a:ea typeface="SimSun" panose="02010600030101010101" pitchFamily="2" charset="-122"/>
              </a:rPr>
              <a:t>A general safety principle for a receiver R to accept a message from a sender S is the general “</a:t>
            </a:r>
            <a:r>
              <a:rPr lang="en-US" altLang="zh-CN" dirty="0">
                <a:solidFill>
                  <a:srgbClr val="C00000"/>
                </a:solidFill>
                <a:ea typeface="SimSun" panose="02010600030101010101" pitchFamily="2" charset="-122"/>
              </a:rPr>
              <a:t>authentication</a:t>
            </a:r>
            <a:r>
              <a:rPr lang="en-US" altLang="zh-CN" dirty="0">
                <a:ea typeface="SimSun" panose="02010600030101010101" pitchFamily="2" charset="-122"/>
              </a:rPr>
              <a:t>” principle, which consists of two conditions:</a:t>
            </a:r>
          </a:p>
        </p:txBody>
      </p:sp>
      <p:sp>
        <p:nvSpPr>
          <p:cNvPr id="774148" name="Rectangle 4">
            <a:extLst>
              <a:ext uri="{FF2B5EF4-FFF2-40B4-BE49-F238E27FC236}">
                <a16:creationId xmlns:a16="http://schemas.microsoft.com/office/drawing/2014/main" id="{D5655690-7C2C-AF4C-9A22-F4BB1248F4D1}"/>
              </a:ext>
            </a:extLst>
          </p:cNvPr>
          <p:cNvSpPr>
            <a:spLocks noChangeArrowheads="1"/>
          </p:cNvSpPr>
          <p:nvPr/>
        </p:nvSpPr>
        <p:spPr bwMode="auto">
          <a:xfrm>
            <a:off x="550937" y="3261278"/>
            <a:ext cx="7772400" cy="92333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876" lvl="1" defTabSz="685752">
              <a:defRPr/>
            </a:pPr>
            <a:r>
              <a:rPr lang="en-US" altLang="zh-CN" sz="1800" dirty="0">
                <a:solidFill>
                  <a:srgbClr val="000000"/>
                </a:solidFill>
                <a:latin typeface="Comic Sans MS" panose="030F0902030302020204" pitchFamily="66" charset="0"/>
                <a:ea typeface="SimSun" panose="02010600030101010101" pitchFamily="2" charset="-122"/>
              </a:rPr>
              <a:t>Transport authentication principle:</a:t>
            </a: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[p1] Receiver can be sure that what Sender says is </a:t>
            </a:r>
            <a:r>
              <a:rPr lang="en-US" altLang="zh-CN" sz="1800" b="1" dirty="0">
                <a:solidFill>
                  <a:srgbClr val="FF0000"/>
                </a:solidFill>
                <a:latin typeface="Comic Sans MS" panose="030F0902030302020204" pitchFamily="66" charset="0"/>
                <a:ea typeface="SimSun" panose="02010600030101010101" pitchFamily="2" charset="-122"/>
              </a:rPr>
              <a:t>fresh</a:t>
            </a:r>
            <a:endParaRPr lang="en-US" altLang="zh-CN" sz="1800" dirty="0">
              <a:solidFill>
                <a:srgbClr val="000000"/>
              </a:solidFill>
              <a:latin typeface="Comic Sans MS" panose="030F0902030302020204" pitchFamily="66" charset="0"/>
              <a:ea typeface="SimSun" panose="02010600030101010101" pitchFamily="2" charset="-122"/>
            </a:endParaRP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[p2] Receiver receives something that</a:t>
            </a:r>
            <a:r>
              <a:rPr lang="en-US" altLang="zh-CN" sz="1800" dirty="0">
                <a:solidFill>
                  <a:srgbClr val="FF0000"/>
                </a:solidFill>
                <a:latin typeface="Comic Sans MS" panose="030F0902030302020204" pitchFamily="66" charset="0"/>
                <a:ea typeface="SimSun" panose="02010600030101010101" pitchFamily="2" charset="-122"/>
              </a:rPr>
              <a:t> </a:t>
            </a:r>
            <a:r>
              <a:rPr lang="en-US" altLang="zh-CN" sz="1800" b="1" i="1" dirty="0">
                <a:solidFill>
                  <a:srgbClr val="FF0000"/>
                </a:solidFill>
                <a:latin typeface="Comic Sans MS" panose="030F0902030302020204" pitchFamily="66" charset="0"/>
                <a:ea typeface="SimSun" panose="02010600030101010101" pitchFamily="2" charset="-122"/>
              </a:rPr>
              <a:t>only</a:t>
            </a:r>
            <a:r>
              <a:rPr lang="en-US" altLang="zh-CN" sz="1800" dirty="0">
                <a:solidFill>
                  <a:srgbClr val="FF0000"/>
                </a:solidFill>
                <a:latin typeface="Comic Sans MS" panose="030F0902030302020204" pitchFamily="66" charset="0"/>
                <a:ea typeface="SimSun" panose="02010600030101010101" pitchFamily="2" charset="-122"/>
              </a:rPr>
              <a:t> Sender can say</a:t>
            </a:r>
            <a:endParaRPr lang="en-US" altLang="zh-CN" sz="1800" dirty="0">
              <a:solidFill>
                <a:srgbClr val="000000"/>
              </a:solidFill>
              <a:latin typeface="Comic Sans MS" panose="030F0902030302020204" pitchFamily="66" charset="0"/>
              <a:ea typeface="SimSun" panose="02010600030101010101" pitchFamily="2" charset="-122"/>
            </a:endParaRPr>
          </a:p>
        </p:txBody>
      </p:sp>
      <p:sp>
        <p:nvSpPr>
          <p:cNvPr id="2" name="Rectangle 1">
            <a:extLst>
              <a:ext uri="{FF2B5EF4-FFF2-40B4-BE49-F238E27FC236}">
                <a16:creationId xmlns:a16="http://schemas.microsoft.com/office/drawing/2014/main" id="{C47CED9D-4948-EA4A-865C-D9A86EC49440}"/>
              </a:ext>
            </a:extLst>
          </p:cNvPr>
          <p:cNvSpPr/>
          <p:nvPr/>
        </p:nvSpPr>
        <p:spPr>
          <a:xfrm>
            <a:off x="472212" y="4456218"/>
            <a:ext cx="7189790" cy="415498"/>
          </a:xfrm>
          <a:prstGeom prst="rect">
            <a:avLst/>
          </a:prstGeom>
        </p:spPr>
        <p:txBody>
          <a:bodyPr wrap="none">
            <a:spAutoFit/>
          </a:bodyPr>
          <a:lstStyle/>
          <a:p>
            <a:pPr algn="ctr" defTabSz="685752">
              <a:defRPr/>
            </a:pPr>
            <a:r>
              <a:rPr lang="en-US" altLang="zh-CN" sz="2100" kern="0" dirty="0">
                <a:solidFill>
                  <a:srgbClr val="000000"/>
                </a:solidFill>
                <a:latin typeface="Comic Sans MS"/>
                <a:ea typeface="SimSun" panose="02010600030101010101" pitchFamily="2" charset="-122"/>
              </a:rPr>
              <a:t>We first assume a secure setting: no malicious attacks. </a:t>
            </a:r>
            <a:endParaRPr lang="en-US" sz="1800" dirty="0">
              <a:solidFill>
                <a:srgbClr val="000000"/>
              </a:solidFill>
            </a:endParaRPr>
          </a:p>
        </p:txBody>
      </p:sp>
      <p:sp>
        <p:nvSpPr>
          <p:cNvPr id="6" name="Rectangle 5">
            <a:extLst>
              <a:ext uri="{FF2B5EF4-FFF2-40B4-BE49-F238E27FC236}">
                <a16:creationId xmlns:a16="http://schemas.microsoft.com/office/drawing/2014/main" id="{C36C0CBA-7D32-B542-B44D-D4F79CD08DB6}"/>
              </a:ext>
            </a:extLst>
          </p:cNvPr>
          <p:cNvSpPr/>
          <p:nvPr/>
        </p:nvSpPr>
        <p:spPr>
          <a:xfrm>
            <a:off x="528139" y="4973165"/>
            <a:ext cx="8275022" cy="738664"/>
          </a:xfrm>
          <a:prstGeom prst="rect">
            <a:avLst/>
          </a:prstGeom>
        </p:spPr>
        <p:txBody>
          <a:bodyPr wrap="none">
            <a:spAutoFit/>
          </a:bodyPr>
          <a:lstStyle/>
          <a:p>
            <a:pPr defTabSz="685752">
              <a:defRPr/>
            </a:pPr>
            <a:r>
              <a:rPr lang="en-US" altLang="zh-CN" sz="2100" kern="0" dirty="0">
                <a:solidFill>
                  <a:srgbClr val="000000"/>
                </a:solidFill>
                <a:latin typeface="Comic Sans MS"/>
                <a:ea typeface="SimSun" panose="02010600030101010101" pitchFamily="2" charset="-122"/>
              </a:rPr>
              <a:t>Exercise: Techniques to allow a receiver to check for freshness </a:t>
            </a:r>
            <a:br>
              <a:rPr lang="en-US" altLang="zh-CN" sz="2100" kern="0" dirty="0">
                <a:solidFill>
                  <a:srgbClr val="000000"/>
                </a:solidFill>
                <a:latin typeface="Comic Sans MS"/>
                <a:ea typeface="SimSun" panose="02010600030101010101" pitchFamily="2" charset="-122"/>
              </a:rPr>
            </a:br>
            <a:r>
              <a:rPr lang="en-US" altLang="zh-CN" sz="2100" kern="0" dirty="0">
                <a:solidFill>
                  <a:srgbClr val="000000"/>
                </a:solidFill>
                <a:latin typeface="Comic Sans MS"/>
                <a:ea typeface="SimSun" panose="02010600030101010101" pitchFamily="2" charset="-122"/>
              </a:rPr>
              <a:t>(e.g., add a time stamp)?</a:t>
            </a:r>
            <a:endParaRPr lang="en-US" sz="1800" dirty="0">
              <a:solidFill>
                <a:srgbClr val="000000"/>
              </a:solidFill>
            </a:endParaRPr>
          </a:p>
        </p:txBody>
      </p:sp>
      <p:sp>
        <p:nvSpPr>
          <p:cNvPr id="7" name="Slide Number Placeholder 1">
            <a:extLst>
              <a:ext uri="{FF2B5EF4-FFF2-40B4-BE49-F238E27FC236}">
                <a16:creationId xmlns:a16="http://schemas.microsoft.com/office/drawing/2014/main" id="{DF7C6B03-37A9-1841-B1C0-2BCD6F534631}"/>
              </a:ext>
            </a:extLst>
          </p:cNvPr>
          <p:cNvSpPr>
            <a:spLocks noGrp="1"/>
          </p:cNvSpPr>
          <p:nvPr>
            <p:ph type="sldNum" sz="quarter" idx="11"/>
          </p:nvPr>
        </p:nvSpPr>
        <p:spPr>
          <a:xfrm>
            <a:off x="8575675" y="5788819"/>
            <a:ext cx="4572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algn="r" defTabSz="685752">
              <a:spcBef>
                <a:spcPct val="0"/>
              </a:spcBef>
              <a:buClrTx/>
              <a:buSzTx/>
              <a:buNone/>
              <a:defRPr/>
            </a:pPr>
            <a:fld id="{62E017A0-B8DC-F44D-8198-E58F107A1E26}" type="slidenum">
              <a:rPr lang="en-US" altLang="en-US" sz="1050">
                <a:solidFill>
                  <a:srgbClr val="000000"/>
                </a:solidFill>
                <a:latin typeface="Times New Roman" charset="0"/>
              </a:rPr>
              <a:pPr algn="r" defTabSz="685752">
                <a:spcBef>
                  <a:spcPct val="0"/>
                </a:spcBef>
                <a:buClrTx/>
                <a:buSzTx/>
                <a:buNone/>
                <a:defRPr/>
              </a:pPr>
              <a:t>12</a:t>
            </a:fld>
            <a:endParaRPr lang="en-US" altLang="en-US" sz="1050" dirty="0">
              <a:solidFill>
                <a:srgbClr val="000000"/>
              </a:solidFill>
              <a:latin typeface="Times New Roman" charset="0"/>
            </a:endParaRPr>
          </a:p>
        </p:txBody>
      </p:sp>
    </p:spTree>
    <p:extLst>
      <p:ext uri="{BB962C8B-B14F-4D97-AF65-F5344CB8AC3E}">
        <p14:creationId xmlns:p14="http://schemas.microsoft.com/office/powerpoint/2010/main" val="98064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8" grpId="0" animBg="1"/>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en-US" altLang="zh-CN" sz="3600" dirty="0">
                <a:ea typeface="宋体" charset="-122"/>
              </a:rPr>
              <a:t>Generic Challenge-Response Structure Checking Freshness</a:t>
            </a:r>
            <a:endParaRPr lang="en-US" altLang="x-none" sz="3600" dirty="0">
              <a:ea typeface="ＭＳ Ｐゴシック" charset="-128"/>
            </a:endParaRPr>
          </a:p>
        </p:txBody>
      </p:sp>
      <p:sp>
        <p:nvSpPr>
          <p:cNvPr id="2" name="Content Placeholder 1">
            <a:extLst>
              <a:ext uri="{FF2B5EF4-FFF2-40B4-BE49-F238E27FC236}">
                <a16:creationId xmlns:a16="http://schemas.microsoft.com/office/drawing/2014/main" id="{257C7C18-B2FF-7243-BCE8-EB0FB38C0015}"/>
              </a:ext>
            </a:extLst>
          </p:cNvPr>
          <p:cNvSpPr>
            <a:spLocks noGrp="1"/>
          </p:cNvSpPr>
          <p:nvPr>
            <p:ph idx="1"/>
          </p:nvPr>
        </p:nvSpPr>
        <p:spPr/>
        <p:txBody>
          <a:bodyPr/>
          <a:lstStyle/>
          <a:p>
            <a:endParaRPr lang="en-US"/>
          </a:p>
        </p:txBody>
      </p:sp>
      <p:sp>
        <p:nvSpPr>
          <p:cNvPr id="27" name="Slide Number Placeholder 1">
            <a:extLst>
              <a:ext uri="{FF2B5EF4-FFF2-40B4-BE49-F238E27FC236}">
                <a16:creationId xmlns:a16="http://schemas.microsoft.com/office/drawing/2014/main" id="{4C9AC000-7DA7-5343-930C-C68664BCE415}"/>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62E017A0-B8DC-F44D-8198-E58F107A1E26}" type="slidenum">
              <a:rPr lang="en-US" altLang="en-US" sz="1050">
                <a:solidFill>
                  <a:srgbClr val="000000"/>
                </a:solidFill>
                <a:latin typeface="Times New Roman" charset="0"/>
              </a:rPr>
              <a:pPr defTabSz="685752">
                <a:spcBef>
                  <a:spcPct val="0"/>
                </a:spcBef>
                <a:buClrTx/>
                <a:buSzTx/>
                <a:buNone/>
                <a:defRPr/>
              </a:pPr>
              <a:t>13</a:t>
            </a:fld>
            <a:endParaRPr lang="en-US" altLang="en-US" sz="1050" dirty="0">
              <a:solidFill>
                <a:srgbClr val="000000"/>
              </a:solidFill>
              <a:latin typeface="Times New Roman" charset="0"/>
            </a:endParaRPr>
          </a:p>
        </p:txBody>
      </p:sp>
      <p:sp>
        <p:nvSpPr>
          <p:cNvPr id="121859" name="Line 4"/>
          <p:cNvSpPr>
            <a:spLocks noChangeShapeType="1"/>
          </p:cNvSpPr>
          <p:nvPr/>
        </p:nvSpPr>
        <p:spPr bwMode="auto">
          <a:xfrm>
            <a:off x="2768204" y="2678636"/>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nvGrpSpPr>
          <p:cNvPr id="121860" name="Group 5"/>
          <p:cNvGrpSpPr>
            <a:grpSpLocks/>
          </p:cNvGrpSpPr>
          <p:nvPr/>
        </p:nvGrpSpPr>
        <p:grpSpPr bwMode="auto">
          <a:xfrm>
            <a:off x="2526507" y="1998788"/>
            <a:ext cx="990600" cy="289322"/>
            <a:chOff x="1489" y="826"/>
            <a:chExt cx="832"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2783"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sender</a:t>
              </a:r>
              <a:endParaRPr lang="en-US" altLang="x-none" sz="750">
                <a:solidFill>
                  <a:srgbClr val="000000"/>
                </a:solidFill>
              </a:endParaRPr>
            </a:p>
          </p:txBody>
        </p:sp>
      </p:grpSp>
      <p:graphicFrame>
        <p:nvGraphicFramePr>
          <p:cNvPr id="121861" name="Object 9"/>
          <p:cNvGraphicFramePr>
            <a:graphicFrameLocks noChangeAspect="1"/>
          </p:cNvGraphicFramePr>
          <p:nvPr>
            <p:extLst/>
          </p:nvPr>
        </p:nvGraphicFramePr>
        <p:xfrm>
          <a:off x="5645945" y="1994026"/>
          <a:ext cx="364332" cy="289322"/>
        </p:xfrm>
        <a:graphic>
          <a:graphicData uri="http://schemas.openxmlformats.org/presentationml/2006/ole">
            <mc:AlternateContent xmlns:mc="http://schemas.openxmlformats.org/markup-compatibility/2006">
              <mc:Choice xmlns:v="urn:schemas-microsoft-com:vml" Requires="v">
                <p:oleObj spid="_x0000_s152784"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45" y="1994026"/>
                        <a:ext cx="364332" cy="289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001817" y="2013075"/>
            <a:ext cx="784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receiver</a:t>
            </a:r>
            <a:endParaRPr lang="en-US" altLang="x-none" sz="750">
              <a:solidFill>
                <a:srgbClr val="000000"/>
              </a:solidFill>
            </a:endParaRPr>
          </a:p>
        </p:txBody>
      </p:sp>
      <p:sp>
        <p:nvSpPr>
          <p:cNvPr id="121863" name="Line 12"/>
          <p:cNvSpPr>
            <a:spLocks noChangeShapeType="1"/>
          </p:cNvSpPr>
          <p:nvPr/>
        </p:nvSpPr>
        <p:spPr bwMode="auto">
          <a:xfrm flipH="1">
            <a:off x="2722960" y="3210844"/>
            <a:ext cx="3022997" cy="552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6" name="Text Box 16"/>
          <p:cNvSpPr txBox="1">
            <a:spLocks noChangeArrowheads="1"/>
          </p:cNvSpPr>
          <p:nvPr/>
        </p:nvSpPr>
        <p:spPr bwMode="auto">
          <a:xfrm rot="21000000">
            <a:off x="3212306" y="3255335"/>
            <a:ext cx="20490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Challenge (nonce)</a:t>
            </a:r>
            <a:endParaRPr lang="en-US" altLang="x-none" sz="750" dirty="0">
              <a:solidFill>
                <a:srgbClr val="000000"/>
              </a:solidFill>
            </a:endParaRPr>
          </a:p>
        </p:txBody>
      </p:sp>
      <p:sp>
        <p:nvSpPr>
          <p:cNvPr id="121867" name="Line 18"/>
          <p:cNvSpPr>
            <a:spLocks noChangeShapeType="1"/>
          </p:cNvSpPr>
          <p:nvPr/>
        </p:nvSpPr>
        <p:spPr bwMode="auto">
          <a:xfrm flipH="1">
            <a:off x="2727721" y="2382168"/>
            <a:ext cx="5953" cy="304344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8" name="Text Box 19"/>
          <p:cNvSpPr txBox="1">
            <a:spLocks noChangeArrowheads="1"/>
          </p:cNvSpPr>
          <p:nvPr/>
        </p:nvSpPr>
        <p:spPr bwMode="auto">
          <a:xfrm>
            <a:off x="5798345" y="299058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zh-CN" sz="1800" dirty="0">
                <a:solidFill>
                  <a:srgbClr val="000000"/>
                </a:solidFill>
                <a:ea typeface="宋体" charset="-122"/>
              </a:rPr>
              <a:t>deliver</a:t>
            </a:r>
            <a:endParaRPr lang="en-US" altLang="x-none" sz="1800" dirty="0">
              <a:solidFill>
                <a:srgbClr val="000000"/>
              </a:solidFill>
            </a:endParaRPr>
          </a:p>
        </p:txBody>
      </p:sp>
      <p:sp>
        <p:nvSpPr>
          <p:cNvPr id="121871" name="Line 24"/>
          <p:cNvSpPr>
            <a:spLocks noChangeShapeType="1"/>
          </p:cNvSpPr>
          <p:nvPr/>
        </p:nvSpPr>
        <p:spPr bwMode="auto">
          <a:xfrm flipH="1">
            <a:off x="5768580" y="2388123"/>
            <a:ext cx="2381" cy="3037488"/>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72" name="Text Box 27"/>
          <p:cNvSpPr txBox="1">
            <a:spLocks noChangeArrowheads="1"/>
          </p:cNvSpPr>
          <p:nvPr/>
        </p:nvSpPr>
        <p:spPr bwMode="auto">
          <a:xfrm rot="600445">
            <a:off x="3682164" y="2681456"/>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I have data to send</a:t>
            </a:r>
            <a:endParaRPr lang="en-US" altLang="x-none" sz="750" dirty="0">
              <a:solidFill>
                <a:srgbClr val="000000"/>
              </a:solidFill>
            </a:endParaRPr>
          </a:p>
        </p:txBody>
      </p:sp>
      <p:sp>
        <p:nvSpPr>
          <p:cNvPr id="28" name="Line 4">
            <a:extLst>
              <a:ext uri="{FF2B5EF4-FFF2-40B4-BE49-F238E27FC236}">
                <a16:creationId xmlns:a16="http://schemas.microsoft.com/office/drawing/2014/main" id="{9207EC4E-7A52-F643-94DD-D04ACE4FD1AC}"/>
              </a:ext>
            </a:extLst>
          </p:cNvPr>
          <p:cNvSpPr>
            <a:spLocks noChangeShapeType="1"/>
          </p:cNvSpPr>
          <p:nvPr/>
        </p:nvSpPr>
        <p:spPr bwMode="auto">
          <a:xfrm>
            <a:off x="2769591" y="4010430"/>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27">
            <a:extLst>
              <a:ext uri="{FF2B5EF4-FFF2-40B4-BE49-F238E27FC236}">
                <a16:creationId xmlns:a16="http://schemas.microsoft.com/office/drawing/2014/main" id="{BABF00B6-530D-3546-8290-22FBAA5AE4C1}"/>
              </a:ext>
            </a:extLst>
          </p:cNvPr>
          <p:cNvSpPr txBox="1">
            <a:spLocks noChangeArrowheads="1"/>
          </p:cNvSpPr>
          <p:nvPr/>
        </p:nvSpPr>
        <p:spPr bwMode="auto">
          <a:xfrm rot="600445">
            <a:off x="3232309" y="4013251"/>
            <a:ext cx="2233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Demonstrate knowing nonce; data</a:t>
            </a:r>
            <a:endParaRPr lang="en-US" altLang="x-none" sz="750" dirty="0">
              <a:solidFill>
                <a:srgbClr val="000000"/>
              </a:solidFill>
            </a:endParaRPr>
          </a:p>
        </p:txBody>
      </p:sp>
    </p:spTree>
    <p:extLst>
      <p:ext uri="{BB962C8B-B14F-4D97-AF65-F5344CB8AC3E}">
        <p14:creationId xmlns:p14="http://schemas.microsoft.com/office/powerpoint/2010/main" val="288300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14</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5671" name="Clip" r:id="rId4" imgW="1307079" imgH="1083682" progId="MS_ClipArt_Gallery.2">
                  <p:embed/>
                </p:oleObj>
              </mc:Choice>
              <mc:Fallback>
                <p:oleObj name="Clip" r:id="rId4" imgW="1307079" imgH="1083682" progId="MS_ClipArt_Gallery.2">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5672" name="Clip" r:id="rId6" imgW="1307079" imgH="1083682" progId="MS_ClipArt_Gallery.2">
                  <p:embed/>
                </p:oleObj>
              </mc:Choice>
              <mc:Fallback>
                <p:oleObj name="Clip" r:id="rId6" imgW="1307079" imgH="1083682" progId="MS_ClipArt_Gallery.2">
                  <p:embed/>
                  <p:pic>
                    <p:nvPicPr>
                      <p:cNvPr id="1259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extLst>
      <p:ext uri="{BB962C8B-B14F-4D97-AF65-F5344CB8AC3E}">
        <p14:creationId xmlns:p14="http://schemas.microsoft.com/office/powerpoint/2010/main" val="167251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15</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6695" name="Clip" r:id="rId4" imgW="1307079" imgH="1083682" progId="MS_ClipArt_Gallery.2">
                  <p:embed/>
                </p:oleObj>
              </mc:Choice>
              <mc:Fallback>
                <p:oleObj name="Clip" r:id="rId4" imgW="1307079" imgH="1083682" progId="MS_ClipArt_Gallery.2">
                  <p:embed/>
                  <p:pic>
                    <p:nvPicPr>
                      <p:cNvPr id="12800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6696" name="Clip" r:id="rId6" imgW="1307079" imgH="1083682" progId="MS_ClipArt_Gallery.2">
                  <p:embed/>
                </p:oleObj>
              </mc:Choice>
              <mc:Fallback>
                <p:oleObj name="Clip" r:id="rId6" imgW="1307079" imgH="1083682" progId="MS_ClipArt_Gallery.2">
                  <p:embed/>
                  <p:pic>
                    <p:nvPicPr>
                      <p:cNvPr id="12800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extLst>
      <p:ext uri="{BB962C8B-B14F-4D97-AF65-F5344CB8AC3E}">
        <p14:creationId xmlns:p14="http://schemas.microsoft.com/office/powerpoint/2010/main" val="384531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16</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dirty="0">
                <a:solidFill>
                  <a:srgbClr val="3333CC"/>
                </a:solidFill>
                <a:ea typeface="ＭＳ Ｐゴシック" charset="-128"/>
              </a:rPr>
              <a:t>Scenarios with Duplicate Request/SYN Attack</a:t>
            </a:r>
            <a:endParaRPr lang="en-US" altLang="x-none" sz="2000" dirty="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47719" name="Clip" r:id="rId4" imgW="1307079" imgH="1083682" progId="MS_ClipArt_Gallery.2">
                    <p:embed/>
                  </p:oleObj>
                </mc:Choice>
                <mc:Fallback>
                  <p:oleObj name="Clip" r:id="rId4" imgW="1307079" imgH="1083682" progId="MS_ClipArt_Gallery.2">
                    <p:embed/>
                    <p:pic>
                      <p:nvPicPr>
                        <p:cNvPr id="130052"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47720" name="Clip" r:id="rId6" imgW="1307079" imgH="1083682" progId="MS_ClipArt_Gallery.2">
                    <p:embed/>
                  </p:oleObj>
                </mc:Choice>
                <mc:Fallback>
                  <p:oleObj name="Clip" r:id="rId6" imgW="1307079" imgH="1083682" progId="MS_ClipArt_Gallery.2">
                    <p:embed/>
                    <p:pic>
                      <p:nvPicPr>
                        <p:cNvPr id="130054"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4089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17</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a:p>
            <a:pPr lvl="2">
              <a:lnSpc>
                <a:spcPct val="90000"/>
              </a:lnSpc>
            </a:pPr>
            <a:endParaRPr lang="en-US" altLang="zh-CN" sz="1800" dirty="0">
              <a:ea typeface="宋体" charset="-122"/>
            </a:endParaRPr>
          </a:p>
          <a:p>
            <a:pPr>
              <a:lnSpc>
                <a:spcPct val="90000"/>
              </a:lnSpc>
              <a:buFont typeface="Wingdings" pitchFamily="2" charset="2"/>
              <a:buChar char="q"/>
            </a:pPr>
            <a:r>
              <a:rPr lang="en-US" altLang="zh-CN" sz="2400" dirty="0">
                <a:ea typeface="宋体" charset="-122"/>
              </a:rPr>
              <a:t>Increasingly move to cryptographic challenge and response</a:t>
            </a:r>
            <a:endParaRPr lang="en-US" altLang="zh-CN" sz="2600" dirty="0">
              <a:ea typeface="宋体" charset="-122"/>
            </a:endParaRPr>
          </a:p>
        </p:txBody>
      </p:sp>
    </p:spTree>
    <p:extLst>
      <p:ext uri="{BB962C8B-B14F-4D97-AF65-F5344CB8AC3E}">
        <p14:creationId xmlns:p14="http://schemas.microsoft.com/office/powerpoint/2010/main" val="162827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18</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48743" name="Clip" r:id="rId4" imgW="1307079" imgH="1083682" progId="MS_ClipArt_Gallery.2">
                  <p:embed/>
                </p:oleObj>
              </mc:Choice>
              <mc:Fallback>
                <p:oleObj name="Clip" r:id="rId4" imgW="1307079" imgH="1083682" progId="MS_ClipArt_Gallery.2">
                  <p:embed/>
                  <p:pic>
                    <p:nvPicPr>
                      <p:cNvPr id="134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48744" name="Clip" r:id="rId6" imgW="1307079" imgH="1083682" progId="MS_ClipArt_Gallery.2">
                  <p:embed/>
                </p:oleObj>
              </mc:Choice>
              <mc:Fallback>
                <p:oleObj name="Clip" r:id="rId6" imgW="1307079" imgH="1083682" progId="MS_ClipArt_Gallery.2">
                  <p:embed/>
                  <p:pic>
                    <p:nvPicPr>
                      <p:cNvPr id="13415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extLst>
      <p:ext uri="{BB962C8B-B14F-4D97-AF65-F5344CB8AC3E}">
        <p14:creationId xmlns:p14="http://schemas.microsoft.com/office/powerpoint/2010/main" val="83981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19</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extLst>
      <p:ext uri="{BB962C8B-B14F-4D97-AF65-F5344CB8AC3E}">
        <p14:creationId xmlns:p14="http://schemas.microsoft.com/office/powerpoint/2010/main" val="50410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8552-8E30-CF40-96CF-BCC43EEC9FDE}"/>
              </a:ext>
            </a:extLst>
          </p:cNvPr>
          <p:cNvSpPr>
            <a:spLocks noGrp="1"/>
          </p:cNvSpPr>
          <p:nvPr>
            <p:ph type="title"/>
          </p:nvPr>
        </p:nvSpPr>
        <p:spPr/>
        <p:txBody>
          <a:bodyPr/>
          <a:lstStyle/>
          <a:p>
            <a:r>
              <a:rPr lang="en-US" altLang="zh-CN" sz="3600" dirty="0"/>
              <a:t>Admin</a:t>
            </a:r>
            <a:endParaRPr lang="en-US" sz="3600" dirty="0"/>
          </a:p>
        </p:txBody>
      </p:sp>
      <p:sp>
        <p:nvSpPr>
          <p:cNvPr id="3" name="Content Placeholder 2">
            <a:extLst>
              <a:ext uri="{FF2B5EF4-FFF2-40B4-BE49-F238E27FC236}">
                <a16:creationId xmlns:a16="http://schemas.microsoft.com/office/drawing/2014/main" id="{B05817B6-62B8-594C-B6C5-A4AAE7F697C2}"/>
              </a:ext>
            </a:extLst>
          </p:cNvPr>
          <p:cNvSpPr>
            <a:spLocks noGrp="1"/>
          </p:cNvSpPr>
          <p:nvPr>
            <p:ph idx="1"/>
          </p:nvPr>
        </p:nvSpPr>
        <p:spPr/>
        <p:txBody>
          <a:bodyPr/>
          <a:lstStyle/>
          <a:p>
            <a:pPr>
              <a:buFont typeface="Wingdings" pitchFamily="2" charset="2"/>
              <a:buChar char="q"/>
            </a:pPr>
            <a:r>
              <a:rPr lang="en-US" altLang="zh-CN" dirty="0"/>
              <a:t>Lab</a:t>
            </a:r>
            <a:r>
              <a:rPr lang="zh-CN" altLang="en-US" dirty="0"/>
              <a:t> </a:t>
            </a:r>
            <a:r>
              <a:rPr lang="en-US" altLang="zh-CN" dirty="0"/>
              <a:t>assignment</a:t>
            </a:r>
            <a:r>
              <a:rPr lang="zh-CN" altLang="en-US" dirty="0"/>
              <a:t> </a:t>
            </a:r>
            <a:r>
              <a:rPr lang="en-US" altLang="zh-CN" dirty="0"/>
              <a:t>5</a:t>
            </a:r>
            <a:r>
              <a:rPr lang="zh-CN" altLang="en-US" dirty="0"/>
              <a:t> </a:t>
            </a:r>
            <a:r>
              <a:rPr lang="en-US" altLang="zh-CN" dirty="0"/>
              <a:t>to</a:t>
            </a:r>
            <a:r>
              <a:rPr lang="zh-CN" altLang="en-US" dirty="0"/>
              <a:t> </a:t>
            </a:r>
            <a:r>
              <a:rPr lang="en-US" altLang="zh-CN" dirty="0"/>
              <a:t>be</a:t>
            </a:r>
            <a:r>
              <a:rPr lang="zh-CN" altLang="en-US" dirty="0"/>
              <a:t> </a:t>
            </a:r>
            <a:r>
              <a:rPr lang="en-US" altLang="zh-CN" dirty="0"/>
              <a:t>posted</a:t>
            </a:r>
            <a:r>
              <a:rPr lang="zh-CN" altLang="en-US" dirty="0"/>
              <a:t> </a:t>
            </a:r>
            <a:r>
              <a:rPr lang="en-US" altLang="zh-CN" dirty="0"/>
              <a:t>tomorrow</a:t>
            </a:r>
          </a:p>
          <a:p>
            <a:pPr>
              <a:buFont typeface="Wingdings" pitchFamily="2" charset="2"/>
              <a:buChar char="q"/>
            </a:pPr>
            <a:r>
              <a:rPr lang="en-US" altLang="zh-CN" dirty="0"/>
              <a:t>Class</a:t>
            </a:r>
            <a:r>
              <a:rPr lang="zh-CN" altLang="en-US" dirty="0"/>
              <a:t> </a:t>
            </a:r>
            <a:r>
              <a:rPr lang="en-US" altLang="zh-CN" dirty="0"/>
              <a:t>Project</a:t>
            </a:r>
          </a:p>
          <a:p>
            <a:pPr lvl="1">
              <a:buFont typeface="Courier New" panose="02070309020205020404" pitchFamily="49" charset="0"/>
              <a:buChar char="o"/>
            </a:pPr>
            <a:r>
              <a:rPr lang="en-US" altLang="zh-CN" dirty="0"/>
              <a:t>15%</a:t>
            </a:r>
            <a:r>
              <a:rPr lang="zh-CN" altLang="en-US" dirty="0"/>
              <a:t> </a:t>
            </a:r>
            <a:r>
              <a:rPr lang="en-US" altLang="zh-CN" dirty="0"/>
              <a:t>of</a:t>
            </a:r>
            <a:r>
              <a:rPr lang="zh-CN" altLang="en-US" dirty="0"/>
              <a:t> </a:t>
            </a:r>
            <a:r>
              <a:rPr lang="en-US" altLang="zh-CN" dirty="0"/>
              <a:t>your</a:t>
            </a:r>
            <a:r>
              <a:rPr lang="zh-CN" altLang="en-US" dirty="0"/>
              <a:t> </a:t>
            </a:r>
            <a:r>
              <a:rPr lang="en-US" altLang="zh-CN" dirty="0"/>
              <a:t>final</a:t>
            </a:r>
            <a:r>
              <a:rPr lang="zh-CN" altLang="en-US" dirty="0"/>
              <a:t> </a:t>
            </a:r>
            <a:r>
              <a:rPr lang="en-US" altLang="zh-CN" dirty="0"/>
              <a:t>score</a:t>
            </a:r>
          </a:p>
          <a:p>
            <a:pPr lvl="1">
              <a:buFont typeface="Courier New" panose="02070309020205020404" pitchFamily="49" charset="0"/>
              <a:buChar char="o"/>
            </a:pPr>
            <a:r>
              <a:rPr lang="en-US" altLang="zh-CN" dirty="0"/>
              <a:t>Please</a:t>
            </a:r>
            <a:r>
              <a:rPr lang="zh-CN" altLang="en-US" dirty="0"/>
              <a:t> </a:t>
            </a:r>
            <a:r>
              <a:rPr lang="en-US" altLang="zh-CN" dirty="0"/>
              <a:t>start</a:t>
            </a:r>
            <a:r>
              <a:rPr lang="zh-CN" altLang="en-US" dirty="0"/>
              <a:t> </a:t>
            </a:r>
            <a:r>
              <a:rPr lang="en-US" altLang="zh-CN" dirty="0"/>
              <a:t>ASAP</a:t>
            </a:r>
          </a:p>
          <a:p>
            <a:pPr lvl="1">
              <a:buFont typeface="Courier New" panose="02070309020205020404" pitchFamily="49" charset="0"/>
              <a:buChar char="o"/>
            </a:pPr>
            <a:r>
              <a:rPr lang="en-US" altLang="zh-CN" dirty="0"/>
              <a:t>Talk</a:t>
            </a:r>
            <a:r>
              <a:rPr lang="zh-CN" altLang="en-US" dirty="0"/>
              <a:t> </a:t>
            </a:r>
            <a:r>
              <a:rPr lang="en-US" altLang="zh-CN" dirty="0"/>
              <a:t>to</a:t>
            </a:r>
            <a:r>
              <a:rPr lang="zh-CN" altLang="en-US" dirty="0"/>
              <a:t> </a:t>
            </a:r>
            <a:r>
              <a:rPr lang="en-US" altLang="zh-CN" dirty="0"/>
              <a:t>the</a:t>
            </a:r>
            <a:r>
              <a:rPr lang="zh-CN" altLang="en-US" dirty="0"/>
              <a:t> </a:t>
            </a:r>
            <a:r>
              <a:rPr lang="en-US" altLang="zh-CN" dirty="0"/>
              <a:t>instructor</a:t>
            </a:r>
            <a:r>
              <a:rPr lang="zh-CN" altLang="en-US" dirty="0"/>
              <a:t> </a:t>
            </a:r>
            <a:r>
              <a:rPr lang="en-US" altLang="zh-CN" dirty="0"/>
              <a:t>or</a:t>
            </a:r>
            <a:r>
              <a:rPr lang="zh-CN" altLang="en-US" dirty="0"/>
              <a:t> </a:t>
            </a:r>
            <a:r>
              <a:rPr lang="en-US" altLang="zh-CN" dirty="0"/>
              <a:t>TA</a:t>
            </a:r>
            <a:r>
              <a:rPr lang="zh-CN" altLang="en-US" dirty="0"/>
              <a:t> </a:t>
            </a:r>
            <a:r>
              <a:rPr lang="en-US" altLang="zh-CN" dirty="0"/>
              <a:t>to</a:t>
            </a:r>
            <a:r>
              <a:rPr lang="zh-CN" altLang="en-US" dirty="0"/>
              <a:t> </a:t>
            </a:r>
            <a:r>
              <a:rPr lang="en-US" altLang="zh-CN" dirty="0"/>
              <a:t>get</a:t>
            </a:r>
            <a:r>
              <a:rPr lang="zh-CN" altLang="en-US" dirty="0"/>
              <a:t> </a:t>
            </a:r>
            <a:r>
              <a:rPr lang="en-US" altLang="zh-CN" dirty="0"/>
              <a:t>feedback</a:t>
            </a:r>
          </a:p>
          <a:p>
            <a:pPr lvl="1">
              <a:buFont typeface="Courier New" panose="02070309020205020404" pitchFamily="49" charset="0"/>
              <a:buChar char="o"/>
            </a:pPr>
            <a:r>
              <a:rPr lang="en-US" altLang="zh-CN" dirty="0"/>
              <a:t>Send</a:t>
            </a:r>
            <a:r>
              <a:rPr lang="zh-CN" altLang="en-US" dirty="0"/>
              <a:t> </a:t>
            </a:r>
            <a:r>
              <a:rPr lang="en-US" altLang="zh-CN" dirty="0"/>
              <a:t>your</a:t>
            </a:r>
            <a:r>
              <a:rPr lang="zh-CN" altLang="en-US" dirty="0"/>
              <a:t> </a:t>
            </a:r>
            <a:r>
              <a:rPr lang="en-US" altLang="zh-CN" dirty="0"/>
              <a:t>topic</a:t>
            </a:r>
            <a:r>
              <a:rPr lang="zh-CN" altLang="en-US" dirty="0"/>
              <a:t> </a:t>
            </a:r>
            <a:r>
              <a:rPr lang="en-US" altLang="zh-CN" dirty="0"/>
              <a:t>and</a:t>
            </a:r>
            <a:r>
              <a:rPr lang="zh-CN" altLang="en-US" dirty="0"/>
              <a:t> </a:t>
            </a:r>
            <a:r>
              <a:rPr lang="en-US" altLang="zh-CN" dirty="0"/>
              <a:t>team</a:t>
            </a:r>
            <a:r>
              <a:rPr lang="zh-CN" altLang="en-US" dirty="0"/>
              <a:t> </a:t>
            </a:r>
            <a:r>
              <a:rPr lang="en-US" altLang="zh-CN" dirty="0"/>
              <a:t>member</a:t>
            </a:r>
            <a:r>
              <a:rPr lang="zh-CN" altLang="en-US" dirty="0"/>
              <a:t> </a:t>
            </a:r>
            <a:r>
              <a:rPr lang="en-US" altLang="zh-CN" dirty="0"/>
              <a:t>list</a:t>
            </a:r>
            <a:r>
              <a:rPr lang="zh-CN" altLang="en-US" dirty="0"/>
              <a:t> </a:t>
            </a:r>
            <a:r>
              <a:rPr lang="en-US" altLang="zh-CN" dirty="0"/>
              <a:t>to</a:t>
            </a:r>
            <a:r>
              <a:rPr lang="zh-CN" altLang="en-US" dirty="0"/>
              <a:t> </a:t>
            </a:r>
            <a:r>
              <a:rPr lang="en-US" altLang="zh-CN"/>
              <a:t>TA</a:t>
            </a:r>
            <a:endParaRPr lang="en-US" dirty="0"/>
          </a:p>
        </p:txBody>
      </p:sp>
      <p:sp>
        <p:nvSpPr>
          <p:cNvPr id="4" name="Slide Number Placeholder 3">
            <a:extLst>
              <a:ext uri="{FF2B5EF4-FFF2-40B4-BE49-F238E27FC236}">
                <a16:creationId xmlns:a16="http://schemas.microsoft.com/office/drawing/2014/main" id="{451EF03F-E496-0442-A232-CCC0D2ADB645}"/>
              </a:ext>
            </a:extLst>
          </p:cNvPr>
          <p:cNvSpPr>
            <a:spLocks noGrp="1"/>
          </p:cNvSpPr>
          <p:nvPr>
            <p:ph type="sldNum" sz="quarter" idx="10"/>
          </p:nvPr>
        </p:nvSpPr>
        <p:spPr/>
        <p:txBody>
          <a:bodyPr/>
          <a:lstStyle/>
          <a:p>
            <a:pPr>
              <a:defRPr/>
            </a:pPr>
            <a:fld id="{FC0777B7-C050-2A4C-AF08-3BC55ADC50D7}" type="slidenum">
              <a:rPr lang="en-US" altLang="en-US" smtClean="0"/>
              <a:pPr>
                <a:defRPr/>
              </a:pPr>
              <a:t>2</a:t>
            </a:fld>
            <a:endParaRPr lang="en-US" altLang="en-US"/>
          </a:p>
        </p:txBody>
      </p:sp>
    </p:spTree>
    <p:extLst>
      <p:ext uri="{BB962C8B-B14F-4D97-AF65-F5344CB8AC3E}">
        <p14:creationId xmlns:p14="http://schemas.microsoft.com/office/powerpoint/2010/main" val="144730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endParaRPr lang="en-US" altLang="x-none" dirty="0">
              <a:ea typeface="ＭＳ Ｐゴシック" charset="-128"/>
            </a:endParaRPr>
          </a:p>
        </p:txBody>
      </p:sp>
      <p:sp>
        <p:nvSpPr>
          <p:cNvPr id="2" name="Content Placeholder 1">
            <a:extLst>
              <a:ext uri="{FF2B5EF4-FFF2-40B4-BE49-F238E27FC236}">
                <a16:creationId xmlns:a16="http://schemas.microsoft.com/office/drawing/2014/main" id="{8155E4DC-B716-014F-A484-894AD64E0202}"/>
              </a:ext>
            </a:extLst>
          </p:cNvPr>
          <p:cNvSpPr>
            <a:spLocks noGrp="1"/>
          </p:cNvSpPr>
          <p:nvPr>
            <p:ph idx="1"/>
          </p:nvPr>
        </p:nvSpPr>
        <p:spPr>
          <a:xfrm>
            <a:off x="533400" y="1262743"/>
            <a:ext cx="8534400" cy="4781550"/>
          </a:xfrm>
        </p:spPr>
        <p:txBody>
          <a:bodyPr/>
          <a:lstStyle/>
          <a:p>
            <a:pPr>
              <a:buFont typeface="Wingdings" pitchFamily="2" charset="2"/>
              <a:buChar char="q"/>
            </a:pPr>
            <a:r>
              <a:rPr lang="en-US" dirty="0"/>
              <a:t>Generic technique: Timeout to “solve” infeasible problem</a:t>
            </a:r>
          </a:p>
          <a:p>
            <a:pPr lvl="1">
              <a:buFont typeface="Courier New" panose="02070309020205020404" pitchFamily="49" charset="0"/>
              <a:buChar char="o"/>
            </a:pPr>
            <a:r>
              <a:rPr lang="en-US" sz="2000" dirty="0"/>
              <a:t>Instead of message-driven state transition, use a timeout based transition; use timeout to handle error cases</a:t>
            </a:r>
            <a:endParaRPr lang="en-US" dirty="0"/>
          </a:p>
          <a:p>
            <a:endParaRPr lang="en-US" dirty="0"/>
          </a:p>
        </p:txBody>
      </p:sp>
      <p:sp>
        <p:nvSpPr>
          <p:cNvPr id="1382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20</a:t>
            </a:fld>
            <a:endParaRPr lang="en-US" altLang="x-none" sz="1050">
              <a:solidFill>
                <a:srgbClr val="000000"/>
              </a:solidFill>
              <a:latin typeface="Times New Roman" charset="0"/>
            </a:endParaRPr>
          </a:p>
        </p:txBody>
      </p:sp>
      <p:graphicFrame>
        <p:nvGraphicFramePr>
          <p:cNvPr id="21" name="Object 4">
            <a:extLst>
              <a:ext uri="{FF2B5EF4-FFF2-40B4-BE49-F238E27FC236}">
                <a16:creationId xmlns:a16="http://schemas.microsoft.com/office/drawing/2014/main" id="{7BD7592A-D142-364E-98DF-157EF1348139}"/>
              </a:ext>
            </a:extLst>
          </p:cNvPr>
          <p:cNvGraphicFramePr>
            <a:graphicFrameLocks noChangeAspect="1"/>
          </p:cNvGraphicFramePr>
          <p:nvPr>
            <p:extLst/>
          </p:nvPr>
        </p:nvGraphicFramePr>
        <p:xfrm>
          <a:off x="1112400" y="3049265"/>
          <a:ext cx="364332" cy="289321"/>
        </p:xfrm>
        <a:graphic>
          <a:graphicData uri="http://schemas.openxmlformats.org/presentationml/2006/ole">
            <mc:AlternateContent xmlns:mc="http://schemas.openxmlformats.org/markup-compatibility/2006">
              <mc:Choice xmlns:v="urn:schemas-microsoft-com:vml" Requires="v">
                <p:oleObj spid="_x0000_s154825" name="Clip" r:id="rId4" imgW="1307079" imgH="1083682" progId="MS_ClipArt_Gallery.2">
                  <p:embed/>
                </p:oleObj>
              </mc:Choice>
              <mc:Fallback>
                <p:oleObj name="Clip" r:id="rId4" imgW="1307079" imgH="1083682" progId="MS_ClipArt_Gallery.2">
                  <p:embed/>
                  <p:pic>
                    <p:nvPicPr>
                      <p:cNvPr id="21" name="Object 4">
                        <a:extLst>
                          <a:ext uri="{FF2B5EF4-FFF2-40B4-BE49-F238E27FC236}">
                            <a16:creationId xmlns:a16="http://schemas.microsoft.com/office/drawing/2014/main" id="{7BD7592A-D142-364E-98DF-157EF1348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00" y="3049265"/>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Text Box 5">
            <a:extLst>
              <a:ext uri="{FF2B5EF4-FFF2-40B4-BE49-F238E27FC236}">
                <a16:creationId xmlns:a16="http://schemas.microsoft.com/office/drawing/2014/main" id="{CDAE742F-653C-F349-8E05-C60682443F2A}"/>
              </a:ext>
            </a:extLst>
          </p:cNvPr>
          <p:cNvSpPr txBox="1">
            <a:spLocks noChangeArrowheads="1"/>
          </p:cNvSpPr>
          <p:nvPr/>
        </p:nvSpPr>
        <p:spPr bwMode="auto">
          <a:xfrm>
            <a:off x="1445960" y="3049265"/>
            <a:ext cx="585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client</a:t>
            </a:r>
            <a:endParaRPr lang="en-US" altLang="x-none" sz="750">
              <a:solidFill>
                <a:srgbClr val="000000"/>
              </a:solidFill>
              <a:latin typeface="Times New Roman" charset="0"/>
            </a:endParaRPr>
          </a:p>
        </p:txBody>
      </p:sp>
      <p:graphicFrame>
        <p:nvGraphicFramePr>
          <p:cNvPr id="23" name="Object 9">
            <a:extLst>
              <a:ext uri="{FF2B5EF4-FFF2-40B4-BE49-F238E27FC236}">
                <a16:creationId xmlns:a16="http://schemas.microsoft.com/office/drawing/2014/main" id="{929E3CC4-5B71-0B47-B44D-F95D2A9E8D43}"/>
              </a:ext>
            </a:extLst>
          </p:cNvPr>
          <p:cNvGraphicFramePr>
            <a:graphicFrameLocks noChangeAspect="1"/>
          </p:cNvGraphicFramePr>
          <p:nvPr>
            <p:extLst/>
          </p:nvPr>
        </p:nvGraphicFramePr>
        <p:xfrm>
          <a:off x="3105506" y="3056408"/>
          <a:ext cx="364332" cy="289321"/>
        </p:xfrm>
        <a:graphic>
          <a:graphicData uri="http://schemas.openxmlformats.org/presentationml/2006/ole">
            <mc:AlternateContent xmlns:mc="http://schemas.openxmlformats.org/markup-compatibility/2006">
              <mc:Choice xmlns:v="urn:schemas-microsoft-com:vml" Requires="v">
                <p:oleObj spid="_x0000_s154826" name="Clip" r:id="rId6" imgW="1307079" imgH="1083682" progId="MS_ClipArt_Gallery.2">
                  <p:embed/>
                </p:oleObj>
              </mc:Choice>
              <mc:Fallback>
                <p:oleObj name="Clip" r:id="rId6" imgW="1307079" imgH="1083682" progId="MS_ClipArt_Gallery.2">
                  <p:embed/>
                  <p:pic>
                    <p:nvPicPr>
                      <p:cNvPr id="23" name="Object 9">
                        <a:extLst>
                          <a:ext uri="{FF2B5EF4-FFF2-40B4-BE49-F238E27FC236}">
                            <a16:creationId xmlns:a16="http://schemas.microsoft.com/office/drawing/2014/main" id="{929E3CC4-5B71-0B47-B44D-F95D2A9E8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506" y="3056408"/>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Text Box 10">
            <a:extLst>
              <a:ext uri="{FF2B5EF4-FFF2-40B4-BE49-F238E27FC236}">
                <a16:creationId xmlns:a16="http://schemas.microsoft.com/office/drawing/2014/main" id="{9AEBC97E-ED77-D042-8A21-34356B24B73A}"/>
              </a:ext>
            </a:extLst>
          </p:cNvPr>
          <p:cNvSpPr txBox="1">
            <a:spLocks noChangeArrowheads="1"/>
          </p:cNvSpPr>
          <p:nvPr/>
        </p:nvSpPr>
        <p:spPr bwMode="auto">
          <a:xfrm>
            <a:off x="2546963" y="3063552"/>
            <a:ext cx="652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server</a:t>
            </a:r>
            <a:endParaRPr lang="en-US" altLang="x-none" sz="750">
              <a:solidFill>
                <a:srgbClr val="000000"/>
              </a:solidFill>
              <a:latin typeface="Times New Roman" charset="0"/>
            </a:endParaRPr>
          </a:p>
        </p:txBody>
      </p:sp>
      <p:grpSp>
        <p:nvGrpSpPr>
          <p:cNvPr id="25" name="Group 21">
            <a:extLst>
              <a:ext uri="{FF2B5EF4-FFF2-40B4-BE49-F238E27FC236}">
                <a16:creationId xmlns:a16="http://schemas.microsoft.com/office/drawing/2014/main" id="{BB4B9A3D-4FFC-E943-AB38-BEFD5FF075B0}"/>
              </a:ext>
            </a:extLst>
          </p:cNvPr>
          <p:cNvGrpSpPr>
            <a:grpSpLocks/>
          </p:cNvGrpSpPr>
          <p:nvPr/>
        </p:nvGrpSpPr>
        <p:grpSpPr bwMode="auto">
          <a:xfrm>
            <a:off x="510719" y="3379069"/>
            <a:ext cx="3472917" cy="2621756"/>
            <a:chOff x="4379359" y="2238375"/>
            <a:chExt cx="4630557" cy="3495675"/>
          </a:xfrm>
        </p:grpSpPr>
        <p:grpSp>
          <p:nvGrpSpPr>
            <p:cNvPr id="26" name="Group 6">
              <a:extLst>
                <a:ext uri="{FF2B5EF4-FFF2-40B4-BE49-F238E27FC236}">
                  <a16:creationId xmlns:a16="http://schemas.microsoft.com/office/drawing/2014/main" id="{82950C8B-113D-5A45-93D8-28BB70AD12AC}"/>
                </a:ext>
              </a:extLst>
            </p:cNvPr>
            <p:cNvGrpSpPr>
              <a:grpSpLocks/>
            </p:cNvGrpSpPr>
            <p:nvPr/>
          </p:nvGrpSpPr>
          <p:grpSpPr bwMode="auto">
            <a:xfrm>
              <a:off x="5594349" y="2466975"/>
              <a:ext cx="2641600" cy="590550"/>
              <a:chOff x="1967" y="1554"/>
              <a:chExt cx="1664" cy="372"/>
            </a:xfrm>
          </p:grpSpPr>
          <p:sp>
            <p:nvSpPr>
              <p:cNvPr id="35" name="Line 7">
                <a:extLst>
                  <a:ext uri="{FF2B5EF4-FFF2-40B4-BE49-F238E27FC236}">
                    <a16:creationId xmlns:a16="http://schemas.microsoft.com/office/drawing/2014/main" id="{CAE9AABE-E3E5-9B46-B759-14D9F43CB28E}"/>
                  </a:ext>
                </a:extLst>
              </p:cNvPr>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8">
                <a:extLst>
                  <a:ext uri="{FF2B5EF4-FFF2-40B4-BE49-F238E27FC236}">
                    <a16:creationId xmlns:a16="http://schemas.microsoft.com/office/drawing/2014/main" id="{24B5C520-3C05-2E4E-97F4-4D6243FC106D}"/>
                  </a:ext>
                </a:extLst>
              </p:cNvPr>
              <p:cNvSpPr txBox="1">
                <a:spLocks noChangeArrowheads="1"/>
              </p:cNvSpPr>
              <p:nvPr/>
            </p:nvSpPr>
            <p:spPr bwMode="auto">
              <a:xfrm rot="706751">
                <a:off x="1984" y="1569"/>
                <a:ext cx="1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I am done. Are you done too?</a:t>
                </a:r>
                <a:endParaRPr lang="en-US" altLang="x-none" sz="750" dirty="0">
                  <a:solidFill>
                    <a:srgbClr val="000000"/>
                  </a:solidFill>
                  <a:latin typeface="Times New Roman" charset="0"/>
                </a:endParaRPr>
              </a:p>
            </p:txBody>
          </p:sp>
        </p:grpSp>
        <p:sp>
          <p:nvSpPr>
            <p:cNvPr id="27" name="Line 11">
              <a:extLst>
                <a:ext uri="{FF2B5EF4-FFF2-40B4-BE49-F238E27FC236}">
                  <a16:creationId xmlns:a16="http://schemas.microsoft.com/office/drawing/2014/main" id="{E4D90567-134C-864F-B729-490900D81F61}"/>
                </a:ext>
              </a:extLst>
            </p:cNvPr>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8" name="Line 12">
              <a:extLst>
                <a:ext uri="{FF2B5EF4-FFF2-40B4-BE49-F238E27FC236}">
                  <a16:creationId xmlns:a16="http://schemas.microsoft.com/office/drawing/2014/main" id="{CC4075BF-5035-1246-BF11-6538935D020C}"/>
                </a:ext>
              </a:extLst>
            </p:cNvPr>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13">
              <a:extLst>
                <a:ext uri="{FF2B5EF4-FFF2-40B4-BE49-F238E27FC236}">
                  <a16:creationId xmlns:a16="http://schemas.microsoft.com/office/drawing/2014/main" id="{FEF49348-3576-A94B-B387-D25797CD752C}"/>
                </a:ext>
              </a:extLst>
            </p:cNvPr>
            <p:cNvSpPr txBox="1">
              <a:spLocks noChangeArrowheads="1"/>
            </p:cNvSpPr>
            <p:nvPr/>
          </p:nvSpPr>
          <p:spPr bwMode="auto">
            <a:xfrm rot="20673133">
              <a:off x="5492750" y="3688347"/>
              <a:ext cx="273208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a:solidFill>
                    <a:srgbClr val="000000"/>
                  </a:solidFill>
                  <a:latin typeface="Arial" charset="0"/>
                </a:rPr>
                <a:t>I am done too. Goodbye!</a:t>
              </a:r>
              <a:endParaRPr lang="en-US" altLang="x-none" sz="750">
                <a:solidFill>
                  <a:srgbClr val="000000"/>
                </a:solidFill>
                <a:latin typeface="Times New Roman" charset="0"/>
              </a:endParaRPr>
            </a:p>
          </p:txBody>
        </p:sp>
        <p:sp>
          <p:nvSpPr>
            <p:cNvPr id="30" name="Line 14">
              <a:extLst>
                <a:ext uri="{FF2B5EF4-FFF2-40B4-BE49-F238E27FC236}">
                  <a16:creationId xmlns:a16="http://schemas.microsoft.com/office/drawing/2014/main" id="{BA0D350B-C419-7C4A-A127-C894A27DE82E}"/>
                </a:ext>
              </a:extLst>
            </p:cNvPr>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1" name="Text Box 15">
              <a:extLst>
                <a:ext uri="{FF2B5EF4-FFF2-40B4-BE49-F238E27FC236}">
                  <a16:creationId xmlns:a16="http://schemas.microsoft.com/office/drawing/2014/main" id="{39482604-069E-F54C-A38E-63CC4E453143}"/>
                </a:ext>
              </a:extLst>
            </p:cNvPr>
            <p:cNvSpPr txBox="1">
              <a:spLocks noChangeArrowheads="1"/>
            </p:cNvSpPr>
            <p:nvPr/>
          </p:nvSpPr>
          <p:spPr bwMode="auto">
            <a:xfrm>
              <a:off x="4379359" y="2270124"/>
              <a:ext cx="127428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init. close</a:t>
              </a:r>
            </a:p>
          </p:txBody>
        </p:sp>
        <p:sp>
          <p:nvSpPr>
            <p:cNvPr id="32" name="Text Box 16">
              <a:extLst>
                <a:ext uri="{FF2B5EF4-FFF2-40B4-BE49-F238E27FC236}">
                  <a16:creationId xmlns:a16="http://schemas.microsoft.com/office/drawing/2014/main" id="{E3B25A1C-8506-8244-8304-5AFA73E71322}"/>
                </a:ext>
              </a:extLst>
            </p:cNvPr>
            <p:cNvSpPr txBox="1">
              <a:spLocks noChangeArrowheads="1"/>
            </p:cNvSpPr>
            <p:nvPr/>
          </p:nvSpPr>
          <p:spPr bwMode="auto">
            <a:xfrm>
              <a:off x="8220809" y="3403600"/>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sp>
          <p:nvSpPr>
            <p:cNvPr id="33" name="Text Box 17">
              <a:extLst>
                <a:ext uri="{FF2B5EF4-FFF2-40B4-BE49-F238E27FC236}">
                  <a16:creationId xmlns:a16="http://schemas.microsoft.com/office/drawing/2014/main" id="{F2D1A97A-28AE-3E4C-96FA-1C0907AE1814}"/>
                </a:ext>
              </a:extLst>
            </p:cNvPr>
            <p:cNvSpPr txBox="1">
              <a:spLocks noChangeArrowheads="1"/>
            </p:cNvSpPr>
            <p:nvPr/>
          </p:nvSpPr>
          <p:spPr bwMode="auto">
            <a:xfrm>
              <a:off x="4733071" y="4167189"/>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sp>
        <p:nvSpPr>
          <p:cNvPr id="37" name="Text Box 18">
            <a:extLst>
              <a:ext uri="{FF2B5EF4-FFF2-40B4-BE49-F238E27FC236}">
                <a16:creationId xmlns:a16="http://schemas.microsoft.com/office/drawing/2014/main" id="{351AA62D-416E-B743-9AB6-6F3599AABCEB}"/>
              </a:ext>
            </a:extLst>
          </p:cNvPr>
          <p:cNvSpPr txBox="1">
            <a:spLocks noChangeArrowheads="1"/>
          </p:cNvSpPr>
          <p:nvPr/>
        </p:nvSpPr>
        <p:spPr bwMode="auto">
          <a:xfrm>
            <a:off x="495015" y="3621956"/>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8" name="Text Box 19">
            <a:extLst>
              <a:ext uri="{FF2B5EF4-FFF2-40B4-BE49-F238E27FC236}">
                <a16:creationId xmlns:a16="http://schemas.microsoft.com/office/drawing/2014/main" id="{B70508EF-8B68-814F-A934-4965FADDA41B}"/>
              </a:ext>
            </a:extLst>
          </p:cNvPr>
          <p:cNvSpPr txBox="1">
            <a:spLocks noChangeArrowheads="1"/>
          </p:cNvSpPr>
          <p:nvPr/>
        </p:nvSpPr>
        <p:spPr bwMode="auto">
          <a:xfrm>
            <a:off x="3241787" y="4448249"/>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9" name="Text Box 20">
            <a:extLst>
              <a:ext uri="{FF2B5EF4-FFF2-40B4-BE49-F238E27FC236}">
                <a16:creationId xmlns:a16="http://schemas.microsoft.com/office/drawing/2014/main" id="{896EA867-0A3C-AE4C-B34E-DC41DB43CF71}"/>
              </a:ext>
            </a:extLst>
          </p:cNvPr>
          <p:cNvSpPr txBox="1">
            <a:spLocks noChangeArrowheads="1"/>
          </p:cNvSpPr>
          <p:nvPr/>
        </p:nvSpPr>
        <p:spPr bwMode="auto">
          <a:xfrm>
            <a:off x="511683" y="5025703"/>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grpSp>
        <p:nvGrpSpPr>
          <p:cNvPr id="40" name="Group 7">
            <a:extLst>
              <a:ext uri="{FF2B5EF4-FFF2-40B4-BE49-F238E27FC236}">
                <a16:creationId xmlns:a16="http://schemas.microsoft.com/office/drawing/2014/main" id="{6A74E35C-63C4-0B4A-B099-D79138CE972B}"/>
              </a:ext>
            </a:extLst>
          </p:cNvPr>
          <p:cNvGrpSpPr>
            <a:grpSpLocks/>
          </p:cNvGrpSpPr>
          <p:nvPr/>
        </p:nvGrpSpPr>
        <p:grpSpPr bwMode="auto">
          <a:xfrm>
            <a:off x="6340426" y="3604078"/>
            <a:ext cx="869181" cy="648909"/>
            <a:chOff x="275" y="1273"/>
            <a:chExt cx="730" cy="545"/>
          </a:xfrm>
        </p:grpSpPr>
        <p:sp>
          <p:nvSpPr>
            <p:cNvPr id="41" name="Oval 8">
              <a:extLst>
                <a:ext uri="{FF2B5EF4-FFF2-40B4-BE49-F238E27FC236}">
                  <a16:creationId xmlns:a16="http://schemas.microsoft.com/office/drawing/2014/main" id="{C24D3FF7-AC49-7341-A0A6-9C8AA49A3AC5}"/>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2" name="Text Box 9">
              <a:extLst>
                <a:ext uri="{FF2B5EF4-FFF2-40B4-BE49-F238E27FC236}">
                  <a16:creationId xmlns:a16="http://schemas.microsoft.com/office/drawing/2014/main" id="{C1471A1D-BF1F-0D48-9897-4327533EBFE4}"/>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43" name="Freeform 10">
            <a:extLst>
              <a:ext uri="{FF2B5EF4-FFF2-40B4-BE49-F238E27FC236}">
                <a16:creationId xmlns:a16="http://schemas.microsoft.com/office/drawing/2014/main" id="{0431E416-A305-8444-BC3C-D4762DFACF8D}"/>
              </a:ext>
            </a:extLst>
          </p:cNvPr>
          <p:cNvSpPr>
            <a:spLocks/>
          </p:cNvSpPr>
          <p:nvPr/>
        </p:nvSpPr>
        <p:spPr bwMode="auto">
          <a:xfrm flipV="1">
            <a:off x="5401185" y="3547234"/>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46" name="Group 42">
            <a:extLst>
              <a:ext uri="{FF2B5EF4-FFF2-40B4-BE49-F238E27FC236}">
                <a16:creationId xmlns:a16="http://schemas.microsoft.com/office/drawing/2014/main" id="{4F975F64-F689-2E40-99DF-CCBD70C6A307}"/>
              </a:ext>
            </a:extLst>
          </p:cNvPr>
          <p:cNvGrpSpPr>
            <a:grpSpLocks/>
          </p:cNvGrpSpPr>
          <p:nvPr/>
        </p:nvGrpSpPr>
        <p:grpSpPr bwMode="auto">
          <a:xfrm>
            <a:off x="4727272" y="3617123"/>
            <a:ext cx="1035873" cy="667960"/>
            <a:chOff x="4158" y="3230"/>
            <a:chExt cx="870" cy="561"/>
          </a:xfrm>
        </p:grpSpPr>
        <p:sp>
          <p:nvSpPr>
            <p:cNvPr id="47" name="Oval 43">
              <a:extLst>
                <a:ext uri="{FF2B5EF4-FFF2-40B4-BE49-F238E27FC236}">
                  <a16:creationId xmlns:a16="http://schemas.microsoft.com/office/drawing/2014/main" id="{E9D22AA7-6E1F-1847-9D28-6FC48F302134}"/>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8" name="Text Box 44">
              <a:extLst>
                <a:ext uri="{FF2B5EF4-FFF2-40B4-BE49-F238E27FC236}">
                  <a16:creationId xmlns:a16="http://schemas.microsoft.com/office/drawing/2014/main" id="{8996FE4C-FBE0-CF4B-9499-CCF66DDEB0A7}"/>
                </a:ext>
              </a:extLst>
            </p:cNvPr>
            <p:cNvSpPr txBox="1">
              <a:spLocks noChangeArrowheads="1"/>
            </p:cNvSpPr>
            <p:nvPr/>
          </p:nvSpPr>
          <p:spPr bwMode="auto">
            <a:xfrm>
              <a:off x="4158" y="340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49" name="Group 7">
            <a:extLst>
              <a:ext uri="{FF2B5EF4-FFF2-40B4-BE49-F238E27FC236}">
                <a16:creationId xmlns:a16="http://schemas.microsoft.com/office/drawing/2014/main" id="{9FD46FD3-BA4E-4E49-8079-3FCC0B36B959}"/>
              </a:ext>
            </a:extLst>
          </p:cNvPr>
          <p:cNvGrpSpPr>
            <a:grpSpLocks/>
          </p:cNvGrpSpPr>
          <p:nvPr/>
        </p:nvGrpSpPr>
        <p:grpSpPr bwMode="auto">
          <a:xfrm>
            <a:off x="6340426" y="4569718"/>
            <a:ext cx="1027539" cy="648909"/>
            <a:chOff x="238" y="1273"/>
            <a:chExt cx="863" cy="545"/>
          </a:xfrm>
        </p:grpSpPr>
        <p:sp>
          <p:nvSpPr>
            <p:cNvPr id="50" name="Oval 8">
              <a:extLst>
                <a:ext uri="{FF2B5EF4-FFF2-40B4-BE49-F238E27FC236}">
                  <a16:creationId xmlns:a16="http://schemas.microsoft.com/office/drawing/2014/main" id="{C596B9CE-AC73-7D48-BF85-6EBD671A5E48}"/>
                </a:ext>
              </a:extLst>
            </p:cNvPr>
            <p:cNvSpPr>
              <a:spLocks noChangeArrowheads="1"/>
            </p:cNvSpPr>
            <p:nvPr/>
          </p:nvSpPr>
          <p:spPr bwMode="auto">
            <a:xfrm>
              <a:off x="238" y="1273"/>
              <a:ext cx="813"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1" name="Text Box 9">
              <a:extLst>
                <a:ext uri="{FF2B5EF4-FFF2-40B4-BE49-F238E27FC236}">
                  <a16:creationId xmlns:a16="http://schemas.microsoft.com/office/drawing/2014/main" id="{263CE187-8B9D-F244-A7F8-B2B75BFF45D8}"/>
                </a:ext>
              </a:extLst>
            </p:cNvPr>
            <p:cNvSpPr txBox="1">
              <a:spLocks noChangeArrowheads="1"/>
            </p:cNvSpPr>
            <p:nvPr/>
          </p:nvSpPr>
          <p:spPr bwMode="auto">
            <a:xfrm>
              <a:off x="285" y="1417"/>
              <a:ext cx="8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err="1">
                  <a:solidFill>
                    <a:srgbClr val="000000"/>
                  </a:solidFill>
                </a:rPr>
                <a:t>Time_Waiit</a:t>
              </a:r>
              <a:endParaRPr lang="en-US" altLang="x-none" sz="1050" dirty="0">
                <a:solidFill>
                  <a:srgbClr val="000000"/>
                </a:solidFill>
                <a:latin typeface="Times New Roman" charset="0"/>
              </a:endParaRPr>
            </a:p>
          </p:txBody>
        </p:sp>
      </p:grpSp>
      <p:sp>
        <p:nvSpPr>
          <p:cNvPr id="52" name="Freeform 10">
            <a:extLst>
              <a:ext uri="{FF2B5EF4-FFF2-40B4-BE49-F238E27FC236}">
                <a16:creationId xmlns:a16="http://schemas.microsoft.com/office/drawing/2014/main" id="{C520D76B-1DD9-CD4E-BE13-5ABF2DB5A17E}"/>
              </a:ext>
            </a:extLst>
          </p:cNvPr>
          <p:cNvSpPr>
            <a:spLocks/>
          </p:cNvSpPr>
          <p:nvPr/>
        </p:nvSpPr>
        <p:spPr bwMode="auto">
          <a:xfrm flipV="1">
            <a:off x="5389253" y="4512874"/>
            <a:ext cx="1235905" cy="13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53" name="Group 42">
            <a:extLst>
              <a:ext uri="{FF2B5EF4-FFF2-40B4-BE49-F238E27FC236}">
                <a16:creationId xmlns:a16="http://schemas.microsoft.com/office/drawing/2014/main" id="{9CFA52D0-D8C1-BB46-9F97-8446E0002473}"/>
              </a:ext>
            </a:extLst>
          </p:cNvPr>
          <p:cNvGrpSpPr>
            <a:grpSpLocks/>
          </p:cNvGrpSpPr>
          <p:nvPr/>
        </p:nvGrpSpPr>
        <p:grpSpPr bwMode="auto">
          <a:xfrm>
            <a:off x="4715341" y="4582761"/>
            <a:ext cx="1035873" cy="671532"/>
            <a:chOff x="4158" y="3230"/>
            <a:chExt cx="870" cy="564"/>
          </a:xfrm>
        </p:grpSpPr>
        <p:sp>
          <p:nvSpPr>
            <p:cNvPr id="54" name="Oval 43">
              <a:extLst>
                <a:ext uri="{FF2B5EF4-FFF2-40B4-BE49-F238E27FC236}">
                  <a16:creationId xmlns:a16="http://schemas.microsoft.com/office/drawing/2014/main" id="{E42D400E-0524-E94A-B45F-C7278B676E8D}"/>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5" name="Text Box 44">
              <a:extLst>
                <a:ext uri="{FF2B5EF4-FFF2-40B4-BE49-F238E27FC236}">
                  <a16:creationId xmlns:a16="http://schemas.microsoft.com/office/drawing/2014/main" id="{FE1CA326-EDCD-B145-8650-58D20A459C1D}"/>
                </a:ext>
              </a:extLst>
            </p:cNvPr>
            <p:cNvSpPr txBox="1">
              <a:spLocks noChangeArrowheads="1"/>
            </p:cNvSpPr>
            <p:nvPr/>
          </p:nvSpPr>
          <p:spPr bwMode="auto">
            <a:xfrm>
              <a:off x="4158" y="3410"/>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56" name="Group 7">
            <a:extLst>
              <a:ext uri="{FF2B5EF4-FFF2-40B4-BE49-F238E27FC236}">
                <a16:creationId xmlns:a16="http://schemas.microsoft.com/office/drawing/2014/main" id="{D20B080D-C075-C44A-8072-3225C02D442E}"/>
              </a:ext>
            </a:extLst>
          </p:cNvPr>
          <p:cNvGrpSpPr>
            <a:grpSpLocks/>
          </p:cNvGrpSpPr>
          <p:nvPr/>
        </p:nvGrpSpPr>
        <p:grpSpPr bwMode="auto">
          <a:xfrm>
            <a:off x="8021266" y="4605564"/>
            <a:ext cx="869181" cy="648909"/>
            <a:chOff x="275" y="1273"/>
            <a:chExt cx="730" cy="545"/>
          </a:xfrm>
        </p:grpSpPr>
        <p:sp>
          <p:nvSpPr>
            <p:cNvPr id="57" name="Oval 8">
              <a:extLst>
                <a:ext uri="{FF2B5EF4-FFF2-40B4-BE49-F238E27FC236}">
                  <a16:creationId xmlns:a16="http://schemas.microsoft.com/office/drawing/2014/main" id="{DC58C115-631E-2A42-8FDA-0D92F8D1201A}"/>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8" name="Text Box 9">
              <a:extLst>
                <a:ext uri="{FF2B5EF4-FFF2-40B4-BE49-F238E27FC236}">
                  <a16:creationId xmlns:a16="http://schemas.microsoft.com/office/drawing/2014/main" id="{3EE58152-D9B9-C147-8980-8123D0E8C9B6}"/>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59" name="Freeform 10">
            <a:extLst>
              <a:ext uri="{FF2B5EF4-FFF2-40B4-BE49-F238E27FC236}">
                <a16:creationId xmlns:a16="http://schemas.microsoft.com/office/drawing/2014/main" id="{3DF98CB0-C839-F548-8F1B-7863A2CA0A58}"/>
              </a:ext>
            </a:extLst>
          </p:cNvPr>
          <p:cNvSpPr>
            <a:spLocks/>
          </p:cNvSpPr>
          <p:nvPr/>
        </p:nvSpPr>
        <p:spPr bwMode="auto">
          <a:xfrm flipV="1">
            <a:off x="7082024" y="4548720"/>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spTree>
    <p:extLst>
      <p:ext uri="{BB962C8B-B14F-4D97-AF65-F5344CB8AC3E}">
        <p14:creationId xmlns:p14="http://schemas.microsoft.com/office/powerpoint/2010/main" val="240255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r>
              <a:rPr lang="en-US" altLang="x-none" dirty="0">
                <a:ea typeface="ＭＳ Ｐゴシック" charset="-128"/>
              </a:rPr>
              <a:t> Design Options</a:t>
            </a:r>
          </a:p>
        </p:txBody>
      </p:sp>
      <p:sp>
        <p:nvSpPr>
          <p:cNvPr id="1382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21</a:t>
            </a:fld>
            <a:endParaRPr lang="en-US" altLang="x-none" sz="1050">
              <a:solidFill>
                <a:srgbClr val="000000"/>
              </a:solidFill>
              <a:latin typeface="Times New Roman" charset="0"/>
            </a:endParaRPr>
          </a:p>
        </p:txBody>
      </p:sp>
      <p:grpSp>
        <p:nvGrpSpPr>
          <p:cNvPr id="8" name="Group 7">
            <a:extLst>
              <a:ext uri="{FF2B5EF4-FFF2-40B4-BE49-F238E27FC236}">
                <a16:creationId xmlns:a16="http://schemas.microsoft.com/office/drawing/2014/main" id="{4E70A7F4-1078-3846-9C2F-46E654077E7D}"/>
              </a:ext>
            </a:extLst>
          </p:cNvPr>
          <p:cNvGrpSpPr/>
          <p:nvPr/>
        </p:nvGrpSpPr>
        <p:grpSpPr>
          <a:xfrm>
            <a:off x="5122000" y="2070775"/>
            <a:ext cx="4199653" cy="3290474"/>
            <a:chOff x="6841782" y="1621082"/>
            <a:chExt cx="5609745" cy="4395297"/>
          </a:xfrm>
        </p:grpSpPr>
        <p:sp>
          <p:nvSpPr>
            <p:cNvPr id="41" name="Text Box 24">
              <a:extLst>
                <a:ext uri="{FF2B5EF4-FFF2-40B4-BE49-F238E27FC236}">
                  <a16:creationId xmlns:a16="http://schemas.microsoft.com/office/drawing/2014/main" id="{3B279CC4-B42B-2F42-82DE-9A3EFBDADC09}"/>
                </a:ext>
              </a:extLst>
            </p:cNvPr>
            <p:cNvSpPr txBox="1">
              <a:spLocks noChangeArrowheads="1"/>
            </p:cNvSpPr>
            <p:nvPr/>
          </p:nvSpPr>
          <p:spPr bwMode="auto">
            <a:xfrm>
              <a:off x="10572257" y="3976531"/>
              <a:ext cx="1879270"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to retransmit </a:t>
              </a:r>
              <a:br>
                <a:rPr lang="en-US" altLang="x-none" sz="1350" dirty="0">
                  <a:solidFill>
                    <a:srgbClr val="000000"/>
                  </a:solidFill>
                  <a:latin typeface="Times New Roman" charset="0"/>
                </a:rPr>
              </a:br>
              <a:r>
                <a:rPr lang="en-US" altLang="x-none" sz="1350" dirty="0">
                  <a:solidFill>
                    <a:srgbClr val="000000"/>
                  </a:solidFill>
                  <a:latin typeface="Times New Roman" charset="0"/>
                </a:rPr>
                <a:t>ACK</a:t>
              </a:r>
            </a:p>
          </p:txBody>
        </p:sp>
        <p:sp>
          <p:nvSpPr>
            <p:cNvPr id="25" name="Line 3">
              <a:extLst>
                <a:ext uri="{FF2B5EF4-FFF2-40B4-BE49-F238E27FC236}">
                  <a16:creationId xmlns:a16="http://schemas.microsoft.com/office/drawing/2014/main" id="{9D762E12-743B-6A4B-AC90-6912D33114F7}"/>
                </a:ext>
              </a:extLst>
            </p:cNvPr>
            <p:cNvSpPr>
              <a:spLocks noChangeShapeType="1"/>
            </p:cNvSpPr>
            <p:nvPr/>
          </p:nvSpPr>
          <p:spPr bwMode="auto">
            <a:xfrm>
              <a:off x="8166039" y="3229946"/>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26" name="Object 4">
              <a:extLst>
                <a:ext uri="{FF2B5EF4-FFF2-40B4-BE49-F238E27FC236}">
                  <a16:creationId xmlns:a16="http://schemas.microsoft.com/office/drawing/2014/main" id="{F3FCD4FD-960B-B04E-93A6-A36286A25E56}"/>
                </a:ext>
              </a:extLst>
            </p:cNvPr>
            <p:cNvGraphicFramePr>
              <a:graphicFrameLocks noChangeAspect="1"/>
            </p:cNvGraphicFramePr>
            <p:nvPr>
              <p:extLst/>
            </p:nvPr>
          </p:nvGraphicFramePr>
          <p:xfrm>
            <a:off x="7752538" y="2416838"/>
            <a:ext cx="486661" cy="386465"/>
          </p:xfrm>
          <a:graphic>
            <a:graphicData uri="http://schemas.openxmlformats.org/presentationml/2006/ole">
              <mc:AlternateContent xmlns:mc="http://schemas.openxmlformats.org/markup-compatibility/2006">
                <mc:Choice xmlns:v="urn:schemas-microsoft-com:vml" Requires="v">
                  <p:oleObj spid="_x0000_s156041" name="Clip" r:id="rId4" imgW="1307079" imgH="1083682" progId="MS_ClipArt_Gallery.2">
                    <p:embed/>
                  </p:oleObj>
                </mc:Choice>
                <mc:Fallback>
                  <p:oleObj name="Clip" r:id="rId4" imgW="1307079" imgH="1083682" progId="MS_ClipArt_Gallery.2">
                    <p:embed/>
                    <p:pic>
                      <p:nvPicPr>
                        <p:cNvPr id="26" name="Object 4">
                          <a:extLst>
                            <a:ext uri="{FF2B5EF4-FFF2-40B4-BE49-F238E27FC236}">
                              <a16:creationId xmlns:a16="http://schemas.microsoft.com/office/drawing/2014/main" id="{F3FCD4FD-960B-B04E-93A6-A36286A25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38" y="2416838"/>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Text Box 5">
              <a:extLst>
                <a:ext uri="{FF2B5EF4-FFF2-40B4-BE49-F238E27FC236}">
                  <a16:creationId xmlns:a16="http://schemas.microsoft.com/office/drawing/2014/main" id="{F1AFB392-329E-3C47-83A5-7AC18210C7AF}"/>
                </a:ext>
              </a:extLst>
            </p:cNvPr>
            <p:cNvSpPr txBox="1">
              <a:spLocks noChangeArrowheads="1"/>
            </p:cNvSpPr>
            <p:nvPr/>
          </p:nvSpPr>
          <p:spPr bwMode="auto">
            <a:xfrm>
              <a:off x="8129301" y="2416838"/>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28" name="Text Box 6">
              <a:extLst>
                <a:ext uri="{FF2B5EF4-FFF2-40B4-BE49-F238E27FC236}">
                  <a16:creationId xmlns:a16="http://schemas.microsoft.com/office/drawing/2014/main" id="{5253CFAD-17C6-B148-A9C5-54A9471660B0}"/>
                </a:ext>
              </a:extLst>
            </p:cNvPr>
            <p:cNvSpPr txBox="1">
              <a:spLocks noChangeArrowheads="1"/>
            </p:cNvSpPr>
            <p:nvPr/>
          </p:nvSpPr>
          <p:spPr bwMode="auto">
            <a:xfrm rot="706751">
              <a:off x="9226149" y="3110834"/>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29" name="Object 7">
              <a:extLst>
                <a:ext uri="{FF2B5EF4-FFF2-40B4-BE49-F238E27FC236}">
                  <a16:creationId xmlns:a16="http://schemas.microsoft.com/office/drawing/2014/main" id="{FFBAD8B5-D91E-D44F-8D65-045EC3BE09DA}"/>
                </a:ext>
              </a:extLst>
            </p:cNvPr>
            <p:cNvGraphicFramePr>
              <a:graphicFrameLocks noChangeAspect="1"/>
            </p:cNvGraphicFramePr>
            <p:nvPr>
              <p:extLst/>
            </p:nvPr>
          </p:nvGraphicFramePr>
          <p:xfrm>
            <a:off x="10414857" y="2426380"/>
            <a:ext cx="486661" cy="386465"/>
          </p:xfrm>
          <a:graphic>
            <a:graphicData uri="http://schemas.openxmlformats.org/presentationml/2006/ole">
              <mc:AlternateContent xmlns:mc="http://schemas.openxmlformats.org/markup-compatibility/2006">
                <mc:Choice xmlns:v="urn:schemas-microsoft-com:vml" Requires="v">
                  <p:oleObj spid="_x0000_s156042" name="Clip" r:id="rId6" imgW="1307079" imgH="1083682" progId="MS_ClipArt_Gallery.2">
                    <p:embed/>
                  </p:oleObj>
                </mc:Choice>
                <mc:Fallback>
                  <p:oleObj name="Clip" r:id="rId6" imgW="1307079" imgH="1083682" progId="MS_ClipArt_Gallery.2">
                    <p:embed/>
                    <p:pic>
                      <p:nvPicPr>
                        <p:cNvPr id="29" name="Object 7">
                          <a:extLst>
                            <a:ext uri="{FF2B5EF4-FFF2-40B4-BE49-F238E27FC236}">
                              <a16:creationId xmlns:a16="http://schemas.microsoft.com/office/drawing/2014/main" id="{FFBAD8B5-D91E-D44F-8D65-045EC3BE0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857" y="2426380"/>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 name="Text Box 8">
              <a:extLst>
                <a:ext uri="{FF2B5EF4-FFF2-40B4-BE49-F238E27FC236}">
                  <a16:creationId xmlns:a16="http://schemas.microsoft.com/office/drawing/2014/main" id="{AF4E4F54-04CF-944C-8EF9-B6F63BEEFC9F}"/>
                </a:ext>
              </a:extLst>
            </p:cNvPr>
            <p:cNvSpPr txBox="1">
              <a:spLocks noChangeArrowheads="1"/>
            </p:cNvSpPr>
            <p:nvPr/>
          </p:nvSpPr>
          <p:spPr bwMode="auto">
            <a:xfrm>
              <a:off x="9655375" y="2435922"/>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32" name="Text Box 14">
              <a:extLst>
                <a:ext uri="{FF2B5EF4-FFF2-40B4-BE49-F238E27FC236}">
                  <a16:creationId xmlns:a16="http://schemas.microsoft.com/office/drawing/2014/main" id="{FBF57581-0A35-3048-AB37-369A42D1B378}"/>
                </a:ext>
              </a:extLst>
            </p:cNvPr>
            <p:cNvSpPr txBox="1">
              <a:spLocks noChangeArrowheads="1"/>
            </p:cNvSpPr>
            <p:nvPr/>
          </p:nvSpPr>
          <p:spPr bwMode="auto">
            <a:xfrm rot="20587610">
              <a:off x="9080164" y="4261751"/>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33" name="Line 15">
              <a:extLst>
                <a:ext uri="{FF2B5EF4-FFF2-40B4-BE49-F238E27FC236}">
                  <a16:creationId xmlns:a16="http://schemas.microsoft.com/office/drawing/2014/main" id="{AAD54ED4-FF91-CC45-A169-9EF032C3E43E}"/>
                </a:ext>
              </a:extLst>
            </p:cNvPr>
            <p:cNvSpPr>
              <a:spLocks noChangeShapeType="1"/>
            </p:cNvSpPr>
            <p:nvPr/>
          </p:nvSpPr>
          <p:spPr bwMode="auto">
            <a:xfrm flipH="1">
              <a:off x="8166949" y="3767116"/>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18">
              <a:extLst>
                <a:ext uri="{FF2B5EF4-FFF2-40B4-BE49-F238E27FC236}">
                  <a16:creationId xmlns:a16="http://schemas.microsoft.com/office/drawing/2014/main" id="{835F1DA3-8BE0-3343-8D6F-E2B7209C98D1}"/>
                </a:ext>
              </a:extLst>
            </p:cNvPr>
            <p:cNvSpPr txBox="1">
              <a:spLocks noChangeArrowheads="1"/>
            </p:cNvSpPr>
            <p:nvPr/>
          </p:nvSpPr>
          <p:spPr bwMode="auto">
            <a:xfrm>
              <a:off x="7390663" y="2889186"/>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37" name="Group 36">
              <a:extLst>
                <a:ext uri="{FF2B5EF4-FFF2-40B4-BE49-F238E27FC236}">
                  <a16:creationId xmlns:a16="http://schemas.microsoft.com/office/drawing/2014/main" id="{70B60245-54A8-F845-A709-7743F128E5D0}"/>
                </a:ext>
              </a:extLst>
            </p:cNvPr>
            <p:cNvGrpSpPr/>
            <p:nvPr/>
          </p:nvGrpSpPr>
          <p:grpSpPr>
            <a:xfrm>
              <a:off x="10821799" y="3681118"/>
              <a:ext cx="219332" cy="1888407"/>
              <a:chOff x="3663259" y="3408666"/>
              <a:chExt cx="201079" cy="883148"/>
            </a:xfrm>
          </p:grpSpPr>
          <p:sp>
            <p:nvSpPr>
              <p:cNvPr id="38" name="Line 10">
                <a:extLst>
                  <a:ext uri="{FF2B5EF4-FFF2-40B4-BE49-F238E27FC236}">
                    <a16:creationId xmlns:a16="http://schemas.microsoft.com/office/drawing/2014/main" id="{E87B1550-07C6-444B-856A-8C94F0160B0A}"/>
                  </a:ext>
                </a:extLst>
              </p:cNvPr>
              <p:cNvSpPr>
                <a:spLocks noChangeShapeType="1"/>
              </p:cNvSpPr>
              <p:nvPr/>
            </p:nvSpPr>
            <p:spPr bwMode="auto">
              <a:xfrm flipH="1">
                <a:off x="3736344" y="3408666"/>
                <a:ext cx="22339" cy="8828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9" name="Line 21">
                <a:extLst>
                  <a:ext uri="{FF2B5EF4-FFF2-40B4-BE49-F238E27FC236}">
                    <a16:creationId xmlns:a16="http://schemas.microsoft.com/office/drawing/2014/main" id="{12D476A0-886C-4F42-8599-DA573F13B89B}"/>
                  </a:ext>
                </a:extLst>
              </p:cNvPr>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0" name="Line 22">
                <a:extLst>
                  <a:ext uri="{FF2B5EF4-FFF2-40B4-BE49-F238E27FC236}">
                    <a16:creationId xmlns:a16="http://schemas.microsoft.com/office/drawing/2014/main" id="{65272A6A-04D9-6E46-8DBF-4FDEE410B692}"/>
                  </a:ext>
                </a:extLst>
              </p:cNvPr>
              <p:cNvSpPr>
                <a:spLocks noChangeShapeType="1"/>
              </p:cNvSpPr>
              <p:nvPr/>
            </p:nvSpPr>
            <p:spPr bwMode="auto">
              <a:xfrm>
                <a:off x="3663259" y="4291814"/>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42" name="TextBox 41">
              <a:extLst>
                <a:ext uri="{FF2B5EF4-FFF2-40B4-BE49-F238E27FC236}">
                  <a16:creationId xmlns:a16="http://schemas.microsoft.com/office/drawing/2014/main" id="{44BBE73C-3733-1344-888C-C539259D3E55}"/>
                </a:ext>
              </a:extLst>
            </p:cNvPr>
            <p:cNvSpPr txBox="1"/>
            <p:nvPr/>
          </p:nvSpPr>
          <p:spPr>
            <a:xfrm>
              <a:off x="7799736" y="1621082"/>
              <a:ext cx="3861072" cy="492742"/>
            </a:xfrm>
            <a:prstGeom prst="rect">
              <a:avLst/>
            </a:prstGeom>
            <a:noFill/>
          </p:spPr>
          <p:txBody>
            <a:bodyPr wrap="none" rtlCol="0">
              <a:spAutoFit/>
            </a:bodyPr>
            <a:lstStyle/>
            <a:p>
              <a:r>
                <a:rPr lang="en-US" sz="1797" dirty="0"/>
                <a:t>Design 2 (receiver time wait)</a:t>
              </a:r>
            </a:p>
          </p:txBody>
        </p:sp>
        <p:sp>
          <p:nvSpPr>
            <p:cNvPr id="43" name="Text Box 24">
              <a:extLst>
                <a:ext uri="{FF2B5EF4-FFF2-40B4-BE49-F238E27FC236}">
                  <a16:creationId xmlns:a16="http://schemas.microsoft.com/office/drawing/2014/main" id="{1070F33F-689E-C648-AE3C-28A9A7C8D9F9}"/>
                </a:ext>
              </a:extLst>
            </p:cNvPr>
            <p:cNvSpPr txBox="1">
              <a:spLocks noChangeArrowheads="1"/>
            </p:cNvSpPr>
            <p:nvPr/>
          </p:nvSpPr>
          <p:spPr bwMode="auto">
            <a:xfrm>
              <a:off x="6841782" y="4291662"/>
              <a:ext cx="1981069"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a:t>
              </a:r>
              <a:br>
                <a:rPr lang="en-US" altLang="x-none" sz="1350" dirty="0">
                  <a:solidFill>
                    <a:srgbClr val="000000"/>
                  </a:solidFill>
                  <a:latin typeface="Times New Roman" charset="0"/>
                </a:rPr>
              </a:br>
              <a:r>
                <a:rPr lang="en-US" altLang="x-none" sz="1350" dirty="0">
                  <a:solidFill>
                    <a:srgbClr val="000000"/>
                  </a:solidFill>
                  <a:latin typeface="Times New Roman" charset="0"/>
                </a:rPr>
                <a:t>first ACK</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5" name="Rectangle 4">
              <a:extLst>
                <a:ext uri="{FF2B5EF4-FFF2-40B4-BE49-F238E27FC236}">
                  <a16:creationId xmlns:a16="http://schemas.microsoft.com/office/drawing/2014/main" id="{A15541B8-5BF5-3444-A809-56C627F78CB5}"/>
                </a:ext>
              </a:extLst>
            </p:cNvPr>
            <p:cNvSpPr/>
            <p:nvPr/>
          </p:nvSpPr>
          <p:spPr>
            <a:xfrm>
              <a:off x="10194125" y="5615540"/>
              <a:ext cx="1981069" cy="400839"/>
            </a:xfrm>
            <a:prstGeom prst="rect">
              <a:avLst/>
            </a:prstGeom>
          </p:spPr>
          <p:txBody>
            <a:bodyPr wrap="none">
              <a:spAutoFit/>
            </a:bodyPr>
            <a:lstStyle/>
            <a:p>
              <a:pPr defTabSz="685752">
                <a:defRPr/>
              </a:pPr>
              <a:r>
                <a:rPr lang="en-US" altLang="x-none" sz="1350" dirty="0">
                  <a:solidFill>
                    <a:srgbClr val="000000"/>
                  </a:solidFill>
                </a:rPr>
                <a:t>All states removed</a:t>
              </a:r>
            </a:p>
          </p:txBody>
        </p:sp>
        <p:sp>
          <p:nvSpPr>
            <p:cNvPr id="45" name="Line 17">
              <a:extLst>
                <a:ext uri="{FF2B5EF4-FFF2-40B4-BE49-F238E27FC236}">
                  <a16:creationId xmlns:a16="http://schemas.microsoft.com/office/drawing/2014/main" id="{475C716D-724A-EB48-9C90-2576447BCCDD}"/>
                </a:ext>
              </a:extLst>
            </p:cNvPr>
            <p:cNvSpPr>
              <a:spLocks noChangeShapeType="1"/>
            </p:cNvSpPr>
            <p:nvPr/>
          </p:nvSpPr>
          <p:spPr bwMode="auto">
            <a:xfrm>
              <a:off x="8163601"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6" name="Line 17">
              <a:extLst>
                <a:ext uri="{FF2B5EF4-FFF2-40B4-BE49-F238E27FC236}">
                  <a16:creationId xmlns:a16="http://schemas.microsoft.com/office/drawing/2014/main" id="{D3735DAC-D6D7-454A-8065-B57660F858C8}"/>
                </a:ext>
              </a:extLst>
            </p:cNvPr>
            <p:cNvSpPr>
              <a:spLocks noChangeShapeType="1"/>
            </p:cNvSpPr>
            <p:nvPr/>
          </p:nvSpPr>
          <p:spPr bwMode="auto">
            <a:xfrm>
              <a:off x="106791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grpSp>
        <p:nvGrpSpPr>
          <p:cNvPr id="6" name="Group 5">
            <a:extLst>
              <a:ext uri="{FF2B5EF4-FFF2-40B4-BE49-F238E27FC236}">
                <a16:creationId xmlns:a16="http://schemas.microsoft.com/office/drawing/2014/main" id="{98A6089E-27F4-4542-BC74-B828486F444B}"/>
              </a:ext>
            </a:extLst>
          </p:cNvPr>
          <p:cNvGrpSpPr/>
          <p:nvPr/>
        </p:nvGrpSpPr>
        <p:grpSpPr>
          <a:xfrm>
            <a:off x="-4582" y="2038217"/>
            <a:ext cx="5643715" cy="3045118"/>
            <a:chOff x="-6121" y="1577592"/>
            <a:chExt cx="7538671" cy="4067558"/>
          </a:xfrm>
        </p:grpSpPr>
        <p:sp>
          <p:nvSpPr>
            <p:cNvPr id="138243" name="Line 3"/>
            <p:cNvSpPr>
              <a:spLocks noChangeShapeType="1"/>
            </p:cNvSpPr>
            <p:nvPr/>
          </p:nvSpPr>
          <p:spPr bwMode="auto">
            <a:xfrm>
              <a:off x="2609633" y="3045640"/>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138244" name="Object 4"/>
            <p:cNvGraphicFramePr>
              <a:graphicFrameLocks noChangeAspect="1"/>
            </p:cNvGraphicFramePr>
            <p:nvPr>
              <p:extLst/>
            </p:nvPr>
          </p:nvGraphicFramePr>
          <p:xfrm>
            <a:off x="2196132" y="2232532"/>
            <a:ext cx="486661" cy="386465"/>
          </p:xfrm>
          <a:graphic>
            <a:graphicData uri="http://schemas.openxmlformats.org/presentationml/2006/ole">
              <mc:AlternateContent xmlns:mc="http://schemas.openxmlformats.org/markup-compatibility/2006">
                <mc:Choice xmlns:v="urn:schemas-microsoft-com:vml" Requires="v">
                  <p:oleObj spid="_x0000_s156043"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132" y="2232532"/>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2572895" y="2232532"/>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138246" name="Text Box 6"/>
            <p:cNvSpPr txBox="1">
              <a:spLocks noChangeArrowheads="1"/>
            </p:cNvSpPr>
            <p:nvPr/>
          </p:nvSpPr>
          <p:spPr bwMode="auto">
            <a:xfrm rot="706751">
              <a:off x="3669744" y="2926530"/>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138247" name="Object 7"/>
            <p:cNvGraphicFramePr>
              <a:graphicFrameLocks noChangeAspect="1"/>
            </p:cNvGraphicFramePr>
            <p:nvPr>
              <p:extLst/>
            </p:nvPr>
          </p:nvGraphicFramePr>
          <p:xfrm>
            <a:off x="4858451" y="2242074"/>
            <a:ext cx="486661" cy="386465"/>
          </p:xfrm>
          <a:graphic>
            <a:graphicData uri="http://schemas.openxmlformats.org/presentationml/2006/ole">
              <mc:AlternateContent xmlns:mc="http://schemas.openxmlformats.org/markup-compatibility/2006">
                <mc:Choice xmlns:v="urn:schemas-microsoft-com:vml" Requires="v">
                  <p:oleObj spid="_x0000_s156044"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451" y="2242074"/>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098969" y="2251616"/>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138254" name="Text Box 14"/>
            <p:cNvSpPr txBox="1">
              <a:spLocks noChangeArrowheads="1"/>
            </p:cNvSpPr>
            <p:nvPr/>
          </p:nvSpPr>
          <p:spPr bwMode="auto">
            <a:xfrm rot="20587610">
              <a:off x="3523758" y="4077447"/>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138255" name="Line 15"/>
            <p:cNvSpPr>
              <a:spLocks noChangeShapeType="1"/>
            </p:cNvSpPr>
            <p:nvPr/>
          </p:nvSpPr>
          <p:spPr bwMode="auto">
            <a:xfrm flipH="1">
              <a:off x="2610543" y="3582810"/>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7" name="Line 17"/>
            <p:cNvSpPr>
              <a:spLocks noChangeShapeType="1"/>
            </p:cNvSpPr>
            <p:nvPr/>
          </p:nvSpPr>
          <p:spPr bwMode="auto">
            <a:xfrm>
              <a:off x="2600090"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8" name="Text Box 18"/>
            <p:cNvSpPr txBox="1">
              <a:spLocks noChangeArrowheads="1"/>
            </p:cNvSpPr>
            <p:nvPr/>
          </p:nvSpPr>
          <p:spPr bwMode="auto">
            <a:xfrm>
              <a:off x="1834258" y="2704880"/>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4" name="Group 3">
              <a:extLst>
                <a:ext uri="{FF2B5EF4-FFF2-40B4-BE49-F238E27FC236}">
                  <a16:creationId xmlns:a16="http://schemas.microsoft.com/office/drawing/2014/main" id="{16DC5AF0-7115-8D42-8860-7E04F7B6AC78}"/>
                </a:ext>
              </a:extLst>
            </p:cNvPr>
            <p:cNvGrpSpPr/>
            <p:nvPr/>
          </p:nvGrpSpPr>
          <p:grpSpPr>
            <a:xfrm>
              <a:off x="2220912" y="3045640"/>
              <a:ext cx="461322" cy="2170698"/>
              <a:chOff x="3663259" y="3408666"/>
              <a:chExt cx="201079" cy="1180072"/>
            </a:xfrm>
          </p:grpSpPr>
          <p:sp>
            <p:nvSpPr>
              <p:cNvPr id="138250" name="Line 10"/>
              <p:cNvSpPr>
                <a:spLocks noChangeShapeType="1"/>
              </p:cNvSpPr>
              <p:nvPr/>
            </p:nvSpPr>
            <p:spPr bwMode="auto">
              <a:xfrm flipH="1">
                <a:off x="3758683" y="3408666"/>
                <a:ext cx="0" cy="118007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1" name="Line 21"/>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2" name="Line 22"/>
              <p:cNvSpPr>
                <a:spLocks noChangeShapeType="1"/>
              </p:cNvSpPr>
              <p:nvPr/>
            </p:nvSpPr>
            <p:spPr bwMode="auto">
              <a:xfrm>
                <a:off x="3663259" y="4588738"/>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138264" name="Text Box 24"/>
            <p:cNvSpPr txBox="1">
              <a:spLocks noChangeArrowheads="1"/>
            </p:cNvSpPr>
            <p:nvPr/>
          </p:nvSpPr>
          <p:spPr bwMode="auto">
            <a:xfrm>
              <a:off x="-6121" y="3309416"/>
              <a:ext cx="2372486"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 n x timeout</a:t>
              </a:r>
            </a:p>
            <a:p>
              <a:pPr marL="256695" indent="-256695" defTabSz="685752">
                <a:spcBef>
                  <a:spcPct val="0"/>
                </a:spcBef>
                <a:buClrTx/>
                <a:buSzTx/>
                <a:buFontTx/>
                <a:buChar char="-"/>
                <a:defRPr/>
              </a:pPr>
              <a:r>
                <a:rPr lang="en-US" altLang="x-none" sz="1350" dirty="0">
                  <a:solidFill>
                    <a:srgbClr val="000000"/>
                  </a:solidFill>
                  <a:latin typeface="Times New Roman" charset="0"/>
                </a:rPr>
                <a:t>Time to retry FIN </a:t>
              </a:r>
              <a:br>
                <a:rPr lang="en-US" altLang="x-none" sz="1350" dirty="0">
                  <a:solidFill>
                    <a:srgbClr val="000000"/>
                  </a:solidFill>
                  <a:latin typeface="Times New Roman" charset="0"/>
                </a:rPr>
              </a:br>
              <a:r>
                <a:rPr lang="en-US" altLang="x-none" sz="1350" dirty="0">
                  <a:solidFill>
                    <a:srgbClr val="000000"/>
                  </a:solidFill>
                  <a:latin typeface="Times New Roman" charset="0"/>
                </a:rPr>
                <a:t>after each timeout</a:t>
              </a:r>
            </a:p>
          </p:txBody>
        </p:sp>
        <p:sp>
          <p:nvSpPr>
            <p:cNvPr id="3" name="TextBox 2">
              <a:extLst>
                <a:ext uri="{FF2B5EF4-FFF2-40B4-BE49-F238E27FC236}">
                  <a16:creationId xmlns:a16="http://schemas.microsoft.com/office/drawing/2014/main" id="{BD848ED0-B764-1343-AEBB-2FD80E532004}"/>
                </a:ext>
              </a:extLst>
            </p:cNvPr>
            <p:cNvSpPr txBox="1"/>
            <p:nvPr/>
          </p:nvSpPr>
          <p:spPr>
            <a:xfrm>
              <a:off x="1947821" y="1577592"/>
              <a:ext cx="3843943" cy="492742"/>
            </a:xfrm>
            <a:prstGeom prst="rect">
              <a:avLst/>
            </a:prstGeom>
            <a:noFill/>
          </p:spPr>
          <p:txBody>
            <a:bodyPr wrap="none" rtlCol="0">
              <a:spAutoFit/>
            </a:bodyPr>
            <a:lstStyle/>
            <a:p>
              <a:r>
                <a:rPr lang="en-US" sz="1797" dirty="0"/>
                <a:t>Design 1 (initiator time wait)</a:t>
              </a:r>
            </a:p>
          </p:txBody>
        </p:sp>
        <p:sp>
          <p:nvSpPr>
            <p:cNvPr id="24" name="Text Box 24">
              <a:extLst>
                <a:ext uri="{FF2B5EF4-FFF2-40B4-BE49-F238E27FC236}">
                  <a16:creationId xmlns:a16="http://schemas.microsoft.com/office/drawing/2014/main" id="{5CDC960E-8FE9-3041-A2F8-A3C4A29A2CED}"/>
                </a:ext>
              </a:extLst>
            </p:cNvPr>
            <p:cNvSpPr txBox="1">
              <a:spLocks noChangeArrowheads="1"/>
            </p:cNvSpPr>
            <p:nvPr/>
          </p:nvSpPr>
          <p:spPr bwMode="auto">
            <a:xfrm>
              <a:off x="5121093" y="3359149"/>
              <a:ext cx="2411457" cy="67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receive FIN</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44" name="Line 17">
              <a:extLst>
                <a:ext uri="{FF2B5EF4-FFF2-40B4-BE49-F238E27FC236}">
                  <a16:creationId xmlns:a16="http://schemas.microsoft.com/office/drawing/2014/main" id="{15EE7DF3-2DA1-DA4C-92E3-AB1C7AC889F9}"/>
                </a:ext>
              </a:extLst>
            </p:cNvPr>
            <p:cNvSpPr>
              <a:spLocks noChangeShapeType="1"/>
            </p:cNvSpPr>
            <p:nvPr/>
          </p:nvSpPr>
          <p:spPr bwMode="auto">
            <a:xfrm>
              <a:off x="51165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 name="Rectangle 1">
              <a:extLst>
                <a:ext uri="{FF2B5EF4-FFF2-40B4-BE49-F238E27FC236}">
                  <a16:creationId xmlns:a16="http://schemas.microsoft.com/office/drawing/2014/main" id="{25A221FF-8AB5-0146-8574-8C7537163AFA}"/>
                </a:ext>
              </a:extLst>
            </p:cNvPr>
            <p:cNvSpPr/>
            <p:nvPr/>
          </p:nvSpPr>
          <p:spPr>
            <a:xfrm>
              <a:off x="434299" y="5174003"/>
              <a:ext cx="2061736" cy="400839"/>
            </a:xfrm>
            <a:prstGeom prst="rect">
              <a:avLst/>
            </a:prstGeom>
          </p:spPr>
          <p:txBody>
            <a:bodyPr wrap="square">
              <a:spAutoFit/>
            </a:bodyPr>
            <a:lstStyle/>
            <a:p>
              <a:pPr defTabSz="685752">
                <a:defRPr/>
              </a:pPr>
              <a:r>
                <a:rPr lang="en-US" altLang="x-none" sz="1350" dirty="0">
                  <a:solidFill>
                    <a:srgbClr val="000000"/>
                  </a:solidFill>
                </a:rPr>
                <a:t>All states removed </a:t>
              </a:r>
            </a:p>
          </p:txBody>
        </p:sp>
      </p:grpSp>
    </p:spTree>
    <p:extLst>
      <p:ext uri="{BB962C8B-B14F-4D97-AF65-F5344CB8AC3E}">
        <p14:creationId xmlns:p14="http://schemas.microsoft.com/office/powerpoint/2010/main" val="3366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22</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a:xfrm>
            <a:off x="533400" y="97970"/>
            <a:ext cx="8020050" cy="1143000"/>
          </a:xfrm>
        </p:spPr>
        <p:txBody>
          <a:bodyPr/>
          <a:lstStyle/>
          <a:p>
            <a:r>
              <a:rPr lang="en-US" altLang="x-none" sz="3600" dirty="0">
                <a:ea typeface="ＭＳ Ｐゴシック" charset="-128"/>
              </a:rPr>
              <a:t>TCP Four Way Teardown </a:t>
            </a:r>
            <a:br>
              <a:rPr lang="en-US" altLang="x-none" sz="3600" dirty="0">
                <a:ea typeface="ＭＳ Ｐゴシック" charset="-128"/>
              </a:rPr>
            </a:br>
            <a:r>
              <a:rPr lang="en-US" altLang="x-none" sz="3600" dirty="0">
                <a:ea typeface="ＭＳ Ｐゴシック" charset="-128"/>
              </a:rPr>
              <a:t>(For Bi-Directional Transport)</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9767"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9768"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extLst>
      <p:ext uri="{BB962C8B-B14F-4D97-AF65-F5344CB8AC3E}">
        <p14:creationId xmlns:p14="http://schemas.microsoft.com/office/powerpoint/2010/main" val="87227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23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extLst>
      <p:ext uri="{BB962C8B-B14F-4D97-AF65-F5344CB8AC3E}">
        <p14:creationId xmlns:p14="http://schemas.microsoft.com/office/powerpoint/2010/main" val="179332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24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extLst>
      <p:ext uri="{BB962C8B-B14F-4D97-AF65-F5344CB8AC3E}">
        <p14:creationId xmlns:p14="http://schemas.microsoft.com/office/powerpoint/2010/main" val="160910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25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extLst>
      <p:ext uri="{BB962C8B-B14F-4D97-AF65-F5344CB8AC3E}">
        <p14:creationId xmlns:p14="http://schemas.microsoft.com/office/powerpoint/2010/main" val="320616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26</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A Summary of Questions</a:t>
            </a: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buFont typeface="Wingdings" pitchFamily="2" charset="2"/>
              <a:buChar char="q"/>
            </a:pPr>
            <a:r>
              <a:rPr lang="en-US" altLang="en-US" dirty="0">
                <a:solidFill>
                  <a:srgbClr val="000000"/>
                </a:solidFill>
              </a:rPr>
              <a:t>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SzPct val="85000"/>
              <a:buFont typeface="Wingdings" charset="2"/>
              <a:buChar char="ü"/>
            </a:pPr>
            <a:r>
              <a:rPr lang="en-US" altLang="en-US" dirty="0">
                <a:solidFill>
                  <a:srgbClr val="000000"/>
                </a:solidFill>
              </a:rPr>
              <a:t>timeout: mean + variation</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27</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congestion window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51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a:solidFill>
                  <a:srgbClr val="000000"/>
                </a:solidFill>
                <a:latin typeface="Times New Roman" charset="0"/>
              </a:rPr>
              <a:t>Assume W is small enough. Ignore small details. MSS: Minimum Segment Size</a:t>
            </a:r>
          </a:p>
        </p:txBody>
      </p:sp>
    </p:spTree>
    <p:extLst>
      <p:ext uri="{BB962C8B-B14F-4D97-AF65-F5344CB8AC3E}">
        <p14:creationId xmlns:p14="http://schemas.microsoft.com/office/powerpoint/2010/main" val="6787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DB16E0-A47F-F942-B26D-404A91D0601A}" type="slidenum">
              <a:rPr lang="en-US" altLang="en-US" sz="1400">
                <a:solidFill>
                  <a:srgbClr val="000000"/>
                </a:solidFill>
                <a:latin typeface="Times New Roman" charset="0"/>
              </a:rPr>
              <a:pPr>
                <a:spcBef>
                  <a:spcPct val="0"/>
                </a:spcBef>
                <a:buClrTx/>
                <a:buSzTx/>
                <a:buFontTx/>
                <a:buNone/>
              </a:pPr>
              <a:t>28</a:t>
            </a:fld>
            <a:endParaRPr lang="en-US" altLang="en-US" sz="1400">
              <a:solidFill>
                <a:srgbClr val="000000"/>
              </a:solidFill>
              <a:latin typeface="Times New Roman" charset="0"/>
            </a:endParaRPr>
          </a:p>
        </p:txBody>
      </p:sp>
      <p:sp>
        <p:nvSpPr>
          <p:cNvPr id="7065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600" u="sng">
                <a:solidFill>
                  <a:srgbClr val="3333CC"/>
                </a:solidFill>
              </a:rPr>
              <a:t>Some General Questions</a:t>
            </a:r>
          </a:p>
        </p:txBody>
      </p:sp>
      <p:sp>
        <p:nvSpPr>
          <p:cNvPr id="70659" name="Rectangle 3"/>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None/>
            </a:pPr>
            <a:r>
              <a:rPr lang="en-US" altLang="en-US" dirty="0">
                <a:solidFill>
                  <a:srgbClr val="FF0000"/>
                </a:solidFill>
              </a:rPr>
              <a:t>Big picture question:</a:t>
            </a:r>
            <a:endParaRPr lang="en-US" altLang="en-US" dirty="0"/>
          </a:p>
          <a:p>
            <a:pPr>
              <a:buFont typeface="Wingdings" pitchFamily="2" charset="2"/>
              <a:buChar char="q"/>
            </a:pPr>
            <a:r>
              <a:rPr lang="en-US" altLang="en-US" dirty="0"/>
              <a:t>How to determine a flow</a:t>
            </a:r>
            <a:r>
              <a:rPr lang="ja-JP" altLang="en-US" dirty="0"/>
              <a:t>’</a:t>
            </a:r>
            <a:r>
              <a:rPr lang="en-US" altLang="ja-JP" dirty="0"/>
              <a:t>s sending rate?</a:t>
            </a:r>
            <a:endParaRPr lang="en-US" altLang="ja-JP" dirty="0">
              <a:solidFill>
                <a:srgbClr val="FF0000"/>
              </a:solidFill>
            </a:endParaRPr>
          </a:p>
          <a:p>
            <a:pPr>
              <a:buClr>
                <a:srgbClr val="3333CC"/>
              </a:buClr>
            </a:pPr>
            <a:endParaRPr lang="en-US" altLang="en-US" dirty="0">
              <a:solidFill>
                <a:srgbClr val="000000"/>
              </a:solidFill>
            </a:endParaRPr>
          </a:p>
          <a:p>
            <a:pPr marL="0" indent="0">
              <a:buClr>
                <a:srgbClr val="3333CC"/>
              </a:buClr>
              <a:buNone/>
            </a:pPr>
            <a:r>
              <a:rPr lang="en-US" altLang="en-US" dirty="0">
                <a:solidFill>
                  <a:srgbClr val="000000"/>
                </a:solidFill>
              </a:rPr>
              <a:t>For better understanding, we need to look at a few basic questions:</a:t>
            </a:r>
          </a:p>
          <a:p>
            <a:pPr>
              <a:buClr>
                <a:srgbClr val="3333CC"/>
              </a:buClr>
              <a:buFont typeface="Wingdings" pitchFamily="2" charset="2"/>
              <a:buChar char="q"/>
            </a:pPr>
            <a:r>
              <a:rPr lang="en-US" altLang="en-US" dirty="0">
                <a:solidFill>
                  <a:srgbClr val="000000"/>
                </a:solidFill>
              </a:rPr>
              <a:t>What is congestion (cost of congestion)?</a:t>
            </a:r>
          </a:p>
          <a:p>
            <a:pPr>
              <a:buClr>
                <a:srgbClr val="3333CC"/>
              </a:buClr>
              <a:buFont typeface="Wingdings" pitchFamily="2" charset="2"/>
              <a:buChar char="q"/>
            </a:pPr>
            <a:r>
              <a:rPr lang="en-US" altLang="en-US" dirty="0">
                <a:solidFill>
                  <a:srgbClr val="000000"/>
                </a:solidFill>
              </a:rPr>
              <a:t>Why are desired properties of congestion control?</a:t>
            </a:r>
            <a:endParaRPr lang="en-US" altLang="zh-CN" dirty="0">
              <a:solidFill>
                <a:srgbClr val="000000"/>
              </a:solidFill>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zh-CN" sz="4000" u="sng" dirty="0">
                <a:solidFill>
                  <a:srgbClr val="3333CC"/>
                </a:solidFill>
                <a:ea typeface="宋体" charset="-122"/>
              </a:rPr>
              <a:t>Roadmap</a:t>
            </a:r>
            <a:endParaRPr lang="en-US" altLang="en-US" sz="4000" u="sng" dirty="0">
              <a:solidFill>
                <a:srgbClr val="3333CC"/>
              </a:solidFill>
            </a:endParaRPr>
          </a:p>
        </p:txBody>
      </p:sp>
      <p:sp>
        <p:nvSpPr>
          <p:cNvPr id="78850"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charset="2"/>
              <a:buChar char="q"/>
            </a:pPr>
            <a:r>
              <a:rPr lang="en-US" altLang="zh-CN" dirty="0">
                <a:solidFill>
                  <a:srgbClr val="000000"/>
                </a:solidFill>
                <a:ea typeface="宋体" charset="-122"/>
              </a:rPr>
              <a:t>What is congestion</a:t>
            </a:r>
          </a:p>
          <a:p>
            <a:pPr>
              <a:buClr>
                <a:srgbClr val="3333CC"/>
              </a:buClr>
              <a:buFont typeface="Wingdings" charset="2"/>
              <a:buChar char="q"/>
            </a:pPr>
            <a:r>
              <a:rPr lang="en-US" altLang="zh-CN" dirty="0">
                <a:solidFill>
                  <a:srgbClr val="000000"/>
                </a:solidFill>
                <a:ea typeface="宋体" charset="-122"/>
              </a:rPr>
              <a:t>The basic CC </a:t>
            </a:r>
            <a:r>
              <a:rPr lang="en-US" altLang="zh-CN" dirty="0" err="1">
                <a:solidFill>
                  <a:srgbClr val="000000"/>
                </a:solidFill>
                <a:ea typeface="宋体" charset="-122"/>
              </a:rPr>
              <a:t>alg</a:t>
            </a:r>
            <a:endParaRPr lang="en-US" altLang="zh-CN" dirty="0">
              <a:solidFill>
                <a:srgbClr val="000000"/>
              </a:solidFill>
              <a:ea typeface="宋体" charset="-122"/>
            </a:endParaRPr>
          </a:p>
          <a:p>
            <a:pPr>
              <a:buFont typeface="Wingdings" charset="2"/>
              <a:buChar char="q"/>
            </a:pPr>
            <a:r>
              <a:rPr lang="en-US" altLang="zh-CN" dirty="0">
                <a:ea typeface="宋体" charset="-122"/>
              </a:rPr>
              <a:t>TCP/</a:t>
            </a:r>
            <a:r>
              <a:rPr lang="en-US" altLang="zh-CN" dirty="0" err="1">
                <a:ea typeface="宋体" charset="-122"/>
              </a:rPr>
              <a:t>reno</a:t>
            </a:r>
            <a:r>
              <a:rPr lang="en-US" altLang="zh-CN" dirty="0">
                <a:ea typeface="宋体" charset="-122"/>
              </a:rPr>
              <a:t> CC</a:t>
            </a:r>
          </a:p>
          <a:p>
            <a:pPr>
              <a:buClr>
                <a:srgbClr val="2D2DB9"/>
              </a:buClr>
              <a:buFont typeface="Wingdings" charset="2"/>
              <a:buChar char="q"/>
            </a:pPr>
            <a:r>
              <a:rPr lang="en-US" altLang="en-US" dirty="0">
                <a:ea typeface="宋体" charset="-122"/>
              </a:rPr>
              <a:t>TCP/Vegas</a:t>
            </a:r>
          </a:p>
          <a:p>
            <a:pPr>
              <a:buClr>
                <a:srgbClr val="2D2DB9"/>
              </a:buClr>
              <a:buFont typeface="Wingdings" charset="2"/>
              <a:buChar char="q"/>
            </a:pPr>
            <a:r>
              <a:rPr lang="en-US" altLang="en-US" dirty="0">
                <a:ea typeface="宋体" charset="-122"/>
              </a:rPr>
              <a:t>A unifying view of TCP/Reno and TCP/Vegas</a:t>
            </a:r>
          </a:p>
          <a:p>
            <a:pPr>
              <a:buClr>
                <a:srgbClr val="2D2DB9"/>
              </a:buClr>
              <a:buFont typeface="Wingdings" charset="2"/>
              <a:buChar char="q"/>
            </a:pPr>
            <a:r>
              <a:rPr lang="en-US" altLang="en-US" dirty="0">
                <a:ea typeface="宋体" charset="-122"/>
              </a:rPr>
              <a:t>Network wide resource allocation</a:t>
            </a:r>
          </a:p>
          <a:p>
            <a:pPr lvl="1">
              <a:buClr>
                <a:srgbClr val="2D2DB9"/>
              </a:buClr>
              <a:buFont typeface="Courier New" charset="0"/>
              <a:buChar char="o"/>
            </a:pPr>
            <a:r>
              <a:rPr lang="en-US" altLang="en-US" sz="2200" dirty="0">
                <a:ea typeface="宋体" charset="-122"/>
              </a:rPr>
              <a:t>Framework</a:t>
            </a:r>
          </a:p>
          <a:p>
            <a:pPr lvl="1">
              <a:buClr>
                <a:srgbClr val="2D2DB9"/>
              </a:buClr>
              <a:buFont typeface="Courier New" charset="0"/>
              <a:buChar char="o"/>
            </a:pPr>
            <a:r>
              <a:rPr lang="en-US" altLang="en-US" sz="2200" dirty="0">
                <a:ea typeface="宋体" charset="-122"/>
              </a:rPr>
              <a:t>Axiom derivation of network-wide objective function</a:t>
            </a:r>
          </a:p>
          <a:p>
            <a:pPr lvl="1">
              <a:buClr>
                <a:srgbClr val="2D2DB9"/>
              </a:buClr>
              <a:buFont typeface="Courier New" charset="0"/>
              <a:buChar char="o"/>
            </a:pPr>
            <a:r>
              <a:rPr lang="en-US" altLang="en-US" sz="2200" dirty="0">
                <a:ea typeface="宋体" charset="-122"/>
              </a:rPr>
              <a:t>Derive distributed algorithm</a:t>
            </a:r>
          </a:p>
        </p:txBody>
      </p:sp>
    </p:spTree>
    <p:extLst>
      <p:ext uri="{BB962C8B-B14F-4D97-AF65-F5344CB8AC3E}">
        <p14:creationId xmlns:p14="http://schemas.microsoft.com/office/powerpoint/2010/main" val="16148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96BE9EA-CD02-9149-9EE1-7B7C17E3EE56}" type="slidenum">
              <a:rPr lang="en-US" altLang="en-US" sz="1400">
                <a:solidFill>
                  <a:srgbClr val="000000"/>
                </a:solidFill>
                <a:latin typeface="Times New Roman" charset="0"/>
              </a:rPr>
              <a:pPr>
                <a:spcBef>
                  <a:spcPct val="0"/>
                </a:spcBef>
                <a:buClrTx/>
                <a:buSzTx/>
                <a:buFontTx/>
                <a:buNone/>
              </a:pPr>
              <a:t>3</a:t>
            </a:fld>
            <a:endParaRPr lang="en-US" altLang="en-US" sz="1400">
              <a:solidFill>
                <a:srgbClr val="000000"/>
              </a:solidFill>
              <a:latin typeface="Times New Roman" charset="0"/>
            </a:endParaRPr>
          </a:p>
        </p:txBody>
      </p:sp>
      <p:sp>
        <p:nvSpPr>
          <p:cNvPr id="54274" name="Rectangle 2"/>
          <p:cNvSpPr>
            <a:spLocks noChangeArrowheads="1"/>
          </p:cNvSpPr>
          <p:nvPr/>
        </p:nvSpPr>
        <p:spPr bwMode="auto">
          <a:xfrm>
            <a:off x="533400" y="180303"/>
            <a:ext cx="8020050" cy="101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Recap: Reliable Transport</a:t>
            </a:r>
          </a:p>
        </p:txBody>
      </p:sp>
      <p:sp>
        <p:nvSpPr>
          <p:cNvPr id="54275" name="Rectangle 3"/>
          <p:cNvSpPr>
            <a:spLocks noChangeArrowheads="1"/>
          </p:cNvSpPr>
          <p:nvPr/>
        </p:nvSpPr>
        <p:spPr bwMode="auto">
          <a:xfrm>
            <a:off x="476250" y="129699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Realization: GBN or SR</a:t>
            </a:r>
          </a:p>
        </p:txBody>
      </p:sp>
      <p:pic>
        <p:nvPicPr>
          <p:cNvPr id="5"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4" y="1745363"/>
            <a:ext cx="4214777" cy="1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985084" y="3898012"/>
            <a:ext cx="5396158" cy="2959988"/>
          </a:xfrm>
          <a:prstGeom prst="rect">
            <a:avLst/>
          </a:prstGeom>
        </p:spPr>
      </p:pic>
      <p:sp>
        <p:nvSpPr>
          <p:cNvPr id="22" name="Rectangle 21"/>
          <p:cNvSpPr/>
          <p:nvPr/>
        </p:nvSpPr>
        <p:spPr>
          <a:xfrm>
            <a:off x="7226328" y="2045130"/>
            <a:ext cx="1663747" cy="1200329"/>
          </a:xfrm>
          <a:prstGeom prst="rect">
            <a:avLst/>
          </a:prstGeom>
        </p:spPr>
        <p:txBody>
          <a:bodyPr wrap="square">
            <a:spAutoFit/>
          </a:bodyPr>
          <a:lstStyle/>
          <a:p>
            <a:r>
              <a:rPr lang="en-US" dirty="0"/>
              <a:t>General technique:</a:t>
            </a:r>
            <a:br>
              <a:rPr lang="en-US"/>
            </a:br>
            <a:r>
              <a:rPr lang="en-US"/>
              <a:t>pipelining.</a:t>
            </a:r>
            <a:endParaRPr lang="en-US" dirty="0"/>
          </a:p>
        </p:txBody>
      </p:sp>
    </p:spTree>
    <p:extLst>
      <p:ext uri="{BB962C8B-B14F-4D97-AF65-F5344CB8AC3E}">
        <p14:creationId xmlns:p14="http://schemas.microsoft.com/office/powerpoint/2010/main" val="209733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30</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C00000"/>
              </a:buClr>
              <a:buFont typeface="Wingdings" pitchFamily="2" charset="2"/>
              <a:buChar char="Ø"/>
            </a:pPr>
            <a:r>
              <a:rPr lang="en-US" altLang="zh-CN" i="1" dirty="0">
                <a:solidFill>
                  <a:srgbClr val="C00000"/>
                </a:solidFill>
                <a:ea typeface="宋体" charset="-122"/>
              </a:rPr>
              <a:t>what is congestion (cost of congestion)</a:t>
            </a:r>
          </a:p>
        </p:txBody>
      </p:sp>
    </p:spTree>
    <p:extLst>
      <p:ext uri="{BB962C8B-B14F-4D97-AF65-F5344CB8AC3E}">
        <p14:creationId xmlns:p14="http://schemas.microsoft.com/office/powerpoint/2010/main" val="183502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CE5EF-2EEB-8547-9ECA-A0442C3ACE2A}" type="slidenum">
              <a:rPr lang="en-US" altLang="en-US" sz="1400">
                <a:solidFill>
                  <a:srgbClr val="000000"/>
                </a:solidFill>
                <a:latin typeface="Times New Roman" charset="0"/>
              </a:rPr>
              <a:pPr>
                <a:spcBef>
                  <a:spcPct val="0"/>
                </a:spcBef>
                <a:buClrTx/>
                <a:buSzTx/>
                <a:buFontTx/>
                <a:buNone/>
              </a:pPr>
              <a:t>31</a:t>
            </a:fld>
            <a:endParaRPr lang="en-US" altLang="en-US" sz="1400">
              <a:solidFill>
                <a:srgbClr val="000000"/>
              </a:solidFill>
              <a:latin typeface="Times New Roman" charset="0"/>
            </a:endParaRPr>
          </a:p>
        </p:txBody>
      </p:sp>
      <p:sp>
        <p:nvSpPr>
          <p:cNvPr id="72706"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2707" name="Object 3"/>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95586" name="Clip" r:id="rId4" imgW="1307079" imgH="1083682" progId="MS_ClipArt_Gallery.2">
                  <p:embed/>
                </p:oleObj>
              </mc:Choice>
              <mc:Fallback>
                <p:oleObj name="Clip" r:id="rId4"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08" name="Text Box 4"/>
          <p:cNvSpPr txBox="1">
            <a:spLocks noChangeArrowheads="1"/>
          </p:cNvSpPr>
          <p:nvPr/>
        </p:nvSpPr>
        <p:spPr bwMode="auto">
          <a:xfrm>
            <a:off x="252413" y="1524000"/>
            <a:ext cx="750887"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2709"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2710"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1"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2" name="Object 8">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95587" name="Clip" r:id="rId6" imgW="1438275" imgH="1654175" progId="MS_ClipArt_Gallery.2">
                  <p:embed/>
                </p:oleObj>
              </mc:Choice>
              <mc:Fallback>
                <p:oleObj name="Clip" r:id="rId6" imgW="1438275" imgH="1654175"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3"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4" name="Object 10">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95588" name="Clip" r:id="rId8" imgW="1438275" imgH="1654175" progId="MS_ClipArt_Gallery.2">
                  <p:embed/>
                </p:oleObj>
              </mc:Choice>
              <mc:Fallback>
                <p:oleObj name="Clip" r:id="rId8"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2715" name="Object 11"/>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95589" name="Clip" r:id="rId9" imgW="1307079" imgH="1083682" progId="MS_ClipArt_Gallery.2">
                  <p:embed/>
                </p:oleObj>
              </mc:Choice>
              <mc:Fallback>
                <p:oleObj name="Clip" r:id="rId9"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16"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7" name="Object 13">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95590" name="Clip" r:id="rId10" imgW="1438275" imgH="1654175" progId="MS_ClipArt_Gallery.2">
                  <p:embed/>
                </p:oleObj>
              </mc:Choice>
              <mc:Fallback>
                <p:oleObj name="Clip" r:id="rId10" imgW="1438275" imgH="1654175" progId="MS_ClipArt_Gallery.2">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8" name="Text Box 14"/>
          <p:cNvSpPr txBox="1">
            <a:spLocks noChangeArrowheads="1"/>
          </p:cNvSpPr>
          <p:nvPr/>
        </p:nvSpPr>
        <p:spPr bwMode="auto">
          <a:xfrm>
            <a:off x="335915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1</a:t>
            </a:r>
          </a:p>
        </p:txBody>
      </p:sp>
      <p:sp>
        <p:nvSpPr>
          <p:cNvPr id="72719" name="Text Box 15"/>
          <p:cNvSpPr txBox="1">
            <a:spLocks noChangeArrowheads="1"/>
          </p:cNvSpPr>
          <p:nvPr/>
        </p:nvSpPr>
        <p:spPr bwMode="auto">
          <a:xfrm>
            <a:off x="476250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2</a:t>
            </a:r>
          </a:p>
        </p:txBody>
      </p:sp>
      <p:sp>
        <p:nvSpPr>
          <p:cNvPr id="72720" name="Line 16"/>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1" name="Object 1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95591" name="Clip" r:id="rId11" imgW="1438275" imgH="1654175" progId="MS_ClipArt_Gallery.2">
                  <p:embed/>
                </p:oleObj>
              </mc:Choice>
              <mc:Fallback>
                <p:oleObj name="Clip" r:id="rId11" imgW="1438275" imgH="16541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2" name="Line 18"/>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3" name="Object 19"/>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95592" name="Clip" r:id="rId12" imgW="1307079" imgH="1083682" progId="MS_ClipArt_Gallery.2">
                  <p:embed/>
                </p:oleObj>
              </mc:Choice>
              <mc:Fallback>
                <p:oleObj name="Clip" r:id="rId12" imgW="1307079" imgH="1083682"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24" name="Object 20">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95593" name="Clip" r:id="rId13" imgW="1438275" imgH="1654175" progId="MS_ClipArt_Gallery.2">
                  <p:embed/>
                </p:oleObj>
              </mc:Choice>
              <mc:Fallback>
                <p:oleObj name="Clip" r:id="rId13" imgW="1438275" imgH="1654175" progId="MS_ClipArt_Gallery.2">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5" name="Text Box 21"/>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2726" name="Text Box 22"/>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2727" name="Text Box 23"/>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2728" name="Line 24"/>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9" name="Line 25"/>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0" name="Object 26">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95594" name="Clip" r:id="rId14" imgW="1438275" imgH="1654175" progId="MS_ClipArt_Gallery.2">
                  <p:embed/>
                </p:oleObj>
              </mc:Choice>
              <mc:Fallback>
                <p:oleObj name="Clip" r:id="rId14" imgW="1438275" imgH="1654175" progId="MS_ClipArt_Gallery.2">
                  <p:embed/>
                  <p:pic>
                    <p:nvPicPr>
                      <p:cNvPr id="0" name="Object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31" name="Line 27"/>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2" name="Object 28"/>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95595" name="Clip" r:id="rId15" imgW="1307079" imgH="1083682" progId="MS_ClipArt_Gallery.2">
                  <p:embed/>
                </p:oleObj>
              </mc:Choice>
              <mc:Fallback>
                <p:oleObj name="Clip" r:id="rId15"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33" name="Line 29"/>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4" name="Rectangle 30"/>
          <p:cNvSpPr>
            <a:spLocks noChangeArrowheads="1"/>
          </p:cNvSpPr>
          <p:nvPr/>
        </p:nvSpPr>
        <p:spPr bwMode="auto">
          <a:xfrm>
            <a:off x="273050" y="419100"/>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Cause/Cost of Congestion: </a:t>
            </a:r>
            <a:r>
              <a:rPr lang="en-US" altLang="zh-CN" u="sng">
                <a:solidFill>
                  <a:srgbClr val="3333CC"/>
                </a:solidFill>
                <a:ea typeface="宋体" charset="-122"/>
              </a:rPr>
              <a:t>Single Bottleneck</a:t>
            </a:r>
            <a:endParaRPr lang="en-US" altLang="en-US" u="sng">
              <a:solidFill>
                <a:srgbClr val="3333CC"/>
              </a:solidFill>
            </a:endParaRPr>
          </a:p>
        </p:txBody>
      </p:sp>
      <p:sp>
        <p:nvSpPr>
          <p:cNvPr id="72735" name="Text Box 31"/>
          <p:cNvSpPr txBox="1">
            <a:spLocks noChangeArrowheads="1"/>
          </p:cNvSpPr>
          <p:nvPr/>
        </p:nvSpPr>
        <p:spPr bwMode="auto">
          <a:xfrm>
            <a:off x="379413" y="3290888"/>
            <a:ext cx="8361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rPr>
              <a:t>- Flow 2 has a fixed sending rate of 5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We vary the sending rate of flow 1 from 0 to 20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r>
              <a:rPr lang="en-US" altLang="en-US" sz="1800" dirty="0">
                <a:solidFill>
                  <a:srgbClr val="000000"/>
                </a:solidFill>
              </a:rPr>
              <a:t> link from router 1 to router 2 has </a:t>
            </a:r>
            <a:r>
              <a:rPr lang="en-US" altLang="en-US" sz="1800" dirty="0">
                <a:solidFill>
                  <a:srgbClr val="FF0000"/>
                </a:solidFill>
              </a:rPr>
              <a:t>infinite</a:t>
            </a:r>
            <a:r>
              <a:rPr lang="en-US" altLang="en-US" sz="1800" dirty="0">
                <a:solidFill>
                  <a:srgbClr val="000000"/>
                </a:solidFill>
              </a:rPr>
              <a:t> buffer</a:t>
            </a:r>
          </a:p>
        </p:txBody>
      </p:sp>
      <p:sp>
        <p:nvSpPr>
          <p:cNvPr id="72736" name="Text Box 32"/>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a:t>
            </a:r>
            <a:r>
              <a:rPr lang="en-US" altLang="en-US" sz="1400">
                <a:solidFill>
                  <a:srgbClr val="000000"/>
                </a:solidFill>
                <a:latin typeface="Times New Roman" charset="0"/>
              </a:rPr>
              <a:t>0 Mbps</a:t>
            </a:r>
          </a:p>
        </p:txBody>
      </p:sp>
      <p:sp>
        <p:nvSpPr>
          <p:cNvPr id="72737" name="Text Box 33"/>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20 Mbps</a:t>
            </a:r>
          </a:p>
        </p:txBody>
      </p:sp>
      <p:sp>
        <p:nvSpPr>
          <p:cNvPr id="72738" name="Rectangle 55"/>
          <p:cNvSpPr>
            <a:spLocks noChangeArrowheads="1"/>
          </p:cNvSpPr>
          <p:nvPr/>
        </p:nvSpPr>
        <p:spPr bwMode="auto">
          <a:xfrm>
            <a:off x="457200" y="4486275"/>
            <a:ext cx="254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throughput: e2e packets delivered in unit time</a:t>
            </a:r>
            <a:endParaRPr lang="en-US" altLang="en-US" sz="1600">
              <a:latin typeface="Times New Roman" charset="0"/>
            </a:endParaRPr>
          </a:p>
        </p:txBody>
      </p:sp>
      <p:sp>
        <p:nvSpPr>
          <p:cNvPr id="72739" name="Rectangle 56"/>
          <p:cNvSpPr>
            <a:spLocks noChangeArrowheads="1"/>
          </p:cNvSpPr>
          <p:nvPr/>
        </p:nvSpPr>
        <p:spPr bwMode="auto">
          <a:xfrm>
            <a:off x="5243513" y="4576763"/>
            <a:ext cx="2549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Delay?</a:t>
            </a:r>
            <a:endParaRPr lang="en-US" altLang="en-US" sz="1600">
              <a:latin typeface="Times New Roman" charset="0"/>
            </a:endParaRPr>
          </a:p>
        </p:txBody>
      </p:sp>
      <p:grpSp>
        <p:nvGrpSpPr>
          <p:cNvPr id="2" name="Group 57"/>
          <p:cNvGrpSpPr>
            <a:grpSpLocks/>
          </p:cNvGrpSpPr>
          <p:nvPr/>
        </p:nvGrpSpPr>
        <p:grpSpPr bwMode="auto">
          <a:xfrm>
            <a:off x="392113" y="5059363"/>
            <a:ext cx="2813050" cy="1695450"/>
            <a:chOff x="144463" y="5091113"/>
            <a:chExt cx="2813050" cy="1695450"/>
          </a:xfrm>
        </p:grpSpPr>
        <p:sp>
          <p:nvSpPr>
            <p:cNvPr id="72751" name="Line 34"/>
            <p:cNvSpPr>
              <a:spLocks noChangeShapeType="1"/>
            </p:cNvSpPr>
            <p:nvPr/>
          </p:nvSpPr>
          <p:spPr bwMode="auto">
            <a:xfrm>
              <a:off x="503238" y="6540500"/>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2" name="Line 35"/>
            <p:cNvSpPr>
              <a:spLocks noChangeShapeType="1"/>
            </p:cNvSpPr>
            <p:nvPr/>
          </p:nvSpPr>
          <p:spPr bwMode="auto">
            <a:xfrm flipV="1">
              <a:off x="493713" y="51689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3" name="Text Box 36"/>
            <p:cNvSpPr txBox="1">
              <a:spLocks noChangeArrowheads="1"/>
            </p:cNvSpPr>
            <p:nvPr/>
          </p:nvSpPr>
          <p:spPr bwMode="auto">
            <a:xfrm>
              <a:off x="1703388" y="608647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54" name="Text Box 37"/>
            <p:cNvSpPr txBox="1">
              <a:spLocks noChangeArrowheads="1"/>
            </p:cNvSpPr>
            <p:nvPr/>
          </p:nvSpPr>
          <p:spPr bwMode="auto">
            <a:xfrm>
              <a:off x="407988" y="5091113"/>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2755" name="Line 38"/>
            <p:cNvSpPr>
              <a:spLocks noChangeShapeType="1"/>
            </p:cNvSpPr>
            <p:nvPr/>
          </p:nvSpPr>
          <p:spPr bwMode="auto">
            <a:xfrm flipV="1">
              <a:off x="493713" y="574516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Line 39"/>
            <p:cNvSpPr>
              <a:spLocks noChangeShapeType="1"/>
            </p:cNvSpPr>
            <p:nvPr/>
          </p:nvSpPr>
          <p:spPr bwMode="auto">
            <a:xfrm>
              <a:off x="1179513" y="5745163"/>
              <a:ext cx="1096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7" name="Text Box 40"/>
            <p:cNvSpPr txBox="1">
              <a:spLocks noChangeArrowheads="1"/>
            </p:cNvSpPr>
            <p:nvPr/>
          </p:nvSpPr>
          <p:spPr bwMode="auto">
            <a:xfrm>
              <a:off x="171451" y="6319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58" name="Text Box 41"/>
            <p:cNvSpPr txBox="1">
              <a:spLocks noChangeArrowheads="1"/>
            </p:cNvSpPr>
            <p:nvPr/>
          </p:nvSpPr>
          <p:spPr bwMode="auto">
            <a:xfrm>
              <a:off x="144463" y="5637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2759" name="Text Box 46"/>
            <p:cNvSpPr txBox="1">
              <a:spLocks noChangeArrowheads="1"/>
            </p:cNvSpPr>
            <p:nvPr/>
          </p:nvSpPr>
          <p:spPr bwMode="auto">
            <a:xfrm>
              <a:off x="1027113" y="647065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60" name="Text Box 50"/>
            <p:cNvSpPr txBox="1">
              <a:spLocks noChangeArrowheads="1"/>
            </p:cNvSpPr>
            <p:nvPr/>
          </p:nvSpPr>
          <p:spPr bwMode="auto">
            <a:xfrm>
              <a:off x="387351" y="64817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grpSp>
      <p:grpSp>
        <p:nvGrpSpPr>
          <p:cNvPr id="3" name="Group 68"/>
          <p:cNvGrpSpPr>
            <a:grpSpLocks/>
          </p:cNvGrpSpPr>
          <p:nvPr/>
        </p:nvGrpSpPr>
        <p:grpSpPr bwMode="auto">
          <a:xfrm>
            <a:off x="4124325" y="4972050"/>
            <a:ext cx="3822700" cy="1909763"/>
            <a:chOff x="4186292" y="4413959"/>
            <a:chExt cx="3822700" cy="1909243"/>
          </a:xfrm>
        </p:grpSpPr>
        <p:sp>
          <p:nvSpPr>
            <p:cNvPr id="72742" name="Line 42"/>
            <p:cNvSpPr>
              <a:spLocks noChangeShapeType="1"/>
            </p:cNvSpPr>
            <p:nvPr/>
          </p:nvSpPr>
          <p:spPr bwMode="auto">
            <a:xfrm>
              <a:off x="5554717" y="5940829"/>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Line 43"/>
            <p:cNvSpPr>
              <a:spLocks noChangeShapeType="1"/>
            </p:cNvSpPr>
            <p:nvPr/>
          </p:nvSpPr>
          <p:spPr bwMode="auto">
            <a:xfrm flipV="1">
              <a:off x="5545192" y="4569229"/>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4" name="Text Box 44"/>
            <p:cNvSpPr txBox="1">
              <a:spLocks noChangeArrowheads="1"/>
            </p:cNvSpPr>
            <p:nvPr/>
          </p:nvSpPr>
          <p:spPr bwMode="auto">
            <a:xfrm>
              <a:off x="6754867" y="548680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45" name="Text Box 45"/>
            <p:cNvSpPr txBox="1">
              <a:spLocks noChangeArrowheads="1"/>
            </p:cNvSpPr>
            <p:nvPr/>
          </p:nvSpPr>
          <p:spPr bwMode="auto">
            <a:xfrm>
              <a:off x="5494853" y="4413959"/>
              <a:ext cx="1486304"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delay at  central link</a:t>
              </a:r>
            </a:p>
          </p:txBody>
        </p:sp>
        <p:sp>
          <p:nvSpPr>
            <p:cNvPr id="72746" name="Freeform 47"/>
            <p:cNvSpPr>
              <a:spLocks/>
            </p:cNvSpPr>
            <p:nvPr/>
          </p:nvSpPr>
          <p:spPr bwMode="auto">
            <a:xfrm>
              <a:off x="5548367" y="4680354"/>
              <a:ext cx="1087438" cy="1273175"/>
            </a:xfrm>
            <a:custGeom>
              <a:avLst/>
              <a:gdLst>
                <a:gd name="T0" fmla="*/ 0 w 743"/>
                <a:gd name="T1" fmla="*/ 2147483646 h 807"/>
                <a:gd name="T2" fmla="*/ 2147483646 w 743"/>
                <a:gd name="T3" fmla="*/ 2147483646 h 807"/>
                <a:gd name="T4" fmla="*/ 2147483646 w 743"/>
                <a:gd name="T5" fmla="*/ 2147483646 h 807"/>
                <a:gd name="T6" fmla="*/ 2147483646 w 743"/>
                <a:gd name="T7" fmla="*/ 0 h 807"/>
                <a:gd name="T8" fmla="*/ 0 60000 65536"/>
                <a:gd name="T9" fmla="*/ 0 60000 65536"/>
                <a:gd name="T10" fmla="*/ 0 60000 65536"/>
                <a:gd name="T11" fmla="*/ 0 60000 65536"/>
                <a:gd name="T12" fmla="*/ 0 w 743"/>
                <a:gd name="T13" fmla="*/ 0 h 807"/>
                <a:gd name="T14" fmla="*/ 743 w 743"/>
                <a:gd name="T15" fmla="*/ 807 h 807"/>
              </a:gdLst>
              <a:ahLst/>
              <a:cxnLst>
                <a:cxn ang="T8">
                  <a:pos x="T0" y="T1"/>
                </a:cxn>
                <a:cxn ang="T9">
                  <a:pos x="T2" y="T3"/>
                </a:cxn>
                <a:cxn ang="T10">
                  <a:pos x="T4" y="T5"/>
                </a:cxn>
                <a:cxn ang="T11">
                  <a:pos x="T6" y="T7"/>
                </a:cxn>
              </a:cxnLst>
              <a:rect l="T12" t="T13" r="T14" b="T15"/>
              <a:pathLst>
                <a:path w="743" h="807">
                  <a:moveTo>
                    <a:pt x="0" y="807"/>
                  </a:moveTo>
                  <a:cubicBezTo>
                    <a:pt x="192" y="787"/>
                    <a:pt x="384" y="768"/>
                    <a:pt x="484" y="732"/>
                  </a:cubicBezTo>
                  <a:cubicBezTo>
                    <a:pt x="584" y="696"/>
                    <a:pt x="556" y="710"/>
                    <a:pt x="599" y="588"/>
                  </a:cubicBezTo>
                  <a:cubicBezTo>
                    <a:pt x="642" y="466"/>
                    <a:pt x="692" y="233"/>
                    <a:pt x="74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7" name="Text Box 48"/>
            <p:cNvSpPr txBox="1">
              <a:spLocks noChangeArrowheads="1"/>
            </p:cNvSpPr>
            <p:nvPr/>
          </p:nvSpPr>
          <p:spPr bwMode="auto">
            <a:xfrm>
              <a:off x="6592593" y="5994591"/>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48" name="Text Box 51"/>
            <p:cNvSpPr txBox="1">
              <a:spLocks noChangeArrowheads="1"/>
            </p:cNvSpPr>
            <p:nvPr/>
          </p:nvSpPr>
          <p:spPr bwMode="auto">
            <a:xfrm>
              <a:off x="5435655" y="6018402"/>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2749" name="Line 52"/>
            <p:cNvSpPr>
              <a:spLocks noChangeShapeType="1"/>
            </p:cNvSpPr>
            <p:nvPr/>
          </p:nvSpPr>
          <p:spPr bwMode="auto">
            <a:xfrm flipH="1" flipV="1">
              <a:off x="4967342" y="5150254"/>
              <a:ext cx="1195388" cy="700087"/>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50" name="Text Box 53"/>
            <p:cNvSpPr txBox="1">
              <a:spLocks noChangeArrowheads="1"/>
            </p:cNvSpPr>
            <p:nvPr/>
          </p:nvSpPr>
          <p:spPr bwMode="auto">
            <a:xfrm>
              <a:off x="4186292" y="4696229"/>
              <a:ext cx="105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delay due to</a:t>
              </a:r>
            </a:p>
            <a:p>
              <a:pPr algn="ctr">
                <a:spcBef>
                  <a:spcPct val="0"/>
                </a:spcBef>
                <a:buClrTx/>
                <a:buSzTx/>
                <a:buFontTx/>
                <a:buNone/>
              </a:pPr>
              <a:r>
                <a:rPr lang="en-US" altLang="en-US" sz="1400">
                  <a:solidFill>
                    <a:srgbClr val="000000"/>
                  </a:solidFill>
                  <a:latin typeface="Times New Roman" charset="0"/>
                </a:rPr>
                <a:t>randomness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FA88A8-CDF2-3D4D-A9FF-8147D8F1129B}" type="slidenum">
              <a:rPr lang="en-US" altLang="en-US" sz="1400">
                <a:solidFill>
                  <a:srgbClr val="000000"/>
                </a:solidFill>
                <a:latin typeface="Times New Roman" charset="0"/>
              </a:rPr>
              <a:pPr>
                <a:spcBef>
                  <a:spcPct val="0"/>
                </a:spcBef>
                <a:buClrTx/>
                <a:buSzTx/>
                <a:buFontTx/>
                <a:buNone/>
              </a:pPr>
              <a:t>32</a:t>
            </a:fld>
            <a:endParaRPr lang="en-US" altLang="en-US" sz="1400">
              <a:solidFill>
                <a:srgbClr val="000000"/>
              </a:solidFill>
              <a:latin typeface="Times New Roman" charset="0"/>
            </a:endParaRPr>
          </a:p>
        </p:txBody>
      </p:sp>
      <p:sp>
        <p:nvSpPr>
          <p:cNvPr id="74754"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4755" name="Object 2"/>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73253"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56" name="Text Box 4"/>
          <p:cNvSpPr txBox="1">
            <a:spLocks noChangeArrowheads="1"/>
          </p:cNvSpPr>
          <p:nvPr/>
        </p:nvSpPr>
        <p:spPr bwMode="auto">
          <a:xfrm>
            <a:off x="295275" y="1524000"/>
            <a:ext cx="750888"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4757"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4758"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0" name="Object 3">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73254" name="Clip" r:id="rId6" imgW="1438275" imgH="1654175" progId="MS_ClipArt_Gallery.2">
                  <p:embed/>
                </p:oleObj>
              </mc:Choice>
              <mc:Fallback>
                <p:oleObj name="Clip" r:id="rId6" imgW="1438275" imgH="1654175"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1"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2" name="Object 4">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73255" name="Clip" r:id="rId8" imgW="1438275" imgH="1654175" progId="MS_ClipArt_Gallery.2">
                  <p:embed/>
                </p:oleObj>
              </mc:Choice>
              <mc:Fallback>
                <p:oleObj name="Clip" r:id="rId8" imgW="1438275" imgH="16541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4763" name="Object 5"/>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73256" name="Clip" r:id="rId9" imgW="1307079" imgH="1083682" progId="MS_ClipArt_Gallery.2">
                  <p:embed/>
                </p:oleObj>
              </mc:Choice>
              <mc:Fallback>
                <p:oleObj name="Clip" r:id="rId9" imgW="1307079" imgH="1083682"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64"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5" name="Object 6">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73257" name="Clip" r:id="rId10" imgW="1438275" imgH="1654175" progId="MS_ClipArt_Gallery.2">
                  <p:embed/>
                </p:oleObj>
              </mc:Choice>
              <mc:Fallback>
                <p:oleObj name="Clip" r:id="rId10" imgW="1438275" imgH="1654175" progId="MS_ClipArt_Gallery.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6" name="Text Box 14"/>
          <p:cNvSpPr txBox="1">
            <a:spLocks noChangeArrowheads="1"/>
          </p:cNvSpPr>
          <p:nvPr/>
        </p:nvSpPr>
        <p:spPr bwMode="auto">
          <a:xfrm>
            <a:off x="3322638" y="264795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1</a:t>
            </a:r>
          </a:p>
        </p:txBody>
      </p:sp>
      <p:sp>
        <p:nvSpPr>
          <p:cNvPr id="74767" name="Line 15"/>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8" name="Object 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73258" name="Clip" r:id="rId11" imgW="1438275" imgH="1654175" progId="MS_ClipArt_Gallery.2">
                  <p:embed/>
                </p:oleObj>
              </mc:Choice>
              <mc:Fallback>
                <p:oleObj name="Clip" r:id="rId11" imgW="1438275" imgH="1654175" progId="MS_ClipArt_Gallery.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9" name="Line 17"/>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0" name="Object 8"/>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73259" name="Clip" r:id="rId12" imgW="1307079" imgH="1083682" progId="MS_ClipArt_Gallery.2">
                  <p:embed/>
                </p:oleObj>
              </mc:Choice>
              <mc:Fallback>
                <p:oleObj name="Clip" r:id="rId12"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71" name="Object 9">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73260" name="Clip" r:id="rId13" imgW="1438275" imgH="1654175" progId="MS_ClipArt_Gallery.2">
                  <p:embed/>
                </p:oleObj>
              </mc:Choice>
              <mc:Fallback>
                <p:oleObj name="Clip" r:id="rId13" imgW="1438275" imgH="1654175" progId="MS_ClipArt_Gallery.2">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2" name="Text Box 20"/>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4773" name="Text Box 21"/>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4774" name="Text Box 22"/>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4775" name="Line 23"/>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6" name="Line 24"/>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7" name="Object 10">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73261" name="Clip" r:id="rId14" imgW="1438275" imgH="1654175" progId="MS_ClipArt_Gallery.2">
                  <p:embed/>
                </p:oleObj>
              </mc:Choice>
              <mc:Fallback>
                <p:oleObj name="Clip" r:id="rId14"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8" name="Line 26"/>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9" name="Object 11"/>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73262" name="Clip" r:id="rId15" imgW="1307079" imgH="1083682" progId="MS_ClipArt_Gallery.2">
                  <p:embed/>
                </p:oleObj>
              </mc:Choice>
              <mc:Fallback>
                <p:oleObj name="Clip" r:id="rId15"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80" name="Line 28"/>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1" name="Rectangle 29"/>
          <p:cNvSpPr>
            <a:spLocks noChangeArrowheads="1"/>
          </p:cNvSpPr>
          <p:nvPr/>
        </p:nvSpPr>
        <p:spPr bwMode="auto">
          <a:xfrm>
            <a:off x="273050" y="0"/>
            <a:ext cx="88709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Cause/Cost of Congestion: </a:t>
            </a:r>
            <a:r>
              <a:rPr lang="en-US" altLang="zh-CN" u="sng" dirty="0">
                <a:solidFill>
                  <a:srgbClr val="3333CC"/>
                </a:solidFill>
                <a:ea typeface="宋体" charset="-122"/>
              </a:rPr>
              <a:t>Single Bottleneck</a:t>
            </a:r>
            <a:endParaRPr lang="en-US" altLang="en-US" u="sng" dirty="0">
              <a:solidFill>
                <a:srgbClr val="3333CC"/>
              </a:solidFill>
            </a:endParaRPr>
          </a:p>
        </p:txBody>
      </p:sp>
      <p:sp>
        <p:nvSpPr>
          <p:cNvPr id="74782" name="Text Box 30"/>
          <p:cNvSpPr txBox="1">
            <a:spLocks noChangeArrowheads="1"/>
          </p:cNvSpPr>
          <p:nvPr/>
        </p:nvSpPr>
        <p:spPr bwMode="auto">
          <a:xfrm>
            <a:off x="379413" y="32908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Wingdings" charset="2"/>
              <a:buChar char="q"/>
            </a:pPr>
            <a:r>
              <a:rPr lang="en-US" altLang="en-US" sz="1800" dirty="0">
                <a:solidFill>
                  <a:srgbClr val="000000"/>
                </a:solidFill>
              </a:rPr>
              <a:t>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p>
          <a:p>
            <a:pPr marL="742950" lvl="1" indent="-285750">
              <a:spcBef>
                <a:spcPct val="0"/>
              </a:spcBef>
              <a:buClrTx/>
              <a:buFont typeface="Courier New" panose="02070309020205020404" pitchFamily="49" charset="0"/>
              <a:buChar char="o"/>
            </a:pPr>
            <a:r>
              <a:rPr lang="en-US" altLang="en-US" sz="1800" dirty="0">
                <a:solidFill>
                  <a:srgbClr val="000000"/>
                </a:solidFill>
              </a:rPr>
              <a:t> the link from router 1 to router 2 has </a:t>
            </a:r>
            <a:r>
              <a:rPr lang="en-US" altLang="en-US" sz="1800" dirty="0">
                <a:solidFill>
                  <a:srgbClr val="FF0000"/>
                </a:solidFill>
              </a:rPr>
              <a:t>finite</a:t>
            </a:r>
            <a:r>
              <a:rPr lang="en-US" altLang="en-US" sz="1800" dirty="0">
                <a:solidFill>
                  <a:srgbClr val="000000"/>
                </a:solidFill>
              </a:rPr>
              <a:t> buffer</a:t>
            </a:r>
          </a:p>
          <a:p>
            <a:pPr marL="742950" lvl="1" indent="-285750">
              <a:spcBef>
                <a:spcPct val="0"/>
              </a:spcBef>
              <a:buClrTx/>
              <a:buFont typeface="Courier New" panose="02070309020205020404" pitchFamily="49" charset="0"/>
              <a:buChar char="o"/>
            </a:pPr>
            <a:r>
              <a:rPr lang="en-US" altLang="en-US" sz="1800" dirty="0">
                <a:solidFill>
                  <a:srgbClr val="000000"/>
                </a:solidFill>
              </a:rPr>
              <a:t> throughput: e2e packets delivered in unit time</a:t>
            </a:r>
          </a:p>
        </p:txBody>
      </p:sp>
      <p:sp>
        <p:nvSpPr>
          <p:cNvPr id="74783" name="Text Box 31"/>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20</a:t>
            </a:r>
            <a:r>
              <a:rPr lang="en-US" altLang="en-US" sz="1400">
                <a:solidFill>
                  <a:srgbClr val="000000"/>
                </a:solidFill>
                <a:latin typeface="Times New Roman" charset="0"/>
              </a:rPr>
              <a:t> Mbps</a:t>
            </a:r>
          </a:p>
        </p:txBody>
      </p:sp>
      <p:sp>
        <p:nvSpPr>
          <p:cNvPr id="74784" name="Text Box 32"/>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200">
                <a:solidFill>
                  <a:srgbClr val="000000"/>
                </a:solidFill>
                <a:latin typeface="Times New Roman" charset="0"/>
                <a:ea typeface="宋体" charset="-122"/>
              </a:rPr>
              <a:t>20</a:t>
            </a:r>
            <a:r>
              <a:rPr lang="en-US" altLang="en-US" sz="1200">
                <a:solidFill>
                  <a:srgbClr val="000000"/>
                </a:solidFill>
                <a:latin typeface="Times New Roman" charset="0"/>
              </a:rPr>
              <a:t> Mbps</a:t>
            </a:r>
          </a:p>
        </p:txBody>
      </p:sp>
      <p:sp>
        <p:nvSpPr>
          <p:cNvPr id="9259" name="Rectangle 41"/>
          <p:cNvSpPr>
            <a:spLocks noChangeArrowheads="1"/>
          </p:cNvSpPr>
          <p:nvPr/>
        </p:nvSpPr>
        <p:spPr bwMode="auto">
          <a:xfrm>
            <a:off x="4933950" y="4527550"/>
            <a:ext cx="3668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000" dirty="0">
                <a:solidFill>
                  <a:srgbClr val="C00000"/>
                </a:solidFill>
              </a:rPr>
              <a:t>Zombie packet</a:t>
            </a:r>
            <a:r>
              <a:rPr lang="en-US" altLang="en-US" sz="2000" dirty="0">
                <a:solidFill>
                  <a:srgbClr val="000000"/>
                </a:solidFill>
              </a:rPr>
              <a:t>: a packet dropped at the link from router 2 to router </a:t>
            </a:r>
            <a:r>
              <a:rPr lang="en-US" altLang="zh-CN" sz="2000" dirty="0">
                <a:solidFill>
                  <a:srgbClr val="000000"/>
                </a:solidFill>
                <a:ea typeface="宋体" charset="-122"/>
              </a:rPr>
              <a:t>5;</a:t>
            </a:r>
            <a:r>
              <a:rPr lang="en-US" altLang="en-US" sz="2000" dirty="0">
                <a:solidFill>
                  <a:srgbClr val="000000"/>
                </a:solidFill>
              </a:rPr>
              <a:t> the upstream transmission from router 1 to router 2 used for that packet was wasted!</a:t>
            </a:r>
          </a:p>
        </p:txBody>
      </p:sp>
      <p:sp>
        <p:nvSpPr>
          <p:cNvPr id="74786" name="Text Box 44"/>
          <p:cNvSpPr txBox="1">
            <a:spLocks noChangeArrowheads="1"/>
          </p:cNvSpPr>
          <p:nvPr/>
        </p:nvSpPr>
        <p:spPr bwMode="auto">
          <a:xfrm>
            <a:off x="2122488" y="139223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3</a:t>
            </a:r>
          </a:p>
        </p:txBody>
      </p:sp>
      <p:sp>
        <p:nvSpPr>
          <p:cNvPr id="74787" name="Text Box 45"/>
          <p:cNvSpPr txBox="1">
            <a:spLocks noChangeArrowheads="1"/>
          </p:cNvSpPr>
          <p:nvPr/>
        </p:nvSpPr>
        <p:spPr bwMode="auto">
          <a:xfrm>
            <a:off x="1971675" y="3052763"/>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4</a:t>
            </a:r>
          </a:p>
        </p:txBody>
      </p:sp>
      <p:sp>
        <p:nvSpPr>
          <p:cNvPr id="74788" name="Text Box 46"/>
          <p:cNvSpPr txBox="1">
            <a:spLocks noChangeArrowheads="1"/>
          </p:cNvSpPr>
          <p:nvPr/>
        </p:nvSpPr>
        <p:spPr bwMode="auto">
          <a:xfrm>
            <a:off x="4873625" y="261778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2</a:t>
            </a:r>
          </a:p>
        </p:txBody>
      </p:sp>
      <p:sp>
        <p:nvSpPr>
          <p:cNvPr id="74789" name="Text Box 47"/>
          <p:cNvSpPr txBox="1">
            <a:spLocks noChangeArrowheads="1"/>
          </p:cNvSpPr>
          <p:nvPr/>
        </p:nvSpPr>
        <p:spPr bwMode="auto">
          <a:xfrm>
            <a:off x="6234113" y="1343025"/>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5</a:t>
            </a:r>
          </a:p>
        </p:txBody>
      </p:sp>
      <p:sp>
        <p:nvSpPr>
          <p:cNvPr id="74790" name="Text Box 48"/>
          <p:cNvSpPr txBox="1">
            <a:spLocks noChangeArrowheads="1"/>
          </p:cNvSpPr>
          <p:nvPr/>
        </p:nvSpPr>
        <p:spPr bwMode="auto">
          <a:xfrm>
            <a:off x="5965825" y="308610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6</a:t>
            </a:r>
          </a:p>
        </p:txBody>
      </p:sp>
      <p:grpSp>
        <p:nvGrpSpPr>
          <p:cNvPr id="2" name="Group 53"/>
          <p:cNvGrpSpPr>
            <a:grpSpLocks/>
          </p:cNvGrpSpPr>
          <p:nvPr/>
        </p:nvGrpSpPr>
        <p:grpSpPr bwMode="auto">
          <a:xfrm>
            <a:off x="687388" y="4727575"/>
            <a:ext cx="4159250" cy="1758950"/>
            <a:chOff x="687388" y="4727575"/>
            <a:chExt cx="4159250" cy="1758653"/>
          </a:xfrm>
        </p:grpSpPr>
        <p:sp>
          <p:nvSpPr>
            <p:cNvPr id="74792" name="Line 33"/>
            <p:cNvSpPr>
              <a:spLocks noChangeShapeType="1"/>
            </p:cNvSpPr>
            <p:nvPr/>
          </p:nvSpPr>
          <p:spPr bwMode="auto">
            <a:xfrm>
              <a:off x="1046163" y="6178550"/>
              <a:ext cx="23780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3" name="Line 34"/>
            <p:cNvSpPr>
              <a:spLocks noChangeShapeType="1"/>
            </p:cNvSpPr>
            <p:nvPr/>
          </p:nvSpPr>
          <p:spPr bwMode="auto">
            <a:xfrm flipV="1">
              <a:off x="1036638" y="480695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4" name="Text Box 35"/>
            <p:cNvSpPr txBox="1">
              <a:spLocks noChangeArrowheads="1"/>
            </p:cNvSpPr>
            <p:nvPr/>
          </p:nvSpPr>
          <p:spPr bwMode="auto">
            <a:xfrm>
              <a:off x="2398713" y="572452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4795" name="Text Box 36"/>
            <p:cNvSpPr txBox="1">
              <a:spLocks noChangeArrowheads="1"/>
            </p:cNvSpPr>
            <p:nvPr/>
          </p:nvSpPr>
          <p:spPr bwMode="auto">
            <a:xfrm>
              <a:off x="950913" y="4729163"/>
              <a:ext cx="133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4796" name="Line 37"/>
            <p:cNvSpPr>
              <a:spLocks noChangeShapeType="1"/>
            </p:cNvSpPr>
            <p:nvPr/>
          </p:nvSpPr>
          <p:spPr bwMode="auto">
            <a:xfrm flipV="1">
              <a:off x="1036638" y="538321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7" name="Text Box 38"/>
            <p:cNvSpPr txBox="1">
              <a:spLocks noChangeArrowheads="1"/>
            </p:cNvSpPr>
            <p:nvPr/>
          </p:nvSpPr>
          <p:spPr bwMode="auto">
            <a:xfrm>
              <a:off x="714375" y="595788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798" name="Text Box 39"/>
            <p:cNvSpPr txBox="1">
              <a:spLocks noChangeArrowheads="1"/>
            </p:cNvSpPr>
            <p:nvPr/>
          </p:nvSpPr>
          <p:spPr bwMode="auto">
            <a:xfrm>
              <a:off x="687388" y="52752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4799" name="Text Box 40"/>
            <p:cNvSpPr txBox="1">
              <a:spLocks noChangeArrowheads="1"/>
            </p:cNvSpPr>
            <p:nvPr/>
          </p:nvSpPr>
          <p:spPr bwMode="auto">
            <a:xfrm>
              <a:off x="1570038" y="6108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800" name="Text Box 42"/>
            <p:cNvSpPr txBox="1">
              <a:spLocks noChangeArrowheads="1"/>
            </p:cNvSpPr>
            <p:nvPr/>
          </p:nvSpPr>
          <p:spPr bwMode="auto">
            <a:xfrm>
              <a:off x="930275" y="61198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4801" name="Freeform 43"/>
            <p:cNvSpPr>
              <a:spLocks/>
            </p:cNvSpPr>
            <p:nvPr/>
          </p:nvSpPr>
          <p:spPr bwMode="auto">
            <a:xfrm>
              <a:off x="1709738" y="5386388"/>
              <a:ext cx="758825" cy="766762"/>
            </a:xfrm>
            <a:custGeom>
              <a:avLst/>
              <a:gdLst>
                <a:gd name="T0" fmla="*/ 0 w 478"/>
                <a:gd name="T1" fmla="*/ 0 h 483"/>
                <a:gd name="T2" fmla="*/ 2147483646 w 478"/>
                <a:gd name="T3" fmla="*/ 2147483646 h 483"/>
                <a:gd name="T4" fmla="*/ 2147483646 w 478"/>
                <a:gd name="T5" fmla="*/ 2147483646 h 483"/>
                <a:gd name="T6" fmla="*/ 2147483646 w 478"/>
                <a:gd name="T7" fmla="*/ 2147483646 h 483"/>
                <a:gd name="T8" fmla="*/ 0 60000 65536"/>
                <a:gd name="T9" fmla="*/ 0 60000 65536"/>
                <a:gd name="T10" fmla="*/ 0 60000 65536"/>
                <a:gd name="T11" fmla="*/ 0 60000 65536"/>
                <a:gd name="T12" fmla="*/ 0 w 478"/>
                <a:gd name="T13" fmla="*/ 0 h 483"/>
                <a:gd name="T14" fmla="*/ 478 w 478"/>
                <a:gd name="T15" fmla="*/ 483 h 483"/>
              </a:gdLst>
              <a:ahLst/>
              <a:cxnLst>
                <a:cxn ang="T8">
                  <a:pos x="T0" y="T1"/>
                </a:cxn>
                <a:cxn ang="T9">
                  <a:pos x="T2" y="T3"/>
                </a:cxn>
                <a:cxn ang="T10">
                  <a:pos x="T4" y="T5"/>
                </a:cxn>
                <a:cxn ang="T11">
                  <a:pos x="T6" y="T7"/>
                </a:cxn>
              </a:cxnLst>
              <a:rect l="T12" t="T13" r="T14" b="T15"/>
              <a:pathLst>
                <a:path w="478" h="483">
                  <a:moveTo>
                    <a:pt x="0" y="0"/>
                  </a:moveTo>
                  <a:cubicBezTo>
                    <a:pt x="42" y="113"/>
                    <a:pt x="84" y="227"/>
                    <a:pt x="138" y="299"/>
                  </a:cubicBezTo>
                  <a:cubicBezTo>
                    <a:pt x="192" y="371"/>
                    <a:pt x="266" y="401"/>
                    <a:pt x="323" y="432"/>
                  </a:cubicBezTo>
                  <a:cubicBezTo>
                    <a:pt x="380" y="463"/>
                    <a:pt x="429" y="473"/>
                    <a:pt x="478" y="48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2" name="Line 50"/>
            <p:cNvSpPr>
              <a:spLocks noChangeShapeType="1"/>
            </p:cNvSpPr>
            <p:nvPr/>
          </p:nvSpPr>
          <p:spPr bwMode="auto">
            <a:xfrm flipV="1">
              <a:off x="1974850" y="5129213"/>
              <a:ext cx="1335088" cy="5857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4803" name="Text Box 51"/>
            <p:cNvSpPr txBox="1">
              <a:spLocks noChangeArrowheads="1"/>
            </p:cNvSpPr>
            <p:nvPr/>
          </p:nvSpPr>
          <p:spPr bwMode="auto">
            <a:xfrm>
              <a:off x="3302585" y="602456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p>
          </p:txBody>
        </p:sp>
        <p:graphicFrame>
          <p:nvGraphicFramePr>
            <p:cNvPr id="74804" name="Object 12"/>
            <p:cNvGraphicFramePr>
              <a:graphicFrameLocks noChangeAspect="1"/>
            </p:cNvGraphicFramePr>
            <p:nvPr/>
          </p:nvGraphicFramePr>
          <p:xfrm>
            <a:off x="2625725" y="4727575"/>
            <a:ext cx="2220913" cy="392113"/>
          </p:xfrm>
          <a:graphic>
            <a:graphicData uri="http://schemas.openxmlformats.org/presentationml/2006/ole">
              <mc:AlternateContent xmlns:mc="http://schemas.openxmlformats.org/markup-compatibility/2006">
                <mc:Choice xmlns:v="urn:schemas-microsoft-com:vml" Requires="v">
                  <p:oleObj spid="_x0000_s173263" name="Equation" r:id="rId16" imgW="1295400" imgH="228600" progId="Equation.3">
                    <p:embed/>
                  </p:oleObj>
                </mc:Choice>
                <mc:Fallback>
                  <p:oleObj name="Equation" r:id="rId16" imgW="1295400" imgH="2286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5725" y="4727575"/>
                          <a:ext cx="22209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C83D478-3258-C747-8C6E-21561D0A14BA}" type="slidenum">
              <a:rPr lang="en-US" altLang="en-US" sz="1400">
                <a:solidFill>
                  <a:srgbClr val="000000"/>
                </a:solidFill>
                <a:latin typeface="Times New Roman" charset="0"/>
              </a:rPr>
              <a:pPr>
                <a:spcBef>
                  <a:spcPct val="0"/>
                </a:spcBef>
                <a:buClrTx/>
                <a:buSzTx/>
                <a:buFontTx/>
                <a:buNone/>
              </a:pPr>
              <a:t>33</a:t>
            </a:fld>
            <a:endParaRPr lang="en-US" altLang="en-US" sz="1400">
              <a:solidFill>
                <a:srgbClr val="000000"/>
              </a:solidFill>
              <a:latin typeface="Times New Roman" charset="0"/>
            </a:endParaRPr>
          </a:p>
        </p:txBody>
      </p:sp>
      <p:sp>
        <p:nvSpPr>
          <p:cNvPr id="7680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Summary</a:t>
            </a:r>
            <a:r>
              <a:rPr lang="en-US" altLang="en-US" sz="3200" u="sng">
                <a:solidFill>
                  <a:srgbClr val="3333CC"/>
                </a:solidFill>
              </a:rPr>
              <a:t>: The Cost of Congestion</a:t>
            </a:r>
          </a:p>
        </p:txBody>
      </p:sp>
      <p:sp>
        <p:nvSpPr>
          <p:cNvPr id="76803" name="Rectangle 3"/>
          <p:cNvSpPr>
            <a:spLocks noChangeArrowheads="1"/>
          </p:cNvSpPr>
          <p:nvPr/>
        </p:nvSpPr>
        <p:spPr bwMode="auto">
          <a:xfrm>
            <a:off x="333375" y="1436687"/>
            <a:ext cx="3913188"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3333CC"/>
              </a:buClr>
              <a:buNone/>
            </a:pPr>
            <a:r>
              <a:rPr lang="en-US" altLang="en-US" sz="2400" dirty="0"/>
              <a:t>When</a:t>
            </a:r>
            <a:r>
              <a:rPr lang="en-US" altLang="ja-JP" sz="2400" dirty="0"/>
              <a:t> sources sending rate too high for the </a:t>
            </a:r>
            <a:r>
              <a:rPr lang="en-US" altLang="ja-JP" sz="2400" i="1" dirty="0">
                <a:solidFill>
                  <a:schemeClr val="accent2"/>
                </a:solidFill>
              </a:rPr>
              <a:t>network</a:t>
            </a:r>
            <a:r>
              <a:rPr lang="en-US" altLang="ja-JP" sz="2400" dirty="0"/>
              <a:t> to handle</a:t>
            </a:r>
            <a:r>
              <a:rPr lang="ja-JP" altLang="en-US" sz="2400" dirty="0"/>
              <a:t>”</a:t>
            </a:r>
            <a:r>
              <a:rPr lang="en-US" altLang="ja-JP" sz="2400" dirty="0"/>
              <a:t>:</a:t>
            </a:r>
            <a:endParaRPr lang="en-US" altLang="en-US" sz="2400" dirty="0">
              <a:solidFill>
                <a:srgbClr val="C00000"/>
              </a:solidFill>
            </a:endParaRPr>
          </a:p>
          <a:p>
            <a:pPr>
              <a:buClr>
                <a:srgbClr val="3333CC"/>
              </a:buClr>
              <a:buFont typeface="Wingdings" pitchFamily="2" charset="2"/>
              <a:buChar char="q"/>
            </a:pPr>
            <a:r>
              <a:rPr lang="en-US" altLang="en-US" sz="2400" dirty="0">
                <a:solidFill>
                  <a:srgbClr val="C00000"/>
                </a:solidFill>
              </a:rPr>
              <a:t>Packet loss</a:t>
            </a:r>
            <a:r>
              <a:rPr lang="en-US" altLang="en-US" sz="2400" dirty="0">
                <a:solidFill>
                  <a:srgbClr val="000000"/>
                </a:solidFill>
              </a:rPr>
              <a:t> =&gt;</a:t>
            </a:r>
            <a:endParaRPr lang="en-US" altLang="zh-CN" sz="24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upstream bandwidth</a:t>
            </a:r>
            <a:r>
              <a:rPr lang="en-US" altLang="en-US" sz="2000" dirty="0">
                <a:solidFill>
                  <a:srgbClr val="000000"/>
                </a:solidFill>
              </a:rPr>
              <a:t> when a </a:t>
            </a:r>
            <a:r>
              <a:rPr lang="en-US" altLang="en-US" sz="2000" dirty="0" err="1">
                <a:solidFill>
                  <a:srgbClr val="000000"/>
                </a:solidFill>
              </a:rPr>
              <a:t>pkt</a:t>
            </a:r>
            <a:r>
              <a:rPr lang="en-US" altLang="en-US" sz="2000" dirty="0">
                <a:solidFill>
                  <a:srgbClr val="000000"/>
                </a:solidFill>
              </a:rPr>
              <a:t> is discarded at downstream</a:t>
            </a:r>
            <a:endParaRPr lang="en-US" altLang="zh-CN" sz="20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bandwidth due to retransmission</a:t>
            </a:r>
            <a:r>
              <a:rPr lang="en-US" altLang="en-US" sz="2000" dirty="0">
                <a:solidFill>
                  <a:srgbClr val="000000"/>
                </a:solidFill>
              </a:rPr>
              <a:t> (a </a:t>
            </a:r>
            <a:r>
              <a:rPr lang="en-US" altLang="en-US" sz="2000" dirty="0" err="1">
                <a:solidFill>
                  <a:srgbClr val="000000"/>
                </a:solidFill>
              </a:rPr>
              <a:t>pkt</a:t>
            </a:r>
            <a:r>
              <a:rPr lang="en-US" altLang="en-US" sz="2000" dirty="0">
                <a:solidFill>
                  <a:srgbClr val="000000"/>
                </a:solidFill>
              </a:rPr>
              <a:t> goes through a link multiple times)</a:t>
            </a:r>
            <a:endParaRPr lang="en-US" altLang="zh-CN" sz="2000" dirty="0">
              <a:solidFill>
                <a:srgbClr val="000000"/>
              </a:solidFill>
              <a:ea typeface="宋体" charset="-122"/>
            </a:endParaRPr>
          </a:p>
          <a:p>
            <a:pPr lvl="1">
              <a:buClr>
                <a:srgbClr val="3333CC"/>
              </a:buClr>
            </a:pPr>
            <a:endParaRPr lang="en-US" altLang="en-US" sz="2000" dirty="0">
              <a:solidFill>
                <a:srgbClr val="000000"/>
              </a:solidFill>
            </a:endParaRPr>
          </a:p>
          <a:p>
            <a:pPr>
              <a:buClr>
                <a:srgbClr val="3333CC"/>
              </a:buClr>
              <a:buFont typeface="Wingdings" pitchFamily="2" charset="2"/>
              <a:buChar char="q"/>
            </a:pPr>
            <a:r>
              <a:rPr lang="en-US" altLang="en-US" sz="2400" dirty="0">
                <a:solidFill>
                  <a:srgbClr val="C00000"/>
                </a:solidFill>
              </a:rPr>
              <a:t>High delay</a:t>
            </a:r>
          </a:p>
        </p:txBody>
      </p:sp>
      <p:sp>
        <p:nvSpPr>
          <p:cNvPr id="76804" name="Rectangle 4"/>
          <p:cNvSpPr>
            <a:spLocks noChangeArrowheads="1"/>
          </p:cNvSpPr>
          <p:nvPr/>
        </p:nvSpPr>
        <p:spPr bwMode="auto">
          <a:xfrm>
            <a:off x="6918325" y="1836738"/>
            <a:ext cx="685800" cy="4191000"/>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6805" name="Group 5"/>
          <p:cNvGrpSpPr>
            <a:grpSpLocks/>
          </p:cNvGrpSpPr>
          <p:nvPr/>
        </p:nvGrpSpPr>
        <p:grpSpPr bwMode="auto">
          <a:xfrm>
            <a:off x="4403725" y="3589338"/>
            <a:ext cx="3521075" cy="2832100"/>
            <a:chOff x="2789" y="2304"/>
            <a:chExt cx="2218" cy="1784"/>
          </a:xfrm>
        </p:grpSpPr>
        <p:sp>
          <p:nvSpPr>
            <p:cNvPr id="76821" name="Line 6"/>
            <p:cNvSpPr>
              <a:spLocks noChangeShapeType="1"/>
            </p:cNvSpPr>
            <p:nvPr/>
          </p:nvSpPr>
          <p:spPr bwMode="auto">
            <a:xfrm flipH="1" flipV="1">
              <a:off x="3039" y="2496"/>
              <a:ext cx="0" cy="13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2" name="Line 7"/>
            <p:cNvSpPr>
              <a:spLocks noChangeShapeType="1"/>
            </p:cNvSpPr>
            <p:nvPr/>
          </p:nvSpPr>
          <p:spPr bwMode="auto">
            <a:xfrm>
              <a:off x="3039" y="384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3" name="Line 8"/>
            <p:cNvSpPr>
              <a:spLocks noChangeShapeType="1"/>
            </p:cNvSpPr>
            <p:nvPr/>
          </p:nvSpPr>
          <p:spPr bwMode="auto">
            <a:xfrm>
              <a:off x="3519"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4" name="Line 9"/>
            <p:cNvSpPr>
              <a:spLocks noChangeShapeType="1"/>
            </p:cNvSpPr>
            <p:nvPr/>
          </p:nvSpPr>
          <p:spPr bwMode="auto">
            <a:xfrm>
              <a:off x="4383"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5" name="Freeform 10"/>
            <p:cNvSpPr>
              <a:spLocks/>
            </p:cNvSpPr>
            <p:nvPr/>
          </p:nvSpPr>
          <p:spPr bwMode="auto">
            <a:xfrm>
              <a:off x="3039" y="2880"/>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6" name="Freeform 11"/>
            <p:cNvSpPr>
              <a:spLocks/>
            </p:cNvSpPr>
            <p:nvPr/>
          </p:nvSpPr>
          <p:spPr bwMode="auto">
            <a:xfrm>
              <a:off x="3039" y="2496"/>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7" name="Text Box 12"/>
            <p:cNvSpPr txBox="1">
              <a:spLocks noChangeArrowheads="1"/>
            </p:cNvSpPr>
            <p:nvPr/>
          </p:nvSpPr>
          <p:spPr bwMode="auto">
            <a:xfrm>
              <a:off x="4527" y="3840"/>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8" name="Text Box 13"/>
            <p:cNvSpPr txBox="1">
              <a:spLocks noChangeArrowheads="1"/>
            </p:cNvSpPr>
            <p:nvPr/>
          </p:nvSpPr>
          <p:spPr bwMode="auto">
            <a:xfrm>
              <a:off x="4527" y="2304"/>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9" name="Text Box 14"/>
            <p:cNvSpPr txBox="1">
              <a:spLocks noChangeArrowheads="1"/>
            </p:cNvSpPr>
            <p:nvPr/>
          </p:nvSpPr>
          <p:spPr bwMode="auto">
            <a:xfrm rot="-5400000">
              <a:off x="2651" y="2586"/>
              <a:ext cx="52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Delay</a:t>
              </a:r>
            </a:p>
          </p:txBody>
        </p:sp>
      </p:grpSp>
      <p:grpSp>
        <p:nvGrpSpPr>
          <p:cNvPr id="76806" name="Group 15"/>
          <p:cNvGrpSpPr>
            <a:grpSpLocks/>
          </p:cNvGrpSpPr>
          <p:nvPr/>
        </p:nvGrpSpPr>
        <p:grpSpPr bwMode="auto">
          <a:xfrm>
            <a:off x="4403725" y="1303338"/>
            <a:ext cx="4608513" cy="2514600"/>
            <a:chOff x="2791" y="816"/>
            <a:chExt cx="2903" cy="1584"/>
          </a:xfrm>
        </p:grpSpPr>
        <p:sp>
          <p:nvSpPr>
            <p:cNvPr id="76807" name="Line 16"/>
            <p:cNvSpPr>
              <a:spLocks noChangeShapeType="1"/>
            </p:cNvSpPr>
            <p:nvPr/>
          </p:nvSpPr>
          <p:spPr bwMode="auto">
            <a:xfrm flipH="1" flipV="1">
              <a:off x="3039" y="1104"/>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8" name="Line 17"/>
            <p:cNvSpPr>
              <a:spLocks noChangeShapeType="1"/>
            </p:cNvSpPr>
            <p:nvPr/>
          </p:nvSpPr>
          <p:spPr bwMode="auto">
            <a:xfrm>
              <a:off x="3039" y="2304"/>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9" name="Freeform 18"/>
            <p:cNvSpPr>
              <a:spLocks/>
            </p:cNvSpPr>
            <p:nvPr/>
          </p:nvSpPr>
          <p:spPr bwMode="auto">
            <a:xfrm>
              <a:off x="3039" y="1200"/>
              <a:ext cx="1584" cy="1116"/>
            </a:xfrm>
            <a:custGeom>
              <a:avLst/>
              <a:gdLst>
                <a:gd name="T0" fmla="*/ 0 w 1584"/>
                <a:gd name="T1" fmla="*/ 231 h 1212"/>
                <a:gd name="T2" fmla="*/ 0 w 1584"/>
                <a:gd name="T3" fmla="*/ 225 h 1212"/>
                <a:gd name="T4" fmla="*/ 96 w 1584"/>
                <a:gd name="T5" fmla="*/ 146 h 1212"/>
                <a:gd name="T6" fmla="*/ 240 w 1584"/>
                <a:gd name="T7" fmla="*/ 93 h 1212"/>
                <a:gd name="T8" fmla="*/ 480 w 1584"/>
                <a:gd name="T9" fmla="*/ 37 h 1212"/>
                <a:gd name="T10" fmla="*/ 816 w 1584"/>
                <a:gd name="T11" fmla="*/ 9 h 1212"/>
                <a:gd name="T12" fmla="*/ 1104 w 1584"/>
                <a:gd name="T13" fmla="*/ 0 h 1212"/>
                <a:gd name="T14" fmla="*/ 1344 w 1584"/>
                <a:gd name="T15" fmla="*/ 0 h 1212"/>
                <a:gd name="T16" fmla="*/ 1392 w 1584"/>
                <a:gd name="T17" fmla="*/ 93 h 1212"/>
                <a:gd name="T18" fmla="*/ 1488 w 1584"/>
                <a:gd name="T19" fmla="*/ 193 h 1212"/>
                <a:gd name="T20" fmla="*/ 1536 w 1584"/>
                <a:gd name="T21" fmla="*/ 222 h 1212"/>
                <a:gd name="T22" fmla="*/ 1584 w 1584"/>
                <a:gd name="T23" fmla="*/ 230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10" name="Line 19"/>
            <p:cNvSpPr>
              <a:spLocks noChangeShapeType="1"/>
            </p:cNvSpPr>
            <p:nvPr/>
          </p:nvSpPr>
          <p:spPr bwMode="auto">
            <a:xfrm>
              <a:off x="4383"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1" name="Line 20"/>
            <p:cNvSpPr>
              <a:spLocks noChangeShapeType="1"/>
            </p:cNvSpPr>
            <p:nvPr/>
          </p:nvSpPr>
          <p:spPr bwMode="auto">
            <a:xfrm>
              <a:off x="3519"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2" name="Line 21"/>
            <p:cNvSpPr>
              <a:spLocks noChangeShapeType="1"/>
            </p:cNvSpPr>
            <p:nvPr/>
          </p:nvSpPr>
          <p:spPr bwMode="auto">
            <a:xfrm>
              <a:off x="3519" y="1200"/>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3" name="Text Box 22"/>
            <p:cNvSpPr txBox="1">
              <a:spLocks noChangeArrowheads="1"/>
            </p:cNvSpPr>
            <p:nvPr/>
          </p:nvSpPr>
          <p:spPr bwMode="auto">
            <a:xfrm rot="-5400000">
              <a:off x="2449" y="1398"/>
              <a:ext cx="9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Throughput</a:t>
              </a:r>
            </a:p>
          </p:txBody>
        </p:sp>
        <p:sp>
          <p:nvSpPr>
            <p:cNvPr id="76814" name="Text Box 23"/>
            <p:cNvSpPr txBox="1">
              <a:spLocks noChangeArrowheads="1"/>
            </p:cNvSpPr>
            <p:nvPr/>
          </p:nvSpPr>
          <p:spPr bwMode="auto">
            <a:xfrm>
              <a:off x="3250" y="904"/>
              <a:ext cx="4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knee</a:t>
              </a:r>
            </a:p>
          </p:txBody>
        </p:sp>
        <p:sp>
          <p:nvSpPr>
            <p:cNvPr id="76815" name="Text Box 24"/>
            <p:cNvSpPr txBox="1">
              <a:spLocks noChangeArrowheads="1"/>
            </p:cNvSpPr>
            <p:nvPr/>
          </p:nvSpPr>
          <p:spPr bwMode="auto">
            <a:xfrm>
              <a:off x="4215" y="904"/>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cliff</a:t>
              </a:r>
            </a:p>
          </p:txBody>
        </p:sp>
        <p:sp>
          <p:nvSpPr>
            <p:cNvPr id="76816" name="Text Box 25"/>
            <p:cNvSpPr txBox="1">
              <a:spLocks noChangeArrowheads="1"/>
            </p:cNvSpPr>
            <p:nvPr/>
          </p:nvSpPr>
          <p:spPr bwMode="auto">
            <a:xfrm>
              <a:off x="4806" y="1480"/>
              <a:ext cx="88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congestion</a:t>
              </a:r>
            </a:p>
            <a:p>
              <a:pPr algn="ctr">
                <a:spcBef>
                  <a:spcPct val="0"/>
                </a:spcBef>
                <a:buClrTx/>
                <a:buSzTx/>
                <a:buFontTx/>
                <a:buNone/>
              </a:pPr>
              <a:r>
                <a:rPr lang="en-US" altLang="en-US" sz="2000">
                  <a:solidFill>
                    <a:srgbClr val="000000"/>
                  </a:solidFill>
                  <a:latin typeface="Arial" charset="0"/>
                </a:rPr>
                <a:t>collapse</a:t>
              </a:r>
            </a:p>
          </p:txBody>
        </p:sp>
        <p:sp>
          <p:nvSpPr>
            <p:cNvPr id="76817" name="AutoShape 26"/>
            <p:cNvSpPr>
              <a:spLocks/>
            </p:cNvSpPr>
            <p:nvPr/>
          </p:nvSpPr>
          <p:spPr bwMode="auto">
            <a:xfrm rot="-5400000">
              <a:off x="4536" y="936"/>
              <a:ext cx="96" cy="432"/>
            </a:xfrm>
            <a:prstGeom prst="rightBrace">
              <a:avLst>
                <a:gd name="adj1" fmla="val 37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76818" name="Line 27"/>
            <p:cNvSpPr>
              <a:spLocks noChangeShapeType="1"/>
            </p:cNvSpPr>
            <p:nvPr/>
          </p:nvSpPr>
          <p:spPr bwMode="auto">
            <a:xfrm flipH="1">
              <a:off x="4608" y="1872"/>
              <a:ext cx="48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9" name="Text Box 28"/>
            <p:cNvSpPr txBox="1">
              <a:spLocks noChangeArrowheads="1"/>
            </p:cNvSpPr>
            <p:nvPr/>
          </p:nvSpPr>
          <p:spPr bwMode="auto">
            <a:xfrm>
              <a:off x="4935" y="816"/>
              <a:ext cx="58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packet</a:t>
              </a:r>
            </a:p>
            <a:p>
              <a:pPr algn="ctr">
                <a:spcBef>
                  <a:spcPct val="0"/>
                </a:spcBef>
                <a:buClrTx/>
                <a:buSzTx/>
                <a:buFontTx/>
                <a:buNone/>
              </a:pPr>
              <a:r>
                <a:rPr lang="en-US" altLang="en-US" sz="2000">
                  <a:solidFill>
                    <a:srgbClr val="000000"/>
                  </a:solidFill>
                  <a:latin typeface="Arial" charset="0"/>
                </a:rPr>
                <a:t>loss</a:t>
              </a:r>
            </a:p>
          </p:txBody>
        </p:sp>
        <p:sp>
          <p:nvSpPr>
            <p:cNvPr id="76820" name="Line 29"/>
            <p:cNvSpPr>
              <a:spLocks noChangeShapeType="1"/>
            </p:cNvSpPr>
            <p:nvPr/>
          </p:nvSpPr>
          <p:spPr bwMode="auto">
            <a:xfrm flipH="1">
              <a:off x="4608" y="1008"/>
              <a:ext cx="336"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34</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C00000"/>
              </a:buClr>
              <a:buFont typeface="Wingdings" pitchFamily="2" charset="2"/>
              <a:buChar char="Ø"/>
            </a:pPr>
            <a:r>
              <a:rPr lang="en-US" altLang="zh-CN" i="1" dirty="0">
                <a:solidFill>
                  <a:srgbClr val="C00000"/>
                </a:solidFill>
                <a:ea typeface="宋体" charset="-122"/>
              </a:rPr>
              <a:t>basic congestion control alg.</a:t>
            </a:r>
          </a:p>
        </p:txBody>
      </p:sp>
    </p:spTree>
    <p:extLst>
      <p:ext uri="{BB962C8B-B14F-4D97-AF65-F5344CB8AC3E}">
        <p14:creationId xmlns:p14="http://schemas.microsoft.com/office/powerpoint/2010/main" val="26378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2F8628-D3DF-CA4E-89E5-0F7B4AB64561}" type="slidenum">
              <a:rPr lang="en-US" altLang="en-US" sz="1400">
                <a:solidFill>
                  <a:srgbClr val="000000"/>
                </a:solidFill>
                <a:latin typeface="Times New Roman" charset="0"/>
              </a:rPr>
              <a:pPr>
                <a:spcBef>
                  <a:spcPct val="0"/>
                </a:spcBef>
                <a:buClrTx/>
                <a:buSzTx/>
                <a:buFontTx/>
                <a:buNone/>
              </a:pPr>
              <a:t>35</a:t>
            </a:fld>
            <a:endParaRPr lang="en-US" altLang="en-US" sz="1400">
              <a:solidFill>
                <a:srgbClr val="000000"/>
              </a:solidFill>
              <a:latin typeface="Times New Roman" charset="0"/>
            </a:endParaRPr>
          </a:p>
        </p:txBody>
      </p:sp>
      <p:sp>
        <p:nvSpPr>
          <p:cNvPr id="80898" name="Rectangle 2"/>
          <p:cNvSpPr>
            <a:spLocks noChangeArrowheads="1"/>
          </p:cNvSpPr>
          <p:nvPr/>
        </p:nvSpPr>
        <p:spPr bwMode="auto">
          <a:xfrm>
            <a:off x="4494213" y="1627188"/>
            <a:ext cx="3929062" cy="3919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Window-based:</a:t>
            </a:r>
          </a:p>
          <a:p>
            <a:pPr>
              <a:buClr>
                <a:srgbClr val="3333CC"/>
              </a:buClr>
              <a:buFont typeface="Wingdings" pitchFamily="2" charset="2"/>
              <a:buChar char="q"/>
            </a:pPr>
            <a:r>
              <a:rPr lang="en-US" altLang="en-US" sz="2400" dirty="0">
                <a:solidFill>
                  <a:srgbClr val="000000"/>
                </a:solidFill>
              </a:rPr>
              <a:t>Congestion control by controlling the window size of a </a:t>
            </a:r>
            <a:r>
              <a:rPr lang="en-US" altLang="zh-CN" sz="2400" dirty="0">
                <a:solidFill>
                  <a:srgbClr val="FF0000"/>
                </a:solidFill>
              </a:rPr>
              <a:t>sliding</a:t>
            </a:r>
            <a:r>
              <a:rPr lang="zh-CN" altLang="en-US" sz="2400" dirty="0">
                <a:solidFill>
                  <a:srgbClr val="FF0000"/>
                </a:solidFill>
              </a:rPr>
              <a:t> </a:t>
            </a:r>
            <a:r>
              <a:rPr lang="en-US" altLang="zh-CN" sz="2400" dirty="0">
                <a:solidFill>
                  <a:srgbClr val="FF0000"/>
                </a:solidFill>
              </a:rPr>
              <a:t>window</a:t>
            </a:r>
            <a:r>
              <a:rPr lang="en-US" altLang="en-US" sz="2400" dirty="0">
                <a:solidFill>
                  <a:srgbClr val="000000"/>
                </a:solidFill>
              </a:rPr>
              <a:t>, e.g., set window size to 64KBytes</a:t>
            </a:r>
          </a:p>
          <a:p>
            <a:pPr>
              <a:buClr>
                <a:srgbClr val="3333CC"/>
              </a:buClr>
              <a:buFont typeface="Wingdings" pitchFamily="2" charset="2"/>
              <a:buChar char="q"/>
            </a:pPr>
            <a:r>
              <a:rPr lang="en-US" altLang="en-US" sz="2400" dirty="0">
                <a:solidFill>
                  <a:srgbClr val="000000"/>
                </a:solidFill>
              </a:rPr>
              <a:t>Example: TCP</a:t>
            </a:r>
          </a:p>
          <a:p>
            <a:pPr>
              <a:buClr>
                <a:srgbClr val="3333CC"/>
              </a:buClr>
              <a:buFont typeface="ZapfDingbats" charset="0"/>
              <a:buNone/>
            </a:pPr>
            <a:endParaRPr lang="en-US" altLang="en-US" sz="2400" dirty="0">
              <a:solidFill>
                <a:srgbClr val="000000"/>
              </a:solidFill>
            </a:endParaRPr>
          </a:p>
        </p:txBody>
      </p:sp>
      <p:sp>
        <p:nvSpPr>
          <p:cNvPr id="80899" name="Rectangle 3"/>
          <p:cNvSpPr>
            <a:spLocks noChangeArrowheads="1"/>
          </p:cNvSpPr>
          <p:nvPr/>
        </p:nvSpPr>
        <p:spPr bwMode="auto">
          <a:xfrm>
            <a:off x="366713" y="1614488"/>
            <a:ext cx="3959225"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Rate-based:</a:t>
            </a:r>
            <a:endParaRPr lang="en-US" altLang="en-US" sz="2400" dirty="0">
              <a:solidFill>
                <a:srgbClr val="000000"/>
              </a:solidFill>
            </a:endParaRPr>
          </a:p>
          <a:p>
            <a:pPr>
              <a:buClr>
                <a:srgbClr val="3333CC"/>
              </a:buClr>
              <a:buFont typeface="Wingdings" pitchFamily="2" charset="2"/>
              <a:buChar char="q"/>
            </a:pPr>
            <a:r>
              <a:rPr lang="en-US" altLang="en-US" sz="2400" dirty="0">
                <a:solidFill>
                  <a:srgbClr val="000000"/>
                </a:solidFill>
              </a:rPr>
              <a:t>Congestion control by explicitly controlling the sending rate of a flow, e.g., set sending rate to 128Kbps</a:t>
            </a:r>
          </a:p>
          <a:p>
            <a:pPr>
              <a:buClr>
                <a:srgbClr val="3333CC"/>
              </a:buClr>
              <a:buFont typeface="Wingdings" pitchFamily="2" charset="2"/>
              <a:buChar char="q"/>
            </a:pPr>
            <a:r>
              <a:rPr lang="en-US" altLang="en-US" sz="2400" dirty="0">
                <a:solidFill>
                  <a:srgbClr val="000000"/>
                </a:solidFill>
              </a:rPr>
              <a:t>Example: ATM</a:t>
            </a:r>
            <a:endParaRPr lang="en-US" altLang="en-US" sz="2000" dirty="0">
              <a:solidFill>
                <a:srgbClr val="000000"/>
              </a:solidFill>
            </a:endParaRPr>
          </a:p>
        </p:txBody>
      </p:sp>
      <p:sp>
        <p:nvSpPr>
          <p:cNvPr id="80900" name="Text Box 4"/>
          <p:cNvSpPr txBox="1">
            <a:spLocks noChangeArrowheads="1"/>
          </p:cNvSpPr>
          <p:nvPr/>
        </p:nvSpPr>
        <p:spPr bwMode="auto">
          <a:xfrm>
            <a:off x="1135063" y="60452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a:solidFill>
                  <a:srgbClr val="000000"/>
                </a:solidFill>
                <a:latin typeface="Times New Roman" charset="0"/>
              </a:rPr>
              <a:t>Discussion: rate-based vs. window-based</a:t>
            </a:r>
          </a:p>
        </p:txBody>
      </p:sp>
      <p:sp>
        <p:nvSpPr>
          <p:cNvPr id="80901" name="Rectangle 5"/>
          <p:cNvSpPr>
            <a:spLocks noChangeArrowheads="1"/>
          </p:cNvSpPr>
          <p:nvPr/>
        </p:nvSpPr>
        <p:spPr bwMode="auto">
          <a:xfrm>
            <a:off x="333375" y="407988"/>
            <a:ext cx="80200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u="sng">
                <a:solidFill>
                  <a:srgbClr val="3333CC"/>
                </a:solidFill>
              </a:rPr>
              <a:t>Rate-based vs. Window-based</a:t>
            </a:r>
          </a:p>
        </p:txBody>
      </p:sp>
    </p:spTree>
    <p:extLst>
      <p:ext uri="{BB962C8B-B14F-4D97-AF65-F5344CB8AC3E}">
        <p14:creationId xmlns:p14="http://schemas.microsoft.com/office/powerpoint/2010/main" val="333844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36</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a:t>
            </a:r>
            <a:r>
              <a:rPr lang="en-US" altLang="en-US" dirty="0">
                <a:solidFill>
                  <a:srgbClr val="FF0000"/>
                </a:solidFill>
              </a:rPr>
              <a:t>congestion window</a:t>
            </a:r>
            <a:r>
              <a:rPr lang="en-US" altLang="en-US" dirty="0">
                <a:solidFill>
                  <a:srgbClr val="000000"/>
                </a:solidFill>
              </a:rPr>
              <a:t>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620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latin typeface="Times New Roman" charset="0"/>
              </a:rPr>
              <a:t>Assume W is small enough. Ignore small details. MSS: M</a:t>
            </a:r>
            <a:r>
              <a:rPr lang="en-US" altLang="zh-CN" sz="1800" dirty="0">
                <a:solidFill>
                  <a:srgbClr val="000000"/>
                </a:solidFill>
                <a:latin typeface="Times New Roman" charset="0"/>
              </a:rPr>
              <a:t>ax</a:t>
            </a:r>
            <a:r>
              <a:rPr lang="en-US" altLang="en-US" sz="1800" dirty="0">
                <a:solidFill>
                  <a:srgbClr val="000000"/>
                </a:solidFill>
                <a:latin typeface="Times New Roman" charset="0"/>
              </a:rPr>
              <a:t>imum Segment Size</a:t>
            </a:r>
          </a:p>
        </p:txBody>
      </p:sp>
    </p:spTree>
    <p:extLst>
      <p:ext uri="{BB962C8B-B14F-4D97-AF65-F5344CB8AC3E}">
        <p14:creationId xmlns:p14="http://schemas.microsoft.com/office/powerpoint/2010/main" val="6595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4078F93-9876-BB43-92F2-3DE14418B568}" type="slidenum">
              <a:rPr lang="en-US" altLang="en-US" sz="1400">
                <a:solidFill>
                  <a:srgbClr val="000000"/>
                </a:solidFill>
                <a:latin typeface="Times New Roman" charset="0"/>
              </a:rPr>
              <a:pPr>
                <a:spcBef>
                  <a:spcPct val="0"/>
                </a:spcBef>
                <a:buClrTx/>
                <a:buSzTx/>
                <a:buFontTx/>
                <a:buNone/>
              </a:pPr>
              <a:t>37</a:t>
            </a:fld>
            <a:endParaRPr lang="en-US" altLang="en-US" sz="1400">
              <a:solidFill>
                <a:srgbClr val="000000"/>
              </a:solidFill>
              <a:latin typeface="Times New Roman" charset="0"/>
            </a:endParaRPr>
          </a:p>
        </p:txBody>
      </p:sp>
      <p:sp>
        <p:nvSpPr>
          <p:cNvPr id="82946" name="Rectangle 2"/>
          <p:cNvSpPr>
            <a:spLocks noChangeArrowheads="1"/>
          </p:cNvSpPr>
          <p:nvPr/>
        </p:nvSpPr>
        <p:spPr bwMode="auto">
          <a:xfrm>
            <a:off x="433388" y="2603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Window-based Congestion Control</a:t>
            </a:r>
          </a:p>
        </p:txBody>
      </p:sp>
      <p:sp>
        <p:nvSpPr>
          <p:cNvPr id="82947" name="Rectangle 3"/>
          <p:cNvSpPr>
            <a:spLocks noChangeArrowheads="1"/>
          </p:cNvSpPr>
          <p:nvPr/>
        </p:nvSpPr>
        <p:spPr bwMode="auto">
          <a:xfrm>
            <a:off x="466725" y="1709738"/>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en-US">
              <a:solidFill>
                <a:srgbClr val="000000"/>
              </a:solidFill>
            </a:endParaRPr>
          </a:p>
          <a:p>
            <a:pPr>
              <a:buClr>
                <a:srgbClr val="3333CC"/>
              </a:buClr>
            </a:pPr>
            <a:endParaRPr lang="en-US" altLang="en-US">
              <a:solidFill>
                <a:srgbClr val="000000"/>
              </a:solidFill>
            </a:endParaRPr>
          </a:p>
        </p:txBody>
      </p:sp>
      <p:sp>
        <p:nvSpPr>
          <p:cNvPr id="82948" name="Rectangle 4"/>
          <p:cNvSpPr>
            <a:spLocks noChangeArrowheads="1"/>
          </p:cNvSpPr>
          <p:nvPr/>
        </p:nvSpPr>
        <p:spPr bwMode="auto">
          <a:xfrm>
            <a:off x="313532" y="4885531"/>
            <a:ext cx="8259762" cy="17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a:solidFill>
                  <a:srgbClr val="000000"/>
                </a:solidFill>
              </a:rPr>
              <a:t>Window-based congestion control is </a:t>
            </a:r>
            <a:r>
              <a:rPr lang="en-US" altLang="en-US" sz="2400" dirty="0">
                <a:solidFill>
                  <a:srgbClr val="FF0000"/>
                </a:solidFill>
              </a:rPr>
              <a:t>self-clocking</a:t>
            </a:r>
            <a:r>
              <a:rPr lang="en-US" altLang="en-US" sz="2400" dirty="0">
                <a:solidFill>
                  <a:srgbClr val="000000"/>
                </a:solidFill>
              </a:rPr>
              <a:t>: considers flow conservation</a:t>
            </a:r>
            <a:r>
              <a:rPr lang="en-US" altLang="zh-CN" sz="2400" dirty="0">
                <a:solidFill>
                  <a:srgbClr val="000000"/>
                </a:solidFill>
                <a:ea typeface="宋体" charset="-122"/>
              </a:rPr>
              <a:t>, and</a:t>
            </a:r>
            <a:r>
              <a:rPr lang="en-US" altLang="en-US" sz="2400" dirty="0">
                <a:solidFill>
                  <a:srgbClr val="000000"/>
                </a:solidFill>
              </a:rPr>
              <a:t> adjusts to RTT variation automatically.</a:t>
            </a:r>
          </a:p>
          <a:p>
            <a:pPr>
              <a:buClr>
                <a:srgbClr val="3333CC"/>
              </a:buClr>
              <a:buFont typeface="Wingdings" pitchFamily="2" charset="2"/>
              <a:buChar char="q"/>
            </a:pPr>
            <a:r>
              <a:rPr lang="en-US" altLang="en-US" sz="2400" dirty="0">
                <a:solidFill>
                  <a:srgbClr val="000000"/>
                </a:solidFill>
              </a:rPr>
              <a:t>Hence, for better safety, more designs use window-based design.</a:t>
            </a:r>
          </a:p>
          <a:p>
            <a:pPr>
              <a:buClr>
                <a:srgbClr val="3333CC"/>
              </a:buClr>
              <a:buFontTx/>
              <a:buNone/>
            </a:pPr>
            <a:endParaRPr lang="en-US" altLang="en-US" sz="2400" dirty="0">
              <a:solidFill>
                <a:srgbClr val="000000"/>
              </a:solidFill>
            </a:endParaRP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347788"/>
            <a:ext cx="5789612"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2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69ABAA-5368-164D-A68D-C92FAE4C0B80}" type="slidenum">
              <a:rPr lang="en-US" altLang="en-US" sz="1400">
                <a:solidFill>
                  <a:srgbClr val="000000"/>
                </a:solidFill>
                <a:latin typeface="Times New Roman" charset="0"/>
              </a:rPr>
              <a:pPr>
                <a:spcBef>
                  <a:spcPct val="0"/>
                </a:spcBef>
                <a:buClrTx/>
                <a:buSzTx/>
                <a:buFontTx/>
                <a:buNone/>
              </a:pPr>
              <a:t>38</a:t>
            </a:fld>
            <a:endParaRPr lang="en-US" altLang="en-US" sz="1400">
              <a:solidFill>
                <a:srgbClr val="000000"/>
              </a:solidFill>
              <a:latin typeface="Times New Roman" charset="0"/>
            </a:endParaRPr>
          </a:p>
        </p:txBody>
      </p:sp>
      <p:sp>
        <p:nvSpPr>
          <p:cNvPr id="87042" name="Rectangle 4"/>
          <p:cNvSpPr>
            <a:spLocks noChangeArrowheads="1"/>
          </p:cNvSpPr>
          <p:nvPr/>
        </p:nvSpPr>
        <p:spPr bwMode="auto">
          <a:xfrm>
            <a:off x="4556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The Desired Properties of a </a:t>
            </a:r>
            <a:br>
              <a:rPr lang="en-US" altLang="en-US" sz="3200" u="sng">
                <a:solidFill>
                  <a:srgbClr val="3333CC"/>
                </a:solidFill>
              </a:rPr>
            </a:br>
            <a:r>
              <a:rPr lang="en-US" altLang="en-US" sz="3200" u="sng">
                <a:solidFill>
                  <a:srgbClr val="3333CC"/>
                </a:solidFill>
              </a:rPr>
              <a:t>Congestion </a:t>
            </a:r>
            <a:r>
              <a:rPr lang="en-US" altLang="zh-CN" sz="3200" u="sng">
                <a:solidFill>
                  <a:srgbClr val="3333CC"/>
                </a:solidFill>
                <a:ea typeface="宋体" charset="-122"/>
              </a:rPr>
              <a:t>Control</a:t>
            </a:r>
            <a:r>
              <a:rPr lang="en-US" altLang="en-US" sz="3200" u="sng">
                <a:solidFill>
                  <a:srgbClr val="3333CC"/>
                </a:solidFill>
              </a:rPr>
              <a:t> Scheme</a:t>
            </a:r>
          </a:p>
        </p:txBody>
      </p:sp>
      <p:sp>
        <p:nvSpPr>
          <p:cNvPr id="272389" name="Rectangle 5"/>
          <p:cNvSpPr>
            <a:spLocks noChangeArrowheads="1"/>
          </p:cNvSpPr>
          <p:nvPr/>
        </p:nvSpPr>
        <p:spPr bwMode="auto">
          <a:xfrm>
            <a:off x="511175" y="15113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Efficiency</a:t>
            </a:r>
            <a:r>
              <a:rPr lang="en-US" altLang="zh-CN" dirty="0">
                <a:solidFill>
                  <a:srgbClr val="000000"/>
                </a:solidFill>
                <a:ea typeface="宋体" charset="-122"/>
              </a:rPr>
              <a:t>: close to full</a:t>
            </a:r>
            <a:r>
              <a:rPr lang="en-US" altLang="en-US" dirty="0">
                <a:solidFill>
                  <a:srgbClr val="000000"/>
                </a:solidFill>
              </a:rPr>
              <a:t> utilization</a:t>
            </a:r>
            <a:r>
              <a:rPr lang="en-US" altLang="zh-CN" dirty="0">
                <a:solidFill>
                  <a:srgbClr val="000000"/>
                </a:solidFill>
                <a:ea typeface="宋体" charset="-122"/>
              </a:rPr>
              <a:t> but low delay</a:t>
            </a:r>
          </a:p>
          <a:p>
            <a:pPr lvl="1">
              <a:buClr>
                <a:srgbClr val="3333CC"/>
              </a:buClr>
              <a:buSzPct val="85000"/>
              <a:buFontTx/>
              <a:buChar char="-"/>
            </a:pPr>
            <a:r>
              <a:rPr lang="en-US" altLang="en-US" sz="2800" dirty="0">
                <a:solidFill>
                  <a:srgbClr val="000000"/>
                </a:solidFill>
              </a:rPr>
              <a:t>fast convergence after disturbance</a:t>
            </a:r>
          </a:p>
          <a:p>
            <a:pPr lvl="1">
              <a:buClr>
                <a:srgbClr val="3333CC"/>
              </a:buClr>
              <a:buSzPct val="85000"/>
              <a:buFontTx/>
              <a:buChar char="-"/>
            </a:pPr>
            <a:endParaRPr lang="en-US" altLang="en-US" sz="2800" dirty="0">
              <a:solidFill>
                <a:srgbClr val="000000"/>
              </a:solidFill>
            </a:endParaRPr>
          </a:p>
          <a:p>
            <a:pPr>
              <a:buClr>
                <a:srgbClr val="3333CC"/>
              </a:buClr>
              <a:buFont typeface="Wingdings" pitchFamily="2" charset="2"/>
              <a:buChar char="q"/>
            </a:pPr>
            <a:r>
              <a:rPr lang="en-US" altLang="en-US" dirty="0">
                <a:solidFill>
                  <a:srgbClr val="000000"/>
                </a:solidFill>
              </a:rPr>
              <a:t>Fairness (resource sharing)</a:t>
            </a: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err="1">
                <a:solidFill>
                  <a:srgbClr val="000000"/>
                </a:solidFill>
              </a:rPr>
              <a:t>Distributedness</a:t>
            </a:r>
            <a:r>
              <a:rPr lang="en-US" altLang="en-US" dirty="0">
                <a:solidFill>
                  <a:srgbClr val="000000"/>
                </a:solidFill>
              </a:rPr>
              <a:t> (no central knowledge for scalability)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319B9F4-99BD-EC46-B86A-FAAB820F9297}" type="slidenum">
              <a:rPr lang="en-US" altLang="en-US" sz="1400">
                <a:solidFill>
                  <a:srgbClr val="000000"/>
                </a:solidFill>
                <a:latin typeface="Times New Roman" charset="0"/>
              </a:rPr>
              <a:pPr>
                <a:spcBef>
                  <a:spcPct val="0"/>
                </a:spcBef>
                <a:buClrTx/>
                <a:buSzTx/>
                <a:buFontTx/>
                <a:buNone/>
              </a:pPr>
              <a:t>39</a:t>
            </a:fld>
            <a:endParaRPr lang="en-US" altLang="en-US" sz="1400">
              <a:solidFill>
                <a:srgbClr val="000000"/>
              </a:solidFill>
              <a:latin typeface="Times New Roman" charset="0"/>
            </a:endParaRPr>
          </a:p>
        </p:txBody>
      </p:sp>
      <p:sp>
        <p:nvSpPr>
          <p:cNvPr id="89090" name="Rectangle 2"/>
          <p:cNvSpPr>
            <a:spLocks noGrp="1" noChangeArrowheads="1"/>
          </p:cNvSpPr>
          <p:nvPr>
            <p:ph type="title"/>
          </p:nvPr>
        </p:nvSpPr>
        <p:spPr/>
        <p:txBody>
          <a:bodyPr/>
          <a:lstStyle/>
          <a:p>
            <a:r>
              <a:rPr lang="en-US" altLang="en-US" dirty="0">
                <a:ea typeface="ＭＳ Ｐゴシック" charset="-128"/>
              </a:rPr>
              <a:t>Derive CC: A Simple Model</a:t>
            </a:r>
          </a:p>
        </p:txBody>
      </p:sp>
      <p:sp>
        <p:nvSpPr>
          <p:cNvPr id="89091" name="Rectangle 3"/>
          <p:cNvSpPr>
            <a:spLocks noChangeArrowheads="1"/>
          </p:cNvSpPr>
          <p:nvPr/>
        </p:nvSpPr>
        <p:spPr bwMode="auto">
          <a:xfrm>
            <a:off x="1349375" y="1970088"/>
            <a:ext cx="1676400" cy="592137"/>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1</a:t>
            </a:r>
          </a:p>
        </p:txBody>
      </p:sp>
      <p:sp>
        <p:nvSpPr>
          <p:cNvPr id="89092" name="Rectangle 4"/>
          <p:cNvSpPr>
            <a:spLocks noChangeArrowheads="1"/>
          </p:cNvSpPr>
          <p:nvPr/>
        </p:nvSpPr>
        <p:spPr bwMode="auto">
          <a:xfrm>
            <a:off x="1349375" y="2768600"/>
            <a:ext cx="1676400" cy="593725"/>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2</a:t>
            </a:r>
          </a:p>
        </p:txBody>
      </p:sp>
      <p:sp>
        <p:nvSpPr>
          <p:cNvPr id="89093" name="Rectangle 5"/>
          <p:cNvSpPr>
            <a:spLocks noChangeArrowheads="1"/>
          </p:cNvSpPr>
          <p:nvPr/>
        </p:nvSpPr>
        <p:spPr bwMode="auto">
          <a:xfrm>
            <a:off x="1349375" y="4321175"/>
            <a:ext cx="1676400" cy="592138"/>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n</a:t>
            </a:r>
          </a:p>
        </p:txBody>
      </p:sp>
      <p:sp>
        <p:nvSpPr>
          <p:cNvPr id="89094" name="Oval 6"/>
          <p:cNvSpPr>
            <a:spLocks noChangeArrowheads="1"/>
          </p:cNvSpPr>
          <p:nvPr/>
        </p:nvSpPr>
        <p:spPr bwMode="auto">
          <a:xfrm>
            <a:off x="3940175" y="2566988"/>
            <a:ext cx="1406525" cy="1169987"/>
          </a:xfrm>
          <a:prstGeom prst="ellipse">
            <a:avLst/>
          </a:prstGeom>
          <a:solidFill>
            <a:srgbClr val="CCFFFF"/>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sym typeface="Symbol" charset="2"/>
              </a:rPr>
              <a:t>sum xi</a:t>
            </a:r>
          </a:p>
        </p:txBody>
      </p:sp>
      <p:sp>
        <p:nvSpPr>
          <p:cNvPr id="89095" name="Rectangle 7"/>
          <p:cNvSpPr>
            <a:spLocks noChangeArrowheads="1"/>
          </p:cNvSpPr>
          <p:nvPr/>
        </p:nvSpPr>
        <p:spPr bwMode="auto">
          <a:xfrm>
            <a:off x="5921375" y="2347913"/>
            <a:ext cx="2514600" cy="1568450"/>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FF0000"/>
                </a:solidFill>
                <a:latin typeface="Times New Roman" charset="0"/>
                <a:sym typeface="Symbol" charset="2"/>
              </a:rPr>
              <a:t>d</a:t>
            </a:r>
            <a:r>
              <a:rPr lang="en-US" altLang="en-US" sz="3200">
                <a:solidFill>
                  <a:srgbClr val="3333CC"/>
                </a:solidFill>
                <a:latin typeface="Times New Roman" charset="0"/>
                <a:sym typeface="Symbol" charset="2"/>
              </a:rPr>
              <a:t> = </a:t>
            </a:r>
            <a:br>
              <a:rPr lang="en-US" altLang="en-US" sz="3200">
                <a:solidFill>
                  <a:srgbClr val="3333CC"/>
                </a:solidFill>
                <a:latin typeface="Times New Roman" charset="0"/>
                <a:sym typeface="Symbol" charset="2"/>
              </a:rPr>
            </a:br>
            <a:r>
              <a:rPr lang="en-US" altLang="en-US" sz="3200">
                <a:solidFill>
                  <a:srgbClr val="3333CC"/>
                </a:solidFill>
                <a:latin typeface="Times New Roman" charset="0"/>
                <a:sym typeface="Symbol" charset="2"/>
              </a:rPr>
              <a:t>sum </a:t>
            </a:r>
            <a:r>
              <a:rPr lang="en-US" altLang="en-US" sz="3200">
                <a:solidFill>
                  <a:srgbClr val="3333CC"/>
                </a:solidFill>
                <a:latin typeface="Times New Roman" charset="0"/>
              </a:rPr>
              <a:t>x</a:t>
            </a:r>
            <a:r>
              <a:rPr lang="en-US" altLang="en-US" sz="3200" baseline="-25000">
                <a:solidFill>
                  <a:srgbClr val="3333CC"/>
                </a:solidFill>
                <a:latin typeface="Times New Roman" charset="0"/>
              </a:rPr>
              <a:t>i</a:t>
            </a:r>
            <a:r>
              <a:rPr lang="en-US" altLang="en-US" sz="3200">
                <a:solidFill>
                  <a:srgbClr val="3333CC"/>
                </a:solidFill>
                <a:latin typeface="Times New Roman" charset="0"/>
              </a:rPr>
              <a:t> &gt; X</a:t>
            </a:r>
            <a:r>
              <a:rPr lang="en-US" altLang="en-US" sz="3200" baseline="-25000">
                <a:solidFill>
                  <a:srgbClr val="3333CC"/>
                </a:solidFill>
                <a:latin typeface="Times New Roman" charset="0"/>
              </a:rPr>
              <a:t>goal</a:t>
            </a:r>
            <a:r>
              <a:rPr lang="en-US" altLang="en-US" sz="3200">
                <a:solidFill>
                  <a:srgbClr val="3333CC"/>
                </a:solidFill>
                <a:latin typeface="Times New Roman" charset="0"/>
              </a:rPr>
              <a:t>?</a:t>
            </a:r>
          </a:p>
        </p:txBody>
      </p:sp>
      <p:sp>
        <p:nvSpPr>
          <p:cNvPr id="89096" name="Line 8"/>
          <p:cNvSpPr>
            <a:spLocks noChangeShapeType="1"/>
          </p:cNvSpPr>
          <p:nvPr/>
        </p:nvSpPr>
        <p:spPr bwMode="auto">
          <a:xfrm>
            <a:off x="3025775" y="2259013"/>
            <a:ext cx="1219200" cy="60801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7" name="Line 9"/>
          <p:cNvSpPr>
            <a:spLocks noChangeShapeType="1"/>
          </p:cNvSpPr>
          <p:nvPr/>
        </p:nvSpPr>
        <p:spPr bwMode="auto">
          <a:xfrm>
            <a:off x="3025775" y="3136900"/>
            <a:ext cx="914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8" name="Line 10"/>
          <p:cNvSpPr>
            <a:spLocks noChangeShapeType="1"/>
          </p:cNvSpPr>
          <p:nvPr/>
        </p:nvSpPr>
        <p:spPr bwMode="auto">
          <a:xfrm flipV="1">
            <a:off x="3025775" y="3473450"/>
            <a:ext cx="1143000" cy="114776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9" name="Line 11"/>
          <p:cNvSpPr>
            <a:spLocks noChangeShapeType="1"/>
          </p:cNvSpPr>
          <p:nvPr/>
        </p:nvSpPr>
        <p:spPr bwMode="auto">
          <a:xfrm>
            <a:off x="5311775" y="3136900"/>
            <a:ext cx="53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0" name="Line 12"/>
          <p:cNvSpPr>
            <a:spLocks noChangeShapeType="1"/>
          </p:cNvSpPr>
          <p:nvPr/>
        </p:nvSpPr>
        <p:spPr bwMode="auto">
          <a:xfrm>
            <a:off x="8435975" y="3136900"/>
            <a:ext cx="30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1" name="Line 13"/>
          <p:cNvSpPr>
            <a:spLocks noChangeShapeType="1"/>
          </p:cNvSpPr>
          <p:nvPr/>
        </p:nvSpPr>
        <p:spPr bwMode="auto">
          <a:xfrm>
            <a:off x="8740775" y="3136900"/>
            <a:ext cx="0" cy="26987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2" name="Line 14"/>
          <p:cNvSpPr>
            <a:spLocks noChangeShapeType="1"/>
          </p:cNvSpPr>
          <p:nvPr/>
        </p:nvSpPr>
        <p:spPr bwMode="auto">
          <a:xfrm flipH="1">
            <a:off x="434975" y="5835650"/>
            <a:ext cx="830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3" name="Line 15"/>
          <p:cNvSpPr>
            <a:spLocks noChangeShapeType="1"/>
          </p:cNvSpPr>
          <p:nvPr/>
        </p:nvSpPr>
        <p:spPr bwMode="auto">
          <a:xfrm flipV="1">
            <a:off x="434975" y="3338513"/>
            <a:ext cx="0" cy="24971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4" name="Line 16"/>
          <p:cNvSpPr>
            <a:spLocks noChangeShapeType="1"/>
          </p:cNvSpPr>
          <p:nvPr/>
        </p:nvSpPr>
        <p:spPr bwMode="auto">
          <a:xfrm flipV="1">
            <a:off x="434975" y="2259013"/>
            <a:ext cx="838200" cy="10795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5" name="Line 17"/>
          <p:cNvSpPr>
            <a:spLocks noChangeShapeType="1"/>
          </p:cNvSpPr>
          <p:nvPr/>
        </p:nvSpPr>
        <p:spPr bwMode="auto">
          <a:xfrm flipV="1">
            <a:off x="434975" y="3136900"/>
            <a:ext cx="838200" cy="20161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6" name="Line 18"/>
          <p:cNvSpPr>
            <a:spLocks noChangeShapeType="1"/>
          </p:cNvSpPr>
          <p:nvPr/>
        </p:nvSpPr>
        <p:spPr bwMode="auto">
          <a:xfrm>
            <a:off x="434975" y="3338513"/>
            <a:ext cx="838200" cy="12827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7" name="Text Box 19"/>
          <p:cNvSpPr txBox="1">
            <a:spLocks noChangeArrowheads="1"/>
          </p:cNvSpPr>
          <p:nvPr/>
        </p:nvSpPr>
        <p:spPr bwMode="auto">
          <a:xfrm>
            <a:off x="3409950" y="2093913"/>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1</a:t>
            </a:r>
          </a:p>
        </p:txBody>
      </p:sp>
      <p:sp>
        <p:nvSpPr>
          <p:cNvPr id="89108" name="Text Box 20"/>
          <p:cNvSpPr txBox="1">
            <a:spLocks noChangeArrowheads="1"/>
          </p:cNvSpPr>
          <p:nvPr/>
        </p:nvSpPr>
        <p:spPr bwMode="auto">
          <a:xfrm>
            <a:off x="3400425" y="2732088"/>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2</a:t>
            </a:r>
          </a:p>
        </p:txBody>
      </p:sp>
      <p:sp>
        <p:nvSpPr>
          <p:cNvPr id="89109" name="Text Box 21"/>
          <p:cNvSpPr txBox="1">
            <a:spLocks noChangeArrowheads="1"/>
          </p:cNvSpPr>
          <p:nvPr/>
        </p:nvSpPr>
        <p:spPr bwMode="auto">
          <a:xfrm>
            <a:off x="3400425" y="4013200"/>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n</a:t>
            </a:r>
          </a:p>
        </p:txBody>
      </p:sp>
      <p:sp>
        <p:nvSpPr>
          <p:cNvPr id="89110" name="Text Box 22"/>
          <p:cNvSpPr txBox="1">
            <a:spLocks noChangeArrowheads="1"/>
          </p:cNvSpPr>
          <p:nvPr/>
        </p:nvSpPr>
        <p:spPr bwMode="auto">
          <a:xfrm>
            <a:off x="4152900" y="53324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9111" name="Text Box 23"/>
          <p:cNvSpPr txBox="1">
            <a:spLocks noChangeArrowheads="1"/>
          </p:cNvSpPr>
          <p:nvPr/>
        </p:nvSpPr>
        <p:spPr bwMode="auto">
          <a:xfrm>
            <a:off x="984250" y="6035675"/>
            <a:ext cx="653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Flows observe congestion signal </a:t>
            </a:r>
            <a:r>
              <a:rPr lang="en-US" altLang="en-US" sz="2400">
                <a:solidFill>
                  <a:srgbClr val="FF0000"/>
                </a:solidFill>
                <a:latin typeface="Times New Roman" charset="0"/>
              </a:rPr>
              <a:t>d</a:t>
            </a:r>
            <a:r>
              <a:rPr lang="en-US" altLang="en-US" sz="2400">
                <a:solidFill>
                  <a:srgbClr val="000000"/>
                </a:solidFill>
                <a:latin typeface="Times New Roman" charset="0"/>
              </a:rPr>
              <a:t>, and locally take </a:t>
            </a:r>
            <a:br>
              <a:rPr lang="en-US" altLang="en-US" sz="2400">
                <a:solidFill>
                  <a:srgbClr val="000000"/>
                </a:solidFill>
                <a:latin typeface="Times New Roman" charset="0"/>
              </a:rPr>
            </a:br>
            <a:r>
              <a:rPr lang="en-US" altLang="en-US" sz="2400">
                <a:solidFill>
                  <a:srgbClr val="000000"/>
                </a:solidFill>
                <a:latin typeface="Times New Roman" charset="0"/>
              </a:rPr>
              <a:t>actions to adjust rates.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4</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sz="3600" dirty="0">
                <a:ea typeface="ＭＳ Ｐゴシック" charset="-128"/>
              </a:rPr>
              <a:t>Re</a:t>
            </a:r>
            <a:r>
              <a:rPr lang="en-US" altLang="zh-CN" sz="3600" dirty="0">
                <a:ea typeface="ＭＳ Ｐゴシック" charset="-128"/>
              </a:rPr>
              <a:t>cap:</a:t>
            </a:r>
            <a:r>
              <a:rPr lang="zh-CN" altLang="en-US" sz="3600" dirty="0">
                <a:ea typeface="ＭＳ Ｐゴシック" charset="-128"/>
              </a:rPr>
              <a:t> </a:t>
            </a:r>
            <a:r>
              <a:rPr lang="en-US" altLang="x-none" sz="3600" dirty="0">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34325" name="VISIO" r:id="rId4" imgW="6604000" imgH="1117600" progId="Visio.Drawing.5">
                  <p:embed/>
                </p:oleObj>
              </mc:Choice>
              <mc:Fallback>
                <p:oleObj name="VISIO" r:id="rId4" imgW="6604000" imgH="1117600" progId="Visio.Drawing.5">
                  <p:embed/>
                  <p:pic>
                    <p:nvPicPr>
                      <p:cNvPr id="1505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23094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1968A8-BE0D-FB4F-8E2A-0BA2D2BEF98E}" type="slidenum">
              <a:rPr lang="en-US" altLang="en-US" sz="1400">
                <a:solidFill>
                  <a:srgbClr val="000000"/>
                </a:solidFill>
                <a:latin typeface="Times New Roman" charset="0"/>
              </a:rPr>
              <a:pPr>
                <a:spcBef>
                  <a:spcPct val="0"/>
                </a:spcBef>
                <a:buClrTx/>
                <a:buSzTx/>
                <a:buFontTx/>
                <a:buNone/>
              </a:pPr>
              <a:t>40</a:t>
            </a:fld>
            <a:endParaRPr lang="en-US" altLang="en-US" sz="1400">
              <a:solidFill>
                <a:srgbClr val="000000"/>
              </a:solidFill>
              <a:latin typeface="Times New Roman" charset="0"/>
            </a:endParaRPr>
          </a:p>
        </p:txBody>
      </p:sp>
      <p:sp>
        <p:nvSpPr>
          <p:cNvPr id="9113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Linear Control</a:t>
            </a:r>
          </a:p>
        </p:txBody>
      </p:sp>
      <p:sp>
        <p:nvSpPr>
          <p:cNvPr id="91139" name="Rectangle 3"/>
          <p:cNvSpPr>
            <a:spLocks noChangeArrowheads="1"/>
          </p:cNvSpPr>
          <p:nvPr/>
        </p:nvSpPr>
        <p:spPr bwMode="auto">
          <a:xfrm>
            <a:off x="533400" y="1600200"/>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Proposed by Chiu and Jain (1988) </a:t>
            </a:r>
          </a:p>
          <a:p>
            <a:pPr>
              <a:buClr>
                <a:srgbClr val="3333CC"/>
              </a:buClr>
              <a:buFont typeface="Wingdings" pitchFamily="2" charset="2"/>
              <a:buChar char="q"/>
            </a:pPr>
            <a:r>
              <a:rPr lang="en-US" altLang="en-US" dirty="0">
                <a:solidFill>
                  <a:srgbClr val="000000"/>
                </a:solidFill>
              </a:rPr>
              <a:t>The simplest control strategy</a:t>
            </a:r>
          </a:p>
        </p:txBody>
      </p:sp>
      <p:graphicFrame>
        <p:nvGraphicFramePr>
          <p:cNvPr id="91140" name="Object 2"/>
          <p:cNvGraphicFramePr>
            <a:graphicFrameLocks noChangeAspect="1"/>
          </p:cNvGraphicFramePr>
          <p:nvPr/>
        </p:nvGraphicFramePr>
        <p:xfrm>
          <a:off x="466725" y="3006725"/>
          <a:ext cx="8039100" cy="1447800"/>
        </p:xfrm>
        <a:graphic>
          <a:graphicData uri="http://schemas.openxmlformats.org/presentationml/2006/ole">
            <mc:AlternateContent xmlns:mc="http://schemas.openxmlformats.org/markup-compatibility/2006">
              <mc:Choice xmlns:v="urn:schemas-microsoft-com:vml" Requires="v">
                <p:oleObj spid="_x0000_s91344"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3006725"/>
                        <a:ext cx="80391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1141" name="Rectangle 5"/>
          <p:cNvSpPr>
            <a:spLocks noChangeArrowheads="1"/>
          </p:cNvSpPr>
          <p:nvPr/>
        </p:nvSpPr>
        <p:spPr bwMode="auto">
          <a:xfrm>
            <a:off x="1362075" y="5526088"/>
            <a:ext cx="5662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rPr>
              <a:t>Discussion: values of the parameters?</a:t>
            </a:r>
            <a:endParaRPr lang="en-US" altLang="en-US" sz="2400">
              <a:solidFill>
                <a:srgbClr val="000000"/>
              </a:solidFill>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C12AD2-6A39-9F45-A21F-6CCF6CEAD321}" type="slidenum">
              <a:rPr lang="en-US" altLang="en-US" sz="1400">
                <a:solidFill>
                  <a:srgbClr val="000000"/>
                </a:solidFill>
                <a:latin typeface="Times New Roman" charset="0"/>
              </a:rPr>
              <a:pPr>
                <a:spcBef>
                  <a:spcPct val="0"/>
                </a:spcBef>
                <a:buClrTx/>
                <a:buSzTx/>
                <a:buFontTx/>
                <a:buNone/>
              </a:pPr>
              <a:t>41</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325438" y="1952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State Space of Two Flows</a:t>
            </a:r>
          </a:p>
        </p:txBody>
      </p:sp>
      <p:sp>
        <p:nvSpPr>
          <p:cNvPr id="93187" name="Text Box 3"/>
          <p:cNvSpPr txBox="1">
            <a:spLocks noChangeArrowheads="1"/>
          </p:cNvSpPr>
          <p:nvPr/>
        </p:nvSpPr>
        <p:spPr bwMode="auto">
          <a:xfrm>
            <a:off x="1522413" y="25114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grpSp>
        <p:nvGrpSpPr>
          <p:cNvPr id="93188" name="Group 4"/>
          <p:cNvGrpSpPr>
            <a:grpSpLocks/>
          </p:cNvGrpSpPr>
          <p:nvPr/>
        </p:nvGrpSpPr>
        <p:grpSpPr bwMode="auto">
          <a:xfrm>
            <a:off x="1930400" y="5938838"/>
            <a:ext cx="3616325" cy="61912"/>
            <a:chOff x="476" y="3583"/>
            <a:chExt cx="4640" cy="64"/>
          </a:xfrm>
        </p:grpSpPr>
        <p:sp>
          <p:nvSpPr>
            <p:cNvPr id="93207" name="Line 5"/>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8" name="Freeform 6"/>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3189" name="Group 7"/>
          <p:cNvGrpSpPr>
            <a:grpSpLocks/>
          </p:cNvGrpSpPr>
          <p:nvPr/>
        </p:nvGrpSpPr>
        <p:grpSpPr bwMode="auto">
          <a:xfrm>
            <a:off x="1887538" y="2628900"/>
            <a:ext cx="103187" cy="3325813"/>
            <a:chOff x="446" y="1336"/>
            <a:chExt cx="64" cy="2276"/>
          </a:xfrm>
        </p:grpSpPr>
        <p:sp>
          <p:nvSpPr>
            <p:cNvPr id="93205" name="Line 8"/>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6" name="Freeform 9"/>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3190" name="Text Box 10"/>
          <p:cNvSpPr txBox="1">
            <a:spLocks noChangeArrowheads="1"/>
          </p:cNvSpPr>
          <p:nvPr/>
        </p:nvSpPr>
        <p:spPr bwMode="auto">
          <a:xfrm>
            <a:off x="5321300" y="59721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405515" name="Text Box 11"/>
          <p:cNvSpPr txBox="1">
            <a:spLocks noChangeArrowheads="1"/>
          </p:cNvSpPr>
          <p:nvPr/>
        </p:nvSpPr>
        <p:spPr bwMode="auto">
          <a:xfrm>
            <a:off x="4054475" y="4248150"/>
            <a:ext cx="124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405516" name="Text Box 12"/>
          <p:cNvSpPr txBox="1">
            <a:spLocks noChangeArrowheads="1"/>
          </p:cNvSpPr>
          <p:nvPr/>
        </p:nvSpPr>
        <p:spPr bwMode="auto">
          <a:xfrm>
            <a:off x="2733675" y="555625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nvGrpSpPr>
          <p:cNvPr id="4" name="Group 13"/>
          <p:cNvGrpSpPr>
            <a:grpSpLocks/>
          </p:cNvGrpSpPr>
          <p:nvPr/>
        </p:nvGrpSpPr>
        <p:grpSpPr bwMode="auto">
          <a:xfrm>
            <a:off x="1930400" y="3057525"/>
            <a:ext cx="3944938" cy="2881313"/>
            <a:chOff x="1216" y="1926"/>
            <a:chExt cx="2485" cy="1815"/>
          </a:xfrm>
        </p:grpSpPr>
        <p:sp>
          <p:nvSpPr>
            <p:cNvPr id="93202" name="Line 14"/>
            <p:cNvSpPr>
              <a:spLocks noChangeShapeType="1"/>
            </p:cNvSpPr>
            <p:nvPr/>
          </p:nvSpPr>
          <p:spPr bwMode="auto">
            <a:xfrm>
              <a:off x="1216" y="1926"/>
              <a:ext cx="1784" cy="181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3" name="Text Box 15"/>
            <p:cNvSpPr txBox="1">
              <a:spLocks noChangeArrowheads="1"/>
            </p:cNvSpPr>
            <p:nvPr/>
          </p:nvSpPr>
          <p:spPr bwMode="auto">
            <a:xfrm>
              <a:off x="2749" y="3137"/>
              <a:ext cx="9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1600">
                  <a:solidFill>
                    <a:srgbClr val="000000"/>
                  </a:solidFill>
                  <a:latin typeface="Times New Roman" charset="0"/>
                </a:rPr>
                <a:t>efficiency line: x1+x2=C</a:t>
              </a:r>
            </a:p>
          </p:txBody>
        </p:sp>
        <p:sp>
          <p:nvSpPr>
            <p:cNvPr id="93204" name="Line 16"/>
            <p:cNvSpPr>
              <a:spLocks noChangeShapeType="1"/>
            </p:cNvSpPr>
            <p:nvPr/>
          </p:nvSpPr>
          <p:spPr bwMode="auto">
            <a:xfrm flipH="1">
              <a:off x="2936" y="3410"/>
              <a:ext cx="132"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7"/>
          <p:cNvGrpSpPr>
            <a:grpSpLocks/>
          </p:cNvGrpSpPr>
          <p:nvPr/>
        </p:nvGrpSpPr>
        <p:grpSpPr bwMode="auto">
          <a:xfrm>
            <a:off x="1930400" y="2062163"/>
            <a:ext cx="3014663" cy="3876675"/>
            <a:chOff x="1216" y="1299"/>
            <a:chExt cx="1899" cy="2442"/>
          </a:xfrm>
        </p:grpSpPr>
        <p:sp>
          <p:nvSpPr>
            <p:cNvPr id="93199" name="Line 18"/>
            <p:cNvSpPr>
              <a:spLocks noChangeShapeType="1"/>
            </p:cNvSpPr>
            <p:nvPr/>
          </p:nvSpPr>
          <p:spPr bwMode="auto">
            <a:xfrm flipV="1">
              <a:off x="1216" y="1926"/>
              <a:ext cx="1899" cy="181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0" name="Text Box 19"/>
            <p:cNvSpPr txBox="1">
              <a:spLocks noChangeArrowheads="1"/>
            </p:cNvSpPr>
            <p:nvPr/>
          </p:nvSpPr>
          <p:spPr bwMode="auto">
            <a:xfrm>
              <a:off x="2088" y="1299"/>
              <a:ext cx="9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 x1=x2</a:t>
              </a:r>
            </a:p>
          </p:txBody>
        </p:sp>
        <p:sp>
          <p:nvSpPr>
            <p:cNvPr id="93201" name="Line 20"/>
            <p:cNvSpPr>
              <a:spLocks noChangeShapeType="1"/>
            </p:cNvSpPr>
            <p:nvPr/>
          </p:nvSpPr>
          <p:spPr bwMode="auto">
            <a:xfrm>
              <a:off x="2686" y="1703"/>
              <a:ext cx="132" cy="4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93195" name="Object 2"/>
          <p:cNvGraphicFramePr>
            <a:graphicFrameLocks noChangeAspect="1"/>
          </p:cNvGraphicFramePr>
          <p:nvPr/>
        </p:nvGraphicFramePr>
        <p:xfrm>
          <a:off x="4241800" y="1276350"/>
          <a:ext cx="4667250" cy="850900"/>
        </p:xfrm>
        <a:graphic>
          <a:graphicData uri="http://schemas.openxmlformats.org/presentationml/2006/ole">
            <mc:AlternateContent xmlns:mc="http://schemas.openxmlformats.org/markup-compatibility/2006">
              <mc:Choice xmlns:v="urn:schemas-microsoft-com:vml" Requires="v">
                <p:oleObj spid="_x0000_s93411"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1276350"/>
                        <a:ext cx="4667250" cy="85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 name="Group 22"/>
          <p:cNvGrpSpPr>
            <a:grpSpLocks/>
          </p:cNvGrpSpPr>
          <p:nvPr/>
        </p:nvGrpSpPr>
        <p:grpSpPr bwMode="auto">
          <a:xfrm>
            <a:off x="1862138" y="3790950"/>
            <a:ext cx="692150" cy="519113"/>
            <a:chOff x="1173" y="2388"/>
            <a:chExt cx="436" cy="327"/>
          </a:xfrm>
        </p:grpSpPr>
        <p:sp>
          <p:nvSpPr>
            <p:cNvPr id="93197" name="Text Box 23"/>
            <p:cNvSpPr txBox="1">
              <a:spLocks noChangeArrowheads="1"/>
            </p:cNvSpPr>
            <p:nvPr/>
          </p:nvSpPr>
          <p:spPr bwMode="auto">
            <a:xfrm>
              <a:off x="1173" y="2388"/>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x(0)</a:t>
              </a:r>
            </a:p>
          </p:txBody>
        </p:sp>
        <p:sp>
          <p:nvSpPr>
            <p:cNvPr id="93198" name="Oval 24"/>
            <p:cNvSpPr>
              <a:spLocks noChangeArrowheads="1"/>
            </p:cNvSpPr>
            <p:nvPr/>
          </p:nvSpPr>
          <p:spPr bwMode="auto">
            <a:xfrm flipH="1">
              <a:off x="1521" y="2667"/>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55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p:bldP spid="4055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72BA45B-7065-E149-A885-FDFF7A4A3C0D}" type="slidenum">
              <a:rPr lang="en-US" altLang="en-US" sz="1400">
                <a:solidFill>
                  <a:srgbClr val="000000"/>
                </a:solidFill>
                <a:latin typeface="Times New Roman" charset="0"/>
              </a:rPr>
              <a:pPr>
                <a:spcBef>
                  <a:spcPct val="0"/>
                </a:spcBef>
                <a:buClrTx/>
                <a:buSzTx/>
                <a:buFontTx/>
                <a:buNone/>
              </a:pPr>
              <a:t>42</a:t>
            </a:fld>
            <a:endParaRPr lang="en-US" altLang="en-US" sz="1400">
              <a:solidFill>
                <a:srgbClr val="000000"/>
              </a:solidFill>
              <a:latin typeface="Times New Roman" charset="0"/>
            </a:endParaRPr>
          </a:p>
        </p:txBody>
      </p:sp>
      <p:grpSp>
        <p:nvGrpSpPr>
          <p:cNvPr id="95234" name="Group 2"/>
          <p:cNvGrpSpPr>
            <a:grpSpLocks/>
          </p:cNvGrpSpPr>
          <p:nvPr/>
        </p:nvGrpSpPr>
        <p:grpSpPr bwMode="auto">
          <a:xfrm>
            <a:off x="971550" y="3036888"/>
            <a:ext cx="2914650" cy="49212"/>
            <a:chOff x="476" y="3583"/>
            <a:chExt cx="4640" cy="64"/>
          </a:xfrm>
        </p:grpSpPr>
        <p:sp>
          <p:nvSpPr>
            <p:cNvPr id="95292" name="Line 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3" name="Freeform 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35" name="Group 5"/>
          <p:cNvGrpSpPr>
            <a:grpSpLocks/>
          </p:cNvGrpSpPr>
          <p:nvPr/>
        </p:nvGrpSpPr>
        <p:grpSpPr bwMode="auto">
          <a:xfrm>
            <a:off x="936625" y="342900"/>
            <a:ext cx="82550" cy="2705100"/>
            <a:chOff x="446" y="1336"/>
            <a:chExt cx="64" cy="2276"/>
          </a:xfrm>
        </p:grpSpPr>
        <p:sp>
          <p:nvSpPr>
            <p:cNvPr id="95290" name="Line 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1" name="Freeform 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36" name="Line 8"/>
          <p:cNvSpPr>
            <a:spLocks noChangeShapeType="1"/>
          </p:cNvSpPr>
          <p:nvPr/>
        </p:nvSpPr>
        <p:spPr bwMode="auto">
          <a:xfrm flipV="1">
            <a:off x="971550" y="6921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37" name="Line 9"/>
          <p:cNvSpPr>
            <a:spLocks noChangeShapeType="1"/>
          </p:cNvSpPr>
          <p:nvPr/>
        </p:nvSpPr>
        <p:spPr bwMode="auto">
          <a:xfrm>
            <a:off x="971550" y="69215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38" name="Text Box 10"/>
          <p:cNvSpPr txBox="1">
            <a:spLocks noChangeArrowheads="1"/>
          </p:cNvSpPr>
          <p:nvPr/>
        </p:nvSpPr>
        <p:spPr bwMode="auto">
          <a:xfrm>
            <a:off x="1600200" y="5715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39" name="Text Box 11"/>
          <p:cNvSpPr txBox="1">
            <a:spLocks noChangeArrowheads="1"/>
          </p:cNvSpPr>
          <p:nvPr/>
        </p:nvSpPr>
        <p:spPr bwMode="auto">
          <a:xfrm>
            <a:off x="1758950" y="3009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5240" name="Line 12"/>
          <p:cNvSpPr>
            <a:spLocks noChangeShapeType="1"/>
          </p:cNvSpPr>
          <p:nvPr/>
        </p:nvSpPr>
        <p:spPr bwMode="auto">
          <a:xfrm>
            <a:off x="990600" y="419100"/>
            <a:ext cx="2590800" cy="26670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407565" name="AutoShape 13"/>
          <p:cNvSpPr>
            <a:spLocks noChangeArrowheads="1"/>
          </p:cNvSpPr>
          <p:nvPr/>
        </p:nvSpPr>
        <p:spPr bwMode="auto">
          <a:xfrm>
            <a:off x="990600" y="419100"/>
            <a:ext cx="2590800" cy="2667000"/>
          </a:xfrm>
          <a:prstGeom prst="rtTriangle">
            <a:avLst/>
          </a:prstGeom>
          <a:solidFill>
            <a:schemeClr val="accent1">
              <a:alpha val="12157"/>
            </a:schemeClr>
          </a:solidFill>
          <a:ln w="12700">
            <a:solidFill>
              <a:schemeClr val="tx1"/>
            </a:solidFill>
            <a:miter lim="800000"/>
            <a:headEnd type="none" w="sm" len="sm"/>
            <a:tailEnd type="none" w="sm" len="sm"/>
          </a:ln>
        </p:spPr>
        <p:txBody>
          <a:bodyPr wrap="none"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42" name="Oval 14"/>
          <p:cNvSpPr>
            <a:spLocks noChangeArrowheads="1"/>
          </p:cNvSpPr>
          <p:nvPr/>
        </p:nvSpPr>
        <p:spPr bwMode="auto">
          <a:xfrm flipH="1">
            <a:off x="1676400" y="11049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4" name="Group 15"/>
          <p:cNvGrpSpPr>
            <a:grpSpLocks/>
          </p:cNvGrpSpPr>
          <p:nvPr/>
        </p:nvGrpSpPr>
        <p:grpSpPr bwMode="auto">
          <a:xfrm>
            <a:off x="4905375" y="342900"/>
            <a:ext cx="4179888" cy="3124200"/>
            <a:chOff x="3090" y="216"/>
            <a:chExt cx="2633" cy="1968"/>
          </a:xfrm>
        </p:grpSpPr>
        <p:grpSp>
          <p:nvGrpSpPr>
            <p:cNvPr id="95277" name="Group 16"/>
            <p:cNvGrpSpPr>
              <a:grpSpLocks/>
            </p:cNvGrpSpPr>
            <p:nvPr/>
          </p:nvGrpSpPr>
          <p:grpSpPr bwMode="auto">
            <a:xfrm>
              <a:off x="3446" y="1913"/>
              <a:ext cx="1836" cy="31"/>
              <a:chOff x="476" y="3583"/>
              <a:chExt cx="4640" cy="64"/>
            </a:xfrm>
          </p:grpSpPr>
          <p:sp>
            <p:nvSpPr>
              <p:cNvPr id="95288" name="Line 17"/>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9" name="Freeform 18"/>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78" name="Group 19"/>
            <p:cNvGrpSpPr>
              <a:grpSpLocks/>
            </p:cNvGrpSpPr>
            <p:nvPr/>
          </p:nvGrpSpPr>
          <p:grpSpPr bwMode="auto">
            <a:xfrm>
              <a:off x="3424" y="216"/>
              <a:ext cx="52" cy="1704"/>
              <a:chOff x="446" y="1336"/>
              <a:chExt cx="64" cy="2276"/>
            </a:xfrm>
          </p:grpSpPr>
          <p:sp>
            <p:nvSpPr>
              <p:cNvPr id="95286" name="Line 20"/>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7" name="Freeform 21"/>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79" name="Line 22"/>
            <p:cNvSpPr>
              <a:spLocks noChangeShapeType="1"/>
            </p:cNvSpPr>
            <p:nvPr/>
          </p:nvSpPr>
          <p:spPr bwMode="auto">
            <a:xfrm flipV="1">
              <a:off x="3446" y="436"/>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80" name="Line 23"/>
            <p:cNvSpPr>
              <a:spLocks noChangeShapeType="1"/>
            </p:cNvSpPr>
            <p:nvPr/>
          </p:nvSpPr>
          <p:spPr bwMode="auto">
            <a:xfrm>
              <a:off x="3446" y="436"/>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81" name="Freeform 24"/>
            <p:cNvSpPr>
              <a:spLocks/>
            </p:cNvSpPr>
            <p:nvPr/>
          </p:nvSpPr>
          <p:spPr bwMode="auto">
            <a:xfrm>
              <a:off x="3442" y="360"/>
              <a:ext cx="680" cy="1569"/>
            </a:xfrm>
            <a:custGeom>
              <a:avLst/>
              <a:gdLst>
                <a:gd name="T0" fmla="*/ 0 w 680"/>
                <a:gd name="T1" fmla="*/ 1569 h 1569"/>
                <a:gd name="T2" fmla="*/ 680 w 680"/>
                <a:gd name="T3" fmla="*/ 0 h 1569"/>
                <a:gd name="T4" fmla="*/ 0 60000 65536"/>
                <a:gd name="T5" fmla="*/ 0 60000 65536"/>
                <a:gd name="T6" fmla="*/ 0 w 680"/>
                <a:gd name="T7" fmla="*/ 0 h 1569"/>
                <a:gd name="T8" fmla="*/ 680 w 680"/>
                <a:gd name="T9" fmla="*/ 1569 h 1569"/>
              </a:gdLst>
              <a:ahLst/>
              <a:cxnLst>
                <a:cxn ang="T4">
                  <a:pos x="T0" y="T1"/>
                </a:cxn>
                <a:cxn ang="T5">
                  <a:pos x="T2" y="T3"/>
                </a:cxn>
              </a:cxnLst>
              <a:rect l="T6" t="T7" r="T8" b="T9"/>
              <a:pathLst>
                <a:path w="680" h="1569">
                  <a:moveTo>
                    <a:pt x="0" y="1569"/>
                  </a:moveTo>
                  <a:lnTo>
                    <a:pt x="680"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5282" name="Text Box 25"/>
            <p:cNvSpPr txBox="1">
              <a:spLocks noChangeArrowheads="1"/>
            </p:cNvSpPr>
            <p:nvPr/>
          </p:nvSpPr>
          <p:spPr bwMode="auto">
            <a:xfrm>
              <a:off x="3090" y="1896"/>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5283" name="Oval 26"/>
            <p:cNvSpPr>
              <a:spLocks noChangeArrowheads="1"/>
            </p:cNvSpPr>
            <p:nvPr/>
          </p:nvSpPr>
          <p:spPr bwMode="auto">
            <a:xfrm flipH="1">
              <a:off x="3952" y="696"/>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84" name="Freeform 27"/>
            <p:cNvSpPr>
              <a:spLocks/>
            </p:cNvSpPr>
            <p:nvPr/>
          </p:nvSpPr>
          <p:spPr bwMode="auto">
            <a:xfrm>
              <a:off x="3435" y="708"/>
              <a:ext cx="535" cy="1229"/>
            </a:xfrm>
            <a:custGeom>
              <a:avLst/>
              <a:gdLst>
                <a:gd name="T0" fmla="*/ 535 w 535"/>
                <a:gd name="T1" fmla="*/ 0 h 1229"/>
                <a:gd name="T2" fmla="*/ 0 w 535"/>
                <a:gd name="T3" fmla="*/ 499 h 1229"/>
                <a:gd name="T4" fmla="*/ 15 w 535"/>
                <a:gd name="T5" fmla="*/ 1229 h 1229"/>
                <a:gd name="T6" fmla="*/ 535 w 535"/>
                <a:gd name="T7" fmla="*/ 0 h 1229"/>
                <a:gd name="T8" fmla="*/ 0 60000 65536"/>
                <a:gd name="T9" fmla="*/ 0 60000 65536"/>
                <a:gd name="T10" fmla="*/ 0 60000 65536"/>
                <a:gd name="T11" fmla="*/ 0 60000 65536"/>
                <a:gd name="T12" fmla="*/ 0 w 535"/>
                <a:gd name="T13" fmla="*/ 0 h 1229"/>
                <a:gd name="T14" fmla="*/ 535 w 535"/>
                <a:gd name="T15" fmla="*/ 1229 h 1229"/>
              </a:gdLst>
              <a:ahLst/>
              <a:cxnLst>
                <a:cxn ang="T8">
                  <a:pos x="T0" y="T1"/>
                </a:cxn>
                <a:cxn ang="T9">
                  <a:pos x="T2" y="T3"/>
                </a:cxn>
                <a:cxn ang="T10">
                  <a:pos x="T4" y="T5"/>
                </a:cxn>
                <a:cxn ang="T11">
                  <a:pos x="T6" y="T7"/>
                </a:cxn>
              </a:cxnLst>
              <a:rect l="T12" t="T13" r="T14" b="T15"/>
              <a:pathLst>
                <a:path w="535" h="1229">
                  <a:moveTo>
                    <a:pt x="535" y="0"/>
                  </a:moveTo>
                  <a:lnTo>
                    <a:pt x="0" y="499"/>
                  </a:lnTo>
                  <a:lnTo>
                    <a:pt x="15" y="1229"/>
                  </a:lnTo>
                  <a:lnTo>
                    <a:pt x="535" y="0"/>
                  </a:lnTo>
                  <a:close/>
                </a:path>
              </a:pathLst>
            </a:custGeom>
            <a:solidFill>
              <a:schemeClr val="hlink">
                <a:alpha val="49019"/>
              </a:schemeClr>
            </a:solidFill>
            <a:ln w="12700">
              <a:solidFill>
                <a:schemeClr val="tx1"/>
              </a:solidFill>
              <a:round/>
              <a:headEnd type="none" w="sm" len="sm"/>
              <a:tailEnd type="none" w="sm" len="sm"/>
            </a:ln>
          </p:spPr>
          <p:txBody>
            <a:bodyPr>
              <a:spAutoFit/>
            </a:bodyPr>
            <a:lstStyle/>
            <a:p>
              <a:endParaRPr lang="en-US"/>
            </a:p>
          </p:txBody>
        </p:sp>
        <p:sp>
          <p:nvSpPr>
            <p:cNvPr id="95285" name="Text Box 28"/>
            <p:cNvSpPr txBox="1">
              <a:spLocks noChangeArrowheads="1"/>
            </p:cNvSpPr>
            <p:nvPr/>
          </p:nvSpPr>
          <p:spPr bwMode="auto">
            <a:xfrm>
              <a:off x="3772" y="40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grpSp>
        <p:nvGrpSpPr>
          <p:cNvPr id="7" name="Group 29"/>
          <p:cNvGrpSpPr>
            <a:grpSpLocks/>
          </p:cNvGrpSpPr>
          <p:nvPr/>
        </p:nvGrpSpPr>
        <p:grpSpPr bwMode="auto">
          <a:xfrm>
            <a:off x="5435600" y="3619500"/>
            <a:ext cx="2949575" cy="3124200"/>
            <a:chOff x="3424" y="2280"/>
            <a:chExt cx="1858" cy="1968"/>
          </a:xfrm>
        </p:grpSpPr>
        <p:sp>
          <p:nvSpPr>
            <p:cNvPr id="95262" name="Line 30"/>
            <p:cNvSpPr>
              <a:spLocks noChangeShapeType="1"/>
            </p:cNvSpPr>
            <p:nvPr/>
          </p:nvSpPr>
          <p:spPr bwMode="auto">
            <a:xfrm flipH="1">
              <a:off x="3447" y="2767"/>
              <a:ext cx="544" cy="120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3" name="Line 31"/>
            <p:cNvSpPr>
              <a:spLocks noChangeShapeType="1"/>
            </p:cNvSpPr>
            <p:nvPr/>
          </p:nvSpPr>
          <p:spPr bwMode="auto">
            <a:xfrm flipV="1">
              <a:off x="3445" y="2376"/>
              <a:ext cx="1008" cy="86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5264" name="Group 32"/>
            <p:cNvGrpSpPr>
              <a:grpSpLocks/>
            </p:cNvGrpSpPr>
            <p:nvPr/>
          </p:nvGrpSpPr>
          <p:grpSpPr bwMode="auto">
            <a:xfrm>
              <a:off x="3446" y="3977"/>
              <a:ext cx="1836" cy="31"/>
              <a:chOff x="476" y="3583"/>
              <a:chExt cx="4640" cy="64"/>
            </a:xfrm>
          </p:grpSpPr>
          <p:sp>
            <p:nvSpPr>
              <p:cNvPr id="95275" name="Line 3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6" name="Freeform 3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65" name="Group 35"/>
            <p:cNvGrpSpPr>
              <a:grpSpLocks/>
            </p:cNvGrpSpPr>
            <p:nvPr/>
          </p:nvGrpSpPr>
          <p:grpSpPr bwMode="auto">
            <a:xfrm>
              <a:off x="3424" y="2280"/>
              <a:ext cx="52" cy="1704"/>
              <a:chOff x="446" y="1336"/>
              <a:chExt cx="64" cy="2276"/>
            </a:xfrm>
          </p:grpSpPr>
          <p:sp>
            <p:nvSpPr>
              <p:cNvPr id="95273" name="Line 3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4" name="Freeform 3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66" name="Line 38"/>
            <p:cNvSpPr>
              <a:spLocks noChangeShapeType="1"/>
            </p:cNvSpPr>
            <p:nvPr/>
          </p:nvSpPr>
          <p:spPr bwMode="auto">
            <a:xfrm flipV="1">
              <a:off x="34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7" name="Line 39"/>
            <p:cNvSpPr>
              <a:spLocks noChangeShapeType="1"/>
            </p:cNvSpPr>
            <p:nvPr/>
          </p:nvSpPr>
          <p:spPr bwMode="auto">
            <a:xfrm>
              <a:off x="34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68" name="Line 40"/>
            <p:cNvSpPr>
              <a:spLocks noChangeShapeType="1"/>
            </p:cNvSpPr>
            <p:nvPr/>
          </p:nvSpPr>
          <p:spPr bwMode="auto">
            <a:xfrm flipV="1">
              <a:off x="3443" y="2431"/>
              <a:ext cx="714" cy="153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9" name="Text Box 41"/>
            <p:cNvSpPr txBox="1">
              <a:spLocks noChangeArrowheads="1"/>
            </p:cNvSpPr>
            <p:nvPr/>
          </p:nvSpPr>
          <p:spPr bwMode="auto">
            <a:xfrm>
              <a:off x="3760" y="3960"/>
              <a:ext cx="1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a:solidFill>
                    <a:srgbClr val="000000"/>
                  </a:solidFill>
                  <a:latin typeface="Times New Roman" charset="0"/>
                  <a:ea typeface="宋体" charset="-122"/>
                </a:rPr>
                <a:t>intersection</a:t>
              </a:r>
              <a:endParaRPr lang="en-US" altLang="en-US" sz="2400">
                <a:solidFill>
                  <a:srgbClr val="000000"/>
                </a:solidFill>
                <a:latin typeface="Times New Roman" charset="0"/>
              </a:endParaRPr>
            </a:p>
          </p:txBody>
        </p:sp>
        <p:sp>
          <p:nvSpPr>
            <p:cNvPr id="95270" name="Oval 42"/>
            <p:cNvSpPr>
              <a:spLocks noChangeArrowheads="1"/>
            </p:cNvSpPr>
            <p:nvPr/>
          </p:nvSpPr>
          <p:spPr bwMode="auto">
            <a:xfrm flipH="1">
              <a:off x="3952" y="2760"/>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71" name="Line 43"/>
            <p:cNvSpPr>
              <a:spLocks noChangeShapeType="1"/>
            </p:cNvSpPr>
            <p:nvPr/>
          </p:nvSpPr>
          <p:spPr bwMode="auto">
            <a:xfrm flipV="1">
              <a:off x="3452" y="3123"/>
              <a:ext cx="1824" cy="864"/>
            </a:xfrm>
            <a:prstGeom prst="line">
              <a:avLst/>
            </a:prstGeom>
            <a:noFill/>
            <a:ln w="3175">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72" name="Text Box 44"/>
            <p:cNvSpPr txBox="1">
              <a:spLocks noChangeArrowheads="1"/>
            </p:cNvSpPr>
            <p:nvPr/>
          </p:nvSpPr>
          <p:spPr bwMode="auto">
            <a:xfrm>
              <a:off x="3712"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5245" name="Text Box 45"/>
          <p:cNvSpPr txBox="1">
            <a:spLocks noChangeArrowheads="1"/>
          </p:cNvSpPr>
          <p:nvPr/>
        </p:nvSpPr>
        <p:spPr bwMode="auto">
          <a:xfrm>
            <a:off x="3748088" y="2286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congestion</a:t>
            </a:r>
            <a:endParaRPr lang="en-US" altLang="en-US" sz="2400" b="1" u="sng">
              <a:solidFill>
                <a:srgbClr val="000000"/>
              </a:solidFill>
              <a:latin typeface="Times New Roman" charset="0"/>
            </a:endParaRPr>
          </a:p>
        </p:txBody>
      </p:sp>
      <p:grpSp>
        <p:nvGrpSpPr>
          <p:cNvPr id="10" name="Group 46"/>
          <p:cNvGrpSpPr>
            <a:grpSpLocks/>
          </p:cNvGrpSpPr>
          <p:nvPr/>
        </p:nvGrpSpPr>
        <p:grpSpPr bwMode="auto">
          <a:xfrm>
            <a:off x="990600" y="3543300"/>
            <a:ext cx="2971800" cy="3200400"/>
            <a:chOff x="624" y="2232"/>
            <a:chExt cx="1872" cy="2016"/>
          </a:xfrm>
        </p:grpSpPr>
        <p:grpSp>
          <p:nvGrpSpPr>
            <p:cNvPr id="95248" name="Group 47"/>
            <p:cNvGrpSpPr>
              <a:grpSpLocks/>
            </p:cNvGrpSpPr>
            <p:nvPr/>
          </p:nvGrpSpPr>
          <p:grpSpPr bwMode="auto">
            <a:xfrm>
              <a:off x="646" y="3977"/>
              <a:ext cx="1836" cy="31"/>
              <a:chOff x="476" y="3583"/>
              <a:chExt cx="4640" cy="64"/>
            </a:xfrm>
          </p:grpSpPr>
          <p:sp>
            <p:nvSpPr>
              <p:cNvPr id="95260" name="Line 48"/>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61" name="Freeform 49"/>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49" name="Group 50"/>
            <p:cNvGrpSpPr>
              <a:grpSpLocks/>
            </p:cNvGrpSpPr>
            <p:nvPr/>
          </p:nvGrpSpPr>
          <p:grpSpPr bwMode="auto">
            <a:xfrm>
              <a:off x="624" y="2280"/>
              <a:ext cx="52" cy="1704"/>
              <a:chOff x="446" y="1336"/>
              <a:chExt cx="64" cy="2276"/>
            </a:xfrm>
          </p:grpSpPr>
          <p:sp>
            <p:nvSpPr>
              <p:cNvPr id="95258" name="Line 51"/>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9" name="Freeform 52"/>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50" name="Line 53"/>
            <p:cNvSpPr>
              <a:spLocks noChangeShapeType="1"/>
            </p:cNvSpPr>
            <p:nvPr/>
          </p:nvSpPr>
          <p:spPr bwMode="auto">
            <a:xfrm flipV="1">
              <a:off x="6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1" name="Line 54"/>
            <p:cNvSpPr>
              <a:spLocks noChangeShapeType="1"/>
            </p:cNvSpPr>
            <p:nvPr/>
          </p:nvSpPr>
          <p:spPr bwMode="auto">
            <a:xfrm>
              <a:off x="6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52" name="Line 55"/>
            <p:cNvSpPr>
              <a:spLocks noChangeShapeType="1"/>
            </p:cNvSpPr>
            <p:nvPr/>
          </p:nvSpPr>
          <p:spPr bwMode="auto">
            <a:xfrm flipV="1">
              <a:off x="672" y="2232"/>
              <a:ext cx="672" cy="177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3" name="Text Box 56"/>
            <p:cNvSpPr txBox="1">
              <a:spLocks noChangeArrowheads="1"/>
            </p:cNvSpPr>
            <p:nvPr/>
          </p:nvSpPr>
          <p:spPr bwMode="auto">
            <a:xfrm>
              <a:off x="1178" y="3960"/>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sp>
          <p:nvSpPr>
            <p:cNvPr id="95254" name="Line 57"/>
            <p:cNvSpPr>
              <a:spLocks noChangeShapeType="1"/>
            </p:cNvSpPr>
            <p:nvPr/>
          </p:nvSpPr>
          <p:spPr bwMode="auto">
            <a:xfrm flipV="1">
              <a:off x="672" y="3096"/>
              <a:ext cx="1824" cy="864"/>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5" name="Freeform 58"/>
            <p:cNvSpPr>
              <a:spLocks/>
            </p:cNvSpPr>
            <p:nvPr/>
          </p:nvSpPr>
          <p:spPr bwMode="auto">
            <a:xfrm>
              <a:off x="693" y="2399"/>
              <a:ext cx="1536" cy="1554"/>
            </a:xfrm>
            <a:custGeom>
              <a:avLst/>
              <a:gdLst>
                <a:gd name="T0" fmla="*/ 603 w 1536"/>
                <a:gd name="T1" fmla="*/ 0 h 1554"/>
                <a:gd name="T2" fmla="*/ 0 w 1536"/>
                <a:gd name="T3" fmla="*/ 1554 h 1554"/>
                <a:gd name="T4" fmla="*/ 1536 w 1536"/>
                <a:gd name="T5" fmla="*/ 834 h 1554"/>
                <a:gd name="T6" fmla="*/ 624 w 1536"/>
                <a:gd name="T7" fmla="*/ 18 h 1554"/>
                <a:gd name="T8" fmla="*/ 0 60000 65536"/>
                <a:gd name="T9" fmla="*/ 0 60000 65536"/>
                <a:gd name="T10" fmla="*/ 0 60000 65536"/>
                <a:gd name="T11" fmla="*/ 0 60000 65536"/>
                <a:gd name="T12" fmla="*/ 0 w 1536"/>
                <a:gd name="T13" fmla="*/ 0 h 1554"/>
                <a:gd name="T14" fmla="*/ 1536 w 1536"/>
                <a:gd name="T15" fmla="*/ 1554 h 1554"/>
              </a:gdLst>
              <a:ahLst/>
              <a:cxnLst>
                <a:cxn ang="T8">
                  <a:pos x="T0" y="T1"/>
                </a:cxn>
                <a:cxn ang="T9">
                  <a:pos x="T2" y="T3"/>
                </a:cxn>
                <a:cxn ang="T10">
                  <a:pos x="T4" y="T5"/>
                </a:cxn>
                <a:cxn ang="T11">
                  <a:pos x="T6" y="T7"/>
                </a:cxn>
              </a:cxnLst>
              <a:rect l="T12" t="T13" r="T14" b="T15"/>
              <a:pathLst>
                <a:path w="1536" h="1554">
                  <a:moveTo>
                    <a:pt x="603" y="0"/>
                  </a:moveTo>
                  <a:lnTo>
                    <a:pt x="0" y="1554"/>
                  </a:lnTo>
                  <a:lnTo>
                    <a:pt x="1536" y="834"/>
                  </a:lnTo>
                  <a:lnTo>
                    <a:pt x="624" y="18"/>
                  </a:lnTo>
                </a:path>
              </a:pathLst>
            </a:custGeom>
            <a:solidFill>
              <a:srgbClr val="FFFF00">
                <a:alpha val="52156"/>
              </a:srgbClr>
            </a:solidFill>
            <a:ln w="12700">
              <a:solidFill>
                <a:schemeClr val="tx1"/>
              </a:solidFill>
              <a:round/>
              <a:headEnd type="none" w="sm" len="sm"/>
              <a:tailEnd type="none" w="sm" len="sm"/>
            </a:ln>
          </p:spPr>
          <p:txBody>
            <a:bodyPr wrap="none">
              <a:spAutoFit/>
            </a:bodyPr>
            <a:lstStyle/>
            <a:p>
              <a:endParaRPr lang="en-US"/>
            </a:p>
          </p:txBody>
        </p:sp>
        <p:sp>
          <p:nvSpPr>
            <p:cNvPr id="95256" name="Text Box 59"/>
            <p:cNvSpPr txBox="1">
              <a:spLocks noChangeArrowheads="1"/>
            </p:cNvSpPr>
            <p:nvPr/>
          </p:nvSpPr>
          <p:spPr bwMode="auto">
            <a:xfrm>
              <a:off x="924"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57" name="Oval 60"/>
            <p:cNvSpPr>
              <a:spLocks noChangeArrowheads="1"/>
            </p:cNvSpPr>
            <p:nvPr/>
          </p:nvSpPr>
          <p:spPr bwMode="auto">
            <a:xfrm flipH="1">
              <a:off x="1138" y="270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5247"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5496"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E6F1F868-059A-BA44-8790-41120353CB99}"/>
              </a:ext>
            </a:extLst>
          </p:cNvPr>
          <p:cNvSpPr txBox="1"/>
          <p:nvPr/>
        </p:nvSpPr>
        <p:spPr>
          <a:xfrm>
            <a:off x="6995319" y="3529918"/>
            <a:ext cx="762000" cy="461665"/>
          </a:xfrm>
          <a:prstGeom prst="rect">
            <a:avLst/>
          </a:prstGeom>
          <a:noFill/>
        </p:spPr>
        <p:txBody>
          <a:bodyPr wrap="square" rtlCol="0">
            <a:spAutoFit/>
          </a:bodyPr>
          <a:lstStyle/>
          <a:p>
            <a:r>
              <a:rPr lang="en-US" altLang="zh-CN" b="1" dirty="0"/>
              <a:t>b=1</a:t>
            </a:r>
            <a:endParaRPr lang="en-US" b="1" dirty="0"/>
          </a:p>
        </p:txBody>
      </p:sp>
      <p:sp>
        <p:nvSpPr>
          <p:cNvPr id="65" name="TextBox 64">
            <a:extLst>
              <a:ext uri="{FF2B5EF4-FFF2-40B4-BE49-F238E27FC236}">
                <a16:creationId xmlns:a16="http://schemas.microsoft.com/office/drawing/2014/main" id="{6E135B07-868B-F547-B531-87081AC15522}"/>
              </a:ext>
            </a:extLst>
          </p:cNvPr>
          <p:cNvSpPr txBox="1"/>
          <p:nvPr/>
        </p:nvSpPr>
        <p:spPr>
          <a:xfrm>
            <a:off x="6206331" y="3459422"/>
            <a:ext cx="667545" cy="461665"/>
          </a:xfrm>
          <a:prstGeom prst="rect">
            <a:avLst/>
          </a:prstGeom>
          <a:noFill/>
        </p:spPr>
        <p:txBody>
          <a:bodyPr wrap="square" rtlCol="0">
            <a:spAutoFit/>
          </a:bodyPr>
          <a:lstStyle/>
          <a:p>
            <a:r>
              <a:rPr lang="en-US" altLang="zh-CN" b="1" dirty="0"/>
              <a:t>a=0</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5" grpId="0" animBg="1"/>
      <p:bldP spid="2" grpId="0"/>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D924380-F31D-1F47-858F-C0AC55C23FEC}" type="slidenum">
              <a:rPr lang="en-US" altLang="en-US" sz="1400">
                <a:solidFill>
                  <a:srgbClr val="000000"/>
                </a:solidFill>
                <a:latin typeface="Times New Roman" charset="0"/>
              </a:rPr>
              <a:pPr>
                <a:spcBef>
                  <a:spcPct val="0"/>
                </a:spcBef>
                <a:buClrTx/>
                <a:buSzTx/>
                <a:buFontTx/>
                <a:buNone/>
              </a:pPr>
              <a:t>43</a:t>
            </a:fld>
            <a:endParaRPr lang="en-US" altLang="en-US" sz="1400">
              <a:solidFill>
                <a:srgbClr val="000000"/>
              </a:solidFill>
              <a:latin typeface="Times New Roman" charset="0"/>
            </a:endParaRPr>
          </a:p>
        </p:txBody>
      </p:sp>
      <p:sp>
        <p:nvSpPr>
          <p:cNvPr id="97282" name="Rectangle 2"/>
          <p:cNvSpPr>
            <a:spLocks noGrp="1" noChangeArrowheads="1"/>
          </p:cNvSpPr>
          <p:nvPr>
            <p:ph type="title"/>
          </p:nvPr>
        </p:nvSpPr>
        <p:spPr/>
        <p:txBody>
          <a:bodyPr/>
          <a:lstStyle/>
          <a:p>
            <a:r>
              <a:rPr lang="en-US" altLang="zh-CN" sz="3200">
                <a:ea typeface="宋体" charset="-122"/>
              </a:rPr>
              <a:t>Implication: Congestion (overload) Case</a:t>
            </a:r>
            <a:endParaRPr lang="en-US" altLang="en-US" sz="3200">
              <a:ea typeface="ＭＳ Ｐゴシック" charset="-128"/>
            </a:endParaRPr>
          </a:p>
        </p:txBody>
      </p:sp>
      <p:sp>
        <p:nvSpPr>
          <p:cNvPr id="97283"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In order to get closer to efficiency and fairness after each update, decreasing of rate must be </a:t>
            </a:r>
            <a:r>
              <a:rPr lang="en-US" altLang="zh-CN" dirty="0">
                <a:solidFill>
                  <a:srgbClr val="C00000"/>
                </a:solidFill>
                <a:ea typeface="宋体" charset="-122"/>
              </a:rPr>
              <a:t>multiplicative decrease </a:t>
            </a:r>
            <a:r>
              <a:rPr lang="en-US" altLang="zh-CN" dirty="0">
                <a:ea typeface="宋体" charset="-122"/>
              </a:rPr>
              <a:t>(MD)</a:t>
            </a:r>
          </a:p>
          <a:p>
            <a:pPr lvl="1">
              <a:buFont typeface="Courier New" panose="02070309020205020404" pitchFamily="49" charset="0"/>
              <a:buChar char="o"/>
            </a:pPr>
            <a:r>
              <a:rPr lang="en-US" altLang="zh-CN" dirty="0" err="1">
                <a:ea typeface="宋体" charset="-122"/>
              </a:rPr>
              <a:t>a</a:t>
            </a:r>
            <a:r>
              <a:rPr lang="en-US" altLang="zh-CN" baseline="-25000" dirty="0" err="1">
                <a:ea typeface="宋体" charset="-122"/>
              </a:rPr>
              <a:t>D</a:t>
            </a:r>
            <a:r>
              <a:rPr lang="en-US" altLang="zh-CN" dirty="0">
                <a:ea typeface="宋体" charset="-122"/>
              </a:rPr>
              <a:t> = 0</a:t>
            </a:r>
          </a:p>
          <a:p>
            <a:pPr lvl="1">
              <a:buFont typeface="Courier New" panose="02070309020205020404" pitchFamily="49" charset="0"/>
              <a:buChar char="o"/>
            </a:pPr>
            <a:r>
              <a:rPr lang="en-US" altLang="zh-CN" dirty="0" err="1">
                <a:ea typeface="宋体" charset="-122"/>
              </a:rPr>
              <a:t>b</a:t>
            </a:r>
            <a:r>
              <a:rPr lang="en-US" altLang="zh-CN" baseline="-25000" dirty="0" err="1">
                <a:ea typeface="宋体" charset="-122"/>
              </a:rPr>
              <a:t>D</a:t>
            </a:r>
            <a:r>
              <a:rPr lang="en-US" altLang="zh-CN" dirty="0">
                <a:ea typeface="宋体" charset="-122"/>
              </a:rPr>
              <a:t> &lt; 1</a:t>
            </a:r>
            <a:endParaRPr lang="en-US" altLang="en-US" dirty="0">
              <a:ea typeface="ＭＳ Ｐゴシック" charset="-128"/>
            </a:endParaRPr>
          </a:p>
        </p:txBody>
      </p:sp>
      <p:graphicFrame>
        <p:nvGraphicFramePr>
          <p:cNvPr id="97284" name="Object 2"/>
          <p:cNvGraphicFramePr>
            <a:graphicFrameLocks noChangeAspect="1"/>
          </p:cNvGraphicFramePr>
          <p:nvPr/>
        </p:nvGraphicFramePr>
        <p:xfrm>
          <a:off x="1411288" y="4168775"/>
          <a:ext cx="6610350" cy="1228725"/>
        </p:xfrm>
        <a:graphic>
          <a:graphicData uri="http://schemas.openxmlformats.org/presentationml/2006/ole">
            <mc:AlternateContent xmlns:mc="http://schemas.openxmlformats.org/markup-compatibility/2006">
              <mc:Choice xmlns:v="urn:schemas-microsoft-com:vml" Requires="v">
                <p:oleObj spid="_x0000_s97487"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4168775"/>
                        <a:ext cx="66103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DE37698-2780-4F47-A96B-13DD958FE379}" type="slidenum">
              <a:rPr lang="en-US" altLang="en-US" sz="1400">
                <a:solidFill>
                  <a:srgbClr val="000000"/>
                </a:solidFill>
                <a:latin typeface="Times New Roman" charset="0"/>
              </a:rPr>
              <a:pPr>
                <a:spcBef>
                  <a:spcPct val="0"/>
                </a:spcBef>
                <a:buClrTx/>
                <a:buSzTx/>
                <a:buFontTx/>
                <a:buNone/>
              </a:pPr>
              <a:t>44</a:t>
            </a:fld>
            <a:endParaRPr lang="en-US" altLang="en-US" sz="1400">
              <a:solidFill>
                <a:srgbClr val="000000"/>
              </a:solidFill>
              <a:latin typeface="Times New Roman" charset="0"/>
            </a:endParaRPr>
          </a:p>
        </p:txBody>
      </p:sp>
      <p:grpSp>
        <p:nvGrpSpPr>
          <p:cNvPr id="2" name="Group 2"/>
          <p:cNvGrpSpPr>
            <a:grpSpLocks/>
          </p:cNvGrpSpPr>
          <p:nvPr/>
        </p:nvGrpSpPr>
        <p:grpSpPr bwMode="auto">
          <a:xfrm>
            <a:off x="4498975" y="381000"/>
            <a:ext cx="4264025" cy="3200400"/>
            <a:chOff x="2834" y="240"/>
            <a:chExt cx="2686" cy="2016"/>
          </a:xfrm>
        </p:grpSpPr>
        <p:grpSp>
          <p:nvGrpSpPr>
            <p:cNvPr id="99376" name="Group 3"/>
            <p:cNvGrpSpPr>
              <a:grpSpLocks/>
            </p:cNvGrpSpPr>
            <p:nvPr/>
          </p:nvGrpSpPr>
          <p:grpSpPr bwMode="auto">
            <a:xfrm>
              <a:off x="3238" y="1937"/>
              <a:ext cx="1836" cy="31"/>
              <a:chOff x="476" y="3583"/>
              <a:chExt cx="4640" cy="64"/>
            </a:xfrm>
          </p:grpSpPr>
          <p:sp>
            <p:nvSpPr>
              <p:cNvPr id="99388"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9"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77" name="Group 6"/>
            <p:cNvGrpSpPr>
              <a:grpSpLocks/>
            </p:cNvGrpSpPr>
            <p:nvPr/>
          </p:nvGrpSpPr>
          <p:grpSpPr bwMode="auto">
            <a:xfrm>
              <a:off x="3216" y="240"/>
              <a:ext cx="52" cy="1704"/>
              <a:chOff x="446" y="1336"/>
              <a:chExt cx="64" cy="2276"/>
            </a:xfrm>
          </p:grpSpPr>
          <p:sp>
            <p:nvSpPr>
              <p:cNvPr id="99386"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7"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78" name="Line 9"/>
            <p:cNvSpPr>
              <a:spLocks noChangeShapeType="1"/>
            </p:cNvSpPr>
            <p:nvPr/>
          </p:nvSpPr>
          <p:spPr bwMode="auto">
            <a:xfrm flipV="1">
              <a:off x="3238" y="46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79" name="Line 10"/>
            <p:cNvSpPr>
              <a:spLocks noChangeShapeType="1"/>
            </p:cNvSpPr>
            <p:nvPr/>
          </p:nvSpPr>
          <p:spPr bwMode="auto">
            <a:xfrm>
              <a:off x="3238" y="46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80" name="Line 11"/>
            <p:cNvSpPr>
              <a:spLocks noChangeShapeType="1"/>
            </p:cNvSpPr>
            <p:nvPr/>
          </p:nvSpPr>
          <p:spPr bwMode="auto">
            <a:xfrm flipV="1">
              <a:off x="3264" y="1248"/>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1" name="Line 12"/>
            <p:cNvSpPr>
              <a:spLocks noChangeShapeType="1"/>
            </p:cNvSpPr>
            <p:nvPr/>
          </p:nvSpPr>
          <p:spPr bwMode="auto">
            <a:xfrm flipV="1">
              <a:off x="3840" y="864"/>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2" name="Text Box 13"/>
            <p:cNvSpPr txBox="1">
              <a:spLocks noChangeArrowheads="1"/>
            </p:cNvSpPr>
            <p:nvPr/>
          </p:nvSpPr>
          <p:spPr bwMode="auto">
            <a:xfrm>
              <a:off x="2834" y="1968"/>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9383" name="Oval 14"/>
            <p:cNvSpPr>
              <a:spLocks noChangeArrowheads="1"/>
            </p:cNvSpPr>
            <p:nvPr/>
          </p:nvSpPr>
          <p:spPr bwMode="auto">
            <a:xfrm flipH="1">
              <a:off x="4128" y="1632"/>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9384" name="Freeform 15"/>
            <p:cNvSpPr>
              <a:spLocks/>
            </p:cNvSpPr>
            <p:nvPr/>
          </p:nvSpPr>
          <p:spPr bwMode="auto">
            <a:xfrm>
              <a:off x="4128" y="1056"/>
              <a:ext cx="1056" cy="624"/>
            </a:xfrm>
            <a:custGeom>
              <a:avLst/>
              <a:gdLst>
                <a:gd name="T0" fmla="*/ 672 w 1056"/>
                <a:gd name="T1" fmla="*/ 0 h 624"/>
                <a:gd name="T2" fmla="*/ 0 w 1056"/>
                <a:gd name="T3" fmla="*/ 624 h 624"/>
                <a:gd name="T4" fmla="*/ 1056 w 1056"/>
                <a:gd name="T5" fmla="*/ 288 h 624"/>
                <a:gd name="T6" fmla="*/ 672 w 1056"/>
                <a:gd name="T7" fmla="*/ 0 h 624"/>
                <a:gd name="T8" fmla="*/ 0 60000 65536"/>
                <a:gd name="T9" fmla="*/ 0 60000 65536"/>
                <a:gd name="T10" fmla="*/ 0 60000 65536"/>
                <a:gd name="T11" fmla="*/ 0 60000 65536"/>
                <a:gd name="T12" fmla="*/ 0 w 1056"/>
                <a:gd name="T13" fmla="*/ 0 h 624"/>
                <a:gd name="T14" fmla="*/ 1056 w 1056"/>
                <a:gd name="T15" fmla="*/ 624 h 624"/>
              </a:gdLst>
              <a:ahLst/>
              <a:cxnLst>
                <a:cxn ang="T8">
                  <a:pos x="T0" y="T1"/>
                </a:cxn>
                <a:cxn ang="T9">
                  <a:pos x="T2" y="T3"/>
                </a:cxn>
                <a:cxn ang="T10">
                  <a:pos x="T4" y="T5"/>
                </a:cxn>
                <a:cxn ang="T11">
                  <a:pos x="T6" y="T7"/>
                </a:cxn>
              </a:cxnLst>
              <a:rect l="T12" t="T13" r="T14" b="T15"/>
              <a:pathLst>
                <a:path w="1056" h="624">
                  <a:moveTo>
                    <a:pt x="672" y="0"/>
                  </a:moveTo>
                  <a:lnTo>
                    <a:pt x="0" y="624"/>
                  </a:lnTo>
                  <a:lnTo>
                    <a:pt x="1056" y="288"/>
                  </a:lnTo>
                  <a:lnTo>
                    <a:pt x="672" y="0"/>
                  </a:lnTo>
                  <a:close/>
                </a:path>
              </a:pathLst>
            </a:custGeom>
            <a:solidFill>
              <a:schemeClr val="hlink">
                <a:alpha val="52156"/>
              </a:schemeClr>
            </a:solidFill>
            <a:ln w="12700">
              <a:solidFill>
                <a:schemeClr val="tx1"/>
              </a:solidFill>
              <a:round/>
              <a:headEnd type="none" w="sm" len="sm"/>
              <a:tailEnd type="none" w="sm" len="sm"/>
            </a:ln>
          </p:spPr>
          <p:txBody>
            <a:bodyPr wrap="none">
              <a:spAutoFit/>
            </a:bodyPr>
            <a:lstStyle/>
            <a:p>
              <a:endParaRPr lang="en-US"/>
            </a:p>
          </p:txBody>
        </p:sp>
        <p:sp>
          <p:nvSpPr>
            <p:cNvPr id="99385" name="Text Box 16"/>
            <p:cNvSpPr txBox="1">
              <a:spLocks noChangeArrowheads="1"/>
            </p:cNvSpPr>
            <p:nvPr/>
          </p:nvSpPr>
          <p:spPr bwMode="auto">
            <a:xfrm>
              <a:off x="4080" y="158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9331" name="Rectangle 17"/>
          <p:cNvSpPr>
            <a:spLocks noChangeArrowheads="1"/>
          </p:cNvSpPr>
          <p:nvPr/>
        </p:nvSpPr>
        <p:spPr bwMode="auto">
          <a:xfrm>
            <a:off x="3540125" y="0"/>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no-congestion</a:t>
            </a:r>
            <a:endParaRPr lang="en-US" altLang="en-US" sz="2400" b="1" u="sng">
              <a:solidFill>
                <a:srgbClr val="000000"/>
              </a:solidFill>
              <a:latin typeface="Times New Roman" charset="0"/>
            </a:endParaRPr>
          </a:p>
        </p:txBody>
      </p:sp>
      <p:grpSp>
        <p:nvGrpSpPr>
          <p:cNvPr id="99332" name="Group 18"/>
          <p:cNvGrpSpPr>
            <a:grpSpLocks/>
          </p:cNvGrpSpPr>
          <p:nvPr/>
        </p:nvGrpSpPr>
        <p:grpSpPr bwMode="auto">
          <a:xfrm>
            <a:off x="971550" y="3074988"/>
            <a:ext cx="2914650" cy="49212"/>
            <a:chOff x="476" y="3583"/>
            <a:chExt cx="4640" cy="64"/>
          </a:xfrm>
        </p:grpSpPr>
        <p:sp>
          <p:nvSpPr>
            <p:cNvPr id="99374" name="Line 1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5" name="Freeform 2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33" name="Group 21"/>
          <p:cNvGrpSpPr>
            <a:grpSpLocks/>
          </p:cNvGrpSpPr>
          <p:nvPr/>
        </p:nvGrpSpPr>
        <p:grpSpPr bwMode="auto">
          <a:xfrm>
            <a:off x="936625" y="381000"/>
            <a:ext cx="82550" cy="2705100"/>
            <a:chOff x="446" y="1336"/>
            <a:chExt cx="64" cy="2276"/>
          </a:xfrm>
        </p:grpSpPr>
        <p:sp>
          <p:nvSpPr>
            <p:cNvPr id="99372" name="Line 2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3" name="Freeform 2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34" name="Line 24"/>
          <p:cNvSpPr>
            <a:spLocks noChangeShapeType="1"/>
          </p:cNvSpPr>
          <p:nvPr/>
        </p:nvSpPr>
        <p:spPr bwMode="auto">
          <a:xfrm flipV="1">
            <a:off x="971550" y="7302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5" name="Text Box 25"/>
          <p:cNvSpPr txBox="1">
            <a:spLocks noChangeArrowheads="1"/>
          </p:cNvSpPr>
          <p:nvPr/>
        </p:nvSpPr>
        <p:spPr bwMode="auto">
          <a:xfrm>
            <a:off x="1847850" y="2438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36" name="Text Box 26"/>
          <p:cNvSpPr txBox="1">
            <a:spLocks noChangeArrowheads="1"/>
          </p:cNvSpPr>
          <p:nvPr/>
        </p:nvSpPr>
        <p:spPr bwMode="auto">
          <a:xfrm>
            <a:off x="1758950" y="30480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9337" name="Line 27"/>
          <p:cNvSpPr>
            <a:spLocks noChangeShapeType="1"/>
          </p:cNvSpPr>
          <p:nvPr/>
        </p:nvSpPr>
        <p:spPr bwMode="auto">
          <a:xfrm>
            <a:off x="990600" y="1295400"/>
            <a:ext cx="1752600" cy="18288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8" name="Line 28"/>
          <p:cNvSpPr>
            <a:spLocks noChangeShapeType="1"/>
          </p:cNvSpPr>
          <p:nvPr/>
        </p:nvSpPr>
        <p:spPr bwMode="auto">
          <a:xfrm>
            <a:off x="990600" y="68580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411677" name="Freeform 29"/>
          <p:cNvSpPr>
            <a:spLocks/>
          </p:cNvSpPr>
          <p:nvPr/>
        </p:nvSpPr>
        <p:spPr bwMode="auto">
          <a:xfrm>
            <a:off x="960438" y="381000"/>
            <a:ext cx="2697162" cy="2743200"/>
          </a:xfrm>
          <a:custGeom>
            <a:avLst/>
            <a:gdLst>
              <a:gd name="T0" fmla="*/ 0 w 1699"/>
              <a:gd name="T1" fmla="*/ 2147483646 h 1728"/>
              <a:gd name="T2" fmla="*/ 2147483646 w 1699"/>
              <a:gd name="T3" fmla="*/ 2147483646 h 1728"/>
              <a:gd name="T4" fmla="*/ 2147483646 w 1699"/>
              <a:gd name="T5" fmla="*/ 2147483646 h 1728"/>
              <a:gd name="T6" fmla="*/ 2147483646 w 1699"/>
              <a:gd name="T7" fmla="*/ 2147483646 h 1728"/>
              <a:gd name="T8" fmla="*/ 2147483646 w 1699"/>
              <a:gd name="T9" fmla="*/ 2147483646 h 1728"/>
              <a:gd name="T10" fmla="*/ 2147483646 w 1699"/>
              <a:gd name="T11" fmla="*/ 0 h 1728"/>
              <a:gd name="T12" fmla="*/ 0 60000 65536"/>
              <a:gd name="T13" fmla="*/ 0 60000 65536"/>
              <a:gd name="T14" fmla="*/ 0 60000 65536"/>
              <a:gd name="T15" fmla="*/ 0 60000 65536"/>
              <a:gd name="T16" fmla="*/ 0 60000 65536"/>
              <a:gd name="T17" fmla="*/ 0 60000 65536"/>
              <a:gd name="T18" fmla="*/ 0 w 1699"/>
              <a:gd name="T19" fmla="*/ 0 h 1728"/>
              <a:gd name="T20" fmla="*/ 1699 w 1699"/>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1699" h="1728">
                <a:moveTo>
                  <a:pt x="0" y="100"/>
                </a:moveTo>
                <a:cubicBezTo>
                  <a:pt x="18" y="158"/>
                  <a:pt x="13" y="127"/>
                  <a:pt x="13" y="194"/>
                </a:cubicBezTo>
                <a:lnTo>
                  <a:pt x="19" y="576"/>
                </a:lnTo>
                <a:lnTo>
                  <a:pt x="1123" y="1728"/>
                </a:lnTo>
                <a:lnTo>
                  <a:pt x="1699" y="1728"/>
                </a:lnTo>
                <a:lnTo>
                  <a:pt x="19" y="0"/>
                </a:lnTo>
              </a:path>
            </a:pathLst>
          </a:custGeom>
          <a:solidFill>
            <a:schemeClr val="accent1">
              <a:alpha val="54117"/>
            </a:schemeClr>
          </a:solidFill>
          <a:ln w="12700">
            <a:solidFill>
              <a:schemeClr val="tx1"/>
            </a:solidFill>
            <a:round/>
            <a:headEnd type="none" w="sm" len="sm"/>
            <a:tailEnd type="none" w="sm" len="sm"/>
          </a:ln>
        </p:spPr>
        <p:txBody>
          <a:bodyPr wrap="none">
            <a:spAutoFit/>
          </a:bodyPr>
          <a:lstStyle/>
          <a:p>
            <a:endParaRPr lang="en-US"/>
          </a:p>
        </p:txBody>
      </p:sp>
      <p:sp>
        <p:nvSpPr>
          <p:cNvPr id="99340" name="Oval 30"/>
          <p:cNvSpPr>
            <a:spLocks noChangeArrowheads="1"/>
          </p:cNvSpPr>
          <p:nvPr/>
        </p:nvSpPr>
        <p:spPr bwMode="auto">
          <a:xfrm flipH="1">
            <a:off x="2209800" y="25908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 name="Group 31"/>
          <p:cNvGrpSpPr>
            <a:grpSpLocks/>
          </p:cNvGrpSpPr>
          <p:nvPr/>
        </p:nvGrpSpPr>
        <p:grpSpPr bwMode="auto">
          <a:xfrm>
            <a:off x="990600" y="3657600"/>
            <a:ext cx="3195638" cy="3124200"/>
            <a:chOff x="624" y="2304"/>
            <a:chExt cx="2013" cy="1968"/>
          </a:xfrm>
        </p:grpSpPr>
        <p:sp>
          <p:nvSpPr>
            <p:cNvPr id="99358" name="Text Box 32"/>
            <p:cNvSpPr txBox="1">
              <a:spLocks noChangeArrowheads="1"/>
            </p:cNvSpPr>
            <p:nvPr/>
          </p:nvSpPr>
          <p:spPr bwMode="auto">
            <a:xfrm>
              <a:off x="1156" y="3984"/>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grpSp>
          <p:nvGrpSpPr>
            <p:cNvPr id="99359" name="Group 33"/>
            <p:cNvGrpSpPr>
              <a:grpSpLocks/>
            </p:cNvGrpSpPr>
            <p:nvPr/>
          </p:nvGrpSpPr>
          <p:grpSpPr bwMode="auto">
            <a:xfrm>
              <a:off x="646" y="4001"/>
              <a:ext cx="1836" cy="31"/>
              <a:chOff x="476" y="3583"/>
              <a:chExt cx="4640" cy="64"/>
            </a:xfrm>
          </p:grpSpPr>
          <p:sp>
            <p:nvSpPr>
              <p:cNvPr id="99370" name="Line 3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1" name="Freeform 3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60" name="Group 36"/>
            <p:cNvGrpSpPr>
              <a:grpSpLocks/>
            </p:cNvGrpSpPr>
            <p:nvPr/>
          </p:nvGrpSpPr>
          <p:grpSpPr bwMode="auto">
            <a:xfrm>
              <a:off x="624" y="2304"/>
              <a:ext cx="52" cy="1704"/>
              <a:chOff x="446" y="1336"/>
              <a:chExt cx="64" cy="2276"/>
            </a:xfrm>
          </p:grpSpPr>
          <p:sp>
            <p:nvSpPr>
              <p:cNvPr id="99368" name="Line 3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69" name="Freeform 3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61" name="Line 39"/>
            <p:cNvSpPr>
              <a:spLocks noChangeShapeType="1"/>
            </p:cNvSpPr>
            <p:nvPr/>
          </p:nvSpPr>
          <p:spPr bwMode="auto">
            <a:xfrm flipV="1">
              <a:off x="646" y="2524"/>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2" name="Line 40"/>
            <p:cNvSpPr>
              <a:spLocks noChangeShapeType="1"/>
            </p:cNvSpPr>
            <p:nvPr/>
          </p:nvSpPr>
          <p:spPr bwMode="auto">
            <a:xfrm>
              <a:off x="646" y="2524"/>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63" name="Freeform 41"/>
            <p:cNvSpPr>
              <a:spLocks/>
            </p:cNvSpPr>
            <p:nvPr/>
          </p:nvSpPr>
          <p:spPr bwMode="auto">
            <a:xfrm>
              <a:off x="672" y="3310"/>
              <a:ext cx="1965" cy="674"/>
            </a:xfrm>
            <a:custGeom>
              <a:avLst/>
              <a:gdLst>
                <a:gd name="T0" fmla="*/ 0 w 1965"/>
                <a:gd name="T1" fmla="*/ 674 h 674"/>
                <a:gd name="T2" fmla="*/ 1965 w 1965"/>
                <a:gd name="T3" fmla="*/ 0 h 674"/>
                <a:gd name="T4" fmla="*/ 0 60000 65536"/>
                <a:gd name="T5" fmla="*/ 0 60000 65536"/>
                <a:gd name="T6" fmla="*/ 0 w 1965"/>
                <a:gd name="T7" fmla="*/ 0 h 674"/>
                <a:gd name="T8" fmla="*/ 1965 w 1965"/>
                <a:gd name="T9" fmla="*/ 674 h 674"/>
              </a:gdLst>
              <a:ahLst/>
              <a:cxnLst>
                <a:cxn ang="T4">
                  <a:pos x="T0" y="T1"/>
                </a:cxn>
                <a:cxn ang="T5">
                  <a:pos x="T2" y="T3"/>
                </a:cxn>
              </a:cxnLst>
              <a:rect l="T6" t="T7" r="T8" b="T9"/>
              <a:pathLst>
                <a:path w="1965" h="674">
                  <a:moveTo>
                    <a:pt x="0" y="674"/>
                  </a:moveTo>
                  <a:lnTo>
                    <a:pt x="1965"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9364" name="Line 42"/>
            <p:cNvSpPr>
              <a:spLocks noChangeShapeType="1"/>
            </p:cNvSpPr>
            <p:nvPr/>
          </p:nvSpPr>
          <p:spPr bwMode="auto">
            <a:xfrm flipV="1">
              <a:off x="638" y="2359"/>
              <a:ext cx="672" cy="163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5" name="Freeform 43"/>
            <p:cNvSpPr>
              <a:spLocks/>
            </p:cNvSpPr>
            <p:nvPr/>
          </p:nvSpPr>
          <p:spPr bwMode="auto">
            <a:xfrm>
              <a:off x="638" y="2476"/>
              <a:ext cx="1597" cy="1536"/>
            </a:xfrm>
            <a:custGeom>
              <a:avLst/>
              <a:gdLst>
                <a:gd name="T0" fmla="*/ 624 w 1597"/>
                <a:gd name="T1" fmla="*/ 0 h 1536"/>
                <a:gd name="T2" fmla="*/ 0 w 1597"/>
                <a:gd name="T3" fmla="*/ 1536 h 1536"/>
                <a:gd name="T4" fmla="*/ 1597 w 1597"/>
                <a:gd name="T5" fmla="*/ 973 h 1536"/>
                <a:gd name="T6" fmla="*/ 624 w 1597"/>
                <a:gd name="T7" fmla="*/ 0 h 1536"/>
                <a:gd name="T8" fmla="*/ 0 60000 65536"/>
                <a:gd name="T9" fmla="*/ 0 60000 65536"/>
                <a:gd name="T10" fmla="*/ 0 60000 65536"/>
                <a:gd name="T11" fmla="*/ 0 60000 65536"/>
                <a:gd name="T12" fmla="*/ 0 w 1597"/>
                <a:gd name="T13" fmla="*/ 0 h 1536"/>
                <a:gd name="T14" fmla="*/ 1597 w 1597"/>
                <a:gd name="T15" fmla="*/ 1536 h 1536"/>
              </a:gdLst>
              <a:ahLst/>
              <a:cxnLst>
                <a:cxn ang="T8">
                  <a:pos x="T0" y="T1"/>
                </a:cxn>
                <a:cxn ang="T9">
                  <a:pos x="T2" y="T3"/>
                </a:cxn>
                <a:cxn ang="T10">
                  <a:pos x="T4" y="T5"/>
                </a:cxn>
                <a:cxn ang="T11">
                  <a:pos x="T6" y="T7"/>
                </a:cxn>
              </a:cxnLst>
              <a:rect l="T12" t="T13" r="T14" b="T15"/>
              <a:pathLst>
                <a:path w="1597" h="1536">
                  <a:moveTo>
                    <a:pt x="624" y="0"/>
                  </a:moveTo>
                  <a:lnTo>
                    <a:pt x="0" y="1536"/>
                  </a:lnTo>
                  <a:lnTo>
                    <a:pt x="1597" y="973"/>
                  </a:lnTo>
                  <a:lnTo>
                    <a:pt x="624" y="0"/>
                  </a:lnTo>
                  <a:close/>
                </a:path>
              </a:pathLst>
            </a:custGeom>
            <a:solidFill>
              <a:srgbClr val="FFFF00">
                <a:alpha val="49019"/>
              </a:srgbClr>
            </a:solidFill>
            <a:ln w="12700">
              <a:solidFill>
                <a:schemeClr val="tx1"/>
              </a:solidFill>
              <a:round/>
              <a:headEnd type="none" w="sm" len="sm"/>
              <a:tailEnd type="none" w="sm" len="sm"/>
            </a:ln>
          </p:spPr>
          <p:txBody>
            <a:bodyPr wrap="none">
              <a:spAutoFit/>
            </a:bodyPr>
            <a:lstStyle/>
            <a:p>
              <a:endParaRPr lang="en-US"/>
            </a:p>
          </p:txBody>
        </p:sp>
        <p:sp>
          <p:nvSpPr>
            <p:cNvPr id="99366" name="Text Box 44"/>
            <p:cNvSpPr txBox="1">
              <a:spLocks noChangeArrowheads="1"/>
            </p:cNvSpPr>
            <p:nvPr/>
          </p:nvSpPr>
          <p:spPr bwMode="auto">
            <a:xfrm>
              <a:off x="1500" y="36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67" name="Oval 45"/>
            <p:cNvSpPr>
              <a:spLocks noChangeArrowheads="1"/>
            </p:cNvSpPr>
            <p:nvPr/>
          </p:nvSpPr>
          <p:spPr bwMode="auto">
            <a:xfrm flipH="1">
              <a:off x="1536" y="3675"/>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pSp>
        <p:nvGrpSpPr>
          <p:cNvPr id="10" name="Group 46"/>
          <p:cNvGrpSpPr>
            <a:grpSpLocks/>
          </p:cNvGrpSpPr>
          <p:nvPr/>
        </p:nvGrpSpPr>
        <p:grpSpPr bwMode="auto">
          <a:xfrm>
            <a:off x="5105400" y="3733800"/>
            <a:ext cx="3657600" cy="3048000"/>
            <a:chOff x="3216" y="2352"/>
            <a:chExt cx="2304" cy="1920"/>
          </a:xfrm>
        </p:grpSpPr>
        <p:sp>
          <p:nvSpPr>
            <p:cNvPr id="99344" name="Text Box 47"/>
            <p:cNvSpPr txBox="1">
              <a:spLocks noChangeArrowheads="1"/>
            </p:cNvSpPr>
            <p:nvPr/>
          </p:nvSpPr>
          <p:spPr bwMode="auto">
            <a:xfrm>
              <a:off x="3408" y="3984"/>
              <a:ext cx="10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convergence</a:t>
              </a:r>
            </a:p>
          </p:txBody>
        </p:sp>
        <p:grpSp>
          <p:nvGrpSpPr>
            <p:cNvPr id="99345" name="Group 48"/>
            <p:cNvGrpSpPr>
              <a:grpSpLocks/>
            </p:cNvGrpSpPr>
            <p:nvPr/>
          </p:nvGrpSpPr>
          <p:grpSpPr bwMode="auto">
            <a:xfrm>
              <a:off x="3238" y="4049"/>
              <a:ext cx="1836" cy="31"/>
              <a:chOff x="476" y="3583"/>
              <a:chExt cx="4640" cy="64"/>
            </a:xfrm>
          </p:grpSpPr>
          <p:sp>
            <p:nvSpPr>
              <p:cNvPr id="99356" name="Line 4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7" name="Freeform 5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46" name="Group 51"/>
            <p:cNvGrpSpPr>
              <a:grpSpLocks/>
            </p:cNvGrpSpPr>
            <p:nvPr/>
          </p:nvGrpSpPr>
          <p:grpSpPr bwMode="auto">
            <a:xfrm>
              <a:off x="3216" y="2352"/>
              <a:ext cx="52" cy="1704"/>
              <a:chOff x="446" y="1336"/>
              <a:chExt cx="64" cy="2276"/>
            </a:xfrm>
          </p:grpSpPr>
          <p:sp>
            <p:nvSpPr>
              <p:cNvPr id="99354" name="Line 5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5" name="Freeform 5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47" name="Line 54"/>
            <p:cNvSpPr>
              <a:spLocks noChangeShapeType="1"/>
            </p:cNvSpPr>
            <p:nvPr/>
          </p:nvSpPr>
          <p:spPr bwMode="auto">
            <a:xfrm flipV="1">
              <a:off x="3238" y="2572"/>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48" name="Line 55"/>
            <p:cNvSpPr>
              <a:spLocks noChangeShapeType="1"/>
            </p:cNvSpPr>
            <p:nvPr/>
          </p:nvSpPr>
          <p:spPr bwMode="auto">
            <a:xfrm>
              <a:off x="3238" y="2572"/>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49" name="Line 56"/>
            <p:cNvSpPr>
              <a:spLocks noChangeShapeType="1"/>
            </p:cNvSpPr>
            <p:nvPr/>
          </p:nvSpPr>
          <p:spPr bwMode="auto">
            <a:xfrm flipV="1">
              <a:off x="3264" y="3360"/>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0" name="Line 57"/>
            <p:cNvSpPr>
              <a:spLocks noChangeShapeType="1"/>
            </p:cNvSpPr>
            <p:nvPr/>
          </p:nvSpPr>
          <p:spPr bwMode="auto">
            <a:xfrm flipV="1">
              <a:off x="3840" y="2976"/>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1" name="Text Box 58"/>
            <p:cNvSpPr txBox="1">
              <a:spLocks noChangeArrowheads="1"/>
            </p:cNvSpPr>
            <p:nvPr/>
          </p:nvSpPr>
          <p:spPr bwMode="auto">
            <a:xfrm>
              <a:off x="4092" y="37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52" name="Freeform 59"/>
            <p:cNvSpPr>
              <a:spLocks/>
            </p:cNvSpPr>
            <p:nvPr/>
          </p:nvSpPr>
          <p:spPr bwMode="auto">
            <a:xfrm>
              <a:off x="4152" y="3098"/>
              <a:ext cx="1010" cy="670"/>
            </a:xfrm>
            <a:custGeom>
              <a:avLst/>
              <a:gdLst>
                <a:gd name="T0" fmla="*/ 728 w 1010"/>
                <a:gd name="T1" fmla="*/ 0 h 670"/>
                <a:gd name="T2" fmla="*/ 0 w 1010"/>
                <a:gd name="T3" fmla="*/ 670 h 670"/>
                <a:gd name="T4" fmla="*/ 1010 w 1010"/>
                <a:gd name="T5" fmla="*/ 351 h 670"/>
                <a:gd name="T6" fmla="*/ 728 w 1010"/>
                <a:gd name="T7" fmla="*/ 0 h 670"/>
                <a:gd name="T8" fmla="*/ 0 60000 65536"/>
                <a:gd name="T9" fmla="*/ 0 60000 65536"/>
                <a:gd name="T10" fmla="*/ 0 60000 65536"/>
                <a:gd name="T11" fmla="*/ 0 60000 65536"/>
                <a:gd name="T12" fmla="*/ 0 w 1010"/>
                <a:gd name="T13" fmla="*/ 0 h 670"/>
                <a:gd name="T14" fmla="*/ 1010 w 1010"/>
                <a:gd name="T15" fmla="*/ 670 h 670"/>
              </a:gdLst>
              <a:ahLst/>
              <a:cxnLst>
                <a:cxn ang="T8">
                  <a:pos x="T0" y="T1"/>
                </a:cxn>
                <a:cxn ang="T9">
                  <a:pos x="T2" y="T3"/>
                </a:cxn>
                <a:cxn ang="T10">
                  <a:pos x="T4" y="T5"/>
                </a:cxn>
                <a:cxn ang="T11">
                  <a:pos x="T6" y="T7"/>
                </a:cxn>
              </a:cxnLst>
              <a:rect l="T12" t="T13" r="T14" b="T15"/>
              <a:pathLst>
                <a:path w="1010" h="670">
                  <a:moveTo>
                    <a:pt x="728" y="0"/>
                  </a:moveTo>
                  <a:lnTo>
                    <a:pt x="0" y="670"/>
                  </a:lnTo>
                  <a:lnTo>
                    <a:pt x="1010" y="351"/>
                  </a:lnTo>
                  <a:lnTo>
                    <a:pt x="728" y="0"/>
                  </a:lnTo>
                  <a:close/>
                </a:path>
              </a:pathLst>
            </a:custGeom>
            <a:solidFill>
              <a:srgbClr val="FF0000">
                <a:alpha val="52156"/>
              </a:srgbClr>
            </a:solidFill>
            <a:ln w="57150">
              <a:solidFill>
                <a:srgbClr val="FF0000"/>
              </a:solidFill>
              <a:round/>
              <a:headEnd type="none" w="sm" len="sm"/>
              <a:tailEnd type="none" w="sm" len="sm"/>
            </a:ln>
          </p:spPr>
          <p:txBody>
            <a:bodyPr wrap="none">
              <a:spAutoFit/>
            </a:bodyPr>
            <a:lstStyle/>
            <a:p>
              <a:endParaRPr lang="en-US"/>
            </a:p>
          </p:txBody>
        </p:sp>
        <p:sp>
          <p:nvSpPr>
            <p:cNvPr id="99353" name="Oval 60"/>
            <p:cNvSpPr>
              <a:spLocks noChangeArrowheads="1"/>
            </p:cNvSpPr>
            <p:nvPr/>
          </p:nvSpPr>
          <p:spPr bwMode="auto">
            <a:xfrm flipH="1">
              <a:off x="4128" y="374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9343"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9592"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F7AC6A3-7EBD-A147-905F-FA78C7839871}" type="slidenum">
              <a:rPr lang="en-US" altLang="en-US" sz="1400">
                <a:solidFill>
                  <a:srgbClr val="000000"/>
                </a:solidFill>
                <a:latin typeface="Times New Roman" charset="0"/>
              </a:rPr>
              <a:pPr>
                <a:spcBef>
                  <a:spcPct val="0"/>
                </a:spcBef>
                <a:buClrTx/>
                <a:buSzTx/>
                <a:buFontTx/>
                <a:buNone/>
              </a:pPr>
              <a:t>45</a:t>
            </a:fld>
            <a:endParaRPr lang="en-US" altLang="en-US" sz="1400">
              <a:solidFill>
                <a:srgbClr val="000000"/>
              </a:solidFill>
              <a:latin typeface="Times New Roman" charset="0"/>
            </a:endParaRPr>
          </a:p>
        </p:txBody>
      </p:sp>
      <p:sp>
        <p:nvSpPr>
          <p:cNvPr id="101378" name="Rectangle 2"/>
          <p:cNvSpPr>
            <a:spLocks noGrp="1" noChangeArrowheads="1"/>
          </p:cNvSpPr>
          <p:nvPr>
            <p:ph type="title"/>
          </p:nvPr>
        </p:nvSpPr>
        <p:spPr/>
        <p:txBody>
          <a:bodyPr/>
          <a:lstStyle/>
          <a:p>
            <a:r>
              <a:rPr lang="en-US" altLang="zh-CN" sz="3600">
                <a:ea typeface="宋体" charset="-122"/>
              </a:rPr>
              <a:t>Implication: No Congestion Case</a:t>
            </a:r>
            <a:endParaRPr lang="en-US" altLang="en-US" sz="3600">
              <a:ea typeface="ＭＳ Ｐゴシック" charset="-128"/>
            </a:endParaRPr>
          </a:p>
        </p:txBody>
      </p:sp>
      <p:sp>
        <p:nvSpPr>
          <p:cNvPr id="13317" name="Rectangle 3"/>
          <p:cNvSpPr>
            <a:spLocks noGrp="1" noChangeArrowheads="1"/>
          </p:cNvSpPr>
          <p:nvPr>
            <p:ph type="body" idx="1"/>
          </p:nvPr>
        </p:nvSpPr>
        <p:spPr/>
        <p:txBody>
          <a:bodyPr/>
          <a:lstStyle/>
          <a:p>
            <a:pPr>
              <a:lnSpc>
                <a:spcPct val="90000"/>
              </a:lnSpc>
              <a:buFont typeface="Wingdings" pitchFamily="2" charset="2"/>
              <a:buChar char="q"/>
            </a:pPr>
            <a:r>
              <a:rPr lang="en-US" altLang="zh-CN" dirty="0">
                <a:ea typeface="宋体" charset="-122"/>
              </a:rPr>
              <a:t>In order to get closer to efficiency and fairness after each update, additive and multiplicative increasing (AMI), i.e., </a:t>
            </a:r>
          </a:p>
          <a:p>
            <a:pPr lvl="1">
              <a:lnSpc>
                <a:spcPct val="90000"/>
              </a:lnSpc>
              <a:buFont typeface="Courier New" panose="02070309020205020404" pitchFamily="49" charset="0"/>
              <a:buChar char="o"/>
            </a:pPr>
            <a:r>
              <a:rPr lang="en-US" altLang="zh-CN" dirty="0">
                <a:ea typeface="宋体" charset="-122"/>
              </a:rPr>
              <a:t> </a:t>
            </a:r>
            <a:r>
              <a:rPr lang="en-US" altLang="zh-CN" dirty="0" err="1">
                <a:ea typeface="宋体" charset="-122"/>
              </a:rPr>
              <a:t>a</a:t>
            </a:r>
            <a:r>
              <a:rPr lang="en-US" altLang="zh-CN" baseline="-25000" dirty="0" err="1">
                <a:ea typeface="宋体" charset="-122"/>
              </a:rPr>
              <a:t>I</a:t>
            </a:r>
            <a:r>
              <a:rPr lang="en-US" altLang="zh-CN" dirty="0">
                <a:ea typeface="宋体" charset="-122"/>
              </a:rPr>
              <a:t> &gt; 0, </a:t>
            </a:r>
            <a:r>
              <a:rPr lang="en-US" altLang="zh-CN" dirty="0" err="1">
                <a:ea typeface="宋体" charset="-122"/>
              </a:rPr>
              <a:t>b</a:t>
            </a:r>
            <a:r>
              <a:rPr lang="en-US" altLang="zh-CN" baseline="-25000" dirty="0" err="1">
                <a:ea typeface="宋体" charset="-122"/>
              </a:rPr>
              <a:t>I</a:t>
            </a:r>
            <a:r>
              <a:rPr lang="en-US" altLang="zh-CN" dirty="0">
                <a:ea typeface="宋体" charset="-122"/>
              </a:rPr>
              <a:t> &gt; 1</a:t>
            </a:r>
          </a:p>
          <a:p>
            <a:pPr>
              <a:lnSpc>
                <a:spcPct val="90000"/>
              </a:lnSpc>
            </a:pPr>
            <a:endParaRPr lang="en-US" altLang="zh-CN" dirty="0">
              <a:ea typeface="宋体" charset="-122"/>
            </a:endParaRPr>
          </a:p>
          <a:p>
            <a:pPr>
              <a:lnSpc>
                <a:spcPct val="90000"/>
              </a:lnSpc>
            </a:pPr>
            <a:endParaRPr lang="en-US" altLang="zh-CN" dirty="0">
              <a:ea typeface="宋体" charset="-122"/>
            </a:endParaRPr>
          </a:p>
          <a:p>
            <a:pPr>
              <a:lnSpc>
                <a:spcPct val="90000"/>
              </a:lnSpc>
              <a:buFont typeface="ZapfDingbats" charset="0"/>
              <a:buNone/>
            </a:pPr>
            <a:endParaRPr lang="en-US" altLang="zh-CN" dirty="0">
              <a:ea typeface="宋体" charset="-122"/>
            </a:endParaRPr>
          </a:p>
          <a:p>
            <a:pPr>
              <a:lnSpc>
                <a:spcPct val="90000"/>
              </a:lnSpc>
              <a:buFont typeface="Wingdings" pitchFamily="2" charset="2"/>
              <a:buChar char="q"/>
            </a:pPr>
            <a:r>
              <a:rPr lang="en-US" altLang="zh-CN" dirty="0">
                <a:ea typeface="宋体" charset="-122"/>
              </a:rPr>
              <a:t>Simply additive increase gives better improvement in fairness (i.e., getting closer to the fairness line)</a:t>
            </a:r>
          </a:p>
          <a:p>
            <a:pPr>
              <a:lnSpc>
                <a:spcPct val="90000"/>
              </a:lnSpc>
              <a:buFont typeface="Wingdings" pitchFamily="2" charset="2"/>
              <a:buChar char="q"/>
            </a:pPr>
            <a:r>
              <a:rPr lang="en-US" altLang="en-US" dirty="0">
                <a:ea typeface="宋体" charset="-122"/>
              </a:rPr>
              <a:t>Multiplicative increase may grow faster</a:t>
            </a:r>
            <a:endParaRPr lang="en-US" altLang="en-US" dirty="0">
              <a:ea typeface="ＭＳ Ｐゴシック" charset="-128"/>
            </a:endParaRPr>
          </a:p>
        </p:txBody>
      </p:sp>
      <p:graphicFrame>
        <p:nvGraphicFramePr>
          <p:cNvPr id="101380" name="Object 2"/>
          <p:cNvGraphicFramePr>
            <a:graphicFrameLocks noChangeAspect="1"/>
          </p:cNvGraphicFramePr>
          <p:nvPr/>
        </p:nvGraphicFramePr>
        <p:xfrm>
          <a:off x="1679575" y="3497263"/>
          <a:ext cx="5240338" cy="974725"/>
        </p:xfrm>
        <a:graphic>
          <a:graphicData uri="http://schemas.openxmlformats.org/presentationml/2006/ole">
            <mc:AlternateContent xmlns:mc="http://schemas.openxmlformats.org/markup-compatibility/2006">
              <mc:Choice xmlns:v="urn:schemas-microsoft-com:vml" Requires="v">
                <p:oleObj spid="_x0000_s101583"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3497263"/>
                        <a:ext cx="5240338" cy="974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D73D1C1-AEFB-6346-B430-B78325AABED2}" type="slidenum">
              <a:rPr lang="en-US" altLang="en-US" sz="1400">
                <a:solidFill>
                  <a:srgbClr val="000000"/>
                </a:solidFill>
                <a:latin typeface="Times New Roman" charset="0"/>
              </a:rPr>
              <a:pPr>
                <a:spcBef>
                  <a:spcPct val="0"/>
                </a:spcBef>
                <a:buClrTx/>
                <a:buSzTx/>
                <a:buFontTx/>
                <a:buNone/>
              </a:pPr>
              <a:t>46</a:t>
            </a:fld>
            <a:endParaRPr lang="en-US" altLang="en-US" sz="1400">
              <a:solidFill>
                <a:srgbClr val="000000"/>
              </a:solidFill>
              <a:latin typeface="Times New Roman" charset="0"/>
            </a:endParaRPr>
          </a:p>
        </p:txBody>
      </p:sp>
      <p:sp>
        <p:nvSpPr>
          <p:cNvPr id="103426" name="Rectangle 2"/>
          <p:cNvSpPr>
            <a:spLocks noChangeArrowheads="1"/>
          </p:cNvSpPr>
          <p:nvPr/>
        </p:nvSpPr>
        <p:spPr bwMode="auto">
          <a:xfrm>
            <a:off x="542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Intuition: State Trace Analysis </a:t>
            </a:r>
            <a:br>
              <a:rPr lang="en-US" altLang="en-US" sz="3200" u="sng" dirty="0">
                <a:solidFill>
                  <a:srgbClr val="3333CC"/>
                </a:solidFill>
              </a:rPr>
            </a:br>
            <a:r>
              <a:rPr lang="en-US" altLang="en-US" sz="3200" u="sng" dirty="0">
                <a:solidFill>
                  <a:srgbClr val="3333CC"/>
                </a:solidFill>
              </a:rPr>
              <a:t>of Four Special Cases</a:t>
            </a:r>
          </a:p>
        </p:txBody>
      </p:sp>
      <p:graphicFrame>
        <p:nvGraphicFramePr>
          <p:cNvPr id="413699" name="Group 3"/>
          <p:cNvGraphicFramePr>
            <a:graphicFrameLocks noGrp="1"/>
          </p:cNvGraphicFramePr>
          <p:nvPr/>
        </p:nvGraphicFramePr>
        <p:xfrm>
          <a:off x="685800" y="1565275"/>
          <a:ext cx="7772400" cy="284638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en-US" altLang="en-US" sz="2400" b="0" i="0" u="none" strike="noStrike" cap="none" normalizeH="0" baseline="0">
                        <a:ln>
                          <a:noFill/>
                        </a:ln>
                        <a:solidFill>
                          <a:schemeClr val="tx1"/>
                        </a:solidFill>
                        <a:effectLst/>
                        <a:latin typeface="Comic Sans MS"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7738">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=1, 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=0, 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&gt;1, 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45" name="Object 2"/>
          <p:cNvGraphicFramePr>
            <a:graphicFrameLocks noChangeAspect="1"/>
          </p:cNvGraphicFramePr>
          <p:nvPr/>
        </p:nvGraphicFramePr>
        <p:xfrm>
          <a:off x="387350" y="4629150"/>
          <a:ext cx="8355013" cy="1489075"/>
        </p:xfrm>
        <a:graphic>
          <a:graphicData uri="http://schemas.openxmlformats.org/presentationml/2006/ole">
            <mc:AlternateContent xmlns:mc="http://schemas.openxmlformats.org/markup-compatibility/2006">
              <mc:Choice xmlns:v="urn:schemas-microsoft-com:vml" Requires="v">
                <p:oleObj spid="_x0000_s103649"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4629150"/>
                        <a:ext cx="8355013"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6" name="Rectangle 5"/>
          <p:cNvSpPr>
            <a:spLocks noChangeArrowheads="1"/>
          </p:cNvSpPr>
          <p:nvPr/>
        </p:nvSpPr>
        <p:spPr bwMode="auto">
          <a:xfrm>
            <a:off x="755650" y="6162675"/>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Discussion: state transition trace.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E6B23C4-6381-AB4B-94C6-6A0568004254}" type="slidenum">
              <a:rPr lang="en-US" altLang="en-US" sz="1400">
                <a:solidFill>
                  <a:srgbClr val="000000"/>
                </a:solidFill>
                <a:latin typeface="Times New Roman" charset="0"/>
              </a:rPr>
              <a:pPr>
                <a:spcBef>
                  <a:spcPct val="0"/>
                </a:spcBef>
                <a:buClrTx/>
                <a:buSzTx/>
                <a:buFontTx/>
                <a:buNone/>
              </a:pPr>
              <a:t>47</a:t>
            </a:fld>
            <a:endParaRPr lang="en-US" altLang="en-US" sz="1400">
              <a:solidFill>
                <a:srgbClr val="000000"/>
              </a:solidFill>
              <a:latin typeface="Times New Roman" charset="0"/>
            </a:endParaRPr>
          </a:p>
        </p:txBody>
      </p:sp>
      <p:sp>
        <p:nvSpPr>
          <p:cNvPr id="10547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AIMD: State Transition Trace</a:t>
            </a:r>
          </a:p>
        </p:txBody>
      </p:sp>
      <p:grpSp>
        <p:nvGrpSpPr>
          <p:cNvPr id="105475" name="Group 3"/>
          <p:cNvGrpSpPr>
            <a:grpSpLocks/>
          </p:cNvGrpSpPr>
          <p:nvPr/>
        </p:nvGrpSpPr>
        <p:grpSpPr bwMode="auto">
          <a:xfrm>
            <a:off x="1676400" y="5715000"/>
            <a:ext cx="4572000" cy="76200"/>
            <a:chOff x="476" y="3583"/>
            <a:chExt cx="4640" cy="64"/>
          </a:xfrm>
        </p:grpSpPr>
        <p:sp>
          <p:nvSpPr>
            <p:cNvPr id="105503"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105476" name="Group 6"/>
          <p:cNvGrpSpPr>
            <a:grpSpLocks/>
          </p:cNvGrpSpPr>
          <p:nvPr/>
        </p:nvGrpSpPr>
        <p:grpSpPr bwMode="auto">
          <a:xfrm>
            <a:off x="1622425" y="1600200"/>
            <a:ext cx="130175" cy="4133850"/>
            <a:chOff x="446" y="1336"/>
            <a:chExt cx="64" cy="2276"/>
          </a:xfrm>
        </p:grpSpPr>
        <p:sp>
          <p:nvSpPr>
            <p:cNvPr id="105501"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105477" name="Text Box 9"/>
          <p:cNvSpPr txBox="1">
            <a:spLocks noChangeArrowheads="1"/>
          </p:cNvSpPr>
          <p:nvPr/>
        </p:nvSpPr>
        <p:spPr bwMode="auto">
          <a:xfrm>
            <a:off x="6019800" y="5943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105478" name="Text Box 10"/>
          <p:cNvSpPr txBox="1">
            <a:spLocks noChangeArrowheads="1"/>
          </p:cNvSpPr>
          <p:nvPr/>
        </p:nvSpPr>
        <p:spPr bwMode="auto">
          <a:xfrm>
            <a:off x="762000" y="1371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sp>
        <p:nvSpPr>
          <p:cNvPr id="417803" name="Line 11"/>
          <p:cNvSpPr>
            <a:spLocks noChangeShapeType="1"/>
          </p:cNvSpPr>
          <p:nvPr/>
        </p:nvSpPr>
        <p:spPr bwMode="auto">
          <a:xfrm flipV="1">
            <a:off x="2057400" y="2514600"/>
            <a:ext cx="990600" cy="9906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4" name="Group 12"/>
          <p:cNvGrpSpPr>
            <a:grpSpLocks/>
          </p:cNvGrpSpPr>
          <p:nvPr/>
        </p:nvGrpSpPr>
        <p:grpSpPr bwMode="auto">
          <a:xfrm>
            <a:off x="1676400" y="2514600"/>
            <a:ext cx="1371600" cy="3200400"/>
            <a:chOff x="1056" y="1584"/>
            <a:chExt cx="864" cy="2016"/>
          </a:xfrm>
        </p:grpSpPr>
        <p:sp>
          <p:nvSpPr>
            <p:cNvPr id="105499" name="Line 13"/>
            <p:cNvSpPr>
              <a:spLocks noChangeShapeType="1"/>
            </p:cNvSpPr>
            <p:nvPr/>
          </p:nvSpPr>
          <p:spPr bwMode="auto">
            <a:xfrm flipH="1">
              <a:off x="1056" y="1584"/>
              <a:ext cx="864" cy="201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500" name="Line 14"/>
            <p:cNvSpPr>
              <a:spLocks noChangeShapeType="1"/>
            </p:cNvSpPr>
            <p:nvPr/>
          </p:nvSpPr>
          <p:spPr bwMode="auto">
            <a:xfrm flipH="1">
              <a:off x="1584" y="1584"/>
              <a:ext cx="336" cy="76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07" name="Line 15"/>
          <p:cNvSpPr>
            <a:spLocks noChangeShapeType="1"/>
          </p:cNvSpPr>
          <p:nvPr/>
        </p:nvSpPr>
        <p:spPr bwMode="auto">
          <a:xfrm flipV="1">
            <a:off x="2514600" y="2819400"/>
            <a:ext cx="914400" cy="914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5" name="Group 16"/>
          <p:cNvGrpSpPr>
            <a:grpSpLocks/>
          </p:cNvGrpSpPr>
          <p:nvPr/>
        </p:nvGrpSpPr>
        <p:grpSpPr bwMode="auto">
          <a:xfrm>
            <a:off x="1676400" y="2819400"/>
            <a:ext cx="1752600" cy="2971800"/>
            <a:chOff x="1056" y="1776"/>
            <a:chExt cx="1104" cy="1872"/>
          </a:xfrm>
        </p:grpSpPr>
        <p:sp>
          <p:nvSpPr>
            <p:cNvPr id="105497" name="Line 17"/>
            <p:cNvSpPr>
              <a:spLocks noChangeShapeType="1"/>
            </p:cNvSpPr>
            <p:nvPr/>
          </p:nvSpPr>
          <p:spPr bwMode="auto">
            <a:xfrm flipH="1">
              <a:off x="1056" y="1776"/>
              <a:ext cx="1104" cy="187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498" name="Line 18"/>
            <p:cNvSpPr>
              <a:spLocks noChangeShapeType="1"/>
            </p:cNvSpPr>
            <p:nvPr/>
          </p:nvSpPr>
          <p:spPr bwMode="auto">
            <a:xfrm flipH="1">
              <a:off x="1776" y="1776"/>
              <a:ext cx="384" cy="67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11" name="Line 19"/>
          <p:cNvSpPr>
            <a:spLocks noChangeShapeType="1"/>
          </p:cNvSpPr>
          <p:nvPr/>
        </p:nvSpPr>
        <p:spPr bwMode="auto">
          <a:xfrm flipV="1">
            <a:off x="2819400" y="3048000"/>
            <a:ext cx="838200" cy="838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7812" name="Text Box 20"/>
          <p:cNvSpPr txBox="1">
            <a:spLocks noChangeArrowheads="1"/>
          </p:cNvSpPr>
          <p:nvPr/>
        </p:nvSpPr>
        <p:spPr bwMode="auto">
          <a:xfrm>
            <a:off x="1847850" y="3429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nvGrpSpPr>
          <p:cNvPr id="6" name="Group 21"/>
          <p:cNvGrpSpPr>
            <a:grpSpLocks/>
          </p:cNvGrpSpPr>
          <p:nvPr/>
        </p:nvGrpSpPr>
        <p:grpSpPr bwMode="auto">
          <a:xfrm>
            <a:off x="1752600" y="3048000"/>
            <a:ext cx="1905000" cy="2667000"/>
            <a:chOff x="1104" y="1920"/>
            <a:chExt cx="1200" cy="1680"/>
          </a:xfrm>
        </p:grpSpPr>
        <p:sp>
          <p:nvSpPr>
            <p:cNvPr id="105495" name="Line 22"/>
            <p:cNvSpPr>
              <a:spLocks noChangeShapeType="1"/>
            </p:cNvSpPr>
            <p:nvPr/>
          </p:nvSpPr>
          <p:spPr bwMode="auto">
            <a:xfrm flipH="1">
              <a:off x="1104" y="1920"/>
              <a:ext cx="1200" cy="168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6" name="Line 23"/>
            <p:cNvSpPr>
              <a:spLocks noChangeShapeType="1"/>
            </p:cNvSpPr>
            <p:nvPr/>
          </p:nvSpPr>
          <p:spPr bwMode="auto">
            <a:xfrm flipH="1">
              <a:off x="1853" y="1943"/>
              <a:ext cx="451" cy="6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5486" name="Group 24"/>
          <p:cNvGrpSpPr>
            <a:grpSpLocks/>
          </p:cNvGrpSpPr>
          <p:nvPr/>
        </p:nvGrpSpPr>
        <p:grpSpPr bwMode="auto">
          <a:xfrm>
            <a:off x="1676400" y="1866900"/>
            <a:ext cx="4219575" cy="3848100"/>
            <a:chOff x="1056" y="1176"/>
            <a:chExt cx="2658" cy="2424"/>
          </a:xfrm>
        </p:grpSpPr>
        <p:sp>
          <p:nvSpPr>
            <p:cNvPr id="105493" name="Line 25"/>
            <p:cNvSpPr>
              <a:spLocks noChangeShapeType="1"/>
            </p:cNvSpPr>
            <p:nvPr/>
          </p:nvSpPr>
          <p:spPr bwMode="auto">
            <a:xfrm flipV="1">
              <a:off x="1056" y="1344"/>
              <a:ext cx="2400" cy="225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4" name="Text Box 26"/>
            <p:cNvSpPr txBox="1">
              <a:spLocks noChangeArrowheads="1"/>
            </p:cNvSpPr>
            <p:nvPr/>
          </p:nvSpPr>
          <p:spPr bwMode="auto">
            <a:xfrm>
              <a:off x="2536" y="1176"/>
              <a:ext cx="11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a:t>
              </a:r>
              <a:br>
                <a:rPr lang="en-US" altLang="en-US" sz="2000">
                  <a:solidFill>
                    <a:srgbClr val="000000"/>
                  </a:solidFill>
                  <a:latin typeface="Times New Roman" charset="0"/>
                </a:rPr>
              </a:br>
              <a:r>
                <a:rPr lang="en-US" altLang="en-US" sz="2000">
                  <a:solidFill>
                    <a:srgbClr val="000000"/>
                  </a:solidFill>
                  <a:latin typeface="Times New Roman" charset="0"/>
                </a:rPr>
                <a:t>x1=x2</a:t>
              </a:r>
            </a:p>
          </p:txBody>
        </p:sp>
      </p:grpSp>
      <p:grpSp>
        <p:nvGrpSpPr>
          <p:cNvPr id="105487" name="Group 27"/>
          <p:cNvGrpSpPr>
            <a:grpSpLocks/>
          </p:cNvGrpSpPr>
          <p:nvPr/>
        </p:nvGrpSpPr>
        <p:grpSpPr bwMode="auto">
          <a:xfrm>
            <a:off x="1676400" y="2133600"/>
            <a:ext cx="4640263" cy="3581400"/>
            <a:chOff x="1056" y="1344"/>
            <a:chExt cx="2923" cy="2256"/>
          </a:xfrm>
        </p:grpSpPr>
        <p:sp>
          <p:nvSpPr>
            <p:cNvPr id="105491" name="Line 28"/>
            <p:cNvSpPr>
              <a:spLocks noChangeShapeType="1"/>
            </p:cNvSpPr>
            <p:nvPr/>
          </p:nvSpPr>
          <p:spPr bwMode="auto">
            <a:xfrm>
              <a:off x="1056" y="1344"/>
              <a:ext cx="2256"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2" name="Text Box 29"/>
            <p:cNvSpPr txBox="1">
              <a:spLocks noChangeArrowheads="1"/>
            </p:cNvSpPr>
            <p:nvPr/>
          </p:nvSpPr>
          <p:spPr bwMode="auto">
            <a:xfrm>
              <a:off x="2776" y="3047"/>
              <a:ext cx="12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000">
                  <a:solidFill>
                    <a:srgbClr val="000000"/>
                  </a:solidFill>
                  <a:latin typeface="Times New Roman" charset="0"/>
                </a:rPr>
                <a:t>efficiency line: x1+x2=C</a:t>
              </a:r>
            </a:p>
          </p:txBody>
        </p:sp>
      </p:grpSp>
      <p:grpSp>
        <p:nvGrpSpPr>
          <p:cNvPr id="105488" name="Group 30"/>
          <p:cNvGrpSpPr>
            <a:grpSpLocks/>
          </p:cNvGrpSpPr>
          <p:nvPr/>
        </p:nvGrpSpPr>
        <p:grpSpPr bwMode="auto">
          <a:xfrm>
            <a:off x="2830513" y="3135313"/>
            <a:ext cx="2668587" cy="2392362"/>
            <a:chOff x="1783" y="1975"/>
            <a:chExt cx="1681" cy="1507"/>
          </a:xfrm>
        </p:grpSpPr>
        <p:sp>
          <p:nvSpPr>
            <p:cNvPr id="105489" name="Text Box 31"/>
            <p:cNvSpPr txBox="1">
              <a:spLocks noChangeArrowheads="1"/>
            </p:cNvSpPr>
            <p:nvPr/>
          </p:nvSpPr>
          <p:spPr bwMode="auto">
            <a:xfrm>
              <a:off x="2677" y="1975"/>
              <a:ext cx="7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105490" name="Text Box 32"/>
            <p:cNvSpPr txBox="1">
              <a:spLocks noChangeArrowheads="1"/>
            </p:cNvSpPr>
            <p:nvPr/>
          </p:nvSpPr>
          <p:spPr bwMode="auto">
            <a:xfrm>
              <a:off x="1783" y="3194"/>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8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78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animBg="1"/>
      <p:bldP spid="417807" grpId="0" animBg="1"/>
      <p:bldP spid="417811" grpId="0" animBg="1"/>
      <p:bldP spid="4178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2F0DF84-EF43-154B-B44A-F02475225FAE}" type="slidenum">
              <a:rPr lang="en-US" altLang="en-US" sz="1400">
                <a:solidFill>
                  <a:srgbClr val="000000"/>
                </a:solidFill>
                <a:latin typeface="Times New Roman" charset="0"/>
              </a:rPr>
              <a:pPr>
                <a:spcBef>
                  <a:spcPct val="0"/>
                </a:spcBef>
                <a:buClrTx/>
                <a:buSzTx/>
                <a:buFontTx/>
                <a:buNone/>
              </a:pPr>
              <a:t>48</a:t>
            </a:fld>
            <a:endParaRPr lang="en-US" altLang="en-US" sz="1400">
              <a:solidFill>
                <a:srgbClr val="000000"/>
              </a:solidFill>
              <a:latin typeface="Times New Roman" charset="0"/>
            </a:endParaRPr>
          </a:p>
        </p:txBody>
      </p:sp>
      <p:sp>
        <p:nvSpPr>
          <p:cNvPr id="107522" name="Rectangle 2"/>
          <p:cNvSpPr>
            <a:spLocks noGrp="1" noChangeArrowheads="1"/>
          </p:cNvSpPr>
          <p:nvPr>
            <p:ph type="title"/>
          </p:nvPr>
        </p:nvSpPr>
        <p:spPr/>
        <p:txBody>
          <a:bodyPr/>
          <a:lstStyle/>
          <a:p>
            <a:r>
              <a:rPr lang="en-US" altLang="en-US" dirty="0">
                <a:ea typeface="ＭＳ Ｐゴシック" charset="-128"/>
              </a:rPr>
              <a:t>Intuition: Another Look</a:t>
            </a:r>
          </a:p>
        </p:txBody>
      </p:sp>
      <p:sp>
        <p:nvSpPr>
          <p:cNvPr id="107523" name="Rectangle 3"/>
          <p:cNvSpPr>
            <a:spLocks noGrp="1" noChangeArrowheads="1"/>
          </p:cNvSpPr>
          <p:nvPr>
            <p:ph type="body" idx="1"/>
          </p:nvPr>
        </p:nvSpPr>
        <p:spPr/>
        <p:txBody>
          <a:bodyPr/>
          <a:lstStyle/>
          <a:p>
            <a:pPr>
              <a:buFont typeface="Wingdings" pitchFamily="2" charset="2"/>
              <a:buChar char="q"/>
            </a:pPr>
            <a:r>
              <a:rPr lang="en-US" altLang="en-US" dirty="0">
                <a:ea typeface="ＭＳ Ｐゴシック" charset="-128"/>
              </a:rPr>
              <a:t>Consider the difference or ratio of the rates of two flows</a:t>
            </a:r>
          </a:p>
          <a:p>
            <a:pPr lvl="1">
              <a:buFont typeface="Courier New" panose="02070309020205020404" pitchFamily="49" charset="0"/>
              <a:buChar char="o"/>
            </a:pPr>
            <a:r>
              <a:rPr lang="en-US" altLang="en-US" dirty="0">
                <a:ea typeface="ＭＳ Ｐゴシック" charset="-128"/>
              </a:rPr>
              <a:t>AIAD</a:t>
            </a:r>
          </a:p>
          <a:p>
            <a:pPr lvl="2">
              <a:buFont typeface="Courier New" panose="02070309020205020404" pitchFamily="49" charset="0"/>
              <a:buChar char="o"/>
            </a:pPr>
            <a:r>
              <a:rPr lang="en-US" altLang="en-US" dirty="0">
                <a:ea typeface="ＭＳ Ｐゴシック" charset="-128"/>
              </a:rPr>
              <a:t>difference does not change</a:t>
            </a:r>
          </a:p>
          <a:p>
            <a:pPr lvl="1">
              <a:buFont typeface="Courier New" panose="02070309020205020404" pitchFamily="49" charset="0"/>
              <a:buChar char="o"/>
            </a:pPr>
            <a:r>
              <a:rPr lang="en-US" altLang="en-US" dirty="0">
                <a:ea typeface="ＭＳ Ｐゴシック" charset="-128"/>
              </a:rPr>
              <a:t>MIMD</a:t>
            </a:r>
          </a:p>
          <a:p>
            <a:pPr lvl="2">
              <a:buFont typeface="Courier New" panose="02070309020205020404" pitchFamily="49" charset="0"/>
              <a:buChar char="o"/>
            </a:pPr>
            <a:r>
              <a:rPr lang="en-US" altLang="en-US" dirty="0">
                <a:ea typeface="ＭＳ Ｐゴシック" charset="-128"/>
              </a:rPr>
              <a:t>ratio does not change</a:t>
            </a:r>
          </a:p>
          <a:p>
            <a:pPr lvl="1">
              <a:buFont typeface="Courier New" panose="02070309020205020404" pitchFamily="49" charset="0"/>
              <a:buChar char="o"/>
            </a:pPr>
            <a:r>
              <a:rPr lang="en-US" altLang="en-US" dirty="0">
                <a:ea typeface="ＭＳ Ｐゴシック" charset="-128"/>
              </a:rPr>
              <a:t>MIAD</a:t>
            </a:r>
          </a:p>
          <a:p>
            <a:pPr lvl="2">
              <a:buFont typeface="Courier New" panose="02070309020205020404" pitchFamily="49" charset="0"/>
              <a:buChar char="o"/>
            </a:pPr>
            <a:r>
              <a:rPr lang="en-US" altLang="en-US" dirty="0">
                <a:ea typeface="ＭＳ Ｐゴシック" charset="-128"/>
              </a:rPr>
              <a:t>difference becomes bigger</a:t>
            </a:r>
          </a:p>
          <a:p>
            <a:pPr lvl="1">
              <a:buFont typeface="Courier New" panose="02070309020205020404" pitchFamily="49" charset="0"/>
              <a:buChar char="o"/>
            </a:pPr>
            <a:r>
              <a:rPr lang="en-US" altLang="en-US" dirty="0">
                <a:ea typeface="ＭＳ Ｐゴシック" charset="-128"/>
              </a:rPr>
              <a:t>AIMD</a:t>
            </a:r>
          </a:p>
          <a:p>
            <a:pPr lvl="2">
              <a:buFont typeface="Courier New" panose="02070309020205020404" pitchFamily="49" charset="0"/>
              <a:buChar char="o"/>
            </a:pPr>
            <a:r>
              <a:rPr lang="en-US" altLang="en-US" dirty="0">
                <a:ea typeface="ＭＳ Ｐゴシック" charset="-128"/>
              </a:rPr>
              <a:t>difference does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49</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 Reliability</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3333CC"/>
              </a:buClr>
              <a:buFont typeface="Wingdings" charset="2"/>
              <a:buChar char="¦"/>
            </a:pPr>
            <a:r>
              <a:rPr lang="en-US" altLang="zh-CN" dirty="0">
                <a:solidFill>
                  <a:srgbClr val="000000"/>
                </a:solidFill>
                <a:ea typeface="宋体" charset="-122"/>
              </a:rPr>
              <a:t>basic congestion control alg.</a:t>
            </a:r>
          </a:p>
          <a:p>
            <a:pPr lvl="1">
              <a:buClr>
                <a:srgbClr val="C00000"/>
              </a:buClr>
              <a:buFont typeface="Wingdings" pitchFamily="2" charset="2"/>
              <a:buChar char="Ø"/>
            </a:pPr>
            <a:r>
              <a:rPr lang="en-US" altLang="zh-CN" i="1" dirty="0">
                <a:solidFill>
                  <a:srgbClr val="C00000"/>
                </a:solidFill>
                <a:ea typeface="宋体" charset="-122"/>
              </a:rPr>
              <a:t>TCP/</a:t>
            </a:r>
            <a:r>
              <a:rPr lang="en-US" altLang="zh-CN" i="1" dirty="0" err="1">
                <a:solidFill>
                  <a:srgbClr val="C00000"/>
                </a:solidFill>
                <a:ea typeface="宋体" charset="-122"/>
              </a:rPr>
              <a:t>reno</a:t>
            </a:r>
            <a:r>
              <a:rPr lang="en-US" altLang="zh-CN" i="1" dirty="0">
                <a:solidFill>
                  <a:srgbClr val="C00000"/>
                </a:solidFill>
                <a:ea typeface="宋体" charset="-122"/>
              </a:rPr>
              <a:t> congestion control</a:t>
            </a:r>
          </a:p>
        </p:txBody>
      </p:sp>
    </p:spTree>
    <p:extLst>
      <p:ext uri="{BB962C8B-B14F-4D97-AF65-F5344CB8AC3E}">
        <p14:creationId xmlns:p14="http://schemas.microsoft.com/office/powerpoint/2010/main" val="27986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5</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TCP Segment Structure</a:t>
            </a:r>
            <a:endParaRPr lang="en-US" altLang="x-none" dirty="0">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dirty="0">
                    <a:solidFill>
                      <a:srgbClr val="000000"/>
                    </a:solidFill>
                  </a:rPr>
                  <a:t>URG: urgent data </a:t>
                </a:r>
              </a:p>
              <a:p>
                <a:pPr algn="r">
                  <a:spcBef>
                    <a:spcPct val="0"/>
                  </a:spcBef>
                  <a:buClrTx/>
                  <a:buSzTx/>
                  <a:buFontTx/>
                  <a:buNone/>
                </a:pPr>
                <a:r>
                  <a:rPr lang="en-US" altLang="x-none" sz="1800" dirty="0">
                    <a:solidFill>
                      <a:srgbClr val="000000"/>
                    </a:solidFill>
                  </a:rPr>
                  <a:t>(generally not used)</a:t>
                </a:r>
                <a:endParaRPr lang="en-US" altLang="x-none" sz="1000" dirty="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65526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8262E8BA-59F8-9045-9EAE-B269E193E544}" type="slidenum">
              <a:rPr lang="en-US" altLang="en-US" sz="1400">
                <a:solidFill>
                  <a:srgbClr val="000000"/>
                </a:solidFill>
                <a:latin typeface="Times New Roman" charset="0"/>
              </a:rPr>
              <a:pPr>
                <a:spcBef>
                  <a:spcPct val="0"/>
                </a:spcBef>
                <a:buClrTx/>
                <a:buSzTx/>
                <a:buFontTx/>
                <a:buNone/>
              </a:pPr>
              <a:t>50</a:t>
            </a:fld>
            <a:endParaRPr lang="en-US" altLang="en-US" sz="1400">
              <a:solidFill>
                <a:srgbClr val="000000"/>
              </a:solidFill>
              <a:latin typeface="Times New Roman" charset="0"/>
            </a:endParaRPr>
          </a:p>
        </p:txBody>
      </p:sp>
      <p:sp>
        <p:nvSpPr>
          <p:cNvPr id="11366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a:solidFill>
                  <a:srgbClr val="3333CC"/>
                </a:solidFill>
              </a:rPr>
              <a:t>TCP Congestion Control</a:t>
            </a:r>
          </a:p>
        </p:txBody>
      </p:sp>
      <p:sp>
        <p:nvSpPr>
          <p:cNvPr id="113667" name="Rectangle 5"/>
          <p:cNvSpPr>
            <a:spLocks noChangeArrowheads="1"/>
          </p:cNvSpPr>
          <p:nvPr/>
        </p:nvSpPr>
        <p:spPr bwMode="auto">
          <a:xfrm>
            <a:off x="411163" y="1300163"/>
            <a:ext cx="8137525"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pitchFamily="2" charset="2"/>
              <a:buChar char="q"/>
            </a:pPr>
            <a:r>
              <a:rPr lang="en-US" altLang="en-US" sz="2400" dirty="0">
                <a:solidFill>
                  <a:srgbClr val="000000"/>
                </a:solidFill>
              </a:rPr>
              <a:t>Closed-loop, end-to-end,  window-based  congestion control</a:t>
            </a:r>
          </a:p>
          <a:p>
            <a:pPr>
              <a:buClr>
                <a:srgbClr val="3333CC"/>
              </a:buClr>
              <a:buFont typeface="Wingdings" pitchFamily="2" charset="2"/>
              <a:buChar char="q"/>
            </a:pPr>
            <a:r>
              <a:rPr lang="en-US" altLang="en-US" sz="2400" dirty="0">
                <a:solidFill>
                  <a:srgbClr val="000000"/>
                </a:solidFill>
              </a:rPr>
              <a:t>Designed by Van Jacobson in late 1980s</a:t>
            </a:r>
            <a:r>
              <a:rPr lang="en-US" altLang="zh-CN" sz="2400" dirty="0">
                <a:solidFill>
                  <a:srgbClr val="000000"/>
                </a:solidFill>
                <a:ea typeface="宋体" charset="-122"/>
              </a:rPr>
              <a:t>, based on the AIMD alg. of Dah-Ming Chu and Raj Jain</a:t>
            </a:r>
            <a:endParaRPr lang="en-US" altLang="en-US" sz="2400" dirty="0">
              <a:solidFill>
                <a:srgbClr val="000000"/>
              </a:solidFill>
            </a:endParaRPr>
          </a:p>
          <a:p>
            <a:pPr>
              <a:buClr>
                <a:srgbClr val="3333CC"/>
              </a:buClr>
              <a:buFont typeface="Wingdings" pitchFamily="2" charset="2"/>
              <a:buChar char="q"/>
            </a:pPr>
            <a:r>
              <a:rPr lang="en-US" altLang="zh-CN" sz="2400" dirty="0">
                <a:solidFill>
                  <a:srgbClr val="000000"/>
                </a:solidFill>
                <a:ea typeface="宋体" charset="-122"/>
              </a:rPr>
              <a:t>W</a:t>
            </a:r>
            <a:r>
              <a:rPr lang="en-US" altLang="en-US" sz="2400" dirty="0">
                <a:solidFill>
                  <a:srgbClr val="000000"/>
                </a:solidFill>
              </a:rPr>
              <a:t>orked in a large range of bandwidth values: the bandwidth of the Internet has increased by more than 200,000 times</a:t>
            </a:r>
          </a:p>
          <a:p>
            <a:pPr>
              <a:buClr>
                <a:srgbClr val="3333CC"/>
              </a:buClr>
              <a:buFont typeface="Wingdings" pitchFamily="2" charset="2"/>
              <a:buChar char="q"/>
            </a:pPr>
            <a:r>
              <a:rPr lang="en-US" altLang="en-US" dirty="0">
                <a:solidFill>
                  <a:srgbClr val="000000"/>
                </a:solidFill>
              </a:rPr>
              <a:t>Many versions</a:t>
            </a:r>
          </a:p>
          <a:p>
            <a:pPr lvl="1">
              <a:buClr>
                <a:srgbClr val="3333CC"/>
              </a:buClr>
              <a:buFont typeface="Courier New" panose="02070309020205020404" pitchFamily="49" charset="0"/>
              <a:buChar char="o"/>
            </a:pPr>
            <a:r>
              <a:rPr lang="en-US" altLang="en-US" dirty="0">
                <a:solidFill>
                  <a:srgbClr val="000000"/>
                </a:solidFill>
              </a:rPr>
              <a:t>TCP/Tahoe: this is a less optimized version</a:t>
            </a:r>
          </a:p>
          <a:p>
            <a:pPr lvl="1">
              <a:buClr>
                <a:srgbClr val="3333CC"/>
              </a:buClr>
              <a:buFont typeface="Courier New" panose="02070309020205020404" pitchFamily="49" charset="0"/>
              <a:buChar char="o"/>
            </a:pPr>
            <a:r>
              <a:rPr lang="en-US" altLang="en-US" dirty="0">
                <a:solidFill>
                  <a:srgbClr val="000000"/>
                </a:solidFill>
              </a:rPr>
              <a:t>TCP/Reno: many OSs today  implement Reno type congestion control</a:t>
            </a:r>
          </a:p>
          <a:p>
            <a:pPr lvl="1">
              <a:buClr>
                <a:srgbClr val="3333CC"/>
              </a:buClr>
              <a:buFont typeface="Courier New" panose="02070309020205020404" pitchFamily="49" charset="0"/>
              <a:buChar char="o"/>
            </a:pPr>
            <a:r>
              <a:rPr lang="en-US" altLang="en-US" dirty="0">
                <a:solidFill>
                  <a:srgbClr val="000000"/>
                </a:solidFill>
              </a:rPr>
              <a:t>TCP/Vegas: not currently used</a:t>
            </a:r>
            <a:endParaRPr lang="en-US" altLang="en-US" sz="2000" dirty="0">
              <a:solidFill>
                <a:srgbClr val="000000"/>
              </a:solidFill>
            </a:endParaRPr>
          </a:p>
        </p:txBody>
      </p:sp>
      <p:sp>
        <p:nvSpPr>
          <p:cNvPr id="113668" name="Text Box 9"/>
          <p:cNvSpPr txBox="1">
            <a:spLocks noChangeArrowheads="1"/>
          </p:cNvSpPr>
          <p:nvPr/>
        </p:nvSpPr>
        <p:spPr bwMode="auto">
          <a:xfrm>
            <a:off x="290513" y="6184900"/>
            <a:ext cx="7400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2000">
                <a:solidFill>
                  <a:srgbClr val="000000"/>
                </a:solidFill>
                <a:latin typeface="Times New Roman" charset="0"/>
              </a:rPr>
              <a:t>For more details: see TCP/IP illustrated; or read</a:t>
            </a:r>
            <a:br>
              <a:rPr lang="en-US" altLang="en-US" sz="2000">
                <a:solidFill>
                  <a:srgbClr val="000000"/>
                </a:solidFill>
                <a:latin typeface="Times New Roman" charset="0"/>
              </a:rPr>
            </a:br>
            <a:r>
              <a:rPr lang="en-US" altLang="en-US" sz="2000">
                <a:solidFill>
                  <a:srgbClr val="000000"/>
                </a:solidFill>
                <a:latin typeface="Times New Roman" charset="0"/>
              </a:rPr>
              <a:t>http://lxr.linux.no/source/net/ipv4/tcp_input.c for linux implementation</a:t>
            </a:r>
          </a:p>
        </p:txBody>
      </p:sp>
    </p:spTree>
    <p:extLst>
      <p:ext uri="{BB962C8B-B14F-4D97-AF65-F5344CB8AC3E}">
        <p14:creationId xmlns:p14="http://schemas.microsoft.com/office/powerpoint/2010/main" val="3353194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51</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a:ea typeface="宋体" charset="-122"/>
              </a:rPr>
              <a:t>Mapping A(M)I-MD to Protocol</a:t>
            </a:r>
            <a:endParaRPr lang="en-US" altLang="en-US" sz="320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solidFill>
                  <a:srgbClr val="C00000"/>
                </a:solidFill>
                <a:ea typeface="宋体" charset="-122"/>
              </a:rPr>
              <a:t>How to obtain d(t)--the congestion signal?</a:t>
            </a:r>
          </a:p>
          <a:p>
            <a:pPr lvl="1">
              <a:buFont typeface="Courier New" panose="02070309020205020404" pitchFamily="49" charset="0"/>
              <a:buChar char="o"/>
            </a:pPr>
            <a:r>
              <a:rPr lang="en-US" altLang="en-US" dirty="0">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extLst>
              <p:ext uri="{D42A27DB-BD31-4B8C-83A1-F6EECF244321}">
                <p14:modId xmlns:p14="http://schemas.microsoft.com/office/powerpoint/2010/main" val="1555886863"/>
              </p:ext>
            </p:extLst>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09775" name="Equation" r:id="rId4" imgW="2552700" imgH="482600" progId="Equation.3">
                  <p:embed/>
                </p:oleObj>
              </mc:Choice>
              <mc:Fallback>
                <p:oleObj name="Equation" r:id="rId4" imgW="2552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6259-C8B1-C846-B51D-230D6D3B7EBC}"/>
              </a:ext>
            </a:extLst>
          </p:cNvPr>
          <p:cNvSpPr>
            <a:spLocks noGrp="1"/>
          </p:cNvSpPr>
          <p:nvPr>
            <p:ph type="title"/>
          </p:nvPr>
        </p:nvSpPr>
        <p:spPr/>
        <p:txBody>
          <a:bodyPr/>
          <a:lstStyle/>
          <a:p>
            <a:r>
              <a:rPr lang="en-US" altLang="zh-CN" sz="3600" dirty="0">
                <a:solidFill>
                  <a:srgbClr val="3333CC"/>
                </a:solidFill>
                <a:ea typeface="宋体" charset="-122"/>
              </a:rPr>
              <a:t>Obtain d(t) Approach 1: End Hosts </a:t>
            </a:r>
            <a:br>
              <a:rPr lang="en-US" altLang="zh-CN" sz="3600" dirty="0">
                <a:solidFill>
                  <a:srgbClr val="3333CC"/>
                </a:solidFill>
                <a:ea typeface="宋体" charset="-122"/>
              </a:rPr>
            </a:br>
            <a:r>
              <a:rPr lang="en-US" altLang="zh-CN" sz="3600" dirty="0">
                <a:solidFill>
                  <a:srgbClr val="3333CC"/>
                </a:solidFill>
                <a:ea typeface="宋体" charset="-122"/>
              </a:rPr>
              <a:t>Consider Loss as Congestion</a:t>
            </a:r>
            <a:endParaRPr lang="en-US" sz="3600" dirty="0"/>
          </a:p>
        </p:txBody>
      </p:sp>
      <p:sp>
        <p:nvSpPr>
          <p:cNvPr id="16281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ea typeface="ＭＳ Ｐゴシック" charset="-128"/>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ea typeface="ＭＳ Ｐゴシック" charset="-128"/>
              </a:defRPr>
            </a:lvl2pPr>
            <a:lvl3pPr marL="856845" indent="-171369">
              <a:spcBef>
                <a:spcPct val="20000"/>
              </a:spcBef>
              <a:buChar char="•"/>
              <a:defRPr sz="1499">
                <a:solidFill>
                  <a:schemeClr val="tx1"/>
                </a:solidFill>
                <a:latin typeface="Comic Sans MS" charset="0"/>
                <a:ea typeface="ＭＳ Ｐゴシック" charset="-128"/>
              </a:defRPr>
            </a:lvl3pPr>
            <a:lvl4pPr marL="1199583" indent="-171369">
              <a:spcBef>
                <a:spcPct val="20000"/>
              </a:spcBef>
              <a:buChar char="–"/>
              <a:defRPr sz="1499">
                <a:solidFill>
                  <a:schemeClr val="tx1"/>
                </a:solidFill>
                <a:latin typeface="Times New Roman" charset="0"/>
                <a:ea typeface="ＭＳ Ｐゴシック" charset="-128"/>
              </a:defRPr>
            </a:lvl4pPr>
            <a:lvl5pPr marL="1542320" indent="-171369">
              <a:spcBef>
                <a:spcPct val="20000"/>
              </a:spcBef>
              <a:buChar char="»"/>
              <a:defRPr sz="1499">
                <a:solidFill>
                  <a:schemeClr val="tx1"/>
                </a:solidFill>
                <a:latin typeface="Times New Roman" charset="0"/>
                <a:ea typeface="ＭＳ Ｐゴシック" charset="-128"/>
              </a:defRPr>
            </a:lvl5pPr>
            <a:lvl6pPr marL="1885058" indent="-171369" eaLnBrk="0" fontAlgn="base" hangingPunct="0">
              <a:spcBef>
                <a:spcPct val="20000"/>
              </a:spcBef>
              <a:spcAft>
                <a:spcPct val="0"/>
              </a:spcAft>
              <a:buChar char="»"/>
              <a:defRPr sz="1499">
                <a:solidFill>
                  <a:schemeClr val="tx1"/>
                </a:solidFill>
                <a:latin typeface="Times New Roman" charset="0"/>
                <a:ea typeface="ＭＳ Ｐゴシック" charset="-128"/>
              </a:defRPr>
            </a:lvl6pPr>
            <a:lvl7pPr marL="2227797" indent="-171369" eaLnBrk="0" fontAlgn="base" hangingPunct="0">
              <a:spcBef>
                <a:spcPct val="20000"/>
              </a:spcBef>
              <a:spcAft>
                <a:spcPct val="0"/>
              </a:spcAft>
              <a:buChar char="»"/>
              <a:defRPr sz="1499">
                <a:solidFill>
                  <a:schemeClr val="tx1"/>
                </a:solidFill>
                <a:latin typeface="Times New Roman" charset="0"/>
                <a:ea typeface="ＭＳ Ｐゴシック" charset="-128"/>
              </a:defRPr>
            </a:lvl7pPr>
            <a:lvl8pPr marL="2570535" indent="-171369" eaLnBrk="0" fontAlgn="base" hangingPunct="0">
              <a:spcBef>
                <a:spcPct val="20000"/>
              </a:spcBef>
              <a:spcAft>
                <a:spcPct val="0"/>
              </a:spcAft>
              <a:buChar char="»"/>
              <a:defRPr sz="1499">
                <a:solidFill>
                  <a:schemeClr val="tx1"/>
                </a:solidFill>
                <a:latin typeface="Times New Roman" charset="0"/>
                <a:ea typeface="ＭＳ Ｐゴシック" charset="-128"/>
              </a:defRPr>
            </a:lvl8pPr>
            <a:lvl9pPr marL="2913273" indent="-171369" eaLnBrk="0" fontAlgn="base" hangingPunct="0">
              <a:spcBef>
                <a:spcPct val="20000"/>
              </a:spcBef>
              <a:spcAft>
                <a:spcPct val="0"/>
              </a:spcAft>
              <a:buChar char="»"/>
              <a:defRPr sz="1499">
                <a:solidFill>
                  <a:schemeClr val="tx1"/>
                </a:solidFill>
                <a:latin typeface="Times New Roman" charset="0"/>
                <a:ea typeface="ＭＳ Ｐゴシック" charset="-128"/>
              </a:defRPr>
            </a:lvl9pPr>
          </a:lstStyle>
          <a:p>
            <a:pPr defTabSz="684518">
              <a:spcBef>
                <a:spcPct val="0"/>
              </a:spcBef>
              <a:buClrTx/>
              <a:buSzTx/>
              <a:buNone/>
              <a:defRPr/>
            </a:pPr>
            <a:fld id="{8B3D586D-4EEB-D846-AFFC-30C99056730F}" type="slidenum">
              <a:rPr lang="en-US" altLang="x-none" sz="1050">
                <a:solidFill>
                  <a:srgbClr val="000000"/>
                </a:solidFill>
                <a:latin typeface="Times New Roman" charset="0"/>
              </a:rPr>
              <a:pPr defTabSz="684518">
                <a:spcBef>
                  <a:spcPct val="0"/>
                </a:spcBef>
                <a:buClrTx/>
                <a:buSzTx/>
                <a:buNone/>
                <a:defRPr/>
              </a:pPr>
              <a:t>52</a:t>
            </a:fld>
            <a:endParaRPr lang="en-US" altLang="x-none" sz="1050">
              <a:solidFill>
                <a:srgbClr val="000000"/>
              </a:solidFill>
              <a:latin typeface="Times New Roman" charset="0"/>
            </a:endParaRPr>
          </a:p>
        </p:txBody>
      </p:sp>
      <p:sp>
        <p:nvSpPr>
          <p:cNvPr id="162819" name="Rectangle 6"/>
          <p:cNvSpPr>
            <a:spLocks noChangeArrowheads="1"/>
          </p:cNvSpPr>
          <p:nvPr/>
        </p:nvSpPr>
        <p:spPr bwMode="auto">
          <a:xfrm>
            <a:off x="4115012" y="3512306"/>
            <a:ext cx="628359" cy="45698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0" name="Line 7"/>
          <p:cNvSpPr>
            <a:spLocks noChangeShapeType="1"/>
          </p:cNvSpPr>
          <p:nvPr/>
        </p:nvSpPr>
        <p:spPr bwMode="auto">
          <a:xfrm>
            <a:off x="1487327" y="3969294"/>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21" name="Rectangle 8"/>
          <p:cNvSpPr>
            <a:spLocks noChangeArrowheads="1"/>
          </p:cNvSpPr>
          <p:nvPr/>
        </p:nvSpPr>
        <p:spPr bwMode="auto">
          <a:xfrm>
            <a:off x="1715821"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2" name="Rectangle 9"/>
          <p:cNvSpPr>
            <a:spLocks noChangeArrowheads="1"/>
          </p:cNvSpPr>
          <p:nvPr/>
        </p:nvSpPr>
        <p:spPr bwMode="auto">
          <a:xfrm>
            <a:off x="331528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3" name="Rectangle 10"/>
          <p:cNvSpPr>
            <a:spLocks noChangeArrowheads="1"/>
          </p:cNvSpPr>
          <p:nvPr/>
        </p:nvSpPr>
        <p:spPr bwMode="auto">
          <a:xfrm>
            <a:off x="251555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4" name="Rectangle 11"/>
          <p:cNvSpPr>
            <a:spLocks noChangeArrowheads="1"/>
          </p:cNvSpPr>
          <p:nvPr/>
        </p:nvSpPr>
        <p:spPr bwMode="auto">
          <a:xfrm>
            <a:off x="491474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5" name="Rectangle 12"/>
          <p:cNvSpPr>
            <a:spLocks noChangeArrowheads="1"/>
          </p:cNvSpPr>
          <p:nvPr/>
        </p:nvSpPr>
        <p:spPr bwMode="auto">
          <a:xfrm>
            <a:off x="571447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6" name="Text Box 13"/>
          <p:cNvSpPr txBox="1">
            <a:spLocks noChangeArrowheads="1"/>
          </p:cNvSpPr>
          <p:nvPr/>
        </p:nvSpPr>
        <p:spPr bwMode="auto">
          <a:xfrm>
            <a:off x="1886002" y="35551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1</a:t>
            </a:r>
            <a:endParaRPr lang="en-US" altLang="x-none" sz="1799">
              <a:solidFill>
                <a:srgbClr val="000000"/>
              </a:solidFill>
              <a:latin typeface="Tahoma" charset="0"/>
              <a:ea typeface="宋体" charset="-122"/>
            </a:endParaRPr>
          </a:p>
        </p:txBody>
      </p:sp>
      <p:sp>
        <p:nvSpPr>
          <p:cNvPr id="162827" name="Text Box 14"/>
          <p:cNvSpPr txBox="1">
            <a:spLocks noChangeArrowheads="1"/>
          </p:cNvSpPr>
          <p:nvPr/>
        </p:nvSpPr>
        <p:spPr bwMode="auto">
          <a:xfrm>
            <a:off x="268573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2</a:t>
            </a:r>
            <a:endParaRPr lang="en-US" altLang="x-none" sz="1799">
              <a:solidFill>
                <a:srgbClr val="000000"/>
              </a:solidFill>
              <a:latin typeface="Tahoma" charset="0"/>
              <a:ea typeface="宋体" charset="-122"/>
            </a:endParaRPr>
          </a:p>
        </p:txBody>
      </p:sp>
      <p:sp>
        <p:nvSpPr>
          <p:cNvPr id="162828" name="Text Box 15"/>
          <p:cNvSpPr txBox="1">
            <a:spLocks noChangeArrowheads="1"/>
          </p:cNvSpPr>
          <p:nvPr/>
        </p:nvSpPr>
        <p:spPr bwMode="auto">
          <a:xfrm>
            <a:off x="348546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3</a:t>
            </a:r>
            <a:endParaRPr lang="en-US" altLang="x-none" sz="1799">
              <a:solidFill>
                <a:srgbClr val="000000"/>
              </a:solidFill>
              <a:latin typeface="Tahoma" charset="0"/>
              <a:ea typeface="宋体" charset="-122"/>
            </a:endParaRPr>
          </a:p>
        </p:txBody>
      </p:sp>
      <p:sp>
        <p:nvSpPr>
          <p:cNvPr id="162829" name="Text Box 16"/>
          <p:cNvSpPr txBox="1">
            <a:spLocks noChangeArrowheads="1"/>
          </p:cNvSpPr>
          <p:nvPr/>
        </p:nvSpPr>
        <p:spPr bwMode="auto">
          <a:xfrm>
            <a:off x="428519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FF0000"/>
                </a:solidFill>
                <a:latin typeface="Tahoma" charset="0"/>
                <a:ea typeface="宋体" charset="-122"/>
              </a:rPr>
              <a:t>4</a:t>
            </a:r>
            <a:endParaRPr lang="en-US" altLang="x-none" sz="1799">
              <a:solidFill>
                <a:srgbClr val="000000"/>
              </a:solidFill>
              <a:latin typeface="Tahoma" charset="0"/>
              <a:ea typeface="宋体" charset="-122"/>
            </a:endParaRPr>
          </a:p>
        </p:txBody>
      </p:sp>
      <p:sp>
        <p:nvSpPr>
          <p:cNvPr id="162830" name="Text Box 17"/>
          <p:cNvSpPr txBox="1">
            <a:spLocks noChangeArrowheads="1"/>
          </p:cNvSpPr>
          <p:nvPr/>
        </p:nvSpPr>
        <p:spPr bwMode="auto">
          <a:xfrm>
            <a:off x="508492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5</a:t>
            </a:r>
            <a:endParaRPr lang="en-US" altLang="x-none" sz="1799">
              <a:solidFill>
                <a:srgbClr val="000000"/>
              </a:solidFill>
              <a:latin typeface="Tahoma" charset="0"/>
              <a:ea typeface="宋体" charset="-122"/>
            </a:endParaRPr>
          </a:p>
        </p:txBody>
      </p:sp>
      <p:sp>
        <p:nvSpPr>
          <p:cNvPr id="162831" name="Text Box 18"/>
          <p:cNvSpPr txBox="1">
            <a:spLocks noChangeArrowheads="1"/>
          </p:cNvSpPr>
          <p:nvPr/>
        </p:nvSpPr>
        <p:spPr bwMode="auto">
          <a:xfrm>
            <a:off x="5884654"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6</a:t>
            </a:r>
            <a:endParaRPr lang="en-US" altLang="x-none" sz="1799">
              <a:solidFill>
                <a:srgbClr val="000000"/>
              </a:solidFill>
              <a:latin typeface="Tahoma" charset="0"/>
              <a:ea typeface="宋体" charset="-122"/>
            </a:endParaRPr>
          </a:p>
        </p:txBody>
      </p:sp>
      <p:sp>
        <p:nvSpPr>
          <p:cNvPr id="162832" name="Line 19"/>
          <p:cNvSpPr>
            <a:spLocks noChangeShapeType="1"/>
          </p:cNvSpPr>
          <p:nvPr/>
        </p:nvSpPr>
        <p:spPr bwMode="auto">
          <a:xfrm flipV="1">
            <a:off x="1487327" y="4997518"/>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3" name="Text Box 27"/>
          <p:cNvSpPr txBox="1">
            <a:spLocks noChangeArrowheads="1"/>
          </p:cNvSpPr>
          <p:nvPr/>
        </p:nvSpPr>
        <p:spPr bwMode="auto">
          <a:xfrm>
            <a:off x="1361179" y="3169564"/>
            <a:ext cx="948337"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Packets</a:t>
            </a:r>
          </a:p>
        </p:txBody>
      </p:sp>
      <p:sp>
        <p:nvSpPr>
          <p:cNvPr id="162834" name="Text Box 28"/>
          <p:cNvSpPr txBox="1">
            <a:spLocks noChangeArrowheads="1"/>
          </p:cNvSpPr>
          <p:nvPr/>
        </p:nvSpPr>
        <p:spPr bwMode="auto">
          <a:xfrm>
            <a:off x="1715822" y="4197789"/>
            <a:ext cx="371768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Acknowledgements (waiting seq#)</a:t>
            </a:r>
          </a:p>
        </p:txBody>
      </p:sp>
      <p:sp>
        <p:nvSpPr>
          <p:cNvPr id="162835" name="Rectangle 34"/>
          <p:cNvSpPr>
            <a:spLocks noChangeArrowheads="1"/>
          </p:cNvSpPr>
          <p:nvPr/>
        </p:nvSpPr>
        <p:spPr bwMode="auto">
          <a:xfrm>
            <a:off x="6514203" y="350992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36" name="Text Box 35"/>
          <p:cNvSpPr txBox="1">
            <a:spLocks noChangeArrowheads="1"/>
          </p:cNvSpPr>
          <p:nvPr/>
        </p:nvSpPr>
        <p:spPr bwMode="auto">
          <a:xfrm>
            <a:off x="6685573" y="35670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7</a:t>
            </a:r>
            <a:endParaRPr lang="en-US" altLang="x-none" sz="1799">
              <a:solidFill>
                <a:srgbClr val="000000"/>
              </a:solidFill>
              <a:latin typeface="Tahoma" charset="0"/>
              <a:ea typeface="宋体" charset="-122"/>
            </a:endParaRPr>
          </a:p>
        </p:txBody>
      </p:sp>
      <p:grpSp>
        <p:nvGrpSpPr>
          <p:cNvPr id="3" name="Group 2">
            <a:extLst>
              <a:ext uri="{FF2B5EF4-FFF2-40B4-BE49-F238E27FC236}">
                <a16:creationId xmlns:a16="http://schemas.microsoft.com/office/drawing/2014/main" id="{0EB5E54F-69A5-DC4A-B9EB-018B2D9AD9D6}"/>
              </a:ext>
            </a:extLst>
          </p:cNvPr>
          <p:cNvGrpSpPr/>
          <p:nvPr/>
        </p:nvGrpSpPr>
        <p:grpSpPr>
          <a:xfrm>
            <a:off x="2344180" y="4540534"/>
            <a:ext cx="332142" cy="472494"/>
            <a:chOff x="1602422" y="4920134"/>
            <a:chExt cx="443676" cy="631158"/>
          </a:xfrm>
        </p:grpSpPr>
        <p:sp>
          <p:nvSpPr>
            <p:cNvPr id="162840" name="Rectangle 20"/>
            <p:cNvSpPr>
              <a:spLocks noChangeArrowheads="1"/>
            </p:cNvSpPr>
            <p:nvPr/>
          </p:nvSpPr>
          <p:spPr bwMode="auto">
            <a:xfrm>
              <a:off x="1604012"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2" name="Text Box 22"/>
            <p:cNvSpPr txBox="1">
              <a:spLocks noChangeArrowheads="1"/>
            </p:cNvSpPr>
            <p:nvPr/>
          </p:nvSpPr>
          <p:spPr bwMode="auto">
            <a:xfrm>
              <a:off x="1602422"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2</a:t>
              </a:r>
              <a:endParaRPr lang="en-US" altLang="x-none" sz="1799">
                <a:solidFill>
                  <a:srgbClr val="000000"/>
                </a:solidFill>
                <a:latin typeface="Tahoma" charset="0"/>
              </a:endParaRPr>
            </a:p>
          </p:txBody>
        </p:sp>
      </p:grpSp>
      <p:grpSp>
        <p:nvGrpSpPr>
          <p:cNvPr id="4" name="Group 3">
            <a:extLst>
              <a:ext uri="{FF2B5EF4-FFF2-40B4-BE49-F238E27FC236}">
                <a16:creationId xmlns:a16="http://schemas.microsoft.com/office/drawing/2014/main" id="{DAF29672-32CD-344A-AC24-945905187A72}"/>
              </a:ext>
            </a:extLst>
          </p:cNvPr>
          <p:cNvGrpSpPr/>
          <p:nvPr/>
        </p:nvGrpSpPr>
        <p:grpSpPr>
          <a:xfrm>
            <a:off x="3143910" y="4540534"/>
            <a:ext cx="332142" cy="472494"/>
            <a:chOff x="2670704" y="4920134"/>
            <a:chExt cx="443676" cy="631158"/>
          </a:xfrm>
        </p:grpSpPr>
        <p:sp>
          <p:nvSpPr>
            <p:cNvPr id="162841" name="Rectangle 21"/>
            <p:cNvSpPr>
              <a:spLocks noChangeArrowheads="1"/>
            </p:cNvSpPr>
            <p:nvPr/>
          </p:nvSpPr>
          <p:spPr bwMode="auto">
            <a:xfrm>
              <a:off x="2672294"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3" name="Text Box 23"/>
            <p:cNvSpPr txBox="1">
              <a:spLocks noChangeArrowheads="1"/>
            </p:cNvSpPr>
            <p:nvPr/>
          </p:nvSpPr>
          <p:spPr bwMode="auto">
            <a:xfrm>
              <a:off x="2670704"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3</a:t>
              </a:r>
              <a:endParaRPr lang="en-US" altLang="x-none" sz="1799">
                <a:solidFill>
                  <a:srgbClr val="000000"/>
                </a:solidFill>
                <a:latin typeface="Tahoma" charset="0"/>
              </a:endParaRPr>
            </a:p>
          </p:txBody>
        </p:sp>
      </p:grpSp>
      <p:grpSp>
        <p:nvGrpSpPr>
          <p:cNvPr id="162844" name="Group 24"/>
          <p:cNvGrpSpPr>
            <a:grpSpLocks/>
          </p:cNvGrpSpPr>
          <p:nvPr/>
        </p:nvGrpSpPr>
        <p:grpSpPr bwMode="auto">
          <a:xfrm>
            <a:off x="3943641" y="4540530"/>
            <a:ext cx="332031" cy="472460"/>
            <a:chOff x="2352" y="3408"/>
            <a:chExt cx="279" cy="397"/>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4" name="Text Box 26"/>
            <p:cNvSpPr txBox="1">
              <a:spLocks noChangeArrowheads="1"/>
            </p:cNvSpPr>
            <p:nvPr/>
          </p:nvSpPr>
          <p:spPr bwMode="auto">
            <a:xfrm>
              <a:off x="2352" y="3456"/>
              <a:ext cx="27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dirty="0">
                  <a:solidFill>
                    <a:srgbClr val="000000"/>
                  </a:solidFill>
                  <a:latin typeface="Tahoma" charset="0"/>
                </a:rPr>
                <a:t>4</a:t>
              </a:r>
              <a:endParaRPr lang="en-US" altLang="x-none" sz="1799" dirty="0">
                <a:solidFill>
                  <a:srgbClr val="000000"/>
                </a:solidFill>
                <a:latin typeface="Tahoma" charset="0"/>
              </a:endParaRPr>
            </a:p>
          </p:txBody>
        </p:sp>
      </p:grpSp>
      <p:grpSp>
        <p:nvGrpSpPr>
          <p:cNvPr id="5" name="Group 4">
            <a:extLst>
              <a:ext uri="{FF2B5EF4-FFF2-40B4-BE49-F238E27FC236}">
                <a16:creationId xmlns:a16="http://schemas.microsoft.com/office/drawing/2014/main" id="{4A637F4A-5825-6B46-BE4B-313928993195}"/>
              </a:ext>
            </a:extLst>
          </p:cNvPr>
          <p:cNvGrpSpPr/>
          <p:nvPr/>
        </p:nvGrpSpPr>
        <p:grpSpPr>
          <a:xfrm>
            <a:off x="5543099" y="4540534"/>
            <a:ext cx="332142" cy="472494"/>
            <a:chOff x="5875549" y="4920134"/>
            <a:chExt cx="443676" cy="631158"/>
          </a:xfrm>
        </p:grpSpPr>
        <p:sp>
          <p:nvSpPr>
            <p:cNvPr id="162845" name="Rectangle 29"/>
            <p:cNvSpPr>
              <a:spLocks noChangeArrowheads="1"/>
            </p:cNvSpPr>
            <p:nvPr/>
          </p:nvSpPr>
          <p:spPr bwMode="auto">
            <a:xfrm>
              <a:off x="5877139" y="4920134"/>
              <a:ext cx="379939" cy="610447"/>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6" name="Text Box 30"/>
            <p:cNvSpPr txBox="1">
              <a:spLocks noChangeArrowheads="1"/>
            </p:cNvSpPr>
            <p:nvPr/>
          </p:nvSpPr>
          <p:spPr bwMode="auto">
            <a:xfrm>
              <a:off x="5875549" y="4996440"/>
              <a:ext cx="443676" cy="554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7" name="Group 31"/>
          <p:cNvGrpSpPr>
            <a:grpSpLocks/>
          </p:cNvGrpSpPr>
          <p:nvPr/>
        </p:nvGrpSpPr>
        <p:grpSpPr bwMode="auto">
          <a:xfrm>
            <a:off x="6342829" y="4540530"/>
            <a:ext cx="332031" cy="472460"/>
            <a:chOff x="2352" y="3408"/>
            <a:chExt cx="279" cy="397"/>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2" name="Text Box 33"/>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8" name="Group 36"/>
          <p:cNvGrpSpPr>
            <a:grpSpLocks/>
          </p:cNvGrpSpPr>
          <p:nvPr/>
        </p:nvGrpSpPr>
        <p:grpSpPr bwMode="auto">
          <a:xfrm>
            <a:off x="7142559" y="4538151"/>
            <a:ext cx="332031" cy="472460"/>
            <a:chOff x="2352" y="3408"/>
            <a:chExt cx="279" cy="397"/>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0" name="Text Box 38"/>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sp>
        <p:nvSpPr>
          <p:cNvPr id="162838" name="Line 39"/>
          <p:cNvSpPr>
            <a:spLocks noChangeShapeType="1"/>
          </p:cNvSpPr>
          <p:nvPr/>
        </p:nvSpPr>
        <p:spPr bwMode="auto">
          <a:xfrm flipV="1">
            <a:off x="4115012" y="3512306"/>
            <a:ext cx="628359" cy="4438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9" name="Line 40"/>
          <p:cNvSpPr>
            <a:spLocks noChangeShapeType="1"/>
          </p:cNvSpPr>
          <p:nvPr/>
        </p:nvSpPr>
        <p:spPr bwMode="auto">
          <a:xfrm>
            <a:off x="4115012" y="3512306"/>
            <a:ext cx="628359" cy="45698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6" name="Rectangular Callout 5">
            <a:extLst>
              <a:ext uri="{FF2B5EF4-FFF2-40B4-BE49-F238E27FC236}">
                <a16:creationId xmlns:a16="http://schemas.microsoft.com/office/drawing/2014/main" id="{B29612F6-24FC-C942-A2D3-581168AAC646}"/>
              </a:ext>
            </a:extLst>
          </p:cNvPr>
          <p:cNvSpPr/>
          <p:nvPr/>
        </p:nvSpPr>
        <p:spPr bwMode="auto">
          <a:xfrm>
            <a:off x="5084923" y="5339436"/>
            <a:ext cx="1600650" cy="611309"/>
          </a:xfrm>
          <a:prstGeom prst="wedgeRectCallout">
            <a:avLst>
              <a:gd name="adj1" fmla="val 87943"/>
              <a:gd name="adj2" fmla="val -10203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68453" tIns="34226" rIns="68453" bIns="34226" numCol="1" rtlCol="0" anchor="t" anchorCtr="0" compatLnSpc="1">
            <a:prstTxWarp prst="textNoShape">
              <a:avLst/>
            </a:prstTxWarp>
          </a:bodyPr>
          <a:lstStyle/>
          <a:p>
            <a:pPr algn="ctr" defTabSz="684518">
              <a:defRPr/>
            </a:pPr>
            <a:r>
              <a:rPr lang="en-US" sz="1797" dirty="0">
                <a:solidFill>
                  <a:srgbClr val="000000"/>
                </a:solidFill>
                <a:latin typeface="Times New Roman" pitchFamily="18" charset="0"/>
              </a:rPr>
              <a:t>Assume loss</a:t>
            </a:r>
            <a:br>
              <a:rPr lang="en-US" sz="1797" dirty="0">
                <a:solidFill>
                  <a:srgbClr val="000000"/>
                </a:solidFill>
                <a:latin typeface="Times New Roman" pitchFamily="18" charset="0"/>
              </a:rPr>
            </a:br>
            <a:r>
              <a:rPr lang="en-US" sz="1797" dirty="0">
                <a:solidFill>
                  <a:srgbClr val="000000"/>
                </a:solidFill>
                <a:latin typeface="Times New Roman" pitchFamily="18" charset="0"/>
              </a:rPr>
              <a:t>=&gt; </a:t>
            </a:r>
            <a:r>
              <a:rPr lang="en-US" sz="1797" dirty="0" err="1">
                <a:solidFill>
                  <a:srgbClr val="000000"/>
                </a:solidFill>
                <a:latin typeface="Times New Roman" pitchFamily="18" charset="0"/>
              </a:rPr>
              <a:t>cong</a:t>
            </a:r>
            <a:endParaRPr lang="en-US" sz="1797" dirty="0">
              <a:solidFill>
                <a:srgbClr val="000000"/>
              </a:solidFill>
              <a:latin typeface="Times New Roman" pitchFamily="18" charset="0"/>
            </a:endParaRPr>
          </a:p>
        </p:txBody>
      </p:sp>
      <p:sp>
        <p:nvSpPr>
          <p:cNvPr id="7" name="TextBox 6">
            <a:extLst>
              <a:ext uri="{FF2B5EF4-FFF2-40B4-BE49-F238E27FC236}">
                <a16:creationId xmlns:a16="http://schemas.microsoft.com/office/drawing/2014/main" id="{5BAD1793-1502-8449-A50C-15921835A3D4}"/>
              </a:ext>
            </a:extLst>
          </p:cNvPr>
          <p:cNvSpPr txBox="1"/>
          <p:nvPr/>
        </p:nvSpPr>
        <p:spPr>
          <a:xfrm>
            <a:off x="1600978" y="5303243"/>
            <a:ext cx="2342663" cy="553100"/>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a:t>
            </a:r>
            <a:r>
              <a:rPr lang="en-US" sz="1497" dirty="0" err="1">
                <a:solidFill>
                  <a:srgbClr val="000000"/>
                </a:solidFill>
              </a:rPr>
              <a:t>endhosts</a:t>
            </a:r>
            <a:r>
              <a:rPr lang="en-US" sz="1497" dirty="0">
                <a:solidFill>
                  <a:srgbClr val="000000"/>
                </a:solidFill>
              </a:rPr>
              <a:t> using loss as congestion?</a:t>
            </a:r>
          </a:p>
        </p:txBody>
      </p:sp>
    </p:spTree>
    <p:extLst>
      <p:ext uri="{BB962C8B-B14F-4D97-AF65-F5344CB8AC3E}">
        <p14:creationId xmlns:p14="http://schemas.microsoft.com/office/powerpoint/2010/main" val="108994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8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5EA8-7A65-6546-9F6B-2C2533475046}"/>
              </a:ext>
            </a:extLst>
          </p:cNvPr>
          <p:cNvSpPr>
            <a:spLocks noGrp="1"/>
          </p:cNvSpPr>
          <p:nvPr>
            <p:ph type="title"/>
          </p:nvPr>
        </p:nvSpPr>
        <p:spPr>
          <a:xfrm>
            <a:off x="533400" y="228600"/>
            <a:ext cx="8534400" cy="1143000"/>
          </a:xfrm>
        </p:spPr>
        <p:txBody>
          <a:bodyPr/>
          <a:lstStyle/>
          <a:p>
            <a:r>
              <a:rPr lang="en-US" altLang="zh-CN" sz="3200" dirty="0">
                <a:solidFill>
                  <a:srgbClr val="3333CC"/>
                </a:solidFill>
                <a:ea typeface="宋体" charset="-122"/>
              </a:rPr>
              <a:t>Obtain d(t) </a:t>
            </a:r>
            <a:r>
              <a:rPr lang="en-US" sz="3200" dirty="0"/>
              <a:t>Approach 2: Network Feedback (ECN: Explicit Congestion Notification)</a:t>
            </a:r>
          </a:p>
        </p:txBody>
      </p:sp>
      <p:sp>
        <p:nvSpPr>
          <p:cNvPr id="2" name="Slide Number Placeholder 1">
            <a:extLst>
              <a:ext uri="{FF2B5EF4-FFF2-40B4-BE49-F238E27FC236}">
                <a16:creationId xmlns:a16="http://schemas.microsoft.com/office/drawing/2014/main" id="{3A77DC15-AF1E-C449-8B54-1B2E62F431B9}"/>
              </a:ext>
            </a:extLst>
          </p:cNvPr>
          <p:cNvSpPr>
            <a:spLocks noGrp="1"/>
          </p:cNvSpPr>
          <p:nvPr>
            <p:ph type="sldNum" sz="quarter" idx="4294967295"/>
          </p:nvPr>
        </p:nvSpPr>
        <p:spPr/>
        <p:txBody>
          <a:bodyPr/>
          <a:lstStyle/>
          <a:p>
            <a:pPr defTabSz="684518">
              <a:defRPr/>
            </a:pPr>
            <a:fld id="{47B22002-88AC-DA45-AB5D-F3D1C74ADEFF}" type="slidenum">
              <a:rPr lang="en-US" altLang="en-US">
                <a:solidFill>
                  <a:srgbClr val="000000"/>
                </a:solidFill>
              </a:rPr>
              <a:pPr defTabSz="684518">
                <a:defRPr/>
              </a:pPr>
              <a:t>53</a:t>
            </a:fld>
            <a:endParaRPr lang="en-US" altLang="en-US">
              <a:solidFill>
                <a:srgbClr val="000000"/>
              </a:solidFill>
            </a:endParaRPr>
          </a:p>
        </p:txBody>
      </p:sp>
      <p:grpSp>
        <p:nvGrpSpPr>
          <p:cNvPr id="5" name="Group 81">
            <a:extLst>
              <a:ext uri="{FF2B5EF4-FFF2-40B4-BE49-F238E27FC236}">
                <a16:creationId xmlns:a16="http://schemas.microsoft.com/office/drawing/2014/main" id="{8DB4428F-5D5C-2649-BF09-01030E30D87B}"/>
              </a:ext>
            </a:extLst>
          </p:cNvPr>
          <p:cNvGrpSpPr/>
          <p:nvPr/>
        </p:nvGrpSpPr>
        <p:grpSpPr>
          <a:xfrm>
            <a:off x="6221533" y="3543089"/>
            <a:ext cx="205360" cy="205360"/>
            <a:chOff x="6934200" y="2667000"/>
            <a:chExt cx="274320" cy="274320"/>
          </a:xfrm>
          <a:effectLst/>
        </p:grpSpPr>
        <p:sp>
          <p:nvSpPr>
            <p:cNvPr id="6" name="Rectangle 163">
              <a:extLst>
                <a:ext uri="{FF2B5EF4-FFF2-40B4-BE49-F238E27FC236}">
                  <a16:creationId xmlns:a16="http://schemas.microsoft.com/office/drawing/2014/main" id="{AF8F0345-1BD4-F94E-9FAC-BA17048348AA}"/>
                </a:ext>
              </a:extLst>
            </p:cNvPr>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kern="0">
                <a:solidFill>
                  <a:srgbClr val="333399"/>
                </a:solidFill>
                <a:latin typeface="Arial" pitchFamily="-109" charset="0"/>
              </a:endParaRPr>
            </a:p>
          </p:txBody>
        </p:sp>
        <p:sp>
          <p:nvSpPr>
            <p:cNvPr id="7" name="Oval 6">
              <a:extLst>
                <a:ext uri="{FF2B5EF4-FFF2-40B4-BE49-F238E27FC236}">
                  <a16:creationId xmlns:a16="http://schemas.microsoft.com/office/drawing/2014/main" id="{A84F5D25-42FE-574E-9CED-9513854B74E5}"/>
                </a:ext>
              </a:extLst>
            </p:cNvPr>
            <p:cNvSpPr/>
            <p:nvPr/>
          </p:nvSpPr>
          <p:spPr>
            <a:xfrm>
              <a:off x="7005638" y="2733675"/>
              <a:ext cx="133350" cy="144780"/>
            </a:xfrm>
            <a:prstGeom prst="ellipse">
              <a:avLst/>
            </a:prstGeom>
            <a:solidFill>
              <a:sysClr val="window" lastClr="FFFFFF"/>
            </a:solidFill>
            <a:ln w="25400" cap="flat" cmpd="sng" algn="ctr">
              <a:no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8" name="Rectangle 163">
            <a:extLst>
              <a:ext uri="{FF2B5EF4-FFF2-40B4-BE49-F238E27FC236}">
                <a16:creationId xmlns:a16="http://schemas.microsoft.com/office/drawing/2014/main" id="{C2A1EA62-C2F3-2E49-AA1B-6E0B157E6287}"/>
              </a:ext>
            </a:extLst>
          </p:cNvPr>
          <p:cNvSpPr>
            <a:spLocks noChangeArrowheads="1"/>
          </p:cNvSpPr>
          <p:nvPr/>
        </p:nvSpPr>
        <p:spPr bwMode="auto">
          <a:xfrm>
            <a:off x="6221533" y="3545371"/>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9" name="Rectangle 163">
            <a:extLst>
              <a:ext uri="{FF2B5EF4-FFF2-40B4-BE49-F238E27FC236}">
                <a16:creationId xmlns:a16="http://schemas.microsoft.com/office/drawing/2014/main" id="{14D9EAA8-C0D0-EE4F-BBB0-EA13B8678DB8}"/>
              </a:ext>
            </a:extLst>
          </p:cNvPr>
          <p:cNvSpPr>
            <a:spLocks noChangeArrowheads="1"/>
          </p:cNvSpPr>
          <p:nvPr/>
        </p:nvSpPr>
        <p:spPr bwMode="auto">
          <a:xfrm>
            <a:off x="6221533" y="3543089"/>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10" name="TextBox 9">
            <a:extLst>
              <a:ext uri="{FF2B5EF4-FFF2-40B4-BE49-F238E27FC236}">
                <a16:creationId xmlns:a16="http://schemas.microsoft.com/office/drawing/2014/main" id="{673BD0F6-49AD-C14E-8D69-CC2480FB5FB7}"/>
              </a:ext>
            </a:extLst>
          </p:cNvPr>
          <p:cNvSpPr txBox="1"/>
          <p:nvPr/>
        </p:nvSpPr>
        <p:spPr>
          <a:xfrm>
            <a:off x="6164488" y="3494779"/>
            <a:ext cx="268109" cy="299634"/>
          </a:xfrm>
          <a:prstGeom prst="rect">
            <a:avLst/>
          </a:prstGeom>
          <a:solidFill>
            <a:sysClr val="window" lastClr="FFFFFF"/>
          </a:solidFill>
          <a:ln>
            <a:noFill/>
          </a:ln>
          <a:effectLst/>
        </p:spPr>
        <p:txBody>
          <a:bodyPr wrap="square" rtlCol="0">
            <a:spAutoFit/>
          </a:bodyPr>
          <a:lstStyle/>
          <a:p>
            <a:pPr defTabSz="342258" eaLnBrk="1" fontAlgn="auto" hangingPunct="1">
              <a:spcBef>
                <a:spcPts val="0"/>
              </a:spcBef>
              <a:spcAft>
                <a:spcPts val="0"/>
              </a:spcAft>
              <a:defRPr/>
            </a:pPr>
            <a:endParaRPr lang="en-US" sz="1347" kern="0" dirty="0">
              <a:solidFill>
                <a:prstClr val="black"/>
              </a:solidFill>
              <a:latin typeface="Calibri"/>
            </a:endParaRPr>
          </a:p>
        </p:txBody>
      </p:sp>
      <p:pic>
        <p:nvPicPr>
          <p:cNvPr id="11" name="Picture 10" descr="server-gray.png">
            <a:extLst>
              <a:ext uri="{FF2B5EF4-FFF2-40B4-BE49-F238E27FC236}">
                <a16:creationId xmlns:a16="http://schemas.microsoft.com/office/drawing/2014/main" id="{E7272DDC-6EE2-7049-8F70-0C3CAC3F2EBF}"/>
              </a:ext>
            </a:extLst>
          </p:cNvPr>
          <p:cNvPicPr>
            <a:picLocks noChangeAspect="1"/>
          </p:cNvPicPr>
          <p:nvPr/>
        </p:nvPicPr>
        <p:blipFill>
          <a:blip r:embed="rId2" cstate="print"/>
          <a:stretch>
            <a:fillRect/>
          </a:stretch>
        </p:blipFill>
        <p:spPr>
          <a:xfrm>
            <a:off x="2341202" y="5209557"/>
            <a:ext cx="685189" cy="729395"/>
          </a:xfrm>
          <a:prstGeom prst="rect">
            <a:avLst/>
          </a:prstGeom>
        </p:spPr>
      </p:pic>
      <p:pic>
        <p:nvPicPr>
          <p:cNvPr id="12" name="Picture 11" descr="server-gray.png">
            <a:extLst>
              <a:ext uri="{FF2B5EF4-FFF2-40B4-BE49-F238E27FC236}">
                <a16:creationId xmlns:a16="http://schemas.microsoft.com/office/drawing/2014/main" id="{E2FDAC29-F74A-194D-842A-9BCD21A0A814}"/>
              </a:ext>
            </a:extLst>
          </p:cNvPr>
          <p:cNvPicPr>
            <a:picLocks noChangeAspect="1"/>
          </p:cNvPicPr>
          <p:nvPr/>
        </p:nvPicPr>
        <p:blipFill>
          <a:blip r:embed="rId2" cstate="print"/>
          <a:stretch>
            <a:fillRect/>
          </a:stretch>
        </p:blipFill>
        <p:spPr>
          <a:xfrm>
            <a:off x="2341860" y="2369520"/>
            <a:ext cx="685189" cy="729395"/>
          </a:xfrm>
          <a:prstGeom prst="rect">
            <a:avLst/>
          </a:prstGeom>
        </p:spPr>
      </p:pic>
      <p:cxnSp>
        <p:nvCxnSpPr>
          <p:cNvPr id="13" name="Straight Connector 12">
            <a:extLst>
              <a:ext uri="{FF2B5EF4-FFF2-40B4-BE49-F238E27FC236}">
                <a16:creationId xmlns:a16="http://schemas.microsoft.com/office/drawing/2014/main" id="{B232BEF5-A7D6-094A-9FA8-C516461EA493}"/>
              </a:ext>
            </a:extLst>
          </p:cNvPr>
          <p:cNvCxnSpPr/>
          <p:nvPr/>
        </p:nvCxnSpPr>
        <p:spPr>
          <a:xfrm flipV="1">
            <a:off x="5296923" y="4136483"/>
            <a:ext cx="1205491" cy="0"/>
          </a:xfrm>
          <a:prstGeom prst="line">
            <a:avLst/>
          </a:prstGeom>
          <a:noFill/>
          <a:ln w="50800" cap="flat" cmpd="sng" algn="ctr">
            <a:solidFill>
              <a:sysClr val="windowText" lastClr="000000"/>
            </a:solidFill>
            <a:prstDash val="solid"/>
          </a:ln>
          <a:effectLst/>
        </p:spPr>
      </p:cxnSp>
      <p:cxnSp>
        <p:nvCxnSpPr>
          <p:cNvPr id="14" name="Straight Connector 13">
            <a:extLst>
              <a:ext uri="{FF2B5EF4-FFF2-40B4-BE49-F238E27FC236}">
                <a16:creationId xmlns:a16="http://schemas.microsoft.com/office/drawing/2014/main" id="{500DDD53-7B2D-2342-81EC-2737FB331C06}"/>
              </a:ext>
            </a:extLst>
          </p:cNvPr>
          <p:cNvCxnSpPr/>
          <p:nvPr/>
        </p:nvCxnSpPr>
        <p:spPr>
          <a:xfrm>
            <a:off x="2984160" y="2734219"/>
            <a:ext cx="1254319" cy="1322270"/>
          </a:xfrm>
          <a:prstGeom prst="line">
            <a:avLst/>
          </a:prstGeom>
          <a:noFill/>
          <a:ln w="508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C9E9300-AE87-7149-8F75-A3EE51E2B113}"/>
              </a:ext>
            </a:extLst>
          </p:cNvPr>
          <p:cNvCxnSpPr/>
          <p:nvPr/>
        </p:nvCxnSpPr>
        <p:spPr>
          <a:xfrm flipV="1">
            <a:off x="2983503" y="4227622"/>
            <a:ext cx="1254976" cy="1346633"/>
          </a:xfrm>
          <a:prstGeom prst="line">
            <a:avLst/>
          </a:prstGeom>
          <a:noFill/>
          <a:ln w="50800" cap="flat" cmpd="sng" algn="ctr">
            <a:solidFill>
              <a:sysClr val="windowText" lastClr="000000"/>
            </a:solidFill>
            <a:prstDash val="solid"/>
          </a:ln>
          <a:effectLst/>
        </p:spPr>
      </p:cxnSp>
      <p:grpSp>
        <p:nvGrpSpPr>
          <p:cNvPr id="16" name="Group 151">
            <a:extLst>
              <a:ext uri="{FF2B5EF4-FFF2-40B4-BE49-F238E27FC236}">
                <a16:creationId xmlns:a16="http://schemas.microsoft.com/office/drawing/2014/main" id="{922B5ABE-17DE-AA45-8E21-43C5C5A8375A}"/>
              </a:ext>
            </a:extLst>
          </p:cNvPr>
          <p:cNvGrpSpPr>
            <a:grpSpLocks/>
          </p:cNvGrpSpPr>
          <p:nvPr/>
        </p:nvGrpSpPr>
        <p:grpSpPr bwMode="auto">
          <a:xfrm>
            <a:off x="4339069" y="3909718"/>
            <a:ext cx="969754" cy="456355"/>
            <a:chOff x="4032" y="480"/>
            <a:chExt cx="768" cy="576"/>
          </a:xfrm>
          <a:gradFill>
            <a:gsLst>
              <a:gs pos="0">
                <a:sysClr val="window" lastClr="FFFFFF"/>
              </a:gs>
              <a:gs pos="100000">
                <a:srgbClr val="0000FF"/>
              </a:gs>
            </a:gsLst>
            <a:lin ang="0" scaled="1"/>
          </a:gradFill>
        </p:grpSpPr>
        <p:sp>
          <p:nvSpPr>
            <p:cNvPr id="17" name="Freeform 152">
              <a:extLst>
                <a:ext uri="{FF2B5EF4-FFF2-40B4-BE49-F238E27FC236}">
                  <a16:creationId xmlns:a16="http://schemas.microsoft.com/office/drawing/2014/main" id="{2B2E414F-9037-914F-ADA8-37F5F39A945B}"/>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srgbClr val="333399"/>
                </a:solidFill>
                <a:latin typeface="Calibri"/>
              </a:endParaRPr>
            </a:p>
          </p:txBody>
        </p:sp>
        <p:sp>
          <p:nvSpPr>
            <p:cNvPr id="18" name="Line 153">
              <a:extLst>
                <a:ext uri="{FF2B5EF4-FFF2-40B4-BE49-F238E27FC236}">
                  <a16:creationId xmlns:a16="http://schemas.microsoft.com/office/drawing/2014/main" id="{F52A7C06-185F-F642-8DE7-53B81B9E81A5}"/>
                </a:ext>
              </a:extLst>
            </p:cNvPr>
            <p:cNvSpPr>
              <a:spLocks noChangeShapeType="1"/>
            </p:cNvSpPr>
            <p:nvPr/>
          </p:nvSpPr>
          <p:spPr bwMode="auto">
            <a:xfrm>
              <a:off x="4664" y="653"/>
              <a:ext cx="0" cy="288"/>
            </a:xfrm>
            <a:prstGeom prst="line">
              <a:avLst/>
            </a:pr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prstClr val="black"/>
                </a:solidFill>
                <a:latin typeface="Calibri"/>
              </a:endParaRPr>
            </a:p>
          </p:txBody>
        </p:sp>
      </p:grpSp>
      <p:sp>
        <p:nvSpPr>
          <p:cNvPr id="19" name="TextBox 18">
            <a:extLst>
              <a:ext uri="{FF2B5EF4-FFF2-40B4-BE49-F238E27FC236}">
                <a16:creationId xmlns:a16="http://schemas.microsoft.com/office/drawing/2014/main" id="{E6430BC0-D24F-324C-BA84-0C4DE3304B57}"/>
              </a:ext>
            </a:extLst>
          </p:cNvPr>
          <p:cNvSpPr txBox="1"/>
          <p:nvPr/>
        </p:nvSpPr>
        <p:spPr>
          <a:xfrm>
            <a:off x="2170069" y="2027254"/>
            <a:ext cx="969754"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1</a:t>
            </a:r>
          </a:p>
        </p:txBody>
      </p:sp>
      <p:sp>
        <p:nvSpPr>
          <p:cNvPr id="20" name="TextBox 19">
            <a:extLst>
              <a:ext uri="{FF2B5EF4-FFF2-40B4-BE49-F238E27FC236}">
                <a16:creationId xmlns:a16="http://schemas.microsoft.com/office/drawing/2014/main" id="{E2631B6A-47C9-5041-9046-76AF42EBEC63}"/>
              </a:ext>
            </a:extLst>
          </p:cNvPr>
          <p:cNvSpPr txBox="1"/>
          <p:nvPr/>
        </p:nvSpPr>
        <p:spPr>
          <a:xfrm>
            <a:off x="2170069" y="4879472"/>
            <a:ext cx="798621" cy="5069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2</a:t>
            </a:r>
          </a:p>
        </p:txBody>
      </p:sp>
      <p:sp>
        <p:nvSpPr>
          <p:cNvPr id="21" name="TextBox 20">
            <a:extLst>
              <a:ext uri="{FF2B5EF4-FFF2-40B4-BE49-F238E27FC236}">
                <a16:creationId xmlns:a16="http://schemas.microsoft.com/office/drawing/2014/main" id="{E14375D5-2941-E84C-9F16-53CEC2074517}"/>
              </a:ext>
            </a:extLst>
          </p:cNvPr>
          <p:cNvSpPr txBox="1"/>
          <p:nvPr/>
        </p:nvSpPr>
        <p:spPr>
          <a:xfrm>
            <a:off x="6448396" y="3348009"/>
            <a:ext cx="856980"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Receiver</a:t>
            </a:r>
          </a:p>
        </p:txBody>
      </p:sp>
      <p:sp>
        <p:nvSpPr>
          <p:cNvPr id="22" name="Rectangle 163">
            <a:extLst>
              <a:ext uri="{FF2B5EF4-FFF2-40B4-BE49-F238E27FC236}">
                <a16:creationId xmlns:a16="http://schemas.microsoft.com/office/drawing/2014/main" id="{B9A34147-1F89-CA43-AC9D-EC097E44D8F6}"/>
              </a:ext>
            </a:extLst>
          </p:cNvPr>
          <p:cNvSpPr>
            <a:spLocks noChangeArrowheads="1"/>
          </p:cNvSpPr>
          <p:nvPr/>
        </p:nvSpPr>
        <p:spPr bwMode="auto">
          <a:xfrm>
            <a:off x="2826254" y="5394179"/>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23" name="Rectangle 163">
            <a:extLst>
              <a:ext uri="{FF2B5EF4-FFF2-40B4-BE49-F238E27FC236}">
                <a16:creationId xmlns:a16="http://schemas.microsoft.com/office/drawing/2014/main" id="{3A021DCD-A65A-934D-BE68-E660AE690C05}"/>
              </a:ext>
            </a:extLst>
          </p:cNvPr>
          <p:cNvSpPr>
            <a:spLocks noChangeArrowheads="1"/>
          </p:cNvSpPr>
          <p:nvPr/>
        </p:nvSpPr>
        <p:spPr bwMode="auto">
          <a:xfrm>
            <a:off x="2826254" y="252541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pic>
        <p:nvPicPr>
          <p:cNvPr id="24" name="Picture 23" descr="server2.jpg">
            <a:extLst>
              <a:ext uri="{FF2B5EF4-FFF2-40B4-BE49-F238E27FC236}">
                <a16:creationId xmlns:a16="http://schemas.microsoft.com/office/drawing/2014/main" id="{6A039CEF-3E57-2F43-9BD0-5A68753A6BCE}"/>
              </a:ext>
            </a:extLst>
          </p:cNvPr>
          <p:cNvPicPr>
            <a:picLocks noChangeAspect="1"/>
          </p:cNvPicPr>
          <p:nvPr/>
        </p:nvPicPr>
        <p:blipFill>
          <a:blip r:embed="rId3" cstate="print"/>
          <a:stretch>
            <a:fillRect/>
          </a:stretch>
        </p:blipFill>
        <p:spPr>
          <a:xfrm>
            <a:off x="6445369" y="3736036"/>
            <a:ext cx="860007" cy="825605"/>
          </a:xfrm>
          <a:prstGeom prst="rect">
            <a:avLst/>
          </a:prstGeom>
        </p:spPr>
      </p:pic>
      <p:sp>
        <p:nvSpPr>
          <p:cNvPr id="43" name="Rectangle 163">
            <a:extLst>
              <a:ext uri="{FF2B5EF4-FFF2-40B4-BE49-F238E27FC236}">
                <a16:creationId xmlns:a16="http://schemas.microsoft.com/office/drawing/2014/main" id="{126F0CE3-4C54-8C4C-8D4B-6142107FF8CF}"/>
              </a:ext>
            </a:extLst>
          </p:cNvPr>
          <p:cNvSpPr>
            <a:spLocks noChangeArrowheads="1"/>
          </p:cNvSpPr>
          <p:nvPr/>
        </p:nvSpPr>
        <p:spPr bwMode="auto">
          <a:xfrm>
            <a:off x="5147469" y="3911561"/>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4" name="Rectangle 163">
            <a:extLst>
              <a:ext uri="{FF2B5EF4-FFF2-40B4-BE49-F238E27FC236}">
                <a16:creationId xmlns:a16="http://schemas.microsoft.com/office/drawing/2014/main" id="{FD0B1B9D-A0FB-CF47-AF91-8ADA5180BC22}"/>
              </a:ext>
            </a:extLst>
          </p:cNvPr>
          <p:cNvSpPr>
            <a:spLocks noChangeArrowheads="1"/>
          </p:cNvSpPr>
          <p:nvPr/>
        </p:nvSpPr>
        <p:spPr bwMode="auto">
          <a:xfrm>
            <a:off x="4976336" y="392106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5" name="Rectangle 163">
            <a:extLst>
              <a:ext uri="{FF2B5EF4-FFF2-40B4-BE49-F238E27FC236}">
                <a16:creationId xmlns:a16="http://schemas.microsoft.com/office/drawing/2014/main" id="{2952409E-E4A6-904B-B686-182A1E3B19B5}"/>
              </a:ext>
            </a:extLst>
          </p:cNvPr>
          <p:cNvSpPr>
            <a:spLocks noChangeArrowheads="1"/>
          </p:cNvSpPr>
          <p:nvPr/>
        </p:nvSpPr>
        <p:spPr bwMode="auto">
          <a:xfrm>
            <a:off x="4819194" y="3918632"/>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6" name="Rectangle 163">
            <a:extLst>
              <a:ext uri="{FF2B5EF4-FFF2-40B4-BE49-F238E27FC236}">
                <a16:creationId xmlns:a16="http://schemas.microsoft.com/office/drawing/2014/main" id="{D230E46C-C83B-694A-902B-D3E0E0DA1275}"/>
              </a:ext>
            </a:extLst>
          </p:cNvPr>
          <p:cNvSpPr>
            <a:spLocks noChangeArrowheads="1"/>
          </p:cNvSpPr>
          <p:nvPr/>
        </p:nvSpPr>
        <p:spPr bwMode="auto">
          <a:xfrm>
            <a:off x="4672100" y="3916314"/>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7" name="Rectangle 163">
            <a:extLst>
              <a:ext uri="{FF2B5EF4-FFF2-40B4-BE49-F238E27FC236}">
                <a16:creationId xmlns:a16="http://schemas.microsoft.com/office/drawing/2014/main" id="{702D2ADA-6E47-4F49-98ED-E9981FB0AACF}"/>
              </a:ext>
            </a:extLst>
          </p:cNvPr>
          <p:cNvSpPr>
            <a:spLocks noChangeArrowheads="1"/>
          </p:cNvSpPr>
          <p:nvPr/>
        </p:nvSpPr>
        <p:spPr bwMode="auto">
          <a:xfrm>
            <a:off x="4519710" y="3913878"/>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8" name="Freeform 47">
            <a:extLst>
              <a:ext uri="{FF2B5EF4-FFF2-40B4-BE49-F238E27FC236}">
                <a16:creationId xmlns:a16="http://schemas.microsoft.com/office/drawing/2014/main" id="{4B97E2CB-FA8F-144E-BCDE-BF82AC766E76}"/>
              </a:ext>
            </a:extLst>
          </p:cNvPr>
          <p:cNvSpPr/>
          <p:nvPr/>
        </p:nvSpPr>
        <p:spPr>
          <a:xfrm>
            <a:off x="3022206" y="263207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FF6600"/>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sp>
        <p:nvSpPr>
          <p:cNvPr id="49" name="Freeform 48">
            <a:extLst>
              <a:ext uri="{FF2B5EF4-FFF2-40B4-BE49-F238E27FC236}">
                <a16:creationId xmlns:a16="http://schemas.microsoft.com/office/drawing/2014/main" id="{09318B42-DB99-B04B-8838-84A4FAFD9499}"/>
              </a:ext>
            </a:extLst>
          </p:cNvPr>
          <p:cNvSpPr/>
          <p:nvPr/>
        </p:nvSpPr>
        <p:spPr>
          <a:xfrm rot="13624889" flipV="1">
            <a:off x="3082570" y="238325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0000FF"/>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grpSp>
        <p:nvGrpSpPr>
          <p:cNvPr id="50" name="Group 49">
            <a:extLst>
              <a:ext uri="{FF2B5EF4-FFF2-40B4-BE49-F238E27FC236}">
                <a16:creationId xmlns:a16="http://schemas.microsoft.com/office/drawing/2014/main" id="{5B146597-B160-F242-841D-297EBCD1A380}"/>
              </a:ext>
            </a:extLst>
          </p:cNvPr>
          <p:cNvGrpSpPr/>
          <p:nvPr/>
        </p:nvGrpSpPr>
        <p:grpSpPr>
          <a:xfrm>
            <a:off x="4213464" y="4056488"/>
            <a:ext cx="2244386" cy="1771928"/>
            <a:chOff x="4099415" y="3962400"/>
            <a:chExt cx="2998057" cy="2366945"/>
          </a:xfrm>
        </p:grpSpPr>
        <p:grpSp>
          <p:nvGrpSpPr>
            <p:cNvPr id="51" name="Group 108">
              <a:extLst>
                <a:ext uri="{FF2B5EF4-FFF2-40B4-BE49-F238E27FC236}">
                  <a16:creationId xmlns:a16="http://schemas.microsoft.com/office/drawing/2014/main" id="{360FCD37-BCDB-DA48-A147-DD46B064B644}"/>
                </a:ext>
              </a:extLst>
            </p:cNvPr>
            <p:cNvGrpSpPr/>
            <p:nvPr/>
          </p:nvGrpSpPr>
          <p:grpSpPr>
            <a:xfrm>
              <a:off x="4099415" y="3962400"/>
              <a:ext cx="2998057" cy="2366945"/>
              <a:chOff x="4251815" y="3810000"/>
              <a:chExt cx="2998057" cy="2366945"/>
            </a:xfrm>
          </p:grpSpPr>
          <p:cxnSp>
            <p:nvCxnSpPr>
              <p:cNvPr id="54" name="Straight Arrow Connector 53">
                <a:extLst>
                  <a:ext uri="{FF2B5EF4-FFF2-40B4-BE49-F238E27FC236}">
                    <a16:creationId xmlns:a16="http://schemas.microsoft.com/office/drawing/2014/main" id="{20D3DDAE-F9A8-A047-B2F4-6568BC875E87}"/>
                  </a:ext>
                </a:extLst>
              </p:cNvPr>
              <p:cNvCxnSpPr>
                <a:cxnSpLocks/>
              </p:cNvCxnSpPr>
              <p:nvPr/>
            </p:nvCxnSpPr>
            <p:spPr>
              <a:xfrm flipV="1">
                <a:off x="4845458" y="3810000"/>
                <a:ext cx="107542" cy="1099344"/>
              </a:xfrm>
              <a:prstGeom prst="straightConnector1">
                <a:avLst/>
              </a:prstGeom>
              <a:noFill/>
              <a:ln w="38100" cap="flat" cmpd="sng" algn="ctr">
                <a:solidFill>
                  <a:sysClr val="windowText" lastClr="000000"/>
                </a:solidFill>
                <a:prstDash val="solid"/>
                <a:tailEnd type="arrow"/>
              </a:ln>
              <a:effectLst/>
            </p:spPr>
          </p:cxnSp>
          <p:cxnSp>
            <p:nvCxnSpPr>
              <p:cNvPr id="55" name="Straight Arrow Connector 54">
                <a:extLst>
                  <a:ext uri="{FF2B5EF4-FFF2-40B4-BE49-F238E27FC236}">
                    <a16:creationId xmlns:a16="http://schemas.microsoft.com/office/drawing/2014/main" id="{B1E247EA-F60B-CE4F-836E-1942ED7C2B7E}"/>
                  </a:ext>
                </a:extLst>
              </p:cNvPr>
              <p:cNvCxnSpPr>
                <a:cxnSpLocks/>
              </p:cNvCxnSpPr>
              <p:nvPr/>
            </p:nvCxnSpPr>
            <p:spPr>
              <a:xfrm flipH="1" flipV="1">
                <a:off x="4759326" y="3810794"/>
                <a:ext cx="72277" cy="1051500"/>
              </a:xfrm>
              <a:prstGeom prst="straightConnector1">
                <a:avLst/>
              </a:prstGeom>
              <a:noFill/>
              <a:ln w="38100" cap="flat" cmpd="sng" algn="ctr">
                <a:solidFill>
                  <a:sysClr val="windowText" lastClr="000000"/>
                </a:solidFill>
                <a:prstDash val="solid"/>
                <a:tailEnd type="arrow"/>
              </a:ln>
              <a:effectLst/>
            </p:spPr>
          </p:cxnSp>
          <p:sp>
            <p:nvSpPr>
              <p:cNvPr id="56" name="TextBox 55">
                <a:extLst>
                  <a:ext uri="{FF2B5EF4-FFF2-40B4-BE49-F238E27FC236}">
                    <a16:creationId xmlns:a16="http://schemas.microsoft.com/office/drawing/2014/main" id="{EEF9CA32-F5F6-9A45-A9E2-E1F4E391937A}"/>
                  </a:ext>
                </a:extLst>
              </p:cNvPr>
              <p:cNvSpPr txBox="1"/>
              <p:nvPr/>
            </p:nvSpPr>
            <p:spPr>
              <a:xfrm>
                <a:off x="4251815" y="4822619"/>
                <a:ext cx="2998057" cy="1354326"/>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Network marks ECN Mark (1 bit) on </a:t>
                </a:r>
                <a:r>
                  <a:rPr lang="en-US" sz="1497" b="1" kern="0" dirty="0" err="1">
                    <a:solidFill>
                      <a:prstClr val="black"/>
                    </a:solidFill>
                    <a:latin typeface="Calibri"/>
                  </a:rPr>
                  <a:t>pkt</a:t>
                </a:r>
                <a:r>
                  <a:rPr lang="en-US" sz="1497" b="1" kern="0" dirty="0">
                    <a:solidFill>
                      <a:prstClr val="black"/>
                    </a:solidFill>
                    <a:latin typeface="Calibri"/>
                  </a:rPr>
                  <a:t> according </a:t>
                </a:r>
                <a:br>
                  <a:rPr lang="en-US" sz="1497" b="1" kern="0" dirty="0">
                    <a:solidFill>
                      <a:prstClr val="black"/>
                    </a:solidFill>
                    <a:latin typeface="Calibri"/>
                  </a:rPr>
                </a:br>
                <a:r>
                  <a:rPr lang="en-US" sz="1497" b="1" kern="0" dirty="0">
                    <a:solidFill>
                      <a:prstClr val="black"/>
                    </a:solidFill>
                    <a:latin typeface="Calibri"/>
                  </a:rPr>
                  <a:t>to local condition, e.g., queue length &gt; K</a:t>
                </a:r>
                <a:endParaRPr lang="en-US" sz="1347" b="1" kern="0" dirty="0">
                  <a:solidFill>
                    <a:prstClr val="black"/>
                  </a:solidFill>
                  <a:latin typeface="Calibri"/>
                </a:endParaRPr>
              </a:p>
            </p:txBody>
          </p:sp>
        </p:grpSp>
        <p:sp>
          <p:nvSpPr>
            <p:cNvPr id="52" name="Oval 51">
              <a:extLst>
                <a:ext uri="{FF2B5EF4-FFF2-40B4-BE49-F238E27FC236}">
                  <a16:creationId xmlns:a16="http://schemas.microsoft.com/office/drawing/2014/main" id="{FD94E0AB-0E44-734F-A24D-14459623238E}"/>
                </a:ext>
              </a:extLst>
            </p:cNvPr>
            <p:cNvSpPr/>
            <p:nvPr/>
          </p:nvSpPr>
          <p:spPr>
            <a:xfrm>
              <a:off x="4743450"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sp>
          <p:nvSpPr>
            <p:cNvPr id="53" name="Oval 52">
              <a:extLst>
                <a:ext uri="{FF2B5EF4-FFF2-40B4-BE49-F238E27FC236}">
                  <a16:creationId xmlns:a16="http://schemas.microsoft.com/office/drawing/2014/main" id="{4F38C029-E2ED-624F-A9D7-2F3F2601EAC1}"/>
                </a:ext>
              </a:extLst>
            </p:cNvPr>
            <p:cNvSpPr/>
            <p:nvPr/>
          </p:nvSpPr>
          <p:spPr>
            <a:xfrm>
              <a:off x="4536472"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59" name="TextBox 58">
            <a:extLst>
              <a:ext uri="{FF2B5EF4-FFF2-40B4-BE49-F238E27FC236}">
                <a16:creationId xmlns:a16="http://schemas.microsoft.com/office/drawing/2014/main" id="{E794080F-2D9D-B04F-A196-4FC6CFDD8F16}"/>
              </a:ext>
            </a:extLst>
          </p:cNvPr>
          <p:cNvSpPr txBox="1"/>
          <p:nvPr/>
        </p:nvSpPr>
        <p:spPr>
          <a:xfrm>
            <a:off x="4192619" y="2897175"/>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Receiver bounces marker back to sender in ACK </a:t>
            </a:r>
            <a:r>
              <a:rPr lang="en-US" sz="1497" b="1" kern="0" dirty="0" err="1">
                <a:solidFill>
                  <a:prstClr val="black"/>
                </a:solidFill>
                <a:latin typeface="Calibri"/>
              </a:rPr>
              <a:t>msg</a:t>
            </a:r>
            <a:endParaRPr lang="en-US" sz="1347" b="1" kern="0" dirty="0">
              <a:solidFill>
                <a:prstClr val="black"/>
              </a:solidFill>
              <a:latin typeface="Calibri"/>
            </a:endParaRPr>
          </a:p>
        </p:txBody>
      </p:sp>
      <p:sp>
        <p:nvSpPr>
          <p:cNvPr id="60" name="TextBox 59">
            <a:extLst>
              <a:ext uri="{FF2B5EF4-FFF2-40B4-BE49-F238E27FC236}">
                <a16:creationId xmlns:a16="http://schemas.microsoft.com/office/drawing/2014/main" id="{B8668F03-50C8-D948-AAC2-AFA0E92CD746}"/>
              </a:ext>
            </a:extLst>
          </p:cNvPr>
          <p:cNvSpPr txBox="1"/>
          <p:nvPr/>
        </p:nvSpPr>
        <p:spPr>
          <a:xfrm>
            <a:off x="3116053" y="1832338"/>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Sender reduces rate if </a:t>
            </a:r>
            <a:br>
              <a:rPr lang="en-US" sz="1497" b="1" kern="0" dirty="0">
                <a:solidFill>
                  <a:prstClr val="black"/>
                </a:solidFill>
                <a:latin typeface="Calibri"/>
              </a:rPr>
            </a:br>
            <a:r>
              <a:rPr lang="en-US" sz="1497" b="1" kern="0" dirty="0">
                <a:solidFill>
                  <a:prstClr val="black"/>
                </a:solidFill>
                <a:latin typeface="Calibri"/>
              </a:rPr>
              <a:t>ECN received.</a:t>
            </a:r>
            <a:endParaRPr lang="en-US" sz="1347" b="1" kern="0" dirty="0">
              <a:solidFill>
                <a:prstClr val="black"/>
              </a:solidFill>
              <a:latin typeface="Calibri"/>
            </a:endParaRPr>
          </a:p>
        </p:txBody>
      </p:sp>
      <p:sp>
        <p:nvSpPr>
          <p:cNvPr id="61" name="TextBox 60">
            <a:extLst>
              <a:ext uri="{FF2B5EF4-FFF2-40B4-BE49-F238E27FC236}">
                <a16:creationId xmlns:a16="http://schemas.microsoft.com/office/drawing/2014/main" id="{21B55A95-46B1-9546-A9AA-FDB8DB8A5CC8}"/>
              </a:ext>
            </a:extLst>
          </p:cNvPr>
          <p:cNvSpPr txBox="1"/>
          <p:nvPr/>
        </p:nvSpPr>
        <p:spPr>
          <a:xfrm>
            <a:off x="5404949" y="1845870"/>
            <a:ext cx="2342663" cy="322717"/>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ECN?</a:t>
            </a:r>
          </a:p>
        </p:txBody>
      </p:sp>
    </p:spTree>
    <p:extLst>
      <p:ext uri="{BB962C8B-B14F-4D97-AF65-F5344CB8AC3E}">
        <p14:creationId xmlns:p14="http://schemas.microsoft.com/office/powerpoint/2010/main" val="32691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p:bldP spid="60" grpId="0"/>
      <p:bldP spid="6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54</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dirty="0">
                <a:ea typeface="宋体" charset="-122"/>
              </a:rPr>
              <a:t>Mapping A(M)I-MD to Protocol</a:t>
            </a:r>
            <a:endParaRPr lang="en-US" altLang="en-US" sz="3200" dirty="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ea typeface="宋体" charset="-122"/>
              </a:rPr>
              <a:t>How to obtain d(t)--the congestion signal?</a:t>
            </a:r>
          </a:p>
          <a:p>
            <a:pPr lvl="1">
              <a:buFont typeface="Courier New" panose="02070309020205020404" pitchFamily="49" charset="0"/>
              <a:buChar char="o"/>
            </a:pPr>
            <a:r>
              <a:rPr lang="en-US" altLang="en-US" dirty="0">
                <a:solidFill>
                  <a:srgbClr val="C00000"/>
                </a:solidFill>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72067" name="Equation" r:id="rId4" imgW="2552700" imgH="482600" progId="Equation.3">
                  <p:embed/>
                </p:oleObj>
              </mc:Choice>
              <mc:Fallback>
                <p:oleObj name="Equation" r:id="rId4" imgW="2552700" imgH="482600" progId="Equation.3">
                  <p:embed/>
                  <p:pic>
                    <p:nvPicPr>
                      <p:cNvPr id="1095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159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6</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rPr>
              <a:t>Recap:</a:t>
            </a:r>
            <a:r>
              <a:rPr lang="zh-CN" altLang="en-US" sz="4000" u="sng" dirty="0">
                <a:solidFill>
                  <a:srgbClr val="3333CC"/>
                </a:solidFill>
              </a:rPr>
              <a:t> </a:t>
            </a:r>
            <a:r>
              <a:rPr lang="en-US" altLang="x-none" sz="4000" u="sng" dirty="0">
                <a:solidFill>
                  <a:srgbClr val="3333CC"/>
                </a:solidFill>
              </a:rPr>
              <a:t>TCP Seq. #</a:t>
            </a:r>
            <a:r>
              <a:rPr lang="ja-JP" altLang="en-US" sz="4000" u="sng">
                <a:solidFill>
                  <a:srgbClr val="3333CC"/>
                </a:solidFill>
              </a:rPr>
              <a:t>’</a:t>
            </a:r>
            <a:r>
              <a:rPr lang="en-US" altLang="ja-JP" sz="4000" u="sng" dirty="0">
                <a:solidFill>
                  <a:srgbClr val="3333CC"/>
                </a:solidFill>
              </a:rPr>
              <a:t>s and ACKs</a:t>
            </a:r>
            <a:endParaRPr lang="en-US" altLang="x-none" sz="4000" u="sng" dirty="0">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FF0000"/>
                </a:solidFill>
              </a:rPr>
              <a:t>cumulative</a:t>
            </a:r>
            <a:r>
              <a:rPr lang="en-US" altLang="x-none" sz="2000" dirty="0">
                <a:solidFill>
                  <a:srgbClr val="000000"/>
                </a:solidFill>
              </a:rPr>
              <a:t> ACK in standard header</a:t>
            </a:r>
          </a:p>
          <a:p>
            <a:pPr lvl="1">
              <a:buClr>
                <a:srgbClr val="3333CC"/>
              </a:buClr>
              <a:buFont typeface="Wingdings" pitchFamily="2" charset="2"/>
              <a:buChar char="q"/>
            </a:pPr>
            <a:r>
              <a:rPr lang="en-US" altLang="zh-CN" sz="2000" dirty="0">
                <a:solidFill>
                  <a:srgbClr val="000000"/>
                </a:solidFill>
              </a:rPr>
              <a:t>selective</a:t>
            </a:r>
            <a:r>
              <a:rPr lang="zh-CN" altLang="en-US" sz="2000" dirty="0">
                <a:solidFill>
                  <a:srgbClr val="000000"/>
                </a:solidFill>
              </a:rPr>
              <a:t> </a:t>
            </a:r>
            <a:r>
              <a:rPr lang="en-US" altLang="zh-CN" sz="2000" dirty="0">
                <a:solidFill>
                  <a:srgbClr val="000000"/>
                </a:solidFill>
              </a:rPr>
              <a:t>ACK</a:t>
            </a:r>
            <a:r>
              <a:rPr lang="en-US" altLang="x-none" sz="2000" dirty="0">
                <a:solidFill>
                  <a:srgbClr val="000000"/>
                </a:solidFill>
              </a:rPr>
              <a:t> in options</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35529" name="Clip" r:id="rId4" imgW="1307079" imgH="1083682" progId="MS_ClipArt_Gallery.2">
                  <p:embed/>
                </p:oleObj>
              </mc:Choice>
              <mc:Fallback>
                <p:oleObj name="Clip" r:id="rId4" imgW="1307079" imgH="1083682" progId="MS_ClipArt_Gallery.2">
                  <p:embed/>
                  <p:pic>
                    <p:nvPicPr>
                      <p:cNvPr id="158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35530" name="Clip" r:id="rId6" imgW="1307079" imgH="1083682" progId="MS_ClipArt_Gallery.2">
                  <p:embed/>
                </p:oleObj>
              </mc:Choice>
              <mc:Fallback>
                <p:oleObj name="Clip" r:id="rId6" imgW="1307079" imgH="1083682" progId="MS_ClipArt_Gallery.2">
                  <p:embed/>
                  <p:pic>
                    <p:nvPicPr>
                      <p:cNvPr id="1587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extLst>
      <p:ext uri="{BB962C8B-B14F-4D97-AF65-F5344CB8AC3E}">
        <p14:creationId xmlns:p14="http://schemas.microsoft.com/office/powerpoint/2010/main" val="209285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7</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None/>
            </a:pPr>
            <a:r>
              <a:rPr lang="en-US" altLang="zh-CN" sz="3600" u="sng" dirty="0">
                <a:solidFill>
                  <a:srgbClr val="3333CC"/>
                </a:solidFill>
              </a:rPr>
              <a:t>Recap:</a:t>
            </a:r>
            <a:r>
              <a:rPr lang="zh-CN" altLang="en-US" sz="3600" u="sng" dirty="0">
                <a:solidFill>
                  <a:srgbClr val="3333CC"/>
                </a:solidFill>
              </a:rPr>
              <a:t> </a:t>
            </a:r>
            <a:r>
              <a:rPr lang="en-US" altLang="zh-CN" sz="3600" u="sng" dirty="0">
                <a:solidFill>
                  <a:srgbClr val="3333CC"/>
                </a:solidFill>
              </a:rPr>
              <a:t>TCP</a:t>
            </a:r>
            <a:r>
              <a:rPr lang="zh-CN" altLang="en-US" sz="3600" u="sng" dirty="0">
                <a:solidFill>
                  <a:srgbClr val="3333CC"/>
                </a:solidFill>
              </a:rPr>
              <a:t> </a:t>
            </a:r>
            <a:r>
              <a:rPr lang="en-US" altLang="zh-CN" sz="3600" u="sng" dirty="0">
                <a:solidFill>
                  <a:srgbClr val="3333CC"/>
                </a:solidFill>
              </a:rPr>
              <a:t>Reliable Data Transfer</a:t>
            </a:r>
            <a:endParaRPr lang="en-US" altLang="en-US" sz="3600" u="sng" dirty="0">
              <a:solidFill>
                <a:srgbClr val="3333CC"/>
              </a:solidFill>
            </a:endParaRP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a:t>
            </a:r>
          </a:p>
          <a:p>
            <a:pPr>
              <a:buClr>
                <a:srgbClr val="3333CC"/>
              </a:buClr>
              <a:buFont typeface="Wingdings" pitchFamily="2" charset="2"/>
              <a:buChar char="q"/>
            </a:pPr>
            <a:r>
              <a:rPr lang="en-US" altLang="en-US" dirty="0">
                <a:solidFill>
                  <a:srgbClr val="000000"/>
                </a:solidFill>
              </a:rPr>
              <a:t>Remaining issue: 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Font typeface="Wingdings" pitchFamily="2" charset="2"/>
              <a:buChar char="ü"/>
            </a:pPr>
            <a:r>
              <a:rPr lang="en-US" altLang="en-US" dirty="0">
                <a:solidFill>
                  <a:srgbClr val="000000"/>
                </a:solidFill>
              </a:rPr>
              <a:t>timeout value</a:t>
            </a: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
        <p:nvSpPr>
          <p:cNvPr id="5" name="Text Box 4">
            <a:extLst>
              <a:ext uri="{FF2B5EF4-FFF2-40B4-BE49-F238E27FC236}">
                <a16:creationId xmlns:a16="http://schemas.microsoft.com/office/drawing/2014/main" id="{1FDBF74F-0F3F-3648-82A8-251531C02E98}"/>
              </a:ext>
            </a:extLst>
          </p:cNvPr>
          <p:cNvSpPr txBox="1">
            <a:spLocks noChangeArrowheads="1"/>
          </p:cNvSpPr>
          <p:nvPr/>
        </p:nvSpPr>
        <p:spPr bwMode="auto">
          <a:xfrm>
            <a:off x="1377169" y="3487368"/>
            <a:ext cx="464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a:solidFill>
                  <a:srgbClr val="000000"/>
                </a:solidFill>
                <a:latin typeface="Courier New" charset="0"/>
              </a:rPr>
              <a:t>Timeout = </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+ 4 * </a:t>
            </a:r>
            <a:r>
              <a:rPr lang="en-US" altLang="en-US" sz="2000" b="1" dirty="0" err="1">
                <a:solidFill>
                  <a:srgbClr val="000000"/>
                </a:solidFill>
                <a:latin typeface="Courier New" charset="0"/>
              </a:rPr>
              <a:t>DevRTT</a:t>
            </a:r>
            <a:endParaRPr lang="en-US" altLang="en-US" sz="1000" dirty="0">
              <a:solidFill>
                <a:srgbClr val="000000"/>
              </a:solidFill>
              <a:latin typeface="Times New Roman" charset="0"/>
            </a:endParaRPr>
          </a:p>
        </p:txBody>
      </p:sp>
      <p:sp>
        <p:nvSpPr>
          <p:cNvPr id="6" name="Text Box 3">
            <a:extLst>
              <a:ext uri="{FF2B5EF4-FFF2-40B4-BE49-F238E27FC236}">
                <a16:creationId xmlns:a16="http://schemas.microsoft.com/office/drawing/2014/main" id="{AAC3A9F7-5214-3341-AA05-5A18E3F35F8E}"/>
              </a:ext>
            </a:extLst>
          </p:cNvPr>
          <p:cNvSpPr txBox="1">
            <a:spLocks noChangeArrowheads="1"/>
          </p:cNvSpPr>
          <p:nvPr/>
        </p:nvSpPr>
        <p:spPr bwMode="auto">
          <a:xfrm>
            <a:off x="1377169" y="3887478"/>
            <a:ext cx="6801862"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(1-alpha)*</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a:t>
            </a:r>
            <a:r>
              <a:rPr lang="en-US" altLang="en-US" sz="2000" b="1" dirty="0">
                <a:solidFill>
                  <a:srgbClr val="000000"/>
                </a:solidFill>
                <a:latin typeface="Courier New" charset="0"/>
                <a:sym typeface="Symbol" charset="2"/>
              </a:rPr>
              <a:t>alpha</a:t>
            </a:r>
            <a:r>
              <a:rPr lang="en-US" altLang="en-US" sz="2000" b="1" dirty="0">
                <a:solidFill>
                  <a:srgbClr val="000000"/>
                </a:solidFill>
                <a:latin typeface="Courier New" charset="0"/>
              </a:rPr>
              <a:t>*</a:t>
            </a:r>
            <a:r>
              <a:rPr lang="en-US" altLang="en-US" sz="2000" b="1" dirty="0" err="1">
                <a:solidFill>
                  <a:srgbClr val="000000"/>
                </a:solidFill>
                <a:latin typeface="Courier New" charset="0"/>
              </a:rPr>
              <a:t>SampleRTT</a:t>
            </a:r>
            <a:endParaRPr lang="en-US" altLang="en-US" sz="2000" b="1" dirty="0">
              <a:solidFill>
                <a:srgbClr val="000000"/>
              </a:solidFill>
              <a:latin typeface="Courier New" charset="0"/>
            </a:endParaRPr>
          </a:p>
        </p:txBody>
      </p:sp>
    </p:spTree>
    <p:extLst>
      <p:ext uri="{BB962C8B-B14F-4D97-AF65-F5344CB8AC3E}">
        <p14:creationId xmlns:p14="http://schemas.microsoft.com/office/powerpoint/2010/main" val="16950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8</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474788"/>
          </a:xfrm>
        </p:spPr>
        <p:txBody>
          <a:bodyPr/>
          <a:lstStyle/>
          <a:p>
            <a:pPr>
              <a:buFont typeface="Wingdings" pitchFamily="2" charset="2"/>
              <a:buChar char="q"/>
            </a:pPr>
            <a:r>
              <a:rPr lang="en-US" altLang="zh-CN" sz="2400" dirty="0">
                <a:ea typeface="ＭＳ Ｐゴシック" charset="-128"/>
              </a:rPr>
              <a:t>Issue</a:t>
            </a:r>
            <a:r>
              <a:rPr lang="en-US" altLang="x-none" sz="2400" dirty="0">
                <a:ea typeface="ＭＳ Ｐゴシック" charset="-128"/>
              </a:rPr>
              <a:t>: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a:buFont typeface="Wingdings" pitchFamily="2" charset="2"/>
              <a:buChar char="q"/>
            </a:pPr>
            <a:r>
              <a:rPr lang="en-US" altLang="x-none" sz="2400" dirty="0">
                <a:ea typeface="ＭＳ Ｐゴシック" charset="-128"/>
              </a:rPr>
              <a:t>Question: Can we detect loss faster than RTT?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extLst>
      <p:ext uri="{BB962C8B-B14F-4D97-AF65-F5344CB8AC3E}">
        <p14:creationId xmlns:p14="http://schemas.microsoft.com/office/powerpoint/2010/main" val="47751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chemeClr val="tx1"/>
              </a:buClr>
              <a:buFont typeface="Courier New" panose="02070309020205020404" pitchFamily="49" charset="0"/>
              <a:buChar char="o"/>
            </a:pPr>
            <a:r>
              <a:rPr lang="en-US" altLang="x-none" dirty="0"/>
              <a:t>timeout realization</a:t>
            </a:r>
          </a:p>
          <a:p>
            <a:pPr lvl="1">
              <a:buClr>
                <a:srgbClr val="C00000"/>
              </a:buClr>
              <a:buFont typeface="Wingdings" charset="2"/>
              <a:buChar char="Ø"/>
            </a:pPr>
            <a:r>
              <a:rPr lang="en-US" altLang="zh-CN" i="1" dirty="0">
                <a:solidFill>
                  <a:srgbClr val="C00000"/>
                </a:solidFill>
                <a:ea typeface="宋体" charset="-122"/>
              </a:rPr>
              <a:t>connection</a:t>
            </a:r>
            <a:r>
              <a:rPr lang="zh-CN" altLang="en-US" i="1" dirty="0">
                <a:solidFill>
                  <a:srgbClr val="C00000"/>
                </a:solidFill>
                <a:ea typeface="宋体" charset="-122"/>
              </a:rPr>
              <a:t> </a:t>
            </a:r>
            <a:r>
              <a:rPr lang="en-US" altLang="zh-CN" i="1" dirty="0">
                <a:solidFill>
                  <a:srgbClr val="C00000"/>
                </a:solidFill>
                <a:ea typeface="宋体" charset="-122"/>
              </a:rPr>
              <a:t>management</a:t>
            </a:r>
          </a:p>
        </p:txBody>
      </p:sp>
    </p:spTree>
    <p:extLst>
      <p:ext uri="{BB962C8B-B14F-4D97-AF65-F5344CB8AC3E}">
        <p14:creationId xmlns:p14="http://schemas.microsoft.com/office/powerpoint/2010/main" val="33938493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10508</TotalTime>
  <Words>3126</Words>
  <Application>Microsoft Macintosh PowerPoint</Application>
  <PresentationFormat>On-screen Show (4:3)</PresentationFormat>
  <Paragraphs>734</Paragraphs>
  <Slides>54</Slides>
  <Notes>52</Notes>
  <HiddenSlides>2</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3</vt:i4>
      </vt:variant>
      <vt:variant>
        <vt:lpstr>Slide Titles</vt:lpstr>
      </vt:variant>
      <vt:variant>
        <vt:i4>54</vt:i4>
      </vt:variant>
    </vt:vector>
  </HeadingPairs>
  <TitlesOfParts>
    <vt:vector size="73" baseType="lpstr">
      <vt:lpstr>ＭＳ Ｐゴシック</vt:lpstr>
      <vt:lpstr>宋体</vt:lpstr>
      <vt:lpstr>宋体</vt:lpstr>
      <vt:lpstr>ZapfDingbats</vt:lpstr>
      <vt:lpstr>Arial</vt:lpstr>
      <vt:lpstr>Calibri</vt:lpstr>
      <vt:lpstr>Comic Sans MS</vt:lpstr>
      <vt:lpstr>Courier New</vt:lpstr>
      <vt:lpstr>Symbol</vt:lpstr>
      <vt:lpstr>Tahoma</vt:lpstr>
      <vt:lpstr>Times New Roman</vt:lpstr>
      <vt:lpstr>Wingdings</vt:lpstr>
      <vt:lpstr>Default Design</vt:lpstr>
      <vt:lpstr>2_Default Design</vt:lpstr>
      <vt:lpstr>3_Default Design</vt:lpstr>
      <vt:lpstr>1_Default Design</vt:lpstr>
      <vt:lpstr>Equation</vt:lpstr>
      <vt:lpstr>VISIO</vt:lpstr>
      <vt:lpstr>Clip</vt:lpstr>
      <vt:lpstr>Network Transport Layer: TCP Connection Management, Congestion Control</vt:lpstr>
      <vt:lpstr>Admin</vt:lpstr>
      <vt:lpstr>PowerPoint Presentation</vt:lpstr>
      <vt:lpstr>Recap: TCP Reliable Data Transfer</vt:lpstr>
      <vt:lpstr>Recap: TCP Segment Structure</vt:lpstr>
      <vt:lpstr>PowerPoint Presentation</vt:lpstr>
      <vt:lpstr>PowerPoint Presentation</vt:lpstr>
      <vt:lpstr>Recap: Fast Retransmit</vt:lpstr>
      <vt:lpstr>PowerPoint Presentation</vt:lpstr>
      <vt:lpstr>Why Connection Setup/When to Accept (Safely Deliver) First Packet? </vt:lpstr>
      <vt:lpstr>Why Connection Setup/When to Accept (Safely Deliver) First Packet? </vt:lpstr>
      <vt:lpstr>Recap: Transport “Safe-Setup” Principle</vt:lpstr>
      <vt:lpstr>Generic Challenge-Response Structure Checking Freshness</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Time_Wait</vt:lpstr>
      <vt:lpstr>Time_Wait Design Options</vt:lpstr>
      <vt:lpstr>TCP Four Way Teardown  (For Bi-Directional Transport)</vt:lpstr>
      <vt:lpstr>PowerPoint Presentation</vt:lpstr>
      <vt:lpstr>TCP Connection Management</vt:lpstr>
      <vt:lpstr>TCP Connection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 CC: A Simple Model</vt:lpstr>
      <vt:lpstr>PowerPoint Presentation</vt:lpstr>
      <vt:lpstr>PowerPoint Presentation</vt:lpstr>
      <vt:lpstr>PowerPoint Presentation</vt:lpstr>
      <vt:lpstr>Implication: Congestion (overload) Case</vt:lpstr>
      <vt:lpstr>PowerPoint Presentation</vt:lpstr>
      <vt:lpstr>Implication: No Congestion Case</vt:lpstr>
      <vt:lpstr>PowerPoint Presentation</vt:lpstr>
      <vt:lpstr>PowerPoint Presentation</vt:lpstr>
      <vt:lpstr>Intuition: Another Look</vt:lpstr>
      <vt:lpstr>PowerPoint Presentation</vt:lpstr>
      <vt:lpstr>PowerPoint Presentation</vt:lpstr>
      <vt:lpstr>Mapping A(M)I-MD to Protocol</vt:lpstr>
      <vt:lpstr>Obtain d(t) Approach 1: End Hosts  Consider Loss as Congestion</vt:lpstr>
      <vt:lpstr>Obtain d(t) Approach 2: Network Feedback (ECN: Explicit Congestion Notification)</vt:lpstr>
      <vt:lpstr>Mapping A(M)I-MD to Protocol</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subject/>
  <dc:creator>Yang Richard Yang</dc:creator>
  <cp:keywords/>
  <dc:description/>
  <cp:lastModifiedBy>Qiao Xiang</cp:lastModifiedBy>
  <cp:revision>454</cp:revision>
  <cp:lastPrinted>2017-11-02T15:09:40Z</cp:lastPrinted>
  <dcterms:created xsi:type="dcterms:W3CDTF">1999-10-08T19:08:27Z</dcterms:created>
  <dcterms:modified xsi:type="dcterms:W3CDTF">2021-11-18T08:01:11Z</dcterms:modified>
  <cp:category/>
</cp:coreProperties>
</file>