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50" r:id="rId2"/>
    <p:sldMasterId id="2147484037" r:id="rId3"/>
    <p:sldMasterId id="2147484381" r:id="rId4"/>
    <p:sldMasterId id="2147484711" r:id="rId5"/>
  </p:sldMasterIdLst>
  <p:notesMasterIdLst>
    <p:notesMasterId r:id="rId69"/>
  </p:notesMasterIdLst>
  <p:handoutMasterIdLst>
    <p:handoutMasterId r:id="rId70"/>
  </p:handoutMasterIdLst>
  <p:sldIdLst>
    <p:sldId id="355" r:id="rId6"/>
    <p:sldId id="594" r:id="rId7"/>
    <p:sldId id="471" r:id="rId8"/>
    <p:sldId id="458" r:id="rId9"/>
    <p:sldId id="460" r:id="rId10"/>
    <p:sldId id="459" r:id="rId11"/>
    <p:sldId id="583" r:id="rId12"/>
    <p:sldId id="461" r:id="rId13"/>
    <p:sldId id="598" r:id="rId14"/>
    <p:sldId id="521" r:id="rId15"/>
    <p:sldId id="522" r:id="rId16"/>
    <p:sldId id="2413" r:id="rId17"/>
    <p:sldId id="2470" r:id="rId18"/>
    <p:sldId id="430" r:id="rId19"/>
    <p:sldId id="431" r:id="rId20"/>
    <p:sldId id="495" r:id="rId21"/>
    <p:sldId id="546" r:id="rId22"/>
    <p:sldId id="453" r:id="rId23"/>
    <p:sldId id="434" r:id="rId24"/>
    <p:sldId id="2445" r:id="rId25"/>
    <p:sldId id="2452" r:id="rId26"/>
    <p:sldId id="454" r:id="rId27"/>
    <p:sldId id="468" r:id="rId28"/>
    <p:sldId id="466" r:id="rId29"/>
    <p:sldId id="467" r:id="rId30"/>
    <p:sldId id="531" r:id="rId31"/>
    <p:sldId id="584" r:id="rId32"/>
    <p:sldId id="480" r:id="rId33"/>
    <p:sldId id="563" r:id="rId34"/>
    <p:sldId id="586" r:id="rId35"/>
    <p:sldId id="481" r:id="rId36"/>
    <p:sldId id="482" r:id="rId37"/>
    <p:sldId id="483" r:id="rId38"/>
    <p:sldId id="587" r:id="rId39"/>
    <p:sldId id="2471" r:id="rId40"/>
    <p:sldId id="2473" r:id="rId41"/>
    <p:sldId id="2472" r:id="rId42"/>
    <p:sldId id="488" r:id="rId43"/>
    <p:sldId id="489" r:id="rId44"/>
    <p:sldId id="490" r:id="rId45"/>
    <p:sldId id="491" r:id="rId46"/>
    <p:sldId id="492" r:id="rId47"/>
    <p:sldId id="502" r:id="rId48"/>
    <p:sldId id="503" r:id="rId49"/>
    <p:sldId id="504" r:id="rId50"/>
    <p:sldId id="505" r:id="rId51"/>
    <p:sldId id="506" r:id="rId52"/>
    <p:sldId id="507" r:id="rId53"/>
    <p:sldId id="590" r:id="rId54"/>
    <p:sldId id="533" r:id="rId55"/>
    <p:sldId id="508" r:id="rId56"/>
    <p:sldId id="2094" r:id="rId57"/>
    <p:sldId id="1716" r:id="rId58"/>
    <p:sldId id="2474" r:id="rId59"/>
    <p:sldId id="2475" r:id="rId60"/>
    <p:sldId id="683" r:id="rId61"/>
    <p:sldId id="2476" r:id="rId62"/>
    <p:sldId id="537" r:id="rId63"/>
    <p:sldId id="538" r:id="rId64"/>
    <p:sldId id="539" r:id="rId65"/>
    <p:sldId id="540" r:id="rId66"/>
    <p:sldId id="565" r:id="rId67"/>
    <p:sldId id="542" r:id="rId6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6"/>
    <p:restoredTop sz="84280"/>
  </p:normalViewPr>
  <p:slideViewPr>
    <p:cSldViewPr snapToGrid="0">
      <p:cViewPr varScale="1">
        <p:scale>
          <a:sx n="75" d="100"/>
          <a:sy n="75" d="100"/>
        </p:scale>
        <p:origin x="1176" y="1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3C503CF-F604-B245-826B-814B1BE9BE8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CBA18EA6-512A-024E-BC93-4D46C0FA3D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C7C538F-9BBD-8C48-A7E0-75B91515DA0F}" type="slidenum">
              <a:rPr lang="en-US" altLang="en-US" sz="1300"/>
              <a:pPr/>
              <a:t>1</a:t>
            </a:fld>
            <a:endParaRPr lang="en-US" altLang="en-US" sz="13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B08C163-67FF-D54E-B744-FF811825ABB0}" type="slidenum">
              <a:rPr lang="en-US" altLang="x-none" sz="1300">
                <a:solidFill>
                  <a:srgbClr val="000000"/>
                </a:solidFill>
              </a:rPr>
              <a:pPr algn="r" eaLnBrk="1" hangingPunct="1"/>
              <a:t>11</a:t>
            </a:fld>
            <a:endParaRPr lang="en-US" altLang="x-none"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charset="0"/>
                <a:ea typeface="宋体" charset="-122"/>
              </a:rPr>
              <a:t>a sender should </a:t>
            </a:r>
            <a:r>
              <a:rPr lang="en-US" altLang="zh-CN" i="1">
                <a:latin typeface="Comic Sans MS" charset="0"/>
                <a:ea typeface="宋体" charset="-122"/>
              </a:rPr>
              <a:t>not</a:t>
            </a:r>
            <a:r>
              <a:rPr lang="en-US" altLang="zh-CN">
                <a:latin typeface="Comic Sans MS" charset="0"/>
                <a:ea typeface="宋体" charset="-122"/>
              </a:rPr>
              <a:t> reuse a seq# before it is sure the packet has left the network</a:t>
            </a:r>
          </a:p>
          <a:p>
            <a:endParaRPr lang="en-US" altLang="x-none">
              <a:latin typeface="Times New Roman" charset="0"/>
              <a:ea typeface="ＭＳ Ｐゴシック" charset="-128"/>
            </a:endParaRPr>
          </a:p>
        </p:txBody>
      </p:sp>
    </p:spTree>
    <p:extLst>
      <p:ext uri="{BB962C8B-B14F-4D97-AF65-F5344CB8AC3E}">
        <p14:creationId xmlns:p14="http://schemas.microsoft.com/office/powerpoint/2010/main" val="243318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8F56B1-1C5E-9640-8925-4125A7E9BD55}"/>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DCB03C21-02DE-B047-957B-8E2DF689D01C}" type="slidenum">
              <a:rPr kumimoji="0" lang="zh-CN" altLang="en-US"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rPr>
              <a:pPr marL="0" marR="0" lvl="0" indent="0" algn="r" defTabSz="966788" rtl="0" eaLnBrk="0" fontAlgn="base" latinLnBrk="0" hangingPunct="0">
                <a:lnSpc>
                  <a:spcPct val="100000"/>
                </a:lnSpc>
                <a:spcBef>
                  <a:spcPct val="0"/>
                </a:spcBef>
                <a:spcAft>
                  <a:spcPct val="0"/>
                </a:spcAft>
                <a:buClrTx/>
                <a:buSzTx/>
                <a:buFontTx/>
                <a:buNone/>
                <a:tabLst/>
                <a:defRPr/>
              </a:pPr>
              <a:t>12</a:t>
            </a:fld>
            <a:endParaRPr kumimoji="0"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endParaRPr>
          </a:p>
        </p:txBody>
      </p:sp>
      <p:sp>
        <p:nvSpPr>
          <p:cNvPr id="836610" name="Rectangle 2">
            <a:extLst>
              <a:ext uri="{FF2B5EF4-FFF2-40B4-BE49-F238E27FC236}">
                <a16:creationId xmlns:a16="http://schemas.microsoft.com/office/drawing/2014/main" id="{4F396937-B032-8E4A-A4AE-FF472C3AACA6}"/>
              </a:ext>
            </a:extLst>
          </p:cNvPr>
          <p:cNvSpPr>
            <a:spLocks noGrp="1" noRot="1" noChangeAspect="1" noChangeArrowheads="1" noTextEdit="1"/>
          </p:cNvSpPr>
          <p:nvPr>
            <p:ph type="sldImg"/>
          </p:nvPr>
        </p:nvSpPr>
        <p:spPr>
          <a:ln/>
        </p:spPr>
      </p:sp>
      <p:sp>
        <p:nvSpPr>
          <p:cNvPr id="836611" name="Rectangle 3">
            <a:extLst>
              <a:ext uri="{FF2B5EF4-FFF2-40B4-BE49-F238E27FC236}">
                <a16:creationId xmlns:a16="http://schemas.microsoft.com/office/drawing/2014/main" id="{34EC6BE7-2CF5-EF4A-9948-B593444E2183}"/>
              </a:ext>
            </a:extLst>
          </p:cNvPr>
          <p:cNvSpPr>
            <a:spLocks noGrp="1" noChangeArrowheads="1"/>
          </p:cNvSpPr>
          <p:nvPr>
            <p:ph type="body" idx="1"/>
          </p:nvPr>
        </p:nvSpPr>
        <p:spPr/>
        <p:txBody>
          <a:bodyPr/>
          <a:lstStyle/>
          <a:p>
            <a:endParaRPr lang="zh-CN" altLang="en-US">
              <a:ea typeface="SimSun" panose="02010600030101010101" pitchFamily="2" charset="-122"/>
            </a:endParaRPr>
          </a:p>
        </p:txBody>
      </p:sp>
    </p:spTree>
    <p:extLst>
      <p:ext uri="{BB962C8B-B14F-4D97-AF65-F5344CB8AC3E}">
        <p14:creationId xmlns:p14="http://schemas.microsoft.com/office/powerpoint/2010/main" val="1083774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EB08C163-67FF-D54E-B744-FF811825ABB0}"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Times New Roman" charset="0"/>
              <a:ea typeface="ＭＳ Ｐゴシック" charset="-128"/>
            </a:endParaRPr>
          </a:p>
        </p:txBody>
      </p:sp>
    </p:spTree>
    <p:extLst>
      <p:ext uri="{BB962C8B-B14F-4D97-AF65-F5344CB8AC3E}">
        <p14:creationId xmlns:p14="http://schemas.microsoft.com/office/powerpoint/2010/main" val="3477434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236C988-EB8D-0345-A74A-6145A20480D3}" type="slidenum">
              <a:rPr lang="en-US" altLang="x-none" sz="1300">
                <a:solidFill>
                  <a:srgbClr val="000000"/>
                </a:solidFill>
              </a:rPr>
              <a:pPr algn="r"/>
              <a:t>14</a:t>
            </a:fld>
            <a:endParaRPr lang="en-US" altLang="x-none"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Syn(seq=x) could be duplicate or malicious</a:t>
            </a:r>
          </a:p>
        </p:txBody>
      </p:sp>
    </p:spTree>
    <p:extLst>
      <p:ext uri="{BB962C8B-B14F-4D97-AF65-F5344CB8AC3E}">
        <p14:creationId xmlns:p14="http://schemas.microsoft.com/office/powerpoint/2010/main" val="310805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F192DC8-C481-9A46-82CB-DFDED42D2FF8}" type="slidenum">
              <a:rPr lang="en-US" altLang="x-none" sz="1300">
                <a:solidFill>
                  <a:srgbClr val="000000"/>
                </a:solidFill>
              </a:rPr>
              <a:pPr algn="r"/>
              <a:t>15</a:t>
            </a:fld>
            <a:endParaRPr lang="en-US" altLang="x-none" sz="1300">
              <a:solidFill>
                <a:srgbClr val="000000"/>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97819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16171FE-BE5B-0643-9DAF-9B3E9B764ABA}" type="slidenum">
              <a:rPr lang="en-US" altLang="x-none" sz="1300"/>
              <a:pPr algn="r"/>
              <a:t>16</a:t>
            </a:fld>
            <a:endParaRPr lang="en-US" altLang="x-none" sz="13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6636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8F31710-5064-AC45-891A-500A1BC0320D}" type="slidenum">
              <a:rPr lang="en-US" altLang="x-none" sz="1300">
                <a:solidFill>
                  <a:srgbClr val="000000"/>
                </a:solidFill>
              </a:rPr>
              <a:pPr algn="r"/>
              <a:t>17</a:t>
            </a:fld>
            <a:endParaRPr lang="en-US" altLang="x-none" sz="1300">
              <a:solidFill>
                <a:srgbClr val="000000"/>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Add QUIC design: QUIC uses a cryptographic handshake</a:t>
            </a:r>
          </a:p>
          <a:p>
            <a:pPr lvl="1"/>
            <a:r>
              <a:rPr lang="en-US" dirty="0"/>
              <a:t>Servers</a:t>
            </a:r>
          </a:p>
          <a:p>
            <a:pPr lvl="2"/>
            <a:r>
              <a:rPr lang="en-US" dirty="0"/>
              <a:t>front-end servers, which collectively handle billions of requests a day from web browsers and mobile apps across a wide range of services. </a:t>
            </a:r>
          </a:p>
          <a:p>
            <a:pPr lvl="1"/>
            <a:r>
              <a:rPr lang="en-US" dirty="0"/>
              <a:t>On the client side, we have deployed QUIC in </a:t>
            </a:r>
          </a:p>
          <a:p>
            <a:pPr lvl="2"/>
            <a:r>
              <a:rPr lang="en-US" dirty="0"/>
              <a:t>Chrome, </a:t>
            </a:r>
          </a:p>
          <a:p>
            <a:pPr lvl="2"/>
            <a:r>
              <a:rPr lang="en-US" dirty="0"/>
              <a:t>our mobile video streaming YouTube app, and in the </a:t>
            </a:r>
          </a:p>
          <a:p>
            <a:pPr lvl="2"/>
            <a:r>
              <a:rPr lang="en-US" dirty="0"/>
              <a:t>Google Search app on Android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TCP connections commonly incur at least one round-trip delay of connection setup time before any application data can be sent, and TLS adds two round trips to this delay</a:t>
            </a:r>
          </a:p>
          <a:p>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646363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84BAA78C-7682-E847-98C3-F326DE035765}" type="slidenum">
              <a:rPr lang="en-US" altLang="x-none" sz="1300"/>
              <a:pPr algn="r"/>
              <a:t>18</a:t>
            </a:fld>
            <a:endParaRPr lang="en-US" altLang="x-none" sz="13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89825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AE6D606F-BC2F-494F-AF91-02DEB4BB322C}" type="slidenum">
              <a:rPr lang="en-US" altLang="x-none" sz="1300">
                <a:solidFill>
                  <a:srgbClr val="000000"/>
                </a:solidFill>
              </a:rPr>
              <a:pPr algn="r"/>
              <a:t>19</a:t>
            </a:fld>
            <a:endParaRPr lang="en-US" altLang="x-none" sz="1300">
              <a:solidFill>
                <a:srgbClr val="000000"/>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32720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20</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317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312A99F-D5CC-4547-B7D8-A058C6F34648}" type="slidenum">
              <a:rPr lang="en-US" altLang="en-US" sz="1300">
                <a:solidFill>
                  <a:srgbClr val="000000"/>
                </a:solidFill>
              </a:rPr>
              <a:pPr/>
              <a:t>3</a:t>
            </a:fld>
            <a:endParaRPr lang="en-US" altLang="en-US" sz="1300">
              <a:solidFill>
                <a:srgbClr val="000000"/>
              </a:solidFill>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9380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21</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57756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FE4A8EA-76E8-B94F-9756-9D0DA9901DEE}" type="slidenum">
              <a:rPr lang="en-US" altLang="x-none" sz="1300"/>
              <a:pPr algn="r"/>
              <a:t>22</a:t>
            </a:fld>
            <a:endParaRPr lang="en-US" altLang="x-none" sz="13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20210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5A275D1-B0A9-DF45-8A3D-BDA61DC848F0}" type="slidenum">
              <a:rPr lang="en-US" altLang="x-none" sz="1300">
                <a:solidFill>
                  <a:srgbClr val="000000"/>
                </a:solidFill>
              </a:rPr>
              <a:pPr algn="r"/>
              <a:t>23</a:t>
            </a:fld>
            <a:endParaRPr lang="en-US" altLang="x-none" sz="1300">
              <a:solidFill>
                <a:srgbClr val="000000"/>
              </a:solidFill>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0037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51D7FB6-1E65-DD4A-8584-39355AABA725}" type="slidenum">
              <a:rPr lang="en-US" altLang="x-none" sz="1300">
                <a:solidFill>
                  <a:srgbClr val="000000"/>
                </a:solidFill>
              </a:rPr>
              <a:pPr algn="r"/>
              <a:t>24</a:t>
            </a:fld>
            <a:endParaRPr lang="en-US" altLang="x-none" sz="1300">
              <a:solidFill>
                <a:srgbClr val="000000"/>
              </a:solidFill>
            </a:endParaRP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34426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4A9AC66-5554-D94A-9C45-368D60E78502}" type="slidenum">
              <a:rPr lang="en-US" altLang="x-none" sz="1300">
                <a:solidFill>
                  <a:srgbClr val="000000"/>
                </a:solidFill>
              </a:rPr>
              <a:pPr algn="r"/>
              <a:t>25</a:t>
            </a:fld>
            <a:endParaRPr lang="en-US" altLang="x-none" sz="1300">
              <a:solidFill>
                <a:srgbClr val="000000"/>
              </a:solidFill>
            </a:endParaRPr>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61858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8C62E359-B9C1-F747-9A88-0D2AFB1A6A95}" type="slidenum">
              <a:rPr lang="en-US" altLang="en-US" sz="1300">
                <a:solidFill>
                  <a:srgbClr val="000000"/>
                </a:solidFill>
              </a:rPr>
              <a:pPr/>
              <a:t>26</a:t>
            </a:fld>
            <a:endParaRPr lang="en-US" altLang="en-US" sz="13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CB6900B-0EB8-1649-AFF9-D010C70A1517}" type="slidenum">
              <a:rPr lang="en-US" altLang="en-US" sz="1300">
                <a:solidFill>
                  <a:srgbClr val="000000"/>
                </a:solidFill>
              </a:rPr>
              <a:pPr/>
              <a:t>27</a:t>
            </a:fld>
            <a:endParaRPr lang="en-US" altLang="en-US" sz="1300">
              <a:solidFill>
                <a:srgbClr val="000000"/>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70699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D9412A1-480B-CD4F-99E4-3ECE6D09B52C}" type="slidenum">
              <a:rPr lang="en-US" altLang="en-US" sz="1300">
                <a:solidFill>
                  <a:srgbClr val="000000"/>
                </a:solidFill>
              </a:rPr>
              <a:pPr/>
              <a:t>28</a:t>
            </a:fld>
            <a:endParaRPr lang="en-US" altLang="en-US" sz="1300">
              <a:solidFill>
                <a:srgbClr val="000000"/>
              </a:solidFill>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42658EF-C304-3F4F-A2C0-0BE696CCEF3D}" type="slidenum">
              <a:rPr lang="en-US" altLang="en-US" sz="1300">
                <a:solidFill>
                  <a:srgbClr val="000000"/>
                </a:solidFill>
              </a:rPr>
              <a:pPr/>
              <a:t>29</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65978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30</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33438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83E1311-E811-9944-AFA3-4CCA71710612}" type="slidenum">
              <a:rPr lang="en-US" altLang="x-none" sz="1300">
                <a:solidFill>
                  <a:srgbClr val="000000"/>
                </a:solidFill>
              </a:rPr>
              <a:pPr algn="r"/>
              <a:t>4</a:t>
            </a:fld>
            <a:endParaRPr lang="en-US" altLang="x-none" sz="1300">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63159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65A9D59-2FC9-A946-9B96-638FEBD0CB73}" type="slidenum">
              <a:rPr lang="en-US" altLang="en-US" sz="1300">
                <a:solidFill>
                  <a:srgbClr val="000000"/>
                </a:solidFill>
              </a:rPr>
              <a:pPr/>
              <a:t>31</a:t>
            </a:fld>
            <a:endParaRPr lang="en-US" altLang="en-US" sz="1300">
              <a:solidFill>
                <a:srgbClr val="000000"/>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CBBC4F9-8084-F747-873A-13AF0A796479}" type="slidenum">
              <a:rPr lang="en-US" altLang="en-US" sz="1300">
                <a:solidFill>
                  <a:srgbClr val="000000"/>
                </a:solidFill>
              </a:rPr>
              <a:pPr/>
              <a:t>32</a:t>
            </a:fld>
            <a:endParaRPr lang="en-US" altLang="en-US" sz="1300">
              <a:solidFill>
                <a:srgbClr val="000000"/>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8A4AB59-721B-A14B-9A8E-C3BA83A7A844}" type="slidenum">
              <a:rPr lang="en-US" altLang="en-US" sz="1300">
                <a:solidFill>
                  <a:srgbClr val="000000"/>
                </a:solidFill>
              </a:rPr>
              <a:pPr/>
              <a:t>33</a:t>
            </a:fld>
            <a:endParaRPr lang="en-US" altLang="en-US" sz="1300">
              <a:solidFill>
                <a:srgbClr val="000000"/>
              </a:solidFill>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34</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37625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55C31EE-4A4F-804C-96EA-B894ED97A2C9}" type="slidenum">
              <a:rPr lang="en-US" altLang="en-US" sz="1300">
                <a:solidFill>
                  <a:srgbClr val="000000"/>
                </a:solidFill>
              </a:rPr>
              <a:pPr/>
              <a:t>35</a:t>
            </a:fld>
            <a:endParaRPr lang="en-US" altLang="en-US" sz="1300">
              <a:solidFill>
                <a:srgbClr val="000000"/>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591401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CB6900B-0EB8-1649-AFF9-D010C70A1517}" type="slidenum">
              <a:rPr lang="en-US" altLang="en-US" sz="1300">
                <a:solidFill>
                  <a:srgbClr val="000000"/>
                </a:solidFill>
              </a:rPr>
              <a:pPr/>
              <a:t>36</a:t>
            </a:fld>
            <a:endParaRPr lang="en-US" altLang="en-US" sz="1300">
              <a:solidFill>
                <a:srgbClr val="000000"/>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633211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BC96E42C-8423-9047-A48A-2009E1CDFE24}" type="slidenum">
              <a:rPr lang="en-US" altLang="en-US" sz="1300">
                <a:solidFill>
                  <a:srgbClr val="000000"/>
                </a:solidFill>
              </a:rPr>
              <a:pPr/>
              <a:t>37</a:t>
            </a:fld>
            <a:endParaRPr lang="en-US" altLang="en-US" sz="1300">
              <a:solidFill>
                <a:srgbClr val="000000"/>
              </a:solidFill>
            </a:endParaRPr>
          </a:p>
        </p:txBody>
      </p:sp>
      <p:sp>
        <p:nvSpPr>
          <p:cNvPr id="83970" name="Rectangle 2"/>
          <p:cNvSpPr>
            <a:spLocks noGrp="1" noRot="1" noChangeAspect="1" noChangeArrowheads="1" noTextEdit="1"/>
          </p:cNvSpPr>
          <p:nvPr>
            <p:ph type="sldImg"/>
          </p:nvPr>
        </p:nvSpPr>
        <p:spPr>
          <a:xfrm>
            <a:off x="1257300" y="719138"/>
            <a:ext cx="4802188" cy="3600450"/>
          </a:xfrm>
          <a:ln/>
        </p:spPr>
      </p:sp>
      <p:sp>
        <p:nvSpPr>
          <p:cNvPr id="83971" name="Rectangle 3"/>
          <p:cNvSpPr>
            <a:spLocks noGrp="1" noChangeArrowheads="1"/>
          </p:cNvSpPr>
          <p:nvPr>
            <p:ph type="body" idx="1"/>
          </p:nvPr>
        </p:nvSpPr>
        <p:spPr>
          <a:xfrm>
            <a:off x="976313" y="4560888"/>
            <a:ext cx="536257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301455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4725CA1-4AE2-6C4D-B82D-A36BFE8DB344}" type="slidenum">
              <a:rPr lang="en-US" altLang="en-US" sz="1300">
                <a:solidFill>
                  <a:srgbClr val="000000"/>
                </a:solidFill>
              </a:rPr>
              <a:pPr/>
              <a:t>38</a:t>
            </a:fld>
            <a:endParaRPr lang="en-US" altLang="en-US" sz="1300">
              <a:solidFill>
                <a:srgbClr val="000000"/>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32142126-0B54-F74B-915F-23CACB1A77FE}" type="slidenum">
              <a:rPr lang="en-US" altLang="en-US" sz="1300">
                <a:solidFill>
                  <a:srgbClr val="000000"/>
                </a:solidFill>
              </a:rPr>
              <a:pPr/>
              <a:t>39</a:t>
            </a:fld>
            <a:endParaRPr lang="en-US" altLang="en-US" sz="1300">
              <a:solidFill>
                <a:srgbClr val="000000"/>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EEBD8D1-9717-D940-A6E3-CAFB18FAF7AE}" type="slidenum">
              <a:rPr lang="en-US" altLang="en-US" sz="1300">
                <a:solidFill>
                  <a:srgbClr val="000000"/>
                </a:solidFill>
              </a:rPr>
              <a:pPr/>
              <a:t>40</a:t>
            </a:fld>
            <a:endParaRPr lang="en-US" altLang="en-US" sz="1300">
              <a:solidFill>
                <a:srgbClr val="000000"/>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C21CB3B5-9234-0242-8045-2267FBDEE08B}" type="slidenum">
              <a:rPr lang="en-US" altLang="x-none" sz="1300">
                <a:solidFill>
                  <a:srgbClr val="000000"/>
                </a:solidFill>
              </a:rPr>
              <a:pPr algn="r"/>
              <a:t>5</a:t>
            </a:fld>
            <a:endParaRPr lang="en-US" altLang="x-none" sz="1300">
              <a:solidFill>
                <a:srgbClr val="000000"/>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527001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68523815-F356-E441-8284-398C1FEB102A}" type="slidenum">
              <a:rPr lang="en-US" altLang="en-US" sz="1300">
                <a:solidFill>
                  <a:srgbClr val="000000"/>
                </a:solidFill>
              </a:rPr>
              <a:pPr/>
              <a:t>41</a:t>
            </a:fld>
            <a:endParaRPr lang="en-US" altLang="en-US" sz="1300">
              <a:solidFill>
                <a:srgbClr val="000000"/>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6359A625-5045-D349-95AC-199C0443BE6D}" type="slidenum">
              <a:rPr lang="en-US" altLang="en-US" sz="1300">
                <a:solidFill>
                  <a:srgbClr val="000000"/>
                </a:solidFill>
              </a:rPr>
              <a:pPr/>
              <a:t>42</a:t>
            </a:fld>
            <a:endParaRPr lang="en-US" altLang="en-US" sz="13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0E322AF-A7BD-4A42-9343-FCC456D7CA2B}" type="slidenum">
              <a:rPr lang="en-US" altLang="en-US" sz="1300">
                <a:solidFill>
                  <a:srgbClr val="000000"/>
                </a:solidFill>
              </a:rPr>
              <a:pPr/>
              <a:t>43</a:t>
            </a:fld>
            <a:endParaRPr lang="en-US" altLang="en-US"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AB7834-715C-EF4D-B211-564F2EE89C4B}" type="slidenum">
              <a:rPr lang="en-US" altLang="en-US" sz="1300">
                <a:solidFill>
                  <a:srgbClr val="000000"/>
                </a:solidFill>
              </a:rPr>
              <a:pPr/>
              <a:t>44</a:t>
            </a:fld>
            <a:endParaRPr lang="en-US" altLang="en-US" sz="13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DD13AC2-8BC8-C947-B1FA-9519221009C5}" type="slidenum">
              <a:rPr lang="en-US" altLang="en-US" sz="1300">
                <a:solidFill>
                  <a:srgbClr val="000000"/>
                </a:solidFill>
              </a:rPr>
              <a:pPr/>
              <a:t>45</a:t>
            </a:fld>
            <a:endParaRPr lang="en-US" altLang="en-US" sz="13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5A354192-DFE3-B049-8322-CE96502C1565}" type="slidenum">
              <a:rPr lang="en-US" altLang="en-US" sz="1300">
                <a:solidFill>
                  <a:srgbClr val="000000"/>
                </a:solidFill>
              </a:rPr>
              <a:pPr/>
              <a:t>46</a:t>
            </a:fld>
            <a:endParaRPr lang="en-US" altLang="en-US" sz="13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9BCDE5B-2EFC-0346-9C88-F62934DDB411}" type="slidenum">
              <a:rPr lang="en-US" altLang="en-US" sz="1300">
                <a:solidFill>
                  <a:srgbClr val="000000"/>
                </a:solidFill>
              </a:rPr>
              <a:pPr/>
              <a:t>47</a:t>
            </a:fld>
            <a:endParaRPr lang="en-US" altLang="en-US" sz="13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48C214C3-4663-6B49-9DEF-1677AE85AC3D}" type="slidenum">
              <a:rPr lang="en-US" altLang="en-US" sz="1300">
                <a:solidFill>
                  <a:srgbClr val="000000"/>
                </a:solidFill>
              </a:rPr>
              <a:pPr/>
              <a:t>48</a:t>
            </a:fld>
            <a:endParaRPr lang="en-US" altLang="en-US" sz="13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charset="0"/>
                <a:ea typeface="ＭＳ Ｐゴシック" charset="-128"/>
              </a:rPr>
              <a:t>AIAD: difference does not change</a:t>
            </a:r>
          </a:p>
          <a:p>
            <a:r>
              <a:rPr lang="en-US" altLang="en-US" dirty="0">
                <a:latin typeface="Times New Roman" charset="0"/>
                <a:ea typeface="ＭＳ Ｐゴシック" charset="-128"/>
              </a:rPr>
              <a:t>MIMD: ratio does not change</a:t>
            </a:r>
          </a:p>
          <a:p>
            <a:r>
              <a:rPr lang="en-US" altLang="en-US" dirty="0">
                <a:latin typeface="Times New Roman" charset="0"/>
                <a:ea typeface="ＭＳ Ｐゴシック" charset="-128"/>
              </a:rPr>
              <a:t>MIAD: difference becomes bigger</a:t>
            </a:r>
          </a:p>
          <a:p>
            <a:r>
              <a:rPr lang="en-US" altLang="en-US" dirty="0">
                <a:latin typeface="Times New Roman" charset="0"/>
                <a:ea typeface="ＭＳ Ｐゴシック" charset="-128"/>
              </a:rPr>
              <a:t>AIMD: difference does not change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49</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275895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F6C589D-D7F3-A148-98B4-3C084F9D4239}" type="slidenum">
              <a:rPr lang="en-US" altLang="en-US" sz="1300">
                <a:solidFill>
                  <a:srgbClr val="000000"/>
                </a:solidFill>
              </a:rPr>
              <a:pPr/>
              <a:t>50</a:t>
            </a:fld>
            <a:endParaRPr lang="en-US" altLang="en-US"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62766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40AACF44-507D-4841-B67F-B71E4A7CC8DF}" type="slidenum">
              <a:rPr lang="en-US" altLang="x-none" sz="1300">
                <a:solidFill>
                  <a:srgbClr val="000000"/>
                </a:solidFill>
              </a:rPr>
              <a:pPr algn="r"/>
              <a:t>6</a:t>
            </a:fld>
            <a:endParaRPr lang="en-US" altLang="x-none" sz="1300">
              <a:solidFill>
                <a:srgbClr val="000000"/>
              </a:solidFill>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431288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DA38290-E4D5-D749-A680-0A4438C57ABC}" type="slidenum">
              <a:rPr lang="en-US" altLang="en-US" sz="1300">
                <a:solidFill>
                  <a:srgbClr val="000000"/>
                </a:solidFill>
              </a:rPr>
              <a:pPr/>
              <a:t>51</a:t>
            </a:fld>
            <a:endParaRPr lang="en-US" altLang="en-US"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Implement d(t): loss/delay</a:t>
            </a:r>
          </a:p>
          <a:p>
            <a:r>
              <a:rPr lang="en-US" altLang="en-US">
                <a:latin typeface="Times New Roman" charset="0"/>
                <a:ea typeface="ＭＳ Ｐゴシック" charset="-128"/>
              </a:rPr>
              <a:t>Adjust window size</a:t>
            </a:r>
          </a:p>
          <a:p>
            <a:r>
              <a:rPr lang="en-US" altLang="en-US">
                <a:latin typeface="Times New Roman" charset="0"/>
                <a:ea typeface="ＭＳ Ｐゴシック" charset="-128"/>
              </a:rPr>
              <a:t>b_D: exponential backoff timeout after window size is 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FAAA6930-8950-EF41-B3C2-6199E9D6B68C}"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52</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056582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DA38290-E4D5-D749-A680-0A4438C57ABC}" type="slidenum">
              <a:rPr lang="en-US" altLang="en-US" sz="1300">
                <a:solidFill>
                  <a:srgbClr val="000000"/>
                </a:solidFill>
              </a:rPr>
              <a:pPr/>
              <a:t>54</a:t>
            </a:fld>
            <a:endParaRPr lang="en-US" altLang="en-US"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Implement d(t): loss/delay</a:t>
            </a:r>
          </a:p>
          <a:p>
            <a:r>
              <a:rPr lang="en-US" altLang="en-US">
                <a:latin typeface="Times New Roman" charset="0"/>
                <a:ea typeface="ＭＳ Ｐゴシック" charset="-128"/>
              </a:rPr>
              <a:t>Adjust window size</a:t>
            </a:r>
          </a:p>
          <a:p>
            <a:r>
              <a:rPr lang="en-US" altLang="en-US">
                <a:latin typeface="Times New Roman" charset="0"/>
                <a:ea typeface="ＭＳ Ｐゴシック" charset="-128"/>
              </a:rPr>
              <a:t>b_D: exponential backoff timeout after window size is 1</a:t>
            </a:r>
          </a:p>
        </p:txBody>
      </p:sp>
    </p:spTree>
    <p:extLst>
      <p:ext uri="{BB962C8B-B14F-4D97-AF65-F5344CB8AC3E}">
        <p14:creationId xmlns:p14="http://schemas.microsoft.com/office/powerpoint/2010/main" val="6728107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7B2F6ACF-F586-304F-80FA-6FD457141CEA}" type="slidenum">
              <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55</a:t>
            </a:fld>
            <a:endPar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5859342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24E0C140-35CC-4D4A-B8E3-9AE13DB73386}" type="slidenum">
              <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56</a:t>
            </a:fld>
            <a:endPar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5909721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24E0C140-35CC-4D4A-B8E3-9AE13DB73386}" type="slidenum">
              <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57</a:t>
            </a:fld>
            <a:endPar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1"/>
            <a:r>
              <a:rPr lang="en-US" altLang="en-US" sz="1600" dirty="0">
                <a:solidFill>
                  <a:srgbClr val="000000"/>
                </a:solidFill>
              </a:rPr>
              <a:t>AI: </a:t>
            </a:r>
            <a:r>
              <a:rPr lang="en-US" altLang="en-US" sz="1600" dirty="0"/>
              <a:t>increases window by 1 per round</a:t>
            </a:r>
          </a:p>
          <a:p>
            <a:pPr lvl="1"/>
            <a:r>
              <a:rPr lang="en-US" altLang="en-US" sz="1600" dirty="0"/>
              <a:t>MD: cuts window size </a:t>
            </a:r>
          </a:p>
          <a:p>
            <a:pPr lvl="2"/>
            <a:r>
              <a:rPr lang="en-US" altLang="en-US" sz="1600" dirty="0"/>
              <a:t>to half when detecting congestion by 3DUP</a:t>
            </a:r>
          </a:p>
          <a:p>
            <a:pPr lvl="2"/>
            <a:r>
              <a:rPr lang="en-US" altLang="en-US" sz="1600" dirty="0"/>
              <a:t>to 1 if timeout</a:t>
            </a:r>
          </a:p>
          <a:p>
            <a:pPr lvl="3"/>
            <a:r>
              <a:rPr lang="en-US" altLang="en-US" sz="1600" dirty="0"/>
              <a:t>if already timeout, doubles timeout</a:t>
            </a:r>
          </a:p>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31699563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B2F6ACF-F586-304F-80FA-6FD457141CEA}" type="slidenum">
              <a:rPr lang="en-US" altLang="en-US" sz="1300">
                <a:solidFill>
                  <a:srgbClr val="000000"/>
                </a:solidFill>
              </a:rPr>
              <a:pPr/>
              <a:t>58</a:t>
            </a:fld>
            <a:endParaRPr lang="en-US" altLang="en-US"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DEAA15AE-663B-B142-8DC4-ABF8A9F8E335}" type="slidenum">
              <a:rPr lang="en-US" altLang="en-US" sz="1300">
                <a:solidFill>
                  <a:srgbClr val="000000"/>
                </a:solidFill>
              </a:rPr>
              <a:pPr/>
              <a:t>59</a:t>
            </a:fld>
            <a:endParaRPr lang="en-US" altLang="en-US"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C014632-15B9-D643-BDE6-0DBA053D6D53}" type="slidenum">
              <a:rPr lang="en-US" altLang="en-US" sz="1300">
                <a:solidFill>
                  <a:srgbClr val="000000"/>
                </a:solidFill>
              </a:rPr>
              <a:pPr/>
              <a:t>60</a:t>
            </a:fld>
            <a:endParaRPr lang="en-US" altLang="en-US" sz="1300">
              <a:solidFill>
                <a:srgbClr val="000000"/>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31DA428-1870-7646-8560-D5A43C4A31DE}" type="slidenum">
              <a:rPr lang="en-US" altLang="en-US" sz="1300">
                <a:solidFill>
                  <a:srgbClr val="000000"/>
                </a:solidFill>
              </a:rPr>
              <a:pPr/>
              <a:t>61</a:t>
            </a:fld>
            <a:endParaRPr lang="en-US" altLang="en-US"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8C62E359-B9C1-F747-9A88-0D2AFB1A6A95}" type="slidenum">
              <a:rPr lang="en-US" altLang="en-US" sz="1300">
                <a:solidFill>
                  <a:srgbClr val="000000"/>
                </a:solidFill>
              </a:rPr>
              <a:pPr/>
              <a:t>7</a:t>
            </a:fld>
            <a:endParaRPr lang="en-US" altLang="en-US" sz="13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75063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4CB759D2-DE6F-5E48-AF30-F86068016CDD}" type="slidenum">
              <a:rPr lang="en-US" altLang="en-US" sz="1300">
                <a:solidFill>
                  <a:srgbClr val="000000"/>
                </a:solidFill>
              </a:rPr>
              <a:pPr/>
              <a:t>62</a:t>
            </a:fld>
            <a:endParaRPr lang="en-US" altLang="en-US" sz="1300">
              <a:solidFill>
                <a:srgbClr val="000000"/>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0359037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BA935415-892A-3444-8C74-F4BA6BED37ED}" type="slidenum">
              <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63</a:t>
            </a:fld>
            <a:endPar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4766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0AC12B15-0692-724E-97BD-62611EFFA2E3}" type="slidenum">
              <a:rPr lang="en-US" altLang="x-none" sz="1300">
                <a:solidFill>
                  <a:srgbClr val="000000"/>
                </a:solidFill>
              </a:rPr>
              <a:pPr algn="r"/>
              <a:t>8</a:t>
            </a:fld>
            <a:endParaRPr lang="en-US" altLang="x-none" sz="1300">
              <a:solidFill>
                <a:srgbClr val="000000"/>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20806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9</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2713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2977EB6B-C5FD-B34C-90C0-38137AA61BBF}" type="slidenum">
              <a:rPr lang="en-US" altLang="x-none" sz="1300">
                <a:solidFill>
                  <a:srgbClr val="000000"/>
                </a:solidFill>
              </a:rPr>
              <a:pPr algn="r" eaLnBrk="1" hangingPunct="1"/>
              <a:t>10</a:t>
            </a:fld>
            <a:endParaRPr lang="en-US" altLang="x-none"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1486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F260574F-64EE-F44D-9EAF-10DB53231739}" type="slidenum">
              <a:rPr lang="en-US" altLang="en-US"/>
              <a:pPr>
                <a:defRPr/>
              </a:pPr>
              <a:t>‹#›</a:t>
            </a:fld>
            <a:endParaRPr lang="en-US" altLang="en-US"/>
          </a:p>
        </p:txBody>
      </p:sp>
    </p:spTree>
    <p:extLst>
      <p:ext uri="{BB962C8B-B14F-4D97-AF65-F5344CB8AC3E}">
        <p14:creationId xmlns:p14="http://schemas.microsoft.com/office/powerpoint/2010/main" val="54512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E06C3D6-993B-1544-BB42-72E79BD804FC}" type="slidenum">
              <a:rPr lang="en-US" altLang="en-US"/>
              <a:pPr>
                <a:defRPr/>
              </a:pPr>
              <a:t>‹#›</a:t>
            </a:fld>
            <a:endParaRPr lang="en-US" altLang="en-US"/>
          </a:p>
        </p:txBody>
      </p:sp>
    </p:spTree>
    <p:extLst>
      <p:ext uri="{BB962C8B-B14F-4D97-AF65-F5344CB8AC3E}">
        <p14:creationId xmlns:p14="http://schemas.microsoft.com/office/powerpoint/2010/main" val="11164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C4466E9-48D4-8147-9362-C86E878932D6}" type="slidenum">
              <a:rPr lang="en-US" altLang="en-US"/>
              <a:pPr>
                <a:defRPr/>
              </a:pPr>
              <a:t>‹#›</a:t>
            </a:fld>
            <a:endParaRPr lang="en-US" altLang="en-US"/>
          </a:p>
        </p:txBody>
      </p:sp>
    </p:spTree>
    <p:extLst>
      <p:ext uri="{BB962C8B-B14F-4D97-AF65-F5344CB8AC3E}">
        <p14:creationId xmlns:p14="http://schemas.microsoft.com/office/powerpoint/2010/main" val="1726930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1E1E7EC4-3F5F-5249-A7CE-32D8921F7E6B}" type="slidenum">
              <a:rPr lang="en-US" altLang="en-US"/>
              <a:pPr>
                <a:defRPr/>
              </a:pPr>
              <a:t>‹#›</a:t>
            </a:fld>
            <a:endParaRPr lang="en-US" altLang="en-US"/>
          </a:p>
        </p:txBody>
      </p:sp>
    </p:spTree>
    <p:extLst>
      <p:ext uri="{BB962C8B-B14F-4D97-AF65-F5344CB8AC3E}">
        <p14:creationId xmlns:p14="http://schemas.microsoft.com/office/powerpoint/2010/main" val="1285441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12FA3C6-D9AE-8149-8882-9A04488FEA62}" type="slidenum">
              <a:rPr lang="en-US" altLang="en-US"/>
              <a:pPr>
                <a:defRPr/>
              </a:pPr>
              <a:t>‹#›</a:t>
            </a:fld>
            <a:endParaRPr lang="en-US" altLang="en-US"/>
          </a:p>
        </p:txBody>
      </p:sp>
    </p:spTree>
    <p:extLst>
      <p:ext uri="{BB962C8B-B14F-4D97-AF65-F5344CB8AC3E}">
        <p14:creationId xmlns:p14="http://schemas.microsoft.com/office/powerpoint/2010/main" val="72477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0EDF20D-DD0E-C844-BA30-E773AD90273C}" type="slidenum">
              <a:rPr lang="en-US" altLang="en-US"/>
              <a:pPr>
                <a:defRPr/>
              </a:pPr>
              <a:t>‹#›</a:t>
            </a:fld>
            <a:endParaRPr lang="en-US" altLang="en-US"/>
          </a:p>
        </p:txBody>
      </p:sp>
    </p:spTree>
    <p:extLst>
      <p:ext uri="{BB962C8B-B14F-4D97-AF65-F5344CB8AC3E}">
        <p14:creationId xmlns:p14="http://schemas.microsoft.com/office/powerpoint/2010/main" val="789490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1E18787-065F-BB47-A158-4FD7A7D50296}" type="slidenum">
              <a:rPr lang="en-US" altLang="en-US"/>
              <a:pPr>
                <a:defRPr/>
              </a:pPr>
              <a:t>‹#›</a:t>
            </a:fld>
            <a:endParaRPr lang="en-US" altLang="en-US"/>
          </a:p>
        </p:txBody>
      </p:sp>
    </p:spTree>
    <p:extLst>
      <p:ext uri="{BB962C8B-B14F-4D97-AF65-F5344CB8AC3E}">
        <p14:creationId xmlns:p14="http://schemas.microsoft.com/office/powerpoint/2010/main" val="181328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C852ED1F-EFC1-474A-BE27-32C41003F80A}" type="slidenum">
              <a:rPr lang="en-US" altLang="en-US"/>
              <a:pPr>
                <a:defRPr/>
              </a:pPr>
              <a:t>‹#›</a:t>
            </a:fld>
            <a:endParaRPr lang="en-US" altLang="en-US"/>
          </a:p>
        </p:txBody>
      </p:sp>
    </p:spTree>
    <p:extLst>
      <p:ext uri="{BB962C8B-B14F-4D97-AF65-F5344CB8AC3E}">
        <p14:creationId xmlns:p14="http://schemas.microsoft.com/office/powerpoint/2010/main" val="89869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24A21042-85E3-054C-B997-23371E142401}" type="slidenum">
              <a:rPr lang="en-US" altLang="en-US"/>
              <a:pPr>
                <a:defRPr/>
              </a:pPr>
              <a:t>‹#›</a:t>
            </a:fld>
            <a:endParaRPr lang="en-US" altLang="en-US"/>
          </a:p>
        </p:txBody>
      </p:sp>
    </p:spTree>
    <p:extLst>
      <p:ext uri="{BB962C8B-B14F-4D97-AF65-F5344CB8AC3E}">
        <p14:creationId xmlns:p14="http://schemas.microsoft.com/office/powerpoint/2010/main" val="1100694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7B22002-88AC-DA45-AB5D-F3D1C74ADEFF}" type="slidenum">
              <a:rPr lang="en-US" altLang="en-US"/>
              <a:pPr>
                <a:defRPr/>
              </a:pPr>
              <a:t>‹#›</a:t>
            </a:fld>
            <a:endParaRPr lang="en-US" altLang="en-US"/>
          </a:p>
        </p:txBody>
      </p:sp>
    </p:spTree>
    <p:extLst>
      <p:ext uri="{BB962C8B-B14F-4D97-AF65-F5344CB8AC3E}">
        <p14:creationId xmlns:p14="http://schemas.microsoft.com/office/powerpoint/2010/main" val="952544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FBE3C94-80C3-7148-BB3C-5D11DDCF9AD5}" type="slidenum">
              <a:rPr lang="en-US" altLang="en-US"/>
              <a:pPr>
                <a:defRPr/>
              </a:pPr>
              <a:t>‹#›</a:t>
            </a:fld>
            <a:endParaRPr lang="en-US" altLang="en-US"/>
          </a:p>
        </p:txBody>
      </p:sp>
    </p:spTree>
    <p:extLst>
      <p:ext uri="{BB962C8B-B14F-4D97-AF65-F5344CB8AC3E}">
        <p14:creationId xmlns:p14="http://schemas.microsoft.com/office/powerpoint/2010/main" val="207733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C0777B7-C050-2A4C-AF08-3BC55ADC50D7}" type="slidenum">
              <a:rPr lang="en-US" altLang="en-US"/>
              <a:pPr>
                <a:defRPr/>
              </a:pPr>
              <a:t>‹#›</a:t>
            </a:fld>
            <a:endParaRPr lang="en-US" altLang="en-US"/>
          </a:p>
        </p:txBody>
      </p:sp>
    </p:spTree>
    <p:extLst>
      <p:ext uri="{BB962C8B-B14F-4D97-AF65-F5344CB8AC3E}">
        <p14:creationId xmlns:p14="http://schemas.microsoft.com/office/powerpoint/2010/main" val="803024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02D6825-2542-3543-9FBA-67513D5EC23E}" type="slidenum">
              <a:rPr lang="en-US" altLang="en-US"/>
              <a:pPr>
                <a:defRPr/>
              </a:pPr>
              <a:t>‹#›</a:t>
            </a:fld>
            <a:endParaRPr lang="en-US" altLang="en-US"/>
          </a:p>
        </p:txBody>
      </p:sp>
    </p:spTree>
    <p:extLst>
      <p:ext uri="{BB962C8B-B14F-4D97-AF65-F5344CB8AC3E}">
        <p14:creationId xmlns:p14="http://schemas.microsoft.com/office/powerpoint/2010/main" val="2078199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F133C9A-B910-074A-863B-5B2CFBBCE8EC}" type="slidenum">
              <a:rPr lang="en-US" altLang="en-US"/>
              <a:pPr>
                <a:defRPr/>
              </a:pPr>
              <a:t>‹#›</a:t>
            </a:fld>
            <a:endParaRPr lang="en-US" altLang="en-US"/>
          </a:p>
        </p:txBody>
      </p:sp>
    </p:spTree>
    <p:extLst>
      <p:ext uri="{BB962C8B-B14F-4D97-AF65-F5344CB8AC3E}">
        <p14:creationId xmlns:p14="http://schemas.microsoft.com/office/powerpoint/2010/main" val="1618339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F779D11-E341-8D44-A55D-71F74879DF99}" type="slidenum">
              <a:rPr lang="en-US" altLang="en-US"/>
              <a:pPr>
                <a:defRPr/>
              </a:pPr>
              <a:t>‹#›</a:t>
            </a:fld>
            <a:endParaRPr lang="en-US" altLang="en-US"/>
          </a:p>
        </p:txBody>
      </p:sp>
    </p:spTree>
    <p:extLst>
      <p:ext uri="{BB962C8B-B14F-4D97-AF65-F5344CB8AC3E}">
        <p14:creationId xmlns:p14="http://schemas.microsoft.com/office/powerpoint/2010/main" val="1555520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5B337984-4FDF-DC43-A649-DED6AAE9E022}" type="slidenum">
              <a:rPr lang="en-US" altLang="en-US"/>
              <a:pPr>
                <a:defRPr/>
              </a:pPr>
              <a:t>‹#›</a:t>
            </a:fld>
            <a:endParaRPr lang="en-US" altLang="en-US"/>
          </a:p>
        </p:txBody>
      </p:sp>
    </p:spTree>
    <p:extLst>
      <p:ext uri="{BB962C8B-B14F-4D97-AF65-F5344CB8AC3E}">
        <p14:creationId xmlns:p14="http://schemas.microsoft.com/office/powerpoint/2010/main" val="160116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F532CA7-7688-304F-8F06-A387EB2005F2}" type="slidenum">
              <a:rPr lang="en-US" altLang="en-US"/>
              <a:pPr>
                <a:defRPr/>
              </a:pPr>
              <a:t>‹#›</a:t>
            </a:fld>
            <a:endParaRPr lang="en-US" altLang="en-US"/>
          </a:p>
        </p:txBody>
      </p:sp>
    </p:spTree>
    <p:extLst>
      <p:ext uri="{BB962C8B-B14F-4D97-AF65-F5344CB8AC3E}">
        <p14:creationId xmlns:p14="http://schemas.microsoft.com/office/powerpoint/2010/main" val="279375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AA600E3-526D-134C-B9B6-39D65DA34711}" type="slidenum">
              <a:rPr lang="en-US" altLang="en-US"/>
              <a:pPr>
                <a:defRPr/>
              </a:pPr>
              <a:t>‹#›</a:t>
            </a:fld>
            <a:endParaRPr lang="en-US" altLang="en-US"/>
          </a:p>
        </p:txBody>
      </p:sp>
    </p:spTree>
    <p:extLst>
      <p:ext uri="{BB962C8B-B14F-4D97-AF65-F5344CB8AC3E}">
        <p14:creationId xmlns:p14="http://schemas.microsoft.com/office/powerpoint/2010/main" val="1065280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DBD7DEC-03A0-1D4A-8751-8124AFEB94AA}" type="slidenum">
              <a:rPr lang="en-US" altLang="en-US"/>
              <a:pPr>
                <a:defRPr/>
              </a:pPr>
              <a:t>‹#›</a:t>
            </a:fld>
            <a:endParaRPr lang="en-US" altLang="en-US"/>
          </a:p>
        </p:txBody>
      </p:sp>
    </p:spTree>
    <p:extLst>
      <p:ext uri="{BB962C8B-B14F-4D97-AF65-F5344CB8AC3E}">
        <p14:creationId xmlns:p14="http://schemas.microsoft.com/office/powerpoint/2010/main" val="595979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70E6AA7-C7AC-D442-80F1-452B5435223A}" type="slidenum">
              <a:rPr lang="en-US" altLang="en-US"/>
              <a:pPr>
                <a:defRPr/>
              </a:pPr>
              <a:t>‹#›</a:t>
            </a:fld>
            <a:endParaRPr lang="en-US" altLang="en-US"/>
          </a:p>
        </p:txBody>
      </p:sp>
    </p:spTree>
    <p:extLst>
      <p:ext uri="{BB962C8B-B14F-4D97-AF65-F5344CB8AC3E}">
        <p14:creationId xmlns:p14="http://schemas.microsoft.com/office/powerpoint/2010/main" val="771071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BFB5D6A7-0DC9-7845-8893-E35C27489FC2}" type="slidenum">
              <a:rPr lang="en-US" altLang="en-US"/>
              <a:pPr>
                <a:defRPr/>
              </a:pPr>
              <a:t>‹#›</a:t>
            </a:fld>
            <a:endParaRPr lang="en-US" altLang="en-US"/>
          </a:p>
        </p:txBody>
      </p:sp>
    </p:spTree>
    <p:extLst>
      <p:ext uri="{BB962C8B-B14F-4D97-AF65-F5344CB8AC3E}">
        <p14:creationId xmlns:p14="http://schemas.microsoft.com/office/powerpoint/2010/main" val="14832316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715E03-7940-954A-A5FB-5A279B7F0527}" type="slidenum">
              <a:rPr lang="en-US" altLang="en-US"/>
              <a:pPr>
                <a:defRPr/>
              </a:pPr>
              <a:t>‹#›</a:t>
            </a:fld>
            <a:endParaRPr lang="en-US" altLang="en-US"/>
          </a:p>
        </p:txBody>
      </p:sp>
    </p:spTree>
    <p:extLst>
      <p:ext uri="{BB962C8B-B14F-4D97-AF65-F5344CB8AC3E}">
        <p14:creationId xmlns:p14="http://schemas.microsoft.com/office/powerpoint/2010/main" val="68431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FBC8083-2699-3246-9D9C-1FE87D459413}" type="slidenum">
              <a:rPr lang="en-US" altLang="en-US"/>
              <a:pPr>
                <a:defRPr/>
              </a:pPr>
              <a:t>‹#›</a:t>
            </a:fld>
            <a:endParaRPr lang="en-US" altLang="en-US"/>
          </a:p>
        </p:txBody>
      </p:sp>
    </p:spTree>
    <p:extLst>
      <p:ext uri="{BB962C8B-B14F-4D97-AF65-F5344CB8AC3E}">
        <p14:creationId xmlns:p14="http://schemas.microsoft.com/office/powerpoint/2010/main" val="1642458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7146C6F-7A97-F640-95AF-DF7B167106A3}" type="slidenum">
              <a:rPr lang="en-US" altLang="en-US"/>
              <a:pPr>
                <a:defRPr/>
              </a:pPr>
              <a:t>‹#›</a:t>
            </a:fld>
            <a:endParaRPr lang="en-US" altLang="en-US"/>
          </a:p>
        </p:txBody>
      </p:sp>
    </p:spTree>
    <p:extLst>
      <p:ext uri="{BB962C8B-B14F-4D97-AF65-F5344CB8AC3E}">
        <p14:creationId xmlns:p14="http://schemas.microsoft.com/office/powerpoint/2010/main" val="15650409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7971A05-F329-F143-ACB0-05E0310DD1E5}" type="slidenum">
              <a:rPr lang="en-US" altLang="en-US"/>
              <a:pPr>
                <a:defRPr/>
              </a:pPr>
              <a:t>‹#›</a:t>
            </a:fld>
            <a:endParaRPr lang="en-US" altLang="en-US"/>
          </a:p>
        </p:txBody>
      </p:sp>
    </p:spTree>
    <p:extLst>
      <p:ext uri="{BB962C8B-B14F-4D97-AF65-F5344CB8AC3E}">
        <p14:creationId xmlns:p14="http://schemas.microsoft.com/office/powerpoint/2010/main" val="1263941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FB3A33E-8765-5F4E-8C65-CEDB21A59D67}" type="slidenum">
              <a:rPr lang="en-US" altLang="en-US"/>
              <a:pPr>
                <a:defRPr/>
              </a:pPr>
              <a:t>‹#›</a:t>
            </a:fld>
            <a:endParaRPr lang="en-US" altLang="en-US"/>
          </a:p>
        </p:txBody>
      </p:sp>
    </p:spTree>
    <p:extLst>
      <p:ext uri="{BB962C8B-B14F-4D97-AF65-F5344CB8AC3E}">
        <p14:creationId xmlns:p14="http://schemas.microsoft.com/office/powerpoint/2010/main" val="157596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C9B6965-30A9-1A42-AD2B-9BDD584A1784}" type="slidenum">
              <a:rPr lang="en-US" altLang="en-US"/>
              <a:pPr>
                <a:defRPr/>
              </a:pPr>
              <a:t>‹#›</a:t>
            </a:fld>
            <a:endParaRPr lang="en-US" altLang="en-US"/>
          </a:p>
        </p:txBody>
      </p:sp>
    </p:spTree>
    <p:extLst>
      <p:ext uri="{BB962C8B-B14F-4D97-AF65-F5344CB8AC3E}">
        <p14:creationId xmlns:p14="http://schemas.microsoft.com/office/powerpoint/2010/main" val="8755261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6B87148D-DF6D-C646-B802-7933DF4FFF55}" type="slidenum">
              <a:rPr lang="en-US" altLang="en-US"/>
              <a:pPr>
                <a:defRPr/>
              </a:pPr>
              <a:t>‹#›</a:t>
            </a:fld>
            <a:endParaRPr lang="en-US" altLang="en-US"/>
          </a:p>
        </p:txBody>
      </p:sp>
    </p:spTree>
    <p:extLst>
      <p:ext uri="{BB962C8B-B14F-4D97-AF65-F5344CB8AC3E}">
        <p14:creationId xmlns:p14="http://schemas.microsoft.com/office/powerpoint/2010/main" val="5093015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835A9ABB-2C05-D24E-B9BC-01B663A5D419}" type="slidenum">
              <a:rPr lang="en-US" altLang="en-US"/>
              <a:pPr>
                <a:defRPr/>
              </a:pPr>
              <a:t>‹#›</a:t>
            </a:fld>
            <a:endParaRPr lang="en-US" altLang="en-US"/>
          </a:p>
        </p:txBody>
      </p:sp>
    </p:spTree>
    <p:extLst>
      <p:ext uri="{BB962C8B-B14F-4D97-AF65-F5344CB8AC3E}">
        <p14:creationId xmlns:p14="http://schemas.microsoft.com/office/powerpoint/2010/main" val="2108346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12AD2047-81D2-3C4E-95AC-E6679E588ACD}" type="slidenum">
              <a:rPr lang="en-US" altLang="en-US"/>
              <a:pPr>
                <a:defRPr/>
              </a:pPr>
              <a:t>‹#›</a:t>
            </a:fld>
            <a:endParaRPr lang="en-US" altLang="en-US"/>
          </a:p>
        </p:txBody>
      </p:sp>
    </p:spTree>
    <p:extLst>
      <p:ext uri="{BB962C8B-B14F-4D97-AF65-F5344CB8AC3E}">
        <p14:creationId xmlns:p14="http://schemas.microsoft.com/office/powerpoint/2010/main" val="1507164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ea typeface="ＭＳ Ｐゴシック" charset="-128"/>
              </a:defRPr>
            </a:lvl1pPr>
          </a:lstStyle>
          <a:p>
            <a:pPr>
              <a:defRPr/>
            </a:pPr>
            <a:fld id="{216BB68F-D298-FA41-AA6A-D0B62848B8EC}" type="slidenum">
              <a:rPr lang="en-US" altLang="en-US"/>
              <a:pPr>
                <a:defRPr/>
              </a:pPr>
              <a:t>‹#›</a:t>
            </a:fld>
            <a:endParaRPr lang="en-US" altLang="en-US"/>
          </a:p>
        </p:txBody>
      </p:sp>
    </p:spTree>
    <p:extLst>
      <p:ext uri="{BB962C8B-B14F-4D97-AF65-F5344CB8AC3E}">
        <p14:creationId xmlns:p14="http://schemas.microsoft.com/office/powerpoint/2010/main" val="13426729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defRPr>
                <a:ea typeface="ＭＳ Ｐゴシック" charset="-128"/>
              </a:defRPr>
            </a:lvl1pPr>
          </a:lstStyle>
          <a:p>
            <a:pPr>
              <a:defRPr/>
            </a:pPr>
            <a:fld id="{3C6037C3-7EE2-0545-840F-046D2A1C88E5}" type="slidenum">
              <a:rPr lang="en-US" altLang="en-US"/>
              <a:pPr>
                <a:defRPr/>
              </a:pPr>
              <a:t>‹#›</a:t>
            </a:fld>
            <a:endParaRPr lang="en-US" altLang="en-US"/>
          </a:p>
        </p:txBody>
      </p:sp>
    </p:spTree>
    <p:extLst>
      <p:ext uri="{BB962C8B-B14F-4D97-AF65-F5344CB8AC3E}">
        <p14:creationId xmlns:p14="http://schemas.microsoft.com/office/powerpoint/2010/main" val="5457046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a:defRPr>
                <a:ea typeface="ＭＳ Ｐゴシック" charset="-128"/>
              </a:defRPr>
            </a:lvl1pPr>
          </a:lstStyle>
          <a:p>
            <a:pPr>
              <a:defRPr/>
            </a:pPr>
            <a:fld id="{17B25B20-20E4-8646-9EC5-31788EC5BACF}" type="slidenum">
              <a:rPr lang="en-US" altLang="en-US"/>
              <a:pPr>
                <a:defRPr/>
              </a:pPr>
              <a:t>‹#›</a:t>
            </a:fld>
            <a:endParaRPr lang="en-US" altLang="en-US"/>
          </a:p>
        </p:txBody>
      </p:sp>
    </p:spTree>
    <p:extLst>
      <p:ext uri="{BB962C8B-B14F-4D97-AF65-F5344CB8AC3E}">
        <p14:creationId xmlns:p14="http://schemas.microsoft.com/office/powerpoint/2010/main" val="190214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5327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ea typeface="ＭＳ Ｐゴシック" charset="-128"/>
              </a:defRPr>
            </a:lvl1pPr>
          </a:lstStyle>
          <a:p>
            <a:pPr>
              <a:defRPr/>
            </a:pPr>
            <a:fld id="{CCEB6841-73A3-CF46-934B-746BA5EC4AE6}" type="slidenum">
              <a:rPr lang="en-US" altLang="en-US"/>
              <a:pPr>
                <a:defRPr/>
              </a:pPr>
              <a:t>‹#›</a:t>
            </a:fld>
            <a:endParaRPr lang="en-US" altLang="en-US"/>
          </a:p>
        </p:txBody>
      </p:sp>
    </p:spTree>
    <p:extLst>
      <p:ext uri="{BB962C8B-B14F-4D97-AF65-F5344CB8AC3E}">
        <p14:creationId xmlns:p14="http://schemas.microsoft.com/office/powerpoint/2010/main" val="18313268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ea typeface="ＭＳ Ｐゴシック" charset="-128"/>
              </a:defRPr>
            </a:lvl1pPr>
          </a:lstStyle>
          <a:p>
            <a:pPr>
              <a:defRPr/>
            </a:pPr>
            <a:fld id="{85C079C3-401C-3442-B68B-4F1EBB00985A}" type="slidenum">
              <a:rPr lang="en-US" altLang="en-US"/>
              <a:pPr>
                <a:defRPr/>
              </a:pPr>
              <a:t>‹#›</a:t>
            </a:fld>
            <a:endParaRPr lang="en-US" altLang="en-US"/>
          </a:p>
        </p:txBody>
      </p:sp>
    </p:spTree>
    <p:extLst>
      <p:ext uri="{BB962C8B-B14F-4D97-AF65-F5344CB8AC3E}">
        <p14:creationId xmlns:p14="http://schemas.microsoft.com/office/powerpoint/2010/main" val="13742685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ea typeface="ＭＳ Ｐゴシック" charset="-128"/>
              </a:defRPr>
            </a:lvl1pPr>
          </a:lstStyle>
          <a:p>
            <a:pPr>
              <a:defRPr/>
            </a:pPr>
            <a:fld id="{B68BD5C9-FE6D-1A4E-9531-17140E26D540}" type="slidenum">
              <a:rPr lang="en-US" altLang="en-US"/>
              <a:pPr>
                <a:defRPr/>
              </a:pPr>
              <a:t>‹#›</a:t>
            </a:fld>
            <a:endParaRPr lang="en-US" altLang="en-US"/>
          </a:p>
        </p:txBody>
      </p:sp>
    </p:spTree>
    <p:extLst>
      <p:ext uri="{BB962C8B-B14F-4D97-AF65-F5344CB8AC3E}">
        <p14:creationId xmlns:p14="http://schemas.microsoft.com/office/powerpoint/2010/main" val="1144896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76DCD5E7-7512-944F-AE4C-76C1AE9298E0}" type="slidenum">
              <a:rPr lang="en-US" altLang="en-US"/>
              <a:pPr>
                <a:defRPr/>
              </a:pPr>
              <a:t>‹#›</a:t>
            </a:fld>
            <a:endParaRPr lang="en-US" altLang="en-US"/>
          </a:p>
        </p:txBody>
      </p:sp>
    </p:spTree>
    <p:extLst>
      <p:ext uri="{BB962C8B-B14F-4D97-AF65-F5344CB8AC3E}">
        <p14:creationId xmlns:p14="http://schemas.microsoft.com/office/powerpoint/2010/main" val="8197294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7E979120-4AA4-C641-99F2-1920C062B396}" type="slidenum">
              <a:rPr lang="en-US" altLang="en-US"/>
              <a:pPr>
                <a:defRPr/>
              </a:pPr>
              <a:t>‹#›</a:t>
            </a:fld>
            <a:endParaRPr lang="en-US" altLang="en-US"/>
          </a:p>
        </p:txBody>
      </p:sp>
    </p:spTree>
    <p:extLst>
      <p:ext uri="{BB962C8B-B14F-4D97-AF65-F5344CB8AC3E}">
        <p14:creationId xmlns:p14="http://schemas.microsoft.com/office/powerpoint/2010/main" val="1085018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876" indent="0" algn="ctr">
              <a:buNone/>
              <a:defRPr/>
            </a:lvl2pPr>
            <a:lvl3pPr marL="685752" indent="0" algn="ctr">
              <a:buNone/>
              <a:defRPr/>
            </a:lvl3pPr>
            <a:lvl4pPr marL="1028628" indent="0" algn="ctr">
              <a:buNone/>
              <a:defRPr/>
            </a:lvl4pPr>
            <a:lvl5pPr marL="1371504" indent="0" algn="ctr">
              <a:buNone/>
              <a:defRPr/>
            </a:lvl5pPr>
            <a:lvl6pPr marL="1714380" indent="0" algn="ctr">
              <a:buNone/>
              <a:defRPr/>
            </a:lvl6pPr>
            <a:lvl7pPr marL="2057256" indent="0" algn="ctr">
              <a:buNone/>
              <a:defRPr/>
            </a:lvl7pPr>
            <a:lvl8pPr marL="2400132" indent="0" algn="ctr">
              <a:buNone/>
              <a:defRPr/>
            </a:lvl8pPr>
            <a:lvl9pPr marL="274300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101FE8D8-425F-F648-A467-EB9C44A3570B}" type="slidenum">
              <a:rPr lang="en-US" altLang="x-none"/>
              <a:pPr/>
              <a:t>‹#›</a:t>
            </a:fld>
            <a:endParaRPr lang="en-US" altLang="x-none"/>
          </a:p>
        </p:txBody>
      </p:sp>
    </p:spTree>
    <p:extLst>
      <p:ext uri="{BB962C8B-B14F-4D97-AF65-F5344CB8AC3E}">
        <p14:creationId xmlns:p14="http://schemas.microsoft.com/office/powerpoint/2010/main" val="39773087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D027DCF1-1802-E74D-A33E-45E83C4548EA}" type="slidenum">
              <a:rPr lang="en-US" altLang="x-none"/>
              <a:pPr/>
              <a:t>‹#›</a:t>
            </a:fld>
            <a:endParaRPr lang="en-US" altLang="x-none"/>
          </a:p>
        </p:txBody>
      </p:sp>
    </p:spTree>
    <p:extLst>
      <p:ext uri="{BB962C8B-B14F-4D97-AF65-F5344CB8AC3E}">
        <p14:creationId xmlns:p14="http://schemas.microsoft.com/office/powerpoint/2010/main" val="25679579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1500"/>
            </a:lvl1pPr>
            <a:lvl2pPr marL="342876" indent="0">
              <a:buNone/>
              <a:defRPr sz="1350"/>
            </a:lvl2pPr>
            <a:lvl3pPr marL="685752" indent="0">
              <a:buNone/>
              <a:defRPr sz="1200"/>
            </a:lvl3pPr>
            <a:lvl4pPr marL="1028628" indent="0">
              <a:buNone/>
              <a:defRPr sz="1050"/>
            </a:lvl4pPr>
            <a:lvl5pPr marL="1371504" indent="0">
              <a:buNone/>
              <a:defRPr sz="1050"/>
            </a:lvl5pPr>
            <a:lvl6pPr marL="1714380" indent="0">
              <a:buNone/>
              <a:defRPr sz="1050"/>
            </a:lvl6pPr>
            <a:lvl7pPr marL="2057256" indent="0">
              <a:buNone/>
              <a:defRPr sz="1050"/>
            </a:lvl7pPr>
            <a:lvl8pPr marL="2400132" indent="0">
              <a:buNone/>
              <a:defRPr sz="1050"/>
            </a:lvl8pPr>
            <a:lvl9pPr marL="2743008"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144167D-54A4-F44F-BC01-BB4C530E3211}" type="slidenum">
              <a:rPr lang="en-US" altLang="x-none"/>
              <a:pPr/>
              <a:t>‹#›</a:t>
            </a:fld>
            <a:endParaRPr lang="en-US" altLang="x-none"/>
          </a:p>
        </p:txBody>
      </p:sp>
    </p:spTree>
    <p:extLst>
      <p:ext uri="{BB962C8B-B14F-4D97-AF65-F5344CB8AC3E}">
        <p14:creationId xmlns:p14="http://schemas.microsoft.com/office/powerpoint/2010/main" val="36135669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B65DEAD5-6E9D-DE4E-B757-56CFEF52939F}" type="slidenum">
              <a:rPr lang="en-US" altLang="x-none"/>
              <a:pPr/>
              <a:t>‹#›</a:t>
            </a:fld>
            <a:endParaRPr lang="en-US" altLang="x-none"/>
          </a:p>
        </p:txBody>
      </p:sp>
    </p:spTree>
    <p:extLst>
      <p:ext uri="{BB962C8B-B14F-4D97-AF65-F5344CB8AC3E}">
        <p14:creationId xmlns:p14="http://schemas.microsoft.com/office/powerpoint/2010/main" val="12348728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4"/>
            <a:ext cx="4040188" cy="639762"/>
          </a:xfrm>
        </p:spPr>
        <p:txBody>
          <a:bodyPr anchor="b"/>
          <a:lstStyle>
            <a:lvl1pPr marL="0" indent="0">
              <a:buNone/>
              <a:defRPr sz="1800" b="1"/>
            </a:lvl1pPr>
            <a:lvl2pPr marL="342876" indent="0">
              <a:buNone/>
              <a:defRPr sz="1500" b="1"/>
            </a:lvl2pPr>
            <a:lvl3pPr marL="685752" indent="0">
              <a:buNone/>
              <a:defRPr sz="1350" b="1"/>
            </a:lvl3pPr>
            <a:lvl4pPr marL="1028628" indent="0">
              <a:buNone/>
              <a:defRPr sz="1200" b="1"/>
            </a:lvl4pPr>
            <a:lvl5pPr marL="1371504" indent="0">
              <a:buNone/>
              <a:defRPr sz="1200" b="1"/>
            </a:lvl5pPr>
            <a:lvl6pPr marL="1714380" indent="0">
              <a:buNone/>
              <a:defRPr sz="1200" b="1"/>
            </a:lvl6pPr>
            <a:lvl7pPr marL="2057256" indent="0">
              <a:buNone/>
              <a:defRPr sz="1200" b="1"/>
            </a:lvl7pPr>
            <a:lvl8pPr marL="2400132" indent="0">
              <a:buNone/>
              <a:defRPr sz="1200" b="1"/>
            </a:lvl8pPr>
            <a:lvl9pPr marL="274300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1" y="2174876"/>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1800" b="1"/>
            </a:lvl1pPr>
            <a:lvl2pPr marL="342876" indent="0">
              <a:buNone/>
              <a:defRPr sz="1500" b="1"/>
            </a:lvl2pPr>
            <a:lvl3pPr marL="685752" indent="0">
              <a:buNone/>
              <a:defRPr sz="1350" b="1"/>
            </a:lvl3pPr>
            <a:lvl4pPr marL="1028628" indent="0">
              <a:buNone/>
              <a:defRPr sz="1200" b="1"/>
            </a:lvl4pPr>
            <a:lvl5pPr marL="1371504" indent="0">
              <a:buNone/>
              <a:defRPr sz="1200" b="1"/>
            </a:lvl5pPr>
            <a:lvl6pPr marL="1714380" indent="0">
              <a:buNone/>
              <a:defRPr sz="1200" b="1"/>
            </a:lvl6pPr>
            <a:lvl7pPr marL="2057256" indent="0">
              <a:buNone/>
              <a:defRPr sz="1200" b="1"/>
            </a:lvl7pPr>
            <a:lvl8pPr marL="2400132" indent="0">
              <a:buNone/>
              <a:defRPr sz="1200" b="1"/>
            </a:lvl8pPr>
            <a:lvl9pPr marL="274300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49D42E2C-7B3C-CD42-AA48-458C0B12CD53}" type="slidenum">
              <a:rPr lang="en-US" altLang="x-none"/>
              <a:pPr/>
              <a:t>‹#›</a:t>
            </a:fld>
            <a:endParaRPr lang="en-US" altLang="x-none"/>
          </a:p>
        </p:txBody>
      </p:sp>
    </p:spTree>
    <p:extLst>
      <p:ext uri="{BB962C8B-B14F-4D97-AF65-F5344CB8AC3E}">
        <p14:creationId xmlns:p14="http://schemas.microsoft.com/office/powerpoint/2010/main" val="2709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FC961529-D8CA-D942-9113-BEDEBB93594D}" type="slidenum">
              <a:rPr lang="en-US" altLang="en-US"/>
              <a:pPr>
                <a:defRPr/>
              </a:pPr>
              <a:t>‹#›</a:t>
            </a:fld>
            <a:endParaRPr lang="en-US" altLang="en-US"/>
          </a:p>
        </p:txBody>
      </p:sp>
    </p:spTree>
    <p:extLst>
      <p:ext uri="{BB962C8B-B14F-4D97-AF65-F5344CB8AC3E}">
        <p14:creationId xmlns:p14="http://schemas.microsoft.com/office/powerpoint/2010/main" val="10380007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A8E8B300-BB38-F548-B269-114E3DB86FF9}" type="slidenum">
              <a:rPr lang="en-US" altLang="x-none"/>
              <a:pPr/>
              <a:t>‹#›</a:t>
            </a:fld>
            <a:endParaRPr lang="en-US" altLang="x-none"/>
          </a:p>
        </p:txBody>
      </p:sp>
    </p:spTree>
    <p:extLst>
      <p:ext uri="{BB962C8B-B14F-4D97-AF65-F5344CB8AC3E}">
        <p14:creationId xmlns:p14="http://schemas.microsoft.com/office/powerpoint/2010/main" val="29251735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570648D4-6286-9148-8599-E181AA39576A}" type="slidenum">
              <a:rPr lang="en-US" altLang="x-none"/>
              <a:pPr/>
              <a:t>‹#›</a:t>
            </a:fld>
            <a:endParaRPr lang="en-US" altLang="x-none"/>
          </a:p>
        </p:txBody>
      </p:sp>
    </p:spTree>
    <p:extLst>
      <p:ext uri="{BB962C8B-B14F-4D97-AF65-F5344CB8AC3E}">
        <p14:creationId xmlns:p14="http://schemas.microsoft.com/office/powerpoint/2010/main" val="39217446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1" y="273051"/>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050"/>
            </a:lvl1pPr>
            <a:lvl2pPr marL="342876" indent="0">
              <a:buNone/>
              <a:defRPr sz="900"/>
            </a:lvl2pPr>
            <a:lvl3pPr marL="685752" indent="0">
              <a:buNone/>
              <a:defRPr sz="750"/>
            </a:lvl3pPr>
            <a:lvl4pPr marL="1028628" indent="0">
              <a:buNone/>
              <a:defRPr sz="675"/>
            </a:lvl4pPr>
            <a:lvl5pPr marL="1371504" indent="0">
              <a:buNone/>
              <a:defRPr sz="675"/>
            </a:lvl5pPr>
            <a:lvl6pPr marL="1714380" indent="0">
              <a:buNone/>
              <a:defRPr sz="675"/>
            </a:lvl6pPr>
            <a:lvl7pPr marL="2057256" indent="0">
              <a:buNone/>
              <a:defRPr sz="675"/>
            </a:lvl7pPr>
            <a:lvl8pPr marL="2400132" indent="0">
              <a:buNone/>
              <a:defRPr sz="675"/>
            </a:lvl8pPr>
            <a:lvl9pPr marL="2743008"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7B323466-7E67-894C-87C6-58024C4F7427}" type="slidenum">
              <a:rPr lang="en-US" altLang="x-none"/>
              <a:pPr/>
              <a:t>‹#›</a:t>
            </a:fld>
            <a:endParaRPr lang="en-US" altLang="x-none"/>
          </a:p>
        </p:txBody>
      </p:sp>
    </p:spTree>
    <p:extLst>
      <p:ext uri="{BB962C8B-B14F-4D97-AF65-F5344CB8AC3E}">
        <p14:creationId xmlns:p14="http://schemas.microsoft.com/office/powerpoint/2010/main" val="26109874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76" indent="0">
              <a:buNone/>
              <a:defRPr sz="2100"/>
            </a:lvl2pPr>
            <a:lvl3pPr marL="685752" indent="0">
              <a:buNone/>
              <a:defRPr sz="1800"/>
            </a:lvl3pPr>
            <a:lvl4pPr marL="1028628" indent="0">
              <a:buNone/>
              <a:defRPr sz="1500"/>
            </a:lvl4pPr>
            <a:lvl5pPr marL="1371504" indent="0">
              <a:buNone/>
              <a:defRPr sz="1500"/>
            </a:lvl5pPr>
            <a:lvl6pPr marL="1714380" indent="0">
              <a:buNone/>
              <a:defRPr sz="1500"/>
            </a:lvl6pPr>
            <a:lvl7pPr marL="2057256" indent="0">
              <a:buNone/>
              <a:defRPr sz="1500"/>
            </a:lvl7pPr>
            <a:lvl8pPr marL="2400132" indent="0">
              <a:buNone/>
              <a:defRPr sz="1500"/>
            </a:lvl8pPr>
            <a:lvl9pPr marL="2743008"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76" indent="0">
              <a:buNone/>
              <a:defRPr sz="900"/>
            </a:lvl2pPr>
            <a:lvl3pPr marL="685752" indent="0">
              <a:buNone/>
              <a:defRPr sz="750"/>
            </a:lvl3pPr>
            <a:lvl4pPr marL="1028628" indent="0">
              <a:buNone/>
              <a:defRPr sz="675"/>
            </a:lvl4pPr>
            <a:lvl5pPr marL="1371504" indent="0">
              <a:buNone/>
              <a:defRPr sz="675"/>
            </a:lvl5pPr>
            <a:lvl6pPr marL="1714380" indent="0">
              <a:buNone/>
              <a:defRPr sz="675"/>
            </a:lvl6pPr>
            <a:lvl7pPr marL="2057256" indent="0">
              <a:buNone/>
              <a:defRPr sz="675"/>
            </a:lvl7pPr>
            <a:lvl8pPr marL="2400132" indent="0">
              <a:buNone/>
              <a:defRPr sz="675"/>
            </a:lvl8pPr>
            <a:lvl9pPr marL="2743008"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3DED58CA-2139-1D49-B1C1-1CB336537D2C}" type="slidenum">
              <a:rPr lang="en-US" altLang="x-none"/>
              <a:pPr/>
              <a:t>‹#›</a:t>
            </a:fld>
            <a:endParaRPr lang="en-US" altLang="x-none"/>
          </a:p>
        </p:txBody>
      </p:sp>
    </p:spTree>
    <p:extLst>
      <p:ext uri="{BB962C8B-B14F-4D97-AF65-F5344CB8AC3E}">
        <p14:creationId xmlns:p14="http://schemas.microsoft.com/office/powerpoint/2010/main" val="852004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828A825-85E7-A84B-B458-21AE7162F14F}" type="slidenum">
              <a:rPr lang="en-US" altLang="x-none"/>
              <a:pPr/>
              <a:t>‹#›</a:t>
            </a:fld>
            <a:endParaRPr lang="en-US" altLang="x-none"/>
          </a:p>
        </p:txBody>
      </p:sp>
    </p:spTree>
    <p:extLst>
      <p:ext uri="{BB962C8B-B14F-4D97-AF65-F5344CB8AC3E}">
        <p14:creationId xmlns:p14="http://schemas.microsoft.com/office/powerpoint/2010/main" val="28546622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1"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25E62A08-851A-9042-9EB2-DEA07868074B}" type="slidenum">
              <a:rPr lang="en-US" altLang="x-none"/>
              <a:pPr/>
              <a:t>‹#›</a:t>
            </a:fld>
            <a:endParaRPr lang="en-US" altLang="x-none"/>
          </a:p>
        </p:txBody>
      </p:sp>
    </p:spTree>
    <p:extLst>
      <p:ext uri="{BB962C8B-B14F-4D97-AF65-F5344CB8AC3E}">
        <p14:creationId xmlns:p14="http://schemas.microsoft.com/office/powerpoint/2010/main" val="87577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8A4F60D-4E2F-384D-9BF6-2764F4AD0C5E}" type="slidenum">
              <a:rPr lang="en-US" altLang="en-US"/>
              <a:pPr>
                <a:defRPr/>
              </a:pPr>
              <a:t>‹#›</a:t>
            </a:fld>
            <a:endParaRPr lang="en-US" altLang="en-US"/>
          </a:p>
        </p:txBody>
      </p:sp>
    </p:spTree>
    <p:extLst>
      <p:ext uri="{BB962C8B-B14F-4D97-AF65-F5344CB8AC3E}">
        <p14:creationId xmlns:p14="http://schemas.microsoft.com/office/powerpoint/2010/main" val="166909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9C6B8BF-8D6E-CE4A-8C70-1C5FEF99EC88}" type="slidenum">
              <a:rPr lang="en-US" altLang="en-US"/>
              <a:pPr>
                <a:defRPr/>
              </a:pPr>
              <a:t>‹#›</a:t>
            </a:fld>
            <a:endParaRPr lang="en-US" altLang="en-US"/>
          </a:p>
        </p:txBody>
      </p:sp>
    </p:spTree>
    <p:extLst>
      <p:ext uri="{BB962C8B-B14F-4D97-AF65-F5344CB8AC3E}">
        <p14:creationId xmlns:p14="http://schemas.microsoft.com/office/powerpoint/2010/main" val="19967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EA41D1D-F1DC-D044-B63A-329801ED4A21}" type="slidenum">
              <a:rPr lang="en-US" altLang="en-US"/>
              <a:pPr>
                <a:defRPr/>
              </a:pPr>
              <a:t>‹#›</a:t>
            </a:fld>
            <a:endParaRPr lang="en-US" altLang="en-US"/>
          </a:p>
        </p:txBody>
      </p:sp>
    </p:spTree>
    <p:extLst>
      <p:ext uri="{BB962C8B-B14F-4D97-AF65-F5344CB8AC3E}">
        <p14:creationId xmlns:p14="http://schemas.microsoft.com/office/powerpoint/2010/main" val="202482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BAD40AA-E9A3-9746-9019-AF3133FD48CE}"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4667" r:id="rId1"/>
    <p:sldLayoutId id="2147484668" r:id="rId2"/>
    <p:sldLayoutId id="2147484669" r:id="rId3"/>
    <p:sldLayoutId id="2147484698" r:id="rId4"/>
    <p:sldLayoutId id="2147484670" r:id="rId5"/>
    <p:sldLayoutId id="2147484699" r:id="rId6"/>
    <p:sldLayoutId id="2147484671" r:id="rId7"/>
    <p:sldLayoutId id="2147484672" r:id="rId8"/>
    <p:sldLayoutId id="2147484673" r:id="rId9"/>
    <p:sldLayoutId id="2147484674" r:id="rId10"/>
    <p:sldLayoutId id="2147484675"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26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6127A29C-FF7D-6940-B287-CB87AF2BDB59}" type="slidenum">
              <a:rPr lang="en-US" altLang="en-US"/>
              <a:pPr>
                <a:defRPr/>
              </a:pPr>
              <a:t>‹#›</a:t>
            </a:fld>
            <a:endParaRPr lang="en-US" altLang="en-US"/>
          </a:p>
        </p:txBody>
      </p:sp>
      <p:sp>
        <p:nvSpPr>
          <p:cNvPr id="23557"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 id="214748468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3555"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C8F320E0-4988-C840-8E2A-99E7832C7E18}" type="slidenum">
              <a:rPr lang="en-US" altLang="en-US"/>
              <a:pPr>
                <a:defRPr/>
              </a:pPr>
              <a:t>‹#›</a:t>
            </a:fld>
            <a:endParaRPr lang="en-US" altLang="en-US"/>
          </a:p>
        </p:txBody>
      </p:sp>
      <p:sp>
        <p:nvSpPr>
          <p:cNvPr id="35845"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5843"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ea typeface=""/>
              </a:defRPr>
            </a:lvl1pPr>
          </a:lstStyle>
          <a:p>
            <a:pPr>
              <a:defRPr/>
            </a:pPr>
            <a:fld id="{7A7E1BFF-AE01-1C48-B85B-304F67F6698C}" type="slidenum">
              <a:rPr lang="en-US" altLang="en-US"/>
              <a:pPr>
                <a:defRPr/>
              </a:pPr>
              <a:t>‹#›</a:t>
            </a:fld>
            <a:endParaRPr lang="en-US" altLang="en-US"/>
          </a:p>
        </p:txBody>
      </p:sp>
      <p:sp>
        <p:nvSpPr>
          <p:cNvPr id="35845"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lgn="ctr">
              <a:defRPr sz="2400">
                <a:solidFill>
                  <a:schemeClr val="tx1"/>
                </a:solidFill>
                <a:latin typeface="Times New Roman" charset="0"/>
                <a:ea typeface="ＭＳ Ｐゴシック" charset="-128"/>
              </a:defRPr>
            </a:lvl1pPr>
            <a:lvl2pPr marL="742950" indent="-285750" algn="ctr">
              <a:defRPr sz="2400">
                <a:solidFill>
                  <a:schemeClr val="tx1"/>
                </a:solidFill>
                <a:latin typeface="Times New Roman" charset="0"/>
                <a:ea typeface="ＭＳ Ｐゴシック" charset="-128"/>
              </a:defRPr>
            </a:lvl2pPr>
            <a:lvl3pPr marL="1143000" indent="-228600" algn="ctr">
              <a:defRPr sz="2400">
                <a:solidFill>
                  <a:schemeClr val="tx1"/>
                </a:solidFill>
                <a:latin typeface="Times New Roman" charset="0"/>
                <a:ea typeface="ＭＳ Ｐゴシック" charset="-128"/>
              </a:defRPr>
            </a:lvl3pPr>
            <a:lvl4pPr marL="1600200" indent="-228600" algn="ctr">
              <a:defRPr sz="2400">
                <a:solidFill>
                  <a:schemeClr val="tx1"/>
                </a:solidFill>
                <a:latin typeface="Times New Roman" charset="0"/>
                <a:ea typeface="ＭＳ Ｐゴシック" charset="-128"/>
              </a:defRPr>
            </a:lvl4pPr>
            <a:lvl5pPr marL="2057400" indent="-228600" algn="ctr">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700" r:id="rId1"/>
    <p:sldLayoutId id="2147484701" r:id="rId2"/>
    <p:sldLayoutId id="2147484702" r:id="rId3"/>
    <p:sldLayoutId id="2147484703" r:id="rId4"/>
    <p:sldLayoutId id="2147484704" r:id="rId5"/>
    <p:sldLayoutId id="2147484705" r:id="rId6"/>
    <p:sldLayoutId id="2147484706" r:id="rId7"/>
    <p:sldLayoutId id="2147484707" r:id="rId8"/>
    <p:sldLayoutId id="2147484708" r:id="rId9"/>
    <p:sldLayoutId id="2147484709" r:id="rId10"/>
    <p:sldLayoutId id="2147484710"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1"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1"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1028" name="Rectangle 4"/>
          <p:cNvSpPr>
            <a:spLocks noGrp="1" noChangeArrowheads="1"/>
          </p:cNvSpPr>
          <p:nvPr>
            <p:ph type="dt" sz="half" idx="2"/>
          </p:nvPr>
        </p:nvSpPr>
        <p:spPr bwMode="auto">
          <a:xfrm>
            <a:off x="685800" y="6248401"/>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5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6"/>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vl1pPr>
          </a:lstStyle>
          <a:p>
            <a:fld id="{C3781713-498D-D142-86BE-A260813EE92D}" type="slidenum">
              <a:rPr lang="en-US" altLang="x-none"/>
              <a:pPr/>
              <a:t>‹#›</a:t>
            </a:fld>
            <a:endParaRPr lang="en-US" altLang="x-none"/>
          </a:p>
        </p:txBody>
      </p:sp>
      <p:sp>
        <p:nvSpPr>
          <p:cNvPr id="2"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67866" tIns="33337" rIns="67866" bIns="33337"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1800"/>
          </a:p>
        </p:txBody>
      </p:sp>
    </p:spTree>
    <p:extLst>
      <p:ext uri="{BB962C8B-B14F-4D97-AF65-F5344CB8AC3E}">
        <p14:creationId xmlns:p14="http://schemas.microsoft.com/office/powerpoint/2010/main" val="1297755496"/>
      </p:ext>
    </p:extLst>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20" r:id="rId9"/>
    <p:sldLayoutId id="2147484721" r:id="rId10"/>
    <p:sldLayoutId id="2147484722" r:id="rId11"/>
  </p:sldLayoutIdLst>
  <p:hf hdr="0" ftr="0" dt="0"/>
  <p:txStyles>
    <p:titleStyle>
      <a:lvl1pPr algn="l" rtl="0" eaLnBrk="0" fontAlgn="base" hangingPunct="0">
        <a:spcBef>
          <a:spcPct val="0"/>
        </a:spcBef>
        <a:spcAft>
          <a:spcPct val="0"/>
        </a:spcAft>
        <a:defRPr sz="3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5pPr>
      <a:lvl6pPr marL="342876" algn="l" rtl="0" eaLnBrk="0" fontAlgn="base" hangingPunct="0">
        <a:spcBef>
          <a:spcPct val="0"/>
        </a:spcBef>
        <a:spcAft>
          <a:spcPct val="0"/>
        </a:spcAft>
        <a:defRPr sz="3000" u="sng">
          <a:solidFill>
            <a:schemeClr val="accent2"/>
          </a:solidFill>
          <a:latin typeface="Comic Sans MS" pitchFamily="66" charset="0"/>
        </a:defRPr>
      </a:lvl6pPr>
      <a:lvl7pPr marL="685752" algn="l" rtl="0" eaLnBrk="0" fontAlgn="base" hangingPunct="0">
        <a:spcBef>
          <a:spcPct val="0"/>
        </a:spcBef>
        <a:spcAft>
          <a:spcPct val="0"/>
        </a:spcAft>
        <a:defRPr sz="3000" u="sng">
          <a:solidFill>
            <a:schemeClr val="accent2"/>
          </a:solidFill>
          <a:latin typeface="Comic Sans MS" pitchFamily="66" charset="0"/>
        </a:defRPr>
      </a:lvl7pPr>
      <a:lvl8pPr marL="1028628" algn="l" rtl="0" eaLnBrk="0" fontAlgn="base" hangingPunct="0">
        <a:spcBef>
          <a:spcPct val="0"/>
        </a:spcBef>
        <a:spcAft>
          <a:spcPct val="0"/>
        </a:spcAft>
        <a:defRPr sz="3000" u="sng">
          <a:solidFill>
            <a:schemeClr val="accent2"/>
          </a:solidFill>
          <a:latin typeface="Comic Sans MS" pitchFamily="66" charset="0"/>
        </a:defRPr>
      </a:lvl8pPr>
      <a:lvl9pPr marL="1371504" algn="l" rtl="0" eaLnBrk="0" fontAlgn="base" hangingPunct="0">
        <a:spcBef>
          <a:spcPct val="0"/>
        </a:spcBef>
        <a:spcAft>
          <a:spcPct val="0"/>
        </a:spcAft>
        <a:defRPr sz="3000" u="sng">
          <a:solidFill>
            <a:schemeClr val="accent2"/>
          </a:solidFill>
          <a:latin typeface="Comic Sans MS" pitchFamily="66" charset="0"/>
        </a:defRPr>
      </a:lvl9pPr>
    </p:titleStyle>
    <p:bodyStyle>
      <a:lvl1pPr marL="257157" indent="-257157" algn="l" rtl="0" eaLnBrk="0" fontAlgn="base" hangingPunct="0">
        <a:spcBef>
          <a:spcPct val="20000"/>
        </a:spcBef>
        <a:spcAft>
          <a:spcPct val="0"/>
        </a:spcAft>
        <a:buClr>
          <a:schemeClr val="accent2"/>
        </a:buClr>
        <a:buSzPct val="85000"/>
        <a:buFont typeface="Wingdings" pitchFamily="2" charset="2"/>
        <a:buChar char="q"/>
        <a:defRPr sz="2100">
          <a:solidFill>
            <a:schemeClr val="tx1"/>
          </a:solidFill>
          <a:latin typeface="+mn-lt"/>
          <a:ea typeface="ＭＳ Ｐゴシック" charset="0"/>
          <a:cs typeface="ＭＳ Ｐゴシック" charset="0"/>
        </a:defRPr>
      </a:lvl1pPr>
      <a:lvl2pPr marL="557173" indent="-214297" algn="l" rtl="0" eaLnBrk="0" fontAlgn="base" hangingPunct="0">
        <a:spcBef>
          <a:spcPct val="20000"/>
        </a:spcBef>
        <a:spcAft>
          <a:spcPct val="0"/>
        </a:spcAft>
        <a:buClr>
          <a:schemeClr val="accent2"/>
        </a:buClr>
        <a:buSzPct val="75000"/>
        <a:buFont typeface="Courier New" panose="02070309020205020404" pitchFamily="49" charset="0"/>
        <a:buChar char="o"/>
        <a:defRPr sz="1800">
          <a:solidFill>
            <a:schemeClr val="tx1"/>
          </a:solidFill>
          <a:latin typeface="+mn-lt"/>
          <a:ea typeface="ＭＳ Ｐゴシック" charset="0"/>
        </a:defRPr>
      </a:lvl2pPr>
      <a:lvl3pPr marL="857190" indent="-171438" algn="l" rtl="0" eaLnBrk="0" fontAlgn="base" hangingPunct="0">
        <a:spcBef>
          <a:spcPct val="20000"/>
        </a:spcBef>
        <a:spcAft>
          <a:spcPct val="0"/>
        </a:spcAft>
        <a:buChar char="•"/>
        <a:defRPr sz="1500">
          <a:solidFill>
            <a:schemeClr val="tx1"/>
          </a:solidFill>
          <a:latin typeface="+mn-lt"/>
          <a:ea typeface="ＭＳ Ｐゴシック" charset="0"/>
        </a:defRPr>
      </a:lvl3pPr>
      <a:lvl4pPr marL="1200066" indent="-171438" algn="l" rtl="0" eaLnBrk="0" fontAlgn="base" hangingPunct="0">
        <a:spcBef>
          <a:spcPct val="20000"/>
        </a:spcBef>
        <a:spcAft>
          <a:spcPct val="0"/>
        </a:spcAft>
        <a:buChar char="–"/>
        <a:defRPr sz="1500">
          <a:solidFill>
            <a:schemeClr val="tx1"/>
          </a:solidFill>
          <a:latin typeface="Times New Roman" pitchFamily="18" charset="0"/>
          <a:ea typeface="ＭＳ Ｐゴシック" charset="0"/>
        </a:defRPr>
      </a:lvl4pPr>
      <a:lvl5pPr marL="1542942" indent="-171438" algn="l" rtl="0" eaLnBrk="0" fontAlgn="base" hangingPunct="0">
        <a:spcBef>
          <a:spcPct val="20000"/>
        </a:spcBef>
        <a:spcAft>
          <a:spcPct val="0"/>
        </a:spcAft>
        <a:buChar char="»"/>
        <a:defRPr sz="1500">
          <a:solidFill>
            <a:schemeClr val="tx1"/>
          </a:solidFill>
          <a:latin typeface="Times New Roman" pitchFamily="18" charset="0"/>
          <a:ea typeface="ＭＳ Ｐゴシック" charset="0"/>
        </a:defRPr>
      </a:lvl5pPr>
      <a:lvl6pPr marL="1885818" indent="-171438" algn="l" rtl="0" eaLnBrk="0" fontAlgn="base" hangingPunct="0">
        <a:spcBef>
          <a:spcPct val="20000"/>
        </a:spcBef>
        <a:spcAft>
          <a:spcPct val="0"/>
        </a:spcAft>
        <a:buChar char="»"/>
        <a:defRPr sz="1500">
          <a:solidFill>
            <a:schemeClr val="tx1"/>
          </a:solidFill>
          <a:latin typeface="Times New Roman" pitchFamily="18" charset="0"/>
        </a:defRPr>
      </a:lvl6pPr>
      <a:lvl7pPr marL="2228694" indent="-171438" algn="l" rtl="0" eaLnBrk="0" fontAlgn="base" hangingPunct="0">
        <a:spcBef>
          <a:spcPct val="20000"/>
        </a:spcBef>
        <a:spcAft>
          <a:spcPct val="0"/>
        </a:spcAft>
        <a:buChar char="»"/>
        <a:defRPr sz="1500">
          <a:solidFill>
            <a:schemeClr val="tx1"/>
          </a:solidFill>
          <a:latin typeface="Times New Roman" pitchFamily="18" charset="0"/>
        </a:defRPr>
      </a:lvl7pPr>
      <a:lvl8pPr marL="2571570" indent="-171438" algn="l" rtl="0" eaLnBrk="0" fontAlgn="base" hangingPunct="0">
        <a:spcBef>
          <a:spcPct val="20000"/>
        </a:spcBef>
        <a:spcAft>
          <a:spcPct val="0"/>
        </a:spcAft>
        <a:buChar char="»"/>
        <a:defRPr sz="1500">
          <a:solidFill>
            <a:schemeClr val="tx1"/>
          </a:solidFill>
          <a:latin typeface="Times New Roman" pitchFamily="18" charset="0"/>
        </a:defRPr>
      </a:lvl8pPr>
      <a:lvl9pPr marL="2914446" indent="-171438" algn="l" rtl="0" eaLnBrk="0" fontAlgn="base" hangingPunct="0">
        <a:spcBef>
          <a:spcPct val="20000"/>
        </a:spcBef>
        <a:spcAft>
          <a:spcPct val="0"/>
        </a:spcAft>
        <a:buChar char="»"/>
        <a:defRPr sz="1500">
          <a:solidFill>
            <a:schemeClr val="tx1"/>
          </a:solidFill>
          <a:latin typeface="Times New Roman" pitchFamily="18" charset="0"/>
        </a:defRPr>
      </a:lvl9pPr>
    </p:bodyStyle>
    <p:otherStyle>
      <a:defPPr>
        <a:defRPr lang="en-US"/>
      </a:defPPr>
      <a:lvl1pPr marL="0" algn="l" defTabSz="685752" rtl="0" eaLnBrk="1" latinLnBrk="0" hangingPunct="1">
        <a:defRPr sz="1350" kern="1200">
          <a:solidFill>
            <a:schemeClr val="tx1"/>
          </a:solidFill>
          <a:latin typeface="+mn-lt"/>
          <a:ea typeface="+mn-ea"/>
          <a:cs typeface="+mn-cs"/>
        </a:defRPr>
      </a:lvl1pPr>
      <a:lvl2pPr marL="342876" algn="l" defTabSz="685752" rtl="0" eaLnBrk="1" latinLnBrk="0" hangingPunct="1">
        <a:defRPr sz="1350" kern="1200">
          <a:solidFill>
            <a:schemeClr val="tx1"/>
          </a:solidFill>
          <a:latin typeface="+mn-lt"/>
          <a:ea typeface="+mn-ea"/>
          <a:cs typeface="+mn-cs"/>
        </a:defRPr>
      </a:lvl2pPr>
      <a:lvl3pPr marL="685752" algn="l" defTabSz="685752" rtl="0" eaLnBrk="1" latinLnBrk="0" hangingPunct="1">
        <a:defRPr sz="1350" kern="1200">
          <a:solidFill>
            <a:schemeClr val="tx1"/>
          </a:solidFill>
          <a:latin typeface="+mn-lt"/>
          <a:ea typeface="+mn-ea"/>
          <a:cs typeface="+mn-cs"/>
        </a:defRPr>
      </a:lvl3pPr>
      <a:lvl4pPr marL="1028628" algn="l" defTabSz="685752" rtl="0" eaLnBrk="1" latinLnBrk="0" hangingPunct="1">
        <a:defRPr sz="1350" kern="1200">
          <a:solidFill>
            <a:schemeClr val="tx1"/>
          </a:solidFill>
          <a:latin typeface="+mn-lt"/>
          <a:ea typeface="+mn-ea"/>
          <a:cs typeface="+mn-cs"/>
        </a:defRPr>
      </a:lvl4pPr>
      <a:lvl5pPr marL="1371504" algn="l" defTabSz="685752" rtl="0" eaLnBrk="1" latinLnBrk="0" hangingPunct="1">
        <a:defRPr sz="1350" kern="1200">
          <a:solidFill>
            <a:schemeClr val="tx1"/>
          </a:solidFill>
          <a:latin typeface="+mn-lt"/>
          <a:ea typeface="+mn-ea"/>
          <a:cs typeface="+mn-cs"/>
        </a:defRPr>
      </a:lvl5pPr>
      <a:lvl6pPr marL="1714380" algn="l" defTabSz="685752" rtl="0" eaLnBrk="1" latinLnBrk="0" hangingPunct="1">
        <a:defRPr sz="1350" kern="1200">
          <a:solidFill>
            <a:schemeClr val="tx1"/>
          </a:solidFill>
          <a:latin typeface="+mn-lt"/>
          <a:ea typeface="+mn-ea"/>
          <a:cs typeface="+mn-cs"/>
        </a:defRPr>
      </a:lvl6pPr>
      <a:lvl7pPr marL="2057256" algn="l" defTabSz="685752" rtl="0" eaLnBrk="1" latinLnBrk="0" hangingPunct="1">
        <a:defRPr sz="1350" kern="1200">
          <a:solidFill>
            <a:schemeClr val="tx1"/>
          </a:solidFill>
          <a:latin typeface="+mn-lt"/>
          <a:ea typeface="+mn-ea"/>
          <a:cs typeface="+mn-cs"/>
        </a:defRPr>
      </a:lvl7pPr>
      <a:lvl8pPr marL="2400132" algn="l" defTabSz="685752" rtl="0" eaLnBrk="1" latinLnBrk="0" hangingPunct="1">
        <a:defRPr sz="1350" kern="1200">
          <a:solidFill>
            <a:schemeClr val="tx1"/>
          </a:solidFill>
          <a:latin typeface="+mn-lt"/>
          <a:ea typeface="+mn-ea"/>
          <a:cs typeface="+mn-cs"/>
        </a:defRPr>
      </a:lvl8pPr>
      <a:lvl9pPr marL="2743008" algn="l" defTabSz="68575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4.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4.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4.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4.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4.w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4.w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4.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4.w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4.w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oleObject" Target="../embeddings/oleObject31.bin"/><Relationship Id="rId3" Type="http://schemas.openxmlformats.org/officeDocument/2006/relationships/notesSlide" Target="../notesSlides/notesSlide30.xml"/><Relationship Id="rId7" Type="http://schemas.openxmlformats.org/officeDocument/2006/relationships/image" Target="../media/image10.wmf"/><Relationship Id="rId12"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oleObject" Target="../embeddings/oleObject25.bin"/><Relationship Id="rId11" Type="http://schemas.openxmlformats.org/officeDocument/2006/relationships/oleObject" Target="../embeddings/oleObject29.bin"/><Relationship Id="rId5" Type="http://schemas.openxmlformats.org/officeDocument/2006/relationships/image" Target="../media/image4.wmf"/><Relationship Id="rId15" Type="http://schemas.openxmlformats.org/officeDocument/2006/relationships/oleObject" Target="../embeddings/oleObject33.bin"/><Relationship Id="rId10" Type="http://schemas.openxmlformats.org/officeDocument/2006/relationships/oleObject" Target="../embeddings/oleObject28.bin"/><Relationship Id="rId4" Type="http://schemas.openxmlformats.org/officeDocument/2006/relationships/oleObject" Target="../embeddings/oleObject24.bin"/><Relationship Id="rId9" Type="http://schemas.openxmlformats.org/officeDocument/2006/relationships/oleObject" Target="../embeddings/oleObject27.bin"/><Relationship Id="rId14"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3" Type="http://schemas.openxmlformats.org/officeDocument/2006/relationships/notesSlide" Target="../notesSlides/notesSlide31.xml"/><Relationship Id="rId7" Type="http://schemas.openxmlformats.org/officeDocument/2006/relationships/image" Target="../media/image10.wmf"/><Relationship Id="rId12" Type="http://schemas.openxmlformats.org/officeDocument/2006/relationships/oleObject" Target="../embeddings/oleObject40.bin"/><Relationship Id="rId17" Type="http://schemas.openxmlformats.org/officeDocument/2006/relationships/image" Target="../media/image11.wmf"/><Relationship Id="rId2" Type="http://schemas.openxmlformats.org/officeDocument/2006/relationships/slideLayout" Target="../slideLayouts/slideLayout18.xml"/><Relationship Id="rId16" Type="http://schemas.openxmlformats.org/officeDocument/2006/relationships/oleObject" Target="../embeddings/oleObject44.bin"/><Relationship Id="rId1" Type="http://schemas.openxmlformats.org/officeDocument/2006/relationships/vmlDrawing" Target="../drawings/vmlDrawing14.vml"/><Relationship Id="rId6" Type="http://schemas.openxmlformats.org/officeDocument/2006/relationships/oleObject" Target="../embeddings/oleObject35.bin"/><Relationship Id="rId11" Type="http://schemas.openxmlformats.org/officeDocument/2006/relationships/oleObject" Target="../embeddings/oleObject39.bin"/><Relationship Id="rId5" Type="http://schemas.openxmlformats.org/officeDocument/2006/relationships/image" Target="../media/image4.wmf"/><Relationship Id="rId15" Type="http://schemas.openxmlformats.org/officeDocument/2006/relationships/oleObject" Target="../embeddings/oleObject43.bin"/><Relationship Id="rId10" Type="http://schemas.openxmlformats.org/officeDocument/2006/relationships/oleObject" Target="../embeddings/oleObject38.bin"/><Relationship Id="rId4" Type="http://schemas.openxmlformats.org/officeDocument/2006/relationships/oleObject" Target="../embeddings/oleObject34.bin"/><Relationship Id="rId9" Type="http://schemas.openxmlformats.org/officeDocument/2006/relationships/oleObject" Target="../embeddings/oleObject37.bin"/><Relationship Id="rId1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image" Target="../media/image13.wmf"/><Relationship Id="rId4"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vmlDrawing" Target="../drawings/vmlDrawing16.vml"/><Relationship Id="rId5" Type="http://schemas.openxmlformats.org/officeDocument/2006/relationships/image" Target="../media/image14.wmf"/><Relationship Id="rId4" Type="http://schemas.openxmlformats.org/officeDocument/2006/relationships/oleObject" Target="../embeddings/oleObject4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8.xml"/><Relationship Id="rId1" Type="http://schemas.openxmlformats.org/officeDocument/2006/relationships/vmlDrawing" Target="../drawings/vmlDrawing17.vml"/><Relationship Id="rId5" Type="http://schemas.openxmlformats.org/officeDocument/2006/relationships/image" Target="../media/image15.wmf"/><Relationship Id="rId4" Type="http://schemas.openxmlformats.org/officeDocument/2006/relationships/oleObject" Target="../embeddings/oleObject4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4.xml"/><Relationship Id="rId1" Type="http://schemas.openxmlformats.org/officeDocument/2006/relationships/vmlDrawing" Target="../drawings/vmlDrawing18.vml"/><Relationship Id="rId5" Type="http://schemas.openxmlformats.org/officeDocument/2006/relationships/image" Target="../media/image16.wmf"/><Relationship Id="rId4" Type="http://schemas.openxmlformats.org/officeDocument/2006/relationships/oleObject" Target="../embeddings/oleObject4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9.xml"/><Relationship Id="rId1" Type="http://schemas.openxmlformats.org/officeDocument/2006/relationships/vmlDrawing" Target="../drawings/vmlDrawing19.vml"/><Relationship Id="rId5" Type="http://schemas.openxmlformats.org/officeDocument/2006/relationships/image" Target="../media/image15.wmf"/><Relationship Id="rId4" Type="http://schemas.openxmlformats.org/officeDocument/2006/relationships/oleObject" Target="../embeddings/oleObject4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4.xml"/><Relationship Id="rId1" Type="http://schemas.openxmlformats.org/officeDocument/2006/relationships/vmlDrawing" Target="../drawings/vmlDrawing20.vml"/><Relationship Id="rId5" Type="http://schemas.openxmlformats.org/officeDocument/2006/relationships/image" Target="../media/image16.wmf"/><Relationship Id="rId4" Type="http://schemas.openxmlformats.org/officeDocument/2006/relationships/oleObject" Target="../embeddings/oleObject50.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9.xml"/><Relationship Id="rId1" Type="http://schemas.openxmlformats.org/officeDocument/2006/relationships/vmlDrawing" Target="../drawings/vmlDrawing21.vml"/><Relationship Id="rId5" Type="http://schemas.openxmlformats.org/officeDocument/2006/relationships/image" Target="../media/image17.wmf"/><Relationship Id="rId4" Type="http://schemas.openxmlformats.org/officeDocument/2006/relationships/oleObject" Target="../embeddings/oleObject5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4.xml"/><Relationship Id="rId1" Type="http://schemas.openxmlformats.org/officeDocument/2006/relationships/vmlDrawing" Target="../drawings/vmlDrawing22.vml"/><Relationship Id="rId5" Type="http://schemas.openxmlformats.org/officeDocument/2006/relationships/image" Target="../media/image18.wmf"/><Relationship Id="rId4" Type="http://schemas.openxmlformats.org/officeDocument/2006/relationships/oleObject" Target="../embeddings/oleObject52.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4.xml"/><Relationship Id="rId1" Type="http://schemas.openxmlformats.org/officeDocument/2006/relationships/vmlDrawing" Target="../drawings/vmlDrawing23.vml"/><Relationship Id="rId5" Type="http://schemas.openxmlformats.org/officeDocument/2006/relationships/image" Target="../media/image18.wmf"/><Relationship Id="rId4" Type="http://schemas.openxmlformats.org/officeDocument/2006/relationships/oleObject" Target="../embeddings/oleObject5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CE17D26-47E3-174C-A786-0877E75514D0}" type="slidenum">
              <a:rPr lang="en-US" altLang="en-US" sz="1400">
                <a:latin typeface="Times New Roman" charset="0"/>
              </a:rPr>
              <a:pPr>
                <a:spcBef>
                  <a:spcPct val="0"/>
                </a:spcBef>
                <a:buClrTx/>
                <a:buSzTx/>
                <a:buFontTx/>
                <a:buNone/>
              </a:pPr>
              <a:t>1</a:t>
            </a:fld>
            <a:endParaRPr lang="en-US" altLang="en-US" sz="1400">
              <a:latin typeface="Times New Roman" charset="0"/>
            </a:endParaRPr>
          </a:p>
        </p:txBody>
      </p:sp>
      <p:sp>
        <p:nvSpPr>
          <p:cNvPr id="50178"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Transport Layer:</a:t>
            </a:r>
            <a:br>
              <a:rPr lang="en-US" altLang="en-US" dirty="0">
                <a:ea typeface="ＭＳ Ｐゴシック" charset="-128"/>
              </a:rPr>
            </a:br>
            <a:r>
              <a:rPr lang="en-US" altLang="zh-CN" dirty="0">
                <a:ea typeface="ＭＳ Ｐゴシック" charset="-128"/>
              </a:rPr>
              <a:t>TCP</a:t>
            </a:r>
            <a:r>
              <a:rPr lang="zh-CN" altLang="en-US" dirty="0">
                <a:ea typeface="ＭＳ Ｐゴシック" charset="-128"/>
              </a:rPr>
              <a:t> </a:t>
            </a:r>
            <a:r>
              <a:rPr lang="en-US" altLang="zh-CN" dirty="0">
                <a:ea typeface="ＭＳ Ｐゴシック" charset="-128"/>
              </a:rPr>
              <a:t>Connection</a:t>
            </a:r>
            <a:r>
              <a:rPr lang="zh-CN" altLang="en-US" dirty="0">
                <a:ea typeface="ＭＳ Ｐゴシック" charset="-128"/>
              </a:rPr>
              <a:t> </a:t>
            </a:r>
            <a:r>
              <a:rPr lang="en-US" altLang="zh-CN" dirty="0">
                <a:ea typeface="ＭＳ Ｐゴシック" charset="-128"/>
              </a:rPr>
              <a:t>Management,</a:t>
            </a:r>
            <a:r>
              <a:rPr lang="zh-CN" altLang="en-US" dirty="0">
                <a:ea typeface="ＭＳ Ｐゴシック" charset="-128"/>
              </a:rPr>
              <a:t> </a:t>
            </a:r>
            <a:r>
              <a:rPr lang="en-US" altLang="zh-CN" dirty="0">
                <a:ea typeface="ＭＳ Ｐゴシック" charset="-128"/>
              </a:rPr>
              <a:t>Congestion</a:t>
            </a:r>
            <a:r>
              <a:rPr lang="zh-CN" altLang="en-US" dirty="0">
                <a:ea typeface="ＭＳ Ｐゴシック" charset="-128"/>
              </a:rPr>
              <a:t> </a:t>
            </a:r>
            <a:r>
              <a:rPr lang="en-US" altLang="zh-CN" dirty="0">
                <a:ea typeface="ＭＳ Ｐゴシック" charset="-128"/>
              </a:rPr>
              <a:t>Control</a:t>
            </a:r>
            <a:endParaRPr lang="en-US" altLang="en-US" dirty="0">
              <a:ea typeface="ＭＳ Ｐゴシック" charset="-128"/>
            </a:endParaRPr>
          </a:p>
        </p:txBody>
      </p:sp>
      <p:sp>
        <p:nvSpPr>
          <p:cNvPr id="5" name="Rectangle 5">
            <a:extLst>
              <a:ext uri="{FF2B5EF4-FFF2-40B4-BE49-F238E27FC236}">
                <a16:creationId xmlns:a16="http://schemas.microsoft.com/office/drawing/2014/main" id="{6C95CF8E-7923-BE42-89EC-0DAC5D487F8D}"/>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18</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F4C25648-0126-A841-BF8C-47463CF6544B}"/>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119740"/>
            <a:ext cx="8534400"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19811"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9812" name="Group 5"/>
          <p:cNvGrpSpPr>
            <a:grpSpLocks/>
          </p:cNvGrpSpPr>
          <p:nvPr/>
        </p:nvGrpSpPr>
        <p:grpSpPr bwMode="auto">
          <a:xfrm>
            <a:off x="1844675" y="1346200"/>
            <a:ext cx="1250950" cy="385763"/>
            <a:chOff x="1489" y="826"/>
            <a:chExt cx="788" cy="243"/>
          </a:xfrm>
        </p:grpSpPr>
        <p:graphicFrame>
          <p:nvGraphicFramePr>
            <p:cNvPr id="119825"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3617" name="Clip" r:id="rId4" imgW="1307079" imgH="1083682" progId="MS_ClipArt_Gallery.2">
                    <p:embed/>
                  </p:oleObj>
                </mc:Choice>
                <mc:Fallback>
                  <p:oleObj name="Clip" r:id="rId4" imgW="1307079" imgH="1083682" progId="MS_ClipArt_Gallery.2">
                    <p:embed/>
                    <p:pic>
                      <p:nvPicPr>
                        <p:cNvPr id="11982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26"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19813"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3618" name="Clip" r:id="rId6" imgW="1307079" imgH="1083682" progId="MS_ClipArt_Gallery.2">
                  <p:embed/>
                </p:oleObj>
              </mc:Choice>
              <mc:Fallback>
                <p:oleObj name="Clip" r:id="rId6" imgW="1307079" imgH="1083682" progId="MS_ClipArt_Gallery.2">
                  <p:embed/>
                  <p:pic>
                    <p:nvPicPr>
                      <p:cNvPr id="11981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14"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19815"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6"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7"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8"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a:t>
            </a:r>
            <a:endParaRPr lang="en-US" altLang="x-none" sz="1000">
              <a:solidFill>
                <a:srgbClr val="000000"/>
              </a:solidFill>
            </a:endParaRPr>
          </a:p>
        </p:txBody>
      </p:sp>
      <p:sp>
        <p:nvSpPr>
          <p:cNvPr id="119819"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0"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19821"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2"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23"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4" name="Text Box 27"/>
          <p:cNvSpPr txBox="1">
            <a:spLocks noChangeArrowheads="1"/>
          </p:cNvSpPr>
          <p:nvPr/>
        </p:nvSpPr>
        <p:spPr bwMode="auto">
          <a:xfrm rot="600445">
            <a:off x="3932238" y="2271713"/>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endParaRPr lang="en-US" altLang="x-none" sz="1000">
              <a:solidFill>
                <a:srgbClr val="000000"/>
              </a:solidFill>
            </a:endParaRPr>
          </a:p>
        </p:txBody>
      </p:sp>
      <p:sp>
        <p:nvSpPr>
          <p:cNvPr id="20" name="Slide Number Placeholder 4">
            <a:extLst>
              <a:ext uri="{FF2B5EF4-FFF2-40B4-BE49-F238E27FC236}">
                <a16:creationId xmlns:a16="http://schemas.microsoft.com/office/drawing/2014/main" id="{9235AF9E-9C82-704F-A96A-5E943FAEE43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10</a:t>
            </a:fld>
            <a:endParaRPr lang="en-US" altLang="x-none" sz="1400" dirty="0">
              <a:latin typeface="Times New Roman" charset="0"/>
            </a:endParaRPr>
          </a:p>
        </p:txBody>
      </p:sp>
    </p:spTree>
    <p:extLst>
      <p:ext uri="{BB962C8B-B14F-4D97-AF65-F5344CB8AC3E}">
        <p14:creationId xmlns:p14="http://schemas.microsoft.com/office/powerpoint/2010/main" val="260678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119741"/>
            <a:ext cx="8269288"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21859"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1860" name="Group 5"/>
          <p:cNvGrpSpPr>
            <a:grpSpLocks/>
          </p:cNvGrpSpPr>
          <p:nvPr/>
        </p:nvGrpSpPr>
        <p:grpSpPr bwMode="auto">
          <a:xfrm>
            <a:off x="1844675" y="1346200"/>
            <a:ext cx="1250950" cy="385763"/>
            <a:chOff x="1489" y="826"/>
            <a:chExt cx="788"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4641"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21861"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4642"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21863"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4"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5"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6"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 (n)</a:t>
            </a:r>
            <a:endParaRPr lang="en-US" altLang="x-none" sz="1000">
              <a:solidFill>
                <a:srgbClr val="000000"/>
              </a:solidFill>
            </a:endParaRPr>
          </a:p>
        </p:txBody>
      </p:sp>
      <p:sp>
        <p:nvSpPr>
          <p:cNvPr id="121867"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8"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21869"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0"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1"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2" name="Text Box 27"/>
          <p:cNvSpPr txBox="1">
            <a:spLocks noChangeArrowheads="1"/>
          </p:cNvSpPr>
          <p:nvPr/>
        </p:nvSpPr>
        <p:spPr bwMode="auto">
          <a:xfrm rot="600445">
            <a:off x="3087688" y="2271713"/>
            <a:ext cx="2370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grpSp>
        <p:nvGrpSpPr>
          <p:cNvPr id="3" name="Group 31"/>
          <p:cNvGrpSpPr>
            <a:grpSpLocks/>
          </p:cNvGrpSpPr>
          <p:nvPr/>
        </p:nvGrpSpPr>
        <p:grpSpPr bwMode="auto">
          <a:xfrm>
            <a:off x="3079750" y="3101975"/>
            <a:ext cx="4217988" cy="3113088"/>
            <a:chOff x="3059" y="2115"/>
            <a:chExt cx="2657" cy="1961"/>
          </a:xfrm>
        </p:grpSpPr>
        <p:sp>
          <p:nvSpPr>
            <p:cNvPr id="121874" name="Text Box 8"/>
            <p:cNvSpPr txBox="1">
              <a:spLocks noChangeArrowheads="1"/>
            </p:cNvSpPr>
            <p:nvPr/>
          </p:nvSpPr>
          <p:spPr bwMode="auto">
            <a:xfrm rot="1428187">
              <a:off x="3327" y="3160"/>
              <a:ext cx="14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sp>
          <p:nvSpPr>
            <p:cNvPr id="121875" name="Line 26"/>
            <p:cNvSpPr>
              <a:spLocks noChangeShapeType="1"/>
            </p:cNvSpPr>
            <p:nvPr/>
          </p:nvSpPr>
          <p:spPr bwMode="auto">
            <a:xfrm flipH="1">
              <a:off x="4982" y="2820"/>
              <a:ext cx="7" cy="1256"/>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6" name="Freeform 29"/>
            <p:cNvSpPr>
              <a:spLocks/>
            </p:cNvSpPr>
            <p:nvPr/>
          </p:nvSpPr>
          <p:spPr bwMode="auto">
            <a:xfrm>
              <a:off x="3059" y="2115"/>
              <a:ext cx="1908" cy="1539"/>
            </a:xfrm>
            <a:custGeom>
              <a:avLst/>
              <a:gdLst>
                <a:gd name="T0" fmla="*/ 0 w 1908"/>
                <a:gd name="T1" fmla="*/ 0 h 1709"/>
                <a:gd name="T2" fmla="*/ 624 w 1908"/>
                <a:gd name="T3" fmla="*/ 312 h 1709"/>
                <a:gd name="T4" fmla="*/ 1908 w 1908"/>
                <a:gd name="T5" fmla="*/ 394 h 1709"/>
                <a:gd name="T6" fmla="*/ 0 60000 65536"/>
                <a:gd name="T7" fmla="*/ 0 60000 65536"/>
                <a:gd name="T8" fmla="*/ 0 60000 65536"/>
                <a:gd name="T9" fmla="*/ 0 w 1908"/>
                <a:gd name="T10" fmla="*/ 0 h 1709"/>
                <a:gd name="T11" fmla="*/ 1908 w 1908"/>
                <a:gd name="T12" fmla="*/ 1709 h 1709"/>
              </a:gdLst>
              <a:ahLst/>
              <a:cxnLst>
                <a:cxn ang="T6">
                  <a:pos x="T0" y="T1"/>
                </a:cxn>
                <a:cxn ang="T7">
                  <a:pos x="T2" y="T3"/>
                </a:cxn>
                <a:cxn ang="T8">
                  <a:pos x="T4" y="T5"/>
                </a:cxn>
              </a:cxnLst>
              <a:rect l="T9" t="T10" r="T11" b="T12"/>
              <a:pathLst>
                <a:path w="1908" h="1709">
                  <a:moveTo>
                    <a:pt x="0" y="0"/>
                  </a:moveTo>
                  <a:cubicBezTo>
                    <a:pt x="153" y="532"/>
                    <a:pt x="306" y="1065"/>
                    <a:pt x="624" y="1350"/>
                  </a:cubicBezTo>
                  <a:cubicBezTo>
                    <a:pt x="942" y="1635"/>
                    <a:pt x="1425" y="1672"/>
                    <a:pt x="1908" y="170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7" name="Text Box 30"/>
            <p:cNvSpPr txBox="1">
              <a:spLocks noChangeArrowheads="1"/>
            </p:cNvSpPr>
            <p:nvPr/>
          </p:nvSpPr>
          <p:spPr bwMode="auto">
            <a:xfrm>
              <a:off x="5026" y="3534"/>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grpSp>
      <p:sp>
        <p:nvSpPr>
          <p:cNvPr id="25" name="Slide Number Placeholder 4">
            <a:extLst>
              <a:ext uri="{FF2B5EF4-FFF2-40B4-BE49-F238E27FC236}">
                <a16:creationId xmlns:a16="http://schemas.microsoft.com/office/drawing/2014/main" id="{9A96D30D-3CD8-B84B-A5D3-B7D6EFE44F0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11</a:t>
            </a:fld>
            <a:endParaRPr lang="en-US" altLang="x-none" sz="1400" dirty="0">
              <a:latin typeface="Times New Roman" charset="0"/>
            </a:endParaRPr>
          </a:p>
        </p:txBody>
      </p:sp>
    </p:spTree>
    <p:extLst>
      <p:ext uri="{BB962C8B-B14F-4D97-AF65-F5344CB8AC3E}">
        <p14:creationId xmlns:p14="http://schemas.microsoft.com/office/powerpoint/2010/main" val="345422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715FD39C-DEF4-244D-925E-60CBB5EADDEC}"/>
              </a:ext>
            </a:extLst>
          </p:cNvPr>
          <p:cNvSpPr>
            <a:spLocks noGrp="1" noChangeArrowheads="1"/>
          </p:cNvSpPr>
          <p:nvPr>
            <p:ph type="title"/>
          </p:nvPr>
        </p:nvSpPr>
        <p:spPr>
          <a:xfrm>
            <a:off x="533399" y="228600"/>
            <a:ext cx="8269761" cy="1143000"/>
          </a:xfrm>
        </p:spPr>
        <p:txBody>
          <a:bodyPr/>
          <a:lstStyle/>
          <a:p>
            <a:r>
              <a:rPr lang="en-US" altLang="zh-CN" sz="3600" dirty="0">
                <a:ea typeface="SimSun" panose="02010600030101010101" pitchFamily="2" charset="-122"/>
              </a:rPr>
              <a:t>Recap:</a:t>
            </a:r>
            <a:r>
              <a:rPr lang="zh-CN" altLang="en-US" sz="3600" dirty="0">
                <a:ea typeface="SimSun" panose="02010600030101010101" pitchFamily="2" charset="-122"/>
              </a:rPr>
              <a:t> </a:t>
            </a:r>
            <a:r>
              <a:rPr lang="en-US" altLang="zh-CN" sz="3600" dirty="0">
                <a:ea typeface="SimSun" panose="02010600030101010101" pitchFamily="2" charset="-122"/>
              </a:rPr>
              <a:t>Transport “Safe-Setup” Principle</a:t>
            </a:r>
          </a:p>
        </p:txBody>
      </p:sp>
      <p:sp>
        <p:nvSpPr>
          <p:cNvPr id="774147" name="Rectangle 3">
            <a:extLst>
              <a:ext uri="{FF2B5EF4-FFF2-40B4-BE49-F238E27FC236}">
                <a16:creationId xmlns:a16="http://schemas.microsoft.com/office/drawing/2014/main" id="{7D18F410-F72C-4449-9AC7-A8D0E4717EC0}"/>
              </a:ext>
            </a:extLst>
          </p:cNvPr>
          <p:cNvSpPr>
            <a:spLocks noGrp="1" noChangeArrowheads="1"/>
          </p:cNvSpPr>
          <p:nvPr>
            <p:ph idx="1"/>
          </p:nvPr>
        </p:nvSpPr>
        <p:spPr/>
        <p:txBody>
          <a:bodyPr/>
          <a:lstStyle/>
          <a:p>
            <a:pPr>
              <a:buFont typeface="Wingdings" pitchFamily="2" charset="2"/>
              <a:buChar char="q"/>
            </a:pPr>
            <a:r>
              <a:rPr lang="en-US" altLang="zh-CN" dirty="0">
                <a:ea typeface="SimSun" panose="02010600030101010101" pitchFamily="2" charset="-122"/>
              </a:rPr>
              <a:t>A general safety principle for a receiver R to accept a message from a sender S is the general “</a:t>
            </a:r>
            <a:r>
              <a:rPr lang="en-US" altLang="zh-CN" dirty="0">
                <a:solidFill>
                  <a:srgbClr val="C00000"/>
                </a:solidFill>
                <a:ea typeface="SimSun" panose="02010600030101010101" pitchFamily="2" charset="-122"/>
              </a:rPr>
              <a:t>authentication</a:t>
            </a:r>
            <a:r>
              <a:rPr lang="en-US" altLang="zh-CN" dirty="0">
                <a:ea typeface="SimSun" panose="02010600030101010101" pitchFamily="2" charset="-122"/>
              </a:rPr>
              <a:t>” principle, which consists of two conditions:</a:t>
            </a:r>
          </a:p>
        </p:txBody>
      </p:sp>
      <p:sp>
        <p:nvSpPr>
          <p:cNvPr id="774148" name="Rectangle 4">
            <a:extLst>
              <a:ext uri="{FF2B5EF4-FFF2-40B4-BE49-F238E27FC236}">
                <a16:creationId xmlns:a16="http://schemas.microsoft.com/office/drawing/2014/main" id="{D5655690-7C2C-AF4C-9A22-F4BB1248F4D1}"/>
              </a:ext>
            </a:extLst>
          </p:cNvPr>
          <p:cNvSpPr>
            <a:spLocks noChangeArrowheads="1"/>
          </p:cNvSpPr>
          <p:nvPr/>
        </p:nvSpPr>
        <p:spPr bwMode="auto">
          <a:xfrm>
            <a:off x="550937" y="3261278"/>
            <a:ext cx="7772400" cy="92333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876" lvl="1" defTabSz="685752">
              <a:defRPr/>
            </a:pPr>
            <a:r>
              <a:rPr lang="en-US" altLang="zh-CN" sz="1800" dirty="0">
                <a:solidFill>
                  <a:srgbClr val="000000"/>
                </a:solidFill>
                <a:latin typeface="Comic Sans MS" panose="030F0902030302020204" pitchFamily="66" charset="0"/>
                <a:ea typeface="SimSun" panose="02010600030101010101" pitchFamily="2" charset="-122"/>
              </a:rPr>
              <a:t>Transport authentication principle:</a:t>
            </a: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[p1] Receiver can be sure that what Sender says is </a:t>
            </a:r>
            <a:r>
              <a:rPr lang="en-US" altLang="zh-CN" sz="1800" b="1" dirty="0">
                <a:solidFill>
                  <a:srgbClr val="FF0000"/>
                </a:solidFill>
                <a:latin typeface="Comic Sans MS" panose="030F0902030302020204" pitchFamily="66" charset="0"/>
                <a:ea typeface="SimSun" panose="02010600030101010101" pitchFamily="2" charset="-122"/>
              </a:rPr>
              <a:t>fresh</a:t>
            </a:r>
            <a:endParaRPr lang="en-US" altLang="zh-CN" sz="1800" dirty="0">
              <a:solidFill>
                <a:srgbClr val="000000"/>
              </a:solidFill>
              <a:latin typeface="Comic Sans MS" panose="030F0902030302020204" pitchFamily="66" charset="0"/>
              <a:ea typeface="SimSun" panose="02010600030101010101" pitchFamily="2" charset="-122"/>
            </a:endParaRP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[p2] Receiver receives something that</a:t>
            </a:r>
            <a:r>
              <a:rPr lang="en-US" altLang="zh-CN" sz="1800" dirty="0">
                <a:solidFill>
                  <a:srgbClr val="FF0000"/>
                </a:solidFill>
                <a:latin typeface="Comic Sans MS" panose="030F0902030302020204" pitchFamily="66" charset="0"/>
                <a:ea typeface="SimSun" panose="02010600030101010101" pitchFamily="2" charset="-122"/>
              </a:rPr>
              <a:t> </a:t>
            </a:r>
            <a:r>
              <a:rPr lang="en-US" altLang="zh-CN" sz="1800" b="1" i="1" dirty="0">
                <a:solidFill>
                  <a:srgbClr val="FF0000"/>
                </a:solidFill>
                <a:latin typeface="Comic Sans MS" panose="030F0902030302020204" pitchFamily="66" charset="0"/>
                <a:ea typeface="SimSun" panose="02010600030101010101" pitchFamily="2" charset="-122"/>
              </a:rPr>
              <a:t>only</a:t>
            </a:r>
            <a:r>
              <a:rPr lang="en-US" altLang="zh-CN" sz="1800" dirty="0">
                <a:solidFill>
                  <a:srgbClr val="FF0000"/>
                </a:solidFill>
                <a:latin typeface="Comic Sans MS" panose="030F0902030302020204" pitchFamily="66" charset="0"/>
                <a:ea typeface="SimSun" panose="02010600030101010101" pitchFamily="2" charset="-122"/>
              </a:rPr>
              <a:t> Sender can say</a:t>
            </a:r>
            <a:endParaRPr lang="en-US" altLang="zh-CN" sz="1800" dirty="0">
              <a:solidFill>
                <a:srgbClr val="000000"/>
              </a:solidFill>
              <a:latin typeface="Comic Sans MS" panose="030F0902030302020204" pitchFamily="66" charset="0"/>
              <a:ea typeface="SimSun" panose="02010600030101010101" pitchFamily="2" charset="-122"/>
            </a:endParaRPr>
          </a:p>
        </p:txBody>
      </p:sp>
      <p:sp>
        <p:nvSpPr>
          <p:cNvPr id="2" name="Rectangle 1">
            <a:extLst>
              <a:ext uri="{FF2B5EF4-FFF2-40B4-BE49-F238E27FC236}">
                <a16:creationId xmlns:a16="http://schemas.microsoft.com/office/drawing/2014/main" id="{C47CED9D-4948-EA4A-865C-D9A86EC49440}"/>
              </a:ext>
            </a:extLst>
          </p:cNvPr>
          <p:cNvSpPr/>
          <p:nvPr/>
        </p:nvSpPr>
        <p:spPr>
          <a:xfrm>
            <a:off x="472212" y="4456218"/>
            <a:ext cx="7189790" cy="415498"/>
          </a:xfrm>
          <a:prstGeom prst="rect">
            <a:avLst/>
          </a:prstGeom>
        </p:spPr>
        <p:txBody>
          <a:bodyPr wrap="none">
            <a:spAutoFit/>
          </a:bodyPr>
          <a:lstStyle/>
          <a:p>
            <a:pPr algn="ctr" defTabSz="685752">
              <a:defRPr/>
            </a:pPr>
            <a:r>
              <a:rPr lang="en-US" altLang="zh-CN" sz="2100" kern="0" dirty="0">
                <a:solidFill>
                  <a:srgbClr val="000000"/>
                </a:solidFill>
                <a:latin typeface="Comic Sans MS"/>
                <a:ea typeface="SimSun" panose="02010600030101010101" pitchFamily="2" charset="-122"/>
              </a:rPr>
              <a:t>We first assume a secure setting: no malicious attacks. </a:t>
            </a:r>
            <a:endParaRPr lang="en-US" sz="1800" dirty="0">
              <a:solidFill>
                <a:srgbClr val="000000"/>
              </a:solidFill>
            </a:endParaRPr>
          </a:p>
        </p:txBody>
      </p:sp>
      <p:sp>
        <p:nvSpPr>
          <p:cNvPr id="6" name="Rectangle 5">
            <a:extLst>
              <a:ext uri="{FF2B5EF4-FFF2-40B4-BE49-F238E27FC236}">
                <a16:creationId xmlns:a16="http://schemas.microsoft.com/office/drawing/2014/main" id="{C36C0CBA-7D32-B542-B44D-D4F79CD08DB6}"/>
              </a:ext>
            </a:extLst>
          </p:cNvPr>
          <p:cNvSpPr/>
          <p:nvPr/>
        </p:nvSpPr>
        <p:spPr>
          <a:xfrm>
            <a:off x="528139" y="4973165"/>
            <a:ext cx="8275022" cy="738664"/>
          </a:xfrm>
          <a:prstGeom prst="rect">
            <a:avLst/>
          </a:prstGeom>
        </p:spPr>
        <p:txBody>
          <a:bodyPr wrap="none">
            <a:spAutoFit/>
          </a:bodyPr>
          <a:lstStyle/>
          <a:p>
            <a:pPr defTabSz="685752">
              <a:defRPr/>
            </a:pPr>
            <a:r>
              <a:rPr lang="en-US" altLang="zh-CN" sz="2100" kern="0" dirty="0">
                <a:solidFill>
                  <a:srgbClr val="000000"/>
                </a:solidFill>
                <a:latin typeface="Comic Sans MS"/>
                <a:ea typeface="SimSun" panose="02010600030101010101" pitchFamily="2" charset="-122"/>
              </a:rPr>
              <a:t>Exercise: Techniques to allow a receiver to check for freshness </a:t>
            </a:r>
            <a:br>
              <a:rPr lang="en-US" altLang="zh-CN" sz="2100" kern="0" dirty="0">
                <a:solidFill>
                  <a:srgbClr val="000000"/>
                </a:solidFill>
                <a:latin typeface="Comic Sans MS"/>
                <a:ea typeface="SimSun" panose="02010600030101010101" pitchFamily="2" charset="-122"/>
              </a:rPr>
            </a:br>
            <a:r>
              <a:rPr lang="en-US" altLang="zh-CN" sz="2100" kern="0" dirty="0">
                <a:solidFill>
                  <a:srgbClr val="000000"/>
                </a:solidFill>
                <a:latin typeface="Comic Sans MS"/>
                <a:ea typeface="SimSun" panose="02010600030101010101" pitchFamily="2" charset="-122"/>
              </a:rPr>
              <a:t>(e.g., add a time stamp)?</a:t>
            </a:r>
            <a:endParaRPr lang="en-US" sz="1800" dirty="0">
              <a:solidFill>
                <a:srgbClr val="000000"/>
              </a:solidFill>
            </a:endParaRPr>
          </a:p>
        </p:txBody>
      </p:sp>
      <p:sp>
        <p:nvSpPr>
          <p:cNvPr id="7" name="Slide Number Placeholder 1">
            <a:extLst>
              <a:ext uri="{FF2B5EF4-FFF2-40B4-BE49-F238E27FC236}">
                <a16:creationId xmlns:a16="http://schemas.microsoft.com/office/drawing/2014/main" id="{DF7C6B03-37A9-1841-B1C0-2BCD6F534631}"/>
              </a:ext>
            </a:extLst>
          </p:cNvPr>
          <p:cNvSpPr>
            <a:spLocks noGrp="1"/>
          </p:cNvSpPr>
          <p:nvPr>
            <p:ph type="sldNum" sz="quarter" idx="11"/>
          </p:nvPr>
        </p:nvSpPr>
        <p:spPr>
          <a:xfrm>
            <a:off x="8575675" y="5788819"/>
            <a:ext cx="457200" cy="342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algn="r" defTabSz="685752">
              <a:spcBef>
                <a:spcPct val="0"/>
              </a:spcBef>
              <a:buClrTx/>
              <a:buSzTx/>
              <a:buNone/>
              <a:defRPr/>
            </a:pPr>
            <a:fld id="{62E017A0-B8DC-F44D-8198-E58F107A1E26}" type="slidenum">
              <a:rPr lang="en-US" altLang="en-US" sz="1050">
                <a:solidFill>
                  <a:srgbClr val="000000"/>
                </a:solidFill>
                <a:latin typeface="Times New Roman" charset="0"/>
              </a:rPr>
              <a:pPr algn="r" defTabSz="685752">
                <a:spcBef>
                  <a:spcPct val="0"/>
                </a:spcBef>
                <a:buClrTx/>
                <a:buSzTx/>
                <a:buNone/>
                <a:defRPr/>
              </a:pPr>
              <a:t>12</a:t>
            </a:fld>
            <a:endParaRPr lang="en-US" altLang="en-US" sz="1050" dirty="0">
              <a:solidFill>
                <a:srgbClr val="000000"/>
              </a:solidFill>
              <a:latin typeface="Times New Roman" charset="0"/>
            </a:endParaRPr>
          </a:p>
        </p:txBody>
      </p:sp>
    </p:spTree>
    <p:extLst>
      <p:ext uri="{BB962C8B-B14F-4D97-AF65-F5344CB8AC3E}">
        <p14:creationId xmlns:p14="http://schemas.microsoft.com/office/powerpoint/2010/main" val="980641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8" grpId="0" animBg="1"/>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p:txBody>
          <a:bodyPr/>
          <a:lstStyle/>
          <a:p>
            <a:r>
              <a:rPr lang="en-US" altLang="zh-CN" sz="3600" dirty="0">
                <a:ea typeface="宋体" charset="-122"/>
              </a:rPr>
              <a:t>Generic Challenge-Response Structure Checking Freshness</a:t>
            </a:r>
            <a:endParaRPr lang="en-US" altLang="x-none" sz="3600" dirty="0">
              <a:ea typeface="ＭＳ Ｐゴシック" charset="-128"/>
            </a:endParaRPr>
          </a:p>
        </p:txBody>
      </p:sp>
      <p:sp>
        <p:nvSpPr>
          <p:cNvPr id="2" name="Content Placeholder 1">
            <a:extLst>
              <a:ext uri="{FF2B5EF4-FFF2-40B4-BE49-F238E27FC236}">
                <a16:creationId xmlns:a16="http://schemas.microsoft.com/office/drawing/2014/main" id="{257C7C18-B2FF-7243-BCE8-EB0FB38C0015}"/>
              </a:ext>
            </a:extLst>
          </p:cNvPr>
          <p:cNvSpPr>
            <a:spLocks noGrp="1"/>
          </p:cNvSpPr>
          <p:nvPr>
            <p:ph idx="1"/>
          </p:nvPr>
        </p:nvSpPr>
        <p:spPr/>
        <p:txBody>
          <a:bodyPr/>
          <a:lstStyle/>
          <a:p>
            <a:endParaRPr lang="en-US"/>
          </a:p>
        </p:txBody>
      </p:sp>
      <p:sp>
        <p:nvSpPr>
          <p:cNvPr id="27" name="Slide Number Placeholder 1">
            <a:extLst>
              <a:ext uri="{FF2B5EF4-FFF2-40B4-BE49-F238E27FC236}">
                <a16:creationId xmlns:a16="http://schemas.microsoft.com/office/drawing/2014/main" id="{4C9AC000-7DA7-5343-930C-C68664BCE415}"/>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defTabSz="685752">
              <a:spcBef>
                <a:spcPct val="0"/>
              </a:spcBef>
              <a:buClrTx/>
              <a:buSzTx/>
              <a:buNone/>
              <a:defRPr/>
            </a:pPr>
            <a:fld id="{62E017A0-B8DC-F44D-8198-E58F107A1E26}" type="slidenum">
              <a:rPr lang="en-US" altLang="en-US" sz="1050">
                <a:solidFill>
                  <a:srgbClr val="000000"/>
                </a:solidFill>
                <a:latin typeface="Times New Roman" charset="0"/>
              </a:rPr>
              <a:pPr defTabSz="685752">
                <a:spcBef>
                  <a:spcPct val="0"/>
                </a:spcBef>
                <a:buClrTx/>
                <a:buSzTx/>
                <a:buNone/>
                <a:defRPr/>
              </a:pPr>
              <a:t>13</a:t>
            </a:fld>
            <a:endParaRPr lang="en-US" altLang="en-US" sz="1050" dirty="0">
              <a:solidFill>
                <a:srgbClr val="000000"/>
              </a:solidFill>
              <a:latin typeface="Times New Roman" charset="0"/>
            </a:endParaRPr>
          </a:p>
        </p:txBody>
      </p:sp>
      <p:sp>
        <p:nvSpPr>
          <p:cNvPr id="121859" name="Line 4"/>
          <p:cNvSpPr>
            <a:spLocks noChangeShapeType="1"/>
          </p:cNvSpPr>
          <p:nvPr/>
        </p:nvSpPr>
        <p:spPr bwMode="auto">
          <a:xfrm>
            <a:off x="2768204" y="2678636"/>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nvGrpSpPr>
          <p:cNvPr id="121860" name="Group 5"/>
          <p:cNvGrpSpPr>
            <a:grpSpLocks/>
          </p:cNvGrpSpPr>
          <p:nvPr/>
        </p:nvGrpSpPr>
        <p:grpSpPr bwMode="auto">
          <a:xfrm>
            <a:off x="2526507" y="1998788"/>
            <a:ext cx="990600" cy="289322"/>
            <a:chOff x="1489" y="826"/>
            <a:chExt cx="832"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52777"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sender</a:t>
              </a:r>
              <a:endParaRPr lang="en-US" altLang="x-none" sz="750">
                <a:solidFill>
                  <a:srgbClr val="000000"/>
                </a:solidFill>
              </a:endParaRPr>
            </a:p>
          </p:txBody>
        </p:sp>
      </p:grpSp>
      <p:graphicFrame>
        <p:nvGraphicFramePr>
          <p:cNvPr id="121861" name="Object 9"/>
          <p:cNvGraphicFramePr>
            <a:graphicFrameLocks noChangeAspect="1"/>
          </p:cNvGraphicFramePr>
          <p:nvPr>
            <p:extLst/>
          </p:nvPr>
        </p:nvGraphicFramePr>
        <p:xfrm>
          <a:off x="5645945" y="1994026"/>
          <a:ext cx="364332" cy="289322"/>
        </p:xfrm>
        <a:graphic>
          <a:graphicData uri="http://schemas.openxmlformats.org/presentationml/2006/ole">
            <mc:AlternateContent xmlns:mc="http://schemas.openxmlformats.org/markup-compatibility/2006">
              <mc:Choice xmlns:v="urn:schemas-microsoft-com:vml" Requires="v">
                <p:oleObj spid="_x0000_s152778"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945" y="1994026"/>
                        <a:ext cx="364332" cy="289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001817" y="2013075"/>
            <a:ext cx="7841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receiver</a:t>
            </a:r>
            <a:endParaRPr lang="en-US" altLang="x-none" sz="750">
              <a:solidFill>
                <a:srgbClr val="000000"/>
              </a:solidFill>
            </a:endParaRPr>
          </a:p>
        </p:txBody>
      </p:sp>
      <p:sp>
        <p:nvSpPr>
          <p:cNvPr id="121863" name="Line 12"/>
          <p:cNvSpPr>
            <a:spLocks noChangeShapeType="1"/>
          </p:cNvSpPr>
          <p:nvPr/>
        </p:nvSpPr>
        <p:spPr bwMode="auto">
          <a:xfrm flipH="1">
            <a:off x="2722960" y="3210844"/>
            <a:ext cx="3022997" cy="5524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6" name="Text Box 16"/>
          <p:cNvSpPr txBox="1">
            <a:spLocks noChangeArrowheads="1"/>
          </p:cNvSpPr>
          <p:nvPr/>
        </p:nvSpPr>
        <p:spPr bwMode="auto">
          <a:xfrm rot="21000000">
            <a:off x="3212306" y="3255335"/>
            <a:ext cx="204906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Challenge (nonce)</a:t>
            </a:r>
            <a:endParaRPr lang="en-US" altLang="x-none" sz="750" dirty="0">
              <a:solidFill>
                <a:srgbClr val="000000"/>
              </a:solidFill>
            </a:endParaRPr>
          </a:p>
        </p:txBody>
      </p:sp>
      <p:sp>
        <p:nvSpPr>
          <p:cNvPr id="121867" name="Line 18"/>
          <p:cNvSpPr>
            <a:spLocks noChangeShapeType="1"/>
          </p:cNvSpPr>
          <p:nvPr/>
        </p:nvSpPr>
        <p:spPr bwMode="auto">
          <a:xfrm flipH="1">
            <a:off x="2727721" y="2382168"/>
            <a:ext cx="5953" cy="3043442"/>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8" name="Text Box 19"/>
          <p:cNvSpPr txBox="1">
            <a:spLocks noChangeArrowheads="1"/>
          </p:cNvSpPr>
          <p:nvPr/>
        </p:nvSpPr>
        <p:spPr bwMode="auto">
          <a:xfrm>
            <a:off x="5798345" y="2990580"/>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zh-CN" sz="1800" dirty="0">
                <a:solidFill>
                  <a:srgbClr val="000000"/>
                </a:solidFill>
                <a:ea typeface="宋体" charset="-122"/>
              </a:rPr>
              <a:t>deliver</a:t>
            </a:r>
            <a:endParaRPr lang="en-US" altLang="x-none" sz="1800" dirty="0">
              <a:solidFill>
                <a:srgbClr val="000000"/>
              </a:solidFill>
            </a:endParaRPr>
          </a:p>
        </p:txBody>
      </p:sp>
      <p:sp>
        <p:nvSpPr>
          <p:cNvPr id="121871" name="Line 24"/>
          <p:cNvSpPr>
            <a:spLocks noChangeShapeType="1"/>
          </p:cNvSpPr>
          <p:nvPr/>
        </p:nvSpPr>
        <p:spPr bwMode="auto">
          <a:xfrm flipH="1">
            <a:off x="5768580" y="2388123"/>
            <a:ext cx="2381" cy="3037488"/>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72" name="Text Box 27"/>
          <p:cNvSpPr txBox="1">
            <a:spLocks noChangeArrowheads="1"/>
          </p:cNvSpPr>
          <p:nvPr/>
        </p:nvSpPr>
        <p:spPr bwMode="auto">
          <a:xfrm rot="600445">
            <a:off x="3682164" y="2681456"/>
            <a:ext cx="133081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I have data to send</a:t>
            </a:r>
            <a:endParaRPr lang="en-US" altLang="x-none" sz="750" dirty="0">
              <a:solidFill>
                <a:srgbClr val="000000"/>
              </a:solidFill>
            </a:endParaRPr>
          </a:p>
        </p:txBody>
      </p:sp>
      <p:sp>
        <p:nvSpPr>
          <p:cNvPr id="28" name="Line 4">
            <a:extLst>
              <a:ext uri="{FF2B5EF4-FFF2-40B4-BE49-F238E27FC236}">
                <a16:creationId xmlns:a16="http://schemas.microsoft.com/office/drawing/2014/main" id="{9207EC4E-7A52-F643-94DD-D04ACE4FD1AC}"/>
              </a:ext>
            </a:extLst>
          </p:cNvPr>
          <p:cNvSpPr>
            <a:spLocks noChangeShapeType="1"/>
          </p:cNvSpPr>
          <p:nvPr/>
        </p:nvSpPr>
        <p:spPr bwMode="auto">
          <a:xfrm>
            <a:off x="2769591" y="4010430"/>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27">
            <a:extLst>
              <a:ext uri="{FF2B5EF4-FFF2-40B4-BE49-F238E27FC236}">
                <a16:creationId xmlns:a16="http://schemas.microsoft.com/office/drawing/2014/main" id="{BABF00B6-530D-3546-8290-22FBAA5AE4C1}"/>
              </a:ext>
            </a:extLst>
          </p:cNvPr>
          <p:cNvSpPr txBox="1">
            <a:spLocks noChangeArrowheads="1"/>
          </p:cNvSpPr>
          <p:nvPr/>
        </p:nvSpPr>
        <p:spPr bwMode="auto">
          <a:xfrm rot="600445">
            <a:off x="3232309" y="4013251"/>
            <a:ext cx="223330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Demonstrate knowing nonce; data</a:t>
            </a:r>
            <a:endParaRPr lang="en-US" altLang="x-none" sz="750" dirty="0">
              <a:solidFill>
                <a:srgbClr val="000000"/>
              </a:solidFill>
            </a:endParaRPr>
          </a:p>
        </p:txBody>
      </p:sp>
    </p:spTree>
    <p:extLst>
      <p:ext uri="{BB962C8B-B14F-4D97-AF65-F5344CB8AC3E}">
        <p14:creationId xmlns:p14="http://schemas.microsoft.com/office/powerpoint/2010/main" val="288300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9F490969-5567-D640-9F91-D968A8AA94C8}" type="slidenum">
              <a:rPr lang="en-US" altLang="x-none" sz="1400">
                <a:solidFill>
                  <a:srgbClr val="000000"/>
                </a:solidFill>
                <a:latin typeface="Times New Roman" charset="0"/>
              </a:rPr>
              <a:pPr>
                <a:spcBef>
                  <a:spcPct val="0"/>
                </a:spcBef>
                <a:buClrTx/>
                <a:buSzTx/>
                <a:buFontTx/>
                <a:buNone/>
              </a:pPr>
              <a:t>14</a:t>
            </a:fld>
            <a:endParaRPr lang="en-US" altLang="x-none" sz="1400">
              <a:solidFill>
                <a:srgbClr val="000000"/>
              </a:solidFill>
              <a:latin typeface="Times New Roman" charset="0"/>
            </a:endParaRPr>
          </a:p>
        </p:txBody>
      </p:sp>
      <p:sp>
        <p:nvSpPr>
          <p:cNvPr id="125954" name="Rectangle 2"/>
          <p:cNvSpPr>
            <a:spLocks noGrp="1" noChangeArrowheads="1"/>
          </p:cNvSpPr>
          <p:nvPr>
            <p:ph type="title"/>
          </p:nvPr>
        </p:nvSpPr>
        <p:spPr/>
        <p:txBody>
          <a:bodyPr/>
          <a:lstStyle/>
          <a:p>
            <a:r>
              <a:rPr lang="en-US" altLang="x-none" sz="2400">
                <a:ea typeface="ＭＳ Ｐゴシック" charset="-128"/>
              </a:rPr>
              <a:t>Three Way Handshake (TWH) [Tomlinson 1975]</a:t>
            </a:r>
          </a:p>
        </p:txBody>
      </p:sp>
      <p:graphicFrame>
        <p:nvGraphicFramePr>
          <p:cNvPr id="125955" name="Object 7"/>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5665" name="Clip" r:id="rId4" imgW="1307079" imgH="1083682" progId="MS_ClipArt_Gallery.2">
                  <p:embed/>
                </p:oleObj>
              </mc:Choice>
              <mc:Fallback>
                <p:oleObj name="Clip" r:id="rId4" imgW="1307079" imgH="1083682" progId="MS_ClipArt_Gallery.2">
                  <p:embed/>
                  <p:pic>
                    <p:nvPicPr>
                      <p:cNvPr id="1259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6" name="Text Box 8"/>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pSp>
        <p:nvGrpSpPr>
          <p:cNvPr id="2" name="Group 18"/>
          <p:cNvGrpSpPr>
            <a:grpSpLocks/>
          </p:cNvGrpSpPr>
          <p:nvPr/>
        </p:nvGrpSpPr>
        <p:grpSpPr bwMode="auto">
          <a:xfrm>
            <a:off x="3122613" y="2466975"/>
            <a:ext cx="2533650" cy="590550"/>
            <a:chOff x="1967" y="1554"/>
            <a:chExt cx="1596" cy="372"/>
          </a:xfrm>
        </p:grpSpPr>
        <p:sp>
          <p:nvSpPr>
            <p:cNvPr id="125975" name="Line 6"/>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6" name="Text Box 9"/>
            <p:cNvSpPr txBox="1">
              <a:spLocks noChangeArrowheads="1"/>
            </p:cNvSpPr>
            <p:nvPr/>
          </p:nvSpPr>
          <p:spPr bwMode="auto">
            <a:xfrm rot="706751">
              <a:off x="2448"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graphicFrame>
        <p:nvGraphicFramePr>
          <p:cNvPr id="125958" name="Object 10"/>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5666" name="Clip" r:id="rId6" imgW="1307079" imgH="1083682" progId="MS_ClipArt_Gallery.2">
                  <p:embed/>
                </p:oleObj>
              </mc:Choice>
              <mc:Fallback>
                <p:oleObj name="Clip" r:id="rId6" imgW="1307079" imgH="1083682" progId="MS_ClipArt_Gallery.2">
                  <p:embed/>
                  <p:pic>
                    <p:nvPicPr>
                      <p:cNvPr id="12595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9" name="Text Box 11"/>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5960" name="Line 12"/>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2"/>
          <p:cNvGrpSpPr>
            <a:grpSpLocks/>
          </p:cNvGrpSpPr>
          <p:nvPr/>
        </p:nvGrpSpPr>
        <p:grpSpPr bwMode="auto">
          <a:xfrm>
            <a:off x="3021013" y="3652838"/>
            <a:ext cx="2732087" cy="752475"/>
            <a:chOff x="1903" y="2274"/>
            <a:chExt cx="1721" cy="474"/>
          </a:xfrm>
        </p:grpSpPr>
        <p:sp>
          <p:nvSpPr>
            <p:cNvPr id="125973" name="Line 13"/>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14"/>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5962" name="Line 15"/>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19"/>
          <p:cNvGrpSpPr>
            <a:grpSpLocks/>
          </p:cNvGrpSpPr>
          <p:nvPr/>
        </p:nvGrpSpPr>
        <p:grpSpPr bwMode="auto">
          <a:xfrm>
            <a:off x="3121025" y="4702175"/>
            <a:ext cx="2533650" cy="590550"/>
            <a:chOff x="1967" y="1554"/>
            <a:chExt cx="1596" cy="372"/>
          </a:xfrm>
        </p:grpSpPr>
        <p:sp>
          <p:nvSpPr>
            <p:cNvPr id="125971" name="Line 20"/>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2" name="Text Box 21"/>
            <p:cNvSpPr txBox="1">
              <a:spLocks noChangeArrowheads="1"/>
            </p:cNvSpPr>
            <p:nvPr/>
          </p:nvSpPr>
          <p:spPr bwMode="auto">
            <a:xfrm rot="706751">
              <a:off x="2450"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ACK(seq=y)</a:t>
              </a:r>
              <a:endParaRPr lang="en-US" altLang="x-none" sz="1000">
                <a:solidFill>
                  <a:srgbClr val="000000"/>
                </a:solidFill>
                <a:latin typeface="Times New Roman" charset="0"/>
              </a:endParaRPr>
            </a:p>
          </p:txBody>
        </p:sp>
      </p:grpSp>
      <p:grpSp>
        <p:nvGrpSpPr>
          <p:cNvPr id="5" name="Group 23"/>
          <p:cNvGrpSpPr>
            <a:grpSpLocks/>
          </p:cNvGrpSpPr>
          <p:nvPr/>
        </p:nvGrpSpPr>
        <p:grpSpPr bwMode="auto">
          <a:xfrm>
            <a:off x="3154363" y="5268913"/>
            <a:ext cx="2533650" cy="590550"/>
            <a:chOff x="1967" y="1554"/>
            <a:chExt cx="1596" cy="372"/>
          </a:xfrm>
        </p:grpSpPr>
        <p:sp>
          <p:nvSpPr>
            <p:cNvPr id="125969" name="Line 24"/>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0" name="Text Box 25"/>
            <p:cNvSpPr txBox="1">
              <a:spLocks noChangeArrowheads="1"/>
            </p:cNvSpPr>
            <p:nvPr/>
          </p:nvSpPr>
          <p:spPr bwMode="auto">
            <a:xfrm rot="706751">
              <a:off x="2351" y="1580"/>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DATA(seq=x+1)</a:t>
              </a:r>
              <a:endParaRPr lang="en-US" altLang="x-none" sz="1000">
                <a:solidFill>
                  <a:srgbClr val="000000"/>
                </a:solidFill>
                <a:latin typeface="Times New Roman" charset="0"/>
              </a:endParaRPr>
            </a:p>
          </p:txBody>
        </p:sp>
      </p:grpSp>
      <p:sp>
        <p:nvSpPr>
          <p:cNvPr id="125965" name="Text Box 26"/>
          <p:cNvSpPr txBox="1">
            <a:spLocks noChangeArrowheads="1"/>
          </p:cNvSpPr>
          <p:nvPr/>
        </p:nvSpPr>
        <p:spPr bwMode="auto">
          <a:xfrm>
            <a:off x="165100" y="6259513"/>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SYN: indicates connection setup</a:t>
            </a:r>
          </a:p>
        </p:txBody>
      </p:sp>
      <p:sp>
        <p:nvSpPr>
          <p:cNvPr id="140315" name="Text Box 27"/>
          <p:cNvSpPr txBox="1">
            <a:spLocks noChangeArrowheads="1"/>
          </p:cNvSpPr>
          <p:nvPr/>
        </p:nvSpPr>
        <p:spPr bwMode="auto">
          <a:xfrm>
            <a:off x="5713413" y="4975225"/>
            <a:ext cx="3430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accept data only after</a:t>
            </a:r>
          </a:p>
          <a:p>
            <a:pPr>
              <a:spcBef>
                <a:spcPct val="0"/>
              </a:spcBef>
              <a:buClrTx/>
              <a:buSzTx/>
              <a:buFontTx/>
              <a:buNone/>
            </a:pPr>
            <a:r>
              <a:rPr lang="en-US" altLang="x-none" sz="2400">
                <a:solidFill>
                  <a:srgbClr val="000000"/>
                </a:solidFill>
                <a:latin typeface="Times New Roman" charset="0"/>
              </a:rPr>
              <a:t>verified y is bounced back</a:t>
            </a:r>
          </a:p>
          <a:p>
            <a:pPr>
              <a:spcBef>
                <a:spcPct val="0"/>
              </a:spcBef>
              <a:buClrTx/>
              <a:buSzTx/>
              <a:buFontTx/>
              <a:buNone/>
            </a:pPr>
            <a:r>
              <a:rPr lang="en-US" altLang="x-none" sz="2400">
                <a:solidFill>
                  <a:srgbClr val="000000"/>
                </a:solidFill>
                <a:latin typeface="Times New Roman" charset="0"/>
              </a:rPr>
              <a:t>x is the init. seq</a:t>
            </a:r>
          </a:p>
        </p:txBody>
      </p:sp>
      <p:sp>
        <p:nvSpPr>
          <p:cNvPr id="140316" name="Text Box 28"/>
          <p:cNvSpPr txBox="1">
            <a:spLocks noChangeArrowheads="1"/>
          </p:cNvSpPr>
          <p:nvPr/>
        </p:nvSpPr>
        <p:spPr bwMode="auto">
          <a:xfrm>
            <a:off x="5648325" y="2709863"/>
            <a:ext cx="3495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notify initial seq#. Accept?</a:t>
            </a:r>
          </a:p>
        </p:txBody>
      </p:sp>
      <p:sp>
        <p:nvSpPr>
          <p:cNvPr id="26" name="Rectangle 25"/>
          <p:cNvSpPr>
            <a:spLocks noChangeArrowheads="1"/>
          </p:cNvSpPr>
          <p:nvPr/>
        </p:nvSpPr>
        <p:spPr bwMode="auto">
          <a:xfrm>
            <a:off x="5649913" y="3663950"/>
            <a:ext cx="349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think of y as a challenge</a:t>
            </a:r>
            <a:endParaRPr lang="en-US" altLang="x-none" sz="2400">
              <a:latin typeface="Times New Roman" charset="0"/>
            </a:endParaRPr>
          </a:p>
        </p:txBody>
      </p:sp>
    </p:spTree>
    <p:extLst>
      <p:ext uri="{BB962C8B-B14F-4D97-AF65-F5344CB8AC3E}">
        <p14:creationId xmlns:p14="http://schemas.microsoft.com/office/powerpoint/2010/main" val="1672511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5" grpId="0"/>
      <p:bldP spid="140316"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5BEB75-00D0-2B4B-9365-F24F79DEDFA8}" type="slidenum">
              <a:rPr lang="en-US" altLang="x-none" sz="1400">
                <a:solidFill>
                  <a:srgbClr val="000000"/>
                </a:solidFill>
                <a:latin typeface="Times New Roman" charset="0"/>
              </a:rPr>
              <a:pPr>
                <a:spcBef>
                  <a:spcPct val="0"/>
                </a:spcBef>
                <a:buClrTx/>
                <a:buSzTx/>
                <a:buFontTx/>
                <a:buNone/>
              </a:pPr>
              <a:t>15</a:t>
            </a:fld>
            <a:endParaRPr lang="en-US" altLang="x-none" sz="1400">
              <a:solidFill>
                <a:srgbClr val="000000"/>
              </a:solidFill>
              <a:latin typeface="Times New Roman" charset="0"/>
            </a:endParaRPr>
          </a:p>
        </p:txBody>
      </p:sp>
      <p:sp>
        <p:nvSpPr>
          <p:cNvPr id="128002" name="Rectangle 2"/>
          <p:cNvSpPr>
            <a:spLocks noGrp="1" noChangeArrowheads="1"/>
          </p:cNvSpPr>
          <p:nvPr>
            <p:ph type="title"/>
          </p:nvPr>
        </p:nvSpPr>
        <p:spPr/>
        <p:txBody>
          <a:bodyPr/>
          <a:lstStyle/>
          <a:p>
            <a:r>
              <a:rPr lang="en-US" altLang="x-none" sz="2800">
                <a:ea typeface="ＭＳ Ｐゴシック" charset="-128"/>
              </a:rPr>
              <a:t>Scenarios with Duplicate Request/SYN Attack</a:t>
            </a:r>
          </a:p>
        </p:txBody>
      </p:sp>
      <p:graphicFrame>
        <p:nvGraphicFramePr>
          <p:cNvPr id="128003" name="Object 9"/>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6689" name="Clip" r:id="rId4" imgW="1307079" imgH="1083682" progId="MS_ClipArt_Gallery.2">
                  <p:embed/>
                </p:oleObj>
              </mc:Choice>
              <mc:Fallback>
                <p:oleObj name="Clip" r:id="rId4" imgW="1307079" imgH="1083682" progId="MS_ClipArt_Gallery.2">
                  <p:embed/>
                  <p:pic>
                    <p:nvPicPr>
                      <p:cNvPr id="12800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4" name="Text Box 10"/>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aphicFrame>
        <p:nvGraphicFramePr>
          <p:cNvPr id="128005" name="Object 14"/>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6690" name="Clip" r:id="rId6" imgW="1307079" imgH="1083682" progId="MS_ClipArt_Gallery.2">
                  <p:embed/>
                </p:oleObj>
              </mc:Choice>
              <mc:Fallback>
                <p:oleObj name="Clip" r:id="rId6" imgW="1307079" imgH="1083682" progId="MS_ClipArt_Gallery.2">
                  <p:embed/>
                  <p:pic>
                    <p:nvPicPr>
                      <p:cNvPr id="128005"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6" name="Text Box 15"/>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8007" name="Line 16"/>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7"/>
          <p:cNvGrpSpPr>
            <a:grpSpLocks/>
          </p:cNvGrpSpPr>
          <p:nvPr/>
        </p:nvGrpSpPr>
        <p:grpSpPr bwMode="auto">
          <a:xfrm>
            <a:off x="3021013" y="3265488"/>
            <a:ext cx="2732087" cy="752475"/>
            <a:chOff x="1903" y="2274"/>
            <a:chExt cx="1721" cy="474"/>
          </a:xfrm>
        </p:grpSpPr>
        <p:sp>
          <p:nvSpPr>
            <p:cNvPr id="128021" name="Line 18"/>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2" name="Text Box 19"/>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8009" name="Line 20"/>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1"/>
          <p:cNvGrpSpPr>
            <a:grpSpLocks/>
          </p:cNvGrpSpPr>
          <p:nvPr/>
        </p:nvGrpSpPr>
        <p:grpSpPr bwMode="auto">
          <a:xfrm>
            <a:off x="3121025" y="4314825"/>
            <a:ext cx="2533650" cy="590550"/>
            <a:chOff x="1967" y="1554"/>
            <a:chExt cx="1596" cy="372"/>
          </a:xfrm>
        </p:grpSpPr>
        <p:sp>
          <p:nvSpPr>
            <p:cNvPr id="128019" name="Line 2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0" name="Text Box 23"/>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REJECT(seq=y)</a:t>
              </a:r>
              <a:endParaRPr lang="en-US" altLang="x-none" sz="1000">
                <a:solidFill>
                  <a:srgbClr val="000000"/>
                </a:solidFill>
                <a:latin typeface="Times New Roman" charset="0"/>
              </a:endParaRPr>
            </a:p>
          </p:txBody>
        </p:sp>
      </p:grpSp>
      <p:grpSp>
        <p:nvGrpSpPr>
          <p:cNvPr id="4" name="Group 28"/>
          <p:cNvGrpSpPr>
            <a:grpSpLocks/>
          </p:cNvGrpSpPr>
          <p:nvPr/>
        </p:nvGrpSpPr>
        <p:grpSpPr bwMode="auto">
          <a:xfrm>
            <a:off x="3436938" y="2368550"/>
            <a:ext cx="2219325" cy="688975"/>
            <a:chOff x="2165" y="1492"/>
            <a:chExt cx="1398" cy="434"/>
          </a:xfrm>
        </p:grpSpPr>
        <p:grpSp>
          <p:nvGrpSpPr>
            <p:cNvPr id="128015" name="Group 11"/>
            <p:cNvGrpSpPr>
              <a:grpSpLocks/>
            </p:cNvGrpSpPr>
            <p:nvPr/>
          </p:nvGrpSpPr>
          <p:grpSpPr bwMode="auto">
            <a:xfrm>
              <a:off x="2272" y="1623"/>
              <a:ext cx="1291" cy="303"/>
              <a:chOff x="1967" y="1554"/>
              <a:chExt cx="1596" cy="372"/>
            </a:xfrm>
          </p:grpSpPr>
          <p:sp>
            <p:nvSpPr>
              <p:cNvPr id="128017" name="Line 1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18" name="Text Box 13"/>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sp>
          <p:nvSpPr>
            <p:cNvPr id="128016" name="AutoShape 2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grpSp>
      <p:sp>
        <p:nvSpPr>
          <p:cNvPr id="141341" name="Text Box 29"/>
          <p:cNvSpPr txBox="1">
            <a:spLocks noChangeArrowheads="1"/>
          </p:cNvSpPr>
          <p:nvPr/>
        </p:nvSpPr>
        <p:spPr bwMode="auto">
          <a:xfrm>
            <a:off x="5680075" y="2833688"/>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accept?</a:t>
            </a:r>
          </a:p>
        </p:txBody>
      </p:sp>
      <p:sp>
        <p:nvSpPr>
          <p:cNvPr id="141342" name="Text Box 30"/>
          <p:cNvSpPr txBox="1">
            <a:spLocks noChangeArrowheads="1"/>
          </p:cNvSpPr>
          <p:nvPr/>
        </p:nvSpPr>
        <p:spPr bwMode="auto">
          <a:xfrm>
            <a:off x="1844675" y="3757613"/>
            <a:ext cx="1123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no such</a:t>
            </a:r>
            <a:br>
              <a:rPr lang="en-US" altLang="x-none" sz="2400">
                <a:solidFill>
                  <a:srgbClr val="000000"/>
                </a:solidFill>
                <a:latin typeface="Times New Roman" charset="0"/>
              </a:rPr>
            </a:br>
            <a:r>
              <a:rPr lang="en-US" altLang="x-none" sz="2400">
                <a:solidFill>
                  <a:srgbClr val="000000"/>
                </a:solidFill>
                <a:latin typeface="Times New Roman" charset="0"/>
              </a:rPr>
              <a:t>request</a:t>
            </a:r>
          </a:p>
        </p:txBody>
      </p:sp>
      <p:sp>
        <p:nvSpPr>
          <p:cNvPr id="141343" name="Text Box 31"/>
          <p:cNvSpPr txBox="1">
            <a:spLocks noChangeArrowheads="1"/>
          </p:cNvSpPr>
          <p:nvPr/>
        </p:nvSpPr>
        <p:spPr bwMode="auto">
          <a:xfrm>
            <a:off x="5710238" y="4773613"/>
            <a:ext cx="85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reject</a:t>
            </a:r>
          </a:p>
        </p:txBody>
      </p:sp>
    </p:spTree>
    <p:extLst>
      <p:ext uri="{BB962C8B-B14F-4D97-AF65-F5344CB8AC3E}">
        <p14:creationId xmlns:p14="http://schemas.microsoft.com/office/powerpoint/2010/main" val="3845314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1" grpId="0"/>
      <p:bldP spid="141342" grpId="0"/>
      <p:bldP spid="14134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D3C527A-A876-E34A-935B-3A409F7984A7}" type="slidenum">
              <a:rPr lang="en-US" altLang="x-none" sz="1400">
                <a:solidFill>
                  <a:srgbClr val="000000"/>
                </a:solidFill>
                <a:latin typeface="Times New Roman" charset="0"/>
              </a:rPr>
              <a:pPr>
                <a:spcBef>
                  <a:spcPct val="0"/>
                </a:spcBef>
                <a:buClrTx/>
                <a:buSzTx/>
                <a:buFontTx/>
                <a:buNone/>
              </a:pPr>
              <a:t>16</a:t>
            </a:fld>
            <a:endParaRPr lang="en-US" altLang="x-none" sz="1400">
              <a:solidFill>
                <a:srgbClr val="000000"/>
              </a:solidFill>
              <a:latin typeface="Times New Roman" charset="0"/>
            </a:endParaRPr>
          </a:p>
        </p:txBody>
      </p:sp>
      <p:sp>
        <p:nvSpPr>
          <p:cNvPr id="130050" name="Rectangle 2"/>
          <p:cNvSpPr>
            <a:spLocks noGrp="1" noChangeArrowheads="1"/>
          </p:cNvSpPr>
          <p:nvPr>
            <p:ph type="title"/>
          </p:nvPr>
        </p:nvSpPr>
        <p:spPr/>
        <p:txBody>
          <a:bodyPr/>
          <a:lstStyle/>
          <a:p>
            <a:r>
              <a:rPr lang="en-US" altLang="x-none" sz="2800" dirty="0">
                <a:solidFill>
                  <a:srgbClr val="3333CC"/>
                </a:solidFill>
                <a:ea typeface="ＭＳ Ｐゴシック" charset="-128"/>
              </a:rPr>
              <a:t>Scenarios with Duplicate Request/SYN Attack</a:t>
            </a:r>
            <a:endParaRPr lang="en-US" altLang="x-none" sz="2000" dirty="0">
              <a:ea typeface="ＭＳ Ｐゴシック" charset="-128"/>
            </a:endParaRPr>
          </a:p>
        </p:txBody>
      </p:sp>
      <p:grpSp>
        <p:nvGrpSpPr>
          <p:cNvPr id="130051" name="Group 30"/>
          <p:cNvGrpSpPr>
            <a:grpSpLocks/>
          </p:cNvGrpSpPr>
          <p:nvPr/>
        </p:nvGrpSpPr>
        <p:grpSpPr bwMode="auto">
          <a:xfrm>
            <a:off x="1708150" y="1684338"/>
            <a:ext cx="4930775" cy="4257675"/>
            <a:chOff x="1162" y="1133"/>
            <a:chExt cx="3106" cy="2682"/>
          </a:xfrm>
        </p:grpSpPr>
        <p:graphicFrame>
          <p:nvGraphicFramePr>
            <p:cNvPr id="130052" name="Object 31"/>
            <p:cNvGraphicFramePr>
              <a:graphicFrameLocks noChangeAspect="1"/>
            </p:cNvGraphicFramePr>
            <p:nvPr/>
          </p:nvGraphicFramePr>
          <p:xfrm>
            <a:off x="1707" y="1133"/>
            <a:ext cx="306" cy="243"/>
          </p:xfrm>
          <a:graphic>
            <a:graphicData uri="http://schemas.openxmlformats.org/presentationml/2006/ole">
              <mc:AlternateContent xmlns:mc="http://schemas.openxmlformats.org/markup-compatibility/2006">
                <mc:Choice xmlns:v="urn:schemas-microsoft-com:vml" Requires="v">
                  <p:oleObj spid="_x0000_s147713" name="Clip" r:id="rId4" imgW="1307079" imgH="1083682" progId="MS_ClipArt_Gallery.2">
                    <p:embed/>
                  </p:oleObj>
                </mc:Choice>
                <mc:Fallback>
                  <p:oleObj name="Clip" r:id="rId4" imgW="1307079" imgH="1083682" progId="MS_ClipArt_Gallery.2">
                    <p:embed/>
                    <p:pic>
                      <p:nvPicPr>
                        <p:cNvPr id="130052"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 y="1133"/>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3" name="Text Box 32"/>
            <p:cNvSpPr txBox="1">
              <a:spLocks noChangeArrowheads="1"/>
            </p:cNvSpPr>
            <p:nvPr/>
          </p:nvSpPr>
          <p:spPr bwMode="auto">
            <a:xfrm>
              <a:off x="1966" y="1133"/>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graphicFrame>
          <p:nvGraphicFramePr>
            <p:cNvPr id="130054" name="Object 33"/>
            <p:cNvGraphicFramePr>
              <a:graphicFrameLocks noChangeAspect="1"/>
            </p:cNvGraphicFramePr>
            <p:nvPr/>
          </p:nvGraphicFramePr>
          <p:xfrm>
            <a:off x="3381" y="1139"/>
            <a:ext cx="306" cy="243"/>
          </p:xfrm>
          <a:graphic>
            <a:graphicData uri="http://schemas.openxmlformats.org/presentationml/2006/ole">
              <mc:AlternateContent xmlns:mc="http://schemas.openxmlformats.org/markup-compatibility/2006">
                <mc:Choice xmlns:v="urn:schemas-microsoft-com:vml" Requires="v">
                  <p:oleObj spid="_x0000_s147714" name="Clip" r:id="rId6" imgW="1307079" imgH="1083682" progId="MS_ClipArt_Gallery.2">
                    <p:embed/>
                  </p:oleObj>
                </mc:Choice>
                <mc:Fallback>
                  <p:oleObj name="Clip" r:id="rId6" imgW="1307079" imgH="1083682" progId="MS_ClipArt_Gallery.2">
                    <p:embed/>
                    <p:pic>
                      <p:nvPicPr>
                        <p:cNvPr id="130054"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 y="1139"/>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5" name="Text Box 34"/>
            <p:cNvSpPr txBox="1">
              <a:spLocks noChangeArrowheads="1"/>
            </p:cNvSpPr>
            <p:nvPr/>
          </p:nvSpPr>
          <p:spPr bwMode="auto">
            <a:xfrm>
              <a:off x="2926" y="1145"/>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0056" name="Line 35"/>
            <p:cNvSpPr>
              <a:spLocks noChangeShapeType="1"/>
            </p:cNvSpPr>
            <p:nvPr/>
          </p:nvSpPr>
          <p:spPr bwMode="auto">
            <a:xfrm>
              <a:off x="3563" y="1410"/>
              <a:ext cx="7" cy="2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7" name="Group 36"/>
            <p:cNvGrpSpPr>
              <a:grpSpLocks/>
            </p:cNvGrpSpPr>
            <p:nvPr/>
          </p:nvGrpSpPr>
          <p:grpSpPr bwMode="auto">
            <a:xfrm>
              <a:off x="1903" y="2057"/>
              <a:ext cx="1721" cy="474"/>
              <a:chOff x="1903" y="2274"/>
              <a:chExt cx="1721" cy="474"/>
            </a:xfrm>
          </p:grpSpPr>
          <p:sp>
            <p:nvSpPr>
              <p:cNvPr id="130075"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6" name="Text Box 38"/>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ACK(seq=x), SYN(seq=y)</a:t>
                </a:r>
                <a:endParaRPr lang="en-US" altLang="x-none" sz="1000">
                  <a:latin typeface="Times New Roman" charset="0"/>
                </a:endParaRPr>
              </a:p>
            </p:txBody>
          </p:sp>
        </p:grpSp>
        <p:sp>
          <p:nvSpPr>
            <p:cNvPr id="130058" name="Line 39"/>
            <p:cNvSpPr>
              <a:spLocks noChangeShapeType="1"/>
            </p:cNvSpPr>
            <p:nvPr/>
          </p:nvSpPr>
          <p:spPr bwMode="auto">
            <a:xfrm>
              <a:off x="1961" y="1506"/>
              <a:ext cx="7" cy="22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9" name="Group 40"/>
            <p:cNvGrpSpPr>
              <a:grpSpLocks/>
            </p:cNvGrpSpPr>
            <p:nvPr/>
          </p:nvGrpSpPr>
          <p:grpSpPr bwMode="auto">
            <a:xfrm>
              <a:off x="1987" y="3308"/>
              <a:ext cx="1596" cy="372"/>
              <a:chOff x="1967" y="1554"/>
              <a:chExt cx="1596" cy="372"/>
            </a:xfrm>
          </p:grpSpPr>
          <p:sp>
            <p:nvSpPr>
              <p:cNvPr id="130073" name="Line 41"/>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4" name="Text Box 42"/>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REJECT(seq=y)</a:t>
                </a:r>
                <a:endParaRPr lang="en-US" altLang="x-none" sz="1000">
                  <a:latin typeface="Times New Roman" charset="0"/>
                </a:endParaRPr>
              </a:p>
            </p:txBody>
          </p:sp>
        </p:grpSp>
        <p:grpSp>
          <p:nvGrpSpPr>
            <p:cNvPr id="130060" name="Group 43"/>
            <p:cNvGrpSpPr>
              <a:grpSpLocks/>
            </p:cNvGrpSpPr>
            <p:nvPr/>
          </p:nvGrpSpPr>
          <p:grpSpPr bwMode="auto">
            <a:xfrm>
              <a:off x="2165" y="1492"/>
              <a:ext cx="1398" cy="434"/>
              <a:chOff x="2165" y="1492"/>
              <a:chExt cx="1398" cy="434"/>
            </a:xfrm>
          </p:grpSpPr>
          <p:grpSp>
            <p:nvGrpSpPr>
              <p:cNvPr id="130069" name="Group 44"/>
              <p:cNvGrpSpPr>
                <a:grpSpLocks/>
              </p:cNvGrpSpPr>
              <p:nvPr/>
            </p:nvGrpSpPr>
            <p:grpSpPr bwMode="auto">
              <a:xfrm>
                <a:off x="2272" y="1623"/>
                <a:ext cx="1291" cy="303"/>
                <a:chOff x="1967" y="1554"/>
                <a:chExt cx="1596" cy="372"/>
              </a:xfrm>
            </p:grpSpPr>
            <p:sp>
              <p:nvSpPr>
                <p:cNvPr id="130071" name="Line 45"/>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2" name="Text Box 46"/>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SYN(seq=x)</a:t>
                  </a:r>
                  <a:endParaRPr lang="en-US" altLang="x-none" sz="1000">
                    <a:latin typeface="Times New Roman" charset="0"/>
                  </a:endParaRPr>
                </a:p>
              </p:txBody>
            </p:sp>
          </p:grpSp>
          <p:sp>
            <p:nvSpPr>
              <p:cNvPr id="130070" name="AutoShape 4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sp>
          <p:nvSpPr>
            <p:cNvPr id="130061" name="Text Box 48"/>
            <p:cNvSpPr txBox="1">
              <a:spLocks noChangeArrowheads="1"/>
            </p:cNvSpPr>
            <p:nvPr/>
          </p:nvSpPr>
          <p:spPr bwMode="auto">
            <a:xfrm>
              <a:off x="3578" y="1785"/>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accept?</a:t>
              </a:r>
            </a:p>
          </p:txBody>
        </p:sp>
        <p:sp>
          <p:nvSpPr>
            <p:cNvPr id="130062" name="Text Box 49"/>
            <p:cNvSpPr txBox="1">
              <a:spLocks noChangeArrowheads="1"/>
            </p:cNvSpPr>
            <p:nvPr/>
          </p:nvSpPr>
          <p:spPr bwMode="auto">
            <a:xfrm>
              <a:off x="1162" y="2367"/>
              <a:ext cx="7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no such</a:t>
              </a:r>
              <a:br>
                <a:rPr lang="en-US" altLang="x-none" sz="2400">
                  <a:latin typeface="Times New Roman" charset="0"/>
                </a:rPr>
              </a:br>
              <a:r>
                <a:rPr lang="en-US" altLang="x-none" sz="2400">
                  <a:latin typeface="Times New Roman" charset="0"/>
                </a:rPr>
                <a:t>request</a:t>
              </a:r>
            </a:p>
          </p:txBody>
        </p:sp>
        <p:sp>
          <p:nvSpPr>
            <p:cNvPr id="130063" name="Text Box 50"/>
            <p:cNvSpPr txBox="1">
              <a:spLocks noChangeArrowheads="1"/>
            </p:cNvSpPr>
            <p:nvPr/>
          </p:nvSpPr>
          <p:spPr bwMode="auto">
            <a:xfrm>
              <a:off x="3583" y="2945"/>
              <a:ext cx="5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reject</a:t>
              </a:r>
            </a:p>
          </p:txBody>
        </p:sp>
        <p:grpSp>
          <p:nvGrpSpPr>
            <p:cNvPr id="130064" name="Group 51"/>
            <p:cNvGrpSpPr>
              <a:grpSpLocks/>
            </p:cNvGrpSpPr>
            <p:nvPr/>
          </p:nvGrpSpPr>
          <p:grpSpPr bwMode="auto">
            <a:xfrm>
              <a:off x="2178" y="2650"/>
              <a:ext cx="1398" cy="434"/>
              <a:chOff x="2165" y="1492"/>
              <a:chExt cx="1398" cy="434"/>
            </a:xfrm>
          </p:grpSpPr>
          <p:grpSp>
            <p:nvGrpSpPr>
              <p:cNvPr id="130065" name="Group 52"/>
              <p:cNvGrpSpPr>
                <a:grpSpLocks/>
              </p:cNvGrpSpPr>
              <p:nvPr/>
            </p:nvGrpSpPr>
            <p:grpSpPr bwMode="auto">
              <a:xfrm>
                <a:off x="2272" y="1623"/>
                <a:ext cx="1291" cy="303"/>
                <a:chOff x="1967" y="1554"/>
                <a:chExt cx="1596" cy="372"/>
              </a:xfrm>
            </p:grpSpPr>
            <p:sp>
              <p:nvSpPr>
                <p:cNvPr id="130067" name="Line 53"/>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8" name="Text Box 54"/>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a:t>
                  </a:r>
                  <a:r>
                    <a:rPr lang="en-US" altLang="x-none" sz="1400" b="1">
                      <a:solidFill>
                        <a:srgbClr val="FF0000"/>
                      </a:solidFill>
                      <a:latin typeface="Arial" charset="0"/>
                    </a:rPr>
                    <a:t>z</a:t>
                  </a:r>
                  <a:r>
                    <a:rPr lang="en-US" altLang="x-none" sz="1400">
                      <a:latin typeface="Arial" charset="0"/>
                    </a:rPr>
                    <a:t>)</a:t>
                  </a:r>
                  <a:endParaRPr lang="en-US" altLang="x-none" sz="1000">
                    <a:latin typeface="Times New Roman" charset="0"/>
                  </a:endParaRPr>
                </a:p>
              </p:txBody>
            </p:sp>
          </p:grpSp>
          <p:sp>
            <p:nvSpPr>
              <p:cNvPr id="130066" name="AutoShape 55"/>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extLst>
      <p:ext uri="{BB962C8B-B14F-4D97-AF65-F5344CB8AC3E}">
        <p14:creationId xmlns:p14="http://schemas.microsoft.com/office/powerpoint/2010/main" val="4089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1748E51-96F5-6A45-97B4-7AA1B2FB1F1E}" type="slidenum">
              <a:rPr lang="en-US" altLang="x-none" sz="1400">
                <a:solidFill>
                  <a:srgbClr val="000000"/>
                </a:solidFill>
                <a:latin typeface="Times New Roman" charset="0"/>
              </a:rPr>
              <a:pPr>
                <a:spcBef>
                  <a:spcPct val="0"/>
                </a:spcBef>
                <a:buClrTx/>
                <a:buSzTx/>
                <a:buFontTx/>
                <a:buNone/>
              </a:pPr>
              <a:t>17</a:t>
            </a:fld>
            <a:endParaRPr lang="en-US" altLang="x-none" sz="1400">
              <a:solidFill>
                <a:srgbClr val="000000"/>
              </a:solidFill>
              <a:latin typeface="Times New Roman" charset="0"/>
            </a:endParaRPr>
          </a:p>
        </p:txBody>
      </p:sp>
      <p:sp>
        <p:nvSpPr>
          <p:cNvPr id="132098" name="Rectangle 2"/>
          <p:cNvSpPr>
            <a:spLocks noGrp="1" noChangeArrowheads="1"/>
          </p:cNvSpPr>
          <p:nvPr>
            <p:ph type="title"/>
          </p:nvPr>
        </p:nvSpPr>
        <p:spPr/>
        <p:txBody>
          <a:bodyPr/>
          <a:lstStyle/>
          <a:p>
            <a:r>
              <a:rPr lang="en-US" altLang="x-none">
                <a:ea typeface="ＭＳ Ｐゴシック" charset="-128"/>
              </a:rPr>
              <a:t>Make </a:t>
            </a:r>
            <a:r>
              <a:rPr lang="en-US" altLang="en-US">
                <a:ea typeface="ＭＳ Ｐゴシック" charset="-128"/>
              </a:rPr>
              <a:t>“</a:t>
            </a:r>
            <a:r>
              <a:rPr lang="en-US" altLang="x-none">
                <a:ea typeface="ＭＳ Ｐゴシック" charset="-128"/>
              </a:rPr>
              <a:t>Challenge y</a:t>
            </a:r>
            <a:r>
              <a:rPr lang="en-US" altLang="en-US">
                <a:ea typeface="ＭＳ Ｐゴシック" charset="-128"/>
              </a:rPr>
              <a:t>”</a:t>
            </a:r>
            <a:r>
              <a:rPr lang="en-US" altLang="x-none">
                <a:ea typeface="ＭＳ Ｐゴシック" charset="-128"/>
              </a:rPr>
              <a:t> Robust</a:t>
            </a:r>
          </a:p>
        </p:txBody>
      </p:sp>
      <p:sp>
        <p:nvSpPr>
          <p:cNvPr id="13209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To avoid that “SYNC ACK y” comes from reordering and duplication</a:t>
            </a:r>
          </a:p>
          <a:p>
            <a:pPr lvl="1">
              <a:lnSpc>
                <a:spcPct val="90000"/>
              </a:lnSpc>
              <a:buFont typeface="Courier New" panose="02070309020205020404" pitchFamily="49" charset="0"/>
              <a:buChar char="o"/>
            </a:pPr>
            <a:r>
              <a:rPr lang="en-US" altLang="zh-CN" sz="2000" dirty="0">
                <a:ea typeface="宋体" charset="-122"/>
              </a:rPr>
              <a:t>for each connection (sender-receiver pair), ensuring that two identically numbered packets are never outstanding at the same time</a:t>
            </a:r>
          </a:p>
          <a:p>
            <a:pPr lvl="2">
              <a:lnSpc>
                <a:spcPct val="90000"/>
              </a:lnSpc>
            </a:pPr>
            <a:r>
              <a:rPr lang="en-US" altLang="zh-CN" sz="1600" dirty="0">
                <a:ea typeface="宋体" charset="-122"/>
              </a:rPr>
              <a:t>network bounds the life time of each packet</a:t>
            </a:r>
          </a:p>
          <a:p>
            <a:pPr lvl="2">
              <a:lnSpc>
                <a:spcPct val="90000"/>
              </a:lnSpc>
            </a:pPr>
            <a:r>
              <a:rPr lang="en-US" altLang="zh-CN" sz="1600" dirty="0">
                <a:ea typeface="宋体" charset="-122"/>
              </a:rPr>
              <a:t>a sender will not reuse a </a:t>
            </a:r>
            <a:r>
              <a:rPr lang="en-US" altLang="zh-CN" sz="1600" dirty="0" err="1">
                <a:ea typeface="宋体" charset="-122"/>
              </a:rPr>
              <a:t>seq</a:t>
            </a:r>
            <a:r>
              <a:rPr lang="en-US" altLang="zh-CN" sz="1600" dirty="0">
                <a:ea typeface="宋体" charset="-122"/>
              </a:rPr>
              <a:t># before it is sure that all packets with the </a:t>
            </a:r>
            <a:r>
              <a:rPr lang="en-US" altLang="zh-CN" sz="1600" dirty="0" err="1">
                <a:ea typeface="宋体" charset="-122"/>
              </a:rPr>
              <a:t>seq</a:t>
            </a:r>
            <a:r>
              <a:rPr lang="en-US" altLang="zh-CN" sz="1600" dirty="0">
                <a:ea typeface="宋体" charset="-122"/>
              </a:rPr>
              <a:t># are purged from the network</a:t>
            </a:r>
          </a:p>
          <a:p>
            <a:pPr lvl="2">
              <a:lnSpc>
                <a:spcPct val="90000"/>
              </a:lnSpc>
            </a:pPr>
            <a:r>
              <a:rPr lang="en-US" altLang="zh-CN" sz="1800" dirty="0">
                <a:ea typeface="宋体" charset="-122"/>
              </a:rPr>
              <a:t>seq. number space should be large enough to not limit transmission rate</a:t>
            </a:r>
          </a:p>
          <a:p>
            <a:pPr lvl="2">
              <a:lnSpc>
                <a:spcPct val="90000"/>
              </a:lnSpc>
            </a:pPr>
            <a:endParaRPr lang="en-US" altLang="zh-CN" sz="1800" dirty="0">
              <a:ea typeface="宋体" charset="-122"/>
            </a:endParaRPr>
          </a:p>
          <a:p>
            <a:pPr>
              <a:lnSpc>
                <a:spcPct val="90000"/>
              </a:lnSpc>
              <a:buFont typeface="Wingdings" pitchFamily="2" charset="2"/>
              <a:buChar char="q"/>
            </a:pPr>
            <a:r>
              <a:rPr lang="en-US" altLang="zh-CN" sz="2400" dirty="0">
                <a:ea typeface="宋体" charset="-122"/>
              </a:rPr>
              <a:t>Increasingly move to cryptographic challenge and response</a:t>
            </a:r>
            <a:endParaRPr lang="en-US" altLang="zh-CN" sz="2600" dirty="0">
              <a:ea typeface="宋体" charset="-122"/>
            </a:endParaRPr>
          </a:p>
        </p:txBody>
      </p:sp>
    </p:spTree>
    <p:extLst>
      <p:ext uri="{BB962C8B-B14F-4D97-AF65-F5344CB8AC3E}">
        <p14:creationId xmlns:p14="http://schemas.microsoft.com/office/powerpoint/2010/main" val="162827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FC4AF03-63E8-6E4B-BF45-0629B92B4C0C}" type="slidenum">
              <a:rPr lang="en-US" altLang="x-none" sz="1400">
                <a:solidFill>
                  <a:srgbClr val="000000"/>
                </a:solidFill>
                <a:latin typeface="Times New Roman" charset="0"/>
              </a:rPr>
              <a:pPr>
                <a:spcBef>
                  <a:spcPct val="0"/>
                </a:spcBef>
                <a:buClrTx/>
                <a:buSzTx/>
                <a:buFontTx/>
                <a:buNone/>
              </a:pPr>
              <a:t>18</a:t>
            </a:fld>
            <a:endParaRPr lang="en-US" altLang="x-none" sz="1400">
              <a:solidFill>
                <a:srgbClr val="000000"/>
              </a:solidFill>
              <a:latin typeface="Times New Roman" charset="0"/>
            </a:endParaRPr>
          </a:p>
        </p:txBody>
      </p:sp>
      <p:sp>
        <p:nvSpPr>
          <p:cNvPr id="134146" name="Rectangle 2"/>
          <p:cNvSpPr>
            <a:spLocks noGrp="1" noChangeArrowheads="1"/>
          </p:cNvSpPr>
          <p:nvPr>
            <p:ph type="title"/>
          </p:nvPr>
        </p:nvSpPr>
        <p:spPr>
          <a:xfrm>
            <a:off x="533400" y="228600"/>
            <a:ext cx="8364538" cy="1143000"/>
          </a:xfrm>
        </p:spPr>
        <p:txBody>
          <a:bodyPr/>
          <a:lstStyle/>
          <a:p>
            <a:r>
              <a:rPr lang="en-US" altLang="zh-CN" sz="3600">
                <a:ea typeface="宋体" charset="-122"/>
              </a:rPr>
              <a:t>Connection Close</a:t>
            </a:r>
            <a:endParaRPr lang="en-US" altLang="x-none" sz="3600">
              <a:ea typeface="ＭＳ Ｐゴシック" charset="-128"/>
            </a:endParaRPr>
          </a:p>
        </p:txBody>
      </p:sp>
      <p:sp>
        <p:nvSpPr>
          <p:cNvPr id="7174" name="Rectangle 3"/>
          <p:cNvSpPr>
            <a:spLocks noGrp="1" noChangeArrowheads="1"/>
          </p:cNvSpPr>
          <p:nvPr>
            <p:ph type="body" sz="half" idx="1"/>
          </p:nvPr>
        </p:nvSpPr>
        <p:spPr/>
        <p:txBody>
          <a:bodyPr/>
          <a:lstStyle/>
          <a:p>
            <a:pPr>
              <a:buFont typeface="Wingdings" pitchFamily="2" charset="2"/>
              <a:buChar char="q"/>
            </a:pPr>
            <a:r>
              <a:rPr lang="en-US" altLang="zh-CN" sz="2400" dirty="0">
                <a:ea typeface="宋体" charset="-122"/>
              </a:rPr>
              <a:t>Why connection close?</a:t>
            </a:r>
          </a:p>
          <a:p>
            <a:pPr lvl="1">
              <a:buFont typeface="Courier New" panose="02070309020205020404" pitchFamily="49" charset="0"/>
              <a:buChar char="o"/>
            </a:pPr>
            <a:r>
              <a:rPr lang="en-US" altLang="zh-CN" sz="2000" dirty="0">
                <a:ea typeface="宋体" charset="-122"/>
              </a:rPr>
              <a:t>so that each side can release resource and remove state about the connection (do not want dangling socket)</a:t>
            </a:r>
          </a:p>
        </p:txBody>
      </p:sp>
      <p:graphicFrame>
        <p:nvGraphicFramePr>
          <p:cNvPr id="134148" name="Object 4"/>
          <p:cNvGraphicFramePr>
            <a:graphicFrameLocks noChangeAspect="1"/>
          </p:cNvGraphicFramePr>
          <p:nvPr/>
        </p:nvGraphicFramePr>
        <p:xfrm>
          <a:off x="5181600" y="1798638"/>
          <a:ext cx="485775" cy="385762"/>
        </p:xfrm>
        <a:graphic>
          <a:graphicData uri="http://schemas.openxmlformats.org/presentationml/2006/ole">
            <mc:AlternateContent xmlns:mc="http://schemas.openxmlformats.org/markup-compatibility/2006">
              <mc:Choice xmlns:v="urn:schemas-microsoft-com:vml" Requires="v">
                <p:oleObj spid="_x0000_s148737" name="Clip" r:id="rId4" imgW="1307079" imgH="1083682" progId="MS_ClipArt_Gallery.2">
                  <p:embed/>
                </p:oleObj>
              </mc:Choice>
              <mc:Fallback>
                <p:oleObj name="Clip" r:id="rId4" imgW="1307079" imgH="1083682" progId="MS_ClipArt_Gallery.2">
                  <p:embed/>
                  <p:pic>
                    <p:nvPicPr>
                      <p:cNvPr id="134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49" name="Text Box 5"/>
          <p:cNvSpPr txBox="1">
            <a:spLocks noChangeArrowheads="1"/>
          </p:cNvSpPr>
          <p:nvPr/>
        </p:nvSpPr>
        <p:spPr bwMode="auto">
          <a:xfrm>
            <a:off x="5659438" y="179863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client</a:t>
            </a:r>
            <a:endParaRPr lang="en-US" altLang="x-none" sz="1000">
              <a:latin typeface="Times New Roman" charset="0"/>
            </a:endParaRPr>
          </a:p>
        </p:txBody>
      </p:sp>
      <p:graphicFrame>
        <p:nvGraphicFramePr>
          <p:cNvPr id="134150" name="Object 9"/>
          <p:cNvGraphicFramePr>
            <a:graphicFrameLocks noChangeAspect="1"/>
          </p:cNvGraphicFramePr>
          <p:nvPr/>
        </p:nvGraphicFramePr>
        <p:xfrm>
          <a:off x="7839075" y="1808163"/>
          <a:ext cx="485775" cy="385762"/>
        </p:xfrm>
        <a:graphic>
          <a:graphicData uri="http://schemas.openxmlformats.org/presentationml/2006/ole">
            <mc:AlternateContent xmlns:mc="http://schemas.openxmlformats.org/markup-compatibility/2006">
              <mc:Choice xmlns:v="urn:schemas-microsoft-com:vml" Requires="v">
                <p:oleObj spid="_x0000_s148738" name="Clip" r:id="rId6" imgW="1307079" imgH="1083682" progId="MS_ClipArt_Gallery.2">
                  <p:embed/>
                </p:oleObj>
              </mc:Choice>
              <mc:Fallback>
                <p:oleObj name="Clip" r:id="rId6" imgW="1307079" imgH="1083682" progId="MS_ClipArt_Gallery.2">
                  <p:embed/>
                  <p:pic>
                    <p:nvPicPr>
                      <p:cNvPr id="13415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5"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51" name="Text Box 10"/>
          <p:cNvSpPr txBox="1">
            <a:spLocks noChangeArrowheads="1"/>
          </p:cNvSpPr>
          <p:nvPr/>
        </p:nvSpPr>
        <p:spPr bwMode="auto">
          <a:xfrm>
            <a:off x="7129463" y="1817688"/>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server</a:t>
            </a:r>
            <a:endParaRPr lang="en-US" altLang="x-none" sz="1000">
              <a:latin typeface="Times New Roman" charset="0"/>
            </a:endParaRPr>
          </a:p>
        </p:txBody>
      </p:sp>
      <p:grpSp>
        <p:nvGrpSpPr>
          <p:cNvPr id="2" name="Group 21"/>
          <p:cNvGrpSpPr>
            <a:grpSpLocks/>
          </p:cNvGrpSpPr>
          <p:nvPr/>
        </p:nvGrpSpPr>
        <p:grpSpPr bwMode="auto">
          <a:xfrm>
            <a:off x="4416425" y="2238375"/>
            <a:ext cx="4559300" cy="3495675"/>
            <a:chOff x="4416425" y="2238375"/>
            <a:chExt cx="4559300" cy="3495675"/>
          </a:xfrm>
        </p:grpSpPr>
        <p:grpSp>
          <p:nvGrpSpPr>
            <p:cNvPr id="134156" name="Group 6"/>
            <p:cNvGrpSpPr>
              <a:grpSpLocks/>
            </p:cNvGrpSpPr>
            <p:nvPr/>
          </p:nvGrpSpPr>
          <p:grpSpPr bwMode="auto">
            <a:xfrm>
              <a:off x="5594350" y="2466975"/>
              <a:ext cx="2592388" cy="590550"/>
              <a:chOff x="1967" y="1554"/>
              <a:chExt cx="1633" cy="372"/>
            </a:xfrm>
          </p:grpSpPr>
          <p:sp>
            <p:nvSpPr>
              <p:cNvPr id="134164" name="Line 7"/>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5" name="Text Box 8"/>
              <p:cNvSpPr txBox="1">
                <a:spLocks noChangeArrowheads="1"/>
              </p:cNvSpPr>
              <p:nvPr/>
            </p:nvSpPr>
            <p:spPr bwMode="auto">
              <a:xfrm rot="706751">
                <a:off x="2014" y="1580"/>
                <a:ext cx="1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Are you done too?</a:t>
                </a:r>
                <a:endParaRPr lang="en-US" altLang="x-none" sz="1000">
                  <a:latin typeface="Times New Roman" charset="0"/>
                </a:endParaRPr>
              </a:p>
            </p:txBody>
          </p:sp>
        </p:grpSp>
        <p:sp>
          <p:nvSpPr>
            <p:cNvPr id="134157" name="Line 11"/>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8" name="Line 12"/>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9" name="Text Box 13"/>
            <p:cNvSpPr txBox="1">
              <a:spLocks noChangeArrowheads="1"/>
            </p:cNvSpPr>
            <p:nvPr/>
          </p:nvSpPr>
          <p:spPr bwMode="auto">
            <a:xfrm rot="-926867">
              <a:off x="5492750" y="370522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too. Goodbye!</a:t>
              </a:r>
              <a:endParaRPr lang="en-US" altLang="x-none" sz="1000">
                <a:latin typeface="Times New Roman" charset="0"/>
              </a:endParaRPr>
            </a:p>
          </p:txBody>
        </p:sp>
        <p:sp>
          <p:nvSpPr>
            <p:cNvPr id="134160" name="Line 14"/>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1" name="Text Box 15"/>
            <p:cNvSpPr txBox="1">
              <a:spLocks noChangeArrowheads="1"/>
            </p:cNvSpPr>
            <p:nvPr/>
          </p:nvSpPr>
          <p:spPr bwMode="auto">
            <a:xfrm>
              <a:off x="4416425" y="22701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init. close</a:t>
              </a:r>
            </a:p>
          </p:txBody>
        </p:sp>
        <p:sp>
          <p:nvSpPr>
            <p:cNvPr id="134162" name="Text Box 16"/>
            <p:cNvSpPr txBox="1">
              <a:spLocks noChangeArrowheads="1"/>
            </p:cNvSpPr>
            <p:nvPr/>
          </p:nvSpPr>
          <p:spPr bwMode="auto">
            <a:xfrm>
              <a:off x="8255000"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4163" name="Text Box 17"/>
            <p:cNvSpPr txBox="1">
              <a:spLocks noChangeArrowheads="1"/>
            </p:cNvSpPr>
            <p:nvPr/>
          </p:nvSpPr>
          <p:spPr bwMode="auto">
            <a:xfrm>
              <a:off x="4767263" y="41671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grpSp>
      <p:sp>
        <p:nvSpPr>
          <p:cNvPr id="23" name="Text Box 18"/>
          <p:cNvSpPr txBox="1">
            <a:spLocks noChangeArrowheads="1"/>
          </p:cNvSpPr>
          <p:nvPr/>
        </p:nvSpPr>
        <p:spPr bwMode="auto">
          <a:xfrm>
            <a:off x="4394200" y="2562225"/>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4" name="Text Box 19"/>
          <p:cNvSpPr txBox="1">
            <a:spLocks noChangeArrowheads="1"/>
          </p:cNvSpPr>
          <p:nvPr/>
        </p:nvSpPr>
        <p:spPr bwMode="auto">
          <a:xfrm>
            <a:off x="8056563" y="3663950"/>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5" name="Text Box 20"/>
          <p:cNvSpPr txBox="1">
            <a:spLocks noChangeArrowheads="1"/>
          </p:cNvSpPr>
          <p:nvPr/>
        </p:nvSpPr>
        <p:spPr bwMode="auto">
          <a:xfrm>
            <a:off x="4416425" y="4433888"/>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Tree>
    <p:extLst>
      <p:ext uri="{BB962C8B-B14F-4D97-AF65-F5344CB8AC3E}">
        <p14:creationId xmlns:p14="http://schemas.microsoft.com/office/powerpoint/2010/main" val="839812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D874545-5D4C-EC43-B90F-8DCBCBCAD59C}" type="slidenum">
              <a:rPr lang="en-US" altLang="x-none" sz="1400">
                <a:solidFill>
                  <a:srgbClr val="000000"/>
                </a:solidFill>
                <a:latin typeface="Times New Roman" charset="0"/>
              </a:rPr>
              <a:pPr>
                <a:spcBef>
                  <a:spcPct val="0"/>
                </a:spcBef>
                <a:buClrTx/>
                <a:buSzTx/>
                <a:buFontTx/>
                <a:buNone/>
              </a:pPr>
              <a:t>19</a:t>
            </a:fld>
            <a:endParaRPr lang="en-US" altLang="x-none" sz="1400">
              <a:solidFill>
                <a:srgbClr val="000000"/>
              </a:solidFill>
              <a:latin typeface="Times New Roman" charset="0"/>
            </a:endParaRPr>
          </a:p>
        </p:txBody>
      </p:sp>
      <p:sp>
        <p:nvSpPr>
          <p:cNvPr id="136194" name="Rectangle 2"/>
          <p:cNvSpPr>
            <a:spLocks noGrp="1" noChangeArrowheads="1"/>
          </p:cNvSpPr>
          <p:nvPr>
            <p:ph type="title"/>
          </p:nvPr>
        </p:nvSpPr>
        <p:spPr/>
        <p:txBody>
          <a:bodyPr/>
          <a:lstStyle/>
          <a:p>
            <a:r>
              <a:rPr lang="en-US" altLang="x-none" sz="3200">
                <a:ea typeface="ＭＳ Ｐゴシック" charset="-128"/>
              </a:rPr>
              <a:t>General Case: The Two-Army Problem</a:t>
            </a:r>
          </a:p>
        </p:txBody>
      </p:sp>
      <p:pic>
        <p:nvPicPr>
          <p:cNvPr id="13619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0075" y="1690688"/>
            <a:ext cx="7504113" cy="3829050"/>
          </a:xfrm>
        </p:spPr>
      </p:pic>
      <p:sp>
        <p:nvSpPr>
          <p:cNvPr id="136196" name="Text Box 4"/>
          <p:cNvSpPr txBox="1">
            <a:spLocks noChangeArrowheads="1"/>
          </p:cNvSpPr>
          <p:nvPr/>
        </p:nvSpPr>
        <p:spPr bwMode="auto">
          <a:xfrm>
            <a:off x="439738" y="5892800"/>
            <a:ext cx="83200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solidFill>
                  <a:srgbClr val="000000"/>
                </a:solidFill>
                <a:latin typeface="Times New Roman" charset="0"/>
              </a:rPr>
              <a:t>The gray (blue) armies need to agree on whether or not they will attack the white army. They achieve agreement by sending messengers to the other side. If  they both agree, attack; otherwise, no. Note that a messenger can be captured! </a:t>
            </a:r>
          </a:p>
        </p:txBody>
      </p:sp>
    </p:spTree>
    <p:extLst>
      <p:ext uri="{BB962C8B-B14F-4D97-AF65-F5344CB8AC3E}">
        <p14:creationId xmlns:p14="http://schemas.microsoft.com/office/powerpoint/2010/main" val="50410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8552-8E30-CF40-96CF-BCC43EEC9FDE}"/>
              </a:ext>
            </a:extLst>
          </p:cNvPr>
          <p:cNvSpPr>
            <a:spLocks noGrp="1"/>
          </p:cNvSpPr>
          <p:nvPr>
            <p:ph type="title"/>
          </p:nvPr>
        </p:nvSpPr>
        <p:spPr/>
        <p:txBody>
          <a:bodyPr/>
          <a:lstStyle/>
          <a:p>
            <a:r>
              <a:rPr lang="en-US" altLang="zh-CN" sz="3600" dirty="0"/>
              <a:t>Admin</a:t>
            </a:r>
            <a:endParaRPr lang="en-US" sz="3600" dirty="0"/>
          </a:p>
        </p:txBody>
      </p:sp>
      <p:sp>
        <p:nvSpPr>
          <p:cNvPr id="3" name="Content Placeholder 2">
            <a:extLst>
              <a:ext uri="{FF2B5EF4-FFF2-40B4-BE49-F238E27FC236}">
                <a16:creationId xmlns:a16="http://schemas.microsoft.com/office/drawing/2014/main" id="{B05817B6-62B8-594C-B6C5-A4AAE7F697C2}"/>
              </a:ext>
            </a:extLst>
          </p:cNvPr>
          <p:cNvSpPr>
            <a:spLocks noGrp="1"/>
          </p:cNvSpPr>
          <p:nvPr>
            <p:ph idx="1"/>
          </p:nvPr>
        </p:nvSpPr>
        <p:spPr/>
        <p:txBody>
          <a:bodyPr/>
          <a:lstStyle/>
          <a:p>
            <a:pPr>
              <a:buFont typeface="Wingdings" pitchFamily="2" charset="2"/>
              <a:buChar char="q"/>
            </a:pPr>
            <a:r>
              <a:rPr lang="en-US" altLang="zh-CN" dirty="0"/>
              <a:t>Lab</a:t>
            </a:r>
            <a:r>
              <a:rPr lang="zh-CN" altLang="en-US" dirty="0"/>
              <a:t> </a:t>
            </a:r>
            <a:r>
              <a:rPr lang="en-US" altLang="zh-CN" dirty="0"/>
              <a:t>assignment</a:t>
            </a:r>
            <a:r>
              <a:rPr lang="zh-CN" altLang="en-US" dirty="0"/>
              <a:t> </a:t>
            </a:r>
            <a:r>
              <a:rPr lang="en-US" altLang="zh-CN" dirty="0"/>
              <a:t>5</a:t>
            </a:r>
            <a:r>
              <a:rPr lang="zh-CN" altLang="en-US" dirty="0"/>
              <a:t> </a:t>
            </a:r>
            <a:r>
              <a:rPr lang="en-US" altLang="zh-CN" dirty="0"/>
              <a:t>to</a:t>
            </a:r>
            <a:r>
              <a:rPr lang="zh-CN" altLang="en-US" dirty="0"/>
              <a:t> </a:t>
            </a:r>
            <a:r>
              <a:rPr lang="en-US" altLang="zh-CN" dirty="0"/>
              <a:t>be</a:t>
            </a:r>
            <a:r>
              <a:rPr lang="zh-CN" altLang="en-US" dirty="0"/>
              <a:t> </a:t>
            </a:r>
            <a:r>
              <a:rPr lang="en-US" altLang="zh-CN" dirty="0"/>
              <a:t>posted</a:t>
            </a:r>
            <a:r>
              <a:rPr lang="zh-CN" altLang="en-US" dirty="0"/>
              <a:t> </a:t>
            </a:r>
            <a:r>
              <a:rPr lang="en-US" altLang="zh-CN" dirty="0"/>
              <a:t>tomorrow</a:t>
            </a:r>
          </a:p>
          <a:p>
            <a:pPr>
              <a:buFont typeface="Wingdings" pitchFamily="2" charset="2"/>
              <a:buChar char="q"/>
            </a:pPr>
            <a:r>
              <a:rPr lang="en-US" altLang="zh-CN" dirty="0"/>
              <a:t>Class</a:t>
            </a:r>
            <a:r>
              <a:rPr lang="zh-CN" altLang="en-US" dirty="0"/>
              <a:t> </a:t>
            </a:r>
            <a:r>
              <a:rPr lang="en-US" altLang="zh-CN" dirty="0"/>
              <a:t>Project</a:t>
            </a:r>
          </a:p>
          <a:p>
            <a:pPr lvl="1">
              <a:buFont typeface="Courier New" panose="02070309020205020404" pitchFamily="49" charset="0"/>
              <a:buChar char="o"/>
            </a:pPr>
            <a:r>
              <a:rPr lang="en-US" altLang="zh-CN" dirty="0"/>
              <a:t>15%</a:t>
            </a:r>
            <a:r>
              <a:rPr lang="zh-CN" altLang="en-US" dirty="0"/>
              <a:t> </a:t>
            </a:r>
            <a:r>
              <a:rPr lang="en-US" altLang="zh-CN" dirty="0"/>
              <a:t>of</a:t>
            </a:r>
            <a:r>
              <a:rPr lang="zh-CN" altLang="en-US" dirty="0"/>
              <a:t> </a:t>
            </a:r>
            <a:r>
              <a:rPr lang="en-US" altLang="zh-CN" dirty="0"/>
              <a:t>your</a:t>
            </a:r>
            <a:r>
              <a:rPr lang="zh-CN" altLang="en-US" dirty="0"/>
              <a:t> </a:t>
            </a:r>
            <a:r>
              <a:rPr lang="en-US" altLang="zh-CN" dirty="0"/>
              <a:t>final</a:t>
            </a:r>
            <a:r>
              <a:rPr lang="zh-CN" altLang="en-US" dirty="0"/>
              <a:t> </a:t>
            </a:r>
            <a:r>
              <a:rPr lang="en-US" altLang="zh-CN" dirty="0"/>
              <a:t>score</a:t>
            </a:r>
          </a:p>
          <a:p>
            <a:pPr lvl="1">
              <a:buFont typeface="Courier New" panose="02070309020205020404" pitchFamily="49" charset="0"/>
              <a:buChar char="o"/>
            </a:pPr>
            <a:r>
              <a:rPr lang="en-US" altLang="zh-CN" dirty="0"/>
              <a:t>Please</a:t>
            </a:r>
            <a:r>
              <a:rPr lang="zh-CN" altLang="en-US" dirty="0"/>
              <a:t> </a:t>
            </a:r>
            <a:r>
              <a:rPr lang="en-US" altLang="zh-CN" dirty="0"/>
              <a:t>start</a:t>
            </a:r>
            <a:r>
              <a:rPr lang="zh-CN" altLang="en-US" dirty="0"/>
              <a:t> </a:t>
            </a:r>
            <a:r>
              <a:rPr lang="en-US" altLang="zh-CN" dirty="0"/>
              <a:t>ASAP</a:t>
            </a:r>
          </a:p>
          <a:p>
            <a:pPr lvl="1">
              <a:buFont typeface="Courier New" panose="02070309020205020404" pitchFamily="49" charset="0"/>
              <a:buChar char="o"/>
            </a:pPr>
            <a:r>
              <a:rPr lang="en-US" altLang="zh-CN" dirty="0"/>
              <a:t>Talk</a:t>
            </a:r>
            <a:r>
              <a:rPr lang="zh-CN" altLang="en-US" dirty="0"/>
              <a:t> </a:t>
            </a:r>
            <a:r>
              <a:rPr lang="en-US" altLang="zh-CN" dirty="0"/>
              <a:t>to</a:t>
            </a:r>
            <a:r>
              <a:rPr lang="zh-CN" altLang="en-US" dirty="0"/>
              <a:t> </a:t>
            </a:r>
            <a:r>
              <a:rPr lang="en-US" altLang="zh-CN" dirty="0"/>
              <a:t>the</a:t>
            </a:r>
            <a:r>
              <a:rPr lang="zh-CN" altLang="en-US" dirty="0"/>
              <a:t> </a:t>
            </a:r>
            <a:r>
              <a:rPr lang="en-US" altLang="zh-CN" dirty="0"/>
              <a:t>instructor</a:t>
            </a:r>
            <a:r>
              <a:rPr lang="zh-CN" altLang="en-US" dirty="0"/>
              <a:t> </a:t>
            </a:r>
            <a:r>
              <a:rPr lang="en-US" altLang="zh-CN" dirty="0"/>
              <a:t>or</a:t>
            </a:r>
            <a:r>
              <a:rPr lang="zh-CN" altLang="en-US" dirty="0"/>
              <a:t> </a:t>
            </a:r>
            <a:r>
              <a:rPr lang="en-US" altLang="zh-CN" dirty="0"/>
              <a:t>TA</a:t>
            </a:r>
            <a:r>
              <a:rPr lang="zh-CN" altLang="en-US" dirty="0"/>
              <a:t> </a:t>
            </a:r>
            <a:r>
              <a:rPr lang="en-US" altLang="zh-CN" dirty="0"/>
              <a:t>to</a:t>
            </a:r>
            <a:r>
              <a:rPr lang="zh-CN" altLang="en-US" dirty="0"/>
              <a:t> </a:t>
            </a:r>
            <a:r>
              <a:rPr lang="en-US" altLang="zh-CN" dirty="0"/>
              <a:t>get</a:t>
            </a:r>
            <a:r>
              <a:rPr lang="zh-CN" altLang="en-US" dirty="0"/>
              <a:t> </a:t>
            </a:r>
            <a:r>
              <a:rPr lang="en-US" altLang="zh-CN" dirty="0"/>
              <a:t>feedback</a:t>
            </a:r>
          </a:p>
          <a:p>
            <a:pPr lvl="1">
              <a:buFont typeface="Courier New" panose="02070309020205020404" pitchFamily="49" charset="0"/>
              <a:buChar char="o"/>
            </a:pPr>
            <a:r>
              <a:rPr lang="en-US" altLang="zh-CN" dirty="0"/>
              <a:t>Send</a:t>
            </a:r>
            <a:r>
              <a:rPr lang="zh-CN" altLang="en-US" dirty="0"/>
              <a:t> </a:t>
            </a:r>
            <a:r>
              <a:rPr lang="en-US" altLang="zh-CN" dirty="0"/>
              <a:t>your</a:t>
            </a:r>
            <a:r>
              <a:rPr lang="zh-CN" altLang="en-US" dirty="0"/>
              <a:t> </a:t>
            </a:r>
            <a:r>
              <a:rPr lang="en-US" altLang="zh-CN" dirty="0"/>
              <a:t>topic</a:t>
            </a:r>
            <a:r>
              <a:rPr lang="zh-CN" altLang="en-US" dirty="0"/>
              <a:t> </a:t>
            </a:r>
            <a:r>
              <a:rPr lang="en-US" altLang="zh-CN" dirty="0"/>
              <a:t>and</a:t>
            </a:r>
            <a:r>
              <a:rPr lang="zh-CN" altLang="en-US" dirty="0"/>
              <a:t> </a:t>
            </a:r>
            <a:r>
              <a:rPr lang="en-US" altLang="zh-CN" dirty="0"/>
              <a:t>team</a:t>
            </a:r>
            <a:r>
              <a:rPr lang="zh-CN" altLang="en-US" dirty="0"/>
              <a:t> </a:t>
            </a:r>
            <a:r>
              <a:rPr lang="en-US" altLang="zh-CN" dirty="0"/>
              <a:t>member</a:t>
            </a:r>
            <a:r>
              <a:rPr lang="zh-CN" altLang="en-US" dirty="0"/>
              <a:t> </a:t>
            </a:r>
            <a:r>
              <a:rPr lang="en-US" altLang="zh-CN" dirty="0"/>
              <a:t>list</a:t>
            </a:r>
            <a:r>
              <a:rPr lang="zh-CN" altLang="en-US" dirty="0"/>
              <a:t> </a:t>
            </a:r>
            <a:r>
              <a:rPr lang="en-US" altLang="zh-CN" dirty="0"/>
              <a:t>to</a:t>
            </a:r>
            <a:r>
              <a:rPr lang="zh-CN" altLang="en-US" dirty="0"/>
              <a:t> </a:t>
            </a:r>
            <a:r>
              <a:rPr lang="en-US" altLang="zh-CN"/>
              <a:t>TA</a:t>
            </a:r>
            <a:endParaRPr lang="en-US" dirty="0"/>
          </a:p>
        </p:txBody>
      </p:sp>
      <p:sp>
        <p:nvSpPr>
          <p:cNvPr id="4" name="Slide Number Placeholder 3">
            <a:extLst>
              <a:ext uri="{FF2B5EF4-FFF2-40B4-BE49-F238E27FC236}">
                <a16:creationId xmlns:a16="http://schemas.microsoft.com/office/drawing/2014/main" id="{451EF03F-E496-0442-A232-CCC0D2ADB645}"/>
              </a:ext>
            </a:extLst>
          </p:cNvPr>
          <p:cNvSpPr>
            <a:spLocks noGrp="1"/>
          </p:cNvSpPr>
          <p:nvPr>
            <p:ph type="sldNum" sz="quarter" idx="10"/>
          </p:nvPr>
        </p:nvSpPr>
        <p:spPr/>
        <p:txBody>
          <a:bodyPr/>
          <a:lstStyle/>
          <a:p>
            <a:pPr>
              <a:defRPr/>
            </a:pPr>
            <a:fld id="{FC0777B7-C050-2A4C-AF08-3BC55ADC50D7}" type="slidenum">
              <a:rPr lang="en-US" altLang="en-US" smtClean="0"/>
              <a:pPr>
                <a:defRPr/>
              </a:pPr>
              <a:t>2</a:t>
            </a:fld>
            <a:endParaRPr lang="en-US" altLang="en-US"/>
          </a:p>
        </p:txBody>
      </p:sp>
    </p:spTree>
    <p:extLst>
      <p:ext uri="{BB962C8B-B14F-4D97-AF65-F5344CB8AC3E}">
        <p14:creationId xmlns:p14="http://schemas.microsoft.com/office/powerpoint/2010/main" val="144730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endParaRPr lang="en-US" altLang="x-none" dirty="0">
              <a:ea typeface="ＭＳ Ｐゴシック" charset="-128"/>
            </a:endParaRPr>
          </a:p>
        </p:txBody>
      </p:sp>
      <p:sp>
        <p:nvSpPr>
          <p:cNvPr id="2" name="Content Placeholder 1">
            <a:extLst>
              <a:ext uri="{FF2B5EF4-FFF2-40B4-BE49-F238E27FC236}">
                <a16:creationId xmlns:a16="http://schemas.microsoft.com/office/drawing/2014/main" id="{8155E4DC-B716-014F-A484-894AD64E0202}"/>
              </a:ext>
            </a:extLst>
          </p:cNvPr>
          <p:cNvSpPr>
            <a:spLocks noGrp="1"/>
          </p:cNvSpPr>
          <p:nvPr>
            <p:ph idx="1"/>
          </p:nvPr>
        </p:nvSpPr>
        <p:spPr>
          <a:xfrm>
            <a:off x="533400" y="1262743"/>
            <a:ext cx="8534400" cy="4781550"/>
          </a:xfrm>
        </p:spPr>
        <p:txBody>
          <a:bodyPr/>
          <a:lstStyle/>
          <a:p>
            <a:pPr>
              <a:buFont typeface="Wingdings" pitchFamily="2" charset="2"/>
              <a:buChar char="q"/>
            </a:pPr>
            <a:r>
              <a:rPr lang="en-US" dirty="0"/>
              <a:t>Generic technique: Timeout to “solve” infeasible problem</a:t>
            </a:r>
          </a:p>
          <a:p>
            <a:pPr lvl="1">
              <a:buFont typeface="Courier New" panose="02070309020205020404" pitchFamily="49" charset="0"/>
              <a:buChar char="o"/>
            </a:pPr>
            <a:r>
              <a:rPr lang="en-US" sz="2000" dirty="0"/>
              <a:t>Instead of message-driven state transition, use a timeout based transition; use timeout to handle error cases</a:t>
            </a:r>
            <a:endParaRPr lang="en-US" dirty="0"/>
          </a:p>
          <a:p>
            <a:endParaRPr lang="en-US" dirty="0"/>
          </a:p>
        </p:txBody>
      </p:sp>
      <p:sp>
        <p:nvSpPr>
          <p:cNvPr id="138241"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ea typeface="ＭＳ Ｐゴシック" charset="-128"/>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ea typeface="ＭＳ Ｐゴシック" charset="-128"/>
              </a:defRPr>
            </a:lvl2pPr>
            <a:lvl3pPr marL="857190" indent="-171438">
              <a:spcBef>
                <a:spcPct val="20000"/>
              </a:spcBef>
              <a:buChar char="•"/>
              <a:defRPr sz="1500">
                <a:solidFill>
                  <a:schemeClr val="tx1"/>
                </a:solidFill>
                <a:latin typeface="Comic Sans MS" charset="0"/>
                <a:ea typeface="ＭＳ Ｐゴシック" charset="-128"/>
              </a:defRPr>
            </a:lvl3pPr>
            <a:lvl4pPr marL="1200066" indent="-171438">
              <a:spcBef>
                <a:spcPct val="20000"/>
              </a:spcBef>
              <a:buChar char="–"/>
              <a:defRPr sz="1500">
                <a:solidFill>
                  <a:schemeClr val="tx1"/>
                </a:solidFill>
                <a:latin typeface="Times New Roman" charset="0"/>
                <a:ea typeface="ＭＳ Ｐゴシック" charset="-128"/>
              </a:defRPr>
            </a:lvl4pPr>
            <a:lvl5pPr marL="1542942" indent="-171438">
              <a:spcBef>
                <a:spcPct val="20000"/>
              </a:spcBef>
              <a:buChar char="»"/>
              <a:defRPr sz="1500">
                <a:solidFill>
                  <a:schemeClr val="tx1"/>
                </a:solidFill>
                <a:latin typeface="Times New Roman" charset="0"/>
                <a:ea typeface="ＭＳ Ｐゴシック" charset="-128"/>
              </a:defRPr>
            </a:lvl5pPr>
            <a:lvl6pPr marL="1885818" indent="-171438" eaLnBrk="0" fontAlgn="base" hangingPunct="0">
              <a:spcBef>
                <a:spcPct val="20000"/>
              </a:spcBef>
              <a:spcAft>
                <a:spcPct val="0"/>
              </a:spcAft>
              <a:buChar char="»"/>
              <a:defRPr sz="1500">
                <a:solidFill>
                  <a:schemeClr val="tx1"/>
                </a:solidFill>
                <a:latin typeface="Times New Roman" charset="0"/>
                <a:ea typeface="ＭＳ Ｐゴシック" charset="-128"/>
              </a:defRPr>
            </a:lvl6pPr>
            <a:lvl7pPr marL="2228694" indent="-171438" eaLnBrk="0" fontAlgn="base" hangingPunct="0">
              <a:spcBef>
                <a:spcPct val="20000"/>
              </a:spcBef>
              <a:spcAft>
                <a:spcPct val="0"/>
              </a:spcAft>
              <a:buChar char="»"/>
              <a:defRPr sz="1500">
                <a:solidFill>
                  <a:schemeClr val="tx1"/>
                </a:solidFill>
                <a:latin typeface="Times New Roman" charset="0"/>
                <a:ea typeface="ＭＳ Ｐゴシック" charset="-128"/>
              </a:defRPr>
            </a:lvl7pPr>
            <a:lvl8pPr marL="2571570" indent="-171438" eaLnBrk="0" fontAlgn="base" hangingPunct="0">
              <a:spcBef>
                <a:spcPct val="20000"/>
              </a:spcBef>
              <a:spcAft>
                <a:spcPct val="0"/>
              </a:spcAft>
              <a:buChar char="»"/>
              <a:defRPr sz="1500">
                <a:solidFill>
                  <a:schemeClr val="tx1"/>
                </a:solidFill>
                <a:latin typeface="Times New Roman" charset="0"/>
                <a:ea typeface="ＭＳ Ｐゴシック" charset="-128"/>
              </a:defRPr>
            </a:lvl8pPr>
            <a:lvl9pPr marL="2914446" indent="-171438" eaLnBrk="0" fontAlgn="base" hangingPunct="0">
              <a:spcBef>
                <a:spcPct val="20000"/>
              </a:spcBef>
              <a:spcAft>
                <a:spcPct val="0"/>
              </a:spcAft>
              <a:buChar char="»"/>
              <a:defRPr sz="1500">
                <a:solidFill>
                  <a:schemeClr val="tx1"/>
                </a:solidFill>
                <a:latin typeface="Times New Roman" charset="0"/>
                <a:ea typeface="ＭＳ Ｐゴシック" charset="-128"/>
              </a:defRPr>
            </a:lvl9pPr>
          </a:lstStyle>
          <a:p>
            <a:pPr algn="r" defTabSz="685752">
              <a:spcBef>
                <a:spcPct val="0"/>
              </a:spcBef>
              <a:buClrTx/>
              <a:buSzTx/>
              <a:buNone/>
              <a:defRPr/>
            </a:pPr>
            <a:fld id="{3E2C8F13-2C3A-3449-BBCF-EFA54E86C5FD}" type="slidenum">
              <a:rPr lang="en-US" altLang="x-none" sz="1050">
                <a:solidFill>
                  <a:srgbClr val="000000"/>
                </a:solidFill>
                <a:latin typeface="Times New Roman" charset="0"/>
              </a:rPr>
              <a:pPr algn="r" defTabSz="685752">
                <a:spcBef>
                  <a:spcPct val="0"/>
                </a:spcBef>
                <a:buClrTx/>
                <a:buSzTx/>
                <a:buNone/>
                <a:defRPr/>
              </a:pPr>
              <a:t>20</a:t>
            </a:fld>
            <a:endParaRPr lang="en-US" altLang="x-none" sz="1050">
              <a:solidFill>
                <a:srgbClr val="000000"/>
              </a:solidFill>
              <a:latin typeface="Times New Roman" charset="0"/>
            </a:endParaRPr>
          </a:p>
        </p:txBody>
      </p:sp>
      <p:graphicFrame>
        <p:nvGraphicFramePr>
          <p:cNvPr id="21" name="Object 4">
            <a:extLst>
              <a:ext uri="{FF2B5EF4-FFF2-40B4-BE49-F238E27FC236}">
                <a16:creationId xmlns:a16="http://schemas.microsoft.com/office/drawing/2014/main" id="{7BD7592A-D142-364E-98DF-157EF1348139}"/>
              </a:ext>
            </a:extLst>
          </p:cNvPr>
          <p:cNvGraphicFramePr>
            <a:graphicFrameLocks noChangeAspect="1"/>
          </p:cNvGraphicFramePr>
          <p:nvPr>
            <p:extLst/>
          </p:nvPr>
        </p:nvGraphicFramePr>
        <p:xfrm>
          <a:off x="1112400" y="3049265"/>
          <a:ext cx="364332" cy="289321"/>
        </p:xfrm>
        <a:graphic>
          <a:graphicData uri="http://schemas.openxmlformats.org/presentationml/2006/ole">
            <mc:AlternateContent xmlns:mc="http://schemas.openxmlformats.org/markup-compatibility/2006">
              <mc:Choice xmlns:v="urn:schemas-microsoft-com:vml" Requires="v">
                <p:oleObj spid="_x0000_s154819" name="Clip" r:id="rId4" imgW="1307079" imgH="1083682" progId="MS_ClipArt_Gallery.2">
                  <p:embed/>
                </p:oleObj>
              </mc:Choice>
              <mc:Fallback>
                <p:oleObj name="Clip" r:id="rId4" imgW="1307079" imgH="1083682" progId="MS_ClipArt_Gallery.2">
                  <p:embed/>
                  <p:pic>
                    <p:nvPicPr>
                      <p:cNvPr id="21" name="Object 4">
                        <a:extLst>
                          <a:ext uri="{FF2B5EF4-FFF2-40B4-BE49-F238E27FC236}">
                            <a16:creationId xmlns:a16="http://schemas.microsoft.com/office/drawing/2014/main" id="{7BD7592A-D142-364E-98DF-157EF1348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400" y="3049265"/>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 name="Text Box 5">
            <a:extLst>
              <a:ext uri="{FF2B5EF4-FFF2-40B4-BE49-F238E27FC236}">
                <a16:creationId xmlns:a16="http://schemas.microsoft.com/office/drawing/2014/main" id="{CDAE742F-653C-F349-8E05-C60682443F2A}"/>
              </a:ext>
            </a:extLst>
          </p:cNvPr>
          <p:cNvSpPr txBox="1">
            <a:spLocks noChangeArrowheads="1"/>
          </p:cNvSpPr>
          <p:nvPr/>
        </p:nvSpPr>
        <p:spPr bwMode="auto">
          <a:xfrm>
            <a:off x="1445960" y="3049265"/>
            <a:ext cx="5854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client</a:t>
            </a:r>
            <a:endParaRPr lang="en-US" altLang="x-none" sz="750">
              <a:solidFill>
                <a:srgbClr val="000000"/>
              </a:solidFill>
              <a:latin typeface="Times New Roman" charset="0"/>
            </a:endParaRPr>
          </a:p>
        </p:txBody>
      </p:sp>
      <p:graphicFrame>
        <p:nvGraphicFramePr>
          <p:cNvPr id="23" name="Object 9">
            <a:extLst>
              <a:ext uri="{FF2B5EF4-FFF2-40B4-BE49-F238E27FC236}">
                <a16:creationId xmlns:a16="http://schemas.microsoft.com/office/drawing/2014/main" id="{929E3CC4-5B71-0B47-B44D-F95D2A9E8D43}"/>
              </a:ext>
            </a:extLst>
          </p:cNvPr>
          <p:cNvGraphicFramePr>
            <a:graphicFrameLocks noChangeAspect="1"/>
          </p:cNvGraphicFramePr>
          <p:nvPr>
            <p:extLst/>
          </p:nvPr>
        </p:nvGraphicFramePr>
        <p:xfrm>
          <a:off x="3105506" y="3056408"/>
          <a:ext cx="364332" cy="289321"/>
        </p:xfrm>
        <a:graphic>
          <a:graphicData uri="http://schemas.openxmlformats.org/presentationml/2006/ole">
            <mc:AlternateContent xmlns:mc="http://schemas.openxmlformats.org/markup-compatibility/2006">
              <mc:Choice xmlns:v="urn:schemas-microsoft-com:vml" Requires="v">
                <p:oleObj spid="_x0000_s154820" name="Clip" r:id="rId6" imgW="1307079" imgH="1083682" progId="MS_ClipArt_Gallery.2">
                  <p:embed/>
                </p:oleObj>
              </mc:Choice>
              <mc:Fallback>
                <p:oleObj name="Clip" r:id="rId6" imgW="1307079" imgH="1083682" progId="MS_ClipArt_Gallery.2">
                  <p:embed/>
                  <p:pic>
                    <p:nvPicPr>
                      <p:cNvPr id="23" name="Object 9">
                        <a:extLst>
                          <a:ext uri="{FF2B5EF4-FFF2-40B4-BE49-F238E27FC236}">
                            <a16:creationId xmlns:a16="http://schemas.microsoft.com/office/drawing/2014/main" id="{929E3CC4-5B71-0B47-B44D-F95D2A9E8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506" y="3056408"/>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 name="Text Box 10">
            <a:extLst>
              <a:ext uri="{FF2B5EF4-FFF2-40B4-BE49-F238E27FC236}">
                <a16:creationId xmlns:a16="http://schemas.microsoft.com/office/drawing/2014/main" id="{9AEBC97E-ED77-D042-8A21-34356B24B73A}"/>
              </a:ext>
            </a:extLst>
          </p:cNvPr>
          <p:cNvSpPr txBox="1">
            <a:spLocks noChangeArrowheads="1"/>
          </p:cNvSpPr>
          <p:nvPr/>
        </p:nvSpPr>
        <p:spPr bwMode="auto">
          <a:xfrm>
            <a:off x="2546963" y="3063552"/>
            <a:ext cx="6527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server</a:t>
            </a:r>
            <a:endParaRPr lang="en-US" altLang="x-none" sz="750">
              <a:solidFill>
                <a:srgbClr val="000000"/>
              </a:solidFill>
              <a:latin typeface="Times New Roman" charset="0"/>
            </a:endParaRPr>
          </a:p>
        </p:txBody>
      </p:sp>
      <p:grpSp>
        <p:nvGrpSpPr>
          <p:cNvPr id="25" name="Group 21">
            <a:extLst>
              <a:ext uri="{FF2B5EF4-FFF2-40B4-BE49-F238E27FC236}">
                <a16:creationId xmlns:a16="http://schemas.microsoft.com/office/drawing/2014/main" id="{BB4B9A3D-4FFC-E943-AB38-BEFD5FF075B0}"/>
              </a:ext>
            </a:extLst>
          </p:cNvPr>
          <p:cNvGrpSpPr>
            <a:grpSpLocks/>
          </p:cNvGrpSpPr>
          <p:nvPr/>
        </p:nvGrpSpPr>
        <p:grpSpPr bwMode="auto">
          <a:xfrm>
            <a:off x="510719" y="3379069"/>
            <a:ext cx="3472917" cy="2621756"/>
            <a:chOff x="4379359" y="2238375"/>
            <a:chExt cx="4630557" cy="3495675"/>
          </a:xfrm>
        </p:grpSpPr>
        <p:grpSp>
          <p:nvGrpSpPr>
            <p:cNvPr id="26" name="Group 6">
              <a:extLst>
                <a:ext uri="{FF2B5EF4-FFF2-40B4-BE49-F238E27FC236}">
                  <a16:creationId xmlns:a16="http://schemas.microsoft.com/office/drawing/2014/main" id="{82950C8B-113D-5A45-93D8-28BB70AD12AC}"/>
                </a:ext>
              </a:extLst>
            </p:cNvPr>
            <p:cNvGrpSpPr>
              <a:grpSpLocks/>
            </p:cNvGrpSpPr>
            <p:nvPr/>
          </p:nvGrpSpPr>
          <p:grpSpPr bwMode="auto">
            <a:xfrm>
              <a:off x="5594349" y="2466975"/>
              <a:ext cx="2641600" cy="590550"/>
              <a:chOff x="1967" y="1554"/>
              <a:chExt cx="1664" cy="372"/>
            </a:xfrm>
          </p:grpSpPr>
          <p:sp>
            <p:nvSpPr>
              <p:cNvPr id="35" name="Line 7">
                <a:extLst>
                  <a:ext uri="{FF2B5EF4-FFF2-40B4-BE49-F238E27FC236}">
                    <a16:creationId xmlns:a16="http://schemas.microsoft.com/office/drawing/2014/main" id="{CAE9AABE-E3E5-9B46-B759-14D9F43CB28E}"/>
                  </a:ext>
                </a:extLst>
              </p:cNvPr>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8">
                <a:extLst>
                  <a:ext uri="{FF2B5EF4-FFF2-40B4-BE49-F238E27FC236}">
                    <a16:creationId xmlns:a16="http://schemas.microsoft.com/office/drawing/2014/main" id="{24B5C520-3C05-2E4E-97F4-4D6243FC106D}"/>
                  </a:ext>
                </a:extLst>
              </p:cNvPr>
              <p:cNvSpPr txBox="1">
                <a:spLocks noChangeArrowheads="1"/>
              </p:cNvSpPr>
              <p:nvPr/>
            </p:nvSpPr>
            <p:spPr bwMode="auto">
              <a:xfrm rot="706751">
                <a:off x="1984" y="1569"/>
                <a:ext cx="16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I am done. Are you done too?</a:t>
                </a:r>
                <a:endParaRPr lang="en-US" altLang="x-none" sz="750" dirty="0">
                  <a:solidFill>
                    <a:srgbClr val="000000"/>
                  </a:solidFill>
                  <a:latin typeface="Times New Roman" charset="0"/>
                </a:endParaRPr>
              </a:p>
            </p:txBody>
          </p:sp>
        </p:grpSp>
        <p:sp>
          <p:nvSpPr>
            <p:cNvPr id="27" name="Line 11">
              <a:extLst>
                <a:ext uri="{FF2B5EF4-FFF2-40B4-BE49-F238E27FC236}">
                  <a16:creationId xmlns:a16="http://schemas.microsoft.com/office/drawing/2014/main" id="{E4D90567-134C-864F-B729-490900D81F61}"/>
                </a:ext>
              </a:extLst>
            </p:cNvPr>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8" name="Line 12">
              <a:extLst>
                <a:ext uri="{FF2B5EF4-FFF2-40B4-BE49-F238E27FC236}">
                  <a16:creationId xmlns:a16="http://schemas.microsoft.com/office/drawing/2014/main" id="{CC4075BF-5035-1246-BF11-6538935D020C}"/>
                </a:ext>
              </a:extLst>
            </p:cNvPr>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13">
              <a:extLst>
                <a:ext uri="{FF2B5EF4-FFF2-40B4-BE49-F238E27FC236}">
                  <a16:creationId xmlns:a16="http://schemas.microsoft.com/office/drawing/2014/main" id="{FEF49348-3576-A94B-B387-D25797CD752C}"/>
                </a:ext>
              </a:extLst>
            </p:cNvPr>
            <p:cNvSpPr txBox="1">
              <a:spLocks noChangeArrowheads="1"/>
            </p:cNvSpPr>
            <p:nvPr/>
          </p:nvSpPr>
          <p:spPr bwMode="auto">
            <a:xfrm rot="20673133">
              <a:off x="5492750" y="3688347"/>
              <a:ext cx="273208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a:solidFill>
                    <a:srgbClr val="000000"/>
                  </a:solidFill>
                  <a:latin typeface="Arial" charset="0"/>
                </a:rPr>
                <a:t>I am done too. Goodbye!</a:t>
              </a:r>
              <a:endParaRPr lang="en-US" altLang="x-none" sz="750">
                <a:solidFill>
                  <a:srgbClr val="000000"/>
                </a:solidFill>
                <a:latin typeface="Times New Roman" charset="0"/>
              </a:endParaRPr>
            </a:p>
          </p:txBody>
        </p:sp>
        <p:sp>
          <p:nvSpPr>
            <p:cNvPr id="30" name="Line 14">
              <a:extLst>
                <a:ext uri="{FF2B5EF4-FFF2-40B4-BE49-F238E27FC236}">
                  <a16:creationId xmlns:a16="http://schemas.microsoft.com/office/drawing/2014/main" id="{BA0D350B-C419-7C4A-A127-C894A27DE82E}"/>
                </a:ext>
              </a:extLst>
            </p:cNvPr>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1" name="Text Box 15">
              <a:extLst>
                <a:ext uri="{FF2B5EF4-FFF2-40B4-BE49-F238E27FC236}">
                  <a16:creationId xmlns:a16="http://schemas.microsoft.com/office/drawing/2014/main" id="{39482604-069E-F54C-A38E-63CC4E453143}"/>
                </a:ext>
              </a:extLst>
            </p:cNvPr>
            <p:cNvSpPr txBox="1">
              <a:spLocks noChangeArrowheads="1"/>
            </p:cNvSpPr>
            <p:nvPr/>
          </p:nvSpPr>
          <p:spPr bwMode="auto">
            <a:xfrm>
              <a:off x="4379359" y="2270124"/>
              <a:ext cx="127428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init. close</a:t>
              </a:r>
            </a:p>
          </p:txBody>
        </p:sp>
        <p:sp>
          <p:nvSpPr>
            <p:cNvPr id="32" name="Text Box 16">
              <a:extLst>
                <a:ext uri="{FF2B5EF4-FFF2-40B4-BE49-F238E27FC236}">
                  <a16:creationId xmlns:a16="http://schemas.microsoft.com/office/drawing/2014/main" id="{E3B25A1C-8506-8244-8304-5AFA73E71322}"/>
                </a:ext>
              </a:extLst>
            </p:cNvPr>
            <p:cNvSpPr txBox="1">
              <a:spLocks noChangeArrowheads="1"/>
            </p:cNvSpPr>
            <p:nvPr/>
          </p:nvSpPr>
          <p:spPr bwMode="auto">
            <a:xfrm>
              <a:off x="8220809" y="3403600"/>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sp>
          <p:nvSpPr>
            <p:cNvPr id="33" name="Text Box 17">
              <a:extLst>
                <a:ext uri="{FF2B5EF4-FFF2-40B4-BE49-F238E27FC236}">
                  <a16:creationId xmlns:a16="http://schemas.microsoft.com/office/drawing/2014/main" id="{F2D1A97A-28AE-3E4C-96FA-1C0907AE1814}"/>
                </a:ext>
              </a:extLst>
            </p:cNvPr>
            <p:cNvSpPr txBox="1">
              <a:spLocks noChangeArrowheads="1"/>
            </p:cNvSpPr>
            <p:nvPr/>
          </p:nvSpPr>
          <p:spPr bwMode="auto">
            <a:xfrm>
              <a:off x="4733071" y="4167189"/>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sp>
        <p:nvSpPr>
          <p:cNvPr id="37" name="Text Box 18">
            <a:extLst>
              <a:ext uri="{FF2B5EF4-FFF2-40B4-BE49-F238E27FC236}">
                <a16:creationId xmlns:a16="http://schemas.microsoft.com/office/drawing/2014/main" id="{351AA62D-416E-B743-9AB6-6F3599AABCEB}"/>
              </a:ext>
            </a:extLst>
          </p:cNvPr>
          <p:cNvSpPr txBox="1">
            <a:spLocks noChangeArrowheads="1"/>
          </p:cNvSpPr>
          <p:nvPr/>
        </p:nvSpPr>
        <p:spPr bwMode="auto">
          <a:xfrm>
            <a:off x="495015" y="3621956"/>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8" name="Text Box 19">
            <a:extLst>
              <a:ext uri="{FF2B5EF4-FFF2-40B4-BE49-F238E27FC236}">
                <a16:creationId xmlns:a16="http://schemas.microsoft.com/office/drawing/2014/main" id="{B70508EF-8B68-814F-A934-4965FADDA41B}"/>
              </a:ext>
            </a:extLst>
          </p:cNvPr>
          <p:cNvSpPr txBox="1">
            <a:spLocks noChangeArrowheads="1"/>
          </p:cNvSpPr>
          <p:nvPr/>
        </p:nvSpPr>
        <p:spPr bwMode="auto">
          <a:xfrm>
            <a:off x="3241787" y="4448249"/>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9" name="Text Box 20">
            <a:extLst>
              <a:ext uri="{FF2B5EF4-FFF2-40B4-BE49-F238E27FC236}">
                <a16:creationId xmlns:a16="http://schemas.microsoft.com/office/drawing/2014/main" id="{896EA867-0A3C-AE4C-B34E-DC41DB43CF71}"/>
              </a:ext>
            </a:extLst>
          </p:cNvPr>
          <p:cNvSpPr txBox="1">
            <a:spLocks noChangeArrowheads="1"/>
          </p:cNvSpPr>
          <p:nvPr/>
        </p:nvSpPr>
        <p:spPr bwMode="auto">
          <a:xfrm>
            <a:off x="511683" y="5025703"/>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grpSp>
        <p:nvGrpSpPr>
          <p:cNvPr id="40" name="Group 7">
            <a:extLst>
              <a:ext uri="{FF2B5EF4-FFF2-40B4-BE49-F238E27FC236}">
                <a16:creationId xmlns:a16="http://schemas.microsoft.com/office/drawing/2014/main" id="{6A74E35C-63C4-0B4A-B099-D79138CE972B}"/>
              </a:ext>
            </a:extLst>
          </p:cNvPr>
          <p:cNvGrpSpPr>
            <a:grpSpLocks/>
          </p:cNvGrpSpPr>
          <p:nvPr/>
        </p:nvGrpSpPr>
        <p:grpSpPr bwMode="auto">
          <a:xfrm>
            <a:off x="6340426" y="3604078"/>
            <a:ext cx="869181" cy="648909"/>
            <a:chOff x="275" y="1273"/>
            <a:chExt cx="730" cy="545"/>
          </a:xfrm>
        </p:grpSpPr>
        <p:sp>
          <p:nvSpPr>
            <p:cNvPr id="41" name="Oval 8">
              <a:extLst>
                <a:ext uri="{FF2B5EF4-FFF2-40B4-BE49-F238E27FC236}">
                  <a16:creationId xmlns:a16="http://schemas.microsoft.com/office/drawing/2014/main" id="{C24D3FF7-AC49-7341-A0A6-9C8AA49A3AC5}"/>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2" name="Text Box 9">
              <a:extLst>
                <a:ext uri="{FF2B5EF4-FFF2-40B4-BE49-F238E27FC236}">
                  <a16:creationId xmlns:a16="http://schemas.microsoft.com/office/drawing/2014/main" id="{C1471A1D-BF1F-0D48-9897-4327533EBFE4}"/>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43" name="Freeform 10">
            <a:extLst>
              <a:ext uri="{FF2B5EF4-FFF2-40B4-BE49-F238E27FC236}">
                <a16:creationId xmlns:a16="http://schemas.microsoft.com/office/drawing/2014/main" id="{0431E416-A305-8444-BC3C-D4762DFACF8D}"/>
              </a:ext>
            </a:extLst>
          </p:cNvPr>
          <p:cNvSpPr>
            <a:spLocks/>
          </p:cNvSpPr>
          <p:nvPr/>
        </p:nvSpPr>
        <p:spPr bwMode="auto">
          <a:xfrm flipV="1">
            <a:off x="5401185" y="3547234"/>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46" name="Group 42">
            <a:extLst>
              <a:ext uri="{FF2B5EF4-FFF2-40B4-BE49-F238E27FC236}">
                <a16:creationId xmlns:a16="http://schemas.microsoft.com/office/drawing/2014/main" id="{4F975F64-F689-2E40-99DF-CCBD70C6A307}"/>
              </a:ext>
            </a:extLst>
          </p:cNvPr>
          <p:cNvGrpSpPr>
            <a:grpSpLocks/>
          </p:cNvGrpSpPr>
          <p:nvPr/>
        </p:nvGrpSpPr>
        <p:grpSpPr bwMode="auto">
          <a:xfrm>
            <a:off x="4727272" y="3617123"/>
            <a:ext cx="1035873" cy="667960"/>
            <a:chOff x="4158" y="3230"/>
            <a:chExt cx="870" cy="561"/>
          </a:xfrm>
        </p:grpSpPr>
        <p:sp>
          <p:nvSpPr>
            <p:cNvPr id="47" name="Oval 43">
              <a:extLst>
                <a:ext uri="{FF2B5EF4-FFF2-40B4-BE49-F238E27FC236}">
                  <a16:creationId xmlns:a16="http://schemas.microsoft.com/office/drawing/2014/main" id="{E9D22AA7-6E1F-1847-9D28-6FC48F302134}"/>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8" name="Text Box 44">
              <a:extLst>
                <a:ext uri="{FF2B5EF4-FFF2-40B4-BE49-F238E27FC236}">
                  <a16:creationId xmlns:a16="http://schemas.microsoft.com/office/drawing/2014/main" id="{8996FE4C-FBE0-CF4B-9499-CCF66DDEB0A7}"/>
                </a:ext>
              </a:extLst>
            </p:cNvPr>
            <p:cNvSpPr txBox="1">
              <a:spLocks noChangeArrowheads="1"/>
            </p:cNvSpPr>
            <p:nvPr/>
          </p:nvSpPr>
          <p:spPr bwMode="auto">
            <a:xfrm>
              <a:off x="4158" y="3407"/>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49" name="Group 7">
            <a:extLst>
              <a:ext uri="{FF2B5EF4-FFF2-40B4-BE49-F238E27FC236}">
                <a16:creationId xmlns:a16="http://schemas.microsoft.com/office/drawing/2014/main" id="{9FD46FD3-BA4E-4E49-8079-3FCC0B36B959}"/>
              </a:ext>
            </a:extLst>
          </p:cNvPr>
          <p:cNvGrpSpPr>
            <a:grpSpLocks/>
          </p:cNvGrpSpPr>
          <p:nvPr/>
        </p:nvGrpSpPr>
        <p:grpSpPr bwMode="auto">
          <a:xfrm>
            <a:off x="6340426" y="4569718"/>
            <a:ext cx="1027539" cy="648909"/>
            <a:chOff x="238" y="1273"/>
            <a:chExt cx="863" cy="545"/>
          </a:xfrm>
        </p:grpSpPr>
        <p:sp>
          <p:nvSpPr>
            <p:cNvPr id="50" name="Oval 8">
              <a:extLst>
                <a:ext uri="{FF2B5EF4-FFF2-40B4-BE49-F238E27FC236}">
                  <a16:creationId xmlns:a16="http://schemas.microsoft.com/office/drawing/2014/main" id="{C596B9CE-AC73-7D48-BF85-6EBD671A5E48}"/>
                </a:ext>
              </a:extLst>
            </p:cNvPr>
            <p:cNvSpPr>
              <a:spLocks noChangeArrowheads="1"/>
            </p:cNvSpPr>
            <p:nvPr/>
          </p:nvSpPr>
          <p:spPr bwMode="auto">
            <a:xfrm>
              <a:off x="238" y="1273"/>
              <a:ext cx="813"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1" name="Text Box 9">
              <a:extLst>
                <a:ext uri="{FF2B5EF4-FFF2-40B4-BE49-F238E27FC236}">
                  <a16:creationId xmlns:a16="http://schemas.microsoft.com/office/drawing/2014/main" id="{263CE187-8B9D-F244-A7F8-B2B75BFF45D8}"/>
                </a:ext>
              </a:extLst>
            </p:cNvPr>
            <p:cNvSpPr txBox="1">
              <a:spLocks noChangeArrowheads="1"/>
            </p:cNvSpPr>
            <p:nvPr/>
          </p:nvSpPr>
          <p:spPr bwMode="auto">
            <a:xfrm>
              <a:off x="285" y="1417"/>
              <a:ext cx="8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err="1">
                  <a:solidFill>
                    <a:srgbClr val="000000"/>
                  </a:solidFill>
                </a:rPr>
                <a:t>Time_Waiit</a:t>
              </a:r>
              <a:endParaRPr lang="en-US" altLang="x-none" sz="1050" dirty="0">
                <a:solidFill>
                  <a:srgbClr val="000000"/>
                </a:solidFill>
                <a:latin typeface="Times New Roman" charset="0"/>
              </a:endParaRPr>
            </a:p>
          </p:txBody>
        </p:sp>
      </p:grpSp>
      <p:sp>
        <p:nvSpPr>
          <p:cNvPr id="52" name="Freeform 10">
            <a:extLst>
              <a:ext uri="{FF2B5EF4-FFF2-40B4-BE49-F238E27FC236}">
                <a16:creationId xmlns:a16="http://schemas.microsoft.com/office/drawing/2014/main" id="{C520D76B-1DD9-CD4E-BE13-5ABF2DB5A17E}"/>
              </a:ext>
            </a:extLst>
          </p:cNvPr>
          <p:cNvSpPr>
            <a:spLocks/>
          </p:cNvSpPr>
          <p:nvPr/>
        </p:nvSpPr>
        <p:spPr bwMode="auto">
          <a:xfrm flipV="1">
            <a:off x="5389253" y="4512874"/>
            <a:ext cx="1235905" cy="13066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53" name="Group 42">
            <a:extLst>
              <a:ext uri="{FF2B5EF4-FFF2-40B4-BE49-F238E27FC236}">
                <a16:creationId xmlns:a16="http://schemas.microsoft.com/office/drawing/2014/main" id="{9CFA52D0-D8C1-BB46-9F97-8446E0002473}"/>
              </a:ext>
            </a:extLst>
          </p:cNvPr>
          <p:cNvGrpSpPr>
            <a:grpSpLocks/>
          </p:cNvGrpSpPr>
          <p:nvPr/>
        </p:nvGrpSpPr>
        <p:grpSpPr bwMode="auto">
          <a:xfrm>
            <a:off x="4715341" y="4582761"/>
            <a:ext cx="1035873" cy="671532"/>
            <a:chOff x="4158" y="3230"/>
            <a:chExt cx="870" cy="564"/>
          </a:xfrm>
        </p:grpSpPr>
        <p:sp>
          <p:nvSpPr>
            <p:cNvPr id="54" name="Oval 43">
              <a:extLst>
                <a:ext uri="{FF2B5EF4-FFF2-40B4-BE49-F238E27FC236}">
                  <a16:creationId xmlns:a16="http://schemas.microsoft.com/office/drawing/2014/main" id="{E42D400E-0524-E94A-B45F-C7278B676E8D}"/>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5" name="Text Box 44">
              <a:extLst>
                <a:ext uri="{FF2B5EF4-FFF2-40B4-BE49-F238E27FC236}">
                  <a16:creationId xmlns:a16="http://schemas.microsoft.com/office/drawing/2014/main" id="{FE1CA326-EDCD-B145-8650-58D20A459C1D}"/>
                </a:ext>
              </a:extLst>
            </p:cNvPr>
            <p:cNvSpPr txBox="1">
              <a:spLocks noChangeArrowheads="1"/>
            </p:cNvSpPr>
            <p:nvPr/>
          </p:nvSpPr>
          <p:spPr bwMode="auto">
            <a:xfrm>
              <a:off x="4158" y="3410"/>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56" name="Group 7">
            <a:extLst>
              <a:ext uri="{FF2B5EF4-FFF2-40B4-BE49-F238E27FC236}">
                <a16:creationId xmlns:a16="http://schemas.microsoft.com/office/drawing/2014/main" id="{D20B080D-C075-C44A-8072-3225C02D442E}"/>
              </a:ext>
            </a:extLst>
          </p:cNvPr>
          <p:cNvGrpSpPr>
            <a:grpSpLocks/>
          </p:cNvGrpSpPr>
          <p:nvPr/>
        </p:nvGrpSpPr>
        <p:grpSpPr bwMode="auto">
          <a:xfrm>
            <a:off x="8021266" y="4605564"/>
            <a:ext cx="869181" cy="648909"/>
            <a:chOff x="275" y="1273"/>
            <a:chExt cx="730" cy="545"/>
          </a:xfrm>
        </p:grpSpPr>
        <p:sp>
          <p:nvSpPr>
            <p:cNvPr id="57" name="Oval 8">
              <a:extLst>
                <a:ext uri="{FF2B5EF4-FFF2-40B4-BE49-F238E27FC236}">
                  <a16:creationId xmlns:a16="http://schemas.microsoft.com/office/drawing/2014/main" id="{DC58C115-631E-2A42-8FDA-0D92F8D1201A}"/>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8" name="Text Box 9">
              <a:extLst>
                <a:ext uri="{FF2B5EF4-FFF2-40B4-BE49-F238E27FC236}">
                  <a16:creationId xmlns:a16="http://schemas.microsoft.com/office/drawing/2014/main" id="{3EE58152-D9B9-C147-8980-8123D0E8C9B6}"/>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59" name="Freeform 10">
            <a:extLst>
              <a:ext uri="{FF2B5EF4-FFF2-40B4-BE49-F238E27FC236}">
                <a16:creationId xmlns:a16="http://schemas.microsoft.com/office/drawing/2014/main" id="{3DF98CB0-C839-F548-8F1B-7863A2CA0A58}"/>
              </a:ext>
            </a:extLst>
          </p:cNvPr>
          <p:cNvSpPr>
            <a:spLocks/>
          </p:cNvSpPr>
          <p:nvPr/>
        </p:nvSpPr>
        <p:spPr bwMode="auto">
          <a:xfrm flipV="1">
            <a:off x="7082024" y="4548720"/>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spTree>
    <p:extLst>
      <p:ext uri="{BB962C8B-B14F-4D97-AF65-F5344CB8AC3E}">
        <p14:creationId xmlns:p14="http://schemas.microsoft.com/office/powerpoint/2010/main" val="240255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r>
              <a:rPr lang="en-US" altLang="x-none" dirty="0">
                <a:ea typeface="ＭＳ Ｐゴシック" charset="-128"/>
              </a:rPr>
              <a:t> Design Options</a:t>
            </a:r>
          </a:p>
        </p:txBody>
      </p:sp>
      <p:sp>
        <p:nvSpPr>
          <p:cNvPr id="13824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ea typeface="ＭＳ Ｐゴシック" charset="-128"/>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ea typeface="ＭＳ Ｐゴシック" charset="-128"/>
              </a:defRPr>
            </a:lvl2pPr>
            <a:lvl3pPr marL="857190" indent="-171438">
              <a:spcBef>
                <a:spcPct val="20000"/>
              </a:spcBef>
              <a:buChar char="•"/>
              <a:defRPr sz="1500">
                <a:solidFill>
                  <a:schemeClr val="tx1"/>
                </a:solidFill>
                <a:latin typeface="Comic Sans MS" charset="0"/>
                <a:ea typeface="ＭＳ Ｐゴシック" charset="-128"/>
              </a:defRPr>
            </a:lvl3pPr>
            <a:lvl4pPr marL="1200066" indent="-171438">
              <a:spcBef>
                <a:spcPct val="20000"/>
              </a:spcBef>
              <a:buChar char="–"/>
              <a:defRPr sz="1500">
                <a:solidFill>
                  <a:schemeClr val="tx1"/>
                </a:solidFill>
                <a:latin typeface="Times New Roman" charset="0"/>
                <a:ea typeface="ＭＳ Ｐゴシック" charset="-128"/>
              </a:defRPr>
            </a:lvl4pPr>
            <a:lvl5pPr marL="1542942" indent="-171438">
              <a:spcBef>
                <a:spcPct val="20000"/>
              </a:spcBef>
              <a:buChar char="»"/>
              <a:defRPr sz="1500">
                <a:solidFill>
                  <a:schemeClr val="tx1"/>
                </a:solidFill>
                <a:latin typeface="Times New Roman" charset="0"/>
                <a:ea typeface="ＭＳ Ｐゴシック" charset="-128"/>
              </a:defRPr>
            </a:lvl5pPr>
            <a:lvl6pPr marL="1885818" indent="-171438" eaLnBrk="0" fontAlgn="base" hangingPunct="0">
              <a:spcBef>
                <a:spcPct val="20000"/>
              </a:spcBef>
              <a:spcAft>
                <a:spcPct val="0"/>
              </a:spcAft>
              <a:buChar char="»"/>
              <a:defRPr sz="1500">
                <a:solidFill>
                  <a:schemeClr val="tx1"/>
                </a:solidFill>
                <a:latin typeface="Times New Roman" charset="0"/>
                <a:ea typeface="ＭＳ Ｐゴシック" charset="-128"/>
              </a:defRPr>
            </a:lvl6pPr>
            <a:lvl7pPr marL="2228694" indent="-171438" eaLnBrk="0" fontAlgn="base" hangingPunct="0">
              <a:spcBef>
                <a:spcPct val="20000"/>
              </a:spcBef>
              <a:spcAft>
                <a:spcPct val="0"/>
              </a:spcAft>
              <a:buChar char="»"/>
              <a:defRPr sz="1500">
                <a:solidFill>
                  <a:schemeClr val="tx1"/>
                </a:solidFill>
                <a:latin typeface="Times New Roman" charset="0"/>
                <a:ea typeface="ＭＳ Ｐゴシック" charset="-128"/>
              </a:defRPr>
            </a:lvl7pPr>
            <a:lvl8pPr marL="2571570" indent="-171438" eaLnBrk="0" fontAlgn="base" hangingPunct="0">
              <a:spcBef>
                <a:spcPct val="20000"/>
              </a:spcBef>
              <a:spcAft>
                <a:spcPct val="0"/>
              </a:spcAft>
              <a:buChar char="»"/>
              <a:defRPr sz="1500">
                <a:solidFill>
                  <a:schemeClr val="tx1"/>
                </a:solidFill>
                <a:latin typeface="Times New Roman" charset="0"/>
                <a:ea typeface="ＭＳ Ｐゴシック" charset="-128"/>
              </a:defRPr>
            </a:lvl8pPr>
            <a:lvl9pPr marL="2914446" indent="-171438" eaLnBrk="0" fontAlgn="base" hangingPunct="0">
              <a:spcBef>
                <a:spcPct val="20000"/>
              </a:spcBef>
              <a:spcAft>
                <a:spcPct val="0"/>
              </a:spcAft>
              <a:buChar char="»"/>
              <a:defRPr sz="1500">
                <a:solidFill>
                  <a:schemeClr val="tx1"/>
                </a:solidFill>
                <a:latin typeface="Times New Roman" charset="0"/>
                <a:ea typeface="ＭＳ Ｐゴシック" charset="-128"/>
              </a:defRPr>
            </a:lvl9pPr>
          </a:lstStyle>
          <a:p>
            <a:pPr algn="r" defTabSz="685752">
              <a:spcBef>
                <a:spcPct val="0"/>
              </a:spcBef>
              <a:buClrTx/>
              <a:buSzTx/>
              <a:buNone/>
              <a:defRPr/>
            </a:pPr>
            <a:fld id="{3E2C8F13-2C3A-3449-BBCF-EFA54E86C5FD}" type="slidenum">
              <a:rPr lang="en-US" altLang="x-none" sz="1050">
                <a:solidFill>
                  <a:srgbClr val="000000"/>
                </a:solidFill>
                <a:latin typeface="Times New Roman" charset="0"/>
              </a:rPr>
              <a:pPr algn="r" defTabSz="685752">
                <a:spcBef>
                  <a:spcPct val="0"/>
                </a:spcBef>
                <a:buClrTx/>
                <a:buSzTx/>
                <a:buNone/>
                <a:defRPr/>
              </a:pPr>
              <a:t>21</a:t>
            </a:fld>
            <a:endParaRPr lang="en-US" altLang="x-none" sz="1050">
              <a:solidFill>
                <a:srgbClr val="000000"/>
              </a:solidFill>
              <a:latin typeface="Times New Roman" charset="0"/>
            </a:endParaRPr>
          </a:p>
        </p:txBody>
      </p:sp>
      <p:grpSp>
        <p:nvGrpSpPr>
          <p:cNvPr id="8" name="Group 7">
            <a:extLst>
              <a:ext uri="{FF2B5EF4-FFF2-40B4-BE49-F238E27FC236}">
                <a16:creationId xmlns:a16="http://schemas.microsoft.com/office/drawing/2014/main" id="{4E70A7F4-1078-3846-9C2F-46E654077E7D}"/>
              </a:ext>
            </a:extLst>
          </p:cNvPr>
          <p:cNvGrpSpPr/>
          <p:nvPr/>
        </p:nvGrpSpPr>
        <p:grpSpPr>
          <a:xfrm>
            <a:off x="5122000" y="2070775"/>
            <a:ext cx="4199653" cy="3290474"/>
            <a:chOff x="6841782" y="1621082"/>
            <a:chExt cx="5609745" cy="4395297"/>
          </a:xfrm>
        </p:grpSpPr>
        <p:sp>
          <p:nvSpPr>
            <p:cNvPr id="41" name="Text Box 24">
              <a:extLst>
                <a:ext uri="{FF2B5EF4-FFF2-40B4-BE49-F238E27FC236}">
                  <a16:creationId xmlns:a16="http://schemas.microsoft.com/office/drawing/2014/main" id="{3B279CC4-B42B-2F42-82DE-9A3EFBDADC09}"/>
                </a:ext>
              </a:extLst>
            </p:cNvPr>
            <p:cNvSpPr txBox="1">
              <a:spLocks noChangeArrowheads="1"/>
            </p:cNvSpPr>
            <p:nvPr/>
          </p:nvSpPr>
          <p:spPr bwMode="auto">
            <a:xfrm>
              <a:off x="10572257" y="3976531"/>
              <a:ext cx="1879270"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to retransmit </a:t>
              </a:r>
              <a:br>
                <a:rPr lang="en-US" altLang="x-none" sz="1350" dirty="0">
                  <a:solidFill>
                    <a:srgbClr val="000000"/>
                  </a:solidFill>
                  <a:latin typeface="Times New Roman" charset="0"/>
                </a:rPr>
              </a:br>
              <a:r>
                <a:rPr lang="en-US" altLang="x-none" sz="1350" dirty="0">
                  <a:solidFill>
                    <a:srgbClr val="000000"/>
                  </a:solidFill>
                  <a:latin typeface="Times New Roman" charset="0"/>
                </a:rPr>
                <a:t>ACK</a:t>
              </a:r>
            </a:p>
          </p:txBody>
        </p:sp>
        <p:sp>
          <p:nvSpPr>
            <p:cNvPr id="25" name="Line 3">
              <a:extLst>
                <a:ext uri="{FF2B5EF4-FFF2-40B4-BE49-F238E27FC236}">
                  <a16:creationId xmlns:a16="http://schemas.microsoft.com/office/drawing/2014/main" id="{9D762E12-743B-6A4B-AC90-6912D33114F7}"/>
                </a:ext>
              </a:extLst>
            </p:cNvPr>
            <p:cNvSpPr>
              <a:spLocks noChangeShapeType="1"/>
            </p:cNvSpPr>
            <p:nvPr/>
          </p:nvSpPr>
          <p:spPr bwMode="auto">
            <a:xfrm>
              <a:off x="8166039" y="3229946"/>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26" name="Object 4">
              <a:extLst>
                <a:ext uri="{FF2B5EF4-FFF2-40B4-BE49-F238E27FC236}">
                  <a16:creationId xmlns:a16="http://schemas.microsoft.com/office/drawing/2014/main" id="{F3FCD4FD-960B-B04E-93A6-A36286A25E56}"/>
                </a:ext>
              </a:extLst>
            </p:cNvPr>
            <p:cNvGraphicFramePr>
              <a:graphicFrameLocks noChangeAspect="1"/>
            </p:cNvGraphicFramePr>
            <p:nvPr>
              <p:extLst/>
            </p:nvPr>
          </p:nvGraphicFramePr>
          <p:xfrm>
            <a:off x="7752538" y="2416838"/>
            <a:ext cx="486661" cy="386465"/>
          </p:xfrm>
          <a:graphic>
            <a:graphicData uri="http://schemas.openxmlformats.org/presentationml/2006/ole">
              <mc:AlternateContent xmlns:mc="http://schemas.openxmlformats.org/markup-compatibility/2006">
                <mc:Choice xmlns:v="urn:schemas-microsoft-com:vml" Requires="v">
                  <p:oleObj spid="_x0000_s156029" name="Clip" r:id="rId4" imgW="1307079" imgH="1083682" progId="MS_ClipArt_Gallery.2">
                    <p:embed/>
                  </p:oleObj>
                </mc:Choice>
                <mc:Fallback>
                  <p:oleObj name="Clip" r:id="rId4" imgW="1307079" imgH="1083682" progId="MS_ClipArt_Gallery.2">
                    <p:embed/>
                    <p:pic>
                      <p:nvPicPr>
                        <p:cNvPr id="26" name="Object 4">
                          <a:extLst>
                            <a:ext uri="{FF2B5EF4-FFF2-40B4-BE49-F238E27FC236}">
                              <a16:creationId xmlns:a16="http://schemas.microsoft.com/office/drawing/2014/main" id="{F3FCD4FD-960B-B04E-93A6-A36286A25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538" y="2416838"/>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 name="Text Box 5">
              <a:extLst>
                <a:ext uri="{FF2B5EF4-FFF2-40B4-BE49-F238E27FC236}">
                  <a16:creationId xmlns:a16="http://schemas.microsoft.com/office/drawing/2014/main" id="{F1AFB392-329E-3C47-83A5-7AC18210C7AF}"/>
                </a:ext>
              </a:extLst>
            </p:cNvPr>
            <p:cNvSpPr txBox="1">
              <a:spLocks noChangeArrowheads="1"/>
            </p:cNvSpPr>
            <p:nvPr/>
          </p:nvSpPr>
          <p:spPr bwMode="auto">
            <a:xfrm>
              <a:off x="8129301" y="2416838"/>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28" name="Text Box 6">
              <a:extLst>
                <a:ext uri="{FF2B5EF4-FFF2-40B4-BE49-F238E27FC236}">
                  <a16:creationId xmlns:a16="http://schemas.microsoft.com/office/drawing/2014/main" id="{5253CFAD-17C6-B148-A9C5-54A9471660B0}"/>
                </a:ext>
              </a:extLst>
            </p:cNvPr>
            <p:cNvSpPr txBox="1">
              <a:spLocks noChangeArrowheads="1"/>
            </p:cNvSpPr>
            <p:nvPr/>
          </p:nvSpPr>
          <p:spPr bwMode="auto">
            <a:xfrm rot="706751">
              <a:off x="9226149" y="3110834"/>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29" name="Object 7">
              <a:extLst>
                <a:ext uri="{FF2B5EF4-FFF2-40B4-BE49-F238E27FC236}">
                  <a16:creationId xmlns:a16="http://schemas.microsoft.com/office/drawing/2014/main" id="{FFBAD8B5-D91E-D44F-8D65-045EC3BE09DA}"/>
                </a:ext>
              </a:extLst>
            </p:cNvPr>
            <p:cNvGraphicFramePr>
              <a:graphicFrameLocks noChangeAspect="1"/>
            </p:cNvGraphicFramePr>
            <p:nvPr>
              <p:extLst/>
            </p:nvPr>
          </p:nvGraphicFramePr>
          <p:xfrm>
            <a:off x="10414857" y="2426380"/>
            <a:ext cx="486661" cy="386465"/>
          </p:xfrm>
          <a:graphic>
            <a:graphicData uri="http://schemas.openxmlformats.org/presentationml/2006/ole">
              <mc:AlternateContent xmlns:mc="http://schemas.openxmlformats.org/markup-compatibility/2006">
                <mc:Choice xmlns:v="urn:schemas-microsoft-com:vml" Requires="v">
                  <p:oleObj spid="_x0000_s156030" name="Clip" r:id="rId6" imgW="1307079" imgH="1083682" progId="MS_ClipArt_Gallery.2">
                    <p:embed/>
                  </p:oleObj>
                </mc:Choice>
                <mc:Fallback>
                  <p:oleObj name="Clip" r:id="rId6" imgW="1307079" imgH="1083682" progId="MS_ClipArt_Gallery.2">
                    <p:embed/>
                    <p:pic>
                      <p:nvPicPr>
                        <p:cNvPr id="29" name="Object 7">
                          <a:extLst>
                            <a:ext uri="{FF2B5EF4-FFF2-40B4-BE49-F238E27FC236}">
                              <a16:creationId xmlns:a16="http://schemas.microsoft.com/office/drawing/2014/main" id="{FFBAD8B5-D91E-D44F-8D65-045EC3BE0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857" y="2426380"/>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 name="Text Box 8">
              <a:extLst>
                <a:ext uri="{FF2B5EF4-FFF2-40B4-BE49-F238E27FC236}">
                  <a16:creationId xmlns:a16="http://schemas.microsoft.com/office/drawing/2014/main" id="{AF4E4F54-04CF-944C-8EF9-B6F63BEEFC9F}"/>
                </a:ext>
              </a:extLst>
            </p:cNvPr>
            <p:cNvSpPr txBox="1">
              <a:spLocks noChangeArrowheads="1"/>
            </p:cNvSpPr>
            <p:nvPr/>
          </p:nvSpPr>
          <p:spPr bwMode="auto">
            <a:xfrm>
              <a:off x="9655375" y="2435922"/>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32" name="Text Box 14">
              <a:extLst>
                <a:ext uri="{FF2B5EF4-FFF2-40B4-BE49-F238E27FC236}">
                  <a16:creationId xmlns:a16="http://schemas.microsoft.com/office/drawing/2014/main" id="{FBF57581-0A35-3048-AB37-369A42D1B378}"/>
                </a:ext>
              </a:extLst>
            </p:cNvPr>
            <p:cNvSpPr txBox="1">
              <a:spLocks noChangeArrowheads="1"/>
            </p:cNvSpPr>
            <p:nvPr/>
          </p:nvSpPr>
          <p:spPr bwMode="auto">
            <a:xfrm rot="20587610">
              <a:off x="9080164" y="4261751"/>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33" name="Line 15">
              <a:extLst>
                <a:ext uri="{FF2B5EF4-FFF2-40B4-BE49-F238E27FC236}">
                  <a16:creationId xmlns:a16="http://schemas.microsoft.com/office/drawing/2014/main" id="{AAD54ED4-FF91-CC45-A169-9EF032C3E43E}"/>
                </a:ext>
              </a:extLst>
            </p:cNvPr>
            <p:cNvSpPr>
              <a:spLocks noChangeShapeType="1"/>
            </p:cNvSpPr>
            <p:nvPr/>
          </p:nvSpPr>
          <p:spPr bwMode="auto">
            <a:xfrm flipH="1">
              <a:off x="8166949" y="3767116"/>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18">
              <a:extLst>
                <a:ext uri="{FF2B5EF4-FFF2-40B4-BE49-F238E27FC236}">
                  <a16:creationId xmlns:a16="http://schemas.microsoft.com/office/drawing/2014/main" id="{835F1DA3-8BE0-3343-8D6F-E2B7209C98D1}"/>
                </a:ext>
              </a:extLst>
            </p:cNvPr>
            <p:cNvSpPr txBox="1">
              <a:spLocks noChangeArrowheads="1"/>
            </p:cNvSpPr>
            <p:nvPr/>
          </p:nvSpPr>
          <p:spPr bwMode="auto">
            <a:xfrm>
              <a:off x="7390663" y="2889186"/>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37" name="Group 36">
              <a:extLst>
                <a:ext uri="{FF2B5EF4-FFF2-40B4-BE49-F238E27FC236}">
                  <a16:creationId xmlns:a16="http://schemas.microsoft.com/office/drawing/2014/main" id="{70B60245-54A8-F845-A709-7743F128E5D0}"/>
                </a:ext>
              </a:extLst>
            </p:cNvPr>
            <p:cNvGrpSpPr/>
            <p:nvPr/>
          </p:nvGrpSpPr>
          <p:grpSpPr>
            <a:xfrm>
              <a:off x="10821799" y="3681118"/>
              <a:ext cx="219332" cy="1888407"/>
              <a:chOff x="3663259" y="3408666"/>
              <a:chExt cx="201079" cy="883148"/>
            </a:xfrm>
          </p:grpSpPr>
          <p:sp>
            <p:nvSpPr>
              <p:cNvPr id="38" name="Line 10">
                <a:extLst>
                  <a:ext uri="{FF2B5EF4-FFF2-40B4-BE49-F238E27FC236}">
                    <a16:creationId xmlns:a16="http://schemas.microsoft.com/office/drawing/2014/main" id="{E87B1550-07C6-444B-856A-8C94F0160B0A}"/>
                  </a:ext>
                </a:extLst>
              </p:cNvPr>
              <p:cNvSpPr>
                <a:spLocks noChangeShapeType="1"/>
              </p:cNvSpPr>
              <p:nvPr/>
            </p:nvSpPr>
            <p:spPr bwMode="auto">
              <a:xfrm flipH="1">
                <a:off x="3736344" y="3408666"/>
                <a:ext cx="22339" cy="88287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9" name="Line 21">
                <a:extLst>
                  <a:ext uri="{FF2B5EF4-FFF2-40B4-BE49-F238E27FC236}">
                    <a16:creationId xmlns:a16="http://schemas.microsoft.com/office/drawing/2014/main" id="{12D476A0-886C-4F42-8599-DA573F13B89B}"/>
                  </a:ext>
                </a:extLst>
              </p:cNvPr>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0" name="Line 22">
                <a:extLst>
                  <a:ext uri="{FF2B5EF4-FFF2-40B4-BE49-F238E27FC236}">
                    <a16:creationId xmlns:a16="http://schemas.microsoft.com/office/drawing/2014/main" id="{65272A6A-04D9-6E46-8DBF-4FDEE410B692}"/>
                  </a:ext>
                </a:extLst>
              </p:cNvPr>
              <p:cNvSpPr>
                <a:spLocks noChangeShapeType="1"/>
              </p:cNvSpPr>
              <p:nvPr/>
            </p:nvSpPr>
            <p:spPr bwMode="auto">
              <a:xfrm>
                <a:off x="3663259" y="4291814"/>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42" name="TextBox 41">
              <a:extLst>
                <a:ext uri="{FF2B5EF4-FFF2-40B4-BE49-F238E27FC236}">
                  <a16:creationId xmlns:a16="http://schemas.microsoft.com/office/drawing/2014/main" id="{44BBE73C-3733-1344-888C-C539259D3E55}"/>
                </a:ext>
              </a:extLst>
            </p:cNvPr>
            <p:cNvSpPr txBox="1"/>
            <p:nvPr/>
          </p:nvSpPr>
          <p:spPr>
            <a:xfrm>
              <a:off x="7799736" y="1621082"/>
              <a:ext cx="3861072" cy="492742"/>
            </a:xfrm>
            <a:prstGeom prst="rect">
              <a:avLst/>
            </a:prstGeom>
            <a:noFill/>
          </p:spPr>
          <p:txBody>
            <a:bodyPr wrap="none" rtlCol="0">
              <a:spAutoFit/>
            </a:bodyPr>
            <a:lstStyle/>
            <a:p>
              <a:r>
                <a:rPr lang="en-US" sz="1797" dirty="0"/>
                <a:t>Design 2 (receiver time wait)</a:t>
              </a:r>
            </a:p>
          </p:txBody>
        </p:sp>
        <p:sp>
          <p:nvSpPr>
            <p:cNvPr id="43" name="Text Box 24">
              <a:extLst>
                <a:ext uri="{FF2B5EF4-FFF2-40B4-BE49-F238E27FC236}">
                  <a16:creationId xmlns:a16="http://schemas.microsoft.com/office/drawing/2014/main" id="{1070F33F-689E-C648-AE3C-28A9A7C8D9F9}"/>
                </a:ext>
              </a:extLst>
            </p:cNvPr>
            <p:cNvSpPr txBox="1">
              <a:spLocks noChangeArrowheads="1"/>
            </p:cNvSpPr>
            <p:nvPr/>
          </p:nvSpPr>
          <p:spPr bwMode="auto">
            <a:xfrm>
              <a:off x="6841782" y="4291662"/>
              <a:ext cx="1981069"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a:t>
              </a:r>
              <a:br>
                <a:rPr lang="en-US" altLang="x-none" sz="1350" dirty="0">
                  <a:solidFill>
                    <a:srgbClr val="000000"/>
                  </a:solidFill>
                  <a:latin typeface="Times New Roman" charset="0"/>
                </a:rPr>
              </a:br>
              <a:r>
                <a:rPr lang="en-US" altLang="x-none" sz="1350" dirty="0">
                  <a:solidFill>
                    <a:srgbClr val="000000"/>
                  </a:solidFill>
                  <a:latin typeface="Times New Roman" charset="0"/>
                </a:rPr>
                <a:t>first ACK</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5" name="Rectangle 4">
              <a:extLst>
                <a:ext uri="{FF2B5EF4-FFF2-40B4-BE49-F238E27FC236}">
                  <a16:creationId xmlns:a16="http://schemas.microsoft.com/office/drawing/2014/main" id="{A15541B8-5BF5-3444-A809-56C627F78CB5}"/>
                </a:ext>
              </a:extLst>
            </p:cNvPr>
            <p:cNvSpPr/>
            <p:nvPr/>
          </p:nvSpPr>
          <p:spPr>
            <a:xfrm>
              <a:off x="10194125" y="5615540"/>
              <a:ext cx="1981069" cy="400839"/>
            </a:xfrm>
            <a:prstGeom prst="rect">
              <a:avLst/>
            </a:prstGeom>
          </p:spPr>
          <p:txBody>
            <a:bodyPr wrap="none">
              <a:spAutoFit/>
            </a:bodyPr>
            <a:lstStyle/>
            <a:p>
              <a:pPr defTabSz="685752">
                <a:defRPr/>
              </a:pPr>
              <a:r>
                <a:rPr lang="en-US" altLang="x-none" sz="1350" dirty="0">
                  <a:solidFill>
                    <a:srgbClr val="000000"/>
                  </a:solidFill>
                </a:rPr>
                <a:t>All states removed</a:t>
              </a:r>
            </a:p>
          </p:txBody>
        </p:sp>
        <p:sp>
          <p:nvSpPr>
            <p:cNvPr id="45" name="Line 17">
              <a:extLst>
                <a:ext uri="{FF2B5EF4-FFF2-40B4-BE49-F238E27FC236}">
                  <a16:creationId xmlns:a16="http://schemas.microsoft.com/office/drawing/2014/main" id="{475C716D-724A-EB48-9C90-2576447BCCDD}"/>
                </a:ext>
              </a:extLst>
            </p:cNvPr>
            <p:cNvSpPr>
              <a:spLocks noChangeShapeType="1"/>
            </p:cNvSpPr>
            <p:nvPr/>
          </p:nvSpPr>
          <p:spPr bwMode="auto">
            <a:xfrm>
              <a:off x="8163601"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6" name="Line 17">
              <a:extLst>
                <a:ext uri="{FF2B5EF4-FFF2-40B4-BE49-F238E27FC236}">
                  <a16:creationId xmlns:a16="http://schemas.microsoft.com/office/drawing/2014/main" id="{D3735DAC-D6D7-454A-8065-B57660F858C8}"/>
                </a:ext>
              </a:extLst>
            </p:cNvPr>
            <p:cNvSpPr>
              <a:spLocks noChangeShapeType="1"/>
            </p:cNvSpPr>
            <p:nvPr/>
          </p:nvSpPr>
          <p:spPr bwMode="auto">
            <a:xfrm>
              <a:off x="106791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grpSp>
        <p:nvGrpSpPr>
          <p:cNvPr id="6" name="Group 5">
            <a:extLst>
              <a:ext uri="{FF2B5EF4-FFF2-40B4-BE49-F238E27FC236}">
                <a16:creationId xmlns:a16="http://schemas.microsoft.com/office/drawing/2014/main" id="{98A6089E-27F4-4542-BC74-B828486F444B}"/>
              </a:ext>
            </a:extLst>
          </p:cNvPr>
          <p:cNvGrpSpPr/>
          <p:nvPr/>
        </p:nvGrpSpPr>
        <p:grpSpPr>
          <a:xfrm>
            <a:off x="-4582" y="2038217"/>
            <a:ext cx="5643715" cy="3045118"/>
            <a:chOff x="-6121" y="1577592"/>
            <a:chExt cx="7538671" cy="4067558"/>
          </a:xfrm>
        </p:grpSpPr>
        <p:sp>
          <p:nvSpPr>
            <p:cNvPr id="138243" name="Line 3"/>
            <p:cNvSpPr>
              <a:spLocks noChangeShapeType="1"/>
            </p:cNvSpPr>
            <p:nvPr/>
          </p:nvSpPr>
          <p:spPr bwMode="auto">
            <a:xfrm>
              <a:off x="2609633" y="3045640"/>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138244" name="Object 4"/>
            <p:cNvGraphicFramePr>
              <a:graphicFrameLocks noChangeAspect="1"/>
            </p:cNvGraphicFramePr>
            <p:nvPr>
              <p:extLst/>
            </p:nvPr>
          </p:nvGraphicFramePr>
          <p:xfrm>
            <a:off x="2196132" y="2232532"/>
            <a:ext cx="486661" cy="386465"/>
          </p:xfrm>
          <a:graphic>
            <a:graphicData uri="http://schemas.openxmlformats.org/presentationml/2006/ole">
              <mc:AlternateContent xmlns:mc="http://schemas.openxmlformats.org/markup-compatibility/2006">
                <mc:Choice xmlns:v="urn:schemas-microsoft-com:vml" Requires="v">
                  <p:oleObj spid="_x0000_s156031" name="Clip" r:id="rId4" imgW="1307079" imgH="1083682" progId="MS_ClipArt_Gallery.2">
                    <p:embed/>
                  </p:oleObj>
                </mc:Choice>
                <mc:Fallback>
                  <p:oleObj name="Clip" r:id="rId4" imgW="1307079" imgH="1083682" progId="MS_ClipArt_Gallery.2">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132" y="2232532"/>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2572895" y="2232532"/>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138246" name="Text Box 6"/>
            <p:cNvSpPr txBox="1">
              <a:spLocks noChangeArrowheads="1"/>
            </p:cNvSpPr>
            <p:nvPr/>
          </p:nvSpPr>
          <p:spPr bwMode="auto">
            <a:xfrm rot="706751">
              <a:off x="3669744" y="2926530"/>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138247" name="Object 7"/>
            <p:cNvGraphicFramePr>
              <a:graphicFrameLocks noChangeAspect="1"/>
            </p:cNvGraphicFramePr>
            <p:nvPr>
              <p:extLst/>
            </p:nvPr>
          </p:nvGraphicFramePr>
          <p:xfrm>
            <a:off x="4858451" y="2242074"/>
            <a:ext cx="486661" cy="386465"/>
          </p:xfrm>
          <a:graphic>
            <a:graphicData uri="http://schemas.openxmlformats.org/presentationml/2006/ole">
              <mc:AlternateContent xmlns:mc="http://schemas.openxmlformats.org/markup-compatibility/2006">
                <mc:Choice xmlns:v="urn:schemas-microsoft-com:vml" Requires="v">
                  <p:oleObj spid="_x0000_s156032" name="Clip" r:id="rId6" imgW="1307079" imgH="1083682" progId="MS_ClipArt_Gallery.2">
                    <p:embed/>
                  </p:oleObj>
                </mc:Choice>
                <mc:Fallback>
                  <p:oleObj name="Clip" r:id="rId6" imgW="1307079" imgH="1083682" progId="MS_ClipArt_Gallery.2">
                    <p:embed/>
                    <p:pic>
                      <p:nvPicPr>
                        <p:cNvPr id="138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8451" y="2242074"/>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098969" y="2251616"/>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138254" name="Text Box 14"/>
            <p:cNvSpPr txBox="1">
              <a:spLocks noChangeArrowheads="1"/>
            </p:cNvSpPr>
            <p:nvPr/>
          </p:nvSpPr>
          <p:spPr bwMode="auto">
            <a:xfrm rot="20587610">
              <a:off x="3523758" y="4077447"/>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138255" name="Line 15"/>
            <p:cNvSpPr>
              <a:spLocks noChangeShapeType="1"/>
            </p:cNvSpPr>
            <p:nvPr/>
          </p:nvSpPr>
          <p:spPr bwMode="auto">
            <a:xfrm flipH="1">
              <a:off x="2610543" y="3582810"/>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7" name="Line 17"/>
            <p:cNvSpPr>
              <a:spLocks noChangeShapeType="1"/>
            </p:cNvSpPr>
            <p:nvPr/>
          </p:nvSpPr>
          <p:spPr bwMode="auto">
            <a:xfrm>
              <a:off x="2600090"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8" name="Text Box 18"/>
            <p:cNvSpPr txBox="1">
              <a:spLocks noChangeArrowheads="1"/>
            </p:cNvSpPr>
            <p:nvPr/>
          </p:nvSpPr>
          <p:spPr bwMode="auto">
            <a:xfrm>
              <a:off x="1834258" y="2704880"/>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4" name="Group 3">
              <a:extLst>
                <a:ext uri="{FF2B5EF4-FFF2-40B4-BE49-F238E27FC236}">
                  <a16:creationId xmlns:a16="http://schemas.microsoft.com/office/drawing/2014/main" id="{16DC5AF0-7115-8D42-8860-7E04F7B6AC78}"/>
                </a:ext>
              </a:extLst>
            </p:cNvPr>
            <p:cNvGrpSpPr/>
            <p:nvPr/>
          </p:nvGrpSpPr>
          <p:grpSpPr>
            <a:xfrm>
              <a:off x="2220912" y="3045640"/>
              <a:ext cx="461322" cy="2170698"/>
              <a:chOff x="3663259" y="3408666"/>
              <a:chExt cx="201079" cy="1180072"/>
            </a:xfrm>
          </p:grpSpPr>
          <p:sp>
            <p:nvSpPr>
              <p:cNvPr id="138250" name="Line 10"/>
              <p:cNvSpPr>
                <a:spLocks noChangeShapeType="1"/>
              </p:cNvSpPr>
              <p:nvPr/>
            </p:nvSpPr>
            <p:spPr bwMode="auto">
              <a:xfrm flipH="1">
                <a:off x="3758683" y="3408666"/>
                <a:ext cx="0" cy="118007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1" name="Line 21"/>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2" name="Line 22"/>
              <p:cNvSpPr>
                <a:spLocks noChangeShapeType="1"/>
              </p:cNvSpPr>
              <p:nvPr/>
            </p:nvSpPr>
            <p:spPr bwMode="auto">
              <a:xfrm>
                <a:off x="3663259" y="4588738"/>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138264" name="Text Box 24"/>
            <p:cNvSpPr txBox="1">
              <a:spLocks noChangeArrowheads="1"/>
            </p:cNvSpPr>
            <p:nvPr/>
          </p:nvSpPr>
          <p:spPr bwMode="auto">
            <a:xfrm>
              <a:off x="-6121" y="3309416"/>
              <a:ext cx="2372486"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 n x timeout</a:t>
              </a:r>
            </a:p>
            <a:p>
              <a:pPr marL="256695" indent="-256695" defTabSz="685752">
                <a:spcBef>
                  <a:spcPct val="0"/>
                </a:spcBef>
                <a:buClrTx/>
                <a:buSzTx/>
                <a:buFontTx/>
                <a:buChar char="-"/>
                <a:defRPr/>
              </a:pPr>
              <a:r>
                <a:rPr lang="en-US" altLang="x-none" sz="1350" dirty="0">
                  <a:solidFill>
                    <a:srgbClr val="000000"/>
                  </a:solidFill>
                  <a:latin typeface="Times New Roman" charset="0"/>
                </a:rPr>
                <a:t>Time to retry FIN </a:t>
              </a:r>
              <a:br>
                <a:rPr lang="en-US" altLang="x-none" sz="1350" dirty="0">
                  <a:solidFill>
                    <a:srgbClr val="000000"/>
                  </a:solidFill>
                  <a:latin typeface="Times New Roman" charset="0"/>
                </a:rPr>
              </a:br>
              <a:r>
                <a:rPr lang="en-US" altLang="x-none" sz="1350" dirty="0">
                  <a:solidFill>
                    <a:srgbClr val="000000"/>
                  </a:solidFill>
                  <a:latin typeface="Times New Roman" charset="0"/>
                </a:rPr>
                <a:t>after each timeout</a:t>
              </a:r>
            </a:p>
          </p:txBody>
        </p:sp>
        <p:sp>
          <p:nvSpPr>
            <p:cNvPr id="3" name="TextBox 2">
              <a:extLst>
                <a:ext uri="{FF2B5EF4-FFF2-40B4-BE49-F238E27FC236}">
                  <a16:creationId xmlns:a16="http://schemas.microsoft.com/office/drawing/2014/main" id="{BD848ED0-B764-1343-AEBB-2FD80E532004}"/>
                </a:ext>
              </a:extLst>
            </p:cNvPr>
            <p:cNvSpPr txBox="1"/>
            <p:nvPr/>
          </p:nvSpPr>
          <p:spPr>
            <a:xfrm>
              <a:off x="1947821" y="1577592"/>
              <a:ext cx="3843943" cy="492742"/>
            </a:xfrm>
            <a:prstGeom prst="rect">
              <a:avLst/>
            </a:prstGeom>
            <a:noFill/>
          </p:spPr>
          <p:txBody>
            <a:bodyPr wrap="none" rtlCol="0">
              <a:spAutoFit/>
            </a:bodyPr>
            <a:lstStyle/>
            <a:p>
              <a:r>
                <a:rPr lang="en-US" sz="1797" dirty="0"/>
                <a:t>Design 1 (initiator time wait)</a:t>
              </a:r>
            </a:p>
          </p:txBody>
        </p:sp>
        <p:sp>
          <p:nvSpPr>
            <p:cNvPr id="24" name="Text Box 24">
              <a:extLst>
                <a:ext uri="{FF2B5EF4-FFF2-40B4-BE49-F238E27FC236}">
                  <a16:creationId xmlns:a16="http://schemas.microsoft.com/office/drawing/2014/main" id="{5CDC960E-8FE9-3041-A2F8-A3C4A29A2CED}"/>
                </a:ext>
              </a:extLst>
            </p:cNvPr>
            <p:cNvSpPr txBox="1">
              <a:spLocks noChangeArrowheads="1"/>
            </p:cNvSpPr>
            <p:nvPr/>
          </p:nvSpPr>
          <p:spPr bwMode="auto">
            <a:xfrm>
              <a:off x="5121093" y="3359149"/>
              <a:ext cx="2411457" cy="678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receive FIN</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44" name="Line 17">
              <a:extLst>
                <a:ext uri="{FF2B5EF4-FFF2-40B4-BE49-F238E27FC236}">
                  <a16:creationId xmlns:a16="http://schemas.microsoft.com/office/drawing/2014/main" id="{15EE7DF3-2DA1-DA4C-92E3-AB1C7AC889F9}"/>
                </a:ext>
              </a:extLst>
            </p:cNvPr>
            <p:cNvSpPr>
              <a:spLocks noChangeShapeType="1"/>
            </p:cNvSpPr>
            <p:nvPr/>
          </p:nvSpPr>
          <p:spPr bwMode="auto">
            <a:xfrm>
              <a:off x="51165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 name="Rectangle 1">
              <a:extLst>
                <a:ext uri="{FF2B5EF4-FFF2-40B4-BE49-F238E27FC236}">
                  <a16:creationId xmlns:a16="http://schemas.microsoft.com/office/drawing/2014/main" id="{25A221FF-8AB5-0146-8574-8C7537163AFA}"/>
                </a:ext>
              </a:extLst>
            </p:cNvPr>
            <p:cNvSpPr/>
            <p:nvPr/>
          </p:nvSpPr>
          <p:spPr>
            <a:xfrm>
              <a:off x="434299" y="5174003"/>
              <a:ext cx="2061736" cy="400839"/>
            </a:xfrm>
            <a:prstGeom prst="rect">
              <a:avLst/>
            </a:prstGeom>
          </p:spPr>
          <p:txBody>
            <a:bodyPr wrap="square">
              <a:spAutoFit/>
            </a:bodyPr>
            <a:lstStyle/>
            <a:p>
              <a:pPr defTabSz="685752">
                <a:defRPr/>
              </a:pPr>
              <a:r>
                <a:rPr lang="en-US" altLang="x-none" sz="1350" dirty="0">
                  <a:solidFill>
                    <a:srgbClr val="000000"/>
                  </a:solidFill>
                </a:rPr>
                <a:t>All states removed </a:t>
              </a:r>
            </a:p>
          </p:txBody>
        </p:sp>
      </p:grpSp>
    </p:spTree>
    <p:extLst>
      <p:ext uri="{BB962C8B-B14F-4D97-AF65-F5344CB8AC3E}">
        <p14:creationId xmlns:p14="http://schemas.microsoft.com/office/powerpoint/2010/main" val="33664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E2C8F13-2C3A-3449-BBCF-EFA54E86C5FD}" type="slidenum">
              <a:rPr lang="en-US" altLang="x-none" sz="1400">
                <a:solidFill>
                  <a:srgbClr val="000000"/>
                </a:solidFill>
                <a:latin typeface="Times New Roman" charset="0"/>
              </a:rPr>
              <a:pPr>
                <a:spcBef>
                  <a:spcPct val="0"/>
                </a:spcBef>
                <a:buClrTx/>
                <a:buSzTx/>
                <a:buFontTx/>
                <a:buNone/>
              </a:pPr>
              <a:t>22</a:t>
            </a:fld>
            <a:endParaRPr lang="en-US" altLang="x-none" sz="1400">
              <a:solidFill>
                <a:srgbClr val="000000"/>
              </a:solidFill>
              <a:latin typeface="Times New Roman" charset="0"/>
            </a:endParaRPr>
          </a:p>
        </p:txBody>
      </p:sp>
      <p:sp>
        <p:nvSpPr>
          <p:cNvPr id="138242" name="Rectangle 2"/>
          <p:cNvSpPr>
            <a:spLocks noGrp="1" noChangeArrowheads="1"/>
          </p:cNvSpPr>
          <p:nvPr>
            <p:ph type="title"/>
          </p:nvPr>
        </p:nvSpPr>
        <p:spPr>
          <a:xfrm>
            <a:off x="533400" y="97970"/>
            <a:ext cx="8020050" cy="1143000"/>
          </a:xfrm>
        </p:spPr>
        <p:txBody>
          <a:bodyPr/>
          <a:lstStyle/>
          <a:p>
            <a:r>
              <a:rPr lang="en-US" altLang="x-none" sz="3600" dirty="0">
                <a:ea typeface="ＭＳ Ｐゴシック" charset="-128"/>
              </a:rPr>
              <a:t>TCP Four Way Teardown </a:t>
            </a:r>
            <a:br>
              <a:rPr lang="en-US" altLang="x-none" sz="3600" dirty="0">
                <a:ea typeface="ＭＳ Ｐゴシック" charset="-128"/>
              </a:rPr>
            </a:br>
            <a:r>
              <a:rPr lang="en-US" altLang="x-none" sz="3600" dirty="0">
                <a:ea typeface="ＭＳ Ｐゴシック" charset="-128"/>
              </a:rPr>
              <a:t>(For Bi-Directional Transport)</a:t>
            </a:r>
          </a:p>
        </p:txBody>
      </p:sp>
      <p:sp>
        <p:nvSpPr>
          <p:cNvPr id="138243" name="Line 3"/>
          <p:cNvSpPr>
            <a:spLocks noChangeShapeType="1"/>
          </p:cNvSpPr>
          <p:nvPr/>
        </p:nvSpPr>
        <p:spPr bwMode="auto">
          <a:xfrm>
            <a:off x="3122613" y="24669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244" name="Object 4"/>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9761" name="Clip" r:id="rId4" imgW="1307079" imgH="1083682" progId="MS_ClipArt_Gallery.2">
                  <p:embed/>
                </p:oleObj>
              </mc:Choice>
              <mc:Fallback>
                <p:oleObj name="Clip" r:id="rId4" imgW="1307079" imgH="1083682" progId="MS_ClipArt_Gallery.2">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sp>
        <p:nvSpPr>
          <p:cNvPr id="138246" name="Text Box 6"/>
          <p:cNvSpPr txBox="1">
            <a:spLocks noChangeArrowheads="1"/>
          </p:cNvSpPr>
          <p:nvPr/>
        </p:nvSpPr>
        <p:spPr bwMode="auto">
          <a:xfrm rot="706751">
            <a:off x="4213225" y="250825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graphicFrame>
        <p:nvGraphicFramePr>
          <p:cNvPr id="138247" name="Object 7"/>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9762" name="Clip" r:id="rId6" imgW="1307079" imgH="1083682" progId="MS_ClipArt_Gallery.2">
                  <p:embed/>
                </p:oleObj>
              </mc:Choice>
              <mc:Fallback>
                <p:oleObj name="Clip" r:id="rId6" imgW="1307079" imgH="1083682" progId="MS_ClipArt_Gallery.2">
                  <p:embed/>
                  <p:pic>
                    <p:nvPicPr>
                      <p:cNvPr id="138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8249" name="Line 9"/>
          <p:cNvSpPr>
            <a:spLocks noChangeShapeType="1"/>
          </p:cNvSpPr>
          <p:nvPr/>
        </p:nvSpPr>
        <p:spPr bwMode="auto">
          <a:xfrm>
            <a:off x="3132138" y="450532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0" name="Line 10"/>
          <p:cNvSpPr>
            <a:spLocks noChangeShapeType="1"/>
          </p:cNvSpPr>
          <p:nvPr/>
        </p:nvSpPr>
        <p:spPr bwMode="auto">
          <a:xfrm flipH="1">
            <a:off x="2960688" y="4527550"/>
            <a:ext cx="0" cy="117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1" name="Line 11"/>
          <p:cNvSpPr>
            <a:spLocks noChangeShapeType="1"/>
          </p:cNvSpPr>
          <p:nvPr/>
        </p:nvSpPr>
        <p:spPr bwMode="auto">
          <a:xfrm flipH="1">
            <a:off x="5656263" y="2238375"/>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2" name="Line 12"/>
          <p:cNvSpPr>
            <a:spLocks noChangeShapeType="1"/>
          </p:cNvSpPr>
          <p:nvPr/>
        </p:nvSpPr>
        <p:spPr bwMode="auto">
          <a:xfrm flipH="1">
            <a:off x="3094038" y="3200400"/>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3" name="Text Box 13"/>
          <p:cNvSpPr txBox="1">
            <a:spLocks noChangeArrowheads="1"/>
          </p:cNvSpPr>
          <p:nvPr/>
        </p:nvSpPr>
        <p:spPr bwMode="auto">
          <a:xfrm rot="-926867">
            <a:off x="2973388" y="3295650"/>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endParaRPr lang="en-US" altLang="x-none" sz="1000">
              <a:latin typeface="Times New Roman" charset="0"/>
            </a:endParaRPr>
          </a:p>
        </p:txBody>
      </p:sp>
      <p:sp>
        <p:nvSpPr>
          <p:cNvPr id="138254" name="Text Box 14"/>
          <p:cNvSpPr txBox="1">
            <a:spLocks noChangeArrowheads="1"/>
          </p:cNvSpPr>
          <p:nvPr/>
        </p:nvSpPr>
        <p:spPr bwMode="auto">
          <a:xfrm rot="706751">
            <a:off x="4097338" y="4510088"/>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p>
        </p:txBody>
      </p:sp>
      <p:sp>
        <p:nvSpPr>
          <p:cNvPr id="138255" name="Line 15"/>
          <p:cNvSpPr>
            <a:spLocks noChangeShapeType="1"/>
          </p:cNvSpPr>
          <p:nvPr/>
        </p:nvSpPr>
        <p:spPr bwMode="auto">
          <a:xfrm flipH="1">
            <a:off x="3141663"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6" name="Text Box 16"/>
          <p:cNvSpPr txBox="1">
            <a:spLocks noChangeArrowheads="1"/>
          </p:cNvSpPr>
          <p:nvPr/>
        </p:nvSpPr>
        <p:spPr bwMode="auto">
          <a:xfrm rot="-926867">
            <a:off x="3021013" y="3705225"/>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sp>
        <p:nvSpPr>
          <p:cNvPr id="138257" name="Line 17"/>
          <p:cNvSpPr>
            <a:spLocks noChangeShapeType="1"/>
          </p:cNvSpPr>
          <p:nvPr/>
        </p:nvSpPr>
        <p:spPr bwMode="auto">
          <a:xfrm>
            <a:off x="3113088" y="2390775"/>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8" name="Text Box 18"/>
          <p:cNvSpPr txBox="1">
            <a:spLocks noChangeArrowheads="1"/>
          </p:cNvSpPr>
          <p:nvPr/>
        </p:nvSpPr>
        <p:spPr bwMode="auto">
          <a:xfrm>
            <a:off x="2382838" y="227012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59" name="Text Box 19"/>
          <p:cNvSpPr txBox="1">
            <a:spLocks noChangeArrowheads="1"/>
          </p:cNvSpPr>
          <p:nvPr/>
        </p:nvSpPr>
        <p:spPr bwMode="auto">
          <a:xfrm>
            <a:off x="5583238"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60" name="Text Box 20"/>
          <p:cNvSpPr txBox="1">
            <a:spLocks noChangeArrowheads="1"/>
          </p:cNvSpPr>
          <p:nvPr/>
        </p:nvSpPr>
        <p:spPr bwMode="auto">
          <a:xfrm>
            <a:off x="320675" y="5546725"/>
            <a:ext cx="2328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t>closed</a:t>
            </a:r>
          </a:p>
          <a:p>
            <a:pPr algn="ctr">
              <a:spcBef>
                <a:spcPct val="0"/>
              </a:spcBef>
              <a:buClrTx/>
              <a:buSzTx/>
              <a:buFontTx/>
              <a:buNone/>
            </a:pPr>
            <a:r>
              <a:rPr lang="en-US" altLang="x-none" sz="1800"/>
              <a:t>all states removed</a:t>
            </a:r>
          </a:p>
        </p:txBody>
      </p:sp>
      <p:sp>
        <p:nvSpPr>
          <p:cNvPr id="138261" name="Line 21"/>
          <p:cNvSpPr>
            <a:spLocks noChangeShapeType="1"/>
          </p:cNvSpPr>
          <p:nvPr/>
        </p:nvSpPr>
        <p:spPr bwMode="auto">
          <a:xfrm>
            <a:off x="2855913" y="4495800"/>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2" name="Line 22"/>
          <p:cNvSpPr>
            <a:spLocks noChangeShapeType="1"/>
          </p:cNvSpPr>
          <p:nvPr/>
        </p:nvSpPr>
        <p:spPr bwMode="auto">
          <a:xfrm>
            <a:off x="2870200" y="5724525"/>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3" name="Text Box 23"/>
          <p:cNvSpPr txBox="1">
            <a:spLocks noChangeArrowheads="1"/>
          </p:cNvSpPr>
          <p:nvPr/>
        </p:nvSpPr>
        <p:spPr bwMode="auto">
          <a:xfrm rot="-5400000">
            <a:off x="2105819" y="4950619"/>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timed wait</a:t>
            </a:r>
          </a:p>
        </p:txBody>
      </p:sp>
      <p:sp>
        <p:nvSpPr>
          <p:cNvPr id="138264" name="Text Box 24"/>
          <p:cNvSpPr txBox="1">
            <a:spLocks noChangeArrowheads="1"/>
          </p:cNvSpPr>
          <p:nvPr/>
        </p:nvSpPr>
        <p:spPr bwMode="auto">
          <a:xfrm>
            <a:off x="144463" y="4756150"/>
            <a:ext cx="221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Char char="-"/>
            </a:pPr>
            <a:r>
              <a:rPr lang="en-US" altLang="x-none" sz="1800">
                <a:latin typeface="Times New Roman" charset="0"/>
              </a:rPr>
              <a:t> can retransmit the </a:t>
            </a:r>
            <a:br>
              <a:rPr lang="en-US" altLang="x-none" sz="1800">
                <a:latin typeface="Times New Roman" charset="0"/>
              </a:rPr>
            </a:br>
            <a:r>
              <a:rPr lang="en-US" altLang="x-none" sz="1800">
                <a:latin typeface="Times New Roman" charset="0"/>
              </a:rPr>
              <a:t>ACKif its ACK is lost</a:t>
            </a:r>
          </a:p>
        </p:txBody>
      </p:sp>
      <p:sp>
        <p:nvSpPr>
          <p:cNvPr id="138265" name="Line 25"/>
          <p:cNvSpPr>
            <a:spLocks noChangeShapeType="1"/>
          </p:cNvSpPr>
          <p:nvPr/>
        </p:nvSpPr>
        <p:spPr bwMode="auto">
          <a:xfrm flipV="1">
            <a:off x="2114550" y="5216525"/>
            <a:ext cx="509588" cy="285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266" name="Text Box 26"/>
          <p:cNvSpPr txBox="1">
            <a:spLocks noChangeArrowheads="1"/>
          </p:cNvSpPr>
          <p:nvPr/>
        </p:nvSpPr>
        <p:spPr bwMode="auto">
          <a:xfrm>
            <a:off x="5726113" y="5067300"/>
            <a:ext cx="855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closed</a:t>
            </a:r>
          </a:p>
        </p:txBody>
      </p:sp>
      <p:sp>
        <p:nvSpPr>
          <p:cNvPr id="138267" name="Text Box 27"/>
          <p:cNvSpPr txBox="1">
            <a:spLocks noChangeArrowheads="1"/>
          </p:cNvSpPr>
          <p:nvPr/>
        </p:nvSpPr>
        <p:spPr bwMode="auto">
          <a:xfrm>
            <a:off x="1500188" y="3635375"/>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8" name="Text Box 28"/>
          <p:cNvSpPr txBox="1">
            <a:spLocks noChangeArrowheads="1"/>
          </p:cNvSpPr>
          <p:nvPr/>
        </p:nvSpPr>
        <p:spPr bwMode="auto">
          <a:xfrm>
            <a:off x="5842000" y="2859088"/>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9" name="Text Box 29"/>
          <p:cNvSpPr txBox="1">
            <a:spLocks noChangeArrowheads="1"/>
          </p:cNvSpPr>
          <p:nvPr/>
        </p:nvSpPr>
        <p:spPr bwMode="auto">
          <a:xfrm>
            <a:off x="5697538" y="5365750"/>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all states removed</a:t>
            </a:r>
          </a:p>
        </p:txBody>
      </p:sp>
      <p:sp>
        <p:nvSpPr>
          <p:cNvPr id="138270" name="Text Box 30"/>
          <p:cNvSpPr txBox="1">
            <a:spLocks noChangeArrowheads="1"/>
          </p:cNvSpPr>
          <p:nvPr/>
        </p:nvSpPr>
        <p:spPr bwMode="auto">
          <a:xfrm>
            <a:off x="750888" y="2173288"/>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A-&gt;B</a:t>
            </a:r>
          </a:p>
        </p:txBody>
      </p:sp>
      <p:sp>
        <p:nvSpPr>
          <p:cNvPr id="138271" name="Text Box 31"/>
          <p:cNvSpPr txBox="1">
            <a:spLocks noChangeArrowheads="1"/>
          </p:cNvSpPr>
          <p:nvPr/>
        </p:nvSpPr>
        <p:spPr bwMode="auto">
          <a:xfrm>
            <a:off x="6329363" y="3330575"/>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B-&gt;A</a:t>
            </a:r>
          </a:p>
        </p:txBody>
      </p:sp>
    </p:spTree>
    <p:extLst>
      <p:ext uri="{BB962C8B-B14F-4D97-AF65-F5344CB8AC3E}">
        <p14:creationId xmlns:p14="http://schemas.microsoft.com/office/powerpoint/2010/main" val="872272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BBAFEF-28B0-A746-B7F4-CC32C2FF1EA8}" type="slidenum">
              <a:rPr lang="en-US" altLang="x-none" sz="1400">
                <a:solidFill>
                  <a:srgbClr val="000000"/>
                </a:solidFill>
                <a:latin typeface="Times New Roman" charset="0"/>
              </a:rPr>
              <a:pPr>
                <a:spcBef>
                  <a:spcPct val="0"/>
                </a:spcBef>
                <a:buClrTx/>
                <a:buSzTx/>
                <a:buFontTx/>
                <a:buNone/>
              </a:pPr>
              <a:t>23</a:t>
            </a:fld>
            <a:endParaRPr lang="en-US" altLang="x-none" sz="1400">
              <a:solidFill>
                <a:srgbClr val="000000"/>
              </a:solidFill>
              <a:latin typeface="Times New Roman" charset="0"/>
            </a:endParaRPr>
          </a:p>
        </p:txBody>
      </p:sp>
      <p:pic>
        <p:nvPicPr>
          <p:cNvPr id="171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45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1" name="Text Box 3"/>
          <p:cNvSpPr txBox="1">
            <a:spLocks noChangeArrowheads="1"/>
          </p:cNvSpPr>
          <p:nvPr/>
        </p:nvSpPr>
        <p:spPr bwMode="auto">
          <a:xfrm>
            <a:off x="268288" y="36513"/>
            <a:ext cx="207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a:solidFill>
                  <a:srgbClr val="000000"/>
                </a:solidFill>
                <a:latin typeface="Times New Roman" charset="0"/>
              </a:rPr>
              <a:t>%netstat -t -a</a:t>
            </a:r>
          </a:p>
        </p:txBody>
      </p:sp>
      <p:sp>
        <p:nvSpPr>
          <p:cNvPr id="171012" name="Text Box 4"/>
          <p:cNvSpPr txBox="1">
            <a:spLocks noChangeArrowheads="1"/>
          </p:cNvSpPr>
          <p:nvPr/>
        </p:nvSpPr>
        <p:spPr bwMode="auto">
          <a:xfrm>
            <a:off x="8585200" y="198438"/>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13" name="Text Box 5"/>
          <p:cNvSpPr txBox="1">
            <a:spLocks noChangeArrowheads="1"/>
          </p:cNvSpPr>
          <p:nvPr/>
        </p:nvSpPr>
        <p:spPr bwMode="auto">
          <a:xfrm>
            <a:off x="8610600" y="360363"/>
            <a:ext cx="5778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LISTEN</a:t>
            </a:r>
          </a:p>
        </p:txBody>
      </p:sp>
      <p:sp>
        <p:nvSpPr>
          <p:cNvPr id="171014" name="Text Box 6"/>
          <p:cNvSpPr txBox="1">
            <a:spLocks noChangeArrowheads="1"/>
          </p:cNvSpPr>
          <p:nvPr/>
        </p:nvSpPr>
        <p:spPr bwMode="auto">
          <a:xfrm>
            <a:off x="8658225" y="603250"/>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1015" name="Group 7"/>
          <p:cNvGrpSpPr>
            <a:grpSpLocks/>
          </p:cNvGrpSpPr>
          <p:nvPr/>
        </p:nvGrpSpPr>
        <p:grpSpPr bwMode="auto">
          <a:xfrm>
            <a:off x="6153150" y="12700"/>
            <a:ext cx="2584450" cy="2625725"/>
            <a:chOff x="3876" y="8"/>
            <a:chExt cx="1628" cy="1654"/>
          </a:xfrm>
        </p:grpSpPr>
        <p:sp>
          <p:nvSpPr>
            <p:cNvPr id="171036" name="Line 8"/>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7" name="Text Box 9"/>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1038" name="Line 10"/>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39" name="Group 11"/>
            <p:cNvGrpSpPr>
              <a:grpSpLocks/>
            </p:cNvGrpSpPr>
            <p:nvPr/>
          </p:nvGrpSpPr>
          <p:grpSpPr bwMode="auto">
            <a:xfrm>
              <a:off x="4352" y="612"/>
              <a:ext cx="1152" cy="381"/>
              <a:chOff x="1904" y="2274"/>
              <a:chExt cx="1721" cy="474"/>
            </a:xfrm>
          </p:grpSpPr>
          <p:sp>
            <p:nvSpPr>
              <p:cNvPr id="171046" name="Line 12"/>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7" name="Text Box 13"/>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1040" name="Line 14"/>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1" name="Line 15"/>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2" name="Text Box 16"/>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43" name="Text Box 17"/>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44" name="Text Box 18"/>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1045" name="Text Box 19"/>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sp>
        <p:nvSpPr>
          <p:cNvPr id="171016" name="Text Box 20"/>
          <p:cNvSpPr txBox="1">
            <a:spLocks noChangeArrowheads="1"/>
          </p:cNvSpPr>
          <p:nvPr/>
        </p:nvSpPr>
        <p:spPr bwMode="auto">
          <a:xfrm>
            <a:off x="8191500" y="22336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17" name="Line 21"/>
          <p:cNvSpPr>
            <a:spLocks noChangeShapeType="1"/>
          </p:cNvSpPr>
          <p:nvPr/>
        </p:nvSpPr>
        <p:spPr bwMode="auto">
          <a:xfrm>
            <a:off x="7051675" y="4014788"/>
            <a:ext cx="1697038" cy="4762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18" name="Text Box 22"/>
          <p:cNvSpPr txBox="1">
            <a:spLocks noChangeArrowheads="1"/>
          </p:cNvSpPr>
          <p:nvPr/>
        </p:nvSpPr>
        <p:spPr bwMode="auto">
          <a:xfrm rot="706751">
            <a:off x="7743825" y="4059238"/>
            <a:ext cx="388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1019" name="Line 23"/>
          <p:cNvSpPr>
            <a:spLocks noChangeShapeType="1"/>
          </p:cNvSpPr>
          <p:nvPr/>
        </p:nvSpPr>
        <p:spPr bwMode="auto">
          <a:xfrm>
            <a:off x="8748713" y="3822700"/>
            <a:ext cx="15875" cy="2492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20" name="Group 24"/>
          <p:cNvGrpSpPr>
            <a:grpSpLocks/>
          </p:cNvGrpSpPr>
          <p:nvPr/>
        </p:nvGrpSpPr>
        <p:grpSpPr bwMode="auto">
          <a:xfrm>
            <a:off x="6985000" y="4648200"/>
            <a:ext cx="1828800" cy="604838"/>
            <a:chOff x="1904" y="2274"/>
            <a:chExt cx="1721" cy="474"/>
          </a:xfrm>
        </p:grpSpPr>
        <p:sp>
          <p:nvSpPr>
            <p:cNvPr id="171034" name="Line 2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5" name="Text Box 2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1021" name="Line 27"/>
          <p:cNvSpPr>
            <a:spLocks noChangeShapeType="1"/>
          </p:cNvSpPr>
          <p:nvPr/>
        </p:nvSpPr>
        <p:spPr bwMode="auto">
          <a:xfrm flipH="1">
            <a:off x="7045325" y="3944938"/>
            <a:ext cx="1588" cy="2287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2" name="Line 28"/>
          <p:cNvSpPr>
            <a:spLocks noChangeShapeType="1"/>
          </p:cNvSpPr>
          <p:nvPr/>
        </p:nvSpPr>
        <p:spPr bwMode="auto">
          <a:xfrm>
            <a:off x="7086600" y="5730875"/>
            <a:ext cx="1697038" cy="4746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3" name="Text Box 29"/>
          <p:cNvSpPr txBox="1">
            <a:spLocks noChangeArrowheads="1"/>
          </p:cNvSpPr>
          <p:nvPr/>
        </p:nvSpPr>
        <p:spPr bwMode="auto">
          <a:xfrm rot="706751">
            <a:off x="7720013" y="5710238"/>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24" name="Text Box 30"/>
          <p:cNvSpPr txBox="1">
            <a:spLocks noChangeArrowheads="1"/>
          </p:cNvSpPr>
          <p:nvPr/>
        </p:nvSpPr>
        <p:spPr bwMode="auto">
          <a:xfrm>
            <a:off x="6546850" y="38893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1025" name="Text Box 31"/>
          <p:cNvSpPr txBox="1">
            <a:spLocks noChangeArrowheads="1"/>
          </p:cNvSpPr>
          <p:nvPr/>
        </p:nvSpPr>
        <p:spPr bwMode="auto">
          <a:xfrm>
            <a:off x="6573838" y="35544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6" name="Text Box 32"/>
          <p:cNvSpPr txBox="1">
            <a:spLocks noChangeArrowheads="1"/>
          </p:cNvSpPr>
          <p:nvPr/>
        </p:nvSpPr>
        <p:spPr bwMode="auto">
          <a:xfrm>
            <a:off x="8191500" y="3551238"/>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7" name="Text Box 33"/>
          <p:cNvSpPr txBox="1">
            <a:spLocks noChangeArrowheads="1"/>
          </p:cNvSpPr>
          <p:nvPr/>
        </p:nvSpPr>
        <p:spPr bwMode="auto">
          <a:xfrm>
            <a:off x="8683625" y="4530725"/>
            <a:ext cx="54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1028" name="Group 34"/>
          <p:cNvGrpSpPr>
            <a:grpSpLocks/>
          </p:cNvGrpSpPr>
          <p:nvPr/>
        </p:nvGrpSpPr>
        <p:grpSpPr bwMode="auto">
          <a:xfrm>
            <a:off x="6975475" y="4981575"/>
            <a:ext cx="1828800" cy="604838"/>
            <a:chOff x="1904" y="2274"/>
            <a:chExt cx="1721" cy="474"/>
          </a:xfrm>
        </p:grpSpPr>
        <p:sp>
          <p:nvSpPr>
            <p:cNvPr id="171032" name="Line 3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3" name="Text Box 3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1029" name="Text Box 37"/>
          <p:cNvSpPr txBox="1">
            <a:spLocks noChangeArrowheads="1"/>
          </p:cNvSpPr>
          <p:nvPr/>
        </p:nvSpPr>
        <p:spPr bwMode="auto">
          <a:xfrm>
            <a:off x="8674100" y="4916488"/>
            <a:ext cx="469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1030" name="Text Box 38"/>
          <p:cNvSpPr txBox="1">
            <a:spLocks noChangeArrowheads="1"/>
          </p:cNvSpPr>
          <p:nvPr/>
        </p:nvSpPr>
        <p:spPr bwMode="auto">
          <a:xfrm>
            <a:off x="6546850" y="51466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1031" name="Text Box 39"/>
          <p:cNvSpPr txBox="1">
            <a:spLocks noChangeArrowheads="1"/>
          </p:cNvSpPr>
          <p:nvPr/>
        </p:nvSpPr>
        <p:spPr bwMode="auto">
          <a:xfrm>
            <a:off x="6580188" y="5537200"/>
            <a:ext cx="482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spTree>
    <p:extLst>
      <p:ext uri="{BB962C8B-B14F-4D97-AF65-F5344CB8AC3E}">
        <p14:creationId xmlns:p14="http://schemas.microsoft.com/office/powerpoint/2010/main" val="179332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0050A79-404B-5E4C-AFBD-F88A232338C9}" type="slidenum">
              <a:rPr lang="en-US" altLang="x-none" sz="1400">
                <a:solidFill>
                  <a:srgbClr val="000000"/>
                </a:solidFill>
                <a:latin typeface="Times New Roman" charset="0"/>
              </a:rPr>
              <a:pPr>
                <a:spcBef>
                  <a:spcPct val="0"/>
                </a:spcBef>
                <a:buClrTx/>
                <a:buSzTx/>
                <a:buFontTx/>
                <a:buNone/>
              </a:pPr>
              <a:t>24</a:t>
            </a:fld>
            <a:endParaRPr lang="en-US" altLang="x-none" sz="1400">
              <a:solidFill>
                <a:srgbClr val="000000"/>
              </a:solidFill>
              <a:latin typeface="Times New Roman" charset="0"/>
            </a:endParaRPr>
          </a:p>
        </p:txBody>
      </p:sp>
      <p:sp>
        <p:nvSpPr>
          <p:cNvPr id="173058"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3059" name="Picture 3" descr="trans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662238"/>
            <a:ext cx="52641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Text Box 5"/>
          <p:cNvSpPr txBox="1">
            <a:spLocks noChangeArrowheads="1"/>
          </p:cNvSpPr>
          <p:nvPr/>
        </p:nvSpPr>
        <p:spPr bwMode="auto">
          <a:xfrm>
            <a:off x="1103313" y="1649413"/>
            <a:ext cx="380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init SYN/FIN</a:t>
            </a:r>
            <a:endParaRPr lang="en-US" altLang="x-none" sz="1000">
              <a:solidFill>
                <a:srgbClr val="000000"/>
              </a:solidFill>
              <a:latin typeface="Times New Roman" charset="0"/>
            </a:endParaRPr>
          </a:p>
        </p:txBody>
      </p:sp>
      <p:sp>
        <p:nvSpPr>
          <p:cNvPr id="173061" name="Text Box 20"/>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62" name="Text Box 21"/>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3063" name="Group 22"/>
          <p:cNvGrpSpPr>
            <a:grpSpLocks/>
          </p:cNvGrpSpPr>
          <p:nvPr/>
        </p:nvGrpSpPr>
        <p:grpSpPr bwMode="auto">
          <a:xfrm>
            <a:off x="5461000" y="1285875"/>
            <a:ext cx="2584450" cy="2625725"/>
            <a:chOff x="3876" y="8"/>
            <a:chExt cx="1628" cy="1654"/>
          </a:xfrm>
        </p:grpSpPr>
        <p:sp>
          <p:nvSpPr>
            <p:cNvPr id="173085" name="Line 23"/>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6" name="Text Box 24"/>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3087" name="Line 25"/>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88" name="Group 26"/>
            <p:cNvGrpSpPr>
              <a:grpSpLocks/>
            </p:cNvGrpSpPr>
            <p:nvPr/>
          </p:nvGrpSpPr>
          <p:grpSpPr bwMode="auto">
            <a:xfrm>
              <a:off x="4352" y="612"/>
              <a:ext cx="1152" cy="381"/>
              <a:chOff x="1904" y="2274"/>
              <a:chExt cx="1721" cy="474"/>
            </a:xfrm>
          </p:grpSpPr>
          <p:sp>
            <p:nvSpPr>
              <p:cNvPr id="173095"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6"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3089" name="Line 29"/>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0" name="Line 30"/>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1" name="Text Box 31"/>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92" name="Text Box 32"/>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93" name="Text Box 33"/>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3094" name="Text Box 34"/>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3064" name="Group 56"/>
          <p:cNvGrpSpPr>
            <a:grpSpLocks/>
          </p:cNvGrpSpPr>
          <p:nvPr/>
        </p:nvGrpSpPr>
        <p:grpSpPr bwMode="auto">
          <a:xfrm>
            <a:off x="5799138" y="4010025"/>
            <a:ext cx="2682875" cy="2763838"/>
            <a:chOff x="3653" y="2526"/>
            <a:chExt cx="1690" cy="1741"/>
          </a:xfrm>
        </p:grpSpPr>
        <p:sp>
          <p:nvSpPr>
            <p:cNvPr id="173066" name="Line 37"/>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67" name="Text Box 38"/>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3068" name="Line 39"/>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69" name="Group 40"/>
            <p:cNvGrpSpPr>
              <a:grpSpLocks/>
            </p:cNvGrpSpPr>
            <p:nvPr/>
          </p:nvGrpSpPr>
          <p:grpSpPr bwMode="auto">
            <a:xfrm>
              <a:off x="3929" y="3217"/>
              <a:ext cx="1152" cy="381"/>
              <a:chOff x="1904" y="2274"/>
              <a:chExt cx="1721" cy="474"/>
            </a:xfrm>
          </p:grpSpPr>
          <p:sp>
            <p:nvSpPr>
              <p:cNvPr id="173083" name="Line 4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4" name="Text Box 4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3070" name="Line 43"/>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1" name="Line 44"/>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2" name="Text Box 45"/>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73" name="Text Box 46"/>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3074" name="Text Box 47"/>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5" name="Text Box 48"/>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6" name="Text Box 49"/>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3077" name="Group 50"/>
            <p:cNvGrpSpPr>
              <a:grpSpLocks/>
            </p:cNvGrpSpPr>
            <p:nvPr/>
          </p:nvGrpSpPr>
          <p:grpSpPr bwMode="auto">
            <a:xfrm>
              <a:off x="3923" y="3427"/>
              <a:ext cx="1152" cy="381"/>
              <a:chOff x="1904" y="2274"/>
              <a:chExt cx="1721" cy="474"/>
            </a:xfrm>
          </p:grpSpPr>
          <p:sp>
            <p:nvSpPr>
              <p:cNvPr id="173081" name="Line 5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2" name="Text Box 5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3078" name="Text Box 53"/>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3079" name="Text Box 54"/>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3080" name="Text Box 55"/>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
        <p:nvSpPr>
          <p:cNvPr id="173065" name="Rectangle 40"/>
          <p:cNvSpPr>
            <a:spLocks noChangeArrowheads="1"/>
          </p:cNvSpPr>
          <p:nvPr/>
        </p:nvSpPr>
        <p:spPr bwMode="auto">
          <a:xfrm>
            <a:off x="0" y="6318250"/>
            <a:ext cx="563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Times New Roman" charset="0"/>
              </a:rPr>
              <a:t>http://dsd.lbl.gov/TCP-tuning/ip-sysctl-2.6.txt</a:t>
            </a:r>
          </a:p>
        </p:txBody>
      </p:sp>
    </p:spTree>
    <p:extLst>
      <p:ext uri="{BB962C8B-B14F-4D97-AF65-F5344CB8AC3E}">
        <p14:creationId xmlns:p14="http://schemas.microsoft.com/office/powerpoint/2010/main" val="160910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73861C0-86AC-0B4D-A2CC-68985C156EBB}" type="slidenum">
              <a:rPr lang="en-US" altLang="x-none" sz="1400">
                <a:solidFill>
                  <a:srgbClr val="000000"/>
                </a:solidFill>
                <a:latin typeface="Times New Roman" charset="0"/>
              </a:rPr>
              <a:pPr>
                <a:spcBef>
                  <a:spcPct val="0"/>
                </a:spcBef>
                <a:buClrTx/>
                <a:buSzTx/>
                <a:buFontTx/>
                <a:buNone/>
              </a:pPr>
              <a:t>25</a:t>
            </a:fld>
            <a:endParaRPr lang="en-US" altLang="x-none" sz="1400">
              <a:solidFill>
                <a:srgbClr val="000000"/>
              </a:solidFill>
              <a:latin typeface="Times New Roman" charset="0"/>
            </a:endParaRPr>
          </a:p>
        </p:txBody>
      </p:sp>
      <p:sp>
        <p:nvSpPr>
          <p:cNvPr id="175106"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5107" name="Picture 4" descr="transServ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3176588"/>
            <a:ext cx="47021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8" name="Text Box 6"/>
          <p:cNvSpPr txBox="1">
            <a:spLocks noChangeArrowheads="1"/>
          </p:cNvSpPr>
          <p:nvPr/>
        </p:nvSpPr>
        <p:spPr bwMode="auto">
          <a:xfrm>
            <a:off x="1143000" y="1857375"/>
            <a:ext cx="3003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wait for SYN/FIN</a:t>
            </a:r>
            <a:endParaRPr lang="en-US" altLang="x-none" sz="1000">
              <a:solidFill>
                <a:srgbClr val="000000"/>
              </a:solidFill>
              <a:latin typeface="Times New Roman" charset="0"/>
            </a:endParaRPr>
          </a:p>
        </p:txBody>
      </p:sp>
      <p:sp>
        <p:nvSpPr>
          <p:cNvPr id="175109" name="Text Box 7"/>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10" name="Text Box 8"/>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5111" name="Group 9"/>
          <p:cNvGrpSpPr>
            <a:grpSpLocks/>
          </p:cNvGrpSpPr>
          <p:nvPr/>
        </p:nvGrpSpPr>
        <p:grpSpPr bwMode="auto">
          <a:xfrm>
            <a:off x="5461000" y="1285875"/>
            <a:ext cx="2584450" cy="2625725"/>
            <a:chOff x="3876" y="8"/>
            <a:chExt cx="1628" cy="1654"/>
          </a:xfrm>
        </p:grpSpPr>
        <p:sp>
          <p:nvSpPr>
            <p:cNvPr id="175132" name="Line 10"/>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3" name="Text Box 11"/>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5134" name="Line 12"/>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35" name="Group 13"/>
            <p:cNvGrpSpPr>
              <a:grpSpLocks/>
            </p:cNvGrpSpPr>
            <p:nvPr/>
          </p:nvGrpSpPr>
          <p:grpSpPr bwMode="auto">
            <a:xfrm>
              <a:off x="4352" y="612"/>
              <a:ext cx="1152" cy="381"/>
              <a:chOff x="1904" y="2274"/>
              <a:chExt cx="1721" cy="474"/>
            </a:xfrm>
          </p:grpSpPr>
          <p:sp>
            <p:nvSpPr>
              <p:cNvPr id="175142" name="Line 14"/>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43" name="Text Box 15"/>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5136" name="Line 16"/>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7" name="Line 17"/>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8" name="Text Box 18"/>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39" name="Text Box 19"/>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40" name="Text Box 20"/>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5141" name="Text Box 21"/>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5112" name="Group 22"/>
          <p:cNvGrpSpPr>
            <a:grpSpLocks/>
          </p:cNvGrpSpPr>
          <p:nvPr/>
        </p:nvGrpSpPr>
        <p:grpSpPr bwMode="auto">
          <a:xfrm>
            <a:off x="5799138" y="4010025"/>
            <a:ext cx="2682875" cy="2763838"/>
            <a:chOff x="3653" y="2526"/>
            <a:chExt cx="1690" cy="1741"/>
          </a:xfrm>
        </p:grpSpPr>
        <p:sp>
          <p:nvSpPr>
            <p:cNvPr id="175113" name="Line 23"/>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4" name="Text Box 24"/>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5115" name="Line 25"/>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16" name="Group 26"/>
            <p:cNvGrpSpPr>
              <a:grpSpLocks/>
            </p:cNvGrpSpPr>
            <p:nvPr/>
          </p:nvGrpSpPr>
          <p:grpSpPr bwMode="auto">
            <a:xfrm>
              <a:off x="3929" y="3217"/>
              <a:ext cx="1152" cy="381"/>
              <a:chOff x="1904" y="2274"/>
              <a:chExt cx="1721" cy="474"/>
            </a:xfrm>
          </p:grpSpPr>
          <p:sp>
            <p:nvSpPr>
              <p:cNvPr id="175130"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1"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5117" name="Line 29"/>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8" name="Line 30"/>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9" name="Text Box 31"/>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20" name="Text Box 32"/>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5121" name="Text Box 33"/>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2" name="Text Box 34"/>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3" name="Text Box 35"/>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5124" name="Group 36"/>
            <p:cNvGrpSpPr>
              <a:grpSpLocks/>
            </p:cNvGrpSpPr>
            <p:nvPr/>
          </p:nvGrpSpPr>
          <p:grpSpPr bwMode="auto">
            <a:xfrm>
              <a:off x="3923" y="3427"/>
              <a:ext cx="1152" cy="381"/>
              <a:chOff x="1904" y="2274"/>
              <a:chExt cx="1721" cy="474"/>
            </a:xfrm>
          </p:grpSpPr>
          <p:sp>
            <p:nvSpPr>
              <p:cNvPr id="175128"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29" name="Text Box 3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5125" name="Text Box 39"/>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5126" name="Text Box 40"/>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5127" name="Text Box 41"/>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Tree>
    <p:extLst>
      <p:ext uri="{BB962C8B-B14F-4D97-AF65-F5344CB8AC3E}">
        <p14:creationId xmlns:p14="http://schemas.microsoft.com/office/powerpoint/2010/main" val="3206162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8788530-D28F-1549-AB8E-9159BB7EC27C}" type="slidenum">
              <a:rPr lang="en-US" altLang="en-US" sz="1400">
                <a:solidFill>
                  <a:srgbClr val="000000"/>
                </a:solidFill>
                <a:latin typeface="Times New Roman" charset="0"/>
              </a:rPr>
              <a:pPr>
                <a:spcBef>
                  <a:spcPct val="0"/>
                </a:spcBef>
                <a:buClrTx/>
                <a:buSzTx/>
                <a:buFontTx/>
                <a:buNone/>
              </a:pPr>
              <a:t>26</a:t>
            </a:fld>
            <a:endParaRPr lang="en-US" altLang="en-US" sz="1400">
              <a:solidFill>
                <a:srgbClr val="000000"/>
              </a:solidFill>
              <a:latin typeface="Times New Roman" charset="0"/>
            </a:endParaRPr>
          </a:p>
        </p:txBody>
      </p:sp>
      <p:sp>
        <p:nvSpPr>
          <p:cNvPr id="66562"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a:solidFill>
                  <a:srgbClr val="3333CC"/>
                </a:solidFill>
              </a:rPr>
              <a:t>A Summary of Questions</a:t>
            </a:r>
          </a:p>
        </p:txBody>
      </p:sp>
      <p:sp>
        <p:nvSpPr>
          <p:cNvPr id="66563"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protocols</a:t>
            </a:r>
          </a:p>
          <a:p>
            <a:pPr>
              <a:buClr>
                <a:srgbClr val="3333CC"/>
              </a:buClr>
              <a:buFont typeface="Wingdings" pitchFamily="2" charset="2"/>
              <a:buChar char="q"/>
            </a:pPr>
            <a:r>
              <a:rPr lang="en-US" altLang="en-US" dirty="0">
                <a:solidFill>
                  <a:srgbClr val="000000"/>
                </a:solidFill>
              </a:rPr>
              <a:t>How to determine the </a:t>
            </a:r>
            <a:r>
              <a:rPr lang="ja-JP" altLang="en-US" dirty="0">
                <a:solidFill>
                  <a:srgbClr val="000000"/>
                </a:solidFill>
              </a:rPr>
              <a:t>“</a:t>
            </a:r>
            <a:r>
              <a:rPr lang="en-US" altLang="ja-JP" dirty="0">
                <a:solidFill>
                  <a:srgbClr val="000000"/>
                </a:solidFill>
              </a:rPr>
              <a:t>right</a:t>
            </a:r>
            <a:r>
              <a:rPr lang="ja-JP" altLang="en-US" dirty="0">
                <a:solidFill>
                  <a:srgbClr val="000000"/>
                </a:solidFill>
              </a:rPr>
              <a:t>”</a:t>
            </a:r>
            <a:r>
              <a:rPr lang="en-US" altLang="ja-JP" dirty="0">
                <a:solidFill>
                  <a:srgbClr val="000000"/>
                </a:solidFill>
              </a:rPr>
              <a:t> parameters?</a:t>
            </a:r>
          </a:p>
          <a:p>
            <a:pPr lvl="1">
              <a:buClr>
                <a:srgbClr val="3333CC"/>
              </a:buClr>
              <a:buSzPct val="85000"/>
              <a:buFont typeface="Wingdings" charset="2"/>
              <a:buChar char="ü"/>
            </a:pPr>
            <a:r>
              <a:rPr lang="en-US" altLang="en-US" dirty="0">
                <a:solidFill>
                  <a:srgbClr val="000000"/>
                </a:solidFill>
              </a:rPr>
              <a:t>timeout: mean + variation</a:t>
            </a:r>
          </a:p>
          <a:p>
            <a:pPr lvl="1">
              <a:buClr>
                <a:srgbClr val="3333CC"/>
              </a:buClr>
              <a:buSzPct val="85000"/>
              <a:buFont typeface="Courier New" panose="02070309020205020404" pitchFamily="49" charset="0"/>
              <a:buChar char="o"/>
            </a:pPr>
            <a:r>
              <a:rPr lang="en-US" altLang="en-US" dirty="0">
                <a:solidFill>
                  <a:srgbClr val="000000"/>
                </a:solidFill>
              </a:rPr>
              <a:t>sliding window size?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516E8A8-4876-9B40-80EB-85BE7C574A8E}" type="slidenum">
              <a:rPr lang="en-US" altLang="en-US" sz="1400">
                <a:solidFill>
                  <a:srgbClr val="000000"/>
                </a:solidFill>
                <a:latin typeface="Times New Roman" charset="0"/>
              </a:rPr>
              <a:pPr>
                <a:spcBef>
                  <a:spcPct val="0"/>
                </a:spcBef>
                <a:buClrTx/>
                <a:buSzTx/>
                <a:buFontTx/>
                <a:buNone/>
              </a:pPr>
              <a:t>27</a:t>
            </a:fld>
            <a:endParaRPr lang="en-US" altLang="en-US" sz="1400">
              <a:solidFill>
                <a:srgbClr val="000000"/>
              </a:solidFill>
              <a:latin typeface="Times New Roman" charset="0"/>
            </a:endParaRPr>
          </a:p>
        </p:txBody>
      </p:sp>
      <p:sp>
        <p:nvSpPr>
          <p:cNvPr id="84994" name="Rectangle 2"/>
          <p:cNvSpPr>
            <a:spLocks noChangeArrowheads="1"/>
          </p:cNvSpPr>
          <p:nvPr/>
        </p:nvSpPr>
        <p:spPr bwMode="auto">
          <a:xfrm>
            <a:off x="333375" y="873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Sliding Window Size Function: Rate Control</a:t>
            </a:r>
          </a:p>
        </p:txBody>
      </p:sp>
      <p:sp>
        <p:nvSpPr>
          <p:cNvPr id="84995" name="Rectangle 3"/>
          <p:cNvSpPr>
            <a:spLocks noChangeArrowheads="1"/>
          </p:cNvSpPr>
          <p:nvPr/>
        </p:nvSpPr>
        <p:spPr bwMode="auto">
          <a:xfrm>
            <a:off x="338138" y="1304925"/>
            <a:ext cx="79152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Transmission rate determined by congestion window size, </a:t>
            </a:r>
            <a:r>
              <a:rPr lang="en-US" altLang="en-US" sz="2400" b="1" dirty="0" err="1">
                <a:solidFill>
                  <a:srgbClr val="000000"/>
                </a:solidFill>
                <a:latin typeface="Courier New" charset="0"/>
              </a:rPr>
              <a:t>cwnd</a:t>
            </a:r>
            <a:r>
              <a:rPr lang="en-US" altLang="en-US" dirty="0">
                <a:solidFill>
                  <a:srgbClr val="000000"/>
                </a:solidFill>
              </a:rPr>
              <a:t>, over segments:</a:t>
            </a:r>
          </a:p>
        </p:txBody>
      </p:sp>
      <p:pic>
        <p:nvPicPr>
          <p:cNvPr id="84996" name="Picture 4"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2841625"/>
            <a:ext cx="73279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5"/>
          <p:cNvSpPr>
            <a:spLocks noChangeArrowheads="1"/>
          </p:cNvSpPr>
          <p:nvPr/>
        </p:nvSpPr>
        <p:spPr bwMode="auto">
          <a:xfrm>
            <a:off x="485775" y="4591050"/>
            <a:ext cx="79152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err="1">
                <a:solidFill>
                  <a:srgbClr val="000000"/>
                </a:solidFill>
              </a:rPr>
              <a:t>cwnd</a:t>
            </a:r>
            <a:r>
              <a:rPr lang="en-US" altLang="en-US" sz="2400" dirty="0">
                <a:solidFill>
                  <a:srgbClr val="000000"/>
                </a:solidFill>
              </a:rPr>
              <a:t> segments, each with MSS bytes sent in one RTT:</a:t>
            </a:r>
          </a:p>
        </p:txBody>
      </p:sp>
      <p:grpSp>
        <p:nvGrpSpPr>
          <p:cNvPr id="84998" name="Group 6"/>
          <p:cNvGrpSpPr>
            <a:grpSpLocks/>
          </p:cNvGrpSpPr>
          <p:nvPr/>
        </p:nvGrpSpPr>
        <p:grpSpPr bwMode="auto">
          <a:xfrm>
            <a:off x="2125663" y="5143500"/>
            <a:ext cx="4765675" cy="809625"/>
            <a:chOff x="1104" y="3564"/>
            <a:chExt cx="2778" cy="510"/>
          </a:xfrm>
        </p:grpSpPr>
        <p:sp>
          <p:nvSpPr>
            <p:cNvPr id="85002" name="Text Box 7"/>
            <p:cNvSpPr txBox="1">
              <a:spLocks noChangeArrowheads="1"/>
            </p:cNvSpPr>
            <p:nvPr/>
          </p:nvSpPr>
          <p:spPr bwMode="auto">
            <a:xfrm>
              <a:off x="1383" y="3671"/>
              <a:ext cx="5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dirty="0">
                  <a:solidFill>
                    <a:srgbClr val="000000"/>
                  </a:solidFill>
                </a:rPr>
                <a:t>Rate =</a:t>
              </a:r>
              <a:endParaRPr lang="en-US" altLang="en-US" sz="1000" dirty="0">
                <a:solidFill>
                  <a:srgbClr val="000000"/>
                </a:solidFill>
                <a:latin typeface="Times New Roman" charset="0"/>
              </a:endParaRPr>
            </a:p>
          </p:txBody>
        </p:sp>
        <p:sp>
          <p:nvSpPr>
            <p:cNvPr id="85003" name="Text Box 8"/>
            <p:cNvSpPr txBox="1">
              <a:spLocks noChangeArrowheads="1"/>
            </p:cNvSpPr>
            <p:nvPr/>
          </p:nvSpPr>
          <p:spPr bwMode="auto">
            <a:xfrm>
              <a:off x="2108" y="3575"/>
              <a:ext cx="10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cwnd * MSS</a:t>
              </a:r>
              <a:r>
                <a:rPr lang="en-US" altLang="en-US" sz="1000">
                  <a:solidFill>
                    <a:srgbClr val="000000"/>
                  </a:solidFill>
                  <a:latin typeface="Times New Roman" charset="0"/>
                </a:rPr>
                <a:t> </a:t>
              </a:r>
            </a:p>
          </p:txBody>
        </p:sp>
        <p:sp>
          <p:nvSpPr>
            <p:cNvPr id="85004" name="Text Box 9"/>
            <p:cNvSpPr txBox="1">
              <a:spLocks noChangeArrowheads="1"/>
            </p:cNvSpPr>
            <p:nvPr/>
          </p:nvSpPr>
          <p:spPr bwMode="auto">
            <a:xfrm>
              <a:off x="2393" y="3797"/>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RTT</a:t>
              </a:r>
              <a:r>
                <a:rPr lang="en-US" altLang="en-US" sz="1000">
                  <a:solidFill>
                    <a:srgbClr val="000000"/>
                  </a:solidFill>
                  <a:latin typeface="Times New Roman" charset="0"/>
                </a:rPr>
                <a:t> </a:t>
              </a:r>
            </a:p>
          </p:txBody>
        </p:sp>
        <p:sp>
          <p:nvSpPr>
            <p:cNvPr id="85005" name="Text Box 10"/>
            <p:cNvSpPr txBox="1">
              <a:spLocks noChangeArrowheads="1"/>
            </p:cNvSpPr>
            <p:nvPr/>
          </p:nvSpPr>
          <p:spPr bwMode="auto">
            <a:xfrm>
              <a:off x="2953" y="3695"/>
              <a:ext cx="8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Bytes/sec</a:t>
              </a:r>
              <a:endParaRPr lang="en-US" altLang="en-US" sz="1000">
                <a:solidFill>
                  <a:srgbClr val="000000"/>
                </a:solidFill>
                <a:latin typeface="Times New Roman" charset="0"/>
              </a:endParaRPr>
            </a:p>
          </p:txBody>
        </p:sp>
        <p:sp>
          <p:nvSpPr>
            <p:cNvPr id="85006" name="Line 11"/>
            <p:cNvSpPr>
              <a:spLocks noChangeShapeType="1"/>
            </p:cNvSpPr>
            <p:nvPr/>
          </p:nvSpPr>
          <p:spPr bwMode="auto">
            <a:xfrm flipV="1">
              <a:off x="2262" y="3804"/>
              <a:ext cx="6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7" name="Rectangle 12"/>
            <p:cNvSpPr>
              <a:spLocks noChangeArrowheads="1"/>
            </p:cNvSpPr>
            <p:nvPr/>
          </p:nvSpPr>
          <p:spPr bwMode="auto">
            <a:xfrm>
              <a:off x="1104" y="3564"/>
              <a:ext cx="2778" cy="51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
        <p:nvSpPr>
          <p:cNvPr id="84999" name="Rectangle 13"/>
          <p:cNvSpPr>
            <a:spLocks noChangeArrowheads="1"/>
          </p:cNvSpPr>
          <p:nvPr/>
        </p:nvSpPr>
        <p:spPr bwMode="auto">
          <a:xfrm>
            <a:off x="1914525" y="3924300"/>
            <a:ext cx="1190625" cy="438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5000" name="Text Box 14"/>
          <p:cNvSpPr txBox="1">
            <a:spLocks noChangeArrowheads="1"/>
          </p:cNvSpPr>
          <p:nvPr/>
        </p:nvSpPr>
        <p:spPr bwMode="auto">
          <a:xfrm>
            <a:off x="2124075" y="38639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a:solidFill>
                  <a:srgbClr val="000000"/>
                </a:solidFill>
                <a:latin typeface="Courier New" charset="0"/>
              </a:rPr>
              <a:t>cwnd</a:t>
            </a:r>
          </a:p>
        </p:txBody>
      </p:sp>
      <p:sp>
        <p:nvSpPr>
          <p:cNvPr id="85001" name="Text Box 15"/>
          <p:cNvSpPr txBox="1">
            <a:spLocks noChangeArrowheads="1"/>
          </p:cNvSpPr>
          <p:nvPr/>
        </p:nvSpPr>
        <p:spPr bwMode="auto">
          <a:xfrm>
            <a:off x="509588" y="6381750"/>
            <a:ext cx="751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a:solidFill>
                  <a:srgbClr val="000000"/>
                </a:solidFill>
                <a:latin typeface="Times New Roman" charset="0"/>
              </a:rPr>
              <a:t>Assume W is small enough. Ignore small details. MSS: Minimum Segment Size</a:t>
            </a:r>
          </a:p>
        </p:txBody>
      </p:sp>
    </p:spTree>
    <p:extLst>
      <p:ext uri="{BB962C8B-B14F-4D97-AF65-F5344CB8AC3E}">
        <p14:creationId xmlns:p14="http://schemas.microsoft.com/office/powerpoint/2010/main" val="67878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0DB16E0-A47F-F942-B26D-404A91D0601A}" type="slidenum">
              <a:rPr lang="en-US" altLang="en-US" sz="1400">
                <a:solidFill>
                  <a:srgbClr val="000000"/>
                </a:solidFill>
                <a:latin typeface="Times New Roman" charset="0"/>
              </a:rPr>
              <a:pPr>
                <a:spcBef>
                  <a:spcPct val="0"/>
                </a:spcBef>
                <a:buClrTx/>
                <a:buSzTx/>
                <a:buFontTx/>
                <a:buNone/>
              </a:pPr>
              <a:t>28</a:t>
            </a:fld>
            <a:endParaRPr lang="en-US" altLang="en-US" sz="1400">
              <a:solidFill>
                <a:srgbClr val="000000"/>
              </a:solidFill>
              <a:latin typeface="Times New Roman" charset="0"/>
            </a:endParaRPr>
          </a:p>
        </p:txBody>
      </p:sp>
      <p:sp>
        <p:nvSpPr>
          <p:cNvPr id="7065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600" u="sng">
                <a:solidFill>
                  <a:srgbClr val="3333CC"/>
                </a:solidFill>
              </a:rPr>
              <a:t>Some General Questions</a:t>
            </a:r>
          </a:p>
        </p:txBody>
      </p:sp>
      <p:sp>
        <p:nvSpPr>
          <p:cNvPr id="70659" name="Rectangle 3"/>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None/>
            </a:pPr>
            <a:r>
              <a:rPr lang="en-US" altLang="en-US" dirty="0">
                <a:solidFill>
                  <a:srgbClr val="FF0000"/>
                </a:solidFill>
              </a:rPr>
              <a:t>Big picture question:</a:t>
            </a:r>
            <a:endParaRPr lang="en-US" altLang="en-US" dirty="0"/>
          </a:p>
          <a:p>
            <a:pPr>
              <a:buFont typeface="Wingdings" pitchFamily="2" charset="2"/>
              <a:buChar char="q"/>
            </a:pPr>
            <a:r>
              <a:rPr lang="en-US" altLang="en-US" dirty="0"/>
              <a:t>How to determine a flow</a:t>
            </a:r>
            <a:r>
              <a:rPr lang="ja-JP" altLang="en-US" dirty="0"/>
              <a:t>’</a:t>
            </a:r>
            <a:r>
              <a:rPr lang="en-US" altLang="ja-JP" dirty="0"/>
              <a:t>s sending rate?</a:t>
            </a:r>
            <a:endParaRPr lang="en-US" altLang="ja-JP" dirty="0">
              <a:solidFill>
                <a:srgbClr val="FF0000"/>
              </a:solidFill>
            </a:endParaRPr>
          </a:p>
          <a:p>
            <a:pPr>
              <a:buClr>
                <a:srgbClr val="3333CC"/>
              </a:buClr>
            </a:pPr>
            <a:endParaRPr lang="en-US" altLang="en-US" dirty="0">
              <a:solidFill>
                <a:srgbClr val="000000"/>
              </a:solidFill>
            </a:endParaRPr>
          </a:p>
          <a:p>
            <a:pPr marL="0" indent="0">
              <a:buClr>
                <a:srgbClr val="3333CC"/>
              </a:buClr>
              <a:buNone/>
            </a:pPr>
            <a:r>
              <a:rPr lang="en-US" altLang="en-US" dirty="0">
                <a:solidFill>
                  <a:srgbClr val="000000"/>
                </a:solidFill>
              </a:rPr>
              <a:t>For better understanding, we need to look at a few basic questions:</a:t>
            </a:r>
          </a:p>
          <a:p>
            <a:pPr>
              <a:buClr>
                <a:srgbClr val="3333CC"/>
              </a:buClr>
              <a:buFont typeface="Wingdings" pitchFamily="2" charset="2"/>
              <a:buChar char="q"/>
            </a:pPr>
            <a:r>
              <a:rPr lang="en-US" altLang="en-US" dirty="0">
                <a:solidFill>
                  <a:srgbClr val="000000"/>
                </a:solidFill>
              </a:rPr>
              <a:t>What is congestion (cost of congestion)?</a:t>
            </a:r>
          </a:p>
          <a:p>
            <a:pPr>
              <a:buClr>
                <a:srgbClr val="3333CC"/>
              </a:buClr>
              <a:buFont typeface="Wingdings" pitchFamily="2" charset="2"/>
              <a:buChar char="q"/>
            </a:pPr>
            <a:r>
              <a:rPr lang="en-US" altLang="en-US" dirty="0">
                <a:solidFill>
                  <a:srgbClr val="000000"/>
                </a:solidFill>
              </a:rPr>
              <a:t>Why are desired properties of congestion control?</a:t>
            </a:r>
            <a:endParaRPr lang="en-US" altLang="zh-CN" dirty="0">
              <a:solidFill>
                <a:srgbClr val="000000"/>
              </a:solidFill>
              <a:ea typeface="宋体"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zh-CN" sz="4000" u="sng" dirty="0">
                <a:solidFill>
                  <a:srgbClr val="3333CC"/>
                </a:solidFill>
                <a:ea typeface="宋体" charset="-122"/>
              </a:rPr>
              <a:t>Roadmap</a:t>
            </a:r>
            <a:endParaRPr lang="en-US" altLang="en-US" sz="4000" u="sng" dirty="0">
              <a:solidFill>
                <a:srgbClr val="3333CC"/>
              </a:solidFill>
            </a:endParaRPr>
          </a:p>
        </p:txBody>
      </p:sp>
      <p:sp>
        <p:nvSpPr>
          <p:cNvPr id="78850"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buFont typeface="Wingdings" charset="2"/>
              <a:buChar char="q"/>
            </a:pPr>
            <a:r>
              <a:rPr lang="en-US" altLang="zh-CN" dirty="0">
                <a:solidFill>
                  <a:srgbClr val="000000"/>
                </a:solidFill>
                <a:ea typeface="宋体" charset="-122"/>
              </a:rPr>
              <a:t>What is congestion</a:t>
            </a:r>
          </a:p>
          <a:p>
            <a:pPr>
              <a:buClr>
                <a:srgbClr val="3333CC"/>
              </a:buClr>
              <a:buFont typeface="Wingdings" charset="2"/>
              <a:buChar char="q"/>
            </a:pPr>
            <a:r>
              <a:rPr lang="en-US" altLang="zh-CN" dirty="0">
                <a:solidFill>
                  <a:srgbClr val="000000"/>
                </a:solidFill>
                <a:ea typeface="宋体" charset="-122"/>
              </a:rPr>
              <a:t>The basic CC </a:t>
            </a:r>
            <a:r>
              <a:rPr lang="en-US" altLang="zh-CN" dirty="0" err="1">
                <a:solidFill>
                  <a:srgbClr val="000000"/>
                </a:solidFill>
                <a:ea typeface="宋体" charset="-122"/>
              </a:rPr>
              <a:t>alg</a:t>
            </a:r>
            <a:endParaRPr lang="en-US" altLang="zh-CN" dirty="0">
              <a:solidFill>
                <a:srgbClr val="000000"/>
              </a:solidFill>
              <a:ea typeface="宋体" charset="-122"/>
            </a:endParaRPr>
          </a:p>
          <a:p>
            <a:pPr>
              <a:buFont typeface="Wingdings" charset="2"/>
              <a:buChar char="q"/>
            </a:pPr>
            <a:r>
              <a:rPr lang="en-US" altLang="zh-CN" dirty="0">
                <a:ea typeface="宋体" charset="-122"/>
              </a:rPr>
              <a:t>TCP/</a:t>
            </a:r>
            <a:r>
              <a:rPr lang="en-US" altLang="zh-CN" dirty="0" err="1">
                <a:ea typeface="宋体" charset="-122"/>
              </a:rPr>
              <a:t>reno</a:t>
            </a:r>
            <a:r>
              <a:rPr lang="en-US" altLang="zh-CN" dirty="0">
                <a:ea typeface="宋体" charset="-122"/>
              </a:rPr>
              <a:t> CC</a:t>
            </a:r>
          </a:p>
          <a:p>
            <a:pPr>
              <a:buClr>
                <a:srgbClr val="2D2DB9"/>
              </a:buClr>
              <a:buFont typeface="Wingdings" charset="2"/>
              <a:buChar char="q"/>
            </a:pPr>
            <a:r>
              <a:rPr lang="en-US" altLang="en-US" dirty="0">
                <a:ea typeface="宋体" charset="-122"/>
              </a:rPr>
              <a:t>TCP/Vegas</a:t>
            </a:r>
          </a:p>
          <a:p>
            <a:pPr>
              <a:buClr>
                <a:srgbClr val="2D2DB9"/>
              </a:buClr>
              <a:buFont typeface="Wingdings" charset="2"/>
              <a:buChar char="q"/>
            </a:pPr>
            <a:r>
              <a:rPr lang="en-US" altLang="en-US" dirty="0">
                <a:ea typeface="宋体" charset="-122"/>
              </a:rPr>
              <a:t>A unifying view of TCP/Reno and TCP/Vegas</a:t>
            </a:r>
          </a:p>
          <a:p>
            <a:pPr>
              <a:buClr>
                <a:srgbClr val="2D2DB9"/>
              </a:buClr>
              <a:buFont typeface="Wingdings" charset="2"/>
              <a:buChar char="q"/>
            </a:pPr>
            <a:r>
              <a:rPr lang="en-US" altLang="en-US" dirty="0">
                <a:ea typeface="宋体" charset="-122"/>
              </a:rPr>
              <a:t>Network wide resource allocation</a:t>
            </a:r>
          </a:p>
          <a:p>
            <a:pPr lvl="1">
              <a:buClr>
                <a:srgbClr val="2D2DB9"/>
              </a:buClr>
              <a:buFont typeface="Courier New" charset="0"/>
              <a:buChar char="o"/>
            </a:pPr>
            <a:r>
              <a:rPr lang="en-US" altLang="en-US" sz="2200" dirty="0">
                <a:ea typeface="宋体" charset="-122"/>
              </a:rPr>
              <a:t>Framework</a:t>
            </a:r>
          </a:p>
          <a:p>
            <a:pPr lvl="1">
              <a:buClr>
                <a:srgbClr val="2D2DB9"/>
              </a:buClr>
              <a:buFont typeface="Courier New" charset="0"/>
              <a:buChar char="o"/>
            </a:pPr>
            <a:r>
              <a:rPr lang="en-US" altLang="en-US" sz="2200" dirty="0">
                <a:ea typeface="宋体" charset="-122"/>
              </a:rPr>
              <a:t>Axiom derivation of network-wide objective function</a:t>
            </a:r>
          </a:p>
          <a:p>
            <a:pPr lvl="1">
              <a:buClr>
                <a:srgbClr val="2D2DB9"/>
              </a:buClr>
              <a:buFont typeface="Courier New" charset="0"/>
              <a:buChar char="o"/>
            </a:pPr>
            <a:r>
              <a:rPr lang="en-US" altLang="en-US" sz="2200" dirty="0">
                <a:ea typeface="宋体" charset="-122"/>
              </a:rPr>
              <a:t>Derive distributed algorithm</a:t>
            </a:r>
          </a:p>
        </p:txBody>
      </p:sp>
    </p:spTree>
    <p:extLst>
      <p:ext uri="{BB962C8B-B14F-4D97-AF65-F5344CB8AC3E}">
        <p14:creationId xmlns:p14="http://schemas.microsoft.com/office/powerpoint/2010/main" val="161481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96BE9EA-CD02-9149-9EE1-7B7C17E3EE56}" type="slidenum">
              <a:rPr lang="en-US" altLang="en-US" sz="1400">
                <a:solidFill>
                  <a:srgbClr val="000000"/>
                </a:solidFill>
                <a:latin typeface="Times New Roman" charset="0"/>
              </a:rPr>
              <a:pPr>
                <a:spcBef>
                  <a:spcPct val="0"/>
                </a:spcBef>
                <a:buClrTx/>
                <a:buSzTx/>
                <a:buFontTx/>
                <a:buNone/>
              </a:pPr>
              <a:t>3</a:t>
            </a:fld>
            <a:endParaRPr lang="en-US" altLang="en-US" sz="1400">
              <a:solidFill>
                <a:srgbClr val="000000"/>
              </a:solidFill>
              <a:latin typeface="Times New Roman" charset="0"/>
            </a:endParaRPr>
          </a:p>
        </p:txBody>
      </p:sp>
      <p:sp>
        <p:nvSpPr>
          <p:cNvPr id="54274" name="Rectangle 2"/>
          <p:cNvSpPr>
            <a:spLocks noChangeArrowheads="1"/>
          </p:cNvSpPr>
          <p:nvPr/>
        </p:nvSpPr>
        <p:spPr bwMode="auto">
          <a:xfrm>
            <a:off x="533400" y="180303"/>
            <a:ext cx="8020050" cy="101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dirty="0">
                <a:solidFill>
                  <a:srgbClr val="3333CC"/>
                </a:solidFill>
              </a:rPr>
              <a:t>Recap: Reliable Transport</a:t>
            </a:r>
          </a:p>
        </p:txBody>
      </p:sp>
      <p:sp>
        <p:nvSpPr>
          <p:cNvPr id="54275" name="Rectangle 3"/>
          <p:cNvSpPr>
            <a:spLocks noChangeArrowheads="1"/>
          </p:cNvSpPr>
          <p:nvPr/>
        </p:nvSpPr>
        <p:spPr bwMode="auto">
          <a:xfrm>
            <a:off x="476250" y="129699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protocols</a:t>
            </a: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buFont typeface="Wingdings" pitchFamily="2" charset="2"/>
              <a:buChar char="q"/>
            </a:pPr>
            <a:r>
              <a:rPr lang="en-US" altLang="en-US" dirty="0">
                <a:solidFill>
                  <a:srgbClr val="000000"/>
                </a:solidFill>
              </a:rPr>
              <a:t>Realization: GBN or SR</a:t>
            </a:r>
          </a:p>
        </p:txBody>
      </p:sp>
      <p:pic>
        <p:nvPicPr>
          <p:cNvPr id="5" name="Picture 5" descr="rdt_pipelin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774" y="1745363"/>
            <a:ext cx="4214777" cy="163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985084" y="3898012"/>
            <a:ext cx="5396158" cy="2959988"/>
          </a:xfrm>
          <a:prstGeom prst="rect">
            <a:avLst/>
          </a:prstGeom>
        </p:spPr>
      </p:pic>
      <p:sp>
        <p:nvSpPr>
          <p:cNvPr id="22" name="Rectangle 21"/>
          <p:cNvSpPr/>
          <p:nvPr/>
        </p:nvSpPr>
        <p:spPr>
          <a:xfrm>
            <a:off x="7226328" y="2045130"/>
            <a:ext cx="1663747" cy="1200329"/>
          </a:xfrm>
          <a:prstGeom prst="rect">
            <a:avLst/>
          </a:prstGeom>
        </p:spPr>
        <p:txBody>
          <a:bodyPr wrap="square">
            <a:spAutoFit/>
          </a:bodyPr>
          <a:lstStyle/>
          <a:p>
            <a:r>
              <a:rPr lang="en-US" dirty="0"/>
              <a:t>General technique:</a:t>
            </a:r>
            <a:br>
              <a:rPr lang="en-US"/>
            </a:br>
            <a:r>
              <a:rPr lang="en-US"/>
              <a:t>pipelining.</a:t>
            </a:r>
            <a:endParaRPr lang="en-US" dirty="0"/>
          </a:p>
        </p:txBody>
      </p:sp>
    </p:spTree>
    <p:extLst>
      <p:ext uri="{BB962C8B-B14F-4D97-AF65-F5344CB8AC3E}">
        <p14:creationId xmlns:p14="http://schemas.microsoft.com/office/powerpoint/2010/main" val="209733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30</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TCP</a:t>
            </a:r>
            <a:r>
              <a:rPr lang="zh-CN" altLang="en-US" dirty="0">
                <a:solidFill>
                  <a:srgbClr val="000000"/>
                </a:solidFill>
                <a:ea typeface="宋体" charset="-122"/>
              </a:rPr>
              <a:t> </a:t>
            </a:r>
            <a:r>
              <a:rPr lang="en-US" altLang="zh-CN" dirty="0">
                <a:solidFill>
                  <a:srgbClr val="000000"/>
                </a:solidFill>
                <a:ea typeface="宋体" charset="-122"/>
              </a:rPr>
              <a:t>Reliability</a:t>
            </a:r>
          </a:p>
          <a:p>
            <a:pPr>
              <a:buClr>
                <a:srgbClr val="3333CC"/>
              </a:buClr>
              <a:buFont typeface="Wingdings" pitchFamily="2" charset="2"/>
              <a:buChar char="q"/>
            </a:pPr>
            <a:r>
              <a:rPr lang="en-US" altLang="zh-CN" dirty="0">
                <a:ea typeface="宋体" charset="-122"/>
              </a:rPr>
              <a:t>Transport congestion control</a:t>
            </a:r>
          </a:p>
          <a:p>
            <a:pPr lvl="1">
              <a:buClr>
                <a:srgbClr val="C00000"/>
              </a:buClr>
              <a:buFont typeface="Wingdings" pitchFamily="2" charset="2"/>
              <a:buChar char="Ø"/>
            </a:pPr>
            <a:r>
              <a:rPr lang="en-US" altLang="zh-CN" i="1" dirty="0">
                <a:solidFill>
                  <a:srgbClr val="C00000"/>
                </a:solidFill>
                <a:ea typeface="宋体" charset="-122"/>
              </a:rPr>
              <a:t>what is congestion (cost of congestion)</a:t>
            </a:r>
          </a:p>
        </p:txBody>
      </p:sp>
    </p:spTree>
    <p:extLst>
      <p:ext uri="{BB962C8B-B14F-4D97-AF65-F5344CB8AC3E}">
        <p14:creationId xmlns:p14="http://schemas.microsoft.com/office/powerpoint/2010/main" val="183502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1CE5EF-2EEB-8547-9ECA-A0442C3ACE2A}" type="slidenum">
              <a:rPr lang="en-US" altLang="en-US" sz="1400">
                <a:solidFill>
                  <a:srgbClr val="000000"/>
                </a:solidFill>
                <a:latin typeface="Times New Roman" charset="0"/>
              </a:rPr>
              <a:pPr>
                <a:spcBef>
                  <a:spcPct val="0"/>
                </a:spcBef>
                <a:buClrTx/>
                <a:buSzTx/>
                <a:buFontTx/>
                <a:buNone/>
              </a:pPr>
              <a:t>31</a:t>
            </a:fld>
            <a:endParaRPr lang="en-US" altLang="en-US" sz="1400">
              <a:solidFill>
                <a:srgbClr val="000000"/>
              </a:solidFill>
              <a:latin typeface="Times New Roman" charset="0"/>
            </a:endParaRPr>
          </a:p>
        </p:txBody>
      </p:sp>
      <p:sp>
        <p:nvSpPr>
          <p:cNvPr id="72706" name="Text Box 2"/>
          <p:cNvSpPr txBox="1">
            <a:spLocks noChangeArrowheads="1"/>
          </p:cNvSpPr>
          <p:nvPr/>
        </p:nvSpPr>
        <p:spPr bwMode="auto">
          <a:xfrm>
            <a:off x="304800" y="2438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400">
                <a:solidFill>
                  <a:srgbClr val="3333CC"/>
                </a:solidFill>
              </a:rPr>
              <a:t>flow 2 (</a:t>
            </a:r>
            <a:r>
              <a:rPr lang="en-US" altLang="en-US" sz="1400">
                <a:solidFill>
                  <a:srgbClr val="FF0000"/>
                </a:solidFill>
              </a:rPr>
              <a:t>5 Mbps</a:t>
            </a:r>
            <a:r>
              <a:rPr lang="en-US" altLang="en-US" sz="1400">
                <a:solidFill>
                  <a:srgbClr val="3333CC"/>
                </a:solidFill>
              </a:rPr>
              <a:t>)</a:t>
            </a:r>
            <a:endParaRPr lang="en-US" altLang="en-US" sz="1400">
              <a:solidFill>
                <a:srgbClr val="3333CC"/>
              </a:solidFill>
              <a:latin typeface="Times New Roman" charset="0"/>
            </a:endParaRPr>
          </a:p>
        </p:txBody>
      </p:sp>
      <p:graphicFrame>
        <p:nvGraphicFramePr>
          <p:cNvPr id="72707" name="Object 3"/>
          <p:cNvGraphicFramePr>
            <a:graphicFrameLocks noChangeAspect="1"/>
          </p:cNvGraphicFramePr>
          <p:nvPr/>
        </p:nvGraphicFramePr>
        <p:xfrm>
          <a:off x="990600" y="2743200"/>
          <a:ext cx="593725" cy="355600"/>
        </p:xfrm>
        <a:graphic>
          <a:graphicData uri="http://schemas.openxmlformats.org/presentationml/2006/ole">
            <mc:AlternateContent xmlns:mc="http://schemas.openxmlformats.org/markup-compatibility/2006">
              <mc:Choice xmlns:v="urn:schemas-microsoft-com:vml" Requires="v">
                <p:oleObj spid="_x0000_s154596" name="Clip" r:id="rId4" imgW="1307079" imgH="1083682" progId="MS_ClipArt_Gallery.2">
                  <p:embed/>
                </p:oleObj>
              </mc:Choice>
              <mc:Fallback>
                <p:oleObj name="Clip" r:id="rId4" imgW="1307079" imgH="1083682"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43200"/>
                        <a:ext cx="5937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08" name="Text Box 4"/>
          <p:cNvSpPr txBox="1">
            <a:spLocks noChangeArrowheads="1"/>
          </p:cNvSpPr>
          <p:nvPr/>
        </p:nvSpPr>
        <p:spPr bwMode="auto">
          <a:xfrm>
            <a:off x="252413" y="1524000"/>
            <a:ext cx="750887" cy="3460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a:solidFill>
                  <a:srgbClr val="FF0000"/>
                </a:solidFill>
              </a:rPr>
              <a:t>flow 1</a:t>
            </a:r>
            <a:endParaRPr lang="en-US" altLang="en-US" sz="1600">
              <a:solidFill>
                <a:srgbClr val="FF0000"/>
              </a:solidFill>
              <a:latin typeface="Times New Roman" charset="0"/>
            </a:endParaRPr>
          </a:p>
        </p:txBody>
      </p:sp>
      <p:sp>
        <p:nvSpPr>
          <p:cNvPr id="72709" name="Oval 5"/>
          <p:cNvSpPr>
            <a:spLocks noChangeArrowheads="1"/>
          </p:cNvSpPr>
          <p:nvPr/>
        </p:nvSpPr>
        <p:spPr bwMode="auto">
          <a:xfrm>
            <a:off x="1685925" y="1679575"/>
            <a:ext cx="5748338" cy="1371600"/>
          </a:xfrm>
          <a:prstGeom prst="ellipse">
            <a:avLst/>
          </a:prstGeom>
          <a:solidFill>
            <a:schemeClr val="accent1"/>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1000">
              <a:solidFill>
                <a:srgbClr val="000000"/>
              </a:solidFill>
              <a:latin typeface="Times New Roman" charset="0"/>
            </a:endParaRPr>
          </a:p>
        </p:txBody>
      </p:sp>
      <p:sp>
        <p:nvSpPr>
          <p:cNvPr id="72710" name="Line 6"/>
          <p:cNvSpPr>
            <a:spLocks noChangeShapeType="1"/>
          </p:cNvSpPr>
          <p:nvPr/>
        </p:nvSpPr>
        <p:spPr bwMode="auto">
          <a:xfrm>
            <a:off x="1755775" y="1679575"/>
            <a:ext cx="560388"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11" name="Line 7"/>
          <p:cNvSpPr>
            <a:spLocks noChangeShapeType="1"/>
          </p:cNvSpPr>
          <p:nvPr/>
        </p:nvSpPr>
        <p:spPr bwMode="auto">
          <a:xfrm>
            <a:off x="6451600" y="2951163"/>
            <a:ext cx="701675" cy="201612"/>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2" name="Object 8">
            <a:hlinkClick r:id="" action="ppaction://ole?verb=0"/>
          </p:cNvPr>
          <p:cNvGraphicFramePr>
            <a:graphicFrameLocks/>
          </p:cNvGraphicFramePr>
          <p:nvPr/>
        </p:nvGraphicFramePr>
        <p:xfrm>
          <a:off x="2233613" y="1663700"/>
          <a:ext cx="628650" cy="523875"/>
        </p:xfrm>
        <a:graphic>
          <a:graphicData uri="http://schemas.openxmlformats.org/presentationml/2006/ole">
            <mc:AlternateContent xmlns:mc="http://schemas.openxmlformats.org/markup-compatibility/2006">
              <mc:Choice xmlns:v="urn:schemas-microsoft-com:vml" Requires="v">
                <p:oleObj spid="_x0000_s154597" name="Clip" r:id="rId6" imgW="1438275" imgH="1654175" progId="MS_ClipArt_Gallery.2">
                  <p:embed/>
                </p:oleObj>
              </mc:Choice>
              <mc:Fallback>
                <p:oleObj name="Clip" r:id="rId6" imgW="1438275" imgH="1654175" progId="MS_ClipArt_Gallery.2">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1663700"/>
                        <a:ext cx="62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3" name="Line 9"/>
          <p:cNvSpPr>
            <a:spLocks noChangeShapeType="1"/>
          </p:cNvSpPr>
          <p:nvPr/>
        </p:nvSpPr>
        <p:spPr bwMode="auto">
          <a:xfrm>
            <a:off x="5400675" y="2439988"/>
            <a:ext cx="701675" cy="4079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4" name="Object 10">
            <a:hlinkClick r:id="" action="ppaction://ole?verb=0"/>
          </p:cNvPr>
          <p:cNvGraphicFramePr>
            <a:graphicFrameLocks/>
          </p:cNvGraphicFramePr>
          <p:nvPr/>
        </p:nvGraphicFramePr>
        <p:xfrm>
          <a:off x="6030913" y="2525713"/>
          <a:ext cx="628650" cy="525462"/>
        </p:xfrm>
        <a:graphic>
          <a:graphicData uri="http://schemas.openxmlformats.org/presentationml/2006/ole">
            <mc:AlternateContent xmlns:mc="http://schemas.openxmlformats.org/markup-compatibility/2006">
              <mc:Choice xmlns:v="urn:schemas-microsoft-com:vml" Requires="v">
                <p:oleObj spid="_x0000_s154598" name="Clip" r:id="rId8" imgW="1438275" imgH="1654175" progId="MS_ClipArt_Gallery.2">
                  <p:embed/>
                </p:oleObj>
              </mc:Choice>
              <mc:Fallback>
                <p:oleObj name="Clip" r:id="rId8" imgW="1438275" imgH="1654175" progId="MS_ClipArt_Gallery.2">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913" y="2525713"/>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2715" name="Object 11"/>
          <p:cNvGraphicFramePr>
            <a:graphicFrameLocks noChangeAspect="1"/>
          </p:cNvGraphicFramePr>
          <p:nvPr/>
        </p:nvGraphicFramePr>
        <p:xfrm>
          <a:off x="7119938" y="2951163"/>
          <a:ext cx="595312" cy="354012"/>
        </p:xfrm>
        <a:graphic>
          <a:graphicData uri="http://schemas.openxmlformats.org/presentationml/2006/ole">
            <mc:AlternateContent xmlns:mc="http://schemas.openxmlformats.org/markup-compatibility/2006">
              <mc:Choice xmlns:v="urn:schemas-microsoft-com:vml" Requires="v">
                <p:oleObj spid="_x0000_s154599" name="Clip" r:id="rId9" imgW="1307079" imgH="1083682" progId="MS_ClipArt_Gallery.2">
                  <p:embed/>
                </p:oleObj>
              </mc:Choice>
              <mc:Fallback>
                <p:oleObj name="Clip" r:id="rId9"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938" y="2951163"/>
                        <a:ext cx="5953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16" name="Line 12"/>
          <p:cNvSpPr>
            <a:spLocks noChangeShapeType="1"/>
          </p:cNvSpPr>
          <p:nvPr/>
        </p:nvSpPr>
        <p:spPr bwMode="auto">
          <a:xfrm flipV="1">
            <a:off x="3789363" y="2439988"/>
            <a:ext cx="1330325" cy="0"/>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7" name="Object 13">
            <a:hlinkClick r:id="" action="ppaction://ole?verb=0"/>
          </p:cNvPr>
          <p:cNvGraphicFramePr>
            <a:graphicFrameLocks/>
          </p:cNvGraphicFramePr>
          <p:nvPr/>
        </p:nvGraphicFramePr>
        <p:xfrm>
          <a:off x="5049838" y="2085975"/>
          <a:ext cx="630237" cy="525463"/>
        </p:xfrm>
        <a:graphic>
          <a:graphicData uri="http://schemas.openxmlformats.org/presentationml/2006/ole">
            <mc:AlternateContent xmlns:mc="http://schemas.openxmlformats.org/markup-compatibility/2006">
              <mc:Choice xmlns:v="urn:schemas-microsoft-com:vml" Requires="v">
                <p:oleObj spid="_x0000_s154600" name="Clip" r:id="rId10" imgW="1438275" imgH="1654175" progId="MS_ClipArt_Gallery.2">
                  <p:embed/>
                </p:oleObj>
              </mc:Choice>
              <mc:Fallback>
                <p:oleObj name="Clip" r:id="rId10" imgW="1438275" imgH="1654175" progId="MS_ClipArt_Gallery.2">
                  <p:embed/>
                  <p:pic>
                    <p:nvPicPr>
                      <p:cNvPr id="0" name="Object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38" y="2085975"/>
                        <a:ext cx="63023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8" name="Text Box 14"/>
          <p:cNvSpPr txBox="1">
            <a:spLocks noChangeArrowheads="1"/>
          </p:cNvSpPr>
          <p:nvPr/>
        </p:nvSpPr>
        <p:spPr bwMode="auto">
          <a:xfrm>
            <a:off x="3359150" y="2641600"/>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Times New Roman" charset="0"/>
              </a:rPr>
              <a:t>router 1</a:t>
            </a:r>
          </a:p>
        </p:txBody>
      </p:sp>
      <p:sp>
        <p:nvSpPr>
          <p:cNvPr id="72719" name="Text Box 15"/>
          <p:cNvSpPr txBox="1">
            <a:spLocks noChangeArrowheads="1"/>
          </p:cNvSpPr>
          <p:nvPr/>
        </p:nvSpPr>
        <p:spPr bwMode="auto">
          <a:xfrm>
            <a:off x="4762500" y="2641600"/>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Times New Roman" charset="0"/>
              </a:rPr>
              <a:t>router 2</a:t>
            </a:r>
          </a:p>
        </p:txBody>
      </p:sp>
      <p:sp>
        <p:nvSpPr>
          <p:cNvPr id="72720" name="Line 16"/>
          <p:cNvSpPr>
            <a:spLocks noChangeShapeType="1"/>
          </p:cNvSpPr>
          <p:nvPr/>
        </p:nvSpPr>
        <p:spPr bwMode="auto">
          <a:xfrm flipV="1">
            <a:off x="6592888" y="1679575"/>
            <a:ext cx="841375"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21" name="Object 17">
            <a:hlinkClick r:id="" action="ppaction://ole?verb=0"/>
          </p:cNvPr>
          <p:cNvGraphicFramePr>
            <a:graphicFrameLocks/>
          </p:cNvGraphicFramePr>
          <p:nvPr/>
        </p:nvGraphicFramePr>
        <p:xfrm>
          <a:off x="6313488" y="1627188"/>
          <a:ext cx="628650" cy="525462"/>
        </p:xfrm>
        <a:graphic>
          <a:graphicData uri="http://schemas.openxmlformats.org/presentationml/2006/ole">
            <mc:AlternateContent xmlns:mc="http://schemas.openxmlformats.org/markup-compatibility/2006">
              <mc:Choice xmlns:v="urn:schemas-microsoft-com:vml" Requires="v">
                <p:oleObj spid="_x0000_s154601" name="Clip" r:id="rId11" imgW="1438275" imgH="1654175" progId="MS_ClipArt_Gallery.2">
                  <p:embed/>
                </p:oleObj>
              </mc:Choice>
              <mc:Fallback>
                <p:oleObj name="Clip" r:id="rId11" imgW="1438275" imgH="1654175" progId="MS_ClipArt_Gallery.2">
                  <p:embed/>
                  <p:pic>
                    <p:nvPicPr>
                      <p:cNvPr id="0" name="Object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488" y="1627188"/>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22" name="Line 18"/>
          <p:cNvSpPr>
            <a:spLocks noChangeShapeType="1"/>
          </p:cNvSpPr>
          <p:nvPr/>
        </p:nvSpPr>
        <p:spPr bwMode="auto">
          <a:xfrm flipV="1">
            <a:off x="2387600" y="2490788"/>
            <a:ext cx="965200" cy="2555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23" name="Object 19"/>
          <p:cNvGraphicFramePr>
            <a:graphicFrameLocks noChangeAspect="1"/>
          </p:cNvGraphicFramePr>
          <p:nvPr/>
        </p:nvGraphicFramePr>
        <p:xfrm>
          <a:off x="7329488" y="1527175"/>
          <a:ext cx="595312" cy="355600"/>
        </p:xfrm>
        <a:graphic>
          <a:graphicData uri="http://schemas.openxmlformats.org/presentationml/2006/ole">
            <mc:AlternateContent xmlns:mc="http://schemas.openxmlformats.org/markup-compatibility/2006">
              <mc:Choice xmlns:v="urn:schemas-microsoft-com:vml" Requires="v">
                <p:oleObj spid="_x0000_s154602" name="Clip" r:id="rId12" imgW="1307079" imgH="1083682" progId="MS_ClipArt_Gallery.2">
                  <p:embed/>
                </p:oleObj>
              </mc:Choice>
              <mc:Fallback>
                <p:oleObj name="Clip" r:id="rId12" imgW="1307079" imgH="1083682" progId="MS_ClipArt_Gallery.2">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488" y="1527175"/>
                        <a:ext cx="5953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2724" name="Object 20">
            <a:hlinkClick r:id="" action="ppaction://ole?verb=0"/>
          </p:cNvPr>
          <p:cNvGraphicFramePr>
            <a:graphicFrameLocks/>
          </p:cNvGraphicFramePr>
          <p:nvPr/>
        </p:nvGraphicFramePr>
        <p:xfrm>
          <a:off x="2036763" y="2490788"/>
          <a:ext cx="628650" cy="527050"/>
        </p:xfrm>
        <a:graphic>
          <a:graphicData uri="http://schemas.openxmlformats.org/presentationml/2006/ole">
            <mc:AlternateContent xmlns:mc="http://schemas.openxmlformats.org/markup-compatibility/2006">
              <mc:Choice xmlns:v="urn:schemas-microsoft-com:vml" Requires="v">
                <p:oleObj spid="_x0000_s154603" name="Clip" r:id="rId13" imgW="1438275" imgH="1654175" progId="MS_ClipArt_Gallery.2">
                  <p:embed/>
                </p:oleObj>
              </mc:Choice>
              <mc:Fallback>
                <p:oleObj name="Clip" r:id="rId13" imgW="1438275" imgH="1654175" progId="MS_ClipArt_Gallery.2">
                  <p:embed/>
                  <p:pic>
                    <p:nvPicPr>
                      <p:cNvPr id="0" name="Object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763" y="2490788"/>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25" name="Text Box 21"/>
          <p:cNvSpPr txBox="1">
            <a:spLocks noChangeArrowheads="1"/>
          </p:cNvSpPr>
          <p:nvPr/>
        </p:nvSpPr>
        <p:spPr bwMode="auto">
          <a:xfrm>
            <a:off x="3992563" y="20304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 Mbps</a:t>
            </a:r>
          </a:p>
        </p:txBody>
      </p:sp>
      <p:sp>
        <p:nvSpPr>
          <p:cNvPr id="72726" name="Text Box 22"/>
          <p:cNvSpPr txBox="1">
            <a:spLocks noChangeArrowheads="1"/>
          </p:cNvSpPr>
          <p:nvPr/>
        </p:nvSpPr>
        <p:spPr bwMode="auto">
          <a:xfrm rot="-1200000">
            <a:off x="5508625" y="1798638"/>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FF0000"/>
                </a:solidFill>
                <a:latin typeface="Times New Roman" charset="0"/>
              </a:rPr>
              <a:t>5 Mbps</a:t>
            </a:r>
          </a:p>
        </p:txBody>
      </p:sp>
      <p:sp>
        <p:nvSpPr>
          <p:cNvPr id="72727" name="Text Box 23"/>
          <p:cNvSpPr txBox="1">
            <a:spLocks noChangeArrowheads="1"/>
          </p:cNvSpPr>
          <p:nvPr/>
        </p:nvSpPr>
        <p:spPr bwMode="auto">
          <a:xfrm rot="900000">
            <a:off x="2652713" y="188277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20 Mbps</a:t>
            </a:r>
          </a:p>
        </p:txBody>
      </p:sp>
      <p:sp>
        <p:nvSpPr>
          <p:cNvPr id="72728" name="Line 24"/>
          <p:cNvSpPr>
            <a:spLocks noChangeShapeType="1"/>
          </p:cNvSpPr>
          <p:nvPr/>
        </p:nvSpPr>
        <p:spPr bwMode="auto">
          <a:xfrm flipV="1">
            <a:off x="1660525" y="2841625"/>
            <a:ext cx="420688" cy="103188"/>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9" name="Line 25"/>
          <p:cNvSpPr>
            <a:spLocks noChangeShapeType="1"/>
          </p:cNvSpPr>
          <p:nvPr/>
        </p:nvSpPr>
        <p:spPr bwMode="auto">
          <a:xfrm flipV="1">
            <a:off x="5464175" y="1839913"/>
            <a:ext cx="1050925" cy="4064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30" name="Object 26">
            <a:hlinkClick r:id="" action="ppaction://ole?verb=0"/>
          </p:cNvPr>
          <p:cNvGraphicFramePr>
            <a:graphicFrameLocks/>
          </p:cNvGraphicFramePr>
          <p:nvPr/>
        </p:nvGraphicFramePr>
        <p:xfrm>
          <a:off x="3343275" y="2125663"/>
          <a:ext cx="628650" cy="527050"/>
        </p:xfrm>
        <a:graphic>
          <a:graphicData uri="http://schemas.openxmlformats.org/presentationml/2006/ole">
            <mc:AlternateContent xmlns:mc="http://schemas.openxmlformats.org/markup-compatibility/2006">
              <mc:Choice xmlns:v="urn:schemas-microsoft-com:vml" Requires="v">
                <p:oleObj spid="_x0000_s154604" name="Clip" r:id="rId14" imgW="1438275" imgH="1654175" progId="MS_ClipArt_Gallery.2">
                  <p:embed/>
                </p:oleObj>
              </mc:Choice>
              <mc:Fallback>
                <p:oleObj name="Clip" r:id="rId14" imgW="1438275" imgH="1654175" progId="MS_ClipArt_Gallery.2">
                  <p:embed/>
                  <p:pic>
                    <p:nvPicPr>
                      <p:cNvPr id="0" name="Object 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2125663"/>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31" name="Line 27"/>
          <p:cNvSpPr>
            <a:spLocks noChangeShapeType="1"/>
          </p:cNvSpPr>
          <p:nvPr/>
        </p:nvSpPr>
        <p:spPr bwMode="auto">
          <a:xfrm>
            <a:off x="2630488" y="2054225"/>
            <a:ext cx="744537" cy="285750"/>
          </a:xfrm>
          <a:prstGeom prst="line">
            <a:avLst/>
          </a:prstGeom>
          <a:noFill/>
          <a:ln w="762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32" name="Object 28"/>
          <p:cNvGraphicFramePr>
            <a:graphicFrameLocks noChangeAspect="1"/>
          </p:cNvGraphicFramePr>
          <p:nvPr/>
        </p:nvGraphicFramePr>
        <p:xfrm>
          <a:off x="1066800" y="1447800"/>
          <a:ext cx="593725" cy="457200"/>
        </p:xfrm>
        <a:graphic>
          <a:graphicData uri="http://schemas.openxmlformats.org/presentationml/2006/ole">
            <mc:AlternateContent xmlns:mc="http://schemas.openxmlformats.org/markup-compatibility/2006">
              <mc:Choice xmlns:v="urn:schemas-microsoft-com:vml" Requires="v">
                <p:oleObj spid="_x0000_s154605" name="Clip" r:id="rId15" imgW="1307079" imgH="1083682" progId="MS_ClipArt_Gallery.2">
                  <p:embed/>
                </p:oleObj>
              </mc:Choice>
              <mc:Fallback>
                <p:oleObj name="Clip" r:id="rId15" imgW="1307079" imgH="1083682"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593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33" name="Line 29"/>
          <p:cNvSpPr>
            <a:spLocks noChangeShapeType="1"/>
          </p:cNvSpPr>
          <p:nvPr/>
        </p:nvSpPr>
        <p:spPr bwMode="auto">
          <a:xfrm>
            <a:off x="3771900" y="2338388"/>
            <a:ext cx="1333500" cy="0"/>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4" name="Rectangle 30"/>
          <p:cNvSpPr>
            <a:spLocks noChangeArrowheads="1"/>
          </p:cNvSpPr>
          <p:nvPr/>
        </p:nvSpPr>
        <p:spPr bwMode="auto">
          <a:xfrm>
            <a:off x="273050" y="419100"/>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a:solidFill>
                  <a:srgbClr val="3333CC"/>
                </a:solidFill>
              </a:rPr>
              <a:t>Cause/Cost of Congestion: </a:t>
            </a:r>
            <a:r>
              <a:rPr lang="en-US" altLang="zh-CN" u="sng">
                <a:solidFill>
                  <a:srgbClr val="3333CC"/>
                </a:solidFill>
                <a:ea typeface="宋体" charset="-122"/>
              </a:rPr>
              <a:t>Single Bottleneck</a:t>
            </a:r>
            <a:endParaRPr lang="en-US" altLang="en-US" u="sng">
              <a:solidFill>
                <a:srgbClr val="3333CC"/>
              </a:solidFill>
            </a:endParaRPr>
          </a:p>
        </p:txBody>
      </p:sp>
      <p:sp>
        <p:nvSpPr>
          <p:cNvPr id="72735" name="Text Box 31"/>
          <p:cNvSpPr txBox="1">
            <a:spLocks noChangeArrowheads="1"/>
          </p:cNvSpPr>
          <p:nvPr/>
        </p:nvSpPr>
        <p:spPr bwMode="auto">
          <a:xfrm>
            <a:off x="379413" y="3290888"/>
            <a:ext cx="8361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dirty="0">
                <a:solidFill>
                  <a:srgbClr val="000000"/>
                </a:solidFill>
              </a:rPr>
              <a:t>- Flow 2 has a fixed sending rate of 5 </a:t>
            </a:r>
            <a:r>
              <a:rPr lang="en-US" altLang="en-US" sz="1800" dirty="0" err="1">
                <a:solidFill>
                  <a:srgbClr val="000000"/>
                </a:solidFill>
              </a:rPr>
              <a:t>Mbps</a:t>
            </a:r>
            <a:endParaRPr lang="en-US" altLang="en-US" sz="1800" dirty="0">
              <a:solidFill>
                <a:srgbClr val="000000"/>
              </a:solidFill>
            </a:endParaRPr>
          </a:p>
          <a:p>
            <a:pPr>
              <a:spcBef>
                <a:spcPct val="0"/>
              </a:spcBef>
              <a:buClrTx/>
              <a:buSzTx/>
              <a:buFontTx/>
              <a:buNone/>
            </a:pPr>
            <a:r>
              <a:rPr lang="en-US" altLang="en-US" sz="1800" dirty="0">
                <a:solidFill>
                  <a:srgbClr val="000000"/>
                </a:solidFill>
              </a:rPr>
              <a:t>- We vary the sending rate of flow 1 from 0 to 20 </a:t>
            </a:r>
            <a:r>
              <a:rPr lang="en-US" altLang="en-US" sz="1800" dirty="0" err="1">
                <a:solidFill>
                  <a:srgbClr val="000000"/>
                </a:solidFill>
              </a:rPr>
              <a:t>Mbps</a:t>
            </a:r>
            <a:endParaRPr lang="en-US" altLang="en-US" sz="1800" dirty="0">
              <a:solidFill>
                <a:srgbClr val="000000"/>
              </a:solidFill>
            </a:endParaRPr>
          </a:p>
          <a:p>
            <a:pPr>
              <a:spcBef>
                <a:spcPct val="0"/>
              </a:spcBef>
              <a:buClrTx/>
              <a:buSzTx/>
              <a:buFontTx/>
              <a:buNone/>
            </a:pPr>
            <a:r>
              <a:rPr lang="en-US" altLang="en-US" sz="1800" dirty="0">
                <a:solidFill>
                  <a:srgbClr val="000000"/>
                </a:solidFill>
              </a:rPr>
              <a:t>- Assume</a:t>
            </a:r>
          </a:p>
          <a:p>
            <a:pPr marL="742950" lvl="1" indent="-285750">
              <a:spcBef>
                <a:spcPct val="0"/>
              </a:spcBef>
              <a:buClrTx/>
              <a:buFont typeface="Courier New" panose="02070309020205020404" pitchFamily="49" charset="0"/>
              <a:buChar char="o"/>
            </a:pPr>
            <a:r>
              <a:rPr lang="en-US" altLang="en-US" sz="1800" dirty="0">
                <a:solidFill>
                  <a:srgbClr val="FF0000"/>
                </a:solidFill>
              </a:rPr>
              <a:t> no retransmission;</a:t>
            </a:r>
            <a:r>
              <a:rPr lang="en-US" altLang="en-US" sz="1800" dirty="0">
                <a:solidFill>
                  <a:srgbClr val="000000"/>
                </a:solidFill>
              </a:rPr>
              <a:t> link from router 1 to router 2 has </a:t>
            </a:r>
            <a:r>
              <a:rPr lang="en-US" altLang="en-US" sz="1800" dirty="0">
                <a:solidFill>
                  <a:srgbClr val="FF0000"/>
                </a:solidFill>
              </a:rPr>
              <a:t>infinite</a:t>
            </a:r>
            <a:r>
              <a:rPr lang="en-US" altLang="en-US" sz="1800" dirty="0">
                <a:solidFill>
                  <a:srgbClr val="000000"/>
                </a:solidFill>
              </a:rPr>
              <a:t> buffer</a:t>
            </a:r>
          </a:p>
        </p:txBody>
      </p:sp>
      <p:sp>
        <p:nvSpPr>
          <p:cNvPr id="72736" name="Text Box 32"/>
          <p:cNvSpPr txBox="1">
            <a:spLocks noChangeArrowheads="1"/>
          </p:cNvSpPr>
          <p:nvPr/>
        </p:nvSpPr>
        <p:spPr bwMode="auto">
          <a:xfrm rot="-840000">
            <a:off x="2520950" y="256222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400">
                <a:solidFill>
                  <a:srgbClr val="000000"/>
                </a:solidFill>
                <a:latin typeface="Times New Roman" charset="0"/>
                <a:ea typeface="宋体" charset="-122"/>
              </a:rPr>
              <a:t>2</a:t>
            </a:r>
            <a:r>
              <a:rPr lang="en-US" altLang="en-US" sz="1400">
                <a:solidFill>
                  <a:srgbClr val="000000"/>
                </a:solidFill>
                <a:latin typeface="Times New Roman" charset="0"/>
              </a:rPr>
              <a:t>0 Mbps</a:t>
            </a:r>
          </a:p>
        </p:txBody>
      </p:sp>
      <p:sp>
        <p:nvSpPr>
          <p:cNvPr id="72737" name="Text Box 33"/>
          <p:cNvSpPr txBox="1">
            <a:spLocks noChangeArrowheads="1"/>
          </p:cNvSpPr>
          <p:nvPr/>
        </p:nvSpPr>
        <p:spPr bwMode="auto">
          <a:xfrm rot="1740000">
            <a:off x="5419725" y="2379663"/>
            <a:ext cx="720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20 Mbps</a:t>
            </a:r>
          </a:p>
        </p:txBody>
      </p:sp>
      <p:sp>
        <p:nvSpPr>
          <p:cNvPr id="72738" name="Rectangle 55"/>
          <p:cNvSpPr>
            <a:spLocks noChangeArrowheads="1"/>
          </p:cNvSpPr>
          <p:nvPr/>
        </p:nvSpPr>
        <p:spPr bwMode="auto">
          <a:xfrm>
            <a:off x="457200" y="4486275"/>
            <a:ext cx="254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600">
                <a:solidFill>
                  <a:srgbClr val="000000"/>
                </a:solidFill>
              </a:rPr>
              <a:t>throughput: e2e packets delivered in unit time</a:t>
            </a:r>
            <a:endParaRPr lang="en-US" altLang="en-US" sz="1600">
              <a:latin typeface="Times New Roman" charset="0"/>
            </a:endParaRPr>
          </a:p>
        </p:txBody>
      </p:sp>
      <p:sp>
        <p:nvSpPr>
          <p:cNvPr id="72739" name="Rectangle 56"/>
          <p:cNvSpPr>
            <a:spLocks noChangeArrowheads="1"/>
          </p:cNvSpPr>
          <p:nvPr/>
        </p:nvSpPr>
        <p:spPr bwMode="auto">
          <a:xfrm>
            <a:off x="5243513" y="4576763"/>
            <a:ext cx="2549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600">
                <a:solidFill>
                  <a:srgbClr val="000000"/>
                </a:solidFill>
              </a:rPr>
              <a:t>Delay?</a:t>
            </a:r>
            <a:endParaRPr lang="en-US" altLang="en-US" sz="1600">
              <a:latin typeface="Times New Roman" charset="0"/>
            </a:endParaRPr>
          </a:p>
        </p:txBody>
      </p:sp>
      <p:grpSp>
        <p:nvGrpSpPr>
          <p:cNvPr id="2" name="Group 57"/>
          <p:cNvGrpSpPr>
            <a:grpSpLocks/>
          </p:cNvGrpSpPr>
          <p:nvPr/>
        </p:nvGrpSpPr>
        <p:grpSpPr bwMode="auto">
          <a:xfrm>
            <a:off x="392113" y="5059363"/>
            <a:ext cx="2813050" cy="1695450"/>
            <a:chOff x="144463" y="5091113"/>
            <a:chExt cx="2813050" cy="1695450"/>
          </a:xfrm>
        </p:grpSpPr>
        <p:sp>
          <p:nvSpPr>
            <p:cNvPr id="72751" name="Line 34"/>
            <p:cNvSpPr>
              <a:spLocks noChangeShapeType="1"/>
            </p:cNvSpPr>
            <p:nvPr/>
          </p:nvSpPr>
          <p:spPr bwMode="auto">
            <a:xfrm>
              <a:off x="503238" y="6540500"/>
              <a:ext cx="23780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52" name="Line 35"/>
            <p:cNvSpPr>
              <a:spLocks noChangeShapeType="1"/>
            </p:cNvSpPr>
            <p:nvPr/>
          </p:nvSpPr>
          <p:spPr bwMode="auto">
            <a:xfrm flipV="1">
              <a:off x="493713" y="51689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53" name="Text Box 36"/>
            <p:cNvSpPr txBox="1">
              <a:spLocks noChangeArrowheads="1"/>
            </p:cNvSpPr>
            <p:nvPr/>
          </p:nvSpPr>
          <p:spPr bwMode="auto">
            <a:xfrm>
              <a:off x="1703388" y="608647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2754" name="Text Box 37"/>
            <p:cNvSpPr txBox="1">
              <a:spLocks noChangeArrowheads="1"/>
            </p:cNvSpPr>
            <p:nvPr/>
          </p:nvSpPr>
          <p:spPr bwMode="auto">
            <a:xfrm>
              <a:off x="407988" y="5091113"/>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throughput of </a:t>
              </a:r>
              <a:br>
                <a:rPr lang="en-US" altLang="en-US" sz="1200">
                  <a:solidFill>
                    <a:srgbClr val="000000"/>
                  </a:solidFill>
                  <a:latin typeface="Times New Roman" charset="0"/>
                </a:rPr>
              </a:br>
              <a:r>
                <a:rPr lang="en-US" altLang="en-US" sz="1200">
                  <a:solidFill>
                    <a:srgbClr val="000000"/>
                  </a:solidFill>
                  <a:latin typeface="Times New Roman" charset="0"/>
                </a:rPr>
                <a:t>flow 1 &amp; 2 (Mbps)</a:t>
              </a:r>
            </a:p>
          </p:txBody>
        </p:sp>
        <p:sp>
          <p:nvSpPr>
            <p:cNvPr id="72755" name="Line 38"/>
            <p:cNvSpPr>
              <a:spLocks noChangeShapeType="1"/>
            </p:cNvSpPr>
            <p:nvPr/>
          </p:nvSpPr>
          <p:spPr bwMode="auto">
            <a:xfrm flipV="1">
              <a:off x="493713" y="5745163"/>
              <a:ext cx="685800" cy="78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6" name="Line 39"/>
            <p:cNvSpPr>
              <a:spLocks noChangeShapeType="1"/>
            </p:cNvSpPr>
            <p:nvPr/>
          </p:nvSpPr>
          <p:spPr bwMode="auto">
            <a:xfrm>
              <a:off x="1179513" y="5745163"/>
              <a:ext cx="1096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7" name="Text Box 40"/>
            <p:cNvSpPr txBox="1">
              <a:spLocks noChangeArrowheads="1"/>
            </p:cNvSpPr>
            <p:nvPr/>
          </p:nvSpPr>
          <p:spPr bwMode="auto">
            <a:xfrm>
              <a:off x="171451" y="631983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58" name="Text Box 41"/>
            <p:cNvSpPr txBox="1">
              <a:spLocks noChangeArrowheads="1"/>
            </p:cNvSpPr>
            <p:nvPr/>
          </p:nvSpPr>
          <p:spPr bwMode="auto">
            <a:xfrm>
              <a:off x="144463" y="563721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a:t>
              </a:r>
            </a:p>
          </p:txBody>
        </p:sp>
        <p:sp>
          <p:nvSpPr>
            <p:cNvPr id="72759" name="Text Box 46"/>
            <p:cNvSpPr txBox="1">
              <a:spLocks noChangeArrowheads="1"/>
            </p:cNvSpPr>
            <p:nvPr/>
          </p:nvSpPr>
          <p:spPr bwMode="auto">
            <a:xfrm>
              <a:off x="1027113" y="647065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60" name="Text Box 50"/>
            <p:cNvSpPr txBox="1">
              <a:spLocks noChangeArrowheads="1"/>
            </p:cNvSpPr>
            <p:nvPr/>
          </p:nvSpPr>
          <p:spPr bwMode="auto">
            <a:xfrm>
              <a:off x="387351" y="648176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grpSp>
      <p:grpSp>
        <p:nvGrpSpPr>
          <p:cNvPr id="3" name="Group 68"/>
          <p:cNvGrpSpPr>
            <a:grpSpLocks/>
          </p:cNvGrpSpPr>
          <p:nvPr/>
        </p:nvGrpSpPr>
        <p:grpSpPr bwMode="auto">
          <a:xfrm>
            <a:off x="4124325" y="4972050"/>
            <a:ext cx="3822700" cy="1909763"/>
            <a:chOff x="4186292" y="4413959"/>
            <a:chExt cx="3822700" cy="1909243"/>
          </a:xfrm>
        </p:grpSpPr>
        <p:sp>
          <p:nvSpPr>
            <p:cNvPr id="72742" name="Line 42"/>
            <p:cNvSpPr>
              <a:spLocks noChangeShapeType="1"/>
            </p:cNvSpPr>
            <p:nvPr/>
          </p:nvSpPr>
          <p:spPr bwMode="auto">
            <a:xfrm>
              <a:off x="5554717" y="5940829"/>
              <a:ext cx="23780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3" name="Line 43"/>
            <p:cNvSpPr>
              <a:spLocks noChangeShapeType="1"/>
            </p:cNvSpPr>
            <p:nvPr/>
          </p:nvSpPr>
          <p:spPr bwMode="auto">
            <a:xfrm flipV="1">
              <a:off x="5545192" y="4569229"/>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4" name="Text Box 44"/>
            <p:cNvSpPr txBox="1">
              <a:spLocks noChangeArrowheads="1"/>
            </p:cNvSpPr>
            <p:nvPr/>
          </p:nvSpPr>
          <p:spPr bwMode="auto">
            <a:xfrm>
              <a:off x="6754867" y="5486804"/>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2745" name="Text Box 45"/>
            <p:cNvSpPr txBox="1">
              <a:spLocks noChangeArrowheads="1"/>
            </p:cNvSpPr>
            <p:nvPr/>
          </p:nvSpPr>
          <p:spPr bwMode="auto">
            <a:xfrm>
              <a:off x="5494853" y="4413959"/>
              <a:ext cx="1486304" cy="2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delay at  central link</a:t>
              </a:r>
            </a:p>
          </p:txBody>
        </p:sp>
        <p:sp>
          <p:nvSpPr>
            <p:cNvPr id="72746" name="Freeform 47"/>
            <p:cNvSpPr>
              <a:spLocks/>
            </p:cNvSpPr>
            <p:nvPr/>
          </p:nvSpPr>
          <p:spPr bwMode="auto">
            <a:xfrm>
              <a:off x="5548367" y="4680354"/>
              <a:ext cx="1087438" cy="1273175"/>
            </a:xfrm>
            <a:custGeom>
              <a:avLst/>
              <a:gdLst>
                <a:gd name="T0" fmla="*/ 0 w 743"/>
                <a:gd name="T1" fmla="*/ 2147483646 h 807"/>
                <a:gd name="T2" fmla="*/ 2147483646 w 743"/>
                <a:gd name="T3" fmla="*/ 2147483646 h 807"/>
                <a:gd name="T4" fmla="*/ 2147483646 w 743"/>
                <a:gd name="T5" fmla="*/ 2147483646 h 807"/>
                <a:gd name="T6" fmla="*/ 2147483646 w 743"/>
                <a:gd name="T7" fmla="*/ 0 h 807"/>
                <a:gd name="T8" fmla="*/ 0 60000 65536"/>
                <a:gd name="T9" fmla="*/ 0 60000 65536"/>
                <a:gd name="T10" fmla="*/ 0 60000 65536"/>
                <a:gd name="T11" fmla="*/ 0 60000 65536"/>
                <a:gd name="T12" fmla="*/ 0 w 743"/>
                <a:gd name="T13" fmla="*/ 0 h 807"/>
                <a:gd name="T14" fmla="*/ 743 w 743"/>
                <a:gd name="T15" fmla="*/ 807 h 807"/>
              </a:gdLst>
              <a:ahLst/>
              <a:cxnLst>
                <a:cxn ang="T8">
                  <a:pos x="T0" y="T1"/>
                </a:cxn>
                <a:cxn ang="T9">
                  <a:pos x="T2" y="T3"/>
                </a:cxn>
                <a:cxn ang="T10">
                  <a:pos x="T4" y="T5"/>
                </a:cxn>
                <a:cxn ang="T11">
                  <a:pos x="T6" y="T7"/>
                </a:cxn>
              </a:cxnLst>
              <a:rect l="T12" t="T13" r="T14" b="T15"/>
              <a:pathLst>
                <a:path w="743" h="807">
                  <a:moveTo>
                    <a:pt x="0" y="807"/>
                  </a:moveTo>
                  <a:cubicBezTo>
                    <a:pt x="192" y="787"/>
                    <a:pt x="384" y="768"/>
                    <a:pt x="484" y="732"/>
                  </a:cubicBezTo>
                  <a:cubicBezTo>
                    <a:pt x="584" y="696"/>
                    <a:pt x="556" y="710"/>
                    <a:pt x="599" y="588"/>
                  </a:cubicBezTo>
                  <a:cubicBezTo>
                    <a:pt x="642" y="466"/>
                    <a:pt x="692" y="233"/>
                    <a:pt x="743"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747" name="Text Box 48"/>
            <p:cNvSpPr txBox="1">
              <a:spLocks noChangeArrowheads="1"/>
            </p:cNvSpPr>
            <p:nvPr/>
          </p:nvSpPr>
          <p:spPr bwMode="auto">
            <a:xfrm>
              <a:off x="6592593" y="5994591"/>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48" name="Text Box 51"/>
            <p:cNvSpPr txBox="1">
              <a:spLocks noChangeArrowheads="1"/>
            </p:cNvSpPr>
            <p:nvPr/>
          </p:nvSpPr>
          <p:spPr bwMode="auto">
            <a:xfrm>
              <a:off x="5435655" y="6018402"/>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sp>
          <p:nvSpPr>
            <p:cNvPr id="72749" name="Line 52"/>
            <p:cNvSpPr>
              <a:spLocks noChangeShapeType="1"/>
            </p:cNvSpPr>
            <p:nvPr/>
          </p:nvSpPr>
          <p:spPr bwMode="auto">
            <a:xfrm flipH="1" flipV="1">
              <a:off x="4967342" y="5150254"/>
              <a:ext cx="1195388" cy="700087"/>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750" name="Text Box 53"/>
            <p:cNvSpPr txBox="1">
              <a:spLocks noChangeArrowheads="1"/>
            </p:cNvSpPr>
            <p:nvPr/>
          </p:nvSpPr>
          <p:spPr bwMode="auto">
            <a:xfrm>
              <a:off x="4186292" y="4696229"/>
              <a:ext cx="1054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delay due to</a:t>
              </a:r>
            </a:p>
            <a:p>
              <a:pPr algn="ctr">
                <a:spcBef>
                  <a:spcPct val="0"/>
                </a:spcBef>
                <a:buClrTx/>
                <a:buSzTx/>
                <a:buFontTx/>
                <a:buNone/>
              </a:pPr>
              <a:r>
                <a:rPr lang="en-US" altLang="en-US" sz="1400">
                  <a:solidFill>
                    <a:srgbClr val="000000"/>
                  </a:solidFill>
                  <a:latin typeface="Times New Roman" charset="0"/>
                </a:rPr>
                <a:t>randomness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FA88A8-CDF2-3D4D-A9FF-8147D8F1129B}" type="slidenum">
              <a:rPr lang="en-US" altLang="en-US" sz="1400">
                <a:solidFill>
                  <a:srgbClr val="000000"/>
                </a:solidFill>
                <a:latin typeface="Times New Roman" charset="0"/>
              </a:rPr>
              <a:pPr>
                <a:spcBef>
                  <a:spcPct val="0"/>
                </a:spcBef>
                <a:buClrTx/>
                <a:buSzTx/>
                <a:buFontTx/>
                <a:buNone/>
              </a:pPr>
              <a:t>32</a:t>
            </a:fld>
            <a:endParaRPr lang="en-US" altLang="en-US" sz="1400">
              <a:solidFill>
                <a:srgbClr val="000000"/>
              </a:solidFill>
              <a:latin typeface="Times New Roman" charset="0"/>
            </a:endParaRPr>
          </a:p>
        </p:txBody>
      </p:sp>
      <p:sp>
        <p:nvSpPr>
          <p:cNvPr id="74754" name="Text Box 2"/>
          <p:cNvSpPr txBox="1">
            <a:spLocks noChangeArrowheads="1"/>
          </p:cNvSpPr>
          <p:nvPr/>
        </p:nvSpPr>
        <p:spPr bwMode="auto">
          <a:xfrm>
            <a:off x="304800" y="2438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400">
                <a:solidFill>
                  <a:srgbClr val="3333CC"/>
                </a:solidFill>
              </a:rPr>
              <a:t>flow 2 (</a:t>
            </a:r>
            <a:r>
              <a:rPr lang="en-US" altLang="en-US" sz="1400">
                <a:solidFill>
                  <a:srgbClr val="FF0000"/>
                </a:solidFill>
              </a:rPr>
              <a:t>5 Mbps</a:t>
            </a:r>
            <a:r>
              <a:rPr lang="en-US" altLang="en-US" sz="1400">
                <a:solidFill>
                  <a:srgbClr val="3333CC"/>
                </a:solidFill>
              </a:rPr>
              <a:t>)</a:t>
            </a:r>
            <a:endParaRPr lang="en-US" altLang="en-US" sz="1400">
              <a:solidFill>
                <a:srgbClr val="3333CC"/>
              </a:solidFill>
              <a:latin typeface="Times New Roman" charset="0"/>
            </a:endParaRPr>
          </a:p>
        </p:txBody>
      </p:sp>
      <p:graphicFrame>
        <p:nvGraphicFramePr>
          <p:cNvPr id="74755" name="Object 2"/>
          <p:cNvGraphicFramePr>
            <a:graphicFrameLocks noChangeAspect="1"/>
          </p:cNvGraphicFramePr>
          <p:nvPr/>
        </p:nvGraphicFramePr>
        <p:xfrm>
          <a:off x="990600" y="2743200"/>
          <a:ext cx="593725" cy="355600"/>
        </p:xfrm>
        <a:graphic>
          <a:graphicData uri="http://schemas.openxmlformats.org/presentationml/2006/ole">
            <mc:AlternateContent xmlns:mc="http://schemas.openxmlformats.org/markup-compatibility/2006">
              <mc:Choice xmlns:v="urn:schemas-microsoft-com:vml" Requires="v">
                <p:oleObj spid="_x0000_s173220" name="Clip" r:id="rId4" imgW="1307079" imgH="1083682" progId="MS_ClipArt_Gallery.2">
                  <p:embed/>
                </p:oleObj>
              </mc:Choice>
              <mc:Fallback>
                <p:oleObj name="Clip" r:id="rId4" imgW="1307079" imgH="1083682"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43200"/>
                        <a:ext cx="5937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56" name="Text Box 4"/>
          <p:cNvSpPr txBox="1">
            <a:spLocks noChangeArrowheads="1"/>
          </p:cNvSpPr>
          <p:nvPr/>
        </p:nvSpPr>
        <p:spPr bwMode="auto">
          <a:xfrm>
            <a:off x="295275" y="1524000"/>
            <a:ext cx="750888" cy="3460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a:solidFill>
                  <a:srgbClr val="FF0000"/>
                </a:solidFill>
              </a:rPr>
              <a:t>flow 1</a:t>
            </a:r>
            <a:endParaRPr lang="en-US" altLang="en-US" sz="1600">
              <a:solidFill>
                <a:srgbClr val="FF0000"/>
              </a:solidFill>
              <a:latin typeface="Times New Roman" charset="0"/>
            </a:endParaRPr>
          </a:p>
        </p:txBody>
      </p:sp>
      <p:sp>
        <p:nvSpPr>
          <p:cNvPr id="74757" name="Oval 5"/>
          <p:cNvSpPr>
            <a:spLocks noChangeArrowheads="1"/>
          </p:cNvSpPr>
          <p:nvPr/>
        </p:nvSpPr>
        <p:spPr bwMode="auto">
          <a:xfrm>
            <a:off x="1685925" y="1679575"/>
            <a:ext cx="5748338" cy="1371600"/>
          </a:xfrm>
          <a:prstGeom prst="ellipse">
            <a:avLst/>
          </a:prstGeom>
          <a:solidFill>
            <a:schemeClr val="accent1"/>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1000">
              <a:solidFill>
                <a:srgbClr val="000000"/>
              </a:solidFill>
              <a:latin typeface="Times New Roman" charset="0"/>
            </a:endParaRPr>
          </a:p>
        </p:txBody>
      </p:sp>
      <p:sp>
        <p:nvSpPr>
          <p:cNvPr id="74758" name="Line 6"/>
          <p:cNvSpPr>
            <a:spLocks noChangeShapeType="1"/>
          </p:cNvSpPr>
          <p:nvPr/>
        </p:nvSpPr>
        <p:spPr bwMode="auto">
          <a:xfrm>
            <a:off x="1755775" y="1679575"/>
            <a:ext cx="560388"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59" name="Line 7"/>
          <p:cNvSpPr>
            <a:spLocks noChangeShapeType="1"/>
          </p:cNvSpPr>
          <p:nvPr/>
        </p:nvSpPr>
        <p:spPr bwMode="auto">
          <a:xfrm>
            <a:off x="6451600" y="2951163"/>
            <a:ext cx="701675" cy="201612"/>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0" name="Object 3">
            <a:hlinkClick r:id="" action="ppaction://ole?verb=0"/>
          </p:cNvPr>
          <p:cNvGraphicFramePr>
            <a:graphicFrameLocks/>
          </p:cNvGraphicFramePr>
          <p:nvPr/>
        </p:nvGraphicFramePr>
        <p:xfrm>
          <a:off x="2233613" y="1663700"/>
          <a:ext cx="628650" cy="523875"/>
        </p:xfrm>
        <a:graphic>
          <a:graphicData uri="http://schemas.openxmlformats.org/presentationml/2006/ole">
            <mc:AlternateContent xmlns:mc="http://schemas.openxmlformats.org/markup-compatibility/2006">
              <mc:Choice xmlns:v="urn:schemas-microsoft-com:vml" Requires="v">
                <p:oleObj spid="_x0000_s173221" name="Clip" r:id="rId6" imgW="1438275" imgH="1654175" progId="MS_ClipArt_Gallery.2">
                  <p:embed/>
                </p:oleObj>
              </mc:Choice>
              <mc:Fallback>
                <p:oleObj name="Clip" r:id="rId6" imgW="1438275" imgH="1654175" progId="MS_ClipArt_Gallery.2">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1663700"/>
                        <a:ext cx="62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1" name="Line 9"/>
          <p:cNvSpPr>
            <a:spLocks noChangeShapeType="1"/>
          </p:cNvSpPr>
          <p:nvPr/>
        </p:nvSpPr>
        <p:spPr bwMode="auto">
          <a:xfrm>
            <a:off x="5400675" y="2439988"/>
            <a:ext cx="701675" cy="4079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2" name="Object 4">
            <a:hlinkClick r:id="" action="ppaction://ole?verb=0"/>
          </p:cNvPr>
          <p:cNvGraphicFramePr>
            <a:graphicFrameLocks/>
          </p:cNvGraphicFramePr>
          <p:nvPr/>
        </p:nvGraphicFramePr>
        <p:xfrm>
          <a:off x="6030913" y="2525713"/>
          <a:ext cx="628650" cy="525462"/>
        </p:xfrm>
        <a:graphic>
          <a:graphicData uri="http://schemas.openxmlformats.org/presentationml/2006/ole">
            <mc:AlternateContent xmlns:mc="http://schemas.openxmlformats.org/markup-compatibility/2006">
              <mc:Choice xmlns:v="urn:schemas-microsoft-com:vml" Requires="v">
                <p:oleObj spid="_x0000_s173222" name="Clip" r:id="rId8" imgW="1438275" imgH="1654175" progId="MS_ClipArt_Gallery.2">
                  <p:embed/>
                </p:oleObj>
              </mc:Choice>
              <mc:Fallback>
                <p:oleObj name="Clip" r:id="rId8" imgW="1438275" imgH="1654175" progId="MS_ClipArt_Gallery.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913" y="2525713"/>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4763" name="Object 5"/>
          <p:cNvGraphicFramePr>
            <a:graphicFrameLocks noChangeAspect="1"/>
          </p:cNvGraphicFramePr>
          <p:nvPr/>
        </p:nvGraphicFramePr>
        <p:xfrm>
          <a:off x="7119938" y="2951163"/>
          <a:ext cx="595312" cy="354012"/>
        </p:xfrm>
        <a:graphic>
          <a:graphicData uri="http://schemas.openxmlformats.org/presentationml/2006/ole">
            <mc:AlternateContent xmlns:mc="http://schemas.openxmlformats.org/markup-compatibility/2006">
              <mc:Choice xmlns:v="urn:schemas-microsoft-com:vml" Requires="v">
                <p:oleObj spid="_x0000_s173223" name="Clip" r:id="rId9" imgW="1307079" imgH="1083682" progId="MS_ClipArt_Gallery.2">
                  <p:embed/>
                </p:oleObj>
              </mc:Choice>
              <mc:Fallback>
                <p:oleObj name="Clip" r:id="rId9" imgW="1307079" imgH="1083682"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938" y="2951163"/>
                        <a:ext cx="5953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64" name="Line 12"/>
          <p:cNvSpPr>
            <a:spLocks noChangeShapeType="1"/>
          </p:cNvSpPr>
          <p:nvPr/>
        </p:nvSpPr>
        <p:spPr bwMode="auto">
          <a:xfrm flipV="1">
            <a:off x="3789363" y="2439988"/>
            <a:ext cx="1330325" cy="0"/>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5" name="Object 6">
            <a:hlinkClick r:id="" action="ppaction://ole?verb=0"/>
          </p:cNvPr>
          <p:cNvGraphicFramePr>
            <a:graphicFrameLocks/>
          </p:cNvGraphicFramePr>
          <p:nvPr/>
        </p:nvGraphicFramePr>
        <p:xfrm>
          <a:off x="5049838" y="2085975"/>
          <a:ext cx="630237" cy="525463"/>
        </p:xfrm>
        <a:graphic>
          <a:graphicData uri="http://schemas.openxmlformats.org/presentationml/2006/ole">
            <mc:AlternateContent xmlns:mc="http://schemas.openxmlformats.org/markup-compatibility/2006">
              <mc:Choice xmlns:v="urn:schemas-microsoft-com:vml" Requires="v">
                <p:oleObj spid="_x0000_s173224" name="Clip" r:id="rId10" imgW="1438275" imgH="1654175" progId="MS_ClipArt_Gallery.2">
                  <p:embed/>
                </p:oleObj>
              </mc:Choice>
              <mc:Fallback>
                <p:oleObj name="Clip" r:id="rId10" imgW="1438275" imgH="1654175" progId="MS_ClipArt_Gallery.2">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38" y="2085975"/>
                        <a:ext cx="63023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6" name="Text Box 14"/>
          <p:cNvSpPr txBox="1">
            <a:spLocks noChangeArrowheads="1"/>
          </p:cNvSpPr>
          <p:nvPr/>
        </p:nvSpPr>
        <p:spPr bwMode="auto">
          <a:xfrm>
            <a:off x="3322638" y="2647950"/>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1</a:t>
            </a:r>
          </a:p>
        </p:txBody>
      </p:sp>
      <p:sp>
        <p:nvSpPr>
          <p:cNvPr id="74767" name="Line 15"/>
          <p:cNvSpPr>
            <a:spLocks noChangeShapeType="1"/>
          </p:cNvSpPr>
          <p:nvPr/>
        </p:nvSpPr>
        <p:spPr bwMode="auto">
          <a:xfrm flipV="1">
            <a:off x="6592888" y="1679575"/>
            <a:ext cx="841375"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8" name="Object 7">
            <a:hlinkClick r:id="" action="ppaction://ole?verb=0"/>
          </p:cNvPr>
          <p:cNvGraphicFramePr>
            <a:graphicFrameLocks/>
          </p:cNvGraphicFramePr>
          <p:nvPr/>
        </p:nvGraphicFramePr>
        <p:xfrm>
          <a:off x="6313488" y="1627188"/>
          <a:ext cx="628650" cy="525462"/>
        </p:xfrm>
        <a:graphic>
          <a:graphicData uri="http://schemas.openxmlformats.org/presentationml/2006/ole">
            <mc:AlternateContent xmlns:mc="http://schemas.openxmlformats.org/markup-compatibility/2006">
              <mc:Choice xmlns:v="urn:schemas-microsoft-com:vml" Requires="v">
                <p:oleObj spid="_x0000_s173225" name="Clip" r:id="rId11" imgW="1438275" imgH="1654175" progId="MS_ClipArt_Gallery.2">
                  <p:embed/>
                </p:oleObj>
              </mc:Choice>
              <mc:Fallback>
                <p:oleObj name="Clip" r:id="rId11" imgW="1438275" imgH="1654175" progId="MS_ClipArt_Gallery.2">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488" y="1627188"/>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9" name="Line 17"/>
          <p:cNvSpPr>
            <a:spLocks noChangeShapeType="1"/>
          </p:cNvSpPr>
          <p:nvPr/>
        </p:nvSpPr>
        <p:spPr bwMode="auto">
          <a:xfrm flipV="1">
            <a:off x="2387600" y="2490788"/>
            <a:ext cx="965200" cy="2555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0" name="Object 8"/>
          <p:cNvGraphicFramePr>
            <a:graphicFrameLocks noChangeAspect="1"/>
          </p:cNvGraphicFramePr>
          <p:nvPr/>
        </p:nvGraphicFramePr>
        <p:xfrm>
          <a:off x="7329488" y="1527175"/>
          <a:ext cx="595312" cy="355600"/>
        </p:xfrm>
        <a:graphic>
          <a:graphicData uri="http://schemas.openxmlformats.org/presentationml/2006/ole">
            <mc:AlternateContent xmlns:mc="http://schemas.openxmlformats.org/markup-compatibility/2006">
              <mc:Choice xmlns:v="urn:schemas-microsoft-com:vml" Requires="v">
                <p:oleObj spid="_x0000_s173226" name="Clip" r:id="rId12" imgW="1307079" imgH="1083682" progId="MS_ClipArt_Gallery.2">
                  <p:embed/>
                </p:oleObj>
              </mc:Choice>
              <mc:Fallback>
                <p:oleObj name="Clip" r:id="rId12"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488" y="1527175"/>
                        <a:ext cx="5953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4771" name="Object 9">
            <a:hlinkClick r:id="" action="ppaction://ole?verb=0"/>
          </p:cNvPr>
          <p:cNvGraphicFramePr>
            <a:graphicFrameLocks/>
          </p:cNvGraphicFramePr>
          <p:nvPr/>
        </p:nvGraphicFramePr>
        <p:xfrm>
          <a:off x="2036763" y="2490788"/>
          <a:ext cx="628650" cy="527050"/>
        </p:xfrm>
        <a:graphic>
          <a:graphicData uri="http://schemas.openxmlformats.org/presentationml/2006/ole">
            <mc:AlternateContent xmlns:mc="http://schemas.openxmlformats.org/markup-compatibility/2006">
              <mc:Choice xmlns:v="urn:schemas-microsoft-com:vml" Requires="v">
                <p:oleObj spid="_x0000_s173227" name="Clip" r:id="rId13" imgW="1438275" imgH="1654175" progId="MS_ClipArt_Gallery.2">
                  <p:embed/>
                </p:oleObj>
              </mc:Choice>
              <mc:Fallback>
                <p:oleObj name="Clip" r:id="rId13" imgW="1438275" imgH="1654175" progId="MS_ClipArt_Gallery.2">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763" y="2490788"/>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72" name="Text Box 20"/>
          <p:cNvSpPr txBox="1">
            <a:spLocks noChangeArrowheads="1"/>
          </p:cNvSpPr>
          <p:nvPr/>
        </p:nvSpPr>
        <p:spPr bwMode="auto">
          <a:xfrm>
            <a:off x="3992563" y="20304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 Mbps</a:t>
            </a:r>
          </a:p>
        </p:txBody>
      </p:sp>
      <p:sp>
        <p:nvSpPr>
          <p:cNvPr id="74773" name="Text Box 21"/>
          <p:cNvSpPr txBox="1">
            <a:spLocks noChangeArrowheads="1"/>
          </p:cNvSpPr>
          <p:nvPr/>
        </p:nvSpPr>
        <p:spPr bwMode="auto">
          <a:xfrm rot="-1200000">
            <a:off x="5508625" y="1798638"/>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FF0000"/>
                </a:solidFill>
                <a:latin typeface="Times New Roman" charset="0"/>
              </a:rPr>
              <a:t>5 Mbps</a:t>
            </a:r>
          </a:p>
        </p:txBody>
      </p:sp>
      <p:sp>
        <p:nvSpPr>
          <p:cNvPr id="74774" name="Text Box 22"/>
          <p:cNvSpPr txBox="1">
            <a:spLocks noChangeArrowheads="1"/>
          </p:cNvSpPr>
          <p:nvPr/>
        </p:nvSpPr>
        <p:spPr bwMode="auto">
          <a:xfrm rot="900000">
            <a:off x="2652713" y="188277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20 Mbps</a:t>
            </a:r>
          </a:p>
        </p:txBody>
      </p:sp>
      <p:sp>
        <p:nvSpPr>
          <p:cNvPr id="74775" name="Line 23"/>
          <p:cNvSpPr>
            <a:spLocks noChangeShapeType="1"/>
          </p:cNvSpPr>
          <p:nvPr/>
        </p:nvSpPr>
        <p:spPr bwMode="auto">
          <a:xfrm flipV="1">
            <a:off x="1660525" y="2841625"/>
            <a:ext cx="420688" cy="103188"/>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6" name="Line 24"/>
          <p:cNvSpPr>
            <a:spLocks noChangeShapeType="1"/>
          </p:cNvSpPr>
          <p:nvPr/>
        </p:nvSpPr>
        <p:spPr bwMode="auto">
          <a:xfrm flipV="1">
            <a:off x="5464175" y="1839913"/>
            <a:ext cx="1050925" cy="4064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7" name="Object 10">
            <a:hlinkClick r:id="" action="ppaction://ole?verb=0"/>
          </p:cNvPr>
          <p:cNvGraphicFramePr>
            <a:graphicFrameLocks/>
          </p:cNvGraphicFramePr>
          <p:nvPr/>
        </p:nvGraphicFramePr>
        <p:xfrm>
          <a:off x="3343275" y="2125663"/>
          <a:ext cx="628650" cy="527050"/>
        </p:xfrm>
        <a:graphic>
          <a:graphicData uri="http://schemas.openxmlformats.org/presentationml/2006/ole">
            <mc:AlternateContent xmlns:mc="http://schemas.openxmlformats.org/markup-compatibility/2006">
              <mc:Choice xmlns:v="urn:schemas-microsoft-com:vml" Requires="v">
                <p:oleObj spid="_x0000_s173228" name="Clip" r:id="rId14" imgW="1438275" imgH="1654175" progId="MS_ClipArt_Gallery.2">
                  <p:embed/>
                </p:oleObj>
              </mc:Choice>
              <mc:Fallback>
                <p:oleObj name="Clip" r:id="rId14" imgW="1438275" imgH="1654175" progId="MS_ClipArt_Gallery.2">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2125663"/>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78" name="Line 26"/>
          <p:cNvSpPr>
            <a:spLocks noChangeShapeType="1"/>
          </p:cNvSpPr>
          <p:nvPr/>
        </p:nvSpPr>
        <p:spPr bwMode="auto">
          <a:xfrm>
            <a:off x="2630488" y="2054225"/>
            <a:ext cx="744537" cy="285750"/>
          </a:xfrm>
          <a:prstGeom prst="line">
            <a:avLst/>
          </a:prstGeom>
          <a:noFill/>
          <a:ln w="762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9" name="Object 11"/>
          <p:cNvGraphicFramePr>
            <a:graphicFrameLocks noChangeAspect="1"/>
          </p:cNvGraphicFramePr>
          <p:nvPr/>
        </p:nvGraphicFramePr>
        <p:xfrm>
          <a:off x="1066800" y="1447800"/>
          <a:ext cx="593725" cy="457200"/>
        </p:xfrm>
        <a:graphic>
          <a:graphicData uri="http://schemas.openxmlformats.org/presentationml/2006/ole">
            <mc:AlternateContent xmlns:mc="http://schemas.openxmlformats.org/markup-compatibility/2006">
              <mc:Choice xmlns:v="urn:schemas-microsoft-com:vml" Requires="v">
                <p:oleObj spid="_x0000_s173229" name="Clip" r:id="rId15" imgW="1307079" imgH="1083682" progId="MS_ClipArt_Gallery.2">
                  <p:embed/>
                </p:oleObj>
              </mc:Choice>
              <mc:Fallback>
                <p:oleObj name="Clip" r:id="rId15"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593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80" name="Line 28"/>
          <p:cNvSpPr>
            <a:spLocks noChangeShapeType="1"/>
          </p:cNvSpPr>
          <p:nvPr/>
        </p:nvSpPr>
        <p:spPr bwMode="auto">
          <a:xfrm>
            <a:off x="3771900" y="2338388"/>
            <a:ext cx="1333500" cy="0"/>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1" name="Rectangle 29"/>
          <p:cNvSpPr>
            <a:spLocks noChangeArrowheads="1"/>
          </p:cNvSpPr>
          <p:nvPr/>
        </p:nvSpPr>
        <p:spPr bwMode="auto">
          <a:xfrm>
            <a:off x="273050" y="0"/>
            <a:ext cx="887095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Cause/Cost of Congestion: </a:t>
            </a:r>
            <a:r>
              <a:rPr lang="en-US" altLang="zh-CN" u="sng" dirty="0">
                <a:solidFill>
                  <a:srgbClr val="3333CC"/>
                </a:solidFill>
                <a:ea typeface="宋体" charset="-122"/>
              </a:rPr>
              <a:t>Single Bottleneck</a:t>
            </a:r>
            <a:endParaRPr lang="en-US" altLang="en-US" u="sng" dirty="0">
              <a:solidFill>
                <a:srgbClr val="3333CC"/>
              </a:solidFill>
            </a:endParaRPr>
          </a:p>
        </p:txBody>
      </p:sp>
      <p:sp>
        <p:nvSpPr>
          <p:cNvPr id="74782" name="Text Box 30"/>
          <p:cNvSpPr txBox="1">
            <a:spLocks noChangeArrowheads="1"/>
          </p:cNvSpPr>
          <p:nvPr/>
        </p:nvSpPr>
        <p:spPr bwMode="auto">
          <a:xfrm>
            <a:off x="379413" y="3290888"/>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 typeface="Wingdings" charset="2"/>
              <a:buChar char="q"/>
            </a:pPr>
            <a:r>
              <a:rPr lang="en-US" altLang="en-US" sz="1800" dirty="0">
                <a:solidFill>
                  <a:srgbClr val="000000"/>
                </a:solidFill>
              </a:rPr>
              <a:t>Assume</a:t>
            </a:r>
          </a:p>
          <a:p>
            <a:pPr marL="742950" lvl="1" indent="-285750">
              <a:spcBef>
                <a:spcPct val="0"/>
              </a:spcBef>
              <a:buClrTx/>
              <a:buFont typeface="Courier New" panose="02070309020205020404" pitchFamily="49" charset="0"/>
              <a:buChar char="o"/>
            </a:pPr>
            <a:r>
              <a:rPr lang="en-US" altLang="en-US" sz="1800" dirty="0">
                <a:solidFill>
                  <a:srgbClr val="FF0000"/>
                </a:solidFill>
              </a:rPr>
              <a:t> no retransmission</a:t>
            </a:r>
          </a:p>
          <a:p>
            <a:pPr marL="742950" lvl="1" indent="-285750">
              <a:spcBef>
                <a:spcPct val="0"/>
              </a:spcBef>
              <a:buClrTx/>
              <a:buFont typeface="Courier New" panose="02070309020205020404" pitchFamily="49" charset="0"/>
              <a:buChar char="o"/>
            </a:pPr>
            <a:r>
              <a:rPr lang="en-US" altLang="en-US" sz="1800" dirty="0">
                <a:solidFill>
                  <a:srgbClr val="000000"/>
                </a:solidFill>
              </a:rPr>
              <a:t> the link from router 1 to router 2 has </a:t>
            </a:r>
            <a:r>
              <a:rPr lang="en-US" altLang="en-US" sz="1800" dirty="0">
                <a:solidFill>
                  <a:srgbClr val="FF0000"/>
                </a:solidFill>
              </a:rPr>
              <a:t>finite</a:t>
            </a:r>
            <a:r>
              <a:rPr lang="en-US" altLang="en-US" sz="1800" dirty="0">
                <a:solidFill>
                  <a:srgbClr val="000000"/>
                </a:solidFill>
              </a:rPr>
              <a:t> buffer</a:t>
            </a:r>
          </a:p>
          <a:p>
            <a:pPr marL="742950" lvl="1" indent="-285750">
              <a:spcBef>
                <a:spcPct val="0"/>
              </a:spcBef>
              <a:buClrTx/>
              <a:buFont typeface="Courier New" panose="02070309020205020404" pitchFamily="49" charset="0"/>
              <a:buChar char="o"/>
            </a:pPr>
            <a:r>
              <a:rPr lang="en-US" altLang="en-US" sz="1800" dirty="0">
                <a:solidFill>
                  <a:srgbClr val="000000"/>
                </a:solidFill>
              </a:rPr>
              <a:t> throughput: e2e packets delivered in unit time</a:t>
            </a:r>
          </a:p>
        </p:txBody>
      </p:sp>
      <p:sp>
        <p:nvSpPr>
          <p:cNvPr id="74783" name="Text Box 31"/>
          <p:cNvSpPr txBox="1">
            <a:spLocks noChangeArrowheads="1"/>
          </p:cNvSpPr>
          <p:nvPr/>
        </p:nvSpPr>
        <p:spPr bwMode="auto">
          <a:xfrm rot="-840000">
            <a:off x="2520950" y="256222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400">
                <a:solidFill>
                  <a:srgbClr val="000000"/>
                </a:solidFill>
                <a:latin typeface="Times New Roman" charset="0"/>
                <a:ea typeface="宋体" charset="-122"/>
              </a:rPr>
              <a:t>20</a:t>
            </a:r>
            <a:r>
              <a:rPr lang="en-US" altLang="en-US" sz="1400">
                <a:solidFill>
                  <a:srgbClr val="000000"/>
                </a:solidFill>
                <a:latin typeface="Times New Roman" charset="0"/>
              </a:rPr>
              <a:t> Mbps</a:t>
            </a:r>
          </a:p>
        </p:txBody>
      </p:sp>
      <p:sp>
        <p:nvSpPr>
          <p:cNvPr id="74784" name="Text Box 32"/>
          <p:cNvSpPr txBox="1">
            <a:spLocks noChangeArrowheads="1"/>
          </p:cNvSpPr>
          <p:nvPr/>
        </p:nvSpPr>
        <p:spPr bwMode="auto">
          <a:xfrm rot="1740000">
            <a:off x="5419725" y="2379663"/>
            <a:ext cx="720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200">
                <a:solidFill>
                  <a:srgbClr val="000000"/>
                </a:solidFill>
                <a:latin typeface="Times New Roman" charset="0"/>
                <a:ea typeface="宋体" charset="-122"/>
              </a:rPr>
              <a:t>20</a:t>
            </a:r>
            <a:r>
              <a:rPr lang="en-US" altLang="en-US" sz="1200">
                <a:solidFill>
                  <a:srgbClr val="000000"/>
                </a:solidFill>
                <a:latin typeface="Times New Roman" charset="0"/>
              </a:rPr>
              <a:t> Mbps</a:t>
            </a:r>
          </a:p>
        </p:txBody>
      </p:sp>
      <p:sp>
        <p:nvSpPr>
          <p:cNvPr id="9259" name="Rectangle 41"/>
          <p:cNvSpPr>
            <a:spLocks noChangeArrowheads="1"/>
          </p:cNvSpPr>
          <p:nvPr/>
        </p:nvSpPr>
        <p:spPr bwMode="auto">
          <a:xfrm>
            <a:off x="4933950" y="4527550"/>
            <a:ext cx="3668713"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000" dirty="0">
                <a:solidFill>
                  <a:srgbClr val="C00000"/>
                </a:solidFill>
              </a:rPr>
              <a:t>Zombie packet</a:t>
            </a:r>
            <a:r>
              <a:rPr lang="en-US" altLang="en-US" sz="2000" dirty="0">
                <a:solidFill>
                  <a:srgbClr val="000000"/>
                </a:solidFill>
              </a:rPr>
              <a:t>: a packet dropped at the link from router 2 to router </a:t>
            </a:r>
            <a:r>
              <a:rPr lang="en-US" altLang="zh-CN" sz="2000" dirty="0">
                <a:solidFill>
                  <a:srgbClr val="000000"/>
                </a:solidFill>
                <a:ea typeface="宋体" charset="-122"/>
              </a:rPr>
              <a:t>5;</a:t>
            </a:r>
            <a:r>
              <a:rPr lang="en-US" altLang="en-US" sz="2000" dirty="0">
                <a:solidFill>
                  <a:srgbClr val="000000"/>
                </a:solidFill>
              </a:rPr>
              <a:t> the upstream transmission from router 1 to router 2 used for that packet was wasted!</a:t>
            </a:r>
          </a:p>
        </p:txBody>
      </p:sp>
      <p:sp>
        <p:nvSpPr>
          <p:cNvPr id="74786" name="Text Box 44"/>
          <p:cNvSpPr txBox="1">
            <a:spLocks noChangeArrowheads="1"/>
          </p:cNvSpPr>
          <p:nvPr/>
        </p:nvSpPr>
        <p:spPr bwMode="auto">
          <a:xfrm>
            <a:off x="2122488" y="1392238"/>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3</a:t>
            </a:r>
          </a:p>
        </p:txBody>
      </p:sp>
      <p:sp>
        <p:nvSpPr>
          <p:cNvPr id="74787" name="Text Box 45"/>
          <p:cNvSpPr txBox="1">
            <a:spLocks noChangeArrowheads="1"/>
          </p:cNvSpPr>
          <p:nvPr/>
        </p:nvSpPr>
        <p:spPr bwMode="auto">
          <a:xfrm>
            <a:off x="1971675" y="3052763"/>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4</a:t>
            </a:r>
          </a:p>
        </p:txBody>
      </p:sp>
      <p:sp>
        <p:nvSpPr>
          <p:cNvPr id="74788" name="Text Box 46"/>
          <p:cNvSpPr txBox="1">
            <a:spLocks noChangeArrowheads="1"/>
          </p:cNvSpPr>
          <p:nvPr/>
        </p:nvSpPr>
        <p:spPr bwMode="auto">
          <a:xfrm>
            <a:off x="4873625" y="2617788"/>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2</a:t>
            </a:r>
          </a:p>
        </p:txBody>
      </p:sp>
      <p:sp>
        <p:nvSpPr>
          <p:cNvPr id="74789" name="Text Box 47"/>
          <p:cNvSpPr txBox="1">
            <a:spLocks noChangeArrowheads="1"/>
          </p:cNvSpPr>
          <p:nvPr/>
        </p:nvSpPr>
        <p:spPr bwMode="auto">
          <a:xfrm>
            <a:off x="6234113" y="1343025"/>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5</a:t>
            </a:r>
          </a:p>
        </p:txBody>
      </p:sp>
      <p:sp>
        <p:nvSpPr>
          <p:cNvPr id="74790" name="Text Box 48"/>
          <p:cNvSpPr txBox="1">
            <a:spLocks noChangeArrowheads="1"/>
          </p:cNvSpPr>
          <p:nvPr/>
        </p:nvSpPr>
        <p:spPr bwMode="auto">
          <a:xfrm>
            <a:off x="5965825" y="3086100"/>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6</a:t>
            </a:r>
          </a:p>
        </p:txBody>
      </p:sp>
      <p:grpSp>
        <p:nvGrpSpPr>
          <p:cNvPr id="2" name="Group 53"/>
          <p:cNvGrpSpPr>
            <a:grpSpLocks/>
          </p:cNvGrpSpPr>
          <p:nvPr/>
        </p:nvGrpSpPr>
        <p:grpSpPr bwMode="auto">
          <a:xfrm>
            <a:off x="687388" y="4727575"/>
            <a:ext cx="4159250" cy="1758950"/>
            <a:chOff x="687388" y="4727575"/>
            <a:chExt cx="4159250" cy="1758653"/>
          </a:xfrm>
        </p:grpSpPr>
        <p:sp>
          <p:nvSpPr>
            <p:cNvPr id="74792" name="Line 33"/>
            <p:cNvSpPr>
              <a:spLocks noChangeShapeType="1"/>
            </p:cNvSpPr>
            <p:nvPr/>
          </p:nvSpPr>
          <p:spPr bwMode="auto">
            <a:xfrm>
              <a:off x="1046163" y="6178550"/>
              <a:ext cx="237807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93" name="Line 34"/>
            <p:cNvSpPr>
              <a:spLocks noChangeShapeType="1"/>
            </p:cNvSpPr>
            <p:nvPr/>
          </p:nvSpPr>
          <p:spPr bwMode="auto">
            <a:xfrm flipV="1">
              <a:off x="1036638" y="480695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94" name="Text Box 35"/>
            <p:cNvSpPr txBox="1">
              <a:spLocks noChangeArrowheads="1"/>
            </p:cNvSpPr>
            <p:nvPr/>
          </p:nvSpPr>
          <p:spPr bwMode="auto">
            <a:xfrm>
              <a:off x="2398713" y="572452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4795" name="Text Box 36"/>
            <p:cNvSpPr txBox="1">
              <a:spLocks noChangeArrowheads="1"/>
            </p:cNvSpPr>
            <p:nvPr/>
          </p:nvSpPr>
          <p:spPr bwMode="auto">
            <a:xfrm>
              <a:off x="950913" y="4729163"/>
              <a:ext cx="133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throughput of </a:t>
              </a:r>
              <a:br>
                <a:rPr lang="en-US" altLang="en-US" sz="1200">
                  <a:solidFill>
                    <a:srgbClr val="000000"/>
                  </a:solidFill>
                  <a:latin typeface="Times New Roman" charset="0"/>
                </a:rPr>
              </a:br>
              <a:r>
                <a:rPr lang="en-US" altLang="en-US" sz="1200">
                  <a:solidFill>
                    <a:srgbClr val="000000"/>
                  </a:solidFill>
                  <a:latin typeface="Times New Roman" charset="0"/>
                </a:rPr>
                <a:t>flow 1 &amp; 2 (Mbps)</a:t>
              </a:r>
            </a:p>
          </p:txBody>
        </p:sp>
        <p:sp>
          <p:nvSpPr>
            <p:cNvPr id="74796" name="Line 37"/>
            <p:cNvSpPr>
              <a:spLocks noChangeShapeType="1"/>
            </p:cNvSpPr>
            <p:nvPr/>
          </p:nvSpPr>
          <p:spPr bwMode="auto">
            <a:xfrm flipV="1">
              <a:off x="1036638" y="5383213"/>
              <a:ext cx="685800" cy="78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7" name="Text Box 38"/>
            <p:cNvSpPr txBox="1">
              <a:spLocks noChangeArrowheads="1"/>
            </p:cNvSpPr>
            <p:nvPr/>
          </p:nvSpPr>
          <p:spPr bwMode="auto">
            <a:xfrm>
              <a:off x="714375" y="595788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4798" name="Text Box 39"/>
            <p:cNvSpPr txBox="1">
              <a:spLocks noChangeArrowheads="1"/>
            </p:cNvSpPr>
            <p:nvPr/>
          </p:nvSpPr>
          <p:spPr bwMode="auto">
            <a:xfrm>
              <a:off x="687388" y="527526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a:t>
              </a:r>
            </a:p>
          </p:txBody>
        </p:sp>
        <p:sp>
          <p:nvSpPr>
            <p:cNvPr id="74799" name="Text Box 40"/>
            <p:cNvSpPr txBox="1">
              <a:spLocks noChangeArrowheads="1"/>
            </p:cNvSpPr>
            <p:nvPr/>
          </p:nvSpPr>
          <p:spPr bwMode="auto">
            <a:xfrm>
              <a:off x="1570038" y="61087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4800" name="Text Box 42"/>
            <p:cNvSpPr txBox="1">
              <a:spLocks noChangeArrowheads="1"/>
            </p:cNvSpPr>
            <p:nvPr/>
          </p:nvSpPr>
          <p:spPr bwMode="auto">
            <a:xfrm>
              <a:off x="930275" y="611981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sp>
          <p:nvSpPr>
            <p:cNvPr id="74801" name="Freeform 43"/>
            <p:cNvSpPr>
              <a:spLocks/>
            </p:cNvSpPr>
            <p:nvPr/>
          </p:nvSpPr>
          <p:spPr bwMode="auto">
            <a:xfrm>
              <a:off x="1709738" y="5386388"/>
              <a:ext cx="758825" cy="766762"/>
            </a:xfrm>
            <a:custGeom>
              <a:avLst/>
              <a:gdLst>
                <a:gd name="T0" fmla="*/ 0 w 478"/>
                <a:gd name="T1" fmla="*/ 0 h 483"/>
                <a:gd name="T2" fmla="*/ 2147483646 w 478"/>
                <a:gd name="T3" fmla="*/ 2147483646 h 483"/>
                <a:gd name="T4" fmla="*/ 2147483646 w 478"/>
                <a:gd name="T5" fmla="*/ 2147483646 h 483"/>
                <a:gd name="T6" fmla="*/ 2147483646 w 478"/>
                <a:gd name="T7" fmla="*/ 2147483646 h 483"/>
                <a:gd name="T8" fmla="*/ 0 60000 65536"/>
                <a:gd name="T9" fmla="*/ 0 60000 65536"/>
                <a:gd name="T10" fmla="*/ 0 60000 65536"/>
                <a:gd name="T11" fmla="*/ 0 60000 65536"/>
                <a:gd name="T12" fmla="*/ 0 w 478"/>
                <a:gd name="T13" fmla="*/ 0 h 483"/>
                <a:gd name="T14" fmla="*/ 478 w 478"/>
                <a:gd name="T15" fmla="*/ 483 h 483"/>
              </a:gdLst>
              <a:ahLst/>
              <a:cxnLst>
                <a:cxn ang="T8">
                  <a:pos x="T0" y="T1"/>
                </a:cxn>
                <a:cxn ang="T9">
                  <a:pos x="T2" y="T3"/>
                </a:cxn>
                <a:cxn ang="T10">
                  <a:pos x="T4" y="T5"/>
                </a:cxn>
                <a:cxn ang="T11">
                  <a:pos x="T6" y="T7"/>
                </a:cxn>
              </a:cxnLst>
              <a:rect l="T12" t="T13" r="T14" b="T15"/>
              <a:pathLst>
                <a:path w="478" h="483">
                  <a:moveTo>
                    <a:pt x="0" y="0"/>
                  </a:moveTo>
                  <a:cubicBezTo>
                    <a:pt x="42" y="113"/>
                    <a:pt x="84" y="227"/>
                    <a:pt x="138" y="299"/>
                  </a:cubicBezTo>
                  <a:cubicBezTo>
                    <a:pt x="192" y="371"/>
                    <a:pt x="266" y="401"/>
                    <a:pt x="323" y="432"/>
                  </a:cubicBezTo>
                  <a:cubicBezTo>
                    <a:pt x="380" y="463"/>
                    <a:pt x="429" y="473"/>
                    <a:pt x="478" y="48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802" name="Line 50"/>
            <p:cNvSpPr>
              <a:spLocks noChangeShapeType="1"/>
            </p:cNvSpPr>
            <p:nvPr/>
          </p:nvSpPr>
          <p:spPr bwMode="auto">
            <a:xfrm flipV="1">
              <a:off x="1974850" y="5129213"/>
              <a:ext cx="1335088" cy="5857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4803" name="Text Box 51"/>
            <p:cNvSpPr txBox="1">
              <a:spLocks noChangeArrowheads="1"/>
            </p:cNvSpPr>
            <p:nvPr/>
          </p:nvSpPr>
          <p:spPr bwMode="auto">
            <a:xfrm>
              <a:off x="3302585" y="6024563"/>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p>
          </p:txBody>
        </p:sp>
        <p:graphicFrame>
          <p:nvGraphicFramePr>
            <p:cNvPr id="74804" name="Object 12"/>
            <p:cNvGraphicFramePr>
              <a:graphicFrameLocks noChangeAspect="1"/>
            </p:cNvGraphicFramePr>
            <p:nvPr/>
          </p:nvGraphicFramePr>
          <p:xfrm>
            <a:off x="2625725" y="4727575"/>
            <a:ext cx="2220913" cy="392113"/>
          </p:xfrm>
          <a:graphic>
            <a:graphicData uri="http://schemas.openxmlformats.org/presentationml/2006/ole">
              <mc:AlternateContent xmlns:mc="http://schemas.openxmlformats.org/markup-compatibility/2006">
                <mc:Choice xmlns:v="urn:schemas-microsoft-com:vml" Requires="v">
                  <p:oleObj spid="_x0000_s173230" name="Equation" r:id="rId16" imgW="1295400" imgH="228600" progId="Equation.3">
                    <p:embed/>
                  </p:oleObj>
                </mc:Choice>
                <mc:Fallback>
                  <p:oleObj name="Equation" r:id="rId16" imgW="1295400" imgH="22860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5725" y="4727575"/>
                          <a:ext cx="22209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C83D478-3258-C747-8C6E-21561D0A14BA}" type="slidenum">
              <a:rPr lang="en-US" altLang="en-US" sz="1400">
                <a:solidFill>
                  <a:srgbClr val="000000"/>
                </a:solidFill>
                <a:latin typeface="Times New Roman" charset="0"/>
              </a:rPr>
              <a:pPr>
                <a:spcBef>
                  <a:spcPct val="0"/>
                </a:spcBef>
                <a:buClrTx/>
                <a:buSzTx/>
                <a:buFontTx/>
                <a:buNone/>
              </a:pPr>
              <a:t>33</a:t>
            </a:fld>
            <a:endParaRPr lang="en-US" altLang="en-US" sz="1400">
              <a:solidFill>
                <a:srgbClr val="000000"/>
              </a:solidFill>
              <a:latin typeface="Times New Roman" charset="0"/>
            </a:endParaRPr>
          </a:p>
        </p:txBody>
      </p:sp>
      <p:sp>
        <p:nvSpPr>
          <p:cNvPr id="76802" name="Rectangle 2"/>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200" u="sng">
                <a:solidFill>
                  <a:srgbClr val="3333CC"/>
                </a:solidFill>
                <a:ea typeface="宋体" charset="-122"/>
              </a:rPr>
              <a:t>Summary</a:t>
            </a:r>
            <a:r>
              <a:rPr lang="en-US" altLang="en-US" sz="3200" u="sng">
                <a:solidFill>
                  <a:srgbClr val="3333CC"/>
                </a:solidFill>
              </a:rPr>
              <a:t>: The Cost of Congestion</a:t>
            </a:r>
          </a:p>
        </p:txBody>
      </p:sp>
      <p:sp>
        <p:nvSpPr>
          <p:cNvPr id="76803" name="Rectangle 3"/>
          <p:cNvSpPr>
            <a:spLocks noChangeArrowheads="1"/>
          </p:cNvSpPr>
          <p:nvPr/>
        </p:nvSpPr>
        <p:spPr bwMode="auto">
          <a:xfrm>
            <a:off x="333375" y="1436687"/>
            <a:ext cx="3913188"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3333CC"/>
              </a:buClr>
              <a:buNone/>
            </a:pPr>
            <a:r>
              <a:rPr lang="en-US" altLang="en-US" sz="2400" dirty="0"/>
              <a:t>When</a:t>
            </a:r>
            <a:r>
              <a:rPr lang="en-US" altLang="ja-JP" sz="2400" dirty="0"/>
              <a:t> sources sending rate too high for the </a:t>
            </a:r>
            <a:r>
              <a:rPr lang="en-US" altLang="ja-JP" sz="2400" i="1" dirty="0">
                <a:solidFill>
                  <a:schemeClr val="accent2"/>
                </a:solidFill>
              </a:rPr>
              <a:t>network</a:t>
            </a:r>
            <a:r>
              <a:rPr lang="en-US" altLang="ja-JP" sz="2400" dirty="0"/>
              <a:t> to handle</a:t>
            </a:r>
            <a:r>
              <a:rPr lang="ja-JP" altLang="en-US" sz="2400" dirty="0"/>
              <a:t>”</a:t>
            </a:r>
            <a:r>
              <a:rPr lang="en-US" altLang="ja-JP" sz="2400" dirty="0"/>
              <a:t>:</a:t>
            </a:r>
            <a:endParaRPr lang="en-US" altLang="en-US" sz="2400" dirty="0">
              <a:solidFill>
                <a:srgbClr val="C00000"/>
              </a:solidFill>
            </a:endParaRPr>
          </a:p>
          <a:p>
            <a:pPr>
              <a:buClr>
                <a:srgbClr val="3333CC"/>
              </a:buClr>
              <a:buFont typeface="Wingdings" pitchFamily="2" charset="2"/>
              <a:buChar char="q"/>
            </a:pPr>
            <a:r>
              <a:rPr lang="en-US" altLang="en-US" sz="2400" dirty="0">
                <a:solidFill>
                  <a:srgbClr val="C00000"/>
                </a:solidFill>
              </a:rPr>
              <a:t>Packet loss</a:t>
            </a:r>
            <a:r>
              <a:rPr lang="en-US" altLang="en-US" sz="2400" dirty="0">
                <a:solidFill>
                  <a:srgbClr val="000000"/>
                </a:solidFill>
              </a:rPr>
              <a:t> =&gt;</a:t>
            </a:r>
            <a:endParaRPr lang="en-US" altLang="zh-CN" sz="2400" dirty="0">
              <a:solidFill>
                <a:srgbClr val="000000"/>
              </a:solidFill>
              <a:ea typeface="宋体" charset="-122"/>
            </a:endParaRPr>
          </a:p>
          <a:p>
            <a:pPr lvl="1">
              <a:buClr>
                <a:srgbClr val="3333CC"/>
              </a:buClr>
              <a:buFont typeface="Courier New" panose="02070309020205020404" pitchFamily="49" charset="0"/>
              <a:buChar char="o"/>
            </a:pPr>
            <a:r>
              <a:rPr lang="en-US" altLang="zh-CN" sz="2000" dirty="0">
                <a:solidFill>
                  <a:srgbClr val="C00000"/>
                </a:solidFill>
                <a:ea typeface="宋体" charset="-122"/>
              </a:rPr>
              <a:t>w</a:t>
            </a:r>
            <a:r>
              <a:rPr lang="en-US" altLang="en-US" sz="2000" dirty="0">
                <a:solidFill>
                  <a:srgbClr val="C00000"/>
                </a:solidFill>
              </a:rPr>
              <a:t>asted upstream bandwidth</a:t>
            </a:r>
            <a:r>
              <a:rPr lang="en-US" altLang="en-US" sz="2000" dirty="0">
                <a:solidFill>
                  <a:srgbClr val="000000"/>
                </a:solidFill>
              </a:rPr>
              <a:t> when a </a:t>
            </a:r>
            <a:r>
              <a:rPr lang="en-US" altLang="en-US" sz="2000" dirty="0" err="1">
                <a:solidFill>
                  <a:srgbClr val="000000"/>
                </a:solidFill>
              </a:rPr>
              <a:t>pkt</a:t>
            </a:r>
            <a:r>
              <a:rPr lang="en-US" altLang="en-US" sz="2000" dirty="0">
                <a:solidFill>
                  <a:srgbClr val="000000"/>
                </a:solidFill>
              </a:rPr>
              <a:t> is discarded at downstream</a:t>
            </a:r>
            <a:endParaRPr lang="en-US" altLang="zh-CN" sz="2000" dirty="0">
              <a:solidFill>
                <a:srgbClr val="000000"/>
              </a:solidFill>
              <a:ea typeface="宋体" charset="-122"/>
            </a:endParaRPr>
          </a:p>
          <a:p>
            <a:pPr lvl="1">
              <a:buClr>
                <a:srgbClr val="3333CC"/>
              </a:buClr>
              <a:buFont typeface="Courier New" panose="02070309020205020404" pitchFamily="49" charset="0"/>
              <a:buChar char="o"/>
            </a:pPr>
            <a:r>
              <a:rPr lang="en-US" altLang="zh-CN" sz="2000" dirty="0">
                <a:solidFill>
                  <a:srgbClr val="C00000"/>
                </a:solidFill>
                <a:ea typeface="宋体" charset="-122"/>
              </a:rPr>
              <a:t>w</a:t>
            </a:r>
            <a:r>
              <a:rPr lang="en-US" altLang="en-US" sz="2000" dirty="0">
                <a:solidFill>
                  <a:srgbClr val="C00000"/>
                </a:solidFill>
              </a:rPr>
              <a:t>asted bandwidth due to retransmission</a:t>
            </a:r>
            <a:r>
              <a:rPr lang="en-US" altLang="en-US" sz="2000" dirty="0">
                <a:solidFill>
                  <a:srgbClr val="000000"/>
                </a:solidFill>
              </a:rPr>
              <a:t> (a </a:t>
            </a:r>
            <a:r>
              <a:rPr lang="en-US" altLang="en-US" sz="2000" dirty="0" err="1">
                <a:solidFill>
                  <a:srgbClr val="000000"/>
                </a:solidFill>
              </a:rPr>
              <a:t>pkt</a:t>
            </a:r>
            <a:r>
              <a:rPr lang="en-US" altLang="en-US" sz="2000" dirty="0">
                <a:solidFill>
                  <a:srgbClr val="000000"/>
                </a:solidFill>
              </a:rPr>
              <a:t> goes through a link multiple times)</a:t>
            </a:r>
            <a:endParaRPr lang="en-US" altLang="zh-CN" sz="2000" dirty="0">
              <a:solidFill>
                <a:srgbClr val="000000"/>
              </a:solidFill>
              <a:ea typeface="宋体" charset="-122"/>
            </a:endParaRPr>
          </a:p>
          <a:p>
            <a:pPr lvl="1">
              <a:buClr>
                <a:srgbClr val="3333CC"/>
              </a:buClr>
            </a:pPr>
            <a:endParaRPr lang="en-US" altLang="en-US" sz="2000" dirty="0">
              <a:solidFill>
                <a:srgbClr val="000000"/>
              </a:solidFill>
            </a:endParaRPr>
          </a:p>
          <a:p>
            <a:pPr>
              <a:buClr>
                <a:srgbClr val="3333CC"/>
              </a:buClr>
              <a:buFont typeface="Wingdings" pitchFamily="2" charset="2"/>
              <a:buChar char="q"/>
            </a:pPr>
            <a:r>
              <a:rPr lang="en-US" altLang="en-US" sz="2400" dirty="0">
                <a:solidFill>
                  <a:srgbClr val="C00000"/>
                </a:solidFill>
              </a:rPr>
              <a:t>High delay</a:t>
            </a:r>
          </a:p>
        </p:txBody>
      </p:sp>
      <p:sp>
        <p:nvSpPr>
          <p:cNvPr id="76804" name="Rectangle 4"/>
          <p:cNvSpPr>
            <a:spLocks noChangeArrowheads="1"/>
          </p:cNvSpPr>
          <p:nvPr/>
        </p:nvSpPr>
        <p:spPr bwMode="auto">
          <a:xfrm>
            <a:off x="6918325" y="1836738"/>
            <a:ext cx="685800" cy="4191000"/>
          </a:xfrm>
          <a:prstGeom prst="rect">
            <a:avLst/>
          </a:prstGeom>
          <a:solidFill>
            <a:srgbClr val="CC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76805" name="Group 5"/>
          <p:cNvGrpSpPr>
            <a:grpSpLocks/>
          </p:cNvGrpSpPr>
          <p:nvPr/>
        </p:nvGrpSpPr>
        <p:grpSpPr bwMode="auto">
          <a:xfrm>
            <a:off x="4403725" y="3589338"/>
            <a:ext cx="3521075" cy="2832100"/>
            <a:chOff x="2789" y="2304"/>
            <a:chExt cx="2218" cy="1784"/>
          </a:xfrm>
        </p:grpSpPr>
        <p:sp>
          <p:nvSpPr>
            <p:cNvPr id="76821" name="Line 6"/>
            <p:cNvSpPr>
              <a:spLocks noChangeShapeType="1"/>
            </p:cNvSpPr>
            <p:nvPr/>
          </p:nvSpPr>
          <p:spPr bwMode="auto">
            <a:xfrm flipH="1" flipV="1">
              <a:off x="3039" y="2496"/>
              <a:ext cx="0" cy="13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2" name="Line 7"/>
            <p:cNvSpPr>
              <a:spLocks noChangeShapeType="1"/>
            </p:cNvSpPr>
            <p:nvPr/>
          </p:nvSpPr>
          <p:spPr bwMode="auto">
            <a:xfrm>
              <a:off x="3039" y="3840"/>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3" name="Line 8"/>
            <p:cNvSpPr>
              <a:spLocks noChangeShapeType="1"/>
            </p:cNvSpPr>
            <p:nvPr/>
          </p:nvSpPr>
          <p:spPr bwMode="auto">
            <a:xfrm>
              <a:off x="3519" y="2496"/>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4" name="Line 9"/>
            <p:cNvSpPr>
              <a:spLocks noChangeShapeType="1"/>
            </p:cNvSpPr>
            <p:nvPr/>
          </p:nvSpPr>
          <p:spPr bwMode="auto">
            <a:xfrm>
              <a:off x="4383" y="2496"/>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5" name="Freeform 10"/>
            <p:cNvSpPr>
              <a:spLocks/>
            </p:cNvSpPr>
            <p:nvPr/>
          </p:nvSpPr>
          <p:spPr bwMode="auto">
            <a:xfrm>
              <a:off x="3039" y="2880"/>
              <a:ext cx="1344" cy="864"/>
            </a:xfrm>
            <a:custGeom>
              <a:avLst/>
              <a:gdLst>
                <a:gd name="T0" fmla="*/ 0 w 1344"/>
                <a:gd name="T1" fmla="*/ 864 h 864"/>
                <a:gd name="T2" fmla="*/ 480 w 1344"/>
                <a:gd name="T3" fmla="*/ 864 h 864"/>
                <a:gd name="T4" fmla="*/ 1344 w 1344"/>
                <a:gd name="T5" fmla="*/ 0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0" y="864"/>
                  </a:moveTo>
                  <a:lnTo>
                    <a:pt x="480" y="864"/>
                  </a:lnTo>
                  <a:lnTo>
                    <a:pt x="1344" y="0"/>
                  </a:lnTo>
                </a:path>
              </a:pathLst>
            </a:cu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26" name="Freeform 11"/>
            <p:cNvSpPr>
              <a:spLocks/>
            </p:cNvSpPr>
            <p:nvPr/>
          </p:nvSpPr>
          <p:spPr bwMode="auto">
            <a:xfrm>
              <a:off x="3039" y="2496"/>
              <a:ext cx="1392" cy="1248"/>
            </a:xfrm>
            <a:custGeom>
              <a:avLst/>
              <a:gdLst>
                <a:gd name="T0" fmla="*/ 0 w 1392"/>
                <a:gd name="T1" fmla="*/ 1248 h 1248"/>
                <a:gd name="T2" fmla="*/ 480 w 1392"/>
                <a:gd name="T3" fmla="*/ 1152 h 1248"/>
                <a:gd name="T4" fmla="*/ 816 w 1392"/>
                <a:gd name="T5" fmla="*/ 912 h 1248"/>
                <a:gd name="T6" fmla="*/ 1104 w 1392"/>
                <a:gd name="T7" fmla="*/ 624 h 1248"/>
                <a:gd name="T8" fmla="*/ 1296 w 1392"/>
                <a:gd name="T9" fmla="*/ 384 h 1248"/>
                <a:gd name="T10" fmla="*/ 1344 w 1392"/>
                <a:gd name="T11" fmla="*/ 288 h 1248"/>
                <a:gd name="T12" fmla="*/ 1392 w 1392"/>
                <a:gd name="T13" fmla="*/ 0 h 1248"/>
                <a:gd name="T14" fmla="*/ 0 60000 65536"/>
                <a:gd name="T15" fmla="*/ 0 60000 65536"/>
                <a:gd name="T16" fmla="*/ 0 60000 65536"/>
                <a:gd name="T17" fmla="*/ 0 60000 65536"/>
                <a:gd name="T18" fmla="*/ 0 60000 65536"/>
                <a:gd name="T19" fmla="*/ 0 60000 65536"/>
                <a:gd name="T20" fmla="*/ 0 60000 65536"/>
                <a:gd name="T21" fmla="*/ 0 w 1392"/>
                <a:gd name="T22" fmla="*/ 0 h 1248"/>
                <a:gd name="T23" fmla="*/ 1392 w 1392"/>
                <a:gd name="T24" fmla="*/ 1248 h 1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248">
                  <a:moveTo>
                    <a:pt x="0" y="1248"/>
                  </a:moveTo>
                  <a:lnTo>
                    <a:pt x="480" y="1152"/>
                  </a:lnTo>
                  <a:lnTo>
                    <a:pt x="816" y="912"/>
                  </a:lnTo>
                  <a:lnTo>
                    <a:pt x="1104" y="624"/>
                  </a:lnTo>
                  <a:lnTo>
                    <a:pt x="1296" y="384"/>
                  </a:lnTo>
                  <a:lnTo>
                    <a:pt x="1344" y="288"/>
                  </a:lnTo>
                  <a:lnTo>
                    <a:pt x="1392"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27" name="Text Box 12"/>
            <p:cNvSpPr txBox="1">
              <a:spLocks noChangeArrowheads="1"/>
            </p:cNvSpPr>
            <p:nvPr/>
          </p:nvSpPr>
          <p:spPr bwMode="auto">
            <a:xfrm>
              <a:off x="4527" y="3840"/>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Load</a:t>
              </a:r>
            </a:p>
          </p:txBody>
        </p:sp>
        <p:sp>
          <p:nvSpPr>
            <p:cNvPr id="76828" name="Text Box 13"/>
            <p:cNvSpPr txBox="1">
              <a:spLocks noChangeArrowheads="1"/>
            </p:cNvSpPr>
            <p:nvPr/>
          </p:nvSpPr>
          <p:spPr bwMode="auto">
            <a:xfrm>
              <a:off x="4527" y="2304"/>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Load</a:t>
              </a:r>
            </a:p>
          </p:txBody>
        </p:sp>
        <p:sp>
          <p:nvSpPr>
            <p:cNvPr id="76829" name="Text Box 14"/>
            <p:cNvSpPr txBox="1">
              <a:spLocks noChangeArrowheads="1"/>
            </p:cNvSpPr>
            <p:nvPr/>
          </p:nvSpPr>
          <p:spPr bwMode="auto">
            <a:xfrm rot="-5400000">
              <a:off x="2651" y="2586"/>
              <a:ext cx="52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Delay</a:t>
              </a:r>
            </a:p>
          </p:txBody>
        </p:sp>
      </p:grpSp>
      <p:grpSp>
        <p:nvGrpSpPr>
          <p:cNvPr id="76806" name="Group 15"/>
          <p:cNvGrpSpPr>
            <a:grpSpLocks/>
          </p:cNvGrpSpPr>
          <p:nvPr/>
        </p:nvGrpSpPr>
        <p:grpSpPr bwMode="auto">
          <a:xfrm>
            <a:off x="4403725" y="1303338"/>
            <a:ext cx="4608513" cy="2514600"/>
            <a:chOff x="2791" y="816"/>
            <a:chExt cx="2903" cy="1584"/>
          </a:xfrm>
        </p:grpSpPr>
        <p:sp>
          <p:nvSpPr>
            <p:cNvPr id="76807" name="Line 16"/>
            <p:cNvSpPr>
              <a:spLocks noChangeShapeType="1"/>
            </p:cNvSpPr>
            <p:nvPr/>
          </p:nvSpPr>
          <p:spPr bwMode="auto">
            <a:xfrm flipH="1" flipV="1">
              <a:off x="3039" y="1104"/>
              <a:ext cx="0" cy="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08" name="Line 17"/>
            <p:cNvSpPr>
              <a:spLocks noChangeShapeType="1"/>
            </p:cNvSpPr>
            <p:nvPr/>
          </p:nvSpPr>
          <p:spPr bwMode="auto">
            <a:xfrm>
              <a:off x="3039" y="2304"/>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09" name="Freeform 18"/>
            <p:cNvSpPr>
              <a:spLocks/>
            </p:cNvSpPr>
            <p:nvPr/>
          </p:nvSpPr>
          <p:spPr bwMode="auto">
            <a:xfrm>
              <a:off x="3039" y="1200"/>
              <a:ext cx="1584" cy="1116"/>
            </a:xfrm>
            <a:custGeom>
              <a:avLst/>
              <a:gdLst>
                <a:gd name="T0" fmla="*/ 0 w 1584"/>
                <a:gd name="T1" fmla="*/ 231 h 1212"/>
                <a:gd name="T2" fmla="*/ 0 w 1584"/>
                <a:gd name="T3" fmla="*/ 225 h 1212"/>
                <a:gd name="T4" fmla="*/ 96 w 1584"/>
                <a:gd name="T5" fmla="*/ 146 h 1212"/>
                <a:gd name="T6" fmla="*/ 240 w 1584"/>
                <a:gd name="T7" fmla="*/ 93 h 1212"/>
                <a:gd name="T8" fmla="*/ 480 w 1584"/>
                <a:gd name="T9" fmla="*/ 37 h 1212"/>
                <a:gd name="T10" fmla="*/ 816 w 1584"/>
                <a:gd name="T11" fmla="*/ 9 h 1212"/>
                <a:gd name="T12" fmla="*/ 1104 w 1584"/>
                <a:gd name="T13" fmla="*/ 0 h 1212"/>
                <a:gd name="T14" fmla="*/ 1344 w 1584"/>
                <a:gd name="T15" fmla="*/ 0 h 1212"/>
                <a:gd name="T16" fmla="*/ 1392 w 1584"/>
                <a:gd name="T17" fmla="*/ 93 h 1212"/>
                <a:gd name="T18" fmla="*/ 1488 w 1584"/>
                <a:gd name="T19" fmla="*/ 193 h 1212"/>
                <a:gd name="T20" fmla="*/ 1536 w 1584"/>
                <a:gd name="T21" fmla="*/ 222 h 1212"/>
                <a:gd name="T22" fmla="*/ 1584 w 1584"/>
                <a:gd name="T23" fmla="*/ 230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10" name="Line 19"/>
            <p:cNvSpPr>
              <a:spLocks noChangeShapeType="1"/>
            </p:cNvSpPr>
            <p:nvPr/>
          </p:nvSpPr>
          <p:spPr bwMode="auto">
            <a:xfrm>
              <a:off x="4383" y="1104"/>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1" name="Line 20"/>
            <p:cNvSpPr>
              <a:spLocks noChangeShapeType="1"/>
            </p:cNvSpPr>
            <p:nvPr/>
          </p:nvSpPr>
          <p:spPr bwMode="auto">
            <a:xfrm>
              <a:off x="3519" y="1104"/>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2" name="Line 21"/>
            <p:cNvSpPr>
              <a:spLocks noChangeShapeType="1"/>
            </p:cNvSpPr>
            <p:nvPr/>
          </p:nvSpPr>
          <p:spPr bwMode="auto">
            <a:xfrm>
              <a:off x="3519" y="1200"/>
              <a:ext cx="86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3" name="Text Box 22"/>
            <p:cNvSpPr txBox="1">
              <a:spLocks noChangeArrowheads="1"/>
            </p:cNvSpPr>
            <p:nvPr/>
          </p:nvSpPr>
          <p:spPr bwMode="auto">
            <a:xfrm rot="-5400000">
              <a:off x="2449" y="1398"/>
              <a:ext cx="9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Throughput</a:t>
              </a:r>
            </a:p>
          </p:txBody>
        </p:sp>
        <p:sp>
          <p:nvSpPr>
            <p:cNvPr id="76814" name="Text Box 23"/>
            <p:cNvSpPr txBox="1">
              <a:spLocks noChangeArrowheads="1"/>
            </p:cNvSpPr>
            <p:nvPr/>
          </p:nvSpPr>
          <p:spPr bwMode="auto">
            <a:xfrm>
              <a:off x="3250" y="904"/>
              <a:ext cx="46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knee</a:t>
              </a:r>
            </a:p>
          </p:txBody>
        </p:sp>
        <p:sp>
          <p:nvSpPr>
            <p:cNvPr id="76815" name="Text Box 24"/>
            <p:cNvSpPr txBox="1">
              <a:spLocks noChangeArrowheads="1"/>
            </p:cNvSpPr>
            <p:nvPr/>
          </p:nvSpPr>
          <p:spPr bwMode="auto">
            <a:xfrm>
              <a:off x="4215" y="904"/>
              <a:ext cx="3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cliff</a:t>
              </a:r>
            </a:p>
          </p:txBody>
        </p:sp>
        <p:sp>
          <p:nvSpPr>
            <p:cNvPr id="76816" name="Text Box 25"/>
            <p:cNvSpPr txBox="1">
              <a:spLocks noChangeArrowheads="1"/>
            </p:cNvSpPr>
            <p:nvPr/>
          </p:nvSpPr>
          <p:spPr bwMode="auto">
            <a:xfrm>
              <a:off x="4806" y="1480"/>
              <a:ext cx="88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congestion</a:t>
              </a:r>
            </a:p>
            <a:p>
              <a:pPr algn="ctr">
                <a:spcBef>
                  <a:spcPct val="0"/>
                </a:spcBef>
                <a:buClrTx/>
                <a:buSzTx/>
                <a:buFontTx/>
                <a:buNone/>
              </a:pPr>
              <a:r>
                <a:rPr lang="en-US" altLang="en-US" sz="2000">
                  <a:solidFill>
                    <a:srgbClr val="000000"/>
                  </a:solidFill>
                  <a:latin typeface="Arial" charset="0"/>
                </a:rPr>
                <a:t>collapse</a:t>
              </a:r>
            </a:p>
          </p:txBody>
        </p:sp>
        <p:sp>
          <p:nvSpPr>
            <p:cNvPr id="76817" name="AutoShape 26"/>
            <p:cNvSpPr>
              <a:spLocks/>
            </p:cNvSpPr>
            <p:nvPr/>
          </p:nvSpPr>
          <p:spPr bwMode="auto">
            <a:xfrm rot="-5400000">
              <a:off x="4536" y="936"/>
              <a:ext cx="96" cy="432"/>
            </a:xfrm>
            <a:prstGeom prst="rightBrace">
              <a:avLst>
                <a:gd name="adj1" fmla="val 375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76818" name="Line 27"/>
            <p:cNvSpPr>
              <a:spLocks noChangeShapeType="1"/>
            </p:cNvSpPr>
            <p:nvPr/>
          </p:nvSpPr>
          <p:spPr bwMode="auto">
            <a:xfrm flipH="1">
              <a:off x="4608" y="1872"/>
              <a:ext cx="48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9" name="Text Box 28"/>
            <p:cNvSpPr txBox="1">
              <a:spLocks noChangeArrowheads="1"/>
            </p:cNvSpPr>
            <p:nvPr/>
          </p:nvSpPr>
          <p:spPr bwMode="auto">
            <a:xfrm>
              <a:off x="4935" y="816"/>
              <a:ext cx="585"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packet</a:t>
              </a:r>
            </a:p>
            <a:p>
              <a:pPr algn="ctr">
                <a:spcBef>
                  <a:spcPct val="0"/>
                </a:spcBef>
                <a:buClrTx/>
                <a:buSzTx/>
                <a:buFontTx/>
                <a:buNone/>
              </a:pPr>
              <a:r>
                <a:rPr lang="en-US" altLang="en-US" sz="2000">
                  <a:solidFill>
                    <a:srgbClr val="000000"/>
                  </a:solidFill>
                  <a:latin typeface="Arial" charset="0"/>
                </a:rPr>
                <a:t>loss</a:t>
              </a:r>
            </a:p>
          </p:txBody>
        </p:sp>
        <p:sp>
          <p:nvSpPr>
            <p:cNvPr id="76820" name="Line 29"/>
            <p:cNvSpPr>
              <a:spLocks noChangeShapeType="1"/>
            </p:cNvSpPr>
            <p:nvPr/>
          </p:nvSpPr>
          <p:spPr bwMode="auto">
            <a:xfrm flipH="1">
              <a:off x="4608" y="1008"/>
              <a:ext cx="336"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34</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TCP</a:t>
            </a:r>
            <a:r>
              <a:rPr lang="zh-CN" altLang="en-US" dirty="0">
                <a:solidFill>
                  <a:srgbClr val="000000"/>
                </a:solidFill>
                <a:ea typeface="宋体" charset="-122"/>
              </a:rPr>
              <a:t> </a:t>
            </a:r>
            <a:r>
              <a:rPr lang="en-US" altLang="zh-CN" dirty="0">
                <a:solidFill>
                  <a:srgbClr val="000000"/>
                </a:solidFill>
                <a:ea typeface="宋体" charset="-122"/>
              </a:rPr>
              <a:t>Reliability</a:t>
            </a:r>
          </a:p>
          <a:p>
            <a:pPr>
              <a:buClr>
                <a:srgbClr val="3333CC"/>
              </a:buClr>
              <a:buFont typeface="Wingdings" pitchFamily="2" charset="2"/>
              <a:buChar char="q"/>
            </a:pPr>
            <a:r>
              <a:rPr lang="en-US" altLang="zh-CN" dirty="0">
                <a:ea typeface="宋体" charset="-122"/>
              </a:rPr>
              <a:t>Transport congestion control</a:t>
            </a:r>
          </a:p>
          <a:p>
            <a:pPr lvl="1">
              <a:buClr>
                <a:srgbClr val="3333CC"/>
              </a:buClr>
              <a:buFont typeface="Wingdings" charset="2"/>
              <a:buChar char="¦"/>
            </a:pPr>
            <a:r>
              <a:rPr lang="en-US" altLang="zh-CN" dirty="0">
                <a:solidFill>
                  <a:srgbClr val="000000"/>
                </a:solidFill>
                <a:ea typeface="宋体" charset="-122"/>
              </a:rPr>
              <a:t>what is congestion (cost of congestion)</a:t>
            </a:r>
          </a:p>
          <a:p>
            <a:pPr lvl="1">
              <a:buClr>
                <a:srgbClr val="C00000"/>
              </a:buClr>
              <a:buFont typeface="Wingdings" pitchFamily="2" charset="2"/>
              <a:buChar char="Ø"/>
            </a:pPr>
            <a:r>
              <a:rPr lang="en-US" altLang="zh-CN" i="1" dirty="0">
                <a:solidFill>
                  <a:srgbClr val="C00000"/>
                </a:solidFill>
                <a:ea typeface="宋体" charset="-122"/>
              </a:rPr>
              <a:t>basic congestion control alg.</a:t>
            </a:r>
          </a:p>
        </p:txBody>
      </p:sp>
    </p:spTree>
    <p:extLst>
      <p:ext uri="{BB962C8B-B14F-4D97-AF65-F5344CB8AC3E}">
        <p14:creationId xmlns:p14="http://schemas.microsoft.com/office/powerpoint/2010/main" val="263785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2F8628-D3DF-CA4E-89E5-0F7B4AB64561}" type="slidenum">
              <a:rPr lang="en-US" altLang="en-US" sz="1400">
                <a:solidFill>
                  <a:srgbClr val="000000"/>
                </a:solidFill>
                <a:latin typeface="Times New Roman" charset="0"/>
              </a:rPr>
              <a:pPr>
                <a:spcBef>
                  <a:spcPct val="0"/>
                </a:spcBef>
                <a:buClrTx/>
                <a:buSzTx/>
                <a:buFontTx/>
                <a:buNone/>
              </a:pPr>
              <a:t>35</a:t>
            </a:fld>
            <a:endParaRPr lang="en-US" altLang="en-US" sz="1400">
              <a:solidFill>
                <a:srgbClr val="000000"/>
              </a:solidFill>
              <a:latin typeface="Times New Roman" charset="0"/>
            </a:endParaRPr>
          </a:p>
        </p:txBody>
      </p:sp>
      <p:sp>
        <p:nvSpPr>
          <p:cNvPr id="80898" name="Rectangle 2"/>
          <p:cNvSpPr>
            <a:spLocks noChangeArrowheads="1"/>
          </p:cNvSpPr>
          <p:nvPr/>
        </p:nvSpPr>
        <p:spPr bwMode="auto">
          <a:xfrm>
            <a:off x="4494213" y="1627188"/>
            <a:ext cx="3929062" cy="3919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en-US" sz="2400" dirty="0">
                <a:solidFill>
                  <a:srgbClr val="FF0000"/>
                </a:solidFill>
              </a:rPr>
              <a:t>Window-based:</a:t>
            </a:r>
          </a:p>
          <a:p>
            <a:pPr>
              <a:buClr>
                <a:srgbClr val="3333CC"/>
              </a:buClr>
              <a:buFont typeface="Wingdings" pitchFamily="2" charset="2"/>
              <a:buChar char="q"/>
            </a:pPr>
            <a:r>
              <a:rPr lang="en-US" altLang="en-US" sz="2400" dirty="0">
                <a:solidFill>
                  <a:srgbClr val="000000"/>
                </a:solidFill>
              </a:rPr>
              <a:t>Congestion control by controlling the window size of a </a:t>
            </a:r>
            <a:r>
              <a:rPr lang="en-US" altLang="zh-CN" sz="2400" dirty="0">
                <a:solidFill>
                  <a:srgbClr val="FF0000"/>
                </a:solidFill>
              </a:rPr>
              <a:t>sliding</a:t>
            </a:r>
            <a:r>
              <a:rPr lang="zh-CN" altLang="en-US" sz="2400" dirty="0">
                <a:solidFill>
                  <a:srgbClr val="FF0000"/>
                </a:solidFill>
              </a:rPr>
              <a:t> </a:t>
            </a:r>
            <a:r>
              <a:rPr lang="en-US" altLang="zh-CN" sz="2400" dirty="0">
                <a:solidFill>
                  <a:srgbClr val="FF0000"/>
                </a:solidFill>
              </a:rPr>
              <a:t>window</a:t>
            </a:r>
            <a:r>
              <a:rPr lang="en-US" altLang="en-US" sz="2400" dirty="0">
                <a:solidFill>
                  <a:srgbClr val="000000"/>
                </a:solidFill>
              </a:rPr>
              <a:t>, e.g., set window size to 64KBytes</a:t>
            </a:r>
          </a:p>
          <a:p>
            <a:pPr>
              <a:buClr>
                <a:srgbClr val="3333CC"/>
              </a:buClr>
              <a:buFont typeface="Wingdings" pitchFamily="2" charset="2"/>
              <a:buChar char="q"/>
            </a:pPr>
            <a:r>
              <a:rPr lang="en-US" altLang="en-US" sz="2400" dirty="0">
                <a:solidFill>
                  <a:srgbClr val="000000"/>
                </a:solidFill>
              </a:rPr>
              <a:t>Example: TCP</a:t>
            </a:r>
          </a:p>
          <a:p>
            <a:pPr>
              <a:buClr>
                <a:srgbClr val="3333CC"/>
              </a:buClr>
              <a:buFont typeface="ZapfDingbats" charset="0"/>
              <a:buNone/>
            </a:pPr>
            <a:endParaRPr lang="en-US" altLang="en-US" sz="2400" dirty="0">
              <a:solidFill>
                <a:srgbClr val="000000"/>
              </a:solidFill>
            </a:endParaRPr>
          </a:p>
        </p:txBody>
      </p:sp>
      <p:sp>
        <p:nvSpPr>
          <p:cNvPr id="80899" name="Rectangle 3"/>
          <p:cNvSpPr>
            <a:spLocks noChangeArrowheads="1"/>
          </p:cNvSpPr>
          <p:nvPr/>
        </p:nvSpPr>
        <p:spPr bwMode="auto">
          <a:xfrm>
            <a:off x="366713" y="1614488"/>
            <a:ext cx="3959225" cy="3997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en-US" sz="2400" dirty="0">
                <a:solidFill>
                  <a:srgbClr val="FF0000"/>
                </a:solidFill>
              </a:rPr>
              <a:t>Rate-based:</a:t>
            </a:r>
            <a:endParaRPr lang="en-US" altLang="en-US" sz="2400" dirty="0">
              <a:solidFill>
                <a:srgbClr val="000000"/>
              </a:solidFill>
            </a:endParaRPr>
          </a:p>
          <a:p>
            <a:pPr>
              <a:buClr>
                <a:srgbClr val="3333CC"/>
              </a:buClr>
              <a:buFont typeface="Wingdings" pitchFamily="2" charset="2"/>
              <a:buChar char="q"/>
            </a:pPr>
            <a:r>
              <a:rPr lang="en-US" altLang="en-US" sz="2400" dirty="0">
                <a:solidFill>
                  <a:srgbClr val="000000"/>
                </a:solidFill>
              </a:rPr>
              <a:t>Congestion control by explicitly controlling the sending rate of a flow, e.g., set sending rate to 128Kbps</a:t>
            </a:r>
          </a:p>
          <a:p>
            <a:pPr>
              <a:buClr>
                <a:srgbClr val="3333CC"/>
              </a:buClr>
              <a:buFont typeface="Wingdings" pitchFamily="2" charset="2"/>
              <a:buChar char="q"/>
            </a:pPr>
            <a:r>
              <a:rPr lang="en-US" altLang="en-US" sz="2400" dirty="0">
                <a:solidFill>
                  <a:srgbClr val="000000"/>
                </a:solidFill>
              </a:rPr>
              <a:t>Example: ATM</a:t>
            </a:r>
            <a:endParaRPr lang="en-US" altLang="en-US" sz="2000" dirty="0">
              <a:solidFill>
                <a:srgbClr val="000000"/>
              </a:solidFill>
            </a:endParaRPr>
          </a:p>
        </p:txBody>
      </p:sp>
      <p:sp>
        <p:nvSpPr>
          <p:cNvPr id="80900" name="Text Box 4"/>
          <p:cNvSpPr txBox="1">
            <a:spLocks noChangeArrowheads="1"/>
          </p:cNvSpPr>
          <p:nvPr/>
        </p:nvSpPr>
        <p:spPr bwMode="auto">
          <a:xfrm>
            <a:off x="1135063" y="6045200"/>
            <a:ext cx="521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400">
                <a:solidFill>
                  <a:srgbClr val="000000"/>
                </a:solidFill>
                <a:latin typeface="Times New Roman" charset="0"/>
              </a:rPr>
              <a:t>Discussion: rate-based vs. window-based</a:t>
            </a:r>
          </a:p>
        </p:txBody>
      </p:sp>
      <p:sp>
        <p:nvSpPr>
          <p:cNvPr id="80901" name="Rectangle 5"/>
          <p:cNvSpPr>
            <a:spLocks noChangeArrowheads="1"/>
          </p:cNvSpPr>
          <p:nvPr/>
        </p:nvSpPr>
        <p:spPr bwMode="auto">
          <a:xfrm>
            <a:off x="333375" y="407988"/>
            <a:ext cx="80200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400" u="sng">
                <a:solidFill>
                  <a:srgbClr val="3333CC"/>
                </a:solidFill>
              </a:rPr>
              <a:t>Rate-based vs. Window-based</a:t>
            </a:r>
          </a:p>
        </p:txBody>
      </p:sp>
    </p:spTree>
    <p:extLst>
      <p:ext uri="{BB962C8B-B14F-4D97-AF65-F5344CB8AC3E}">
        <p14:creationId xmlns:p14="http://schemas.microsoft.com/office/powerpoint/2010/main" val="3338444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516E8A8-4876-9B40-80EB-85BE7C574A8E}" type="slidenum">
              <a:rPr lang="en-US" altLang="en-US" sz="1400">
                <a:solidFill>
                  <a:srgbClr val="000000"/>
                </a:solidFill>
                <a:latin typeface="Times New Roman" charset="0"/>
              </a:rPr>
              <a:pPr>
                <a:spcBef>
                  <a:spcPct val="0"/>
                </a:spcBef>
                <a:buClrTx/>
                <a:buSzTx/>
                <a:buFontTx/>
                <a:buNone/>
              </a:pPr>
              <a:t>36</a:t>
            </a:fld>
            <a:endParaRPr lang="en-US" altLang="en-US" sz="1400">
              <a:solidFill>
                <a:srgbClr val="000000"/>
              </a:solidFill>
              <a:latin typeface="Times New Roman" charset="0"/>
            </a:endParaRPr>
          </a:p>
        </p:txBody>
      </p:sp>
      <p:sp>
        <p:nvSpPr>
          <p:cNvPr id="84994" name="Rectangle 2"/>
          <p:cNvSpPr>
            <a:spLocks noChangeArrowheads="1"/>
          </p:cNvSpPr>
          <p:nvPr/>
        </p:nvSpPr>
        <p:spPr bwMode="auto">
          <a:xfrm>
            <a:off x="333375" y="873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Sliding Window Size Function: Rate Control</a:t>
            </a:r>
          </a:p>
        </p:txBody>
      </p:sp>
      <p:sp>
        <p:nvSpPr>
          <p:cNvPr id="84995" name="Rectangle 3"/>
          <p:cNvSpPr>
            <a:spLocks noChangeArrowheads="1"/>
          </p:cNvSpPr>
          <p:nvPr/>
        </p:nvSpPr>
        <p:spPr bwMode="auto">
          <a:xfrm>
            <a:off x="338138" y="1304925"/>
            <a:ext cx="79152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Transmission rate determined by </a:t>
            </a:r>
            <a:r>
              <a:rPr lang="en-US" altLang="en-US" dirty="0">
                <a:solidFill>
                  <a:srgbClr val="FF0000"/>
                </a:solidFill>
              </a:rPr>
              <a:t>congestion window</a:t>
            </a:r>
            <a:r>
              <a:rPr lang="en-US" altLang="en-US" dirty="0">
                <a:solidFill>
                  <a:srgbClr val="000000"/>
                </a:solidFill>
              </a:rPr>
              <a:t> size, </a:t>
            </a:r>
            <a:r>
              <a:rPr lang="en-US" altLang="en-US" sz="2400" b="1" dirty="0" err="1">
                <a:solidFill>
                  <a:srgbClr val="000000"/>
                </a:solidFill>
                <a:latin typeface="Courier New" charset="0"/>
              </a:rPr>
              <a:t>cwnd</a:t>
            </a:r>
            <a:r>
              <a:rPr lang="en-US" altLang="en-US" dirty="0">
                <a:solidFill>
                  <a:srgbClr val="000000"/>
                </a:solidFill>
              </a:rPr>
              <a:t>, over segments:</a:t>
            </a:r>
          </a:p>
        </p:txBody>
      </p:sp>
      <p:pic>
        <p:nvPicPr>
          <p:cNvPr id="84996" name="Picture 4"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2841625"/>
            <a:ext cx="73279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5"/>
          <p:cNvSpPr>
            <a:spLocks noChangeArrowheads="1"/>
          </p:cNvSpPr>
          <p:nvPr/>
        </p:nvSpPr>
        <p:spPr bwMode="auto">
          <a:xfrm>
            <a:off x="485775" y="4591050"/>
            <a:ext cx="79152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err="1">
                <a:solidFill>
                  <a:srgbClr val="000000"/>
                </a:solidFill>
              </a:rPr>
              <a:t>cwnd</a:t>
            </a:r>
            <a:r>
              <a:rPr lang="en-US" altLang="en-US" sz="2400" dirty="0">
                <a:solidFill>
                  <a:srgbClr val="000000"/>
                </a:solidFill>
              </a:rPr>
              <a:t> segments, each with MSS bytes sent in one RTT:</a:t>
            </a:r>
          </a:p>
        </p:txBody>
      </p:sp>
      <p:grpSp>
        <p:nvGrpSpPr>
          <p:cNvPr id="84998" name="Group 6"/>
          <p:cNvGrpSpPr>
            <a:grpSpLocks/>
          </p:cNvGrpSpPr>
          <p:nvPr/>
        </p:nvGrpSpPr>
        <p:grpSpPr bwMode="auto">
          <a:xfrm>
            <a:off x="2125663" y="5143500"/>
            <a:ext cx="4765675" cy="809625"/>
            <a:chOff x="1104" y="3564"/>
            <a:chExt cx="2778" cy="510"/>
          </a:xfrm>
        </p:grpSpPr>
        <p:sp>
          <p:nvSpPr>
            <p:cNvPr id="85002" name="Text Box 7"/>
            <p:cNvSpPr txBox="1">
              <a:spLocks noChangeArrowheads="1"/>
            </p:cNvSpPr>
            <p:nvPr/>
          </p:nvSpPr>
          <p:spPr bwMode="auto">
            <a:xfrm>
              <a:off x="1383" y="3671"/>
              <a:ext cx="5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dirty="0">
                  <a:solidFill>
                    <a:srgbClr val="000000"/>
                  </a:solidFill>
                </a:rPr>
                <a:t>Rate =</a:t>
              </a:r>
              <a:endParaRPr lang="en-US" altLang="en-US" sz="1000" dirty="0">
                <a:solidFill>
                  <a:srgbClr val="000000"/>
                </a:solidFill>
                <a:latin typeface="Times New Roman" charset="0"/>
              </a:endParaRPr>
            </a:p>
          </p:txBody>
        </p:sp>
        <p:sp>
          <p:nvSpPr>
            <p:cNvPr id="85003" name="Text Box 8"/>
            <p:cNvSpPr txBox="1">
              <a:spLocks noChangeArrowheads="1"/>
            </p:cNvSpPr>
            <p:nvPr/>
          </p:nvSpPr>
          <p:spPr bwMode="auto">
            <a:xfrm>
              <a:off x="2108" y="3575"/>
              <a:ext cx="10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cwnd * MSS</a:t>
              </a:r>
              <a:r>
                <a:rPr lang="en-US" altLang="en-US" sz="1000">
                  <a:solidFill>
                    <a:srgbClr val="000000"/>
                  </a:solidFill>
                  <a:latin typeface="Times New Roman" charset="0"/>
                </a:rPr>
                <a:t> </a:t>
              </a:r>
            </a:p>
          </p:txBody>
        </p:sp>
        <p:sp>
          <p:nvSpPr>
            <p:cNvPr id="85004" name="Text Box 9"/>
            <p:cNvSpPr txBox="1">
              <a:spLocks noChangeArrowheads="1"/>
            </p:cNvSpPr>
            <p:nvPr/>
          </p:nvSpPr>
          <p:spPr bwMode="auto">
            <a:xfrm>
              <a:off x="2393" y="3797"/>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RTT</a:t>
              </a:r>
              <a:r>
                <a:rPr lang="en-US" altLang="en-US" sz="1000">
                  <a:solidFill>
                    <a:srgbClr val="000000"/>
                  </a:solidFill>
                  <a:latin typeface="Times New Roman" charset="0"/>
                </a:rPr>
                <a:t> </a:t>
              </a:r>
            </a:p>
          </p:txBody>
        </p:sp>
        <p:sp>
          <p:nvSpPr>
            <p:cNvPr id="85005" name="Text Box 10"/>
            <p:cNvSpPr txBox="1">
              <a:spLocks noChangeArrowheads="1"/>
            </p:cNvSpPr>
            <p:nvPr/>
          </p:nvSpPr>
          <p:spPr bwMode="auto">
            <a:xfrm>
              <a:off x="2953" y="3695"/>
              <a:ext cx="8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Bytes/sec</a:t>
              </a:r>
              <a:endParaRPr lang="en-US" altLang="en-US" sz="1000">
                <a:solidFill>
                  <a:srgbClr val="000000"/>
                </a:solidFill>
                <a:latin typeface="Times New Roman" charset="0"/>
              </a:endParaRPr>
            </a:p>
          </p:txBody>
        </p:sp>
        <p:sp>
          <p:nvSpPr>
            <p:cNvPr id="85006" name="Line 11"/>
            <p:cNvSpPr>
              <a:spLocks noChangeShapeType="1"/>
            </p:cNvSpPr>
            <p:nvPr/>
          </p:nvSpPr>
          <p:spPr bwMode="auto">
            <a:xfrm flipV="1">
              <a:off x="2262" y="3804"/>
              <a:ext cx="6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7" name="Rectangle 12"/>
            <p:cNvSpPr>
              <a:spLocks noChangeArrowheads="1"/>
            </p:cNvSpPr>
            <p:nvPr/>
          </p:nvSpPr>
          <p:spPr bwMode="auto">
            <a:xfrm>
              <a:off x="1104" y="3564"/>
              <a:ext cx="2778" cy="51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
        <p:nvSpPr>
          <p:cNvPr id="84999" name="Rectangle 13"/>
          <p:cNvSpPr>
            <a:spLocks noChangeArrowheads="1"/>
          </p:cNvSpPr>
          <p:nvPr/>
        </p:nvSpPr>
        <p:spPr bwMode="auto">
          <a:xfrm>
            <a:off x="1914525" y="3924300"/>
            <a:ext cx="1190625" cy="438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5000" name="Text Box 14"/>
          <p:cNvSpPr txBox="1">
            <a:spLocks noChangeArrowheads="1"/>
          </p:cNvSpPr>
          <p:nvPr/>
        </p:nvSpPr>
        <p:spPr bwMode="auto">
          <a:xfrm>
            <a:off x="2124075" y="38639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a:solidFill>
                  <a:srgbClr val="000000"/>
                </a:solidFill>
                <a:latin typeface="Courier New" charset="0"/>
              </a:rPr>
              <a:t>cwnd</a:t>
            </a:r>
          </a:p>
        </p:txBody>
      </p:sp>
      <p:sp>
        <p:nvSpPr>
          <p:cNvPr id="85001" name="Text Box 15"/>
          <p:cNvSpPr txBox="1">
            <a:spLocks noChangeArrowheads="1"/>
          </p:cNvSpPr>
          <p:nvPr/>
        </p:nvSpPr>
        <p:spPr bwMode="auto">
          <a:xfrm>
            <a:off x="509588" y="6381750"/>
            <a:ext cx="7620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dirty="0">
                <a:solidFill>
                  <a:srgbClr val="000000"/>
                </a:solidFill>
                <a:latin typeface="Times New Roman" charset="0"/>
              </a:rPr>
              <a:t>Assume W is small enough. Ignore small details. MSS: M</a:t>
            </a:r>
            <a:r>
              <a:rPr lang="en-US" altLang="zh-CN" sz="1800" dirty="0">
                <a:solidFill>
                  <a:srgbClr val="000000"/>
                </a:solidFill>
                <a:latin typeface="Times New Roman" charset="0"/>
              </a:rPr>
              <a:t>ax</a:t>
            </a:r>
            <a:r>
              <a:rPr lang="en-US" altLang="en-US" sz="1800" dirty="0">
                <a:solidFill>
                  <a:srgbClr val="000000"/>
                </a:solidFill>
                <a:latin typeface="Times New Roman" charset="0"/>
              </a:rPr>
              <a:t>imum Segment Size</a:t>
            </a:r>
          </a:p>
        </p:txBody>
      </p:sp>
    </p:spTree>
    <p:extLst>
      <p:ext uri="{BB962C8B-B14F-4D97-AF65-F5344CB8AC3E}">
        <p14:creationId xmlns:p14="http://schemas.microsoft.com/office/powerpoint/2010/main" val="65952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4078F93-9876-BB43-92F2-3DE14418B568}" type="slidenum">
              <a:rPr lang="en-US" altLang="en-US" sz="1400">
                <a:solidFill>
                  <a:srgbClr val="000000"/>
                </a:solidFill>
                <a:latin typeface="Times New Roman" charset="0"/>
              </a:rPr>
              <a:pPr>
                <a:spcBef>
                  <a:spcPct val="0"/>
                </a:spcBef>
                <a:buClrTx/>
                <a:buSzTx/>
                <a:buFontTx/>
                <a:buNone/>
              </a:pPr>
              <a:t>37</a:t>
            </a:fld>
            <a:endParaRPr lang="en-US" altLang="en-US" sz="1400">
              <a:solidFill>
                <a:srgbClr val="000000"/>
              </a:solidFill>
              <a:latin typeface="Times New Roman" charset="0"/>
            </a:endParaRPr>
          </a:p>
        </p:txBody>
      </p:sp>
      <p:sp>
        <p:nvSpPr>
          <p:cNvPr id="82946" name="Rectangle 2"/>
          <p:cNvSpPr>
            <a:spLocks noChangeArrowheads="1"/>
          </p:cNvSpPr>
          <p:nvPr/>
        </p:nvSpPr>
        <p:spPr bwMode="auto">
          <a:xfrm>
            <a:off x="433388" y="26035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a:solidFill>
                  <a:srgbClr val="3333CC"/>
                </a:solidFill>
              </a:rPr>
              <a:t>Window-based Congestion Control</a:t>
            </a:r>
          </a:p>
        </p:txBody>
      </p:sp>
      <p:sp>
        <p:nvSpPr>
          <p:cNvPr id="82947" name="Rectangle 3"/>
          <p:cNvSpPr>
            <a:spLocks noChangeArrowheads="1"/>
          </p:cNvSpPr>
          <p:nvPr/>
        </p:nvSpPr>
        <p:spPr bwMode="auto">
          <a:xfrm>
            <a:off x="466725" y="1709738"/>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endParaRPr lang="en-US" altLang="en-US">
              <a:solidFill>
                <a:srgbClr val="000000"/>
              </a:solidFill>
            </a:endParaRPr>
          </a:p>
          <a:p>
            <a:pPr>
              <a:buClr>
                <a:srgbClr val="3333CC"/>
              </a:buClr>
            </a:pPr>
            <a:endParaRPr lang="en-US" altLang="en-US">
              <a:solidFill>
                <a:srgbClr val="000000"/>
              </a:solidFill>
            </a:endParaRPr>
          </a:p>
        </p:txBody>
      </p:sp>
      <p:sp>
        <p:nvSpPr>
          <p:cNvPr id="82948" name="Rectangle 4"/>
          <p:cNvSpPr>
            <a:spLocks noChangeArrowheads="1"/>
          </p:cNvSpPr>
          <p:nvPr/>
        </p:nvSpPr>
        <p:spPr bwMode="auto">
          <a:xfrm>
            <a:off x="313532" y="4885531"/>
            <a:ext cx="8259762" cy="175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a:solidFill>
                  <a:srgbClr val="000000"/>
                </a:solidFill>
              </a:rPr>
              <a:t>Window-based congestion control is </a:t>
            </a:r>
            <a:r>
              <a:rPr lang="en-US" altLang="en-US" sz="2400" dirty="0">
                <a:solidFill>
                  <a:srgbClr val="FF0000"/>
                </a:solidFill>
              </a:rPr>
              <a:t>self-clocking</a:t>
            </a:r>
            <a:r>
              <a:rPr lang="en-US" altLang="en-US" sz="2400" dirty="0">
                <a:solidFill>
                  <a:srgbClr val="000000"/>
                </a:solidFill>
              </a:rPr>
              <a:t>: considers flow conservation</a:t>
            </a:r>
            <a:r>
              <a:rPr lang="en-US" altLang="zh-CN" sz="2400" dirty="0">
                <a:solidFill>
                  <a:srgbClr val="000000"/>
                </a:solidFill>
                <a:ea typeface="宋体" charset="-122"/>
              </a:rPr>
              <a:t>, and</a:t>
            </a:r>
            <a:r>
              <a:rPr lang="en-US" altLang="en-US" sz="2400" dirty="0">
                <a:solidFill>
                  <a:srgbClr val="000000"/>
                </a:solidFill>
              </a:rPr>
              <a:t> adjusts to RTT variation automatically.</a:t>
            </a:r>
          </a:p>
          <a:p>
            <a:pPr>
              <a:buClr>
                <a:srgbClr val="3333CC"/>
              </a:buClr>
              <a:buFont typeface="Wingdings" pitchFamily="2" charset="2"/>
              <a:buChar char="q"/>
            </a:pPr>
            <a:r>
              <a:rPr lang="en-US" altLang="en-US" sz="2400" dirty="0">
                <a:solidFill>
                  <a:srgbClr val="000000"/>
                </a:solidFill>
              </a:rPr>
              <a:t>Hence, for better safety, more designs use window-based design.</a:t>
            </a:r>
          </a:p>
          <a:p>
            <a:pPr>
              <a:buClr>
                <a:srgbClr val="3333CC"/>
              </a:buClr>
              <a:buFontTx/>
              <a:buNone/>
            </a:pPr>
            <a:endParaRPr lang="en-US" altLang="en-US" sz="2400" dirty="0">
              <a:solidFill>
                <a:srgbClr val="000000"/>
              </a:solidFill>
            </a:endParaRP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3" y="1347788"/>
            <a:ext cx="5789612"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824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069ABAA-5368-164D-A68D-C92FAE4C0B80}" type="slidenum">
              <a:rPr lang="en-US" altLang="en-US" sz="1400">
                <a:solidFill>
                  <a:srgbClr val="000000"/>
                </a:solidFill>
                <a:latin typeface="Times New Roman" charset="0"/>
              </a:rPr>
              <a:pPr>
                <a:spcBef>
                  <a:spcPct val="0"/>
                </a:spcBef>
                <a:buClrTx/>
                <a:buSzTx/>
                <a:buFontTx/>
                <a:buNone/>
              </a:pPr>
              <a:t>38</a:t>
            </a:fld>
            <a:endParaRPr lang="en-US" altLang="en-US" sz="1400">
              <a:solidFill>
                <a:srgbClr val="000000"/>
              </a:solidFill>
              <a:latin typeface="Times New Roman" charset="0"/>
            </a:endParaRPr>
          </a:p>
        </p:txBody>
      </p:sp>
      <p:sp>
        <p:nvSpPr>
          <p:cNvPr id="87042" name="Rectangle 4"/>
          <p:cNvSpPr>
            <a:spLocks noChangeArrowheads="1"/>
          </p:cNvSpPr>
          <p:nvPr/>
        </p:nvSpPr>
        <p:spPr bwMode="auto">
          <a:xfrm>
            <a:off x="4556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a:solidFill>
                  <a:srgbClr val="3333CC"/>
                </a:solidFill>
              </a:rPr>
              <a:t>The Desired Properties of a </a:t>
            </a:r>
            <a:br>
              <a:rPr lang="en-US" altLang="en-US" sz="3200" u="sng">
                <a:solidFill>
                  <a:srgbClr val="3333CC"/>
                </a:solidFill>
              </a:rPr>
            </a:br>
            <a:r>
              <a:rPr lang="en-US" altLang="en-US" sz="3200" u="sng">
                <a:solidFill>
                  <a:srgbClr val="3333CC"/>
                </a:solidFill>
              </a:rPr>
              <a:t>Congestion </a:t>
            </a:r>
            <a:r>
              <a:rPr lang="en-US" altLang="zh-CN" sz="3200" u="sng">
                <a:solidFill>
                  <a:srgbClr val="3333CC"/>
                </a:solidFill>
                <a:ea typeface="宋体" charset="-122"/>
              </a:rPr>
              <a:t>Control</a:t>
            </a:r>
            <a:r>
              <a:rPr lang="en-US" altLang="en-US" sz="3200" u="sng">
                <a:solidFill>
                  <a:srgbClr val="3333CC"/>
                </a:solidFill>
              </a:rPr>
              <a:t> Scheme</a:t>
            </a:r>
          </a:p>
        </p:txBody>
      </p:sp>
      <p:sp>
        <p:nvSpPr>
          <p:cNvPr id="272389" name="Rectangle 5"/>
          <p:cNvSpPr>
            <a:spLocks noChangeArrowheads="1"/>
          </p:cNvSpPr>
          <p:nvPr/>
        </p:nvSpPr>
        <p:spPr bwMode="auto">
          <a:xfrm>
            <a:off x="511175" y="15113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Efficiency</a:t>
            </a:r>
            <a:r>
              <a:rPr lang="en-US" altLang="zh-CN" dirty="0">
                <a:solidFill>
                  <a:srgbClr val="000000"/>
                </a:solidFill>
                <a:ea typeface="宋体" charset="-122"/>
              </a:rPr>
              <a:t>: close to full</a:t>
            </a:r>
            <a:r>
              <a:rPr lang="en-US" altLang="en-US" dirty="0">
                <a:solidFill>
                  <a:srgbClr val="000000"/>
                </a:solidFill>
              </a:rPr>
              <a:t> utilization</a:t>
            </a:r>
            <a:r>
              <a:rPr lang="en-US" altLang="zh-CN" dirty="0">
                <a:solidFill>
                  <a:srgbClr val="000000"/>
                </a:solidFill>
                <a:ea typeface="宋体" charset="-122"/>
              </a:rPr>
              <a:t> but low delay</a:t>
            </a:r>
          </a:p>
          <a:p>
            <a:pPr lvl="1">
              <a:buClr>
                <a:srgbClr val="3333CC"/>
              </a:buClr>
              <a:buSzPct val="85000"/>
              <a:buFontTx/>
              <a:buChar char="-"/>
            </a:pPr>
            <a:r>
              <a:rPr lang="en-US" altLang="en-US" sz="2800" dirty="0">
                <a:solidFill>
                  <a:srgbClr val="000000"/>
                </a:solidFill>
              </a:rPr>
              <a:t>fast convergence after disturbance</a:t>
            </a:r>
          </a:p>
          <a:p>
            <a:pPr lvl="1">
              <a:buClr>
                <a:srgbClr val="3333CC"/>
              </a:buClr>
              <a:buSzPct val="85000"/>
              <a:buFontTx/>
              <a:buChar char="-"/>
            </a:pPr>
            <a:endParaRPr lang="en-US" altLang="en-US" sz="2800" dirty="0">
              <a:solidFill>
                <a:srgbClr val="000000"/>
              </a:solidFill>
            </a:endParaRPr>
          </a:p>
          <a:p>
            <a:pPr>
              <a:buClr>
                <a:srgbClr val="3333CC"/>
              </a:buClr>
              <a:buFont typeface="Wingdings" pitchFamily="2" charset="2"/>
              <a:buChar char="q"/>
            </a:pPr>
            <a:r>
              <a:rPr lang="en-US" altLang="en-US" dirty="0">
                <a:solidFill>
                  <a:srgbClr val="000000"/>
                </a:solidFill>
              </a:rPr>
              <a:t>Fairness (resource sharing)</a:t>
            </a:r>
          </a:p>
          <a:p>
            <a:pPr>
              <a:buClr>
                <a:srgbClr val="3333CC"/>
              </a:buClr>
            </a:pPr>
            <a:endParaRPr lang="en-US" altLang="en-US" dirty="0">
              <a:solidFill>
                <a:srgbClr val="000000"/>
              </a:solidFill>
            </a:endParaRPr>
          </a:p>
          <a:p>
            <a:pPr>
              <a:buClr>
                <a:srgbClr val="3333CC"/>
              </a:buClr>
              <a:buFont typeface="Wingdings" pitchFamily="2" charset="2"/>
              <a:buChar char="q"/>
            </a:pPr>
            <a:r>
              <a:rPr lang="en-US" altLang="en-US" dirty="0" err="1">
                <a:solidFill>
                  <a:srgbClr val="000000"/>
                </a:solidFill>
              </a:rPr>
              <a:t>Distributedness</a:t>
            </a:r>
            <a:r>
              <a:rPr lang="en-US" altLang="en-US" dirty="0">
                <a:solidFill>
                  <a:srgbClr val="000000"/>
                </a:solidFill>
              </a:rPr>
              <a:t> (no central knowledge for scalability)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319B9F4-99BD-EC46-B86A-FAAB820F9297}" type="slidenum">
              <a:rPr lang="en-US" altLang="en-US" sz="1400">
                <a:solidFill>
                  <a:srgbClr val="000000"/>
                </a:solidFill>
                <a:latin typeface="Times New Roman" charset="0"/>
              </a:rPr>
              <a:pPr>
                <a:spcBef>
                  <a:spcPct val="0"/>
                </a:spcBef>
                <a:buClrTx/>
                <a:buSzTx/>
                <a:buFontTx/>
                <a:buNone/>
              </a:pPr>
              <a:t>39</a:t>
            </a:fld>
            <a:endParaRPr lang="en-US" altLang="en-US" sz="1400">
              <a:solidFill>
                <a:srgbClr val="000000"/>
              </a:solidFill>
              <a:latin typeface="Times New Roman" charset="0"/>
            </a:endParaRPr>
          </a:p>
        </p:txBody>
      </p:sp>
      <p:sp>
        <p:nvSpPr>
          <p:cNvPr id="89090" name="Rectangle 2"/>
          <p:cNvSpPr>
            <a:spLocks noGrp="1" noChangeArrowheads="1"/>
          </p:cNvSpPr>
          <p:nvPr>
            <p:ph type="title"/>
          </p:nvPr>
        </p:nvSpPr>
        <p:spPr/>
        <p:txBody>
          <a:bodyPr/>
          <a:lstStyle/>
          <a:p>
            <a:r>
              <a:rPr lang="en-US" altLang="en-US" dirty="0">
                <a:ea typeface="ＭＳ Ｐゴシック" charset="-128"/>
              </a:rPr>
              <a:t>Derive CC: A Simple Model</a:t>
            </a:r>
          </a:p>
        </p:txBody>
      </p:sp>
      <p:sp>
        <p:nvSpPr>
          <p:cNvPr id="89091" name="Rectangle 3"/>
          <p:cNvSpPr>
            <a:spLocks noChangeArrowheads="1"/>
          </p:cNvSpPr>
          <p:nvPr/>
        </p:nvSpPr>
        <p:spPr bwMode="auto">
          <a:xfrm>
            <a:off x="1349375" y="1970088"/>
            <a:ext cx="1676400" cy="592137"/>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1</a:t>
            </a:r>
          </a:p>
        </p:txBody>
      </p:sp>
      <p:sp>
        <p:nvSpPr>
          <p:cNvPr id="89092" name="Rectangle 4"/>
          <p:cNvSpPr>
            <a:spLocks noChangeArrowheads="1"/>
          </p:cNvSpPr>
          <p:nvPr/>
        </p:nvSpPr>
        <p:spPr bwMode="auto">
          <a:xfrm>
            <a:off x="1349375" y="2768600"/>
            <a:ext cx="1676400" cy="593725"/>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2</a:t>
            </a:r>
          </a:p>
        </p:txBody>
      </p:sp>
      <p:sp>
        <p:nvSpPr>
          <p:cNvPr id="89093" name="Rectangle 5"/>
          <p:cNvSpPr>
            <a:spLocks noChangeArrowheads="1"/>
          </p:cNvSpPr>
          <p:nvPr/>
        </p:nvSpPr>
        <p:spPr bwMode="auto">
          <a:xfrm>
            <a:off x="1349375" y="4321175"/>
            <a:ext cx="1676400" cy="592138"/>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n</a:t>
            </a:r>
          </a:p>
        </p:txBody>
      </p:sp>
      <p:sp>
        <p:nvSpPr>
          <p:cNvPr id="89094" name="Oval 6"/>
          <p:cNvSpPr>
            <a:spLocks noChangeArrowheads="1"/>
          </p:cNvSpPr>
          <p:nvPr/>
        </p:nvSpPr>
        <p:spPr bwMode="auto">
          <a:xfrm>
            <a:off x="3940175" y="2566988"/>
            <a:ext cx="1406525" cy="1169987"/>
          </a:xfrm>
          <a:prstGeom prst="ellipse">
            <a:avLst/>
          </a:prstGeom>
          <a:solidFill>
            <a:srgbClr val="CCFFFF"/>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sym typeface="Symbol" charset="2"/>
              </a:rPr>
              <a:t>sum xi</a:t>
            </a:r>
          </a:p>
        </p:txBody>
      </p:sp>
      <p:sp>
        <p:nvSpPr>
          <p:cNvPr id="89095" name="Rectangle 7"/>
          <p:cNvSpPr>
            <a:spLocks noChangeArrowheads="1"/>
          </p:cNvSpPr>
          <p:nvPr/>
        </p:nvSpPr>
        <p:spPr bwMode="auto">
          <a:xfrm>
            <a:off x="5921375" y="2347913"/>
            <a:ext cx="2514600" cy="1568450"/>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FF0000"/>
                </a:solidFill>
                <a:latin typeface="Times New Roman" charset="0"/>
                <a:sym typeface="Symbol" charset="2"/>
              </a:rPr>
              <a:t>d</a:t>
            </a:r>
            <a:r>
              <a:rPr lang="en-US" altLang="en-US" sz="3200">
                <a:solidFill>
                  <a:srgbClr val="3333CC"/>
                </a:solidFill>
                <a:latin typeface="Times New Roman" charset="0"/>
                <a:sym typeface="Symbol" charset="2"/>
              </a:rPr>
              <a:t> = </a:t>
            </a:r>
            <a:br>
              <a:rPr lang="en-US" altLang="en-US" sz="3200">
                <a:solidFill>
                  <a:srgbClr val="3333CC"/>
                </a:solidFill>
                <a:latin typeface="Times New Roman" charset="0"/>
                <a:sym typeface="Symbol" charset="2"/>
              </a:rPr>
            </a:br>
            <a:r>
              <a:rPr lang="en-US" altLang="en-US" sz="3200">
                <a:solidFill>
                  <a:srgbClr val="3333CC"/>
                </a:solidFill>
                <a:latin typeface="Times New Roman" charset="0"/>
                <a:sym typeface="Symbol" charset="2"/>
              </a:rPr>
              <a:t>sum </a:t>
            </a:r>
            <a:r>
              <a:rPr lang="en-US" altLang="en-US" sz="3200">
                <a:solidFill>
                  <a:srgbClr val="3333CC"/>
                </a:solidFill>
                <a:latin typeface="Times New Roman" charset="0"/>
              </a:rPr>
              <a:t>x</a:t>
            </a:r>
            <a:r>
              <a:rPr lang="en-US" altLang="en-US" sz="3200" baseline="-25000">
                <a:solidFill>
                  <a:srgbClr val="3333CC"/>
                </a:solidFill>
                <a:latin typeface="Times New Roman" charset="0"/>
              </a:rPr>
              <a:t>i</a:t>
            </a:r>
            <a:r>
              <a:rPr lang="en-US" altLang="en-US" sz="3200">
                <a:solidFill>
                  <a:srgbClr val="3333CC"/>
                </a:solidFill>
                <a:latin typeface="Times New Roman" charset="0"/>
              </a:rPr>
              <a:t> &gt; X</a:t>
            </a:r>
            <a:r>
              <a:rPr lang="en-US" altLang="en-US" sz="3200" baseline="-25000">
                <a:solidFill>
                  <a:srgbClr val="3333CC"/>
                </a:solidFill>
                <a:latin typeface="Times New Roman" charset="0"/>
              </a:rPr>
              <a:t>goal</a:t>
            </a:r>
            <a:r>
              <a:rPr lang="en-US" altLang="en-US" sz="3200">
                <a:solidFill>
                  <a:srgbClr val="3333CC"/>
                </a:solidFill>
                <a:latin typeface="Times New Roman" charset="0"/>
              </a:rPr>
              <a:t>?</a:t>
            </a:r>
          </a:p>
        </p:txBody>
      </p:sp>
      <p:sp>
        <p:nvSpPr>
          <p:cNvPr id="89096" name="Line 8"/>
          <p:cNvSpPr>
            <a:spLocks noChangeShapeType="1"/>
          </p:cNvSpPr>
          <p:nvPr/>
        </p:nvSpPr>
        <p:spPr bwMode="auto">
          <a:xfrm>
            <a:off x="3025775" y="2259013"/>
            <a:ext cx="1219200" cy="60801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7" name="Line 9"/>
          <p:cNvSpPr>
            <a:spLocks noChangeShapeType="1"/>
          </p:cNvSpPr>
          <p:nvPr/>
        </p:nvSpPr>
        <p:spPr bwMode="auto">
          <a:xfrm>
            <a:off x="3025775" y="3136900"/>
            <a:ext cx="914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8" name="Line 10"/>
          <p:cNvSpPr>
            <a:spLocks noChangeShapeType="1"/>
          </p:cNvSpPr>
          <p:nvPr/>
        </p:nvSpPr>
        <p:spPr bwMode="auto">
          <a:xfrm flipV="1">
            <a:off x="3025775" y="3473450"/>
            <a:ext cx="1143000" cy="1147763"/>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9" name="Line 11"/>
          <p:cNvSpPr>
            <a:spLocks noChangeShapeType="1"/>
          </p:cNvSpPr>
          <p:nvPr/>
        </p:nvSpPr>
        <p:spPr bwMode="auto">
          <a:xfrm>
            <a:off x="5311775" y="3136900"/>
            <a:ext cx="533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0" name="Line 12"/>
          <p:cNvSpPr>
            <a:spLocks noChangeShapeType="1"/>
          </p:cNvSpPr>
          <p:nvPr/>
        </p:nvSpPr>
        <p:spPr bwMode="auto">
          <a:xfrm>
            <a:off x="8435975" y="3136900"/>
            <a:ext cx="304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1" name="Line 13"/>
          <p:cNvSpPr>
            <a:spLocks noChangeShapeType="1"/>
          </p:cNvSpPr>
          <p:nvPr/>
        </p:nvSpPr>
        <p:spPr bwMode="auto">
          <a:xfrm>
            <a:off x="8740775" y="3136900"/>
            <a:ext cx="0" cy="26987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2" name="Line 14"/>
          <p:cNvSpPr>
            <a:spLocks noChangeShapeType="1"/>
          </p:cNvSpPr>
          <p:nvPr/>
        </p:nvSpPr>
        <p:spPr bwMode="auto">
          <a:xfrm flipH="1">
            <a:off x="434975" y="5835650"/>
            <a:ext cx="8305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3" name="Line 15"/>
          <p:cNvSpPr>
            <a:spLocks noChangeShapeType="1"/>
          </p:cNvSpPr>
          <p:nvPr/>
        </p:nvSpPr>
        <p:spPr bwMode="auto">
          <a:xfrm flipV="1">
            <a:off x="434975" y="3338513"/>
            <a:ext cx="0" cy="2497137"/>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4" name="Line 16"/>
          <p:cNvSpPr>
            <a:spLocks noChangeShapeType="1"/>
          </p:cNvSpPr>
          <p:nvPr/>
        </p:nvSpPr>
        <p:spPr bwMode="auto">
          <a:xfrm flipV="1">
            <a:off x="434975" y="2259013"/>
            <a:ext cx="838200" cy="10795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5" name="Line 17"/>
          <p:cNvSpPr>
            <a:spLocks noChangeShapeType="1"/>
          </p:cNvSpPr>
          <p:nvPr/>
        </p:nvSpPr>
        <p:spPr bwMode="auto">
          <a:xfrm flipV="1">
            <a:off x="434975" y="3136900"/>
            <a:ext cx="838200" cy="201613"/>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6" name="Line 18"/>
          <p:cNvSpPr>
            <a:spLocks noChangeShapeType="1"/>
          </p:cNvSpPr>
          <p:nvPr/>
        </p:nvSpPr>
        <p:spPr bwMode="auto">
          <a:xfrm>
            <a:off x="434975" y="3338513"/>
            <a:ext cx="838200" cy="12827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7" name="Text Box 19"/>
          <p:cNvSpPr txBox="1">
            <a:spLocks noChangeArrowheads="1"/>
          </p:cNvSpPr>
          <p:nvPr/>
        </p:nvSpPr>
        <p:spPr bwMode="auto">
          <a:xfrm>
            <a:off x="3409950" y="2093913"/>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1</a:t>
            </a:r>
          </a:p>
        </p:txBody>
      </p:sp>
      <p:sp>
        <p:nvSpPr>
          <p:cNvPr id="89108" name="Text Box 20"/>
          <p:cNvSpPr txBox="1">
            <a:spLocks noChangeArrowheads="1"/>
          </p:cNvSpPr>
          <p:nvPr/>
        </p:nvSpPr>
        <p:spPr bwMode="auto">
          <a:xfrm>
            <a:off x="3400425" y="2732088"/>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2</a:t>
            </a:r>
          </a:p>
        </p:txBody>
      </p:sp>
      <p:sp>
        <p:nvSpPr>
          <p:cNvPr id="89109" name="Text Box 21"/>
          <p:cNvSpPr txBox="1">
            <a:spLocks noChangeArrowheads="1"/>
          </p:cNvSpPr>
          <p:nvPr/>
        </p:nvSpPr>
        <p:spPr bwMode="auto">
          <a:xfrm>
            <a:off x="3400425" y="4013200"/>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n</a:t>
            </a:r>
          </a:p>
        </p:txBody>
      </p:sp>
      <p:sp>
        <p:nvSpPr>
          <p:cNvPr id="89110" name="Text Box 22"/>
          <p:cNvSpPr txBox="1">
            <a:spLocks noChangeArrowheads="1"/>
          </p:cNvSpPr>
          <p:nvPr/>
        </p:nvSpPr>
        <p:spPr bwMode="auto">
          <a:xfrm>
            <a:off x="4152900" y="53324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9111" name="Text Box 23"/>
          <p:cNvSpPr txBox="1">
            <a:spLocks noChangeArrowheads="1"/>
          </p:cNvSpPr>
          <p:nvPr/>
        </p:nvSpPr>
        <p:spPr bwMode="auto">
          <a:xfrm>
            <a:off x="984250" y="6035675"/>
            <a:ext cx="6535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Flows observe congestion signal </a:t>
            </a:r>
            <a:r>
              <a:rPr lang="en-US" altLang="en-US" sz="2400">
                <a:solidFill>
                  <a:srgbClr val="FF0000"/>
                </a:solidFill>
                <a:latin typeface="Times New Roman" charset="0"/>
              </a:rPr>
              <a:t>d</a:t>
            </a:r>
            <a:r>
              <a:rPr lang="en-US" altLang="en-US" sz="2400">
                <a:solidFill>
                  <a:srgbClr val="000000"/>
                </a:solidFill>
                <a:latin typeface="Times New Roman" charset="0"/>
              </a:rPr>
              <a:t>, and locally take </a:t>
            </a:r>
            <a:br>
              <a:rPr lang="en-US" altLang="en-US" sz="2400">
                <a:solidFill>
                  <a:srgbClr val="000000"/>
                </a:solidFill>
                <a:latin typeface="Times New Roman" charset="0"/>
              </a:rPr>
            </a:br>
            <a:r>
              <a:rPr lang="en-US" altLang="en-US" sz="2400">
                <a:solidFill>
                  <a:srgbClr val="000000"/>
                </a:solidFill>
                <a:latin typeface="Times New Roman" charset="0"/>
              </a:rPr>
              <a:t>actions to adjust rates.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BFF98A-1857-F44C-92DD-BB2E386FCE28}" type="slidenum">
              <a:rPr lang="en-US" altLang="x-none" sz="1400">
                <a:solidFill>
                  <a:srgbClr val="000000"/>
                </a:solidFill>
                <a:latin typeface="Times New Roman" charset="0"/>
              </a:rPr>
              <a:pPr>
                <a:spcBef>
                  <a:spcPct val="0"/>
                </a:spcBef>
                <a:buClrTx/>
                <a:buSzTx/>
                <a:buFontTx/>
                <a:buNone/>
              </a:pPr>
              <a:t>4</a:t>
            </a:fld>
            <a:endParaRPr lang="en-US" altLang="x-none" sz="1400">
              <a:solidFill>
                <a:srgbClr val="000000"/>
              </a:solidFill>
              <a:latin typeface="Times New Roman" charset="0"/>
            </a:endParaRPr>
          </a:p>
        </p:txBody>
      </p:sp>
      <p:sp>
        <p:nvSpPr>
          <p:cNvPr id="150530" name="Rectangle 2"/>
          <p:cNvSpPr>
            <a:spLocks noGrp="1" noChangeArrowheads="1"/>
          </p:cNvSpPr>
          <p:nvPr>
            <p:ph type="title"/>
          </p:nvPr>
        </p:nvSpPr>
        <p:spPr/>
        <p:txBody>
          <a:bodyPr/>
          <a:lstStyle/>
          <a:p>
            <a:r>
              <a:rPr lang="en-US" altLang="x-none" sz="3600" dirty="0">
                <a:ea typeface="ＭＳ Ｐゴシック" charset="-128"/>
              </a:rPr>
              <a:t>Re</a:t>
            </a:r>
            <a:r>
              <a:rPr lang="en-US" altLang="zh-CN" sz="3600" dirty="0">
                <a:ea typeface="ＭＳ Ｐゴシック" charset="-128"/>
              </a:rPr>
              <a:t>cap:</a:t>
            </a:r>
            <a:r>
              <a:rPr lang="zh-CN" altLang="en-US" sz="3600" dirty="0">
                <a:ea typeface="ＭＳ Ｐゴシック" charset="-128"/>
              </a:rPr>
              <a:t> </a:t>
            </a:r>
            <a:r>
              <a:rPr lang="en-US" altLang="x-none" sz="3600" dirty="0">
                <a:ea typeface="ＭＳ Ｐゴシック" charset="-128"/>
              </a:rPr>
              <a:t>TCP Reliable Data Transfer</a:t>
            </a:r>
          </a:p>
        </p:txBody>
      </p:sp>
      <p:sp>
        <p:nvSpPr>
          <p:cNvPr id="150531" name="Rectangle 3"/>
          <p:cNvSpPr>
            <a:spLocks noGrp="1" noChangeArrowheads="1"/>
          </p:cNvSpPr>
          <p:nvPr>
            <p:ph type="body" sz="half" idx="1"/>
          </p:nvPr>
        </p:nvSpPr>
        <p:spPr>
          <a:xfrm>
            <a:off x="533400" y="1408113"/>
            <a:ext cx="3959225" cy="4781550"/>
          </a:xfrm>
        </p:spPr>
        <p:txBody>
          <a:bodyPr/>
          <a:lstStyle/>
          <a:p>
            <a:pPr>
              <a:lnSpc>
                <a:spcPct val="90000"/>
              </a:lnSpc>
              <a:buFont typeface="Wingdings" pitchFamily="2" charset="2"/>
              <a:buChar char="q"/>
            </a:pPr>
            <a:r>
              <a:rPr lang="en-US" altLang="x-none" sz="2400" dirty="0">
                <a:solidFill>
                  <a:srgbClr val="FF0000"/>
                </a:solidFill>
                <a:ea typeface="ＭＳ Ｐゴシック" charset="-128"/>
              </a:rPr>
              <a:t>Connection-oriented:</a:t>
            </a:r>
            <a:r>
              <a:rPr lang="en-US" altLang="x-none" sz="2400" dirty="0">
                <a:ea typeface="ＭＳ Ｐゴシック" charset="-128"/>
              </a:rPr>
              <a:t> </a:t>
            </a:r>
          </a:p>
          <a:p>
            <a:pPr lvl="1">
              <a:lnSpc>
                <a:spcPct val="90000"/>
              </a:lnSpc>
              <a:buFont typeface="Courier New" panose="02070309020205020404" pitchFamily="49" charset="0"/>
              <a:buChar char="o"/>
            </a:pPr>
            <a:r>
              <a:rPr lang="en-US" altLang="x-none" sz="2000" dirty="0">
                <a:ea typeface="ＭＳ Ｐゴシック" charset="-128"/>
              </a:rPr>
              <a:t>connection management</a:t>
            </a:r>
          </a:p>
          <a:p>
            <a:pPr lvl="2">
              <a:lnSpc>
                <a:spcPct val="90000"/>
              </a:lnSpc>
            </a:pPr>
            <a:r>
              <a:rPr lang="en-US" altLang="x-none" sz="1800" dirty="0">
                <a:ea typeface="ＭＳ Ｐゴシック" charset="-128"/>
              </a:rPr>
              <a:t>setup (exchange of control </a:t>
            </a:r>
            <a:r>
              <a:rPr lang="en-US" altLang="x-none" sz="1800" dirty="0" err="1">
                <a:ea typeface="ＭＳ Ｐゴシック" charset="-128"/>
              </a:rPr>
              <a:t>msgs</a:t>
            </a:r>
            <a:r>
              <a:rPr lang="en-US" altLang="x-none" sz="1800" dirty="0">
                <a:ea typeface="ＭＳ Ｐゴシック" charset="-128"/>
              </a:rPr>
              <a:t>) </a:t>
            </a:r>
            <a:r>
              <a:rPr lang="en-US" altLang="x-none" sz="1800" dirty="0" err="1">
                <a:ea typeface="ＭＳ Ｐゴシック" charset="-128"/>
              </a:rPr>
              <a:t>init</a:t>
            </a:r>
            <a:r>
              <a:rPr lang="ja-JP" altLang="en-US" sz="1800">
                <a:ea typeface="ＭＳ Ｐゴシック" charset="-128"/>
              </a:rPr>
              <a:t>’</a:t>
            </a:r>
            <a:r>
              <a:rPr lang="en-US" altLang="ja-JP" sz="1800" dirty="0">
                <a:ea typeface="ＭＳ Ｐゴシック" charset="-128"/>
              </a:rPr>
              <a:t>s sender, receiver state before data exchange</a:t>
            </a:r>
          </a:p>
          <a:p>
            <a:pPr lvl="2">
              <a:lnSpc>
                <a:spcPct val="90000"/>
              </a:lnSpc>
            </a:pPr>
            <a:r>
              <a:rPr lang="en-US" altLang="x-none" sz="1800" dirty="0">
                <a:ea typeface="ＭＳ Ｐゴシック" charset="-128"/>
              </a:rPr>
              <a:t>close</a:t>
            </a:r>
          </a:p>
          <a:p>
            <a:pPr>
              <a:lnSpc>
                <a:spcPct val="90000"/>
              </a:lnSpc>
              <a:buFont typeface="Wingdings" pitchFamily="2" charset="2"/>
              <a:buChar char="q"/>
            </a:pPr>
            <a:r>
              <a:rPr lang="en-US" altLang="x-none" sz="2400" dirty="0">
                <a:solidFill>
                  <a:srgbClr val="FF0000"/>
                </a:solidFill>
                <a:ea typeface="ＭＳ Ｐゴシック" charset="-128"/>
              </a:rPr>
              <a:t>Full duplex data:</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x-none" sz="2000" dirty="0">
                <a:ea typeface="ＭＳ Ｐゴシック" charset="-128"/>
              </a:rPr>
              <a:t>bi-directional data flow in same connection</a:t>
            </a:r>
            <a:endParaRPr lang="en-US" altLang="x-none" sz="2000" dirty="0">
              <a:solidFill>
                <a:srgbClr val="FF0000"/>
              </a:solidFill>
              <a:ea typeface="ＭＳ Ｐゴシック" charset="-128"/>
            </a:endParaRPr>
          </a:p>
        </p:txBody>
      </p:sp>
      <p:sp>
        <p:nvSpPr>
          <p:cNvPr id="150532" name="Rectangle 4"/>
          <p:cNvSpPr>
            <a:spLocks noGrp="1" noChangeArrowheads="1"/>
          </p:cNvSpPr>
          <p:nvPr>
            <p:ph type="body" sz="half" idx="2"/>
          </p:nvPr>
        </p:nvSpPr>
        <p:spPr>
          <a:xfrm>
            <a:off x="4716463" y="1400175"/>
            <a:ext cx="4164012" cy="3500438"/>
          </a:xfrm>
        </p:spPr>
        <p:txBody>
          <a:bodyPr/>
          <a:lstStyle/>
          <a:p>
            <a:pPr>
              <a:lnSpc>
                <a:spcPct val="90000"/>
              </a:lnSpc>
              <a:buFont typeface="Wingdings" pitchFamily="2" charset="2"/>
              <a:buChar char="q"/>
            </a:pPr>
            <a:r>
              <a:rPr lang="en-US" altLang="zh-CN" sz="2400" dirty="0">
                <a:solidFill>
                  <a:srgbClr val="FF0000"/>
                </a:solidFill>
                <a:ea typeface="宋体" charset="-122"/>
              </a:rPr>
              <a:t>A s</a:t>
            </a:r>
            <a:r>
              <a:rPr lang="en-US" altLang="x-none" sz="2400" dirty="0">
                <a:solidFill>
                  <a:srgbClr val="FF0000"/>
                </a:solidFill>
                <a:ea typeface="ＭＳ Ｐゴシック" charset="-128"/>
              </a:rPr>
              <a:t>liding window protocol</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zh-CN" sz="2000" dirty="0">
                <a:ea typeface="宋体" charset="-122"/>
              </a:rPr>
              <a:t>a</a:t>
            </a:r>
            <a:r>
              <a:rPr lang="en-US" altLang="x-none" sz="2000" dirty="0">
                <a:ea typeface="ＭＳ Ｐゴシック" charset="-128"/>
              </a:rPr>
              <a:t> combination of go-back-n and selective repeat:</a:t>
            </a:r>
          </a:p>
          <a:p>
            <a:pPr lvl="2">
              <a:lnSpc>
                <a:spcPct val="90000"/>
              </a:lnSpc>
            </a:pPr>
            <a:r>
              <a:rPr lang="en-US" altLang="x-none" sz="1800" dirty="0">
                <a:ea typeface="ＭＳ Ｐゴシック" charset="-128"/>
              </a:rPr>
              <a:t>send &amp; receive buffers</a:t>
            </a:r>
          </a:p>
          <a:p>
            <a:pPr lvl="2">
              <a:lnSpc>
                <a:spcPct val="90000"/>
              </a:lnSpc>
            </a:pPr>
            <a:r>
              <a:rPr lang="en-US" altLang="x-none" sz="1800" dirty="0">
                <a:ea typeface="ＭＳ Ｐゴシック" charset="-128"/>
              </a:rPr>
              <a:t>cumulative acks</a:t>
            </a:r>
          </a:p>
          <a:p>
            <a:pPr lvl="2">
              <a:lnSpc>
                <a:spcPct val="90000"/>
              </a:lnSpc>
            </a:pPr>
            <a:r>
              <a:rPr lang="en-US" altLang="x-none" sz="1800" dirty="0">
                <a:ea typeface="ＭＳ Ｐゴシック" charset="-128"/>
              </a:rPr>
              <a:t>TCP uses a single retransmission timer</a:t>
            </a:r>
          </a:p>
          <a:p>
            <a:pPr lvl="2">
              <a:lnSpc>
                <a:spcPct val="90000"/>
              </a:lnSpc>
            </a:pPr>
            <a:r>
              <a:rPr lang="en-US" altLang="x-none" sz="1800" dirty="0">
                <a:ea typeface="ＭＳ Ｐゴシック" charset="-128"/>
              </a:rPr>
              <a:t>do not retransmit all packets upon timeout</a:t>
            </a:r>
          </a:p>
        </p:txBody>
      </p:sp>
      <p:graphicFrame>
        <p:nvGraphicFramePr>
          <p:cNvPr id="150533" name="Object 2"/>
          <p:cNvGraphicFramePr>
            <a:graphicFrameLocks noChangeAspect="1"/>
          </p:cNvGraphicFramePr>
          <p:nvPr/>
        </p:nvGraphicFramePr>
        <p:xfrm>
          <a:off x="1517650" y="4932363"/>
          <a:ext cx="6026150" cy="1023937"/>
        </p:xfrm>
        <a:graphic>
          <a:graphicData uri="http://schemas.openxmlformats.org/presentationml/2006/ole">
            <mc:AlternateContent xmlns:mc="http://schemas.openxmlformats.org/markup-compatibility/2006">
              <mc:Choice xmlns:v="urn:schemas-microsoft-com:vml" Requires="v">
                <p:oleObj spid="_x0000_s134322" name="VISIO" r:id="rId4" imgW="6604000" imgH="1117600" progId="Visio.Drawing.5">
                  <p:embed/>
                </p:oleObj>
              </mc:Choice>
              <mc:Fallback>
                <p:oleObj name="VISIO" r:id="rId4" imgW="6604000" imgH="1117600" progId="Visio.Drawing.5">
                  <p:embed/>
                  <p:pic>
                    <p:nvPicPr>
                      <p:cNvPr id="15053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4932363"/>
                        <a:ext cx="602615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23094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1968A8-BE0D-FB4F-8E2A-0BA2D2BEF98E}" type="slidenum">
              <a:rPr lang="en-US" altLang="en-US" sz="1400">
                <a:solidFill>
                  <a:srgbClr val="000000"/>
                </a:solidFill>
                <a:latin typeface="Times New Roman" charset="0"/>
              </a:rPr>
              <a:pPr>
                <a:spcBef>
                  <a:spcPct val="0"/>
                </a:spcBef>
                <a:buClrTx/>
                <a:buSzTx/>
                <a:buFontTx/>
                <a:buNone/>
              </a:pPr>
              <a:t>40</a:t>
            </a:fld>
            <a:endParaRPr lang="en-US" altLang="en-US" sz="1400">
              <a:solidFill>
                <a:srgbClr val="000000"/>
              </a:solidFill>
              <a:latin typeface="Times New Roman" charset="0"/>
            </a:endParaRPr>
          </a:p>
        </p:txBody>
      </p:sp>
      <p:sp>
        <p:nvSpPr>
          <p:cNvPr id="9113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Linear Control</a:t>
            </a:r>
          </a:p>
        </p:txBody>
      </p:sp>
      <p:sp>
        <p:nvSpPr>
          <p:cNvPr id="91139" name="Rectangle 3"/>
          <p:cNvSpPr>
            <a:spLocks noChangeArrowheads="1"/>
          </p:cNvSpPr>
          <p:nvPr/>
        </p:nvSpPr>
        <p:spPr bwMode="auto">
          <a:xfrm>
            <a:off x="533400" y="1600200"/>
            <a:ext cx="8153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Proposed by Chiu and Jain (1988) </a:t>
            </a:r>
          </a:p>
          <a:p>
            <a:pPr>
              <a:buClr>
                <a:srgbClr val="3333CC"/>
              </a:buClr>
              <a:buFont typeface="Wingdings" pitchFamily="2" charset="2"/>
              <a:buChar char="q"/>
            </a:pPr>
            <a:r>
              <a:rPr lang="en-US" altLang="en-US" dirty="0">
                <a:solidFill>
                  <a:srgbClr val="000000"/>
                </a:solidFill>
              </a:rPr>
              <a:t>The simplest control strategy</a:t>
            </a:r>
          </a:p>
        </p:txBody>
      </p:sp>
      <p:graphicFrame>
        <p:nvGraphicFramePr>
          <p:cNvPr id="91140" name="Object 2"/>
          <p:cNvGraphicFramePr>
            <a:graphicFrameLocks noChangeAspect="1"/>
          </p:cNvGraphicFramePr>
          <p:nvPr/>
        </p:nvGraphicFramePr>
        <p:xfrm>
          <a:off x="466725" y="3006725"/>
          <a:ext cx="8039100" cy="1447800"/>
        </p:xfrm>
        <a:graphic>
          <a:graphicData uri="http://schemas.openxmlformats.org/presentationml/2006/ole">
            <mc:AlternateContent xmlns:mc="http://schemas.openxmlformats.org/markup-compatibility/2006">
              <mc:Choice xmlns:v="urn:schemas-microsoft-com:vml" Requires="v">
                <p:oleObj spid="_x0000_s91341"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3006725"/>
                        <a:ext cx="80391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1141" name="Rectangle 5"/>
          <p:cNvSpPr>
            <a:spLocks noChangeArrowheads="1"/>
          </p:cNvSpPr>
          <p:nvPr/>
        </p:nvSpPr>
        <p:spPr bwMode="auto">
          <a:xfrm>
            <a:off x="1362075" y="5526088"/>
            <a:ext cx="5662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rPr>
              <a:t>Discussion: values of the parameters?</a:t>
            </a:r>
            <a:endParaRPr lang="en-US" altLang="en-US" sz="2400">
              <a:solidFill>
                <a:srgbClr val="000000"/>
              </a:solidFill>
              <a:latin typeface="Times New Roman"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8C12AD2-6A39-9F45-A21F-6CCF6CEAD321}" type="slidenum">
              <a:rPr lang="en-US" altLang="en-US" sz="1400">
                <a:solidFill>
                  <a:srgbClr val="000000"/>
                </a:solidFill>
                <a:latin typeface="Times New Roman" charset="0"/>
              </a:rPr>
              <a:pPr>
                <a:spcBef>
                  <a:spcPct val="0"/>
                </a:spcBef>
                <a:buClrTx/>
                <a:buSzTx/>
                <a:buFontTx/>
                <a:buNone/>
              </a:pPr>
              <a:t>41</a:t>
            </a:fld>
            <a:endParaRPr lang="en-US" altLang="en-US" sz="1400">
              <a:solidFill>
                <a:srgbClr val="000000"/>
              </a:solidFill>
              <a:latin typeface="Times New Roman" charset="0"/>
            </a:endParaRPr>
          </a:p>
        </p:txBody>
      </p:sp>
      <p:sp>
        <p:nvSpPr>
          <p:cNvPr id="93186" name="Rectangle 2"/>
          <p:cNvSpPr>
            <a:spLocks noChangeArrowheads="1"/>
          </p:cNvSpPr>
          <p:nvPr/>
        </p:nvSpPr>
        <p:spPr bwMode="auto">
          <a:xfrm>
            <a:off x="325438" y="1952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State Space of Two Flows</a:t>
            </a:r>
          </a:p>
        </p:txBody>
      </p:sp>
      <p:sp>
        <p:nvSpPr>
          <p:cNvPr id="93187" name="Text Box 3"/>
          <p:cNvSpPr txBox="1">
            <a:spLocks noChangeArrowheads="1"/>
          </p:cNvSpPr>
          <p:nvPr/>
        </p:nvSpPr>
        <p:spPr bwMode="auto">
          <a:xfrm>
            <a:off x="1522413" y="251142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2</a:t>
            </a:r>
          </a:p>
        </p:txBody>
      </p:sp>
      <p:grpSp>
        <p:nvGrpSpPr>
          <p:cNvPr id="93188" name="Group 4"/>
          <p:cNvGrpSpPr>
            <a:grpSpLocks/>
          </p:cNvGrpSpPr>
          <p:nvPr/>
        </p:nvGrpSpPr>
        <p:grpSpPr bwMode="auto">
          <a:xfrm>
            <a:off x="1930400" y="5938838"/>
            <a:ext cx="3616325" cy="61912"/>
            <a:chOff x="476" y="3583"/>
            <a:chExt cx="4640" cy="64"/>
          </a:xfrm>
        </p:grpSpPr>
        <p:sp>
          <p:nvSpPr>
            <p:cNvPr id="93207" name="Line 5"/>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8" name="Freeform 6"/>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3189" name="Group 7"/>
          <p:cNvGrpSpPr>
            <a:grpSpLocks/>
          </p:cNvGrpSpPr>
          <p:nvPr/>
        </p:nvGrpSpPr>
        <p:grpSpPr bwMode="auto">
          <a:xfrm>
            <a:off x="1887538" y="2628900"/>
            <a:ext cx="103187" cy="3325813"/>
            <a:chOff x="446" y="1336"/>
            <a:chExt cx="64" cy="2276"/>
          </a:xfrm>
        </p:grpSpPr>
        <p:sp>
          <p:nvSpPr>
            <p:cNvPr id="93205" name="Line 8"/>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6" name="Freeform 9"/>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3190" name="Text Box 10"/>
          <p:cNvSpPr txBox="1">
            <a:spLocks noChangeArrowheads="1"/>
          </p:cNvSpPr>
          <p:nvPr/>
        </p:nvSpPr>
        <p:spPr bwMode="auto">
          <a:xfrm>
            <a:off x="5321300" y="59721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1</a:t>
            </a:r>
          </a:p>
        </p:txBody>
      </p:sp>
      <p:sp>
        <p:nvSpPr>
          <p:cNvPr id="405515" name="Text Box 11"/>
          <p:cNvSpPr txBox="1">
            <a:spLocks noChangeArrowheads="1"/>
          </p:cNvSpPr>
          <p:nvPr/>
        </p:nvSpPr>
        <p:spPr bwMode="auto">
          <a:xfrm>
            <a:off x="4054475" y="4248150"/>
            <a:ext cx="1249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overload</a:t>
            </a:r>
          </a:p>
        </p:txBody>
      </p:sp>
      <p:sp>
        <p:nvSpPr>
          <p:cNvPr id="405516" name="Text Box 12"/>
          <p:cNvSpPr txBox="1">
            <a:spLocks noChangeArrowheads="1"/>
          </p:cNvSpPr>
          <p:nvPr/>
        </p:nvSpPr>
        <p:spPr bwMode="auto">
          <a:xfrm>
            <a:off x="2733675" y="5556250"/>
            <a:ext cx="140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underload</a:t>
            </a:r>
          </a:p>
        </p:txBody>
      </p:sp>
      <p:grpSp>
        <p:nvGrpSpPr>
          <p:cNvPr id="4" name="Group 13"/>
          <p:cNvGrpSpPr>
            <a:grpSpLocks/>
          </p:cNvGrpSpPr>
          <p:nvPr/>
        </p:nvGrpSpPr>
        <p:grpSpPr bwMode="auto">
          <a:xfrm>
            <a:off x="1930400" y="3057525"/>
            <a:ext cx="3944938" cy="2881313"/>
            <a:chOff x="1216" y="1926"/>
            <a:chExt cx="2485" cy="1815"/>
          </a:xfrm>
        </p:grpSpPr>
        <p:sp>
          <p:nvSpPr>
            <p:cNvPr id="93202" name="Line 14"/>
            <p:cNvSpPr>
              <a:spLocks noChangeShapeType="1"/>
            </p:cNvSpPr>
            <p:nvPr/>
          </p:nvSpPr>
          <p:spPr bwMode="auto">
            <a:xfrm>
              <a:off x="1216" y="1926"/>
              <a:ext cx="1784" cy="181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203" name="Text Box 15"/>
            <p:cNvSpPr txBox="1">
              <a:spLocks noChangeArrowheads="1"/>
            </p:cNvSpPr>
            <p:nvPr/>
          </p:nvSpPr>
          <p:spPr bwMode="auto">
            <a:xfrm>
              <a:off x="2749" y="3137"/>
              <a:ext cx="95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1600">
                  <a:solidFill>
                    <a:srgbClr val="000000"/>
                  </a:solidFill>
                  <a:latin typeface="Times New Roman" charset="0"/>
                </a:rPr>
                <a:t>efficiency line: x1+x2=C</a:t>
              </a:r>
            </a:p>
          </p:txBody>
        </p:sp>
        <p:sp>
          <p:nvSpPr>
            <p:cNvPr id="93204" name="Line 16"/>
            <p:cNvSpPr>
              <a:spLocks noChangeShapeType="1"/>
            </p:cNvSpPr>
            <p:nvPr/>
          </p:nvSpPr>
          <p:spPr bwMode="auto">
            <a:xfrm flipH="1">
              <a:off x="2936" y="3410"/>
              <a:ext cx="132" cy="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7"/>
          <p:cNvGrpSpPr>
            <a:grpSpLocks/>
          </p:cNvGrpSpPr>
          <p:nvPr/>
        </p:nvGrpSpPr>
        <p:grpSpPr bwMode="auto">
          <a:xfrm>
            <a:off x="1930400" y="2062163"/>
            <a:ext cx="3014663" cy="3876675"/>
            <a:chOff x="1216" y="1299"/>
            <a:chExt cx="1899" cy="2442"/>
          </a:xfrm>
        </p:grpSpPr>
        <p:sp>
          <p:nvSpPr>
            <p:cNvPr id="93199" name="Line 18"/>
            <p:cNvSpPr>
              <a:spLocks noChangeShapeType="1"/>
            </p:cNvSpPr>
            <p:nvPr/>
          </p:nvSpPr>
          <p:spPr bwMode="auto">
            <a:xfrm flipV="1">
              <a:off x="1216" y="1926"/>
              <a:ext cx="1899" cy="181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200" name="Text Box 19"/>
            <p:cNvSpPr txBox="1">
              <a:spLocks noChangeArrowheads="1"/>
            </p:cNvSpPr>
            <p:nvPr/>
          </p:nvSpPr>
          <p:spPr bwMode="auto">
            <a:xfrm>
              <a:off x="2088" y="1299"/>
              <a:ext cx="9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000">
                  <a:solidFill>
                    <a:srgbClr val="000000"/>
                  </a:solidFill>
                  <a:latin typeface="Times New Roman" charset="0"/>
                </a:rPr>
                <a:t>fairness line: x1=x2</a:t>
              </a:r>
            </a:p>
          </p:txBody>
        </p:sp>
        <p:sp>
          <p:nvSpPr>
            <p:cNvPr id="93201" name="Line 20"/>
            <p:cNvSpPr>
              <a:spLocks noChangeShapeType="1"/>
            </p:cNvSpPr>
            <p:nvPr/>
          </p:nvSpPr>
          <p:spPr bwMode="auto">
            <a:xfrm>
              <a:off x="2686" y="1703"/>
              <a:ext cx="132" cy="4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93195" name="Object 2"/>
          <p:cNvGraphicFramePr>
            <a:graphicFrameLocks noChangeAspect="1"/>
          </p:cNvGraphicFramePr>
          <p:nvPr/>
        </p:nvGraphicFramePr>
        <p:xfrm>
          <a:off x="4241800" y="1276350"/>
          <a:ext cx="4667250" cy="850900"/>
        </p:xfrm>
        <a:graphic>
          <a:graphicData uri="http://schemas.openxmlformats.org/presentationml/2006/ole">
            <mc:AlternateContent xmlns:mc="http://schemas.openxmlformats.org/markup-compatibility/2006">
              <mc:Choice xmlns:v="urn:schemas-microsoft-com:vml" Requires="v">
                <p:oleObj spid="_x0000_s93408"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1276350"/>
                        <a:ext cx="4667250" cy="850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6" name="Group 22"/>
          <p:cNvGrpSpPr>
            <a:grpSpLocks/>
          </p:cNvGrpSpPr>
          <p:nvPr/>
        </p:nvGrpSpPr>
        <p:grpSpPr bwMode="auto">
          <a:xfrm>
            <a:off x="1862138" y="3790950"/>
            <a:ext cx="692150" cy="519113"/>
            <a:chOff x="1173" y="2388"/>
            <a:chExt cx="436" cy="327"/>
          </a:xfrm>
        </p:grpSpPr>
        <p:sp>
          <p:nvSpPr>
            <p:cNvPr id="93197" name="Text Box 23"/>
            <p:cNvSpPr txBox="1">
              <a:spLocks noChangeArrowheads="1"/>
            </p:cNvSpPr>
            <p:nvPr/>
          </p:nvSpPr>
          <p:spPr bwMode="auto">
            <a:xfrm>
              <a:off x="1173" y="2388"/>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x(0)</a:t>
              </a:r>
            </a:p>
          </p:txBody>
        </p:sp>
        <p:sp>
          <p:nvSpPr>
            <p:cNvPr id="93198" name="Oval 24"/>
            <p:cNvSpPr>
              <a:spLocks noChangeArrowheads="1"/>
            </p:cNvSpPr>
            <p:nvPr/>
          </p:nvSpPr>
          <p:spPr bwMode="auto">
            <a:xfrm flipH="1">
              <a:off x="1521" y="2667"/>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55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p:bldP spid="4055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72BA45B-7065-E149-A885-FDFF7A4A3C0D}" type="slidenum">
              <a:rPr lang="en-US" altLang="en-US" sz="1400">
                <a:solidFill>
                  <a:srgbClr val="000000"/>
                </a:solidFill>
                <a:latin typeface="Times New Roman" charset="0"/>
              </a:rPr>
              <a:pPr>
                <a:spcBef>
                  <a:spcPct val="0"/>
                </a:spcBef>
                <a:buClrTx/>
                <a:buSzTx/>
                <a:buFontTx/>
                <a:buNone/>
              </a:pPr>
              <a:t>42</a:t>
            </a:fld>
            <a:endParaRPr lang="en-US" altLang="en-US" sz="1400">
              <a:solidFill>
                <a:srgbClr val="000000"/>
              </a:solidFill>
              <a:latin typeface="Times New Roman" charset="0"/>
            </a:endParaRPr>
          </a:p>
        </p:txBody>
      </p:sp>
      <p:grpSp>
        <p:nvGrpSpPr>
          <p:cNvPr id="95234" name="Group 2"/>
          <p:cNvGrpSpPr>
            <a:grpSpLocks/>
          </p:cNvGrpSpPr>
          <p:nvPr/>
        </p:nvGrpSpPr>
        <p:grpSpPr bwMode="auto">
          <a:xfrm>
            <a:off x="971550" y="3036888"/>
            <a:ext cx="2914650" cy="49212"/>
            <a:chOff x="476" y="3583"/>
            <a:chExt cx="4640" cy="64"/>
          </a:xfrm>
        </p:grpSpPr>
        <p:sp>
          <p:nvSpPr>
            <p:cNvPr id="95292" name="Line 3"/>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93" name="Freeform 4"/>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35" name="Group 5"/>
          <p:cNvGrpSpPr>
            <a:grpSpLocks/>
          </p:cNvGrpSpPr>
          <p:nvPr/>
        </p:nvGrpSpPr>
        <p:grpSpPr bwMode="auto">
          <a:xfrm>
            <a:off x="936625" y="342900"/>
            <a:ext cx="82550" cy="2705100"/>
            <a:chOff x="446" y="1336"/>
            <a:chExt cx="64" cy="2276"/>
          </a:xfrm>
        </p:grpSpPr>
        <p:sp>
          <p:nvSpPr>
            <p:cNvPr id="95290" name="Line 6"/>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91" name="Freeform 7"/>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36" name="Line 8"/>
          <p:cNvSpPr>
            <a:spLocks noChangeShapeType="1"/>
          </p:cNvSpPr>
          <p:nvPr/>
        </p:nvSpPr>
        <p:spPr bwMode="auto">
          <a:xfrm flipV="1">
            <a:off x="971550" y="692150"/>
            <a:ext cx="2428875" cy="23447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37" name="Line 9"/>
          <p:cNvSpPr>
            <a:spLocks noChangeShapeType="1"/>
          </p:cNvSpPr>
          <p:nvPr/>
        </p:nvSpPr>
        <p:spPr bwMode="auto">
          <a:xfrm>
            <a:off x="971550" y="692150"/>
            <a:ext cx="2332038" cy="23939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38" name="Text Box 10"/>
          <p:cNvSpPr txBox="1">
            <a:spLocks noChangeArrowheads="1"/>
          </p:cNvSpPr>
          <p:nvPr/>
        </p:nvSpPr>
        <p:spPr bwMode="auto">
          <a:xfrm>
            <a:off x="1600200" y="5715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5239" name="Text Box 11"/>
          <p:cNvSpPr txBox="1">
            <a:spLocks noChangeArrowheads="1"/>
          </p:cNvSpPr>
          <p:nvPr/>
        </p:nvSpPr>
        <p:spPr bwMode="auto">
          <a:xfrm>
            <a:off x="1758950" y="30099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a:t>
            </a:r>
          </a:p>
        </p:txBody>
      </p:sp>
      <p:sp>
        <p:nvSpPr>
          <p:cNvPr id="95240" name="Line 12"/>
          <p:cNvSpPr>
            <a:spLocks noChangeShapeType="1"/>
          </p:cNvSpPr>
          <p:nvPr/>
        </p:nvSpPr>
        <p:spPr bwMode="auto">
          <a:xfrm>
            <a:off x="990600" y="419100"/>
            <a:ext cx="2590800" cy="2667000"/>
          </a:xfrm>
          <a:prstGeom prst="line">
            <a:avLst/>
          </a:prstGeom>
          <a:noFill/>
          <a:ln w="63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407565" name="AutoShape 13"/>
          <p:cNvSpPr>
            <a:spLocks noChangeArrowheads="1"/>
          </p:cNvSpPr>
          <p:nvPr/>
        </p:nvSpPr>
        <p:spPr bwMode="auto">
          <a:xfrm>
            <a:off x="990600" y="419100"/>
            <a:ext cx="2590800" cy="2667000"/>
          </a:xfrm>
          <a:prstGeom prst="rtTriangle">
            <a:avLst/>
          </a:prstGeom>
          <a:solidFill>
            <a:schemeClr val="accent1">
              <a:alpha val="12157"/>
            </a:schemeClr>
          </a:solidFill>
          <a:ln w="12700">
            <a:solidFill>
              <a:schemeClr val="tx1"/>
            </a:solidFill>
            <a:miter lim="800000"/>
            <a:headEnd type="none" w="sm" len="sm"/>
            <a:tailEnd type="none" w="sm" len="sm"/>
          </a:ln>
        </p:spPr>
        <p:txBody>
          <a:bodyPr wrap="none"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42" name="Oval 14"/>
          <p:cNvSpPr>
            <a:spLocks noChangeArrowheads="1"/>
          </p:cNvSpPr>
          <p:nvPr/>
        </p:nvSpPr>
        <p:spPr bwMode="auto">
          <a:xfrm flipH="1">
            <a:off x="1676400" y="1104900"/>
            <a:ext cx="76200" cy="76200"/>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4" name="Group 15"/>
          <p:cNvGrpSpPr>
            <a:grpSpLocks/>
          </p:cNvGrpSpPr>
          <p:nvPr/>
        </p:nvGrpSpPr>
        <p:grpSpPr bwMode="auto">
          <a:xfrm>
            <a:off x="4905375" y="342900"/>
            <a:ext cx="4179888" cy="3124200"/>
            <a:chOff x="3090" y="216"/>
            <a:chExt cx="2633" cy="1968"/>
          </a:xfrm>
        </p:grpSpPr>
        <p:grpSp>
          <p:nvGrpSpPr>
            <p:cNvPr id="95277" name="Group 16"/>
            <p:cNvGrpSpPr>
              <a:grpSpLocks/>
            </p:cNvGrpSpPr>
            <p:nvPr/>
          </p:nvGrpSpPr>
          <p:grpSpPr bwMode="auto">
            <a:xfrm>
              <a:off x="3446" y="1913"/>
              <a:ext cx="1836" cy="31"/>
              <a:chOff x="476" y="3583"/>
              <a:chExt cx="4640" cy="64"/>
            </a:xfrm>
          </p:grpSpPr>
          <p:sp>
            <p:nvSpPr>
              <p:cNvPr id="95288" name="Line 17"/>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89" name="Freeform 18"/>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78" name="Group 19"/>
            <p:cNvGrpSpPr>
              <a:grpSpLocks/>
            </p:cNvGrpSpPr>
            <p:nvPr/>
          </p:nvGrpSpPr>
          <p:grpSpPr bwMode="auto">
            <a:xfrm>
              <a:off x="3424" y="216"/>
              <a:ext cx="52" cy="1704"/>
              <a:chOff x="446" y="1336"/>
              <a:chExt cx="64" cy="2276"/>
            </a:xfrm>
          </p:grpSpPr>
          <p:sp>
            <p:nvSpPr>
              <p:cNvPr id="95286" name="Line 20"/>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87" name="Freeform 21"/>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79" name="Line 22"/>
            <p:cNvSpPr>
              <a:spLocks noChangeShapeType="1"/>
            </p:cNvSpPr>
            <p:nvPr/>
          </p:nvSpPr>
          <p:spPr bwMode="auto">
            <a:xfrm flipV="1">
              <a:off x="3446" y="436"/>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80" name="Line 23"/>
            <p:cNvSpPr>
              <a:spLocks noChangeShapeType="1"/>
            </p:cNvSpPr>
            <p:nvPr/>
          </p:nvSpPr>
          <p:spPr bwMode="auto">
            <a:xfrm>
              <a:off x="3446" y="436"/>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81" name="Freeform 24"/>
            <p:cNvSpPr>
              <a:spLocks/>
            </p:cNvSpPr>
            <p:nvPr/>
          </p:nvSpPr>
          <p:spPr bwMode="auto">
            <a:xfrm>
              <a:off x="3442" y="360"/>
              <a:ext cx="680" cy="1569"/>
            </a:xfrm>
            <a:custGeom>
              <a:avLst/>
              <a:gdLst>
                <a:gd name="T0" fmla="*/ 0 w 680"/>
                <a:gd name="T1" fmla="*/ 1569 h 1569"/>
                <a:gd name="T2" fmla="*/ 680 w 680"/>
                <a:gd name="T3" fmla="*/ 0 h 1569"/>
                <a:gd name="T4" fmla="*/ 0 60000 65536"/>
                <a:gd name="T5" fmla="*/ 0 60000 65536"/>
                <a:gd name="T6" fmla="*/ 0 w 680"/>
                <a:gd name="T7" fmla="*/ 0 h 1569"/>
                <a:gd name="T8" fmla="*/ 680 w 680"/>
                <a:gd name="T9" fmla="*/ 1569 h 1569"/>
              </a:gdLst>
              <a:ahLst/>
              <a:cxnLst>
                <a:cxn ang="T4">
                  <a:pos x="T0" y="T1"/>
                </a:cxn>
                <a:cxn ang="T5">
                  <a:pos x="T2" y="T3"/>
                </a:cxn>
              </a:cxnLst>
              <a:rect l="T6" t="T7" r="T8" b="T9"/>
              <a:pathLst>
                <a:path w="680" h="1569">
                  <a:moveTo>
                    <a:pt x="0" y="1569"/>
                  </a:moveTo>
                  <a:lnTo>
                    <a:pt x="680" y="0"/>
                  </a:lnTo>
                </a:path>
              </a:pathLst>
            </a:custGeom>
            <a:noFill/>
            <a:ln w="12700">
              <a:solidFill>
                <a:srgbClr val="CC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95282" name="Text Box 25"/>
            <p:cNvSpPr txBox="1">
              <a:spLocks noChangeArrowheads="1"/>
            </p:cNvSpPr>
            <p:nvPr/>
          </p:nvSpPr>
          <p:spPr bwMode="auto">
            <a:xfrm>
              <a:off x="3090" y="1896"/>
              <a:ext cx="2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 distributed linear rule</a:t>
              </a:r>
            </a:p>
          </p:txBody>
        </p:sp>
        <p:sp>
          <p:nvSpPr>
            <p:cNvPr id="95283" name="Oval 26"/>
            <p:cNvSpPr>
              <a:spLocks noChangeArrowheads="1"/>
            </p:cNvSpPr>
            <p:nvPr/>
          </p:nvSpPr>
          <p:spPr bwMode="auto">
            <a:xfrm flipH="1">
              <a:off x="3952" y="696"/>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84" name="Freeform 27"/>
            <p:cNvSpPr>
              <a:spLocks/>
            </p:cNvSpPr>
            <p:nvPr/>
          </p:nvSpPr>
          <p:spPr bwMode="auto">
            <a:xfrm>
              <a:off x="3435" y="708"/>
              <a:ext cx="535" cy="1229"/>
            </a:xfrm>
            <a:custGeom>
              <a:avLst/>
              <a:gdLst>
                <a:gd name="T0" fmla="*/ 535 w 535"/>
                <a:gd name="T1" fmla="*/ 0 h 1229"/>
                <a:gd name="T2" fmla="*/ 0 w 535"/>
                <a:gd name="T3" fmla="*/ 499 h 1229"/>
                <a:gd name="T4" fmla="*/ 15 w 535"/>
                <a:gd name="T5" fmla="*/ 1229 h 1229"/>
                <a:gd name="T6" fmla="*/ 535 w 535"/>
                <a:gd name="T7" fmla="*/ 0 h 1229"/>
                <a:gd name="T8" fmla="*/ 0 60000 65536"/>
                <a:gd name="T9" fmla="*/ 0 60000 65536"/>
                <a:gd name="T10" fmla="*/ 0 60000 65536"/>
                <a:gd name="T11" fmla="*/ 0 60000 65536"/>
                <a:gd name="T12" fmla="*/ 0 w 535"/>
                <a:gd name="T13" fmla="*/ 0 h 1229"/>
                <a:gd name="T14" fmla="*/ 535 w 535"/>
                <a:gd name="T15" fmla="*/ 1229 h 1229"/>
              </a:gdLst>
              <a:ahLst/>
              <a:cxnLst>
                <a:cxn ang="T8">
                  <a:pos x="T0" y="T1"/>
                </a:cxn>
                <a:cxn ang="T9">
                  <a:pos x="T2" y="T3"/>
                </a:cxn>
                <a:cxn ang="T10">
                  <a:pos x="T4" y="T5"/>
                </a:cxn>
                <a:cxn ang="T11">
                  <a:pos x="T6" y="T7"/>
                </a:cxn>
              </a:cxnLst>
              <a:rect l="T12" t="T13" r="T14" b="T15"/>
              <a:pathLst>
                <a:path w="535" h="1229">
                  <a:moveTo>
                    <a:pt x="535" y="0"/>
                  </a:moveTo>
                  <a:lnTo>
                    <a:pt x="0" y="499"/>
                  </a:lnTo>
                  <a:lnTo>
                    <a:pt x="15" y="1229"/>
                  </a:lnTo>
                  <a:lnTo>
                    <a:pt x="535" y="0"/>
                  </a:lnTo>
                  <a:close/>
                </a:path>
              </a:pathLst>
            </a:custGeom>
            <a:solidFill>
              <a:schemeClr val="hlink">
                <a:alpha val="49019"/>
              </a:schemeClr>
            </a:solidFill>
            <a:ln w="12700">
              <a:solidFill>
                <a:schemeClr val="tx1"/>
              </a:solidFill>
              <a:round/>
              <a:headEnd type="none" w="sm" len="sm"/>
              <a:tailEnd type="none" w="sm" len="sm"/>
            </a:ln>
          </p:spPr>
          <p:txBody>
            <a:bodyPr>
              <a:spAutoFit/>
            </a:bodyPr>
            <a:lstStyle/>
            <a:p>
              <a:endParaRPr lang="en-US"/>
            </a:p>
          </p:txBody>
        </p:sp>
        <p:sp>
          <p:nvSpPr>
            <p:cNvPr id="95285" name="Text Box 28"/>
            <p:cNvSpPr txBox="1">
              <a:spLocks noChangeArrowheads="1"/>
            </p:cNvSpPr>
            <p:nvPr/>
          </p:nvSpPr>
          <p:spPr bwMode="auto">
            <a:xfrm>
              <a:off x="3772" y="40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grpSp>
        <p:nvGrpSpPr>
          <p:cNvPr id="7" name="Group 29"/>
          <p:cNvGrpSpPr>
            <a:grpSpLocks/>
          </p:cNvGrpSpPr>
          <p:nvPr/>
        </p:nvGrpSpPr>
        <p:grpSpPr bwMode="auto">
          <a:xfrm>
            <a:off x="5435600" y="3619500"/>
            <a:ext cx="2949575" cy="3124200"/>
            <a:chOff x="3424" y="2280"/>
            <a:chExt cx="1858" cy="1968"/>
          </a:xfrm>
        </p:grpSpPr>
        <p:sp>
          <p:nvSpPr>
            <p:cNvPr id="95262" name="Line 30"/>
            <p:cNvSpPr>
              <a:spLocks noChangeShapeType="1"/>
            </p:cNvSpPr>
            <p:nvPr/>
          </p:nvSpPr>
          <p:spPr bwMode="auto">
            <a:xfrm flipH="1">
              <a:off x="3447" y="2767"/>
              <a:ext cx="544" cy="120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3" name="Line 31"/>
            <p:cNvSpPr>
              <a:spLocks noChangeShapeType="1"/>
            </p:cNvSpPr>
            <p:nvPr/>
          </p:nvSpPr>
          <p:spPr bwMode="auto">
            <a:xfrm flipV="1">
              <a:off x="3445" y="2376"/>
              <a:ext cx="1008" cy="86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nvGrpSpPr>
            <p:cNvPr id="95264" name="Group 32"/>
            <p:cNvGrpSpPr>
              <a:grpSpLocks/>
            </p:cNvGrpSpPr>
            <p:nvPr/>
          </p:nvGrpSpPr>
          <p:grpSpPr bwMode="auto">
            <a:xfrm>
              <a:off x="3446" y="3977"/>
              <a:ext cx="1836" cy="31"/>
              <a:chOff x="476" y="3583"/>
              <a:chExt cx="4640" cy="64"/>
            </a:xfrm>
          </p:grpSpPr>
          <p:sp>
            <p:nvSpPr>
              <p:cNvPr id="95275" name="Line 33"/>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76" name="Freeform 34"/>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65" name="Group 35"/>
            <p:cNvGrpSpPr>
              <a:grpSpLocks/>
            </p:cNvGrpSpPr>
            <p:nvPr/>
          </p:nvGrpSpPr>
          <p:grpSpPr bwMode="auto">
            <a:xfrm>
              <a:off x="3424" y="2280"/>
              <a:ext cx="52" cy="1704"/>
              <a:chOff x="446" y="1336"/>
              <a:chExt cx="64" cy="2276"/>
            </a:xfrm>
          </p:grpSpPr>
          <p:sp>
            <p:nvSpPr>
              <p:cNvPr id="95273" name="Line 36"/>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74" name="Freeform 37"/>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66" name="Line 38"/>
            <p:cNvSpPr>
              <a:spLocks noChangeShapeType="1"/>
            </p:cNvSpPr>
            <p:nvPr/>
          </p:nvSpPr>
          <p:spPr bwMode="auto">
            <a:xfrm flipV="1">
              <a:off x="3446" y="250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7" name="Line 39"/>
            <p:cNvSpPr>
              <a:spLocks noChangeShapeType="1"/>
            </p:cNvSpPr>
            <p:nvPr/>
          </p:nvSpPr>
          <p:spPr bwMode="auto">
            <a:xfrm>
              <a:off x="3446" y="250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68" name="Line 40"/>
            <p:cNvSpPr>
              <a:spLocks noChangeShapeType="1"/>
            </p:cNvSpPr>
            <p:nvPr/>
          </p:nvSpPr>
          <p:spPr bwMode="auto">
            <a:xfrm flipV="1">
              <a:off x="3443" y="2431"/>
              <a:ext cx="714" cy="1536"/>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9" name="Text Box 41"/>
            <p:cNvSpPr txBox="1">
              <a:spLocks noChangeArrowheads="1"/>
            </p:cNvSpPr>
            <p:nvPr/>
          </p:nvSpPr>
          <p:spPr bwMode="auto">
            <a:xfrm>
              <a:off x="3760" y="3960"/>
              <a:ext cx="10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a:solidFill>
                    <a:srgbClr val="000000"/>
                  </a:solidFill>
                  <a:latin typeface="Times New Roman" charset="0"/>
                  <a:ea typeface="宋体" charset="-122"/>
                </a:rPr>
                <a:t>intersection</a:t>
              </a:r>
              <a:endParaRPr lang="en-US" altLang="en-US" sz="2400">
                <a:solidFill>
                  <a:srgbClr val="000000"/>
                </a:solidFill>
                <a:latin typeface="Times New Roman" charset="0"/>
              </a:endParaRPr>
            </a:p>
          </p:txBody>
        </p:sp>
        <p:sp>
          <p:nvSpPr>
            <p:cNvPr id="95270" name="Oval 42"/>
            <p:cNvSpPr>
              <a:spLocks noChangeArrowheads="1"/>
            </p:cNvSpPr>
            <p:nvPr/>
          </p:nvSpPr>
          <p:spPr bwMode="auto">
            <a:xfrm flipH="1">
              <a:off x="3952" y="2760"/>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71" name="Line 43"/>
            <p:cNvSpPr>
              <a:spLocks noChangeShapeType="1"/>
            </p:cNvSpPr>
            <p:nvPr/>
          </p:nvSpPr>
          <p:spPr bwMode="auto">
            <a:xfrm flipV="1">
              <a:off x="3452" y="3123"/>
              <a:ext cx="1824" cy="864"/>
            </a:xfrm>
            <a:prstGeom prst="line">
              <a:avLst/>
            </a:prstGeom>
            <a:noFill/>
            <a:ln w="3175">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72" name="Text Box 44"/>
            <p:cNvSpPr txBox="1">
              <a:spLocks noChangeArrowheads="1"/>
            </p:cNvSpPr>
            <p:nvPr/>
          </p:nvSpPr>
          <p:spPr bwMode="auto">
            <a:xfrm>
              <a:off x="3712" y="247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sp>
        <p:nvSpPr>
          <p:cNvPr id="95245" name="Text Box 45"/>
          <p:cNvSpPr txBox="1">
            <a:spLocks noChangeArrowheads="1"/>
          </p:cNvSpPr>
          <p:nvPr/>
        </p:nvSpPr>
        <p:spPr bwMode="auto">
          <a:xfrm>
            <a:off x="3748088" y="2286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b="1" u="sng">
                <a:solidFill>
                  <a:srgbClr val="000000"/>
                </a:solidFill>
                <a:latin typeface="Times New Roman" charset="0"/>
                <a:ea typeface="宋体" charset="-122"/>
              </a:rPr>
              <a:t>congestion</a:t>
            </a:r>
            <a:endParaRPr lang="en-US" altLang="en-US" sz="2400" b="1" u="sng">
              <a:solidFill>
                <a:srgbClr val="000000"/>
              </a:solidFill>
              <a:latin typeface="Times New Roman" charset="0"/>
            </a:endParaRPr>
          </a:p>
        </p:txBody>
      </p:sp>
      <p:grpSp>
        <p:nvGrpSpPr>
          <p:cNvPr id="10" name="Group 46"/>
          <p:cNvGrpSpPr>
            <a:grpSpLocks/>
          </p:cNvGrpSpPr>
          <p:nvPr/>
        </p:nvGrpSpPr>
        <p:grpSpPr bwMode="auto">
          <a:xfrm>
            <a:off x="990600" y="3543300"/>
            <a:ext cx="2971800" cy="3200400"/>
            <a:chOff x="624" y="2232"/>
            <a:chExt cx="1872" cy="2016"/>
          </a:xfrm>
        </p:grpSpPr>
        <p:grpSp>
          <p:nvGrpSpPr>
            <p:cNvPr id="95248" name="Group 47"/>
            <p:cNvGrpSpPr>
              <a:grpSpLocks/>
            </p:cNvGrpSpPr>
            <p:nvPr/>
          </p:nvGrpSpPr>
          <p:grpSpPr bwMode="auto">
            <a:xfrm>
              <a:off x="646" y="3977"/>
              <a:ext cx="1836" cy="31"/>
              <a:chOff x="476" y="3583"/>
              <a:chExt cx="4640" cy="64"/>
            </a:xfrm>
          </p:grpSpPr>
          <p:sp>
            <p:nvSpPr>
              <p:cNvPr id="95260" name="Line 48"/>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61" name="Freeform 49"/>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49" name="Group 50"/>
            <p:cNvGrpSpPr>
              <a:grpSpLocks/>
            </p:cNvGrpSpPr>
            <p:nvPr/>
          </p:nvGrpSpPr>
          <p:grpSpPr bwMode="auto">
            <a:xfrm>
              <a:off x="624" y="2280"/>
              <a:ext cx="52" cy="1704"/>
              <a:chOff x="446" y="1336"/>
              <a:chExt cx="64" cy="2276"/>
            </a:xfrm>
          </p:grpSpPr>
          <p:sp>
            <p:nvSpPr>
              <p:cNvPr id="95258" name="Line 51"/>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9" name="Freeform 52"/>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50" name="Line 53"/>
            <p:cNvSpPr>
              <a:spLocks noChangeShapeType="1"/>
            </p:cNvSpPr>
            <p:nvPr/>
          </p:nvSpPr>
          <p:spPr bwMode="auto">
            <a:xfrm flipV="1">
              <a:off x="646" y="250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1" name="Line 54"/>
            <p:cNvSpPr>
              <a:spLocks noChangeShapeType="1"/>
            </p:cNvSpPr>
            <p:nvPr/>
          </p:nvSpPr>
          <p:spPr bwMode="auto">
            <a:xfrm>
              <a:off x="646" y="250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52" name="Line 55"/>
            <p:cNvSpPr>
              <a:spLocks noChangeShapeType="1"/>
            </p:cNvSpPr>
            <p:nvPr/>
          </p:nvSpPr>
          <p:spPr bwMode="auto">
            <a:xfrm flipV="1">
              <a:off x="672" y="2232"/>
              <a:ext cx="672" cy="1776"/>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3" name="Text Box 56"/>
            <p:cNvSpPr txBox="1">
              <a:spLocks noChangeArrowheads="1"/>
            </p:cNvSpPr>
            <p:nvPr/>
          </p:nvSpPr>
          <p:spPr bwMode="auto">
            <a:xfrm>
              <a:off x="1178" y="3960"/>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fairness</a:t>
              </a:r>
            </a:p>
          </p:txBody>
        </p:sp>
        <p:sp>
          <p:nvSpPr>
            <p:cNvPr id="95254" name="Line 57"/>
            <p:cNvSpPr>
              <a:spLocks noChangeShapeType="1"/>
            </p:cNvSpPr>
            <p:nvPr/>
          </p:nvSpPr>
          <p:spPr bwMode="auto">
            <a:xfrm flipV="1">
              <a:off x="672" y="3096"/>
              <a:ext cx="1824" cy="864"/>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5" name="Freeform 58"/>
            <p:cNvSpPr>
              <a:spLocks/>
            </p:cNvSpPr>
            <p:nvPr/>
          </p:nvSpPr>
          <p:spPr bwMode="auto">
            <a:xfrm>
              <a:off x="693" y="2399"/>
              <a:ext cx="1536" cy="1554"/>
            </a:xfrm>
            <a:custGeom>
              <a:avLst/>
              <a:gdLst>
                <a:gd name="T0" fmla="*/ 603 w 1536"/>
                <a:gd name="T1" fmla="*/ 0 h 1554"/>
                <a:gd name="T2" fmla="*/ 0 w 1536"/>
                <a:gd name="T3" fmla="*/ 1554 h 1554"/>
                <a:gd name="T4" fmla="*/ 1536 w 1536"/>
                <a:gd name="T5" fmla="*/ 834 h 1554"/>
                <a:gd name="T6" fmla="*/ 624 w 1536"/>
                <a:gd name="T7" fmla="*/ 18 h 1554"/>
                <a:gd name="T8" fmla="*/ 0 60000 65536"/>
                <a:gd name="T9" fmla="*/ 0 60000 65536"/>
                <a:gd name="T10" fmla="*/ 0 60000 65536"/>
                <a:gd name="T11" fmla="*/ 0 60000 65536"/>
                <a:gd name="T12" fmla="*/ 0 w 1536"/>
                <a:gd name="T13" fmla="*/ 0 h 1554"/>
                <a:gd name="T14" fmla="*/ 1536 w 1536"/>
                <a:gd name="T15" fmla="*/ 1554 h 1554"/>
              </a:gdLst>
              <a:ahLst/>
              <a:cxnLst>
                <a:cxn ang="T8">
                  <a:pos x="T0" y="T1"/>
                </a:cxn>
                <a:cxn ang="T9">
                  <a:pos x="T2" y="T3"/>
                </a:cxn>
                <a:cxn ang="T10">
                  <a:pos x="T4" y="T5"/>
                </a:cxn>
                <a:cxn ang="T11">
                  <a:pos x="T6" y="T7"/>
                </a:cxn>
              </a:cxnLst>
              <a:rect l="T12" t="T13" r="T14" b="T15"/>
              <a:pathLst>
                <a:path w="1536" h="1554">
                  <a:moveTo>
                    <a:pt x="603" y="0"/>
                  </a:moveTo>
                  <a:lnTo>
                    <a:pt x="0" y="1554"/>
                  </a:lnTo>
                  <a:lnTo>
                    <a:pt x="1536" y="834"/>
                  </a:lnTo>
                  <a:lnTo>
                    <a:pt x="624" y="18"/>
                  </a:lnTo>
                </a:path>
              </a:pathLst>
            </a:custGeom>
            <a:solidFill>
              <a:srgbClr val="FFFF00">
                <a:alpha val="52156"/>
              </a:srgbClr>
            </a:solidFill>
            <a:ln w="12700">
              <a:solidFill>
                <a:schemeClr val="tx1"/>
              </a:solidFill>
              <a:round/>
              <a:headEnd type="none" w="sm" len="sm"/>
              <a:tailEnd type="none" w="sm" len="sm"/>
            </a:ln>
          </p:spPr>
          <p:txBody>
            <a:bodyPr wrap="none">
              <a:spAutoFit/>
            </a:bodyPr>
            <a:lstStyle/>
            <a:p>
              <a:endParaRPr lang="en-US"/>
            </a:p>
          </p:txBody>
        </p:sp>
        <p:sp>
          <p:nvSpPr>
            <p:cNvPr id="95256" name="Text Box 59"/>
            <p:cNvSpPr txBox="1">
              <a:spLocks noChangeArrowheads="1"/>
            </p:cNvSpPr>
            <p:nvPr/>
          </p:nvSpPr>
          <p:spPr bwMode="auto">
            <a:xfrm>
              <a:off x="924" y="247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5257" name="Oval 60"/>
            <p:cNvSpPr>
              <a:spLocks noChangeArrowheads="1"/>
            </p:cNvSpPr>
            <p:nvPr/>
          </p:nvSpPr>
          <p:spPr bwMode="auto">
            <a:xfrm flipH="1">
              <a:off x="1138" y="2704"/>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aphicFrame>
        <p:nvGraphicFramePr>
          <p:cNvPr id="95247" name="Object 2"/>
          <p:cNvGraphicFramePr>
            <a:graphicFrameLocks noChangeAspect="1"/>
          </p:cNvGraphicFramePr>
          <p:nvPr/>
        </p:nvGraphicFramePr>
        <p:xfrm>
          <a:off x="5599113" y="0"/>
          <a:ext cx="3544887" cy="636588"/>
        </p:xfrm>
        <a:graphic>
          <a:graphicData uri="http://schemas.openxmlformats.org/presentationml/2006/ole">
            <mc:AlternateContent xmlns:mc="http://schemas.openxmlformats.org/markup-compatibility/2006">
              <mc:Choice xmlns:v="urn:schemas-microsoft-com:vml" Requires="v">
                <p:oleObj spid="_x0000_s95493" name="Equation" r:id="rId4" imgW="2717800" imgH="482600" progId="Equation.3">
                  <p:embed/>
                </p:oleObj>
              </mc:Choice>
              <mc:Fallback>
                <p:oleObj name="Equation" r:id="rId4" imgW="27178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0"/>
                        <a:ext cx="354488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E6F1F868-059A-BA44-8790-41120353CB99}"/>
              </a:ext>
            </a:extLst>
          </p:cNvPr>
          <p:cNvSpPr txBox="1"/>
          <p:nvPr/>
        </p:nvSpPr>
        <p:spPr>
          <a:xfrm>
            <a:off x="6995319" y="3529918"/>
            <a:ext cx="762000" cy="461665"/>
          </a:xfrm>
          <a:prstGeom prst="rect">
            <a:avLst/>
          </a:prstGeom>
          <a:noFill/>
        </p:spPr>
        <p:txBody>
          <a:bodyPr wrap="square" rtlCol="0">
            <a:spAutoFit/>
          </a:bodyPr>
          <a:lstStyle/>
          <a:p>
            <a:r>
              <a:rPr lang="en-US" altLang="zh-CN" b="1" dirty="0"/>
              <a:t>b=1</a:t>
            </a:r>
            <a:endParaRPr lang="en-US" b="1" dirty="0"/>
          </a:p>
        </p:txBody>
      </p:sp>
      <p:sp>
        <p:nvSpPr>
          <p:cNvPr id="65" name="TextBox 64">
            <a:extLst>
              <a:ext uri="{FF2B5EF4-FFF2-40B4-BE49-F238E27FC236}">
                <a16:creationId xmlns:a16="http://schemas.microsoft.com/office/drawing/2014/main" id="{6E135B07-868B-F547-B531-87081AC15522}"/>
              </a:ext>
            </a:extLst>
          </p:cNvPr>
          <p:cNvSpPr txBox="1"/>
          <p:nvPr/>
        </p:nvSpPr>
        <p:spPr>
          <a:xfrm>
            <a:off x="6206331" y="3459422"/>
            <a:ext cx="667545" cy="461665"/>
          </a:xfrm>
          <a:prstGeom prst="rect">
            <a:avLst/>
          </a:prstGeom>
          <a:noFill/>
        </p:spPr>
        <p:txBody>
          <a:bodyPr wrap="square" rtlCol="0">
            <a:spAutoFit/>
          </a:bodyPr>
          <a:lstStyle/>
          <a:p>
            <a:r>
              <a:rPr lang="en-US" altLang="zh-CN" b="1" dirty="0"/>
              <a:t>a=0</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5" grpId="0" animBg="1"/>
      <p:bldP spid="2" grpId="0"/>
      <p:bldP spid="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D924380-F31D-1F47-858F-C0AC55C23FEC}" type="slidenum">
              <a:rPr lang="en-US" altLang="en-US" sz="1400">
                <a:solidFill>
                  <a:srgbClr val="000000"/>
                </a:solidFill>
                <a:latin typeface="Times New Roman" charset="0"/>
              </a:rPr>
              <a:pPr>
                <a:spcBef>
                  <a:spcPct val="0"/>
                </a:spcBef>
                <a:buClrTx/>
                <a:buSzTx/>
                <a:buFontTx/>
                <a:buNone/>
              </a:pPr>
              <a:t>43</a:t>
            </a:fld>
            <a:endParaRPr lang="en-US" altLang="en-US" sz="1400">
              <a:solidFill>
                <a:srgbClr val="000000"/>
              </a:solidFill>
              <a:latin typeface="Times New Roman" charset="0"/>
            </a:endParaRPr>
          </a:p>
        </p:txBody>
      </p:sp>
      <p:sp>
        <p:nvSpPr>
          <p:cNvPr id="97282" name="Rectangle 2"/>
          <p:cNvSpPr>
            <a:spLocks noGrp="1" noChangeArrowheads="1"/>
          </p:cNvSpPr>
          <p:nvPr>
            <p:ph type="title"/>
          </p:nvPr>
        </p:nvSpPr>
        <p:spPr/>
        <p:txBody>
          <a:bodyPr/>
          <a:lstStyle/>
          <a:p>
            <a:r>
              <a:rPr lang="en-US" altLang="zh-CN" sz="3200">
                <a:ea typeface="宋体" charset="-122"/>
              </a:rPr>
              <a:t>Implication: Congestion (overload) Case</a:t>
            </a:r>
            <a:endParaRPr lang="en-US" altLang="en-US" sz="3200">
              <a:ea typeface="ＭＳ Ｐゴシック" charset="-128"/>
            </a:endParaRPr>
          </a:p>
        </p:txBody>
      </p:sp>
      <p:sp>
        <p:nvSpPr>
          <p:cNvPr id="97283"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In order to get closer to efficiency and fairness after each update, decreasing of rate must be </a:t>
            </a:r>
            <a:r>
              <a:rPr lang="en-US" altLang="zh-CN" dirty="0">
                <a:solidFill>
                  <a:srgbClr val="C00000"/>
                </a:solidFill>
                <a:ea typeface="宋体" charset="-122"/>
              </a:rPr>
              <a:t>multiplicative decrease </a:t>
            </a:r>
            <a:r>
              <a:rPr lang="en-US" altLang="zh-CN" dirty="0">
                <a:ea typeface="宋体" charset="-122"/>
              </a:rPr>
              <a:t>(MD)</a:t>
            </a:r>
          </a:p>
          <a:p>
            <a:pPr lvl="1">
              <a:buFont typeface="Courier New" panose="02070309020205020404" pitchFamily="49" charset="0"/>
              <a:buChar char="o"/>
            </a:pPr>
            <a:r>
              <a:rPr lang="en-US" altLang="zh-CN" dirty="0" err="1">
                <a:ea typeface="宋体" charset="-122"/>
              </a:rPr>
              <a:t>a</a:t>
            </a:r>
            <a:r>
              <a:rPr lang="en-US" altLang="zh-CN" baseline="-25000" dirty="0" err="1">
                <a:ea typeface="宋体" charset="-122"/>
              </a:rPr>
              <a:t>D</a:t>
            </a:r>
            <a:r>
              <a:rPr lang="en-US" altLang="zh-CN" dirty="0">
                <a:ea typeface="宋体" charset="-122"/>
              </a:rPr>
              <a:t> = 0</a:t>
            </a:r>
          </a:p>
          <a:p>
            <a:pPr lvl="1">
              <a:buFont typeface="Courier New" panose="02070309020205020404" pitchFamily="49" charset="0"/>
              <a:buChar char="o"/>
            </a:pPr>
            <a:r>
              <a:rPr lang="en-US" altLang="zh-CN" dirty="0" err="1">
                <a:ea typeface="宋体" charset="-122"/>
              </a:rPr>
              <a:t>b</a:t>
            </a:r>
            <a:r>
              <a:rPr lang="en-US" altLang="zh-CN" baseline="-25000" dirty="0" err="1">
                <a:ea typeface="宋体" charset="-122"/>
              </a:rPr>
              <a:t>D</a:t>
            </a:r>
            <a:r>
              <a:rPr lang="en-US" altLang="zh-CN" dirty="0">
                <a:ea typeface="宋体" charset="-122"/>
              </a:rPr>
              <a:t> &lt; 1</a:t>
            </a:r>
            <a:endParaRPr lang="en-US" altLang="en-US" dirty="0">
              <a:ea typeface="ＭＳ Ｐゴシック" charset="-128"/>
            </a:endParaRPr>
          </a:p>
        </p:txBody>
      </p:sp>
      <p:graphicFrame>
        <p:nvGraphicFramePr>
          <p:cNvPr id="97284" name="Object 2"/>
          <p:cNvGraphicFramePr>
            <a:graphicFrameLocks noChangeAspect="1"/>
          </p:cNvGraphicFramePr>
          <p:nvPr/>
        </p:nvGraphicFramePr>
        <p:xfrm>
          <a:off x="1411288" y="4168775"/>
          <a:ext cx="6610350" cy="1228725"/>
        </p:xfrm>
        <a:graphic>
          <a:graphicData uri="http://schemas.openxmlformats.org/presentationml/2006/ole">
            <mc:AlternateContent xmlns:mc="http://schemas.openxmlformats.org/markup-compatibility/2006">
              <mc:Choice xmlns:v="urn:schemas-microsoft-com:vml" Requires="v">
                <p:oleObj spid="_x0000_s97484" name="Equation" r:id="rId4" imgW="2628900" imgH="482600" progId="Equation.3">
                  <p:embed/>
                </p:oleObj>
              </mc:Choice>
              <mc:Fallback>
                <p:oleObj name="Equation" r:id="rId4" imgW="2628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1288" y="4168775"/>
                        <a:ext cx="66103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DE37698-2780-4F47-A96B-13DD958FE379}" type="slidenum">
              <a:rPr lang="en-US" altLang="en-US" sz="1400">
                <a:solidFill>
                  <a:srgbClr val="000000"/>
                </a:solidFill>
                <a:latin typeface="Times New Roman" charset="0"/>
              </a:rPr>
              <a:pPr>
                <a:spcBef>
                  <a:spcPct val="0"/>
                </a:spcBef>
                <a:buClrTx/>
                <a:buSzTx/>
                <a:buFontTx/>
                <a:buNone/>
              </a:pPr>
              <a:t>44</a:t>
            </a:fld>
            <a:endParaRPr lang="en-US" altLang="en-US" sz="1400">
              <a:solidFill>
                <a:srgbClr val="000000"/>
              </a:solidFill>
              <a:latin typeface="Times New Roman" charset="0"/>
            </a:endParaRPr>
          </a:p>
        </p:txBody>
      </p:sp>
      <p:grpSp>
        <p:nvGrpSpPr>
          <p:cNvPr id="2" name="Group 2"/>
          <p:cNvGrpSpPr>
            <a:grpSpLocks/>
          </p:cNvGrpSpPr>
          <p:nvPr/>
        </p:nvGrpSpPr>
        <p:grpSpPr bwMode="auto">
          <a:xfrm>
            <a:off x="4498975" y="381000"/>
            <a:ext cx="4264025" cy="3200400"/>
            <a:chOff x="2834" y="240"/>
            <a:chExt cx="2686" cy="2016"/>
          </a:xfrm>
        </p:grpSpPr>
        <p:grpSp>
          <p:nvGrpSpPr>
            <p:cNvPr id="99376" name="Group 3"/>
            <p:cNvGrpSpPr>
              <a:grpSpLocks/>
            </p:cNvGrpSpPr>
            <p:nvPr/>
          </p:nvGrpSpPr>
          <p:grpSpPr bwMode="auto">
            <a:xfrm>
              <a:off x="3238" y="1937"/>
              <a:ext cx="1836" cy="31"/>
              <a:chOff x="476" y="3583"/>
              <a:chExt cx="4640" cy="64"/>
            </a:xfrm>
          </p:grpSpPr>
          <p:sp>
            <p:nvSpPr>
              <p:cNvPr id="99388" name="Line 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89" name="Freeform 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77" name="Group 6"/>
            <p:cNvGrpSpPr>
              <a:grpSpLocks/>
            </p:cNvGrpSpPr>
            <p:nvPr/>
          </p:nvGrpSpPr>
          <p:grpSpPr bwMode="auto">
            <a:xfrm>
              <a:off x="3216" y="240"/>
              <a:ext cx="52" cy="1704"/>
              <a:chOff x="446" y="1336"/>
              <a:chExt cx="64" cy="2276"/>
            </a:xfrm>
          </p:grpSpPr>
          <p:sp>
            <p:nvSpPr>
              <p:cNvPr id="99386" name="Line 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87" name="Freeform 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78" name="Line 9"/>
            <p:cNvSpPr>
              <a:spLocks noChangeShapeType="1"/>
            </p:cNvSpPr>
            <p:nvPr/>
          </p:nvSpPr>
          <p:spPr bwMode="auto">
            <a:xfrm flipV="1">
              <a:off x="3238" y="46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79" name="Line 10"/>
            <p:cNvSpPr>
              <a:spLocks noChangeShapeType="1"/>
            </p:cNvSpPr>
            <p:nvPr/>
          </p:nvSpPr>
          <p:spPr bwMode="auto">
            <a:xfrm>
              <a:off x="3238" y="46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80" name="Line 11"/>
            <p:cNvSpPr>
              <a:spLocks noChangeShapeType="1"/>
            </p:cNvSpPr>
            <p:nvPr/>
          </p:nvSpPr>
          <p:spPr bwMode="auto">
            <a:xfrm flipV="1">
              <a:off x="3264" y="1248"/>
              <a:ext cx="2256" cy="67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81" name="Line 12"/>
            <p:cNvSpPr>
              <a:spLocks noChangeShapeType="1"/>
            </p:cNvSpPr>
            <p:nvPr/>
          </p:nvSpPr>
          <p:spPr bwMode="auto">
            <a:xfrm flipV="1">
              <a:off x="3840" y="864"/>
              <a:ext cx="1152" cy="110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82" name="Text Box 13"/>
            <p:cNvSpPr txBox="1">
              <a:spLocks noChangeArrowheads="1"/>
            </p:cNvSpPr>
            <p:nvPr/>
          </p:nvSpPr>
          <p:spPr bwMode="auto">
            <a:xfrm>
              <a:off x="2834" y="1968"/>
              <a:ext cx="2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 distributed linear rule</a:t>
              </a:r>
            </a:p>
          </p:txBody>
        </p:sp>
        <p:sp>
          <p:nvSpPr>
            <p:cNvPr id="99383" name="Oval 14"/>
            <p:cNvSpPr>
              <a:spLocks noChangeArrowheads="1"/>
            </p:cNvSpPr>
            <p:nvPr/>
          </p:nvSpPr>
          <p:spPr bwMode="auto">
            <a:xfrm flipH="1">
              <a:off x="4128" y="1632"/>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9384" name="Freeform 15"/>
            <p:cNvSpPr>
              <a:spLocks/>
            </p:cNvSpPr>
            <p:nvPr/>
          </p:nvSpPr>
          <p:spPr bwMode="auto">
            <a:xfrm>
              <a:off x="4128" y="1056"/>
              <a:ext cx="1056" cy="624"/>
            </a:xfrm>
            <a:custGeom>
              <a:avLst/>
              <a:gdLst>
                <a:gd name="T0" fmla="*/ 672 w 1056"/>
                <a:gd name="T1" fmla="*/ 0 h 624"/>
                <a:gd name="T2" fmla="*/ 0 w 1056"/>
                <a:gd name="T3" fmla="*/ 624 h 624"/>
                <a:gd name="T4" fmla="*/ 1056 w 1056"/>
                <a:gd name="T5" fmla="*/ 288 h 624"/>
                <a:gd name="T6" fmla="*/ 672 w 1056"/>
                <a:gd name="T7" fmla="*/ 0 h 624"/>
                <a:gd name="T8" fmla="*/ 0 60000 65536"/>
                <a:gd name="T9" fmla="*/ 0 60000 65536"/>
                <a:gd name="T10" fmla="*/ 0 60000 65536"/>
                <a:gd name="T11" fmla="*/ 0 60000 65536"/>
                <a:gd name="T12" fmla="*/ 0 w 1056"/>
                <a:gd name="T13" fmla="*/ 0 h 624"/>
                <a:gd name="T14" fmla="*/ 1056 w 1056"/>
                <a:gd name="T15" fmla="*/ 624 h 624"/>
              </a:gdLst>
              <a:ahLst/>
              <a:cxnLst>
                <a:cxn ang="T8">
                  <a:pos x="T0" y="T1"/>
                </a:cxn>
                <a:cxn ang="T9">
                  <a:pos x="T2" y="T3"/>
                </a:cxn>
                <a:cxn ang="T10">
                  <a:pos x="T4" y="T5"/>
                </a:cxn>
                <a:cxn ang="T11">
                  <a:pos x="T6" y="T7"/>
                </a:cxn>
              </a:cxnLst>
              <a:rect l="T12" t="T13" r="T14" b="T15"/>
              <a:pathLst>
                <a:path w="1056" h="624">
                  <a:moveTo>
                    <a:pt x="672" y="0"/>
                  </a:moveTo>
                  <a:lnTo>
                    <a:pt x="0" y="624"/>
                  </a:lnTo>
                  <a:lnTo>
                    <a:pt x="1056" y="288"/>
                  </a:lnTo>
                  <a:lnTo>
                    <a:pt x="672" y="0"/>
                  </a:lnTo>
                  <a:close/>
                </a:path>
              </a:pathLst>
            </a:custGeom>
            <a:solidFill>
              <a:schemeClr val="hlink">
                <a:alpha val="52156"/>
              </a:schemeClr>
            </a:solidFill>
            <a:ln w="12700">
              <a:solidFill>
                <a:schemeClr val="tx1"/>
              </a:solidFill>
              <a:round/>
              <a:headEnd type="none" w="sm" len="sm"/>
              <a:tailEnd type="none" w="sm" len="sm"/>
            </a:ln>
          </p:spPr>
          <p:txBody>
            <a:bodyPr wrap="none">
              <a:spAutoFit/>
            </a:bodyPr>
            <a:lstStyle/>
            <a:p>
              <a:endParaRPr lang="en-US"/>
            </a:p>
          </p:txBody>
        </p:sp>
        <p:sp>
          <p:nvSpPr>
            <p:cNvPr id="99385" name="Text Box 16"/>
            <p:cNvSpPr txBox="1">
              <a:spLocks noChangeArrowheads="1"/>
            </p:cNvSpPr>
            <p:nvPr/>
          </p:nvSpPr>
          <p:spPr bwMode="auto">
            <a:xfrm>
              <a:off x="4080" y="158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sp>
        <p:nvSpPr>
          <p:cNvPr id="99331" name="Rectangle 17"/>
          <p:cNvSpPr>
            <a:spLocks noChangeArrowheads="1"/>
          </p:cNvSpPr>
          <p:nvPr/>
        </p:nvSpPr>
        <p:spPr bwMode="auto">
          <a:xfrm>
            <a:off x="3540125" y="0"/>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b="1" u="sng">
                <a:solidFill>
                  <a:srgbClr val="000000"/>
                </a:solidFill>
                <a:latin typeface="Times New Roman" charset="0"/>
                <a:ea typeface="宋体" charset="-122"/>
              </a:rPr>
              <a:t>no-congestion</a:t>
            </a:r>
            <a:endParaRPr lang="en-US" altLang="en-US" sz="2400" b="1" u="sng">
              <a:solidFill>
                <a:srgbClr val="000000"/>
              </a:solidFill>
              <a:latin typeface="Times New Roman" charset="0"/>
            </a:endParaRPr>
          </a:p>
        </p:txBody>
      </p:sp>
      <p:grpSp>
        <p:nvGrpSpPr>
          <p:cNvPr id="99332" name="Group 18"/>
          <p:cNvGrpSpPr>
            <a:grpSpLocks/>
          </p:cNvGrpSpPr>
          <p:nvPr/>
        </p:nvGrpSpPr>
        <p:grpSpPr bwMode="auto">
          <a:xfrm>
            <a:off x="971550" y="3074988"/>
            <a:ext cx="2914650" cy="49212"/>
            <a:chOff x="476" y="3583"/>
            <a:chExt cx="4640" cy="64"/>
          </a:xfrm>
        </p:grpSpPr>
        <p:sp>
          <p:nvSpPr>
            <p:cNvPr id="99374" name="Line 19"/>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5" name="Freeform 20"/>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33" name="Group 21"/>
          <p:cNvGrpSpPr>
            <a:grpSpLocks/>
          </p:cNvGrpSpPr>
          <p:nvPr/>
        </p:nvGrpSpPr>
        <p:grpSpPr bwMode="auto">
          <a:xfrm>
            <a:off x="936625" y="381000"/>
            <a:ext cx="82550" cy="2705100"/>
            <a:chOff x="446" y="1336"/>
            <a:chExt cx="64" cy="2276"/>
          </a:xfrm>
        </p:grpSpPr>
        <p:sp>
          <p:nvSpPr>
            <p:cNvPr id="99372" name="Line 22"/>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3" name="Freeform 23"/>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34" name="Line 24"/>
          <p:cNvSpPr>
            <a:spLocks noChangeShapeType="1"/>
          </p:cNvSpPr>
          <p:nvPr/>
        </p:nvSpPr>
        <p:spPr bwMode="auto">
          <a:xfrm flipV="1">
            <a:off x="971550" y="730250"/>
            <a:ext cx="2428875" cy="23447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35" name="Text Box 25"/>
          <p:cNvSpPr txBox="1">
            <a:spLocks noChangeArrowheads="1"/>
          </p:cNvSpPr>
          <p:nvPr/>
        </p:nvSpPr>
        <p:spPr bwMode="auto">
          <a:xfrm>
            <a:off x="1847850" y="24384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36" name="Text Box 26"/>
          <p:cNvSpPr txBox="1">
            <a:spLocks noChangeArrowheads="1"/>
          </p:cNvSpPr>
          <p:nvPr/>
        </p:nvSpPr>
        <p:spPr bwMode="auto">
          <a:xfrm>
            <a:off x="1758950" y="30480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a:t>
            </a:r>
          </a:p>
        </p:txBody>
      </p:sp>
      <p:sp>
        <p:nvSpPr>
          <p:cNvPr id="99337" name="Line 27"/>
          <p:cNvSpPr>
            <a:spLocks noChangeShapeType="1"/>
          </p:cNvSpPr>
          <p:nvPr/>
        </p:nvSpPr>
        <p:spPr bwMode="auto">
          <a:xfrm>
            <a:off x="990600" y="1295400"/>
            <a:ext cx="1752600" cy="1828800"/>
          </a:xfrm>
          <a:prstGeom prst="line">
            <a:avLst/>
          </a:prstGeom>
          <a:noFill/>
          <a:ln w="63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38" name="Line 28"/>
          <p:cNvSpPr>
            <a:spLocks noChangeShapeType="1"/>
          </p:cNvSpPr>
          <p:nvPr/>
        </p:nvSpPr>
        <p:spPr bwMode="auto">
          <a:xfrm>
            <a:off x="990600" y="685800"/>
            <a:ext cx="2332038" cy="23939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411677" name="Freeform 29"/>
          <p:cNvSpPr>
            <a:spLocks/>
          </p:cNvSpPr>
          <p:nvPr/>
        </p:nvSpPr>
        <p:spPr bwMode="auto">
          <a:xfrm>
            <a:off x="960438" y="381000"/>
            <a:ext cx="2697162" cy="2743200"/>
          </a:xfrm>
          <a:custGeom>
            <a:avLst/>
            <a:gdLst>
              <a:gd name="T0" fmla="*/ 0 w 1699"/>
              <a:gd name="T1" fmla="*/ 2147483646 h 1728"/>
              <a:gd name="T2" fmla="*/ 2147483646 w 1699"/>
              <a:gd name="T3" fmla="*/ 2147483646 h 1728"/>
              <a:gd name="T4" fmla="*/ 2147483646 w 1699"/>
              <a:gd name="T5" fmla="*/ 2147483646 h 1728"/>
              <a:gd name="T6" fmla="*/ 2147483646 w 1699"/>
              <a:gd name="T7" fmla="*/ 2147483646 h 1728"/>
              <a:gd name="T8" fmla="*/ 2147483646 w 1699"/>
              <a:gd name="T9" fmla="*/ 2147483646 h 1728"/>
              <a:gd name="T10" fmla="*/ 2147483646 w 1699"/>
              <a:gd name="T11" fmla="*/ 0 h 1728"/>
              <a:gd name="T12" fmla="*/ 0 60000 65536"/>
              <a:gd name="T13" fmla="*/ 0 60000 65536"/>
              <a:gd name="T14" fmla="*/ 0 60000 65536"/>
              <a:gd name="T15" fmla="*/ 0 60000 65536"/>
              <a:gd name="T16" fmla="*/ 0 60000 65536"/>
              <a:gd name="T17" fmla="*/ 0 60000 65536"/>
              <a:gd name="T18" fmla="*/ 0 w 1699"/>
              <a:gd name="T19" fmla="*/ 0 h 1728"/>
              <a:gd name="T20" fmla="*/ 1699 w 1699"/>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1699" h="1728">
                <a:moveTo>
                  <a:pt x="0" y="100"/>
                </a:moveTo>
                <a:cubicBezTo>
                  <a:pt x="18" y="158"/>
                  <a:pt x="13" y="127"/>
                  <a:pt x="13" y="194"/>
                </a:cubicBezTo>
                <a:lnTo>
                  <a:pt x="19" y="576"/>
                </a:lnTo>
                <a:lnTo>
                  <a:pt x="1123" y="1728"/>
                </a:lnTo>
                <a:lnTo>
                  <a:pt x="1699" y="1728"/>
                </a:lnTo>
                <a:lnTo>
                  <a:pt x="19" y="0"/>
                </a:lnTo>
              </a:path>
            </a:pathLst>
          </a:custGeom>
          <a:solidFill>
            <a:schemeClr val="accent1">
              <a:alpha val="54117"/>
            </a:schemeClr>
          </a:solidFill>
          <a:ln w="12700">
            <a:solidFill>
              <a:schemeClr val="tx1"/>
            </a:solidFill>
            <a:round/>
            <a:headEnd type="none" w="sm" len="sm"/>
            <a:tailEnd type="none" w="sm" len="sm"/>
          </a:ln>
        </p:spPr>
        <p:txBody>
          <a:bodyPr wrap="none">
            <a:spAutoFit/>
          </a:bodyPr>
          <a:lstStyle/>
          <a:p>
            <a:endParaRPr lang="en-US"/>
          </a:p>
        </p:txBody>
      </p:sp>
      <p:sp>
        <p:nvSpPr>
          <p:cNvPr id="99340" name="Oval 30"/>
          <p:cNvSpPr>
            <a:spLocks noChangeArrowheads="1"/>
          </p:cNvSpPr>
          <p:nvPr/>
        </p:nvSpPr>
        <p:spPr bwMode="auto">
          <a:xfrm flipH="1">
            <a:off x="2209800" y="2590800"/>
            <a:ext cx="76200" cy="76200"/>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7" name="Group 31"/>
          <p:cNvGrpSpPr>
            <a:grpSpLocks/>
          </p:cNvGrpSpPr>
          <p:nvPr/>
        </p:nvGrpSpPr>
        <p:grpSpPr bwMode="auto">
          <a:xfrm>
            <a:off x="990600" y="3657600"/>
            <a:ext cx="3195638" cy="3124200"/>
            <a:chOff x="624" y="2304"/>
            <a:chExt cx="2013" cy="1968"/>
          </a:xfrm>
        </p:grpSpPr>
        <p:sp>
          <p:nvSpPr>
            <p:cNvPr id="99358" name="Text Box 32"/>
            <p:cNvSpPr txBox="1">
              <a:spLocks noChangeArrowheads="1"/>
            </p:cNvSpPr>
            <p:nvPr/>
          </p:nvSpPr>
          <p:spPr bwMode="auto">
            <a:xfrm>
              <a:off x="1156" y="3984"/>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fairness</a:t>
              </a:r>
            </a:p>
          </p:txBody>
        </p:sp>
        <p:grpSp>
          <p:nvGrpSpPr>
            <p:cNvPr id="99359" name="Group 33"/>
            <p:cNvGrpSpPr>
              <a:grpSpLocks/>
            </p:cNvGrpSpPr>
            <p:nvPr/>
          </p:nvGrpSpPr>
          <p:grpSpPr bwMode="auto">
            <a:xfrm>
              <a:off x="646" y="4001"/>
              <a:ext cx="1836" cy="31"/>
              <a:chOff x="476" y="3583"/>
              <a:chExt cx="4640" cy="64"/>
            </a:xfrm>
          </p:grpSpPr>
          <p:sp>
            <p:nvSpPr>
              <p:cNvPr id="99370" name="Line 3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1" name="Freeform 3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60" name="Group 36"/>
            <p:cNvGrpSpPr>
              <a:grpSpLocks/>
            </p:cNvGrpSpPr>
            <p:nvPr/>
          </p:nvGrpSpPr>
          <p:grpSpPr bwMode="auto">
            <a:xfrm>
              <a:off x="624" y="2304"/>
              <a:ext cx="52" cy="1704"/>
              <a:chOff x="446" y="1336"/>
              <a:chExt cx="64" cy="2276"/>
            </a:xfrm>
          </p:grpSpPr>
          <p:sp>
            <p:nvSpPr>
              <p:cNvPr id="99368" name="Line 3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69" name="Freeform 3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61" name="Line 39"/>
            <p:cNvSpPr>
              <a:spLocks noChangeShapeType="1"/>
            </p:cNvSpPr>
            <p:nvPr/>
          </p:nvSpPr>
          <p:spPr bwMode="auto">
            <a:xfrm flipV="1">
              <a:off x="646" y="2524"/>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62" name="Line 40"/>
            <p:cNvSpPr>
              <a:spLocks noChangeShapeType="1"/>
            </p:cNvSpPr>
            <p:nvPr/>
          </p:nvSpPr>
          <p:spPr bwMode="auto">
            <a:xfrm>
              <a:off x="646" y="2524"/>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63" name="Freeform 41"/>
            <p:cNvSpPr>
              <a:spLocks/>
            </p:cNvSpPr>
            <p:nvPr/>
          </p:nvSpPr>
          <p:spPr bwMode="auto">
            <a:xfrm>
              <a:off x="672" y="3310"/>
              <a:ext cx="1965" cy="674"/>
            </a:xfrm>
            <a:custGeom>
              <a:avLst/>
              <a:gdLst>
                <a:gd name="T0" fmla="*/ 0 w 1965"/>
                <a:gd name="T1" fmla="*/ 674 h 674"/>
                <a:gd name="T2" fmla="*/ 1965 w 1965"/>
                <a:gd name="T3" fmla="*/ 0 h 674"/>
                <a:gd name="T4" fmla="*/ 0 60000 65536"/>
                <a:gd name="T5" fmla="*/ 0 60000 65536"/>
                <a:gd name="T6" fmla="*/ 0 w 1965"/>
                <a:gd name="T7" fmla="*/ 0 h 674"/>
                <a:gd name="T8" fmla="*/ 1965 w 1965"/>
                <a:gd name="T9" fmla="*/ 674 h 674"/>
              </a:gdLst>
              <a:ahLst/>
              <a:cxnLst>
                <a:cxn ang="T4">
                  <a:pos x="T0" y="T1"/>
                </a:cxn>
                <a:cxn ang="T5">
                  <a:pos x="T2" y="T3"/>
                </a:cxn>
              </a:cxnLst>
              <a:rect l="T6" t="T7" r="T8" b="T9"/>
              <a:pathLst>
                <a:path w="1965" h="674">
                  <a:moveTo>
                    <a:pt x="0" y="674"/>
                  </a:moveTo>
                  <a:lnTo>
                    <a:pt x="1965" y="0"/>
                  </a:lnTo>
                </a:path>
              </a:pathLst>
            </a:custGeom>
            <a:noFill/>
            <a:ln w="12700">
              <a:solidFill>
                <a:srgbClr val="CC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99364" name="Line 42"/>
            <p:cNvSpPr>
              <a:spLocks noChangeShapeType="1"/>
            </p:cNvSpPr>
            <p:nvPr/>
          </p:nvSpPr>
          <p:spPr bwMode="auto">
            <a:xfrm flipV="1">
              <a:off x="638" y="2359"/>
              <a:ext cx="672" cy="163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65" name="Freeform 43"/>
            <p:cNvSpPr>
              <a:spLocks/>
            </p:cNvSpPr>
            <p:nvPr/>
          </p:nvSpPr>
          <p:spPr bwMode="auto">
            <a:xfrm>
              <a:off x="638" y="2476"/>
              <a:ext cx="1597" cy="1536"/>
            </a:xfrm>
            <a:custGeom>
              <a:avLst/>
              <a:gdLst>
                <a:gd name="T0" fmla="*/ 624 w 1597"/>
                <a:gd name="T1" fmla="*/ 0 h 1536"/>
                <a:gd name="T2" fmla="*/ 0 w 1597"/>
                <a:gd name="T3" fmla="*/ 1536 h 1536"/>
                <a:gd name="T4" fmla="*/ 1597 w 1597"/>
                <a:gd name="T5" fmla="*/ 973 h 1536"/>
                <a:gd name="T6" fmla="*/ 624 w 1597"/>
                <a:gd name="T7" fmla="*/ 0 h 1536"/>
                <a:gd name="T8" fmla="*/ 0 60000 65536"/>
                <a:gd name="T9" fmla="*/ 0 60000 65536"/>
                <a:gd name="T10" fmla="*/ 0 60000 65536"/>
                <a:gd name="T11" fmla="*/ 0 60000 65536"/>
                <a:gd name="T12" fmla="*/ 0 w 1597"/>
                <a:gd name="T13" fmla="*/ 0 h 1536"/>
                <a:gd name="T14" fmla="*/ 1597 w 1597"/>
                <a:gd name="T15" fmla="*/ 1536 h 1536"/>
              </a:gdLst>
              <a:ahLst/>
              <a:cxnLst>
                <a:cxn ang="T8">
                  <a:pos x="T0" y="T1"/>
                </a:cxn>
                <a:cxn ang="T9">
                  <a:pos x="T2" y="T3"/>
                </a:cxn>
                <a:cxn ang="T10">
                  <a:pos x="T4" y="T5"/>
                </a:cxn>
                <a:cxn ang="T11">
                  <a:pos x="T6" y="T7"/>
                </a:cxn>
              </a:cxnLst>
              <a:rect l="T12" t="T13" r="T14" b="T15"/>
              <a:pathLst>
                <a:path w="1597" h="1536">
                  <a:moveTo>
                    <a:pt x="624" y="0"/>
                  </a:moveTo>
                  <a:lnTo>
                    <a:pt x="0" y="1536"/>
                  </a:lnTo>
                  <a:lnTo>
                    <a:pt x="1597" y="973"/>
                  </a:lnTo>
                  <a:lnTo>
                    <a:pt x="624" y="0"/>
                  </a:lnTo>
                  <a:close/>
                </a:path>
              </a:pathLst>
            </a:custGeom>
            <a:solidFill>
              <a:srgbClr val="FFFF00">
                <a:alpha val="49019"/>
              </a:srgbClr>
            </a:solidFill>
            <a:ln w="12700">
              <a:solidFill>
                <a:schemeClr val="tx1"/>
              </a:solidFill>
              <a:round/>
              <a:headEnd type="none" w="sm" len="sm"/>
              <a:tailEnd type="none" w="sm" len="sm"/>
            </a:ln>
          </p:spPr>
          <p:txBody>
            <a:bodyPr wrap="none">
              <a:spAutoFit/>
            </a:bodyPr>
            <a:lstStyle/>
            <a:p>
              <a:endParaRPr lang="en-US"/>
            </a:p>
          </p:txBody>
        </p:sp>
        <p:sp>
          <p:nvSpPr>
            <p:cNvPr id="99366" name="Text Box 44"/>
            <p:cNvSpPr txBox="1">
              <a:spLocks noChangeArrowheads="1"/>
            </p:cNvSpPr>
            <p:nvPr/>
          </p:nvSpPr>
          <p:spPr bwMode="auto">
            <a:xfrm>
              <a:off x="1500" y="364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67" name="Oval 45"/>
            <p:cNvSpPr>
              <a:spLocks noChangeArrowheads="1"/>
            </p:cNvSpPr>
            <p:nvPr/>
          </p:nvSpPr>
          <p:spPr bwMode="auto">
            <a:xfrm flipH="1">
              <a:off x="1536" y="3675"/>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pSp>
        <p:nvGrpSpPr>
          <p:cNvPr id="10" name="Group 46"/>
          <p:cNvGrpSpPr>
            <a:grpSpLocks/>
          </p:cNvGrpSpPr>
          <p:nvPr/>
        </p:nvGrpSpPr>
        <p:grpSpPr bwMode="auto">
          <a:xfrm>
            <a:off x="5105400" y="3733800"/>
            <a:ext cx="3657600" cy="3048000"/>
            <a:chOff x="3216" y="2352"/>
            <a:chExt cx="2304" cy="1920"/>
          </a:xfrm>
        </p:grpSpPr>
        <p:sp>
          <p:nvSpPr>
            <p:cNvPr id="99344" name="Text Box 47"/>
            <p:cNvSpPr txBox="1">
              <a:spLocks noChangeArrowheads="1"/>
            </p:cNvSpPr>
            <p:nvPr/>
          </p:nvSpPr>
          <p:spPr bwMode="auto">
            <a:xfrm>
              <a:off x="3408" y="3984"/>
              <a:ext cx="10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convergence</a:t>
              </a:r>
            </a:p>
          </p:txBody>
        </p:sp>
        <p:grpSp>
          <p:nvGrpSpPr>
            <p:cNvPr id="99345" name="Group 48"/>
            <p:cNvGrpSpPr>
              <a:grpSpLocks/>
            </p:cNvGrpSpPr>
            <p:nvPr/>
          </p:nvGrpSpPr>
          <p:grpSpPr bwMode="auto">
            <a:xfrm>
              <a:off x="3238" y="4049"/>
              <a:ext cx="1836" cy="31"/>
              <a:chOff x="476" y="3583"/>
              <a:chExt cx="4640" cy="64"/>
            </a:xfrm>
          </p:grpSpPr>
          <p:sp>
            <p:nvSpPr>
              <p:cNvPr id="99356" name="Line 49"/>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7" name="Freeform 50"/>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46" name="Group 51"/>
            <p:cNvGrpSpPr>
              <a:grpSpLocks/>
            </p:cNvGrpSpPr>
            <p:nvPr/>
          </p:nvGrpSpPr>
          <p:grpSpPr bwMode="auto">
            <a:xfrm>
              <a:off x="3216" y="2352"/>
              <a:ext cx="52" cy="1704"/>
              <a:chOff x="446" y="1336"/>
              <a:chExt cx="64" cy="2276"/>
            </a:xfrm>
          </p:grpSpPr>
          <p:sp>
            <p:nvSpPr>
              <p:cNvPr id="99354" name="Line 52"/>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5" name="Freeform 53"/>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47" name="Line 54"/>
            <p:cNvSpPr>
              <a:spLocks noChangeShapeType="1"/>
            </p:cNvSpPr>
            <p:nvPr/>
          </p:nvSpPr>
          <p:spPr bwMode="auto">
            <a:xfrm flipV="1">
              <a:off x="3238" y="2572"/>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48" name="Line 55"/>
            <p:cNvSpPr>
              <a:spLocks noChangeShapeType="1"/>
            </p:cNvSpPr>
            <p:nvPr/>
          </p:nvSpPr>
          <p:spPr bwMode="auto">
            <a:xfrm>
              <a:off x="3238" y="2572"/>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49" name="Line 56"/>
            <p:cNvSpPr>
              <a:spLocks noChangeShapeType="1"/>
            </p:cNvSpPr>
            <p:nvPr/>
          </p:nvSpPr>
          <p:spPr bwMode="auto">
            <a:xfrm flipV="1">
              <a:off x="3264" y="3360"/>
              <a:ext cx="2256" cy="67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50" name="Line 57"/>
            <p:cNvSpPr>
              <a:spLocks noChangeShapeType="1"/>
            </p:cNvSpPr>
            <p:nvPr/>
          </p:nvSpPr>
          <p:spPr bwMode="auto">
            <a:xfrm flipV="1">
              <a:off x="3840" y="2976"/>
              <a:ext cx="1152" cy="110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51" name="Text Box 58"/>
            <p:cNvSpPr txBox="1">
              <a:spLocks noChangeArrowheads="1"/>
            </p:cNvSpPr>
            <p:nvPr/>
          </p:nvSpPr>
          <p:spPr bwMode="auto">
            <a:xfrm>
              <a:off x="4092" y="374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52" name="Freeform 59"/>
            <p:cNvSpPr>
              <a:spLocks/>
            </p:cNvSpPr>
            <p:nvPr/>
          </p:nvSpPr>
          <p:spPr bwMode="auto">
            <a:xfrm>
              <a:off x="4152" y="3098"/>
              <a:ext cx="1010" cy="670"/>
            </a:xfrm>
            <a:custGeom>
              <a:avLst/>
              <a:gdLst>
                <a:gd name="T0" fmla="*/ 728 w 1010"/>
                <a:gd name="T1" fmla="*/ 0 h 670"/>
                <a:gd name="T2" fmla="*/ 0 w 1010"/>
                <a:gd name="T3" fmla="*/ 670 h 670"/>
                <a:gd name="T4" fmla="*/ 1010 w 1010"/>
                <a:gd name="T5" fmla="*/ 351 h 670"/>
                <a:gd name="T6" fmla="*/ 728 w 1010"/>
                <a:gd name="T7" fmla="*/ 0 h 670"/>
                <a:gd name="T8" fmla="*/ 0 60000 65536"/>
                <a:gd name="T9" fmla="*/ 0 60000 65536"/>
                <a:gd name="T10" fmla="*/ 0 60000 65536"/>
                <a:gd name="T11" fmla="*/ 0 60000 65536"/>
                <a:gd name="T12" fmla="*/ 0 w 1010"/>
                <a:gd name="T13" fmla="*/ 0 h 670"/>
                <a:gd name="T14" fmla="*/ 1010 w 1010"/>
                <a:gd name="T15" fmla="*/ 670 h 670"/>
              </a:gdLst>
              <a:ahLst/>
              <a:cxnLst>
                <a:cxn ang="T8">
                  <a:pos x="T0" y="T1"/>
                </a:cxn>
                <a:cxn ang="T9">
                  <a:pos x="T2" y="T3"/>
                </a:cxn>
                <a:cxn ang="T10">
                  <a:pos x="T4" y="T5"/>
                </a:cxn>
                <a:cxn ang="T11">
                  <a:pos x="T6" y="T7"/>
                </a:cxn>
              </a:cxnLst>
              <a:rect l="T12" t="T13" r="T14" b="T15"/>
              <a:pathLst>
                <a:path w="1010" h="670">
                  <a:moveTo>
                    <a:pt x="728" y="0"/>
                  </a:moveTo>
                  <a:lnTo>
                    <a:pt x="0" y="670"/>
                  </a:lnTo>
                  <a:lnTo>
                    <a:pt x="1010" y="351"/>
                  </a:lnTo>
                  <a:lnTo>
                    <a:pt x="728" y="0"/>
                  </a:lnTo>
                  <a:close/>
                </a:path>
              </a:pathLst>
            </a:custGeom>
            <a:solidFill>
              <a:srgbClr val="FF0000">
                <a:alpha val="52156"/>
              </a:srgbClr>
            </a:solidFill>
            <a:ln w="57150">
              <a:solidFill>
                <a:srgbClr val="FF0000"/>
              </a:solidFill>
              <a:round/>
              <a:headEnd type="none" w="sm" len="sm"/>
              <a:tailEnd type="none" w="sm" len="sm"/>
            </a:ln>
          </p:spPr>
          <p:txBody>
            <a:bodyPr wrap="none">
              <a:spAutoFit/>
            </a:bodyPr>
            <a:lstStyle/>
            <a:p>
              <a:endParaRPr lang="en-US"/>
            </a:p>
          </p:txBody>
        </p:sp>
        <p:sp>
          <p:nvSpPr>
            <p:cNvPr id="99353" name="Oval 60"/>
            <p:cNvSpPr>
              <a:spLocks noChangeArrowheads="1"/>
            </p:cNvSpPr>
            <p:nvPr/>
          </p:nvSpPr>
          <p:spPr bwMode="auto">
            <a:xfrm flipH="1">
              <a:off x="4128" y="3744"/>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aphicFrame>
        <p:nvGraphicFramePr>
          <p:cNvPr id="99343" name="Object 2"/>
          <p:cNvGraphicFramePr>
            <a:graphicFrameLocks noChangeAspect="1"/>
          </p:cNvGraphicFramePr>
          <p:nvPr/>
        </p:nvGraphicFramePr>
        <p:xfrm>
          <a:off x="5599113" y="0"/>
          <a:ext cx="3544887" cy="636588"/>
        </p:xfrm>
        <a:graphic>
          <a:graphicData uri="http://schemas.openxmlformats.org/presentationml/2006/ole">
            <mc:AlternateContent xmlns:mc="http://schemas.openxmlformats.org/markup-compatibility/2006">
              <mc:Choice xmlns:v="urn:schemas-microsoft-com:vml" Requires="v">
                <p:oleObj spid="_x0000_s99589" name="Equation" r:id="rId4" imgW="2717800" imgH="482600" progId="Equation.3">
                  <p:embed/>
                </p:oleObj>
              </mc:Choice>
              <mc:Fallback>
                <p:oleObj name="Equation" r:id="rId4" imgW="27178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0"/>
                        <a:ext cx="354488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7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F7AC6A3-7EBD-A147-905F-FA78C7839871}" type="slidenum">
              <a:rPr lang="en-US" altLang="en-US" sz="1400">
                <a:solidFill>
                  <a:srgbClr val="000000"/>
                </a:solidFill>
                <a:latin typeface="Times New Roman" charset="0"/>
              </a:rPr>
              <a:pPr>
                <a:spcBef>
                  <a:spcPct val="0"/>
                </a:spcBef>
                <a:buClrTx/>
                <a:buSzTx/>
                <a:buFontTx/>
                <a:buNone/>
              </a:pPr>
              <a:t>45</a:t>
            </a:fld>
            <a:endParaRPr lang="en-US" altLang="en-US" sz="1400">
              <a:solidFill>
                <a:srgbClr val="000000"/>
              </a:solidFill>
              <a:latin typeface="Times New Roman" charset="0"/>
            </a:endParaRPr>
          </a:p>
        </p:txBody>
      </p:sp>
      <p:sp>
        <p:nvSpPr>
          <p:cNvPr id="101378" name="Rectangle 2"/>
          <p:cNvSpPr>
            <a:spLocks noGrp="1" noChangeArrowheads="1"/>
          </p:cNvSpPr>
          <p:nvPr>
            <p:ph type="title"/>
          </p:nvPr>
        </p:nvSpPr>
        <p:spPr/>
        <p:txBody>
          <a:bodyPr/>
          <a:lstStyle/>
          <a:p>
            <a:r>
              <a:rPr lang="en-US" altLang="zh-CN" sz="3600">
                <a:ea typeface="宋体" charset="-122"/>
              </a:rPr>
              <a:t>Implication: No Congestion Case</a:t>
            </a:r>
            <a:endParaRPr lang="en-US" altLang="en-US" sz="3600">
              <a:ea typeface="ＭＳ Ｐゴシック" charset="-128"/>
            </a:endParaRPr>
          </a:p>
        </p:txBody>
      </p:sp>
      <p:sp>
        <p:nvSpPr>
          <p:cNvPr id="13317" name="Rectangle 3"/>
          <p:cNvSpPr>
            <a:spLocks noGrp="1" noChangeArrowheads="1"/>
          </p:cNvSpPr>
          <p:nvPr>
            <p:ph type="body" idx="1"/>
          </p:nvPr>
        </p:nvSpPr>
        <p:spPr/>
        <p:txBody>
          <a:bodyPr/>
          <a:lstStyle/>
          <a:p>
            <a:pPr>
              <a:lnSpc>
                <a:spcPct val="90000"/>
              </a:lnSpc>
              <a:buFont typeface="Wingdings" pitchFamily="2" charset="2"/>
              <a:buChar char="q"/>
            </a:pPr>
            <a:r>
              <a:rPr lang="en-US" altLang="zh-CN" dirty="0">
                <a:ea typeface="宋体" charset="-122"/>
              </a:rPr>
              <a:t>In order to get closer to efficiency and fairness after each update, additive and multiplicative increasing (AMI), i.e., </a:t>
            </a:r>
          </a:p>
          <a:p>
            <a:pPr lvl="1">
              <a:lnSpc>
                <a:spcPct val="90000"/>
              </a:lnSpc>
              <a:buFont typeface="Courier New" panose="02070309020205020404" pitchFamily="49" charset="0"/>
              <a:buChar char="o"/>
            </a:pPr>
            <a:r>
              <a:rPr lang="en-US" altLang="zh-CN" dirty="0">
                <a:ea typeface="宋体" charset="-122"/>
              </a:rPr>
              <a:t> </a:t>
            </a:r>
            <a:r>
              <a:rPr lang="en-US" altLang="zh-CN" dirty="0" err="1">
                <a:ea typeface="宋体" charset="-122"/>
              </a:rPr>
              <a:t>a</a:t>
            </a:r>
            <a:r>
              <a:rPr lang="en-US" altLang="zh-CN" baseline="-25000" dirty="0" err="1">
                <a:ea typeface="宋体" charset="-122"/>
              </a:rPr>
              <a:t>I</a:t>
            </a:r>
            <a:r>
              <a:rPr lang="en-US" altLang="zh-CN" dirty="0">
                <a:ea typeface="宋体" charset="-122"/>
              </a:rPr>
              <a:t> &gt; 0, </a:t>
            </a:r>
            <a:r>
              <a:rPr lang="en-US" altLang="zh-CN" dirty="0" err="1">
                <a:ea typeface="宋体" charset="-122"/>
              </a:rPr>
              <a:t>b</a:t>
            </a:r>
            <a:r>
              <a:rPr lang="en-US" altLang="zh-CN" baseline="-25000" dirty="0" err="1">
                <a:ea typeface="宋体" charset="-122"/>
              </a:rPr>
              <a:t>I</a:t>
            </a:r>
            <a:r>
              <a:rPr lang="en-US" altLang="zh-CN" dirty="0">
                <a:ea typeface="宋体" charset="-122"/>
              </a:rPr>
              <a:t> &gt; 1</a:t>
            </a:r>
          </a:p>
          <a:p>
            <a:pPr>
              <a:lnSpc>
                <a:spcPct val="90000"/>
              </a:lnSpc>
            </a:pPr>
            <a:endParaRPr lang="en-US" altLang="zh-CN" dirty="0">
              <a:ea typeface="宋体" charset="-122"/>
            </a:endParaRPr>
          </a:p>
          <a:p>
            <a:pPr>
              <a:lnSpc>
                <a:spcPct val="90000"/>
              </a:lnSpc>
            </a:pPr>
            <a:endParaRPr lang="en-US" altLang="zh-CN" dirty="0">
              <a:ea typeface="宋体" charset="-122"/>
            </a:endParaRPr>
          </a:p>
          <a:p>
            <a:pPr>
              <a:lnSpc>
                <a:spcPct val="90000"/>
              </a:lnSpc>
              <a:buFont typeface="ZapfDingbats" charset="0"/>
              <a:buNone/>
            </a:pPr>
            <a:endParaRPr lang="en-US" altLang="zh-CN" dirty="0">
              <a:ea typeface="宋体" charset="-122"/>
            </a:endParaRPr>
          </a:p>
          <a:p>
            <a:pPr>
              <a:lnSpc>
                <a:spcPct val="90000"/>
              </a:lnSpc>
              <a:buFont typeface="Wingdings" pitchFamily="2" charset="2"/>
              <a:buChar char="q"/>
            </a:pPr>
            <a:r>
              <a:rPr lang="en-US" altLang="zh-CN" dirty="0">
                <a:ea typeface="宋体" charset="-122"/>
              </a:rPr>
              <a:t>Simply additive increase gives better improvement in fairness (i.e., getting closer to the fairness line)</a:t>
            </a:r>
          </a:p>
          <a:p>
            <a:pPr>
              <a:lnSpc>
                <a:spcPct val="90000"/>
              </a:lnSpc>
              <a:buFont typeface="Wingdings" pitchFamily="2" charset="2"/>
              <a:buChar char="q"/>
            </a:pPr>
            <a:r>
              <a:rPr lang="en-US" altLang="en-US" dirty="0">
                <a:ea typeface="宋体" charset="-122"/>
              </a:rPr>
              <a:t>Multiplicative increase may grow faster</a:t>
            </a:r>
            <a:endParaRPr lang="en-US" altLang="en-US" dirty="0">
              <a:ea typeface="ＭＳ Ｐゴシック" charset="-128"/>
            </a:endParaRPr>
          </a:p>
        </p:txBody>
      </p:sp>
      <p:graphicFrame>
        <p:nvGraphicFramePr>
          <p:cNvPr id="101380" name="Object 2"/>
          <p:cNvGraphicFramePr>
            <a:graphicFrameLocks noChangeAspect="1"/>
          </p:cNvGraphicFramePr>
          <p:nvPr/>
        </p:nvGraphicFramePr>
        <p:xfrm>
          <a:off x="1679575" y="3497263"/>
          <a:ext cx="5240338" cy="974725"/>
        </p:xfrm>
        <a:graphic>
          <a:graphicData uri="http://schemas.openxmlformats.org/presentationml/2006/ole">
            <mc:AlternateContent xmlns:mc="http://schemas.openxmlformats.org/markup-compatibility/2006">
              <mc:Choice xmlns:v="urn:schemas-microsoft-com:vml" Requires="v">
                <p:oleObj spid="_x0000_s101580" name="Equation" r:id="rId4" imgW="2628900" imgH="482600" progId="Equation.3">
                  <p:embed/>
                </p:oleObj>
              </mc:Choice>
              <mc:Fallback>
                <p:oleObj name="Equation" r:id="rId4" imgW="2628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3497263"/>
                        <a:ext cx="5240338" cy="974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D73D1C1-AEFB-6346-B430-B78325AABED2}" type="slidenum">
              <a:rPr lang="en-US" altLang="en-US" sz="1400">
                <a:solidFill>
                  <a:srgbClr val="000000"/>
                </a:solidFill>
                <a:latin typeface="Times New Roman" charset="0"/>
              </a:rPr>
              <a:pPr>
                <a:spcBef>
                  <a:spcPct val="0"/>
                </a:spcBef>
                <a:buClrTx/>
                <a:buSzTx/>
                <a:buFontTx/>
                <a:buNone/>
              </a:pPr>
              <a:t>46</a:t>
            </a:fld>
            <a:endParaRPr lang="en-US" altLang="en-US" sz="1400">
              <a:solidFill>
                <a:srgbClr val="000000"/>
              </a:solidFill>
              <a:latin typeface="Times New Roman" charset="0"/>
            </a:endParaRPr>
          </a:p>
        </p:txBody>
      </p:sp>
      <p:sp>
        <p:nvSpPr>
          <p:cNvPr id="103426" name="Rectangle 2"/>
          <p:cNvSpPr>
            <a:spLocks noChangeArrowheads="1"/>
          </p:cNvSpPr>
          <p:nvPr/>
        </p:nvSpPr>
        <p:spPr bwMode="auto">
          <a:xfrm>
            <a:off x="542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dirty="0">
                <a:solidFill>
                  <a:srgbClr val="3333CC"/>
                </a:solidFill>
              </a:rPr>
              <a:t>Intuition: State Trace Analysis </a:t>
            </a:r>
            <a:br>
              <a:rPr lang="en-US" altLang="en-US" sz="3200" u="sng" dirty="0">
                <a:solidFill>
                  <a:srgbClr val="3333CC"/>
                </a:solidFill>
              </a:rPr>
            </a:br>
            <a:r>
              <a:rPr lang="en-US" altLang="en-US" sz="3200" u="sng" dirty="0">
                <a:solidFill>
                  <a:srgbClr val="3333CC"/>
                </a:solidFill>
              </a:rPr>
              <a:t>of Four Special Cases</a:t>
            </a:r>
          </a:p>
        </p:txBody>
      </p:sp>
      <p:graphicFrame>
        <p:nvGraphicFramePr>
          <p:cNvPr id="413699" name="Group 3"/>
          <p:cNvGraphicFramePr>
            <a:graphicFrameLocks noGrp="1"/>
          </p:cNvGraphicFramePr>
          <p:nvPr/>
        </p:nvGraphicFramePr>
        <p:xfrm>
          <a:off x="685800" y="1565275"/>
          <a:ext cx="7772400" cy="284638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9493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en-US" altLang="en-US" sz="2400" b="0" i="0" u="none" strike="noStrike" cap="none" normalizeH="0" baseline="0">
                        <a:ln>
                          <a:noFill/>
                        </a:ln>
                        <a:solidFill>
                          <a:schemeClr val="tx1"/>
                        </a:solidFill>
                        <a:effectLst/>
                        <a:latin typeface="Comic Sans MS"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0">
                          <a:ln>
                            <a:noFill/>
                          </a:ln>
                          <a:solidFill>
                            <a:schemeClr val="tx1"/>
                          </a:solidFill>
                          <a:effectLst/>
                          <a:latin typeface="Comic Sans MS" charset="0"/>
                          <a:ea typeface="ＭＳ Ｐゴシック" charset="-128"/>
                        </a:rPr>
                        <a:t>dditive </a:t>
                      </a:r>
                      <a:r>
                        <a:rPr kumimoji="0" lang="en-US" altLang="en-US" sz="2400" b="0" i="0" u="sng" strike="noStrike" cap="none" normalizeH="0" baseline="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ecrease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M</a:t>
                      </a:r>
                      <a:r>
                        <a:rPr kumimoji="0" lang="en-US" altLang="en-US" sz="2400" b="0" i="0" u="none" strike="noStrike" cap="none" normalizeH="0" baseline="0">
                          <a:ln>
                            <a:noFill/>
                          </a:ln>
                          <a:solidFill>
                            <a:schemeClr val="tx1"/>
                          </a:solidFill>
                          <a:effectLst/>
                          <a:latin typeface="Comic Sans MS" charset="0"/>
                          <a:ea typeface="ＭＳ Ｐゴシック" charset="-128"/>
                        </a:rPr>
                        <a:t>ultiplicative </a:t>
                      </a:r>
                      <a:r>
                        <a:rPr kumimoji="0" lang="en-US" altLang="en-US" sz="2400" b="0" i="0" u="sng" strike="noStrike" cap="none" normalizeH="0" baseline="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ecrease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47738">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0">
                          <a:ln>
                            <a:noFill/>
                          </a:ln>
                          <a:solidFill>
                            <a:schemeClr val="tx1"/>
                          </a:solidFill>
                          <a:effectLst/>
                          <a:latin typeface="Comic Sans MS" charset="0"/>
                          <a:ea typeface="ＭＳ Ｐゴシック" charset="-128"/>
                        </a:rPr>
                        <a:t>dditive </a:t>
                      </a:r>
                      <a:r>
                        <a:rPr kumimoji="0" lang="en-US" altLang="en-US" sz="2400" b="0" i="0" u="sng" strike="noStrike" cap="none" normalizeH="0" baseline="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ncrease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AIAD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AIMD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=1, a</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9493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M</a:t>
                      </a:r>
                      <a:r>
                        <a:rPr kumimoji="0" lang="en-US" altLang="en-US" sz="2400" b="0" i="0" u="none" strike="noStrike" cap="none" normalizeH="0" baseline="0">
                          <a:ln>
                            <a:noFill/>
                          </a:ln>
                          <a:solidFill>
                            <a:schemeClr val="tx1"/>
                          </a:solidFill>
                          <a:effectLst/>
                          <a:latin typeface="Comic Sans MS" charset="0"/>
                          <a:ea typeface="ＭＳ Ｐゴシック" charset="-128"/>
                        </a:rPr>
                        <a:t>ultiplicative </a:t>
                      </a:r>
                      <a:r>
                        <a:rPr kumimoji="0" lang="en-US" altLang="en-US" sz="2400" b="0" i="0" u="sng" strike="noStrike" cap="none" normalizeH="0" baseline="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ncrease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MIAD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=0, 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&gt;1, b</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MIMD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445" name="Object 2"/>
          <p:cNvGraphicFramePr>
            <a:graphicFrameLocks noChangeAspect="1"/>
          </p:cNvGraphicFramePr>
          <p:nvPr/>
        </p:nvGraphicFramePr>
        <p:xfrm>
          <a:off x="387350" y="4629150"/>
          <a:ext cx="8355013" cy="1489075"/>
        </p:xfrm>
        <a:graphic>
          <a:graphicData uri="http://schemas.openxmlformats.org/presentationml/2006/ole">
            <mc:AlternateContent xmlns:mc="http://schemas.openxmlformats.org/markup-compatibility/2006">
              <mc:Choice xmlns:v="urn:schemas-microsoft-com:vml" Requires="v">
                <p:oleObj spid="_x0000_s103646"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4629150"/>
                        <a:ext cx="8355013" cy="148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46" name="Rectangle 5"/>
          <p:cNvSpPr>
            <a:spLocks noChangeArrowheads="1"/>
          </p:cNvSpPr>
          <p:nvPr/>
        </p:nvSpPr>
        <p:spPr bwMode="auto">
          <a:xfrm>
            <a:off x="755650" y="6162675"/>
            <a:ext cx="424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Discussion: state transition trace.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E6B23C4-6381-AB4B-94C6-6A0568004254}" type="slidenum">
              <a:rPr lang="en-US" altLang="en-US" sz="1400">
                <a:solidFill>
                  <a:srgbClr val="000000"/>
                </a:solidFill>
                <a:latin typeface="Times New Roman" charset="0"/>
              </a:rPr>
              <a:pPr>
                <a:spcBef>
                  <a:spcPct val="0"/>
                </a:spcBef>
                <a:buClrTx/>
                <a:buSzTx/>
                <a:buFontTx/>
                <a:buNone/>
              </a:pPr>
              <a:t>47</a:t>
            </a:fld>
            <a:endParaRPr lang="en-US" altLang="en-US" sz="1400">
              <a:solidFill>
                <a:srgbClr val="000000"/>
              </a:solidFill>
              <a:latin typeface="Times New Roman" charset="0"/>
            </a:endParaRPr>
          </a:p>
        </p:txBody>
      </p:sp>
      <p:sp>
        <p:nvSpPr>
          <p:cNvPr id="105474"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AIMD: State Transition Trace</a:t>
            </a:r>
          </a:p>
        </p:txBody>
      </p:sp>
      <p:grpSp>
        <p:nvGrpSpPr>
          <p:cNvPr id="105475" name="Group 3"/>
          <p:cNvGrpSpPr>
            <a:grpSpLocks/>
          </p:cNvGrpSpPr>
          <p:nvPr/>
        </p:nvGrpSpPr>
        <p:grpSpPr bwMode="auto">
          <a:xfrm>
            <a:off x="1676400" y="5715000"/>
            <a:ext cx="4572000" cy="76200"/>
            <a:chOff x="476" y="3583"/>
            <a:chExt cx="4640" cy="64"/>
          </a:xfrm>
        </p:grpSpPr>
        <p:sp>
          <p:nvSpPr>
            <p:cNvPr id="105503" name="Line 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Freeform 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105476" name="Group 6"/>
          <p:cNvGrpSpPr>
            <a:grpSpLocks/>
          </p:cNvGrpSpPr>
          <p:nvPr/>
        </p:nvGrpSpPr>
        <p:grpSpPr bwMode="auto">
          <a:xfrm>
            <a:off x="1622425" y="1600200"/>
            <a:ext cx="130175" cy="4133850"/>
            <a:chOff x="446" y="1336"/>
            <a:chExt cx="64" cy="2276"/>
          </a:xfrm>
        </p:grpSpPr>
        <p:sp>
          <p:nvSpPr>
            <p:cNvPr id="105501" name="Line 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2" name="Freeform 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105477" name="Text Box 9"/>
          <p:cNvSpPr txBox="1">
            <a:spLocks noChangeArrowheads="1"/>
          </p:cNvSpPr>
          <p:nvPr/>
        </p:nvSpPr>
        <p:spPr bwMode="auto">
          <a:xfrm>
            <a:off x="6019800" y="5943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1</a:t>
            </a:r>
          </a:p>
        </p:txBody>
      </p:sp>
      <p:sp>
        <p:nvSpPr>
          <p:cNvPr id="105478" name="Text Box 10"/>
          <p:cNvSpPr txBox="1">
            <a:spLocks noChangeArrowheads="1"/>
          </p:cNvSpPr>
          <p:nvPr/>
        </p:nvSpPr>
        <p:spPr bwMode="auto">
          <a:xfrm>
            <a:off x="762000" y="1371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2</a:t>
            </a:r>
          </a:p>
        </p:txBody>
      </p:sp>
      <p:sp>
        <p:nvSpPr>
          <p:cNvPr id="417803" name="Line 11"/>
          <p:cNvSpPr>
            <a:spLocks noChangeShapeType="1"/>
          </p:cNvSpPr>
          <p:nvPr/>
        </p:nvSpPr>
        <p:spPr bwMode="auto">
          <a:xfrm flipV="1">
            <a:off x="2057400" y="2514600"/>
            <a:ext cx="990600" cy="9906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4" name="Group 12"/>
          <p:cNvGrpSpPr>
            <a:grpSpLocks/>
          </p:cNvGrpSpPr>
          <p:nvPr/>
        </p:nvGrpSpPr>
        <p:grpSpPr bwMode="auto">
          <a:xfrm>
            <a:off x="1676400" y="2514600"/>
            <a:ext cx="1371600" cy="3200400"/>
            <a:chOff x="1056" y="1584"/>
            <a:chExt cx="864" cy="2016"/>
          </a:xfrm>
        </p:grpSpPr>
        <p:sp>
          <p:nvSpPr>
            <p:cNvPr id="105499" name="Line 13"/>
            <p:cNvSpPr>
              <a:spLocks noChangeShapeType="1"/>
            </p:cNvSpPr>
            <p:nvPr/>
          </p:nvSpPr>
          <p:spPr bwMode="auto">
            <a:xfrm flipH="1">
              <a:off x="1056" y="1584"/>
              <a:ext cx="864" cy="201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05500" name="Line 14"/>
            <p:cNvSpPr>
              <a:spLocks noChangeShapeType="1"/>
            </p:cNvSpPr>
            <p:nvPr/>
          </p:nvSpPr>
          <p:spPr bwMode="auto">
            <a:xfrm flipH="1">
              <a:off x="1584" y="1584"/>
              <a:ext cx="336" cy="768"/>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417807" name="Line 15"/>
          <p:cNvSpPr>
            <a:spLocks noChangeShapeType="1"/>
          </p:cNvSpPr>
          <p:nvPr/>
        </p:nvSpPr>
        <p:spPr bwMode="auto">
          <a:xfrm flipV="1">
            <a:off x="2514600" y="2819400"/>
            <a:ext cx="914400" cy="914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5" name="Group 16"/>
          <p:cNvGrpSpPr>
            <a:grpSpLocks/>
          </p:cNvGrpSpPr>
          <p:nvPr/>
        </p:nvGrpSpPr>
        <p:grpSpPr bwMode="auto">
          <a:xfrm>
            <a:off x="1676400" y="2819400"/>
            <a:ext cx="1752600" cy="2971800"/>
            <a:chOff x="1056" y="1776"/>
            <a:chExt cx="1104" cy="1872"/>
          </a:xfrm>
        </p:grpSpPr>
        <p:sp>
          <p:nvSpPr>
            <p:cNvPr id="105497" name="Line 17"/>
            <p:cNvSpPr>
              <a:spLocks noChangeShapeType="1"/>
            </p:cNvSpPr>
            <p:nvPr/>
          </p:nvSpPr>
          <p:spPr bwMode="auto">
            <a:xfrm flipH="1">
              <a:off x="1056" y="1776"/>
              <a:ext cx="1104" cy="187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05498" name="Line 18"/>
            <p:cNvSpPr>
              <a:spLocks noChangeShapeType="1"/>
            </p:cNvSpPr>
            <p:nvPr/>
          </p:nvSpPr>
          <p:spPr bwMode="auto">
            <a:xfrm flipH="1">
              <a:off x="1776" y="1776"/>
              <a:ext cx="384" cy="67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417811" name="Line 19"/>
          <p:cNvSpPr>
            <a:spLocks noChangeShapeType="1"/>
          </p:cNvSpPr>
          <p:nvPr/>
        </p:nvSpPr>
        <p:spPr bwMode="auto">
          <a:xfrm flipV="1">
            <a:off x="2819400" y="3048000"/>
            <a:ext cx="838200" cy="838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17812" name="Text Box 20"/>
          <p:cNvSpPr txBox="1">
            <a:spLocks noChangeArrowheads="1"/>
          </p:cNvSpPr>
          <p:nvPr/>
        </p:nvSpPr>
        <p:spPr bwMode="auto">
          <a:xfrm>
            <a:off x="1847850" y="3429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nvGrpSpPr>
          <p:cNvPr id="6" name="Group 21"/>
          <p:cNvGrpSpPr>
            <a:grpSpLocks/>
          </p:cNvGrpSpPr>
          <p:nvPr/>
        </p:nvGrpSpPr>
        <p:grpSpPr bwMode="auto">
          <a:xfrm>
            <a:off x="1752600" y="3048000"/>
            <a:ext cx="1905000" cy="2667000"/>
            <a:chOff x="1104" y="1920"/>
            <a:chExt cx="1200" cy="1680"/>
          </a:xfrm>
        </p:grpSpPr>
        <p:sp>
          <p:nvSpPr>
            <p:cNvPr id="105495" name="Line 22"/>
            <p:cNvSpPr>
              <a:spLocks noChangeShapeType="1"/>
            </p:cNvSpPr>
            <p:nvPr/>
          </p:nvSpPr>
          <p:spPr bwMode="auto">
            <a:xfrm flipH="1">
              <a:off x="1104" y="1920"/>
              <a:ext cx="1200" cy="168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6" name="Line 23"/>
            <p:cNvSpPr>
              <a:spLocks noChangeShapeType="1"/>
            </p:cNvSpPr>
            <p:nvPr/>
          </p:nvSpPr>
          <p:spPr bwMode="auto">
            <a:xfrm flipH="1">
              <a:off x="1853" y="1943"/>
              <a:ext cx="451" cy="6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5486" name="Group 24"/>
          <p:cNvGrpSpPr>
            <a:grpSpLocks/>
          </p:cNvGrpSpPr>
          <p:nvPr/>
        </p:nvGrpSpPr>
        <p:grpSpPr bwMode="auto">
          <a:xfrm>
            <a:off x="1676400" y="1866900"/>
            <a:ext cx="4219575" cy="3848100"/>
            <a:chOff x="1056" y="1176"/>
            <a:chExt cx="2658" cy="2424"/>
          </a:xfrm>
        </p:grpSpPr>
        <p:sp>
          <p:nvSpPr>
            <p:cNvPr id="105493" name="Line 25"/>
            <p:cNvSpPr>
              <a:spLocks noChangeShapeType="1"/>
            </p:cNvSpPr>
            <p:nvPr/>
          </p:nvSpPr>
          <p:spPr bwMode="auto">
            <a:xfrm flipV="1">
              <a:off x="1056" y="1344"/>
              <a:ext cx="2400" cy="225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4" name="Text Box 26"/>
            <p:cNvSpPr txBox="1">
              <a:spLocks noChangeArrowheads="1"/>
            </p:cNvSpPr>
            <p:nvPr/>
          </p:nvSpPr>
          <p:spPr bwMode="auto">
            <a:xfrm>
              <a:off x="2536" y="1176"/>
              <a:ext cx="11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000">
                  <a:solidFill>
                    <a:srgbClr val="000000"/>
                  </a:solidFill>
                  <a:latin typeface="Times New Roman" charset="0"/>
                </a:rPr>
                <a:t>fairness line:</a:t>
              </a:r>
              <a:br>
                <a:rPr lang="en-US" altLang="en-US" sz="2000">
                  <a:solidFill>
                    <a:srgbClr val="000000"/>
                  </a:solidFill>
                  <a:latin typeface="Times New Roman" charset="0"/>
                </a:rPr>
              </a:br>
              <a:r>
                <a:rPr lang="en-US" altLang="en-US" sz="2000">
                  <a:solidFill>
                    <a:srgbClr val="000000"/>
                  </a:solidFill>
                  <a:latin typeface="Times New Roman" charset="0"/>
                </a:rPr>
                <a:t>x1=x2</a:t>
              </a:r>
            </a:p>
          </p:txBody>
        </p:sp>
      </p:grpSp>
      <p:grpSp>
        <p:nvGrpSpPr>
          <p:cNvPr id="105487" name="Group 27"/>
          <p:cNvGrpSpPr>
            <a:grpSpLocks/>
          </p:cNvGrpSpPr>
          <p:nvPr/>
        </p:nvGrpSpPr>
        <p:grpSpPr bwMode="auto">
          <a:xfrm>
            <a:off x="1676400" y="2133600"/>
            <a:ext cx="4640263" cy="3581400"/>
            <a:chOff x="1056" y="1344"/>
            <a:chExt cx="2923" cy="2256"/>
          </a:xfrm>
        </p:grpSpPr>
        <p:sp>
          <p:nvSpPr>
            <p:cNvPr id="105491" name="Line 28"/>
            <p:cNvSpPr>
              <a:spLocks noChangeShapeType="1"/>
            </p:cNvSpPr>
            <p:nvPr/>
          </p:nvSpPr>
          <p:spPr bwMode="auto">
            <a:xfrm>
              <a:off x="1056" y="1344"/>
              <a:ext cx="2256" cy="225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2" name="Text Box 29"/>
            <p:cNvSpPr txBox="1">
              <a:spLocks noChangeArrowheads="1"/>
            </p:cNvSpPr>
            <p:nvPr/>
          </p:nvSpPr>
          <p:spPr bwMode="auto">
            <a:xfrm>
              <a:off x="2776" y="3047"/>
              <a:ext cx="12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2000">
                  <a:solidFill>
                    <a:srgbClr val="000000"/>
                  </a:solidFill>
                  <a:latin typeface="Times New Roman" charset="0"/>
                </a:rPr>
                <a:t>efficiency line: x1+x2=C</a:t>
              </a:r>
            </a:p>
          </p:txBody>
        </p:sp>
      </p:grpSp>
      <p:grpSp>
        <p:nvGrpSpPr>
          <p:cNvPr id="105488" name="Group 30"/>
          <p:cNvGrpSpPr>
            <a:grpSpLocks/>
          </p:cNvGrpSpPr>
          <p:nvPr/>
        </p:nvGrpSpPr>
        <p:grpSpPr bwMode="auto">
          <a:xfrm>
            <a:off x="2830513" y="3135313"/>
            <a:ext cx="2668587" cy="2392362"/>
            <a:chOff x="1783" y="1975"/>
            <a:chExt cx="1681" cy="1507"/>
          </a:xfrm>
        </p:grpSpPr>
        <p:sp>
          <p:nvSpPr>
            <p:cNvPr id="105489" name="Text Box 31"/>
            <p:cNvSpPr txBox="1">
              <a:spLocks noChangeArrowheads="1"/>
            </p:cNvSpPr>
            <p:nvPr/>
          </p:nvSpPr>
          <p:spPr bwMode="auto">
            <a:xfrm>
              <a:off x="2677" y="1975"/>
              <a:ext cx="7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overload</a:t>
              </a:r>
            </a:p>
          </p:txBody>
        </p:sp>
        <p:sp>
          <p:nvSpPr>
            <p:cNvPr id="105490" name="Text Box 32"/>
            <p:cNvSpPr txBox="1">
              <a:spLocks noChangeArrowheads="1"/>
            </p:cNvSpPr>
            <p:nvPr/>
          </p:nvSpPr>
          <p:spPr bwMode="auto">
            <a:xfrm>
              <a:off x="1783" y="3194"/>
              <a:ext cx="8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underload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78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78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78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3" grpId="0" animBg="1"/>
      <p:bldP spid="417807" grpId="0" animBg="1"/>
      <p:bldP spid="417811" grpId="0" animBg="1"/>
      <p:bldP spid="4178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2F0DF84-EF43-154B-B44A-F02475225FAE}" type="slidenum">
              <a:rPr lang="en-US" altLang="en-US" sz="1400">
                <a:solidFill>
                  <a:srgbClr val="000000"/>
                </a:solidFill>
                <a:latin typeface="Times New Roman" charset="0"/>
              </a:rPr>
              <a:pPr>
                <a:spcBef>
                  <a:spcPct val="0"/>
                </a:spcBef>
                <a:buClrTx/>
                <a:buSzTx/>
                <a:buFontTx/>
                <a:buNone/>
              </a:pPr>
              <a:t>48</a:t>
            </a:fld>
            <a:endParaRPr lang="en-US" altLang="en-US" sz="1400">
              <a:solidFill>
                <a:srgbClr val="000000"/>
              </a:solidFill>
              <a:latin typeface="Times New Roman" charset="0"/>
            </a:endParaRPr>
          </a:p>
        </p:txBody>
      </p:sp>
      <p:sp>
        <p:nvSpPr>
          <p:cNvPr id="107522" name="Rectangle 2"/>
          <p:cNvSpPr>
            <a:spLocks noGrp="1" noChangeArrowheads="1"/>
          </p:cNvSpPr>
          <p:nvPr>
            <p:ph type="title"/>
          </p:nvPr>
        </p:nvSpPr>
        <p:spPr/>
        <p:txBody>
          <a:bodyPr/>
          <a:lstStyle/>
          <a:p>
            <a:r>
              <a:rPr lang="en-US" altLang="en-US" dirty="0">
                <a:ea typeface="ＭＳ Ｐゴシック" charset="-128"/>
              </a:rPr>
              <a:t>Intuition: Another Look</a:t>
            </a:r>
          </a:p>
        </p:txBody>
      </p:sp>
      <p:sp>
        <p:nvSpPr>
          <p:cNvPr id="107523" name="Rectangle 3"/>
          <p:cNvSpPr>
            <a:spLocks noGrp="1" noChangeArrowheads="1"/>
          </p:cNvSpPr>
          <p:nvPr>
            <p:ph type="body" idx="1"/>
          </p:nvPr>
        </p:nvSpPr>
        <p:spPr/>
        <p:txBody>
          <a:bodyPr/>
          <a:lstStyle/>
          <a:p>
            <a:pPr>
              <a:buFont typeface="Wingdings" pitchFamily="2" charset="2"/>
              <a:buChar char="q"/>
            </a:pPr>
            <a:r>
              <a:rPr lang="en-US" altLang="en-US" dirty="0">
                <a:ea typeface="ＭＳ Ｐゴシック" charset="-128"/>
              </a:rPr>
              <a:t>Consider the difference or ratio of the rates of two flows</a:t>
            </a:r>
          </a:p>
          <a:p>
            <a:pPr lvl="1">
              <a:buFont typeface="Courier New" panose="02070309020205020404" pitchFamily="49" charset="0"/>
              <a:buChar char="o"/>
            </a:pPr>
            <a:r>
              <a:rPr lang="en-US" altLang="en-US" dirty="0">
                <a:ea typeface="ＭＳ Ｐゴシック" charset="-128"/>
              </a:rPr>
              <a:t>AIAD</a:t>
            </a:r>
          </a:p>
          <a:p>
            <a:pPr lvl="2">
              <a:buFont typeface="Courier New" panose="02070309020205020404" pitchFamily="49" charset="0"/>
              <a:buChar char="o"/>
            </a:pPr>
            <a:r>
              <a:rPr lang="en-US" altLang="en-US" dirty="0">
                <a:ea typeface="ＭＳ Ｐゴシック" charset="-128"/>
              </a:rPr>
              <a:t>difference does not change</a:t>
            </a:r>
          </a:p>
          <a:p>
            <a:pPr lvl="1">
              <a:buFont typeface="Courier New" panose="02070309020205020404" pitchFamily="49" charset="0"/>
              <a:buChar char="o"/>
            </a:pPr>
            <a:r>
              <a:rPr lang="en-US" altLang="en-US" dirty="0">
                <a:ea typeface="ＭＳ Ｐゴシック" charset="-128"/>
              </a:rPr>
              <a:t>MIMD</a:t>
            </a:r>
          </a:p>
          <a:p>
            <a:pPr lvl="2">
              <a:buFont typeface="Courier New" panose="02070309020205020404" pitchFamily="49" charset="0"/>
              <a:buChar char="o"/>
            </a:pPr>
            <a:r>
              <a:rPr lang="en-US" altLang="en-US" dirty="0">
                <a:ea typeface="ＭＳ Ｐゴシック" charset="-128"/>
              </a:rPr>
              <a:t>ratio does not change</a:t>
            </a:r>
          </a:p>
          <a:p>
            <a:pPr lvl="1">
              <a:buFont typeface="Courier New" panose="02070309020205020404" pitchFamily="49" charset="0"/>
              <a:buChar char="o"/>
            </a:pPr>
            <a:r>
              <a:rPr lang="en-US" altLang="en-US" dirty="0">
                <a:ea typeface="ＭＳ Ｐゴシック" charset="-128"/>
              </a:rPr>
              <a:t>MIAD</a:t>
            </a:r>
          </a:p>
          <a:p>
            <a:pPr lvl="2">
              <a:buFont typeface="Courier New" panose="02070309020205020404" pitchFamily="49" charset="0"/>
              <a:buChar char="o"/>
            </a:pPr>
            <a:r>
              <a:rPr lang="en-US" altLang="en-US" dirty="0">
                <a:ea typeface="ＭＳ Ｐゴシック" charset="-128"/>
              </a:rPr>
              <a:t>difference becomes bigger</a:t>
            </a:r>
          </a:p>
          <a:p>
            <a:pPr lvl="1">
              <a:buFont typeface="Courier New" panose="02070309020205020404" pitchFamily="49" charset="0"/>
              <a:buChar char="o"/>
            </a:pPr>
            <a:r>
              <a:rPr lang="en-US" altLang="en-US" dirty="0">
                <a:ea typeface="ＭＳ Ｐゴシック" charset="-128"/>
              </a:rPr>
              <a:t>AIMD</a:t>
            </a:r>
          </a:p>
          <a:p>
            <a:pPr lvl="2">
              <a:buFont typeface="Courier New" panose="02070309020205020404" pitchFamily="49" charset="0"/>
              <a:buChar char="o"/>
            </a:pPr>
            <a:r>
              <a:rPr lang="en-US" altLang="en-US" dirty="0">
                <a:ea typeface="ＭＳ Ｐゴシック" charset="-128"/>
              </a:rPr>
              <a:t>difference does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49</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TCP Reliability</a:t>
            </a:r>
          </a:p>
          <a:p>
            <a:pPr>
              <a:buFont typeface="Wingdings" charset="2"/>
              <a:buChar char="q"/>
            </a:pPr>
            <a:r>
              <a:rPr lang="en-US" altLang="zh-CN" dirty="0">
                <a:ea typeface="宋体" charset="-122"/>
              </a:rPr>
              <a:t>Transport congestion control</a:t>
            </a:r>
          </a:p>
          <a:p>
            <a:pPr lvl="1">
              <a:buClr>
                <a:srgbClr val="3333CC"/>
              </a:buClr>
              <a:buFont typeface="Wingdings" charset="2"/>
              <a:buChar char="¦"/>
            </a:pPr>
            <a:r>
              <a:rPr lang="en-US" altLang="zh-CN" dirty="0">
                <a:solidFill>
                  <a:srgbClr val="000000"/>
                </a:solidFill>
                <a:ea typeface="宋体" charset="-122"/>
              </a:rPr>
              <a:t>what is congestion (cost of congestion)</a:t>
            </a:r>
          </a:p>
          <a:p>
            <a:pPr lvl="1">
              <a:buClr>
                <a:srgbClr val="3333CC"/>
              </a:buClr>
              <a:buFont typeface="Wingdings" charset="2"/>
              <a:buChar char="¦"/>
            </a:pPr>
            <a:r>
              <a:rPr lang="en-US" altLang="zh-CN" dirty="0">
                <a:solidFill>
                  <a:srgbClr val="000000"/>
                </a:solidFill>
                <a:ea typeface="宋体" charset="-122"/>
              </a:rPr>
              <a:t>basic congestion control alg.</a:t>
            </a:r>
          </a:p>
          <a:p>
            <a:pPr lvl="1">
              <a:buClr>
                <a:srgbClr val="C00000"/>
              </a:buClr>
              <a:buFont typeface="Wingdings" pitchFamily="2" charset="2"/>
              <a:buChar char="Ø"/>
            </a:pPr>
            <a:r>
              <a:rPr lang="en-US" altLang="zh-CN" i="1" dirty="0">
                <a:solidFill>
                  <a:srgbClr val="C00000"/>
                </a:solidFill>
                <a:ea typeface="宋体" charset="-122"/>
              </a:rPr>
              <a:t>TCP/</a:t>
            </a:r>
            <a:r>
              <a:rPr lang="en-US" altLang="zh-CN" i="1" dirty="0" err="1">
                <a:solidFill>
                  <a:srgbClr val="C00000"/>
                </a:solidFill>
                <a:ea typeface="宋体" charset="-122"/>
              </a:rPr>
              <a:t>reno</a:t>
            </a:r>
            <a:r>
              <a:rPr lang="en-US" altLang="zh-CN" i="1" dirty="0">
                <a:solidFill>
                  <a:srgbClr val="C00000"/>
                </a:solidFill>
                <a:ea typeface="宋体" charset="-122"/>
              </a:rPr>
              <a:t> congestion control</a:t>
            </a:r>
          </a:p>
        </p:txBody>
      </p:sp>
    </p:spTree>
    <p:extLst>
      <p:ext uri="{BB962C8B-B14F-4D97-AF65-F5344CB8AC3E}">
        <p14:creationId xmlns:p14="http://schemas.microsoft.com/office/powerpoint/2010/main" val="279860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F2BF469-CA0E-E64B-8033-944CFBB3DF98}" type="slidenum">
              <a:rPr lang="en-US" altLang="x-none" sz="1400">
                <a:solidFill>
                  <a:srgbClr val="000000"/>
                </a:solidFill>
                <a:latin typeface="Times New Roman" charset="0"/>
              </a:rPr>
              <a:pPr>
                <a:spcBef>
                  <a:spcPct val="0"/>
                </a:spcBef>
                <a:buClrTx/>
                <a:buSzTx/>
                <a:buFontTx/>
                <a:buNone/>
              </a:pPr>
              <a:t>5</a:t>
            </a:fld>
            <a:endParaRPr lang="en-US" altLang="x-none" sz="1400">
              <a:solidFill>
                <a:srgbClr val="000000"/>
              </a:solidFill>
              <a:latin typeface="Times New Roman" charset="0"/>
            </a:endParaRPr>
          </a:p>
        </p:txBody>
      </p:sp>
      <p:sp>
        <p:nvSpPr>
          <p:cNvPr id="152578" name="Rectangle 2"/>
          <p:cNvSpPr>
            <a:spLocks noGrp="1" noChangeArrowheads="1"/>
          </p:cNvSpPr>
          <p:nvPr>
            <p:ph type="title"/>
          </p:nvPr>
        </p:nvSpPr>
        <p:spPr>
          <a:xfrm>
            <a:off x="533400" y="228600"/>
            <a:ext cx="8020050" cy="762000"/>
          </a:xfrm>
        </p:spPr>
        <p:txBody>
          <a:bodyPr/>
          <a:lstStyle/>
          <a:p>
            <a:r>
              <a:rPr lang="en-US" altLang="zh-CN" sz="3600" dirty="0">
                <a:ea typeface="ＭＳ Ｐゴシック" charset="-128"/>
              </a:rPr>
              <a:t>Recap:</a:t>
            </a:r>
            <a:r>
              <a:rPr lang="zh-CN" altLang="en-US" sz="3600" dirty="0">
                <a:ea typeface="ＭＳ Ｐゴシック" charset="-128"/>
              </a:rPr>
              <a:t> </a:t>
            </a:r>
            <a:r>
              <a:rPr lang="en-US" altLang="x-none" sz="3600" dirty="0">
                <a:ea typeface="ＭＳ Ｐゴシック" charset="-128"/>
              </a:rPr>
              <a:t>TCP Segment Structure</a:t>
            </a:r>
            <a:endParaRPr lang="en-US" altLang="x-none" dirty="0">
              <a:ea typeface="ＭＳ Ｐゴシック" charset="-128"/>
            </a:endParaRPr>
          </a:p>
        </p:txBody>
      </p:sp>
      <p:grpSp>
        <p:nvGrpSpPr>
          <p:cNvPr id="152579" name="Group 3"/>
          <p:cNvGrpSpPr>
            <a:grpSpLocks/>
          </p:cNvGrpSpPr>
          <p:nvPr/>
        </p:nvGrpSpPr>
        <p:grpSpPr bwMode="auto">
          <a:xfrm>
            <a:off x="2759075" y="1214438"/>
            <a:ext cx="4089400" cy="5330825"/>
            <a:chOff x="2818" y="659"/>
            <a:chExt cx="2576" cy="3358"/>
          </a:xfrm>
        </p:grpSpPr>
        <p:sp>
          <p:nvSpPr>
            <p:cNvPr id="152604" name="Rectangle 4"/>
            <p:cNvSpPr>
              <a:spLocks noChangeArrowheads="1"/>
            </p:cNvSpPr>
            <p:nvPr/>
          </p:nvSpPr>
          <p:spPr bwMode="auto">
            <a:xfrm>
              <a:off x="2905" y="917"/>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5"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6" name="Text Box 6"/>
            <p:cNvSpPr txBox="1">
              <a:spLocks noChangeArrowheads="1"/>
            </p:cNvSpPr>
            <p:nvPr/>
          </p:nvSpPr>
          <p:spPr bwMode="auto">
            <a:xfrm>
              <a:off x="2886" y="968"/>
              <a:ext cx="1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2607" name="Text Box 7"/>
            <p:cNvSpPr txBox="1">
              <a:spLocks noChangeArrowheads="1"/>
            </p:cNvSpPr>
            <p:nvPr/>
          </p:nvSpPr>
          <p:spPr bwMode="auto">
            <a:xfrm>
              <a:off x="4198" y="97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2608" name="Line 8"/>
            <p:cNvSpPr>
              <a:spLocks noChangeShapeType="1"/>
            </p:cNvSpPr>
            <p:nvPr/>
          </p:nvSpPr>
          <p:spPr bwMode="auto">
            <a:xfrm>
              <a:off x="2853" y="122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09" name="Line 9"/>
            <p:cNvSpPr>
              <a:spLocks noChangeShapeType="1"/>
            </p:cNvSpPr>
            <p:nvPr/>
          </p:nvSpPr>
          <p:spPr bwMode="auto">
            <a:xfrm flipV="1">
              <a:off x="2849" y="146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0" name="Line 10"/>
            <p:cNvSpPr>
              <a:spLocks noChangeShapeType="1"/>
            </p:cNvSpPr>
            <p:nvPr/>
          </p:nvSpPr>
          <p:spPr bwMode="auto">
            <a:xfrm flipV="1">
              <a:off x="4075" y="99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1" name="Text Box 11"/>
            <p:cNvSpPr txBox="1">
              <a:spLocks noChangeArrowheads="1"/>
            </p:cNvSpPr>
            <p:nvPr/>
          </p:nvSpPr>
          <p:spPr bwMode="auto">
            <a:xfrm>
              <a:off x="3758" y="65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32 bits</a:t>
              </a:r>
              <a:endParaRPr lang="en-US" altLang="x-none" sz="2400">
                <a:solidFill>
                  <a:srgbClr val="000000"/>
                </a:solidFill>
                <a:latin typeface="Times New Roman" charset="0"/>
              </a:endParaRPr>
            </a:p>
          </p:txBody>
        </p:sp>
        <p:sp>
          <p:nvSpPr>
            <p:cNvPr id="152612"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3"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4" name="Text Box 14"/>
            <p:cNvSpPr txBox="1">
              <a:spLocks noChangeArrowheads="1"/>
            </p:cNvSpPr>
            <p:nvPr/>
          </p:nvSpPr>
          <p:spPr bwMode="auto">
            <a:xfrm>
              <a:off x="3475" y="2845"/>
              <a:ext cx="13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2615" name="Text Box 15"/>
            <p:cNvSpPr txBox="1">
              <a:spLocks noChangeArrowheads="1"/>
            </p:cNvSpPr>
            <p:nvPr/>
          </p:nvSpPr>
          <p:spPr bwMode="auto">
            <a:xfrm>
              <a:off x="3250" y="1213"/>
              <a:ext cx="1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2616" name="Line 16"/>
            <p:cNvSpPr>
              <a:spLocks noChangeShapeType="1"/>
            </p:cNvSpPr>
            <p:nvPr/>
          </p:nvSpPr>
          <p:spPr bwMode="auto">
            <a:xfrm flipV="1">
              <a:off x="2855" y="17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7" name="Text Box 17"/>
            <p:cNvSpPr txBox="1">
              <a:spLocks noChangeArrowheads="1"/>
            </p:cNvSpPr>
            <p:nvPr/>
          </p:nvSpPr>
          <p:spPr bwMode="auto">
            <a:xfrm>
              <a:off x="2998" y="1465"/>
              <a:ext cx="2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2618" name="Line 18"/>
            <p:cNvSpPr>
              <a:spLocks noChangeShapeType="1"/>
            </p:cNvSpPr>
            <p:nvPr/>
          </p:nvSpPr>
          <p:spPr bwMode="auto">
            <a:xfrm flipV="1">
              <a:off x="2852" y="19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9" name="Line 19"/>
            <p:cNvSpPr>
              <a:spLocks noChangeShapeType="1"/>
            </p:cNvSpPr>
            <p:nvPr/>
          </p:nvSpPr>
          <p:spPr bwMode="auto">
            <a:xfrm flipV="1">
              <a:off x="2849" y="220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0" name="Line 20"/>
            <p:cNvSpPr>
              <a:spLocks noChangeShapeType="1"/>
            </p:cNvSpPr>
            <p:nvPr/>
          </p:nvSpPr>
          <p:spPr bwMode="auto">
            <a:xfrm flipV="1">
              <a:off x="2849" y="25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1" name="Line 21"/>
            <p:cNvSpPr>
              <a:spLocks noChangeShapeType="1"/>
            </p:cNvSpPr>
            <p:nvPr/>
          </p:nvSpPr>
          <p:spPr bwMode="auto">
            <a:xfrm flipH="1" flipV="1">
              <a:off x="4084" y="1707"/>
              <a:ext cx="3" cy="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2" name="Text Box 22"/>
            <p:cNvSpPr txBox="1">
              <a:spLocks noChangeArrowheads="1"/>
            </p:cNvSpPr>
            <p:nvPr/>
          </p:nvSpPr>
          <p:spPr bwMode="auto">
            <a:xfrm>
              <a:off x="4087" y="1712"/>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rcvr window size</a:t>
              </a:r>
              <a:endParaRPr lang="en-US" altLang="x-none" sz="1800">
                <a:solidFill>
                  <a:srgbClr val="000000"/>
                </a:solidFill>
                <a:latin typeface="Times New Roman" charset="0"/>
              </a:endParaRPr>
            </a:p>
          </p:txBody>
        </p:sp>
        <p:sp>
          <p:nvSpPr>
            <p:cNvPr id="152623" name="Text Box 23"/>
            <p:cNvSpPr txBox="1">
              <a:spLocks noChangeArrowheads="1"/>
            </p:cNvSpPr>
            <p:nvPr/>
          </p:nvSpPr>
          <p:spPr bwMode="auto">
            <a:xfrm>
              <a:off x="4159" y="1961"/>
              <a:ext cx="11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2624" name="Text Box 24"/>
            <p:cNvSpPr txBox="1">
              <a:spLocks noChangeArrowheads="1"/>
            </p:cNvSpPr>
            <p:nvPr/>
          </p:nvSpPr>
          <p:spPr bwMode="auto">
            <a:xfrm>
              <a:off x="3084" y="1949"/>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2625" name="Text Box 25"/>
            <p:cNvSpPr txBox="1">
              <a:spLocks noChangeArrowheads="1"/>
            </p:cNvSpPr>
            <p:nvPr/>
          </p:nvSpPr>
          <p:spPr bwMode="auto">
            <a:xfrm>
              <a:off x="3935" y="173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2626" name="Line 26"/>
            <p:cNvSpPr>
              <a:spLocks noChangeShapeType="1"/>
            </p:cNvSpPr>
            <p:nvPr/>
          </p:nvSpPr>
          <p:spPr bwMode="auto">
            <a:xfrm flipV="1">
              <a:off x="3985" y="1701"/>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7" name="Line 27"/>
            <p:cNvSpPr>
              <a:spLocks noChangeShapeType="1"/>
            </p:cNvSpPr>
            <p:nvPr/>
          </p:nvSpPr>
          <p:spPr bwMode="auto">
            <a:xfrm flipV="1">
              <a:off x="3883"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8" name="Line 28"/>
            <p:cNvSpPr>
              <a:spLocks noChangeShapeType="1"/>
            </p:cNvSpPr>
            <p:nvPr/>
          </p:nvSpPr>
          <p:spPr bwMode="auto">
            <a:xfrm flipV="1">
              <a:off x="3778"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9" name="Line 29"/>
            <p:cNvSpPr>
              <a:spLocks noChangeShapeType="1"/>
            </p:cNvSpPr>
            <p:nvPr/>
          </p:nvSpPr>
          <p:spPr bwMode="auto">
            <a:xfrm flipV="1">
              <a:off x="3676" y="1707"/>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0" name="Line 30"/>
            <p:cNvSpPr>
              <a:spLocks noChangeShapeType="1"/>
            </p:cNvSpPr>
            <p:nvPr/>
          </p:nvSpPr>
          <p:spPr bwMode="auto">
            <a:xfrm flipV="1">
              <a:off x="3577"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1" name="Line 31"/>
            <p:cNvSpPr>
              <a:spLocks noChangeShapeType="1"/>
            </p:cNvSpPr>
            <p:nvPr/>
          </p:nvSpPr>
          <p:spPr bwMode="auto">
            <a:xfrm flipV="1">
              <a:off x="3469" y="171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2" name="Text Box 32"/>
            <p:cNvSpPr txBox="1">
              <a:spLocks noChangeArrowheads="1"/>
            </p:cNvSpPr>
            <p:nvPr/>
          </p:nvSpPr>
          <p:spPr bwMode="auto">
            <a:xfrm>
              <a:off x="3828" y="172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2633" name="Text Box 33"/>
            <p:cNvSpPr txBox="1">
              <a:spLocks noChangeArrowheads="1"/>
            </p:cNvSpPr>
            <p:nvPr/>
          </p:nvSpPr>
          <p:spPr bwMode="auto">
            <a:xfrm>
              <a:off x="3727" y="1727"/>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2634" name="Text Box 34"/>
            <p:cNvSpPr txBox="1">
              <a:spLocks noChangeArrowheads="1"/>
            </p:cNvSpPr>
            <p:nvPr/>
          </p:nvSpPr>
          <p:spPr bwMode="auto">
            <a:xfrm>
              <a:off x="3628" y="1724"/>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2635" name="Text Box 35"/>
            <p:cNvSpPr txBox="1">
              <a:spLocks noChangeArrowheads="1"/>
            </p:cNvSpPr>
            <p:nvPr/>
          </p:nvSpPr>
          <p:spPr bwMode="auto">
            <a:xfrm>
              <a:off x="3519"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2636" name="Text Box 36"/>
            <p:cNvSpPr txBox="1">
              <a:spLocks noChangeArrowheads="1"/>
            </p:cNvSpPr>
            <p:nvPr/>
          </p:nvSpPr>
          <p:spPr bwMode="auto">
            <a:xfrm>
              <a:off x="3417"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2637" name="Text Box 37"/>
            <p:cNvSpPr txBox="1">
              <a:spLocks noChangeArrowheads="1"/>
            </p:cNvSpPr>
            <p:nvPr/>
          </p:nvSpPr>
          <p:spPr bwMode="auto">
            <a:xfrm>
              <a:off x="2818" y="1665"/>
              <a:ext cx="3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2638" name="Text Box 38"/>
            <p:cNvSpPr txBox="1">
              <a:spLocks noChangeArrowheads="1"/>
            </p:cNvSpPr>
            <p:nvPr/>
          </p:nvSpPr>
          <p:spPr bwMode="auto">
            <a:xfrm>
              <a:off x="3121" y="1665"/>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2639" name="Line 39"/>
            <p:cNvSpPr>
              <a:spLocks noChangeShapeType="1"/>
            </p:cNvSpPr>
            <p:nvPr/>
          </p:nvSpPr>
          <p:spPr bwMode="auto">
            <a:xfrm flipV="1">
              <a:off x="3151"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40" name="Text Box 40"/>
            <p:cNvSpPr txBox="1">
              <a:spLocks noChangeArrowheads="1"/>
            </p:cNvSpPr>
            <p:nvPr/>
          </p:nvSpPr>
          <p:spPr bwMode="auto">
            <a:xfrm>
              <a:off x="3098" y="2266"/>
              <a:ext cx="1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grpSp>
      <p:grpSp>
        <p:nvGrpSpPr>
          <p:cNvPr id="3" name="Group 41"/>
          <p:cNvGrpSpPr>
            <a:grpSpLocks/>
          </p:cNvGrpSpPr>
          <p:nvPr/>
        </p:nvGrpSpPr>
        <p:grpSpPr bwMode="auto">
          <a:xfrm>
            <a:off x="550863" y="3216275"/>
            <a:ext cx="4154487" cy="2266950"/>
            <a:chOff x="347" y="1956"/>
            <a:chExt cx="2617" cy="1428"/>
          </a:xfrm>
        </p:grpSpPr>
        <p:sp>
          <p:nvSpPr>
            <p:cNvPr id="152602" name="Text Box 42"/>
            <p:cNvSpPr txBox="1">
              <a:spLocks noChangeArrowheads="1"/>
            </p:cNvSpPr>
            <p:nvPr/>
          </p:nvSpPr>
          <p:spPr bwMode="auto">
            <a:xfrm>
              <a:off x="347" y="2288"/>
              <a:ext cx="120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RST, SYN, FIN:</a:t>
              </a:r>
            </a:p>
            <a:p>
              <a:pPr algn="r">
                <a:spcBef>
                  <a:spcPct val="0"/>
                </a:spcBef>
                <a:buClrTx/>
                <a:buSzTx/>
                <a:buFontTx/>
                <a:buNone/>
              </a:pPr>
              <a:r>
                <a:rPr lang="en-US" altLang="x-none" sz="1800">
                  <a:solidFill>
                    <a:srgbClr val="000000"/>
                  </a:solidFill>
                </a:rPr>
                <a:t>connection </a:t>
              </a:r>
              <a:br>
                <a:rPr lang="en-US" altLang="x-none" sz="1800">
                  <a:solidFill>
                    <a:srgbClr val="000000"/>
                  </a:solidFill>
                </a:rPr>
              </a:br>
              <a:r>
                <a:rPr lang="en-US" altLang="x-none" sz="1800">
                  <a:solidFill>
                    <a:srgbClr val="000000"/>
                  </a:solidFill>
                </a:rPr>
                <a:t>management</a:t>
              </a:r>
            </a:p>
            <a:p>
              <a:pPr algn="r">
                <a:spcBef>
                  <a:spcPct val="0"/>
                </a:spcBef>
                <a:buClrTx/>
                <a:buSzTx/>
                <a:buFontTx/>
                <a:buNone/>
              </a:pPr>
              <a:r>
                <a:rPr lang="en-US" altLang="x-none" sz="1800">
                  <a:solidFill>
                    <a:srgbClr val="000000"/>
                  </a:solidFill>
                </a:rPr>
                <a:t>(reset, setup</a:t>
              </a:r>
              <a:br>
                <a:rPr lang="en-US" altLang="x-none" sz="1800">
                  <a:solidFill>
                    <a:srgbClr val="000000"/>
                  </a:solidFill>
                </a:rPr>
              </a:br>
              <a:r>
                <a:rPr lang="en-US" altLang="x-none" sz="1800">
                  <a:solidFill>
                    <a:srgbClr val="000000"/>
                  </a:solidFill>
                </a:rPr>
                <a:t>teardown</a:t>
              </a:r>
            </a:p>
            <a:p>
              <a:pPr algn="r">
                <a:spcBef>
                  <a:spcPct val="0"/>
                </a:spcBef>
                <a:buClrTx/>
                <a:buSzTx/>
                <a:buFontTx/>
                <a:buNone/>
              </a:pPr>
              <a:r>
                <a:rPr lang="en-US" altLang="x-none" sz="1800">
                  <a:solidFill>
                    <a:srgbClr val="000000"/>
                  </a:solidFill>
                </a:rPr>
                <a:t>commands)</a:t>
              </a:r>
            </a:p>
          </p:txBody>
        </p:sp>
        <p:sp>
          <p:nvSpPr>
            <p:cNvPr id="152603" name="Freeform 43"/>
            <p:cNvSpPr>
              <a:spLocks/>
            </p:cNvSpPr>
            <p:nvPr/>
          </p:nvSpPr>
          <p:spPr bwMode="auto">
            <a:xfrm>
              <a:off x="1506" y="1956"/>
              <a:ext cx="1458" cy="444"/>
            </a:xfrm>
            <a:custGeom>
              <a:avLst/>
              <a:gdLst>
                <a:gd name="T0" fmla="*/ 0 w 1458"/>
                <a:gd name="T1" fmla="*/ 444 h 444"/>
                <a:gd name="T2" fmla="*/ 1248 w 1458"/>
                <a:gd name="T3" fmla="*/ 0 h 444"/>
                <a:gd name="T4" fmla="*/ 1458 w 1458"/>
                <a:gd name="T5" fmla="*/ 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44"/>
          <p:cNvGrpSpPr>
            <a:grpSpLocks/>
          </p:cNvGrpSpPr>
          <p:nvPr/>
        </p:nvGrpSpPr>
        <p:grpSpPr bwMode="auto">
          <a:xfrm>
            <a:off x="6686550" y="3124200"/>
            <a:ext cx="2230438" cy="473075"/>
            <a:chOff x="4212" y="1898"/>
            <a:chExt cx="1405" cy="298"/>
          </a:xfrm>
        </p:grpSpPr>
        <p:sp>
          <p:nvSpPr>
            <p:cNvPr id="152600" name="Text Box 45"/>
            <p:cNvSpPr txBox="1">
              <a:spLocks noChangeArrowheads="1"/>
            </p:cNvSpPr>
            <p:nvPr/>
          </p:nvSpPr>
          <p:spPr bwMode="auto">
            <a:xfrm>
              <a:off x="4686" y="1898"/>
              <a:ext cx="9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flow control</a:t>
              </a:r>
            </a:p>
          </p:txBody>
        </p:sp>
        <p:sp>
          <p:nvSpPr>
            <p:cNvPr id="152601" name="Line 46"/>
            <p:cNvSpPr>
              <a:spLocks noChangeShapeType="1"/>
            </p:cNvSpPr>
            <p:nvPr/>
          </p:nvSpPr>
          <p:spPr bwMode="auto">
            <a:xfrm flipH="1" flipV="1">
              <a:off x="4212" y="1902"/>
              <a:ext cx="510" cy="29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7"/>
          <p:cNvGrpSpPr>
            <a:grpSpLocks/>
          </p:cNvGrpSpPr>
          <p:nvPr/>
        </p:nvGrpSpPr>
        <p:grpSpPr bwMode="auto">
          <a:xfrm>
            <a:off x="947738" y="1638300"/>
            <a:ext cx="8005762" cy="1301750"/>
            <a:chOff x="597" y="962"/>
            <a:chExt cx="5043" cy="820"/>
          </a:xfrm>
        </p:grpSpPr>
        <p:sp>
          <p:nvSpPr>
            <p:cNvPr id="152595" name="Text Box 48"/>
            <p:cNvSpPr txBox="1">
              <a:spLocks noChangeArrowheads="1"/>
            </p:cNvSpPr>
            <p:nvPr/>
          </p:nvSpPr>
          <p:spPr bwMode="auto">
            <a:xfrm>
              <a:off x="597" y="1358"/>
              <a:ext cx="9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ACK: ACK #</a:t>
              </a:r>
            </a:p>
            <a:p>
              <a:pPr algn="r">
                <a:spcBef>
                  <a:spcPct val="0"/>
                </a:spcBef>
                <a:buClrTx/>
                <a:buSzTx/>
                <a:buFontTx/>
                <a:buNone/>
              </a:pPr>
              <a:r>
                <a:rPr lang="en-US" altLang="x-none" sz="1800">
                  <a:solidFill>
                    <a:srgbClr val="000000"/>
                  </a:solidFill>
                </a:rPr>
                <a:t>valid</a:t>
              </a:r>
              <a:endParaRPr lang="en-US" altLang="x-none" sz="1000">
                <a:solidFill>
                  <a:srgbClr val="000000"/>
                </a:solidFill>
                <a:latin typeface="Times New Roman" charset="0"/>
              </a:endParaRPr>
            </a:p>
          </p:txBody>
        </p:sp>
        <p:sp>
          <p:nvSpPr>
            <p:cNvPr id="152596" name="Line 49"/>
            <p:cNvSpPr>
              <a:spLocks noChangeShapeType="1"/>
            </p:cNvSpPr>
            <p:nvPr/>
          </p:nvSpPr>
          <p:spPr bwMode="auto">
            <a:xfrm>
              <a:off x="1476" y="1560"/>
              <a:ext cx="1038" cy="22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7" name="Text Box 50"/>
            <p:cNvSpPr txBox="1">
              <a:spLocks noChangeArrowheads="1"/>
            </p:cNvSpPr>
            <p:nvPr/>
          </p:nvSpPr>
          <p:spPr bwMode="auto">
            <a:xfrm>
              <a:off x="4493" y="962"/>
              <a:ext cx="114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counting</a:t>
              </a:r>
            </a:p>
            <a:p>
              <a:pPr>
                <a:spcBef>
                  <a:spcPct val="0"/>
                </a:spcBef>
                <a:buClrTx/>
                <a:buSzTx/>
                <a:buFontTx/>
                <a:buNone/>
              </a:pPr>
              <a:r>
                <a:rPr lang="en-US" altLang="x-none" sz="1800">
                  <a:solidFill>
                    <a:srgbClr val="000000"/>
                  </a:solidFill>
                </a:rPr>
                <a:t>by bytes </a:t>
              </a:r>
            </a:p>
            <a:p>
              <a:pPr>
                <a:spcBef>
                  <a:spcPct val="0"/>
                </a:spcBef>
                <a:buClrTx/>
                <a:buSzTx/>
                <a:buFontTx/>
                <a:buNone/>
              </a:pPr>
              <a:r>
                <a:rPr lang="en-US" altLang="x-none" sz="1800">
                  <a:solidFill>
                    <a:srgbClr val="000000"/>
                  </a:solidFill>
                </a:rPr>
                <a:t>of data</a:t>
              </a:r>
            </a:p>
            <a:p>
              <a:pPr>
                <a:spcBef>
                  <a:spcPct val="0"/>
                </a:spcBef>
                <a:buClrTx/>
                <a:buSzTx/>
                <a:buFontTx/>
                <a:buNone/>
              </a:pPr>
              <a:r>
                <a:rPr lang="en-US" altLang="x-none" sz="1800">
                  <a:solidFill>
                    <a:srgbClr val="000000"/>
                  </a:solidFill>
                </a:rPr>
                <a:t>(not segments!)</a:t>
              </a:r>
            </a:p>
          </p:txBody>
        </p:sp>
        <p:sp>
          <p:nvSpPr>
            <p:cNvPr id="152598" name="Line 51"/>
            <p:cNvSpPr>
              <a:spLocks noChangeShapeType="1"/>
            </p:cNvSpPr>
            <p:nvPr/>
          </p:nvSpPr>
          <p:spPr bwMode="auto">
            <a:xfrm flipH="1">
              <a:off x="4170" y="1086"/>
              <a:ext cx="348" cy="5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9" name="Line 52"/>
            <p:cNvSpPr>
              <a:spLocks noChangeShapeType="1"/>
            </p:cNvSpPr>
            <p:nvPr/>
          </p:nvSpPr>
          <p:spPr bwMode="auto">
            <a:xfrm flipH="1">
              <a:off x="4146" y="1080"/>
              <a:ext cx="360" cy="3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3"/>
          <p:cNvGrpSpPr>
            <a:grpSpLocks/>
          </p:cNvGrpSpPr>
          <p:nvPr/>
        </p:nvGrpSpPr>
        <p:grpSpPr bwMode="auto">
          <a:xfrm>
            <a:off x="1063625" y="2025650"/>
            <a:ext cx="4178300" cy="3736975"/>
            <a:chOff x="670" y="1206"/>
            <a:chExt cx="2632" cy="2354"/>
          </a:xfrm>
        </p:grpSpPr>
        <p:sp>
          <p:nvSpPr>
            <p:cNvPr id="152591" name="Text Box 54"/>
            <p:cNvSpPr txBox="1">
              <a:spLocks noChangeArrowheads="1"/>
            </p:cNvSpPr>
            <p:nvPr/>
          </p:nvSpPr>
          <p:spPr bwMode="auto">
            <a:xfrm>
              <a:off x="670" y="332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Also in UDP</a:t>
              </a:r>
            </a:p>
          </p:txBody>
        </p:sp>
        <p:sp>
          <p:nvSpPr>
            <p:cNvPr id="152592" name="Line 55"/>
            <p:cNvSpPr>
              <a:spLocks noChangeShapeType="1"/>
            </p:cNvSpPr>
            <p:nvPr/>
          </p:nvSpPr>
          <p:spPr bwMode="auto">
            <a:xfrm flipV="1">
              <a:off x="1448" y="2188"/>
              <a:ext cx="750" cy="115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3" name="Line 56"/>
            <p:cNvSpPr>
              <a:spLocks noChangeShapeType="1"/>
            </p:cNvSpPr>
            <p:nvPr/>
          </p:nvSpPr>
          <p:spPr bwMode="auto">
            <a:xfrm flipV="1">
              <a:off x="1443" y="1221"/>
              <a:ext cx="903"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4" name="Line 57"/>
            <p:cNvSpPr>
              <a:spLocks noChangeShapeType="1"/>
            </p:cNvSpPr>
            <p:nvPr/>
          </p:nvSpPr>
          <p:spPr bwMode="auto">
            <a:xfrm flipV="1">
              <a:off x="1476" y="1206"/>
              <a:ext cx="1826"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58"/>
          <p:cNvGrpSpPr>
            <a:grpSpLocks/>
          </p:cNvGrpSpPr>
          <p:nvPr/>
        </p:nvGrpSpPr>
        <p:grpSpPr bwMode="auto">
          <a:xfrm>
            <a:off x="149225" y="1543050"/>
            <a:ext cx="5186363" cy="2041525"/>
            <a:chOff x="94" y="902"/>
            <a:chExt cx="3267" cy="1286"/>
          </a:xfrm>
        </p:grpSpPr>
        <p:grpSp>
          <p:nvGrpSpPr>
            <p:cNvPr id="152585" name="Group 59"/>
            <p:cNvGrpSpPr>
              <a:grpSpLocks/>
            </p:cNvGrpSpPr>
            <p:nvPr/>
          </p:nvGrpSpPr>
          <p:grpSpPr bwMode="auto">
            <a:xfrm>
              <a:off x="94" y="902"/>
              <a:ext cx="2546" cy="1286"/>
              <a:chOff x="94" y="902"/>
              <a:chExt cx="2546" cy="1286"/>
            </a:xfrm>
          </p:grpSpPr>
          <p:sp>
            <p:nvSpPr>
              <p:cNvPr id="152587" name="Text Box 60"/>
              <p:cNvSpPr txBox="1">
                <a:spLocks noChangeArrowheads="1"/>
              </p:cNvSpPr>
              <p:nvPr/>
            </p:nvSpPr>
            <p:spPr bwMode="auto">
              <a:xfrm>
                <a:off x="112" y="902"/>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dirty="0">
                    <a:solidFill>
                      <a:srgbClr val="000000"/>
                    </a:solidFill>
                  </a:rPr>
                  <a:t>URG: urgent data </a:t>
                </a:r>
              </a:p>
              <a:p>
                <a:pPr algn="r">
                  <a:spcBef>
                    <a:spcPct val="0"/>
                  </a:spcBef>
                  <a:buClrTx/>
                  <a:buSzTx/>
                  <a:buFontTx/>
                  <a:buNone/>
                </a:pPr>
                <a:r>
                  <a:rPr lang="en-US" altLang="x-none" sz="1800" dirty="0">
                    <a:solidFill>
                      <a:srgbClr val="000000"/>
                    </a:solidFill>
                  </a:rPr>
                  <a:t>(generally not used)</a:t>
                </a:r>
                <a:endParaRPr lang="en-US" altLang="x-none" sz="1000" dirty="0">
                  <a:solidFill>
                    <a:srgbClr val="000000"/>
                  </a:solidFill>
                  <a:latin typeface="Times New Roman" charset="0"/>
                </a:endParaRPr>
              </a:p>
            </p:txBody>
          </p:sp>
          <p:sp>
            <p:nvSpPr>
              <p:cNvPr id="152588" name="Text Box 61"/>
              <p:cNvSpPr txBox="1">
                <a:spLocks noChangeArrowheads="1"/>
              </p:cNvSpPr>
              <p:nvPr/>
            </p:nvSpPr>
            <p:spPr bwMode="auto">
              <a:xfrm>
                <a:off x="94" y="1784"/>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PSH: push data now</a:t>
                </a:r>
              </a:p>
              <a:p>
                <a:pPr algn="r">
                  <a:spcBef>
                    <a:spcPct val="0"/>
                  </a:spcBef>
                  <a:buClrTx/>
                  <a:buSzTx/>
                  <a:buFontTx/>
                  <a:buNone/>
                </a:pPr>
                <a:r>
                  <a:rPr lang="en-US" altLang="x-none" sz="1800">
                    <a:solidFill>
                      <a:srgbClr val="000000"/>
                    </a:solidFill>
                  </a:rPr>
                  <a:t>(generally not used)</a:t>
                </a:r>
              </a:p>
            </p:txBody>
          </p:sp>
          <p:sp>
            <p:nvSpPr>
              <p:cNvPr id="152589" name="Line 62"/>
              <p:cNvSpPr>
                <a:spLocks noChangeShapeType="1"/>
              </p:cNvSpPr>
              <p:nvPr/>
            </p:nvSpPr>
            <p:spPr bwMode="auto">
              <a:xfrm>
                <a:off x="1494" y="1134"/>
                <a:ext cx="942" cy="60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0" name="Line 63"/>
              <p:cNvSpPr>
                <a:spLocks noChangeShapeType="1"/>
              </p:cNvSpPr>
              <p:nvPr/>
            </p:nvSpPr>
            <p:spPr bwMode="auto">
              <a:xfrm flipV="1">
                <a:off x="1482" y="1782"/>
                <a:ext cx="1158" cy="2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2586" name="Line 64"/>
            <p:cNvSpPr>
              <a:spLocks noChangeShapeType="1"/>
            </p:cNvSpPr>
            <p:nvPr/>
          </p:nvSpPr>
          <p:spPr bwMode="auto">
            <a:xfrm>
              <a:off x="1491" y="1111"/>
              <a:ext cx="1870" cy="99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65526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8262E8BA-59F8-9045-9EAE-B269E193E544}" type="slidenum">
              <a:rPr lang="en-US" altLang="en-US" sz="1400">
                <a:solidFill>
                  <a:srgbClr val="000000"/>
                </a:solidFill>
                <a:latin typeface="Times New Roman" charset="0"/>
              </a:rPr>
              <a:pPr>
                <a:spcBef>
                  <a:spcPct val="0"/>
                </a:spcBef>
                <a:buClrTx/>
                <a:buSzTx/>
                <a:buFontTx/>
                <a:buNone/>
              </a:pPr>
              <a:t>50</a:t>
            </a:fld>
            <a:endParaRPr lang="en-US" altLang="en-US" sz="1400">
              <a:solidFill>
                <a:srgbClr val="000000"/>
              </a:solidFill>
              <a:latin typeface="Times New Roman" charset="0"/>
            </a:endParaRPr>
          </a:p>
        </p:txBody>
      </p:sp>
      <p:sp>
        <p:nvSpPr>
          <p:cNvPr id="113666"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a:solidFill>
                  <a:srgbClr val="3333CC"/>
                </a:solidFill>
              </a:rPr>
              <a:t>TCP Congestion Control</a:t>
            </a:r>
          </a:p>
        </p:txBody>
      </p:sp>
      <p:sp>
        <p:nvSpPr>
          <p:cNvPr id="113667" name="Rectangle 5"/>
          <p:cNvSpPr>
            <a:spLocks noChangeArrowheads="1"/>
          </p:cNvSpPr>
          <p:nvPr/>
        </p:nvSpPr>
        <p:spPr bwMode="auto">
          <a:xfrm>
            <a:off x="411163" y="1300163"/>
            <a:ext cx="8137525"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buFont typeface="Wingdings" pitchFamily="2" charset="2"/>
              <a:buChar char="q"/>
            </a:pPr>
            <a:r>
              <a:rPr lang="en-US" altLang="en-US" sz="2400" dirty="0">
                <a:solidFill>
                  <a:srgbClr val="000000"/>
                </a:solidFill>
              </a:rPr>
              <a:t>Closed-loop, end-to-end,  window-based  congestion control</a:t>
            </a:r>
          </a:p>
          <a:p>
            <a:pPr>
              <a:buClr>
                <a:srgbClr val="3333CC"/>
              </a:buClr>
              <a:buFont typeface="Wingdings" pitchFamily="2" charset="2"/>
              <a:buChar char="q"/>
            </a:pPr>
            <a:r>
              <a:rPr lang="en-US" altLang="en-US" sz="2400" dirty="0">
                <a:solidFill>
                  <a:srgbClr val="000000"/>
                </a:solidFill>
              </a:rPr>
              <a:t>Designed by Van Jacobson in late 1980s</a:t>
            </a:r>
            <a:r>
              <a:rPr lang="en-US" altLang="zh-CN" sz="2400" dirty="0">
                <a:solidFill>
                  <a:srgbClr val="000000"/>
                </a:solidFill>
                <a:ea typeface="宋体" charset="-122"/>
              </a:rPr>
              <a:t>, based on the AIMD alg. of Dah-Ming Chu and Raj Jain</a:t>
            </a:r>
            <a:endParaRPr lang="en-US" altLang="en-US" sz="2400" dirty="0">
              <a:solidFill>
                <a:srgbClr val="000000"/>
              </a:solidFill>
            </a:endParaRPr>
          </a:p>
          <a:p>
            <a:pPr>
              <a:buClr>
                <a:srgbClr val="3333CC"/>
              </a:buClr>
              <a:buFont typeface="Wingdings" pitchFamily="2" charset="2"/>
              <a:buChar char="q"/>
            </a:pPr>
            <a:r>
              <a:rPr lang="en-US" altLang="zh-CN" sz="2400" dirty="0">
                <a:solidFill>
                  <a:srgbClr val="000000"/>
                </a:solidFill>
                <a:ea typeface="宋体" charset="-122"/>
              </a:rPr>
              <a:t>W</a:t>
            </a:r>
            <a:r>
              <a:rPr lang="en-US" altLang="en-US" sz="2400" dirty="0">
                <a:solidFill>
                  <a:srgbClr val="000000"/>
                </a:solidFill>
              </a:rPr>
              <a:t>orked in a large range of bandwidth values: the bandwidth of the Internet has increased by more than 200,000 times</a:t>
            </a:r>
          </a:p>
          <a:p>
            <a:pPr>
              <a:buClr>
                <a:srgbClr val="3333CC"/>
              </a:buClr>
              <a:buFont typeface="Wingdings" pitchFamily="2" charset="2"/>
              <a:buChar char="q"/>
            </a:pPr>
            <a:r>
              <a:rPr lang="en-US" altLang="en-US" dirty="0">
                <a:solidFill>
                  <a:srgbClr val="000000"/>
                </a:solidFill>
              </a:rPr>
              <a:t>Many versions</a:t>
            </a:r>
          </a:p>
          <a:p>
            <a:pPr lvl="1">
              <a:buClr>
                <a:srgbClr val="3333CC"/>
              </a:buClr>
              <a:buFont typeface="Courier New" panose="02070309020205020404" pitchFamily="49" charset="0"/>
              <a:buChar char="o"/>
            </a:pPr>
            <a:r>
              <a:rPr lang="en-US" altLang="en-US" dirty="0">
                <a:solidFill>
                  <a:srgbClr val="000000"/>
                </a:solidFill>
              </a:rPr>
              <a:t>TCP/Tahoe: this is a less optimized version</a:t>
            </a:r>
          </a:p>
          <a:p>
            <a:pPr lvl="1">
              <a:buClr>
                <a:srgbClr val="3333CC"/>
              </a:buClr>
              <a:buFont typeface="Courier New" panose="02070309020205020404" pitchFamily="49" charset="0"/>
              <a:buChar char="o"/>
            </a:pPr>
            <a:r>
              <a:rPr lang="en-US" altLang="en-US" dirty="0">
                <a:solidFill>
                  <a:srgbClr val="000000"/>
                </a:solidFill>
              </a:rPr>
              <a:t>TCP/Reno: many OSs today  implement Reno type congestion control</a:t>
            </a:r>
          </a:p>
          <a:p>
            <a:pPr lvl="1">
              <a:buClr>
                <a:srgbClr val="3333CC"/>
              </a:buClr>
              <a:buFont typeface="Courier New" panose="02070309020205020404" pitchFamily="49" charset="0"/>
              <a:buChar char="o"/>
            </a:pPr>
            <a:r>
              <a:rPr lang="en-US" altLang="en-US" dirty="0">
                <a:solidFill>
                  <a:srgbClr val="000000"/>
                </a:solidFill>
              </a:rPr>
              <a:t>TCP/Vegas: not currently used</a:t>
            </a:r>
            <a:endParaRPr lang="en-US" altLang="en-US" sz="2000" dirty="0">
              <a:solidFill>
                <a:srgbClr val="000000"/>
              </a:solidFill>
            </a:endParaRPr>
          </a:p>
        </p:txBody>
      </p:sp>
      <p:sp>
        <p:nvSpPr>
          <p:cNvPr id="113668" name="Text Box 9"/>
          <p:cNvSpPr txBox="1">
            <a:spLocks noChangeArrowheads="1"/>
          </p:cNvSpPr>
          <p:nvPr/>
        </p:nvSpPr>
        <p:spPr bwMode="auto">
          <a:xfrm>
            <a:off x="290513" y="6184900"/>
            <a:ext cx="7400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2000">
                <a:solidFill>
                  <a:srgbClr val="000000"/>
                </a:solidFill>
                <a:latin typeface="Times New Roman" charset="0"/>
              </a:rPr>
              <a:t>For more details: see TCP/IP illustrated; or read</a:t>
            </a:r>
            <a:br>
              <a:rPr lang="en-US" altLang="en-US" sz="2000">
                <a:solidFill>
                  <a:srgbClr val="000000"/>
                </a:solidFill>
                <a:latin typeface="Times New Roman" charset="0"/>
              </a:rPr>
            </a:br>
            <a:r>
              <a:rPr lang="en-US" altLang="en-US" sz="2000">
                <a:solidFill>
                  <a:srgbClr val="000000"/>
                </a:solidFill>
                <a:latin typeface="Times New Roman" charset="0"/>
              </a:rPr>
              <a:t>http://lxr.linux.no/source/net/ipv4/tcp_input.c for linux implementation</a:t>
            </a:r>
          </a:p>
        </p:txBody>
      </p:sp>
    </p:spTree>
    <p:extLst>
      <p:ext uri="{BB962C8B-B14F-4D97-AF65-F5344CB8AC3E}">
        <p14:creationId xmlns:p14="http://schemas.microsoft.com/office/powerpoint/2010/main" val="3353194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01570B0-E2C9-E349-9B89-D773C68CE3D0}" type="slidenum">
              <a:rPr lang="en-US" altLang="en-US" sz="1400">
                <a:solidFill>
                  <a:srgbClr val="000000"/>
                </a:solidFill>
                <a:latin typeface="Times New Roman" charset="0"/>
              </a:rPr>
              <a:pPr>
                <a:spcBef>
                  <a:spcPct val="0"/>
                </a:spcBef>
                <a:buClrTx/>
                <a:buSzTx/>
                <a:buFontTx/>
                <a:buNone/>
              </a:pPr>
              <a:t>51</a:t>
            </a:fld>
            <a:endParaRPr lang="en-US" altLang="en-US" sz="1400">
              <a:solidFill>
                <a:srgbClr val="000000"/>
              </a:solidFill>
              <a:latin typeface="Times New Roman" charset="0"/>
            </a:endParaRPr>
          </a:p>
        </p:txBody>
      </p:sp>
      <p:sp>
        <p:nvSpPr>
          <p:cNvPr id="109570" name="Rectangle 2"/>
          <p:cNvSpPr>
            <a:spLocks noGrp="1" noChangeArrowheads="1"/>
          </p:cNvSpPr>
          <p:nvPr>
            <p:ph type="title"/>
          </p:nvPr>
        </p:nvSpPr>
        <p:spPr>
          <a:xfrm>
            <a:off x="533400" y="100013"/>
            <a:ext cx="8020050" cy="1143000"/>
          </a:xfrm>
        </p:spPr>
        <p:txBody>
          <a:bodyPr/>
          <a:lstStyle/>
          <a:p>
            <a:r>
              <a:rPr lang="en-US" altLang="zh-CN" sz="3200">
                <a:ea typeface="宋体" charset="-122"/>
              </a:rPr>
              <a:t>Mapping A(M)I-MD to Protocol</a:t>
            </a:r>
            <a:endParaRPr lang="en-US" altLang="en-US" sz="3200">
              <a:ea typeface="ＭＳ Ｐゴシック" charset="-128"/>
            </a:endParaRPr>
          </a:p>
        </p:txBody>
      </p:sp>
      <p:sp>
        <p:nvSpPr>
          <p:cNvPr id="109571"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Basic questions to look at:</a:t>
            </a:r>
          </a:p>
          <a:p>
            <a:pPr lvl="1">
              <a:buFont typeface="Courier New" panose="02070309020205020404" pitchFamily="49" charset="0"/>
              <a:buChar char="o"/>
            </a:pPr>
            <a:r>
              <a:rPr lang="en-US" altLang="zh-CN" dirty="0">
                <a:solidFill>
                  <a:srgbClr val="C00000"/>
                </a:solidFill>
                <a:ea typeface="宋体" charset="-122"/>
              </a:rPr>
              <a:t>How to obtain d(t)--the congestion signal?</a:t>
            </a:r>
          </a:p>
          <a:p>
            <a:pPr lvl="1">
              <a:buFont typeface="Courier New" panose="02070309020205020404" pitchFamily="49" charset="0"/>
              <a:buChar char="o"/>
            </a:pPr>
            <a:r>
              <a:rPr lang="en-US" altLang="en-US" dirty="0">
                <a:ea typeface="ＭＳ Ｐゴシック" charset="-128"/>
              </a:rPr>
              <a:t>What values do we choose for the formula?</a:t>
            </a:r>
          </a:p>
          <a:p>
            <a:pPr lvl="1">
              <a:buFont typeface="Courier New" panose="02070309020205020404" pitchFamily="49" charset="0"/>
              <a:buChar char="o"/>
            </a:pPr>
            <a:r>
              <a:rPr lang="en-US" altLang="en-US" dirty="0">
                <a:ea typeface="ＭＳ Ｐゴシック" charset="-128"/>
              </a:rPr>
              <a:t>How to map formula to code?</a:t>
            </a:r>
          </a:p>
        </p:txBody>
      </p:sp>
      <p:graphicFrame>
        <p:nvGraphicFramePr>
          <p:cNvPr id="109572" name="Object 2"/>
          <p:cNvGraphicFramePr>
            <a:graphicFrameLocks noChangeAspect="1"/>
          </p:cNvGraphicFramePr>
          <p:nvPr>
            <p:extLst>
              <p:ext uri="{D42A27DB-BD31-4B8C-83A1-F6EECF244321}">
                <p14:modId xmlns:p14="http://schemas.microsoft.com/office/powerpoint/2010/main" val="1555886863"/>
              </p:ext>
            </p:extLst>
          </p:nvPr>
        </p:nvGraphicFramePr>
        <p:xfrm>
          <a:off x="1206357" y="4377604"/>
          <a:ext cx="6419850" cy="1228725"/>
        </p:xfrm>
        <a:graphic>
          <a:graphicData uri="http://schemas.openxmlformats.org/presentationml/2006/ole">
            <mc:AlternateContent xmlns:mc="http://schemas.openxmlformats.org/markup-compatibility/2006">
              <mc:Choice xmlns:v="urn:schemas-microsoft-com:vml" Requires="v">
                <p:oleObj spid="_x0000_s109772" name="Equation" r:id="rId4" imgW="2552700" imgH="482600" progId="Equation.3">
                  <p:embed/>
                </p:oleObj>
              </mc:Choice>
              <mc:Fallback>
                <p:oleObj name="Equation" r:id="rId4" imgW="2552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357" y="4377604"/>
                        <a:ext cx="64198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6259-C8B1-C846-B51D-230D6D3B7EBC}"/>
              </a:ext>
            </a:extLst>
          </p:cNvPr>
          <p:cNvSpPr>
            <a:spLocks noGrp="1"/>
          </p:cNvSpPr>
          <p:nvPr>
            <p:ph type="title"/>
          </p:nvPr>
        </p:nvSpPr>
        <p:spPr/>
        <p:txBody>
          <a:bodyPr/>
          <a:lstStyle/>
          <a:p>
            <a:r>
              <a:rPr lang="en-US" altLang="zh-CN" sz="3600" dirty="0">
                <a:solidFill>
                  <a:srgbClr val="3333CC"/>
                </a:solidFill>
                <a:ea typeface="宋体" charset="-122"/>
              </a:rPr>
              <a:t>Obtain d(t) Approach 1: End Hosts </a:t>
            </a:r>
            <a:br>
              <a:rPr lang="en-US" altLang="zh-CN" sz="3600" dirty="0">
                <a:solidFill>
                  <a:srgbClr val="3333CC"/>
                </a:solidFill>
                <a:ea typeface="宋体" charset="-122"/>
              </a:rPr>
            </a:br>
            <a:r>
              <a:rPr lang="en-US" altLang="zh-CN" sz="3600" dirty="0">
                <a:solidFill>
                  <a:srgbClr val="3333CC"/>
                </a:solidFill>
                <a:ea typeface="宋体" charset="-122"/>
              </a:rPr>
              <a:t>Consider Loss as Congestion</a:t>
            </a:r>
            <a:endParaRPr lang="en-US" sz="3600" dirty="0"/>
          </a:p>
        </p:txBody>
      </p:sp>
      <p:sp>
        <p:nvSpPr>
          <p:cNvPr id="162817"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099">
                <a:solidFill>
                  <a:schemeClr val="tx1"/>
                </a:solidFill>
                <a:latin typeface="Comic Sans MS" charset="0"/>
                <a:ea typeface="ＭＳ Ｐゴシック" charset="-128"/>
              </a:defRPr>
            </a:lvl1pPr>
            <a:lvl2pPr marL="556949" indent="-214211">
              <a:spcBef>
                <a:spcPct val="20000"/>
              </a:spcBef>
              <a:buClr>
                <a:schemeClr val="accent2"/>
              </a:buClr>
              <a:buSzPct val="75000"/>
              <a:buFont typeface="ZapfDingbats" charset="0"/>
              <a:buChar char="m"/>
              <a:defRPr sz="1799">
                <a:solidFill>
                  <a:schemeClr val="tx1"/>
                </a:solidFill>
                <a:latin typeface="Comic Sans MS" charset="0"/>
                <a:ea typeface="ＭＳ Ｐゴシック" charset="-128"/>
              </a:defRPr>
            </a:lvl2pPr>
            <a:lvl3pPr marL="856845" indent="-171369">
              <a:spcBef>
                <a:spcPct val="20000"/>
              </a:spcBef>
              <a:buChar char="•"/>
              <a:defRPr sz="1499">
                <a:solidFill>
                  <a:schemeClr val="tx1"/>
                </a:solidFill>
                <a:latin typeface="Comic Sans MS" charset="0"/>
                <a:ea typeface="ＭＳ Ｐゴシック" charset="-128"/>
              </a:defRPr>
            </a:lvl3pPr>
            <a:lvl4pPr marL="1199583" indent="-171369">
              <a:spcBef>
                <a:spcPct val="20000"/>
              </a:spcBef>
              <a:buChar char="–"/>
              <a:defRPr sz="1499">
                <a:solidFill>
                  <a:schemeClr val="tx1"/>
                </a:solidFill>
                <a:latin typeface="Times New Roman" charset="0"/>
                <a:ea typeface="ＭＳ Ｐゴシック" charset="-128"/>
              </a:defRPr>
            </a:lvl4pPr>
            <a:lvl5pPr marL="1542320" indent="-171369">
              <a:spcBef>
                <a:spcPct val="20000"/>
              </a:spcBef>
              <a:buChar char="»"/>
              <a:defRPr sz="1499">
                <a:solidFill>
                  <a:schemeClr val="tx1"/>
                </a:solidFill>
                <a:latin typeface="Times New Roman" charset="0"/>
                <a:ea typeface="ＭＳ Ｐゴシック" charset="-128"/>
              </a:defRPr>
            </a:lvl5pPr>
            <a:lvl6pPr marL="1885058" indent="-171369" eaLnBrk="0" fontAlgn="base" hangingPunct="0">
              <a:spcBef>
                <a:spcPct val="20000"/>
              </a:spcBef>
              <a:spcAft>
                <a:spcPct val="0"/>
              </a:spcAft>
              <a:buChar char="»"/>
              <a:defRPr sz="1499">
                <a:solidFill>
                  <a:schemeClr val="tx1"/>
                </a:solidFill>
                <a:latin typeface="Times New Roman" charset="0"/>
                <a:ea typeface="ＭＳ Ｐゴシック" charset="-128"/>
              </a:defRPr>
            </a:lvl6pPr>
            <a:lvl7pPr marL="2227797" indent="-171369" eaLnBrk="0" fontAlgn="base" hangingPunct="0">
              <a:spcBef>
                <a:spcPct val="20000"/>
              </a:spcBef>
              <a:spcAft>
                <a:spcPct val="0"/>
              </a:spcAft>
              <a:buChar char="»"/>
              <a:defRPr sz="1499">
                <a:solidFill>
                  <a:schemeClr val="tx1"/>
                </a:solidFill>
                <a:latin typeface="Times New Roman" charset="0"/>
                <a:ea typeface="ＭＳ Ｐゴシック" charset="-128"/>
              </a:defRPr>
            </a:lvl7pPr>
            <a:lvl8pPr marL="2570535" indent="-171369" eaLnBrk="0" fontAlgn="base" hangingPunct="0">
              <a:spcBef>
                <a:spcPct val="20000"/>
              </a:spcBef>
              <a:spcAft>
                <a:spcPct val="0"/>
              </a:spcAft>
              <a:buChar char="»"/>
              <a:defRPr sz="1499">
                <a:solidFill>
                  <a:schemeClr val="tx1"/>
                </a:solidFill>
                <a:latin typeface="Times New Roman" charset="0"/>
                <a:ea typeface="ＭＳ Ｐゴシック" charset="-128"/>
              </a:defRPr>
            </a:lvl8pPr>
            <a:lvl9pPr marL="2913273" indent="-171369" eaLnBrk="0" fontAlgn="base" hangingPunct="0">
              <a:spcBef>
                <a:spcPct val="20000"/>
              </a:spcBef>
              <a:spcAft>
                <a:spcPct val="0"/>
              </a:spcAft>
              <a:buChar char="»"/>
              <a:defRPr sz="1499">
                <a:solidFill>
                  <a:schemeClr val="tx1"/>
                </a:solidFill>
                <a:latin typeface="Times New Roman" charset="0"/>
                <a:ea typeface="ＭＳ Ｐゴシック" charset="-128"/>
              </a:defRPr>
            </a:lvl9pPr>
          </a:lstStyle>
          <a:p>
            <a:pPr defTabSz="684518">
              <a:spcBef>
                <a:spcPct val="0"/>
              </a:spcBef>
              <a:buClrTx/>
              <a:buSzTx/>
              <a:buNone/>
              <a:defRPr/>
            </a:pPr>
            <a:fld id="{8B3D586D-4EEB-D846-AFFC-30C99056730F}" type="slidenum">
              <a:rPr lang="en-US" altLang="x-none" sz="1050">
                <a:solidFill>
                  <a:srgbClr val="000000"/>
                </a:solidFill>
                <a:latin typeface="Times New Roman" charset="0"/>
              </a:rPr>
              <a:pPr defTabSz="684518">
                <a:spcBef>
                  <a:spcPct val="0"/>
                </a:spcBef>
                <a:buClrTx/>
                <a:buSzTx/>
                <a:buNone/>
                <a:defRPr/>
              </a:pPr>
              <a:t>52</a:t>
            </a:fld>
            <a:endParaRPr lang="en-US" altLang="x-none" sz="1050">
              <a:solidFill>
                <a:srgbClr val="000000"/>
              </a:solidFill>
              <a:latin typeface="Times New Roman" charset="0"/>
            </a:endParaRPr>
          </a:p>
        </p:txBody>
      </p:sp>
      <p:sp>
        <p:nvSpPr>
          <p:cNvPr id="162819" name="Rectangle 6"/>
          <p:cNvSpPr>
            <a:spLocks noChangeArrowheads="1"/>
          </p:cNvSpPr>
          <p:nvPr/>
        </p:nvSpPr>
        <p:spPr bwMode="auto">
          <a:xfrm>
            <a:off x="4115012" y="3512306"/>
            <a:ext cx="628359" cy="45698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0" name="Line 7"/>
          <p:cNvSpPr>
            <a:spLocks noChangeShapeType="1"/>
          </p:cNvSpPr>
          <p:nvPr/>
        </p:nvSpPr>
        <p:spPr bwMode="auto">
          <a:xfrm>
            <a:off x="1487327" y="3969294"/>
            <a:ext cx="5997977"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162821" name="Rectangle 8"/>
          <p:cNvSpPr>
            <a:spLocks noChangeArrowheads="1"/>
          </p:cNvSpPr>
          <p:nvPr/>
        </p:nvSpPr>
        <p:spPr bwMode="auto">
          <a:xfrm>
            <a:off x="1715821"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2" name="Rectangle 9"/>
          <p:cNvSpPr>
            <a:spLocks noChangeArrowheads="1"/>
          </p:cNvSpPr>
          <p:nvPr/>
        </p:nvSpPr>
        <p:spPr bwMode="auto">
          <a:xfrm>
            <a:off x="331528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3" name="Rectangle 10"/>
          <p:cNvSpPr>
            <a:spLocks noChangeArrowheads="1"/>
          </p:cNvSpPr>
          <p:nvPr/>
        </p:nvSpPr>
        <p:spPr bwMode="auto">
          <a:xfrm>
            <a:off x="251555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4" name="Rectangle 11"/>
          <p:cNvSpPr>
            <a:spLocks noChangeArrowheads="1"/>
          </p:cNvSpPr>
          <p:nvPr/>
        </p:nvSpPr>
        <p:spPr bwMode="auto">
          <a:xfrm>
            <a:off x="491474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5" name="Rectangle 12"/>
          <p:cNvSpPr>
            <a:spLocks noChangeArrowheads="1"/>
          </p:cNvSpPr>
          <p:nvPr/>
        </p:nvSpPr>
        <p:spPr bwMode="auto">
          <a:xfrm>
            <a:off x="571447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6" name="Text Box 13"/>
          <p:cNvSpPr txBox="1">
            <a:spLocks noChangeArrowheads="1"/>
          </p:cNvSpPr>
          <p:nvPr/>
        </p:nvSpPr>
        <p:spPr bwMode="auto">
          <a:xfrm>
            <a:off x="1886002" y="3555149"/>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1</a:t>
            </a:r>
            <a:endParaRPr lang="en-US" altLang="x-none" sz="1799">
              <a:solidFill>
                <a:srgbClr val="000000"/>
              </a:solidFill>
              <a:latin typeface="Tahoma" charset="0"/>
              <a:ea typeface="宋体" charset="-122"/>
            </a:endParaRPr>
          </a:p>
        </p:txBody>
      </p:sp>
      <p:sp>
        <p:nvSpPr>
          <p:cNvPr id="162827" name="Text Box 14"/>
          <p:cNvSpPr txBox="1">
            <a:spLocks noChangeArrowheads="1"/>
          </p:cNvSpPr>
          <p:nvPr/>
        </p:nvSpPr>
        <p:spPr bwMode="auto">
          <a:xfrm>
            <a:off x="268573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2</a:t>
            </a:r>
            <a:endParaRPr lang="en-US" altLang="x-none" sz="1799">
              <a:solidFill>
                <a:srgbClr val="000000"/>
              </a:solidFill>
              <a:latin typeface="Tahoma" charset="0"/>
              <a:ea typeface="宋体" charset="-122"/>
            </a:endParaRPr>
          </a:p>
        </p:txBody>
      </p:sp>
      <p:sp>
        <p:nvSpPr>
          <p:cNvPr id="162828" name="Text Box 15"/>
          <p:cNvSpPr txBox="1">
            <a:spLocks noChangeArrowheads="1"/>
          </p:cNvSpPr>
          <p:nvPr/>
        </p:nvSpPr>
        <p:spPr bwMode="auto">
          <a:xfrm>
            <a:off x="348546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3</a:t>
            </a:r>
            <a:endParaRPr lang="en-US" altLang="x-none" sz="1799">
              <a:solidFill>
                <a:srgbClr val="000000"/>
              </a:solidFill>
              <a:latin typeface="Tahoma" charset="0"/>
              <a:ea typeface="宋体" charset="-122"/>
            </a:endParaRPr>
          </a:p>
        </p:txBody>
      </p:sp>
      <p:sp>
        <p:nvSpPr>
          <p:cNvPr id="162829" name="Text Box 16"/>
          <p:cNvSpPr txBox="1">
            <a:spLocks noChangeArrowheads="1"/>
          </p:cNvSpPr>
          <p:nvPr/>
        </p:nvSpPr>
        <p:spPr bwMode="auto">
          <a:xfrm>
            <a:off x="428519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FF0000"/>
                </a:solidFill>
                <a:latin typeface="Tahoma" charset="0"/>
                <a:ea typeface="宋体" charset="-122"/>
              </a:rPr>
              <a:t>4</a:t>
            </a:r>
            <a:endParaRPr lang="en-US" altLang="x-none" sz="1799">
              <a:solidFill>
                <a:srgbClr val="000000"/>
              </a:solidFill>
              <a:latin typeface="Tahoma" charset="0"/>
              <a:ea typeface="宋体" charset="-122"/>
            </a:endParaRPr>
          </a:p>
        </p:txBody>
      </p:sp>
      <p:sp>
        <p:nvSpPr>
          <p:cNvPr id="162830" name="Text Box 17"/>
          <p:cNvSpPr txBox="1">
            <a:spLocks noChangeArrowheads="1"/>
          </p:cNvSpPr>
          <p:nvPr/>
        </p:nvSpPr>
        <p:spPr bwMode="auto">
          <a:xfrm>
            <a:off x="508492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5</a:t>
            </a:r>
            <a:endParaRPr lang="en-US" altLang="x-none" sz="1799">
              <a:solidFill>
                <a:srgbClr val="000000"/>
              </a:solidFill>
              <a:latin typeface="Tahoma" charset="0"/>
              <a:ea typeface="宋体" charset="-122"/>
            </a:endParaRPr>
          </a:p>
        </p:txBody>
      </p:sp>
      <p:sp>
        <p:nvSpPr>
          <p:cNvPr id="162831" name="Text Box 18"/>
          <p:cNvSpPr txBox="1">
            <a:spLocks noChangeArrowheads="1"/>
          </p:cNvSpPr>
          <p:nvPr/>
        </p:nvSpPr>
        <p:spPr bwMode="auto">
          <a:xfrm>
            <a:off x="5884654"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6</a:t>
            </a:r>
            <a:endParaRPr lang="en-US" altLang="x-none" sz="1799">
              <a:solidFill>
                <a:srgbClr val="000000"/>
              </a:solidFill>
              <a:latin typeface="Tahoma" charset="0"/>
              <a:ea typeface="宋体" charset="-122"/>
            </a:endParaRPr>
          </a:p>
        </p:txBody>
      </p:sp>
      <p:sp>
        <p:nvSpPr>
          <p:cNvPr id="162832" name="Line 19"/>
          <p:cNvSpPr>
            <a:spLocks noChangeShapeType="1"/>
          </p:cNvSpPr>
          <p:nvPr/>
        </p:nvSpPr>
        <p:spPr bwMode="auto">
          <a:xfrm flipV="1">
            <a:off x="1487327" y="4997518"/>
            <a:ext cx="5997977"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162833" name="Text Box 27"/>
          <p:cNvSpPr txBox="1">
            <a:spLocks noChangeArrowheads="1"/>
          </p:cNvSpPr>
          <p:nvPr/>
        </p:nvSpPr>
        <p:spPr bwMode="auto">
          <a:xfrm>
            <a:off x="1361179" y="3169564"/>
            <a:ext cx="948337"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1799">
                <a:solidFill>
                  <a:srgbClr val="000000"/>
                </a:solidFill>
                <a:latin typeface="Tahoma" charset="0"/>
              </a:rPr>
              <a:t>Packets</a:t>
            </a:r>
          </a:p>
        </p:txBody>
      </p:sp>
      <p:sp>
        <p:nvSpPr>
          <p:cNvPr id="162834" name="Text Box 28"/>
          <p:cNvSpPr txBox="1">
            <a:spLocks noChangeArrowheads="1"/>
          </p:cNvSpPr>
          <p:nvPr/>
        </p:nvSpPr>
        <p:spPr bwMode="auto">
          <a:xfrm>
            <a:off x="1715822" y="4197789"/>
            <a:ext cx="371768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1799">
                <a:solidFill>
                  <a:srgbClr val="000000"/>
                </a:solidFill>
                <a:latin typeface="Tahoma" charset="0"/>
              </a:rPr>
              <a:t>Acknowledgements (waiting seq#)</a:t>
            </a:r>
          </a:p>
        </p:txBody>
      </p:sp>
      <p:sp>
        <p:nvSpPr>
          <p:cNvPr id="162835" name="Rectangle 34"/>
          <p:cNvSpPr>
            <a:spLocks noChangeArrowheads="1"/>
          </p:cNvSpPr>
          <p:nvPr/>
        </p:nvSpPr>
        <p:spPr bwMode="auto">
          <a:xfrm>
            <a:off x="6514203" y="350992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36" name="Text Box 35"/>
          <p:cNvSpPr txBox="1">
            <a:spLocks noChangeArrowheads="1"/>
          </p:cNvSpPr>
          <p:nvPr/>
        </p:nvSpPr>
        <p:spPr bwMode="auto">
          <a:xfrm>
            <a:off x="6685573" y="3567049"/>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7</a:t>
            </a:r>
            <a:endParaRPr lang="en-US" altLang="x-none" sz="1799">
              <a:solidFill>
                <a:srgbClr val="000000"/>
              </a:solidFill>
              <a:latin typeface="Tahoma" charset="0"/>
              <a:ea typeface="宋体" charset="-122"/>
            </a:endParaRPr>
          </a:p>
        </p:txBody>
      </p:sp>
      <p:grpSp>
        <p:nvGrpSpPr>
          <p:cNvPr id="3" name="Group 2">
            <a:extLst>
              <a:ext uri="{FF2B5EF4-FFF2-40B4-BE49-F238E27FC236}">
                <a16:creationId xmlns:a16="http://schemas.microsoft.com/office/drawing/2014/main" id="{0EB5E54F-69A5-DC4A-B9EB-018B2D9AD9D6}"/>
              </a:ext>
            </a:extLst>
          </p:cNvPr>
          <p:cNvGrpSpPr/>
          <p:nvPr/>
        </p:nvGrpSpPr>
        <p:grpSpPr>
          <a:xfrm>
            <a:off x="2344180" y="4540534"/>
            <a:ext cx="332142" cy="472494"/>
            <a:chOff x="1602422" y="4920134"/>
            <a:chExt cx="443676" cy="631158"/>
          </a:xfrm>
        </p:grpSpPr>
        <p:sp>
          <p:nvSpPr>
            <p:cNvPr id="162840" name="Rectangle 20"/>
            <p:cNvSpPr>
              <a:spLocks noChangeArrowheads="1"/>
            </p:cNvSpPr>
            <p:nvPr/>
          </p:nvSpPr>
          <p:spPr bwMode="auto">
            <a:xfrm>
              <a:off x="1604012" y="4920134"/>
              <a:ext cx="379939" cy="61044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42" name="Text Box 22"/>
            <p:cNvSpPr txBox="1">
              <a:spLocks noChangeArrowheads="1"/>
            </p:cNvSpPr>
            <p:nvPr/>
          </p:nvSpPr>
          <p:spPr bwMode="auto">
            <a:xfrm>
              <a:off x="1602422" y="4996440"/>
              <a:ext cx="443676" cy="55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2</a:t>
              </a:r>
              <a:endParaRPr lang="en-US" altLang="x-none" sz="1799">
                <a:solidFill>
                  <a:srgbClr val="000000"/>
                </a:solidFill>
                <a:latin typeface="Tahoma" charset="0"/>
              </a:endParaRPr>
            </a:p>
          </p:txBody>
        </p:sp>
      </p:grpSp>
      <p:grpSp>
        <p:nvGrpSpPr>
          <p:cNvPr id="4" name="Group 3">
            <a:extLst>
              <a:ext uri="{FF2B5EF4-FFF2-40B4-BE49-F238E27FC236}">
                <a16:creationId xmlns:a16="http://schemas.microsoft.com/office/drawing/2014/main" id="{DAF29672-32CD-344A-AC24-945905187A72}"/>
              </a:ext>
            </a:extLst>
          </p:cNvPr>
          <p:cNvGrpSpPr/>
          <p:nvPr/>
        </p:nvGrpSpPr>
        <p:grpSpPr>
          <a:xfrm>
            <a:off x="3143910" y="4540534"/>
            <a:ext cx="332142" cy="472494"/>
            <a:chOff x="2670704" y="4920134"/>
            <a:chExt cx="443676" cy="631158"/>
          </a:xfrm>
        </p:grpSpPr>
        <p:sp>
          <p:nvSpPr>
            <p:cNvPr id="162841" name="Rectangle 21"/>
            <p:cNvSpPr>
              <a:spLocks noChangeArrowheads="1"/>
            </p:cNvSpPr>
            <p:nvPr/>
          </p:nvSpPr>
          <p:spPr bwMode="auto">
            <a:xfrm>
              <a:off x="2672294" y="4920134"/>
              <a:ext cx="379939" cy="61044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43" name="Text Box 23"/>
            <p:cNvSpPr txBox="1">
              <a:spLocks noChangeArrowheads="1"/>
            </p:cNvSpPr>
            <p:nvPr/>
          </p:nvSpPr>
          <p:spPr bwMode="auto">
            <a:xfrm>
              <a:off x="2670704" y="4996440"/>
              <a:ext cx="443676" cy="55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3</a:t>
              </a:r>
              <a:endParaRPr lang="en-US" altLang="x-none" sz="1799">
                <a:solidFill>
                  <a:srgbClr val="000000"/>
                </a:solidFill>
                <a:latin typeface="Tahoma" charset="0"/>
              </a:endParaRPr>
            </a:p>
          </p:txBody>
        </p:sp>
      </p:grpSp>
      <p:grpSp>
        <p:nvGrpSpPr>
          <p:cNvPr id="162844" name="Group 24"/>
          <p:cNvGrpSpPr>
            <a:grpSpLocks/>
          </p:cNvGrpSpPr>
          <p:nvPr/>
        </p:nvGrpSpPr>
        <p:grpSpPr bwMode="auto">
          <a:xfrm>
            <a:off x="3943641" y="4540530"/>
            <a:ext cx="332031" cy="472460"/>
            <a:chOff x="2352" y="3408"/>
            <a:chExt cx="279" cy="397"/>
          </a:xfrm>
        </p:grpSpPr>
        <p:sp>
          <p:nvSpPr>
            <p:cNvPr id="162853" name="Rectangle 25"/>
            <p:cNvSpPr>
              <a:spLocks noChangeArrowheads="1"/>
            </p:cNvSpPr>
            <p:nvPr/>
          </p:nvSpPr>
          <p:spPr bwMode="auto">
            <a:xfrm>
              <a:off x="2353" y="3408"/>
              <a:ext cx="239"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54" name="Text Box 26"/>
            <p:cNvSpPr txBox="1">
              <a:spLocks noChangeArrowheads="1"/>
            </p:cNvSpPr>
            <p:nvPr/>
          </p:nvSpPr>
          <p:spPr bwMode="auto">
            <a:xfrm>
              <a:off x="2352" y="3456"/>
              <a:ext cx="27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dirty="0">
                  <a:solidFill>
                    <a:srgbClr val="000000"/>
                  </a:solidFill>
                  <a:latin typeface="Tahoma" charset="0"/>
                </a:rPr>
                <a:t>4</a:t>
              </a:r>
              <a:endParaRPr lang="en-US" altLang="x-none" sz="1799" dirty="0">
                <a:solidFill>
                  <a:srgbClr val="000000"/>
                </a:solidFill>
                <a:latin typeface="Tahoma" charset="0"/>
              </a:endParaRPr>
            </a:p>
          </p:txBody>
        </p:sp>
      </p:grpSp>
      <p:grpSp>
        <p:nvGrpSpPr>
          <p:cNvPr id="5" name="Group 4">
            <a:extLst>
              <a:ext uri="{FF2B5EF4-FFF2-40B4-BE49-F238E27FC236}">
                <a16:creationId xmlns:a16="http://schemas.microsoft.com/office/drawing/2014/main" id="{4A637F4A-5825-6B46-BE4B-313928993195}"/>
              </a:ext>
            </a:extLst>
          </p:cNvPr>
          <p:cNvGrpSpPr/>
          <p:nvPr/>
        </p:nvGrpSpPr>
        <p:grpSpPr>
          <a:xfrm>
            <a:off x="5543099" y="4540534"/>
            <a:ext cx="332142" cy="472494"/>
            <a:chOff x="5875549" y="4920134"/>
            <a:chExt cx="443676" cy="631158"/>
          </a:xfrm>
        </p:grpSpPr>
        <p:sp>
          <p:nvSpPr>
            <p:cNvPr id="162845" name="Rectangle 29"/>
            <p:cNvSpPr>
              <a:spLocks noChangeArrowheads="1"/>
            </p:cNvSpPr>
            <p:nvPr/>
          </p:nvSpPr>
          <p:spPr bwMode="auto">
            <a:xfrm>
              <a:off x="5877139" y="4920134"/>
              <a:ext cx="379939" cy="610447"/>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46" name="Text Box 30"/>
            <p:cNvSpPr txBox="1">
              <a:spLocks noChangeArrowheads="1"/>
            </p:cNvSpPr>
            <p:nvPr/>
          </p:nvSpPr>
          <p:spPr bwMode="auto">
            <a:xfrm>
              <a:off x="5875549" y="4996440"/>
              <a:ext cx="443676" cy="5548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4</a:t>
              </a:r>
              <a:endParaRPr lang="en-US" altLang="x-none" sz="1799">
                <a:solidFill>
                  <a:srgbClr val="000000"/>
                </a:solidFill>
                <a:latin typeface="Tahoma" charset="0"/>
              </a:endParaRPr>
            </a:p>
          </p:txBody>
        </p:sp>
      </p:grpSp>
      <p:grpSp>
        <p:nvGrpSpPr>
          <p:cNvPr id="162847" name="Group 31"/>
          <p:cNvGrpSpPr>
            <a:grpSpLocks/>
          </p:cNvGrpSpPr>
          <p:nvPr/>
        </p:nvGrpSpPr>
        <p:grpSpPr bwMode="auto">
          <a:xfrm>
            <a:off x="6342829" y="4540530"/>
            <a:ext cx="332031" cy="472460"/>
            <a:chOff x="2352" y="3408"/>
            <a:chExt cx="279" cy="397"/>
          </a:xfrm>
        </p:grpSpPr>
        <p:sp>
          <p:nvSpPr>
            <p:cNvPr id="162851" name="Rectangle 32"/>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52" name="Text Box 33"/>
            <p:cNvSpPr txBox="1">
              <a:spLocks noChangeArrowheads="1"/>
            </p:cNvSpPr>
            <p:nvPr/>
          </p:nvSpPr>
          <p:spPr bwMode="auto">
            <a:xfrm>
              <a:off x="2352" y="3456"/>
              <a:ext cx="279" cy="349"/>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4</a:t>
              </a:r>
              <a:endParaRPr lang="en-US" altLang="x-none" sz="1799">
                <a:solidFill>
                  <a:srgbClr val="000000"/>
                </a:solidFill>
                <a:latin typeface="Tahoma" charset="0"/>
              </a:endParaRPr>
            </a:p>
          </p:txBody>
        </p:sp>
      </p:grpSp>
      <p:grpSp>
        <p:nvGrpSpPr>
          <p:cNvPr id="162848" name="Group 36"/>
          <p:cNvGrpSpPr>
            <a:grpSpLocks/>
          </p:cNvGrpSpPr>
          <p:nvPr/>
        </p:nvGrpSpPr>
        <p:grpSpPr bwMode="auto">
          <a:xfrm>
            <a:off x="7142559" y="4538151"/>
            <a:ext cx="332031" cy="472460"/>
            <a:chOff x="2352" y="3408"/>
            <a:chExt cx="279" cy="397"/>
          </a:xfrm>
        </p:grpSpPr>
        <p:sp>
          <p:nvSpPr>
            <p:cNvPr id="162849" name="Rectangle 37"/>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50" name="Text Box 38"/>
            <p:cNvSpPr txBox="1">
              <a:spLocks noChangeArrowheads="1"/>
            </p:cNvSpPr>
            <p:nvPr/>
          </p:nvSpPr>
          <p:spPr bwMode="auto">
            <a:xfrm>
              <a:off x="2352" y="3456"/>
              <a:ext cx="279" cy="349"/>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4</a:t>
              </a:r>
              <a:endParaRPr lang="en-US" altLang="x-none" sz="1799">
                <a:solidFill>
                  <a:srgbClr val="000000"/>
                </a:solidFill>
                <a:latin typeface="Tahoma" charset="0"/>
              </a:endParaRPr>
            </a:p>
          </p:txBody>
        </p:sp>
      </p:grpSp>
      <p:sp>
        <p:nvSpPr>
          <p:cNvPr id="162838" name="Line 39"/>
          <p:cNvSpPr>
            <a:spLocks noChangeShapeType="1"/>
          </p:cNvSpPr>
          <p:nvPr/>
        </p:nvSpPr>
        <p:spPr bwMode="auto">
          <a:xfrm flipV="1">
            <a:off x="4115012" y="3512306"/>
            <a:ext cx="628359" cy="4438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162839" name="Line 40"/>
          <p:cNvSpPr>
            <a:spLocks noChangeShapeType="1"/>
          </p:cNvSpPr>
          <p:nvPr/>
        </p:nvSpPr>
        <p:spPr bwMode="auto">
          <a:xfrm>
            <a:off x="4115012" y="3512306"/>
            <a:ext cx="628359" cy="456989"/>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6" name="Rectangular Callout 5">
            <a:extLst>
              <a:ext uri="{FF2B5EF4-FFF2-40B4-BE49-F238E27FC236}">
                <a16:creationId xmlns:a16="http://schemas.microsoft.com/office/drawing/2014/main" id="{B29612F6-24FC-C942-A2D3-581168AAC646}"/>
              </a:ext>
            </a:extLst>
          </p:cNvPr>
          <p:cNvSpPr/>
          <p:nvPr/>
        </p:nvSpPr>
        <p:spPr bwMode="auto">
          <a:xfrm>
            <a:off x="5084923" y="5339436"/>
            <a:ext cx="1600650" cy="611309"/>
          </a:xfrm>
          <a:prstGeom prst="wedgeRectCallout">
            <a:avLst>
              <a:gd name="adj1" fmla="val 87943"/>
              <a:gd name="adj2" fmla="val -10203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68453" tIns="34226" rIns="68453" bIns="34226" numCol="1" rtlCol="0" anchor="t" anchorCtr="0" compatLnSpc="1">
            <a:prstTxWarp prst="textNoShape">
              <a:avLst/>
            </a:prstTxWarp>
          </a:bodyPr>
          <a:lstStyle/>
          <a:p>
            <a:pPr algn="ctr" defTabSz="684518">
              <a:defRPr/>
            </a:pPr>
            <a:r>
              <a:rPr lang="en-US" sz="1797" dirty="0">
                <a:solidFill>
                  <a:srgbClr val="000000"/>
                </a:solidFill>
                <a:latin typeface="Times New Roman" pitchFamily="18" charset="0"/>
              </a:rPr>
              <a:t>Assume loss</a:t>
            </a:r>
            <a:br>
              <a:rPr lang="en-US" sz="1797" dirty="0">
                <a:solidFill>
                  <a:srgbClr val="000000"/>
                </a:solidFill>
                <a:latin typeface="Times New Roman" pitchFamily="18" charset="0"/>
              </a:rPr>
            </a:br>
            <a:r>
              <a:rPr lang="en-US" sz="1797" dirty="0">
                <a:solidFill>
                  <a:srgbClr val="000000"/>
                </a:solidFill>
                <a:latin typeface="Times New Roman" pitchFamily="18" charset="0"/>
              </a:rPr>
              <a:t>=&gt; </a:t>
            </a:r>
            <a:r>
              <a:rPr lang="en-US" sz="1797" dirty="0" err="1">
                <a:solidFill>
                  <a:srgbClr val="000000"/>
                </a:solidFill>
                <a:latin typeface="Times New Roman" pitchFamily="18" charset="0"/>
              </a:rPr>
              <a:t>cong</a:t>
            </a:r>
            <a:endParaRPr lang="en-US" sz="1797" dirty="0">
              <a:solidFill>
                <a:srgbClr val="000000"/>
              </a:solidFill>
              <a:latin typeface="Times New Roman" pitchFamily="18" charset="0"/>
            </a:endParaRPr>
          </a:p>
        </p:txBody>
      </p:sp>
      <p:sp>
        <p:nvSpPr>
          <p:cNvPr id="7" name="TextBox 6">
            <a:extLst>
              <a:ext uri="{FF2B5EF4-FFF2-40B4-BE49-F238E27FC236}">
                <a16:creationId xmlns:a16="http://schemas.microsoft.com/office/drawing/2014/main" id="{5BAD1793-1502-8449-A50C-15921835A3D4}"/>
              </a:ext>
            </a:extLst>
          </p:cNvPr>
          <p:cNvSpPr txBox="1"/>
          <p:nvPr/>
        </p:nvSpPr>
        <p:spPr>
          <a:xfrm>
            <a:off x="1600978" y="5303243"/>
            <a:ext cx="2342663" cy="553100"/>
          </a:xfrm>
          <a:prstGeom prst="rect">
            <a:avLst/>
          </a:prstGeom>
          <a:noFill/>
          <a:ln w="41275">
            <a:solidFill>
              <a:schemeClr val="accent6"/>
            </a:solidFill>
          </a:ln>
        </p:spPr>
        <p:txBody>
          <a:bodyPr wrap="square" rtlCol="0">
            <a:spAutoFit/>
          </a:bodyPr>
          <a:lstStyle/>
          <a:p>
            <a:pPr defTabSz="684518">
              <a:defRPr/>
            </a:pPr>
            <a:r>
              <a:rPr lang="en-US" sz="1497" dirty="0">
                <a:solidFill>
                  <a:srgbClr val="000000"/>
                </a:solidFill>
              </a:rPr>
              <a:t>Pros and Cons of </a:t>
            </a:r>
            <a:r>
              <a:rPr lang="en-US" sz="1497" dirty="0" err="1">
                <a:solidFill>
                  <a:srgbClr val="000000"/>
                </a:solidFill>
              </a:rPr>
              <a:t>endhosts</a:t>
            </a:r>
            <a:r>
              <a:rPr lang="en-US" sz="1497" dirty="0">
                <a:solidFill>
                  <a:srgbClr val="000000"/>
                </a:solidFill>
              </a:rPr>
              <a:t> using loss as congestion?</a:t>
            </a:r>
          </a:p>
        </p:txBody>
      </p:sp>
    </p:spTree>
    <p:extLst>
      <p:ext uri="{BB962C8B-B14F-4D97-AF65-F5344CB8AC3E}">
        <p14:creationId xmlns:p14="http://schemas.microsoft.com/office/powerpoint/2010/main" val="108994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8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8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28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5EA8-7A65-6546-9F6B-2C2533475046}"/>
              </a:ext>
            </a:extLst>
          </p:cNvPr>
          <p:cNvSpPr>
            <a:spLocks noGrp="1"/>
          </p:cNvSpPr>
          <p:nvPr>
            <p:ph type="title"/>
          </p:nvPr>
        </p:nvSpPr>
        <p:spPr>
          <a:xfrm>
            <a:off x="533400" y="228600"/>
            <a:ext cx="8534400" cy="1143000"/>
          </a:xfrm>
        </p:spPr>
        <p:txBody>
          <a:bodyPr/>
          <a:lstStyle/>
          <a:p>
            <a:r>
              <a:rPr lang="en-US" altLang="zh-CN" sz="3200" dirty="0">
                <a:solidFill>
                  <a:srgbClr val="3333CC"/>
                </a:solidFill>
                <a:ea typeface="宋体" charset="-122"/>
              </a:rPr>
              <a:t>Obtain d(t) </a:t>
            </a:r>
            <a:r>
              <a:rPr lang="en-US" sz="3200" dirty="0"/>
              <a:t>Approach 2: Network Feedback (ECN: Explicit Congestion Notification)</a:t>
            </a:r>
          </a:p>
        </p:txBody>
      </p:sp>
      <p:sp>
        <p:nvSpPr>
          <p:cNvPr id="2" name="Slide Number Placeholder 1">
            <a:extLst>
              <a:ext uri="{FF2B5EF4-FFF2-40B4-BE49-F238E27FC236}">
                <a16:creationId xmlns:a16="http://schemas.microsoft.com/office/drawing/2014/main" id="{3A77DC15-AF1E-C449-8B54-1B2E62F431B9}"/>
              </a:ext>
            </a:extLst>
          </p:cNvPr>
          <p:cNvSpPr>
            <a:spLocks noGrp="1"/>
          </p:cNvSpPr>
          <p:nvPr>
            <p:ph type="sldNum" sz="quarter" idx="4294967295"/>
          </p:nvPr>
        </p:nvSpPr>
        <p:spPr/>
        <p:txBody>
          <a:bodyPr/>
          <a:lstStyle/>
          <a:p>
            <a:pPr defTabSz="684518">
              <a:defRPr/>
            </a:pPr>
            <a:fld id="{47B22002-88AC-DA45-AB5D-F3D1C74ADEFF}" type="slidenum">
              <a:rPr lang="en-US" altLang="en-US">
                <a:solidFill>
                  <a:srgbClr val="000000"/>
                </a:solidFill>
              </a:rPr>
              <a:pPr defTabSz="684518">
                <a:defRPr/>
              </a:pPr>
              <a:t>53</a:t>
            </a:fld>
            <a:endParaRPr lang="en-US" altLang="en-US">
              <a:solidFill>
                <a:srgbClr val="000000"/>
              </a:solidFill>
            </a:endParaRPr>
          </a:p>
        </p:txBody>
      </p:sp>
      <p:grpSp>
        <p:nvGrpSpPr>
          <p:cNvPr id="5" name="Group 81">
            <a:extLst>
              <a:ext uri="{FF2B5EF4-FFF2-40B4-BE49-F238E27FC236}">
                <a16:creationId xmlns:a16="http://schemas.microsoft.com/office/drawing/2014/main" id="{8DB4428F-5D5C-2649-BF09-01030E30D87B}"/>
              </a:ext>
            </a:extLst>
          </p:cNvPr>
          <p:cNvGrpSpPr/>
          <p:nvPr/>
        </p:nvGrpSpPr>
        <p:grpSpPr>
          <a:xfrm>
            <a:off x="6221533" y="3543089"/>
            <a:ext cx="205360" cy="205360"/>
            <a:chOff x="6934200" y="2667000"/>
            <a:chExt cx="274320" cy="274320"/>
          </a:xfrm>
          <a:effectLst/>
        </p:grpSpPr>
        <p:sp>
          <p:nvSpPr>
            <p:cNvPr id="6" name="Rectangle 163">
              <a:extLst>
                <a:ext uri="{FF2B5EF4-FFF2-40B4-BE49-F238E27FC236}">
                  <a16:creationId xmlns:a16="http://schemas.microsoft.com/office/drawing/2014/main" id="{AF8F0345-1BD4-F94E-9FAC-BA17048348AA}"/>
                </a:ext>
              </a:extLst>
            </p:cNvPr>
            <p:cNvSpPr>
              <a:spLocks noChangeArrowheads="1"/>
            </p:cNvSpPr>
            <p:nvPr/>
          </p:nvSpPr>
          <p:spPr bwMode="auto">
            <a:xfrm>
              <a:off x="6934200" y="26670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kern="0">
                <a:solidFill>
                  <a:srgbClr val="333399"/>
                </a:solidFill>
                <a:latin typeface="Arial" pitchFamily="-109" charset="0"/>
              </a:endParaRPr>
            </a:p>
          </p:txBody>
        </p:sp>
        <p:sp>
          <p:nvSpPr>
            <p:cNvPr id="7" name="Oval 6">
              <a:extLst>
                <a:ext uri="{FF2B5EF4-FFF2-40B4-BE49-F238E27FC236}">
                  <a16:creationId xmlns:a16="http://schemas.microsoft.com/office/drawing/2014/main" id="{A84F5D25-42FE-574E-9CED-9513854B74E5}"/>
                </a:ext>
              </a:extLst>
            </p:cNvPr>
            <p:cNvSpPr/>
            <p:nvPr/>
          </p:nvSpPr>
          <p:spPr>
            <a:xfrm>
              <a:off x="7005638" y="2733675"/>
              <a:ext cx="133350" cy="144780"/>
            </a:xfrm>
            <a:prstGeom prst="ellipse">
              <a:avLst/>
            </a:prstGeom>
            <a:solidFill>
              <a:sysClr val="window" lastClr="FFFFFF"/>
            </a:solidFill>
            <a:ln w="25400" cap="flat" cmpd="sng" algn="ctr">
              <a:noFill/>
              <a:prstDash val="solid"/>
            </a:ln>
            <a:effectLst/>
          </p:spPr>
          <p:txBody>
            <a:bodyPr rtlCol="0" anchor="ctr"/>
            <a:lstStyle/>
            <a:p>
              <a:pPr algn="ctr" defTabSz="342258" eaLnBrk="1" fontAlgn="auto" hangingPunct="1">
                <a:spcBef>
                  <a:spcPts val="0"/>
                </a:spcBef>
                <a:spcAft>
                  <a:spcPts val="0"/>
                </a:spcAft>
                <a:defRPr/>
              </a:pPr>
              <a:endParaRPr lang="en-US" sz="1347" kern="0">
                <a:solidFill>
                  <a:prstClr val="white"/>
                </a:solidFill>
                <a:latin typeface="Calibri"/>
              </a:endParaRPr>
            </a:p>
          </p:txBody>
        </p:sp>
      </p:grpSp>
      <p:sp>
        <p:nvSpPr>
          <p:cNvPr id="8" name="Rectangle 163">
            <a:extLst>
              <a:ext uri="{FF2B5EF4-FFF2-40B4-BE49-F238E27FC236}">
                <a16:creationId xmlns:a16="http://schemas.microsoft.com/office/drawing/2014/main" id="{C2A1EA62-C2F3-2E49-AA1B-6E0B157E6287}"/>
              </a:ext>
            </a:extLst>
          </p:cNvPr>
          <p:cNvSpPr>
            <a:spLocks noChangeArrowheads="1"/>
          </p:cNvSpPr>
          <p:nvPr/>
        </p:nvSpPr>
        <p:spPr bwMode="auto">
          <a:xfrm>
            <a:off x="6221533" y="3545371"/>
            <a:ext cx="205360" cy="205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9" name="Rectangle 163">
            <a:extLst>
              <a:ext uri="{FF2B5EF4-FFF2-40B4-BE49-F238E27FC236}">
                <a16:creationId xmlns:a16="http://schemas.microsoft.com/office/drawing/2014/main" id="{14D9EAA8-C0D0-EE4F-BBB0-EA13B8678DB8}"/>
              </a:ext>
            </a:extLst>
          </p:cNvPr>
          <p:cNvSpPr>
            <a:spLocks noChangeArrowheads="1"/>
          </p:cNvSpPr>
          <p:nvPr/>
        </p:nvSpPr>
        <p:spPr bwMode="auto">
          <a:xfrm>
            <a:off x="6221533" y="3543089"/>
            <a:ext cx="205360" cy="205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10" name="TextBox 9">
            <a:extLst>
              <a:ext uri="{FF2B5EF4-FFF2-40B4-BE49-F238E27FC236}">
                <a16:creationId xmlns:a16="http://schemas.microsoft.com/office/drawing/2014/main" id="{673BD0F6-49AD-C14E-8D69-CC2480FB5FB7}"/>
              </a:ext>
            </a:extLst>
          </p:cNvPr>
          <p:cNvSpPr txBox="1"/>
          <p:nvPr/>
        </p:nvSpPr>
        <p:spPr>
          <a:xfrm>
            <a:off x="6164488" y="3494779"/>
            <a:ext cx="268109" cy="299634"/>
          </a:xfrm>
          <a:prstGeom prst="rect">
            <a:avLst/>
          </a:prstGeom>
          <a:solidFill>
            <a:sysClr val="window" lastClr="FFFFFF"/>
          </a:solidFill>
          <a:ln>
            <a:noFill/>
          </a:ln>
          <a:effectLst/>
        </p:spPr>
        <p:txBody>
          <a:bodyPr wrap="square" rtlCol="0">
            <a:spAutoFit/>
          </a:bodyPr>
          <a:lstStyle/>
          <a:p>
            <a:pPr defTabSz="342258" eaLnBrk="1" fontAlgn="auto" hangingPunct="1">
              <a:spcBef>
                <a:spcPts val="0"/>
              </a:spcBef>
              <a:spcAft>
                <a:spcPts val="0"/>
              </a:spcAft>
              <a:defRPr/>
            </a:pPr>
            <a:endParaRPr lang="en-US" sz="1347" kern="0" dirty="0">
              <a:solidFill>
                <a:prstClr val="black"/>
              </a:solidFill>
              <a:latin typeface="Calibri"/>
            </a:endParaRPr>
          </a:p>
        </p:txBody>
      </p:sp>
      <p:pic>
        <p:nvPicPr>
          <p:cNvPr id="11" name="Picture 10" descr="server-gray.png">
            <a:extLst>
              <a:ext uri="{FF2B5EF4-FFF2-40B4-BE49-F238E27FC236}">
                <a16:creationId xmlns:a16="http://schemas.microsoft.com/office/drawing/2014/main" id="{E7272DDC-6EE2-7049-8F70-0C3CAC3F2EBF}"/>
              </a:ext>
            </a:extLst>
          </p:cNvPr>
          <p:cNvPicPr>
            <a:picLocks noChangeAspect="1"/>
          </p:cNvPicPr>
          <p:nvPr/>
        </p:nvPicPr>
        <p:blipFill>
          <a:blip r:embed="rId2" cstate="print"/>
          <a:stretch>
            <a:fillRect/>
          </a:stretch>
        </p:blipFill>
        <p:spPr>
          <a:xfrm>
            <a:off x="2341202" y="5209557"/>
            <a:ext cx="685189" cy="729395"/>
          </a:xfrm>
          <a:prstGeom prst="rect">
            <a:avLst/>
          </a:prstGeom>
        </p:spPr>
      </p:pic>
      <p:pic>
        <p:nvPicPr>
          <p:cNvPr id="12" name="Picture 11" descr="server-gray.png">
            <a:extLst>
              <a:ext uri="{FF2B5EF4-FFF2-40B4-BE49-F238E27FC236}">
                <a16:creationId xmlns:a16="http://schemas.microsoft.com/office/drawing/2014/main" id="{E2FDAC29-F74A-194D-842A-9BCD21A0A814}"/>
              </a:ext>
            </a:extLst>
          </p:cNvPr>
          <p:cNvPicPr>
            <a:picLocks noChangeAspect="1"/>
          </p:cNvPicPr>
          <p:nvPr/>
        </p:nvPicPr>
        <p:blipFill>
          <a:blip r:embed="rId2" cstate="print"/>
          <a:stretch>
            <a:fillRect/>
          </a:stretch>
        </p:blipFill>
        <p:spPr>
          <a:xfrm>
            <a:off x="2341860" y="2369520"/>
            <a:ext cx="685189" cy="729395"/>
          </a:xfrm>
          <a:prstGeom prst="rect">
            <a:avLst/>
          </a:prstGeom>
        </p:spPr>
      </p:pic>
      <p:cxnSp>
        <p:nvCxnSpPr>
          <p:cNvPr id="13" name="Straight Connector 12">
            <a:extLst>
              <a:ext uri="{FF2B5EF4-FFF2-40B4-BE49-F238E27FC236}">
                <a16:creationId xmlns:a16="http://schemas.microsoft.com/office/drawing/2014/main" id="{B232BEF5-A7D6-094A-9FA8-C516461EA493}"/>
              </a:ext>
            </a:extLst>
          </p:cNvPr>
          <p:cNvCxnSpPr/>
          <p:nvPr/>
        </p:nvCxnSpPr>
        <p:spPr>
          <a:xfrm flipV="1">
            <a:off x="5296923" y="4136483"/>
            <a:ext cx="1205491" cy="0"/>
          </a:xfrm>
          <a:prstGeom prst="line">
            <a:avLst/>
          </a:prstGeom>
          <a:noFill/>
          <a:ln w="50800" cap="flat" cmpd="sng" algn="ctr">
            <a:solidFill>
              <a:sysClr val="windowText" lastClr="000000"/>
            </a:solidFill>
            <a:prstDash val="solid"/>
          </a:ln>
          <a:effectLst/>
        </p:spPr>
      </p:cxnSp>
      <p:cxnSp>
        <p:nvCxnSpPr>
          <p:cNvPr id="14" name="Straight Connector 13">
            <a:extLst>
              <a:ext uri="{FF2B5EF4-FFF2-40B4-BE49-F238E27FC236}">
                <a16:creationId xmlns:a16="http://schemas.microsoft.com/office/drawing/2014/main" id="{500DDD53-7B2D-2342-81EC-2737FB331C06}"/>
              </a:ext>
            </a:extLst>
          </p:cNvPr>
          <p:cNvCxnSpPr/>
          <p:nvPr/>
        </p:nvCxnSpPr>
        <p:spPr>
          <a:xfrm>
            <a:off x="2984160" y="2734219"/>
            <a:ext cx="1254319" cy="1322270"/>
          </a:xfrm>
          <a:prstGeom prst="line">
            <a:avLst/>
          </a:prstGeom>
          <a:noFill/>
          <a:ln w="50800" cap="flat" cmpd="sng" algn="ctr">
            <a:solidFill>
              <a:sysClr val="windowText" lastClr="000000"/>
            </a:solidFill>
            <a:prstDash val="solid"/>
          </a:ln>
          <a:effectLst/>
        </p:spPr>
      </p:cxnSp>
      <p:cxnSp>
        <p:nvCxnSpPr>
          <p:cNvPr id="15" name="Straight Connector 14">
            <a:extLst>
              <a:ext uri="{FF2B5EF4-FFF2-40B4-BE49-F238E27FC236}">
                <a16:creationId xmlns:a16="http://schemas.microsoft.com/office/drawing/2014/main" id="{1C9E9300-AE87-7149-8F75-A3EE51E2B113}"/>
              </a:ext>
            </a:extLst>
          </p:cNvPr>
          <p:cNvCxnSpPr/>
          <p:nvPr/>
        </p:nvCxnSpPr>
        <p:spPr>
          <a:xfrm flipV="1">
            <a:off x="2983503" y="4227622"/>
            <a:ext cx="1254976" cy="1346633"/>
          </a:xfrm>
          <a:prstGeom prst="line">
            <a:avLst/>
          </a:prstGeom>
          <a:noFill/>
          <a:ln w="50800" cap="flat" cmpd="sng" algn="ctr">
            <a:solidFill>
              <a:sysClr val="windowText" lastClr="000000"/>
            </a:solidFill>
            <a:prstDash val="solid"/>
          </a:ln>
          <a:effectLst/>
        </p:spPr>
      </p:cxnSp>
      <p:grpSp>
        <p:nvGrpSpPr>
          <p:cNvPr id="16" name="Group 151">
            <a:extLst>
              <a:ext uri="{FF2B5EF4-FFF2-40B4-BE49-F238E27FC236}">
                <a16:creationId xmlns:a16="http://schemas.microsoft.com/office/drawing/2014/main" id="{922B5ABE-17DE-AA45-8E21-43C5C5A8375A}"/>
              </a:ext>
            </a:extLst>
          </p:cNvPr>
          <p:cNvGrpSpPr>
            <a:grpSpLocks/>
          </p:cNvGrpSpPr>
          <p:nvPr/>
        </p:nvGrpSpPr>
        <p:grpSpPr bwMode="auto">
          <a:xfrm>
            <a:off x="4339069" y="3909718"/>
            <a:ext cx="969754" cy="456355"/>
            <a:chOff x="4032" y="480"/>
            <a:chExt cx="768" cy="576"/>
          </a:xfrm>
          <a:gradFill>
            <a:gsLst>
              <a:gs pos="0">
                <a:sysClr val="window" lastClr="FFFFFF"/>
              </a:gs>
              <a:gs pos="100000">
                <a:srgbClr val="0000FF"/>
              </a:gs>
            </a:gsLst>
            <a:lin ang="0" scaled="1"/>
          </a:gradFill>
        </p:grpSpPr>
        <p:sp>
          <p:nvSpPr>
            <p:cNvPr id="17" name="Freeform 152">
              <a:extLst>
                <a:ext uri="{FF2B5EF4-FFF2-40B4-BE49-F238E27FC236}">
                  <a16:creationId xmlns:a16="http://schemas.microsoft.com/office/drawing/2014/main" id="{2B2E414F-9037-914F-ADA8-37F5F39A945B}"/>
                </a:ext>
              </a:extLst>
            </p:cNvPr>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ysClr val="windowText" lastClr="000000"/>
              </a:solidFill>
              <a:round/>
              <a:headEnd/>
              <a:tailEnd/>
            </a:ln>
          </p:spPr>
          <p:txBody>
            <a:bodyPr/>
            <a:lstStyle/>
            <a:p>
              <a:pPr defTabSz="342258" eaLnBrk="1" fontAlgn="auto" hangingPunct="1">
                <a:spcBef>
                  <a:spcPts val="0"/>
                </a:spcBef>
                <a:spcAft>
                  <a:spcPts val="0"/>
                </a:spcAft>
                <a:defRPr/>
              </a:pPr>
              <a:endParaRPr lang="en-US" sz="1347" kern="0">
                <a:solidFill>
                  <a:srgbClr val="333399"/>
                </a:solidFill>
                <a:latin typeface="Calibri"/>
              </a:endParaRPr>
            </a:p>
          </p:txBody>
        </p:sp>
        <p:sp>
          <p:nvSpPr>
            <p:cNvPr id="18" name="Line 153">
              <a:extLst>
                <a:ext uri="{FF2B5EF4-FFF2-40B4-BE49-F238E27FC236}">
                  <a16:creationId xmlns:a16="http://schemas.microsoft.com/office/drawing/2014/main" id="{F52A7C06-185F-F642-8DE7-53B81B9E81A5}"/>
                </a:ext>
              </a:extLst>
            </p:cNvPr>
            <p:cNvSpPr>
              <a:spLocks noChangeShapeType="1"/>
            </p:cNvSpPr>
            <p:nvPr/>
          </p:nvSpPr>
          <p:spPr bwMode="auto">
            <a:xfrm>
              <a:off x="4664" y="653"/>
              <a:ext cx="0" cy="288"/>
            </a:xfrm>
            <a:prstGeom prst="line">
              <a:avLst/>
            </a:prstGeom>
            <a:grpFill/>
            <a:ln w="28575">
              <a:solidFill>
                <a:sysClr val="windowText" lastClr="000000"/>
              </a:solidFill>
              <a:round/>
              <a:headEnd/>
              <a:tailEnd/>
            </a:ln>
          </p:spPr>
          <p:txBody>
            <a:bodyPr/>
            <a:lstStyle/>
            <a:p>
              <a:pPr defTabSz="342258" eaLnBrk="1" fontAlgn="auto" hangingPunct="1">
                <a:spcBef>
                  <a:spcPts val="0"/>
                </a:spcBef>
                <a:spcAft>
                  <a:spcPts val="0"/>
                </a:spcAft>
                <a:defRPr/>
              </a:pPr>
              <a:endParaRPr lang="en-US" sz="1347" kern="0">
                <a:solidFill>
                  <a:prstClr val="black"/>
                </a:solidFill>
                <a:latin typeface="Calibri"/>
              </a:endParaRPr>
            </a:p>
          </p:txBody>
        </p:sp>
      </p:grpSp>
      <p:sp>
        <p:nvSpPr>
          <p:cNvPr id="19" name="TextBox 18">
            <a:extLst>
              <a:ext uri="{FF2B5EF4-FFF2-40B4-BE49-F238E27FC236}">
                <a16:creationId xmlns:a16="http://schemas.microsoft.com/office/drawing/2014/main" id="{E6430BC0-D24F-324C-BA84-0C4DE3304B57}"/>
              </a:ext>
            </a:extLst>
          </p:cNvPr>
          <p:cNvSpPr txBox="1"/>
          <p:nvPr/>
        </p:nvSpPr>
        <p:spPr>
          <a:xfrm>
            <a:off x="2170069" y="2027254"/>
            <a:ext cx="969754" cy="299634"/>
          </a:xfrm>
          <a:prstGeom prst="rect">
            <a:avLst/>
          </a:prstGeom>
          <a:noFill/>
        </p:spPr>
        <p:txBody>
          <a:bodyPr wrap="square" rtlCol="0">
            <a:spAutoFit/>
          </a:bodyPr>
          <a:lstStyle/>
          <a:p>
            <a:pPr defTabSz="342258" eaLnBrk="1" fontAlgn="auto" hangingPunct="1">
              <a:spcBef>
                <a:spcPts val="0"/>
              </a:spcBef>
              <a:spcAft>
                <a:spcPts val="0"/>
              </a:spcAft>
              <a:defRPr/>
            </a:pPr>
            <a:r>
              <a:rPr lang="en-US" sz="1347" b="1" dirty="0">
                <a:solidFill>
                  <a:prstClr val="black"/>
                </a:solidFill>
                <a:latin typeface="Calibri"/>
              </a:rPr>
              <a:t>Sender 1</a:t>
            </a:r>
          </a:p>
        </p:txBody>
      </p:sp>
      <p:sp>
        <p:nvSpPr>
          <p:cNvPr id="20" name="TextBox 19">
            <a:extLst>
              <a:ext uri="{FF2B5EF4-FFF2-40B4-BE49-F238E27FC236}">
                <a16:creationId xmlns:a16="http://schemas.microsoft.com/office/drawing/2014/main" id="{E2631B6A-47C9-5041-9046-76AF42EBEC63}"/>
              </a:ext>
            </a:extLst>
          </p:cNvPr>
          <p:cNvSpPr txBox="1"/>
          <p:nvPr/>
        </p:nvSpPr>
        <p:spPr>
          <a:xfrm>
            <a:off x="2170069" y="4879472"/>
            <a:ext cx="798621" cy="506934"/>
          </a:xfrm>
          <a:prstGeom prst="rect">
            <a:avLst/>
          </a:prstGeom>
          <a:noFill/>
        </p:spPr>
        <p:txBody>
          <a:bodyPr wrap="square" rtlCol="0">
            <a:spAutoFit/>
          </a:bodyPr>
          <a:lstStyle/>
          <a:p>
            <a:pPr defTabSz="342258" eaLnBrk="1" fontAlgn="auto" hangingPunct="1">
              <a:spcBef>
                <a:spcPts val="0"/>
              </a:spcBef>
              <a:spcAft>
                <a:spcPts val="0"/>
              </a:spcAft>
              <a:defRPr/>
            </a:pPr>
            <a:r>
              <a:rPr lang="en-US" sz="1347" b="1" dirty="0">
                <a:solidFill>
                  <a:prstClr val="black"/>
                </a:solidFill>
                <a:latin typeface="Calibri"/>
              </a:rPr>
              <a:t>Sender 2</a:t>
            </a:r>
          </a:p>
        </p:txBody>
      </p:sp>
      <p:sp>
        <p:nvSpPr>
          <p:cNvPr id="21" name="TextBox 20">
            <a:extLst>
              <a:ext uri="{FF2B5EF4-FFF2-40B4-BE49-F238E27FC236}">
                <a16:creationId xmlns:a16="http://schemas.microsoft.com/office/drawing/2014/main" id="{E14375D5-2941-E84C-9F16-53CEC2074517}"/>
              </a:ext>
            </a:extLst>
          </p:cNvPr>
          <p:cNvSpPr txBox="1"/>
          <p:nvPr/>
        </p:nvSpPr>
        <p:spPr>
          <a:xfrm>
            <a:off x="6448396" y="3348009"/>
            <a:ext cx="856980" cy="299634"/>
          </a:xfrm>
          <a:prstGeom prst="rect">
            <a:avLst/>
          </a:prstGeom>
          <a:noFill/>
        </p:spPr>
        <p:txBody>
          <a:bodyPr wrap="square" rtlCol="0">
            <a:spAutoFit/>
          </a:bodyPr>
          <a:lstStyle/>
          <a:p>
            <a:pPr defTabSz="342258" eaLnBrk="1" fontAlgn="auto" hangingPunct="1">
              <a:spcBef>
                <a:spcPts val="0"/>
              </a:spcBef>
              <a:spcAft>
                <a:spcPts val="0"/>
              </a:spcAft>
              <a:defRPr/>
            </a:pPr>
            <a:r>
              <a:rPr lang="en-US" sz="1347" b="1" dirty="0">
                <a:solidFill>
                  <a:prstClr val="black"/>
                </a:solidFill>
                <a:latin typeface="Calibri"/>
              </a:rPr>
              <a:t>Receiver</a:t>
            </a:r>
          </a:p>
        </p:txBody>
      </p:sp>
      <p:sp>
        <p:nvSpPr>
          <p:cNvPr id="22" name="Rectangle 163">
            <a:extLst>
              <a:ext uri="{FF2B5EF4-FFF2-40B4-BE49-F238E27FC236}">
                <a16:creationId xmlns:a16="http://schemas.microsoft.com/office/drawing/2014/main" id="{B9A34147-1F89-CA43-AC9D-EC097E44D8F6}"/>
              </a:ext>
            </a:extLst>
          </p:cNvPr>
          <p:cNvSpPr>
            <a:spLocks noChangeArrowheads="1"/>
          </p:cNvSpPr>
          <p:nvPr/>
        </p:nvSpPr>
        <p:spPr bwMode="auto">
          <a:xfrm>
            <a:off x="2826254" y="5394179"/>
            <a:ext cx="143751" cy="44494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23" name="Rectangle 163">
            <a:extLst>
              <a:ext uri="{FF2B5EF4-FFF2-40B4-BE49-F238E27FC236}">
                <a16:creationId xmlns:a16="http://schemas.microsoft.com/office/drawing/2014/main" id="{3A021DCD-A65A-934D-BE68-E660AE690C05}"/>
              </a:ext>
            </a:extLst>
          </p:cNvPr>
          <p:cNvSpPr>
            <a:spLocks noChangeArrowheads="1"/>
          </p:cNvSpPr>
          <p:nvPr/>
        </p:nvSpPr>
        <p:spPr bwMode="auto">
          <a:xfrm>
            <a:off x="2826254" y="2525418"/>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pic>
        <p:nvPicPr>
          <p:cNvPr id="24" name="Picture 23" descr="server2.jpg">
            <a:extLst>
              <a:ext uri="{FF2B5EF4-FFF2-40B4-BE49-F238E27FC236}">
                <a16:creationId xmlns:a16="http://schemas.microsoft.com/office/drawing/2014/main" id="{6A039CEF-3E57-2F43-9BD0-5A68753A6BCE}"/>
              </a:ext>
            </a:extLst>
          </p:cNvPr>
          <p:cNvPicPr>
            <a:picLocks noChangeAspect="1"/>
          </p:cNvPicPr>
          <p:nvPr/>
        </p:nvPicPr>
        <p:blipFill>
          <a:blip r:embed="rId3" cstate="print"/>
          <a:stretch>
            <a:fillRect/>
          </a:stretch>
        </p:blipFill>
        <p:spPr>
          <a:xfrm>
            <a:off x="6445369" y="3736036"/>
            <a:ext cx="860007" cy="825605"/>
          </a:xfrm>
          <a:prstGeom prst="rect">
            <a:avLst/>
          </a:prstGeom>
        </p:spPr>
      </p:pic>
      <p:sp>
        <p:nvSpPr>
          <p:cNvPr id="43" name="Rectangle 163">
            <a:extLst>
              <a:ext uri="{FF2B5EF4-FFF2-40B4-BE49-F238E27FC236}">
                <a16:creationId xmlns:a16="http://schemas.microsoft.com/office/drawing/2014/main" id="{126F0CE3-4C54-8C4C-8D4B-6142107FF8CF}"/>
              </a:ext>
            </a:extLst>
          </p:cNvPr>
          <p:cNvSpPr>
            <a:spLocks noChangeArrowheads="1"/>
          </p:cNvSpPr>
          <p:nvPr/>
        </p:nvSpPr>
        <p:spPr bwMode="auto">
          <a:xfrm>
            <a:off x="5147469" y="3911561"/>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4" name="Rectangle 163">
            <a:extLst>
              <a:ext uri="{FF2B5EF4-FFF2-40B4-BE49-F238E27FC236}">
                <a16:creationId xmlns:a16="http://schemas.microsoft.com/office/drawing/2014/main" id="{FD0B1B9D-A0FB-CF47-AF91-8ADA5180BC22}"/>
              </a:ext>
            </a:extLst>
          </p:cNvPr>
          <p:cNvSpPr>
            <a:spLocks noChangeArrowheads="1"/>
          </p:cNvSpPr>
          <p:nvPr/>
        </p:nvSpPr>
        <p:spPr bwMode="auto">
          <a:xfrm>
            <a:off x="4976336" y="3921068"/>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5" name="Rectangle 163">
            <a:extLst>
              <a:ext uri="{FF2B5EF4-FFF2-40B4-BE49-F238E27FC236}">
                <a16:creationId xmlns:a16="http://schemas.microsoft.com/office/drawing/2014/main" id="{2952409E-E4A6-904B-B686-182A1E3B19B5}"/>
              </a:ext>
            </a:extLst>
          </p:cNvPr>
          <p:cNvSpPr>
            <a:spLocks noChangeArrowheads="1"/>
          </p:cNvSpPr>
          <p:nvPr/>
        </p:nvSpPr>
        <p:spPr bwMode="auto">
          <a:xfrm>
            <a:off x="4819194" y="3918632"/>
            <a:ext cx="143751" cy="44494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6" name="Rectangle 163">
            <a:extLst>
              <a:ext uri="{FF2B5EF4-FFF2-40B4-BE49-F238E27FC236}">
                <a16:creationId xmlns:a16="http://schemas.microsoft.com/office/drawing/2014/main" id="{D230E46C-C83B-694A-902B-D3E0E0DA1275}"/>
              </a:ext>
            </a:extLst>
          </p:cNvPr>
          <p:cNvSpPr>
            <a:spLocks noChangeArrowheads="1"/>
          </p:cNvSpPr>
          <p:nvPr/>
        </p:nvSpPr>
        <p:spPr bwMode="auto">
          <a:xfrm>
            <a:off x="4672100" y="3916314"/>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7" name="Rectangle 163">
            <a:extLst>
              <a:ext uri="{FF2B5EF4-FFF2-40B4-BE49-F238E27FC236}">
                <a16:creationId xmlns:a16="http://schemas.microsoft.com/office/drawing/2014/main" id="{702D2ADA-6E47-4F49-98ED-E9981FB0AACF}"/>
              </a:ext>
            </a:extLst>
          </p:cNvPr>
          <p:cNvSpPr>
            <a:spLocks noChangeArrowheads="1"/>
          </p:cNvSpPr>
          <p:nvPr/>
        </p:nvSpPr>
        <p:spPr bwMode="auto">
          <a:xfrm>
            <a:off x="4519710" y="3913878"/>
            <a:ext cx="143751" cy="44494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8" name="Freeform 47">
            <a:extLst>
              <a:ext uri="{FF2B5EF4-FFF2-40B4-BE49-F238E27FC236}">
                <a16:creationId xmlns:a16="http://schemas.microsoft.com/office/drawing/2014/main" id="{4B97E2CB-FA8F-144E-BCDE-BF82AC766E76}"/>
              </a:ext>
            </a:extLst>
          </p:cNvPr>
          <p:cNvSpPr/>
          <p:nvPr/>
        </p:nvSpPr>
        <p:spPr>
          <a:xfrm>
            <a:off x="3022206" y="2632078"/>
            <a:ext cx="3435645" cy="1431314"/>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noFill/>
          <a:ln w="38100" cap="flat" cmpd="sng" algn="ctr">
            <a:solidFill>
              <a:srgbClr val="FF6600"/>
            </a:solidFill>
            <a:prstDash val="dash"/>
            <a:tailEnd type="arrow" w="lg" len="lg"/>
          </a:ln>
          <a:effectLst>
            <a:outerShdw blurRad="40000" dist="20000" dir="5400000" rotWithShape="0">
              <a:srgbClr val="000000">
                <a:alpha val="38000"/>
              </a:srgbClr>
            </a:outerShdw>
          </a:effectLst>
        </p:spPr>
        <p:txBody>
          <a:bodyPr rtlCol="0" anchor="ctr"/>
          <a:lstStyle/>
          <a:p>
            <a:pPr algn="ctr" defTabSz="342258" eaLnBrk="1" fontAlgn="auto" hangingPunct="1">
              <a:spcBef>
                <a:spcPts val="0"/>
              </a:spcBef>
              <a:spcAft>
                <a:spcPts val="0"/>
              </a:spcAft>
              <a:defRPr/>
            </a:pPr>
            <a:endParaRPr lang="en-US" sz="1347" kern="0">
              <a:solidFill>
                <a:prstClr val="black"/>
              </a:solidFill>
              <a:latin typeface="Calibri"/>
            </a:endParaRPr>
          </a:p>
        </p:txBody>
      </p:sp>
      <p:sp>
        <p:nvSpPr>
          <p:cNvPr id="49" name="Freeform 48">
            <a:extLst>
              <a:ext uri="{FF2B5EF4-FFF2-40B4-BE49-F238E27FC236}">
                <a16:creationId xmlns:a16="http://schemas.microsoft.com/office/drawing/2014/main" id="{09318B42-DB99-B04B-8838-84A4FAFD9499}"/>
              </a:ext>
            </a:extLst>
          </p:cNvPr>
          <p:cNvSpPr/>
          <p:nvPr/>
        </p:nvSpPr>
        <p:spPr>
          <a:xfrm rot="13624889" flipV="1">
            <a:off x="3082570" y="2383258"/>
            <a:ext cx="3435645" cy="1431314"/>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noFill/>
          <a:ln w="38100" cap="flat" cmpd="sng" algn="ctr">
            <a:solidFill>
              <a:srgbClr val="0000FF"/>
            </a:solidFill>
            <a:prstDash val="dash"/>
            <a:tailEnd type="arrow" w="lg" len="lg"/>
          </a:ln>
          <a:effectLst>
            <a:outerShdw blurRad="40000" dist="20000" dir="5400000" rotWithShape="0">
              <a:srgbClr val="000000">
                <a:alpha val="38000"/>
              </a:srgbClr>
            </a:outerShdw>
          </a:effectLst>
        </p:spPr>
        <p:txBody>
          <a:bodyPr rtlCol="0" anchor="ctr"/>
          <a:lstStyle/>
          <a:p>
            <a:pPr algn="ctr" defTabSz="342258" eaLnBrk="1" fontAlgn="auto" hangingPunct="1">
              <a:spcBef>
                <a:spcPts val="0"/>
              </a:spcBef>
              <a:spcAft>
                <a:spcPts val="0"/>
              </a:spcAft>
              <a:defRPr/>
            </a:pPr>
            <a:endParaRPr lang="en-US" sz="1347" kern="0">
              <a:solidFill>
                <a:prstClr val="black"/>
              </a:solidFill>
              <a:latin typeface="Calibri"/>
            </a:endParaRPr>
          </a:p>
        </p:txBody>
      </p:sp>
      <p:grpSp>
        <p:nvGrpSpPr>
          <p:cNvPr id="50" name="Group 49">
            <a:extLst>
              <a:ext uri="{FF2B5EF4-FFF2-40B4-BE49-F238E27FC236}">
                <a16:creationId xmlns:a16="http://schemas.microsoft.com/office/drawing/2014/main" id="{5B146597-B160-F242-841D-297EBCD1A380}"/>
              </a:ext>
            </a:extLst>
          </p:cNvPr>
          <p:cNvGrpSpPr/>
          <p:nvPr/>
        </p:nvGrpSpPr>
        <p:grpSpPr>
          <a:xfrm>
            <a:off x="4213464" y="4056488"/>
            <a:ext cx="2244386" cy="1771928"/>
            <a:chOff x="4099415" y="3962400"/>
            <a:chExt cx="2998057" cy="2366945"/>
          </a:xfrm>
        </p:grpSpPr>
        <p:grpSp>
          <p:nvGrpSpPr>
            <p:cNvPr id="51" name="Group 108">
              <a:extLst>
                <a:ext uri="{FF2B5EF4-FFF2-40B4-BE49-F238E27FC236}">
                  <a16:creationId xmlns:a16="http://schemas.microsoft.com/office/drawing/2014/main" id="{360FCD37-BCDB-DA48-A147-DD46B064B644}"/>
                </a:ext>
              </a:extLst>
            </p:cNvPr>
            <p:cNvGrpSpPr/>
            <p:nvPr/>
          </p:nvGrpSpPr>
          <p:grpSpPr>
            <a:xfrm>
              <a:off x="4099415" y="3962400"/>
              <a:ext cx="2998057" cy="2366945"/>
              <a:chOff x="4251815" y="3810000"/>
              <a:chExt cx="2998057" cy="2366945"/>
            </a:xfrm>
          </p:grpSpPr>
          <p:cxnSp>
            <p:nvCxnSpPr>
              <p:cNvPr id="54" name="Straight Arrow Connector 53">
                <a:extLst>
                  <a:ext uri="{FF2B5EF4-FFF2-40B4-BE49-F238E27FC236}">
                    <a16:creationId xmlns:a16="http://schemas.microsoft.com/office/drawing/2014/main" id="{20D3DDAE-F9A8-A047-B2F4-6568BC875E87}"/>
                  </a:ext>
                </a:extLst>
              </p:cNvPr>
              <p:cNvCxnSpPr>
                <a:cxnSpLocks/>
              </p:cNvCxnSpPr>
              <p:nvPr/>
            </p:nvCxnSpPr>
            <p:spPr>
              <a:xfrm flipV="1">
                <a:off x="4845458" y="3810000"/>
                <a:ext cx="107542" cy="1099344"/>
              </a:xfrm>
              <a:prstGeom prst="straightConnector1">
                <a:avLst/>
              </a:prstGeom>
              <a:noFill/>
              <a:ln w="38100" cap="flat" cmpd="sng" algn="ctr">
                <a:solidFill>
                  <a:sysClr val="windowText" lastClr="000000"/>
                </a:solidFill>
                <a:prstDash val="solid"/>
                <a:tailEnd type="arrow"/>
              </a:ln>
              <a:effectLst/>
            </p:spPr>
          </p:cxnSp>
          <p:cxnSp>
            <p:nvCxnSpPr>
              <p:cNvPr id="55" name="Straight Arrow Connector 54">
                <a:extLst>
                  <a:ext uri="{FF2B5EF4-FFF2-40B4-BE49-F238E27FC236}">
                    <a16:creationId xmlns:a16="http://schemas.microsoft.com/office/drawing/2014/main" id="{B1E247EA-F60B-CE4F-836E-1942ED7C2B7E}"/>
                  </a:ext>
                </a:extLst>
              </p:cNvPr>
              <p:cNvCxnSpPr>
                <a:cxnSpLocks/>
              </p:cNvCxnSpPr>
              <p:nvPr/>
            </p:nvCxnSpPr>
            <p:spPr>
              <a:xfrm flipH="1" flipV="1">
                <a:off x="4759326" y="3810794"/>
                <a:ext cx="72277" cy="1051500"/>
              </a:xfrm>
              <a:prstGeom prst="straightConnector1">
                <a:avLst/>
              </a:prstGeom>
              <a:noFill/>
              <a:ln w="38100" cap="flat" cmpd="sng" algn="ctr">
                <a:solidFill>
                  <a:sysClr val="windowText" lastClr="000000"/>
                </a:solidFill>
                <a:prstDash val="solid"/>
                <a:tailEnd type="arrow"/>
              </a:ln>
              <a:effectLst/>
            </p:spPr>
          </p:cxnSp>
          <p:sp>
            <p:nvSpPr>
              <p:cNvPr id="56" name="TextBox 55">
                <a:extLst>
                  <a:ext uri="{FF2B5EF4-FFF2-40B4-BE49-F238E27FC236}">
                    <a16:creationId xmlns:a16="http://schemas.microsoft.com/office/drawing/2014/main" id="{EEF9CA32-F5F6-9A45-A9E2-E1F4E391937A}"/>
                  </a:ext>
                </a:extLst>
              </p:cNvPr>
              <p:cNvSpPr txBox="1"/>
              <p:nvPr/>
            </p:nvSpPr>
            <p:spPr>
              <a:xfrm>
                <a:off x="4251815" y="4822619"/>
                <a:ext cx="2998057" cy="1354326"/>
              </a:xfrm>
              <a:prstGeom prst="rect">
                <a:avLst/>
              </a:prstGeom>
              <a:noFill/>
            </p:spPr>
            <p:txBody>
              <a:bodyPr wrap="square" rtlCol="0">
                <a:spAutoFit/>
              </a:bodyPr>
              <a:lstStyle/>
              <a:p>
                <a:pPr defTabSz="342258" eaLnBrk="1" fontAlgn="auto" hangingPunct="1">
                  <a:spcBef>
                    <a:spcPts val="0"/>
                  </a:spcBef>
                  <a:spcAft>
                    <a:spcPts val="0"/>
                  </a:spcAft>
                  <a:defRPr/>
                </a:pPr>
                <a:r>
                  <a:rPr lang="en-US" sz="1497" b="1" kern="0" dirty="0">
                    <a:solidFill>
                      <a:prstClr val="black"/>
                    </a:solidFill>
                    <a:latin typeface="Calibri"/>
                  </a:rPr>
                  <a:t>Network marks ECN Mark (1 bit) on </a:t>
                </a:r>
                <a:r>
                  <a:rPr lang="en-US" sz="1497" b="1" kern="0" dirty="0" err="1">
                    <a:solidFill>
                      <a:prstClr val="black"/>
                    </a:solidFill>
                    <a:latin typeface="Calibri"/>
                  </a:rPr>
                  <a:t>pkt</a:t>
                </a:r>
                <a:r>
                  <a:rPr lang="en-US" sz="1497" b="1" kern="0" dirty="0">
                    <a:solidFill>
                      <a:prstClr val="black"/>
                    </a:solidFill>
                    <a:latin typeface="Calibri"/>
                  </a:rPr>
                  <a:t> according </a:t>
                </a:r>
                <a:br>
                  <a:rPr lang="en-US" sz="1497" b="1" kern="0" dirty="0">
                    <a:solidFill>
                      <a:prstClr val="black"/>
                    </a:solidFill>
                    <a:latin typeface="Calibri"/>
                  </a:rPr>
                </a:br>
                <a:r>
                  <a:rPr lang="en-US" sz="1497" b="1" kern="0" dirty="0">
                    <a:solidFill>
                      <a:prstClr val="black"/>
                    </a:solidFill>
                    <a:latin typeface="Calibri"/>
                  </a:rPr>
                  <a:t>to local condition, e.g., queue length &gt; K</a:t>
                </a:r>
                <a:endParaRPr lang="en-US" sz="1347" b="1" kern="0" dirty="0">
                  <a:solidFill>
                    <a:prstClr val="black"/>
                  </a:solidFill>
                  <a:latin typeface="Calibri"/>
                </a:endParaRPr>
              </a:p>
            </p:txBody>
          </p:sp>
        </p:grpSp>
        <p:sp>
          <p:nvSpPr>
            <p:cNvPr id="52" name="Oval 51">
              <a:extLst>
                <a:ext uri="{FF2B5EF4-FFF2-40B4-BE49-F238E27FC236}">
                  <a16:creationId xmlns:a16="http://schemas.microsoft.com/office/drawing/2014/main" id="{FD94E0AB-0E44-734F-A24D-14459623238E}"/>
                </a:ext>
              </a:extLst>
            </p:cNvPr>
            <p:cNvSpPr/>
            <p:nvPr/>
          </p:nvSpPr>
          <p:spPr>
            <a:xfrm>
              <a:off x="4743450" y="3987800"/>
              <a:ext cx="133350" cy="144780"/>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defTabSz="342258" eaLnBrk="1" fontAlgn="auto" hangingPunct="1">
                <a:spcBef>
                  <a:spcPts val="0"/>
                </a:spcBef>
                <a:spcAft>
                  <a:spcPts val="0"/>
                </a:spcAft>
                <a:defRPr/>
              </a:pPr>
              <a:endParaRPr lang="en-US" sz="1347" kern="0">
                <a:solidFill>
                  <a:prstClr val="white"/>
                </a:solidFill>
                <a:latin typeface="Calibri"/>
              </a:endParaRPr>
            </a:p>
          </p:txBody>
        </p:sp>
        <p:sp>
          <p:nvSpPr>
            <p:cNvPr id="53" name="Oval 52">
              <a:extLst>
                <a:ext uri="{FF2B5EF4-FFF2-40B4-BE49-F238E27FC236}">
                  <a16:creationId xmlns:a16="http://schemas.microsoft.com/office/drawing/2014/main" id="{4F38C029-E2ED-624F-A9D7-2F3F2601EAC1}"/>
                </a:ext>
              </a:extLst>
            </p:cNvPr>
            <p:cNvSpPr/>
            <p:nvPr/>
          </p:nvSpPr>
          <p:spPr>
            <a:xfrm>
              <a:off x="4536472" y="3987800"/>
              <a:ext cx="133350" cy="144780"/>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defTabSz="342258" eaLnBrk="1" fontAlgn="auto" hangingPunct="1">
                <a:spcBef>
                  <a:spcPts val="0"/>
                </a:spcBef>
                <a:spcAft>
                  <a:spcPts val="0"/>
                </a:spcAft>
                <a:defRPr/>
              </a:pPr>
              <a:endParaRPr lang="en-US" sz="1347" kern="0">
                <a:solidFill>
                  <a:prstClr val="white"/>
                </a:solidFill>
                <a:latin typeface="Calibri"/>
              </a:endParaRPr>
            </a:p>
          </p:txBody>
        </p:sp>
      </p:grpSp>
      <p:sp>
        <p:nvSpPr>
          <p:cNvPr id="59" name="TextBox 58">
            <a:extLst>
              <a:ext uri="{FF2B5EF4-FFF2-40B4-BE49-F238E27FC236}">
                <a16:creationId xmlns:a16="http://schemas.microsoft.com/office/drawing/2014/main" id="{E794080F-2D9D-B04F-A196-4FC6CFDD8F16}"/>
              </a:ext>
            </a:extLst>
          </p:cNvPr>
          <p:cNvSpPr txBox="1"/>
          <p:nvPr/>
        </p:nvSpPr>
        <p:spPr>
          <a:xfrm>
            <a:off x="4192619" y="2897175"/>
            <a:ext cx="2424663" cy="553100"/>
          </a:xfrm>
          <a:prstGeom prst="rect">
            <a:avLst/>
          </a:prstGeom>
          <a:noFill/>
        </p:spPr>
        <p:txBody>
          <a:bodyPr wrap="square" rtlCol="0">
            <a:spAutoFit/>
          </a:bodyPr>
          <a:lstStyle/>
          <a:p>
            <a:pPr defTabSz="342258" eaLnBrk="1" fontAlgn="auto" hangingPunct="1">
              <a:spcBef>
                <a:spcPts val="0"/>
              </a:spcBef>
              <a:spcAft>
                <a:spcPts val="0"/>
              </a:spcAft>
              <a:defRPr/>
            </a:pPr>
            <a:r>
              <a:rPr lang="en-US" sz="1497" b="1" kern="0" dirty="0">
                <a:solidFill>
                  <a:prstClr val="black"/>
                </a:solidFill>
                <a:latin typeface="Calibri"/>
              </a:rPr>
              <a:t>Receiver bounces marker back to sender in ACK </a:t>
            </a:r>
            <a:r>
              <a:rPr lang="en-US" sz="1497" b="1" kern="0" dirty="0" err="1">
                <a:solidFill>
                  <a:prstClr val="black"/>
                </a:solidFill>
                <a:latin typeface="Calibri"/>
              </a:rPr>
              <a:t>msg</a:t>
            </a:r>
            <a:endParaRPr lang="en-US" sz="1347" b="1" kern="0" dirty="0">
              <a:solidFill>
                <a:prstClr val="black"/>
              </a:solidFill>
              <a:latin typeface="Calibri"/>
            </a:endParaRPr>
          </a:p>
        </p:txBody>
      </p:sp>
      <p:sp>
        <p:nvSpPr>
          <p:cNvPr id="60" name="TextBox 59">
            <a:extLst>
              <a:ext uri="{FF2B5EF4-FFF2-40B4-BE49-F238E27FC236}">
                <a16:creationId xmlns:a16="http://schemas.microsoft.com/office/drawing/2014/main" id="{B8668F03-50C8-D948-AAC2-AFA0E92CD746}"/>
              </a:ext>
            </a:extLst>
          </p:cNvPr>
          <p:cNvSpPr txBox="1"/>
          <p:nvPr/>
        </p:nvSpPr>
        <p:spPr>
          <a:xfrm>
            <a:off x="3116053" y="1832338"/>
            <a:ext cx="2424663" cy="553100"/>
          </a:xfrm>
          <a:prstGeom prst="rect">
            <a:avLst/>
          </a:prstGeom>
          <a:noFill/>
        </p:spPr>
        <p:txBody>
          <a:bodyPr wrap="square" rtlCol="0">
            <a:spAutoFit/>
          </a:bodyPr>
          <a:lstStyle/>
          <a:p>
            <a:pPr defTabSz="342258" eaLnBrk="1" fontAlgn="auto" hangingPunct="1">
              <a:spcBef>
                <a:spcPts val="0"/>
              </a:spcBef>
              <a:spcAft>
                <a:spcPts val="0"/>
              </a:spcAft>
              <a:defRPr/>
            </a:pPr>
            <a:r>
              <a:rPr lang="en-US" sz="1497" b="1" kern="0" dirty="0">
                <a:solidFill>
                  <a:prstClr val="black"/>
                </a:solidFill>
                <a:latin typeface="Calibri"/>
              </a:rPr>
              <a:t>Sender reduces rate if </a:t>
            </a:r>
            <a:br>
              <a:rPr lang="en-US" sz="1497" b="1" kern="0" dirty="0">
                <a:solidFill>
                  <a:prstClr val="black"/>
                </a:solidFill>
                <a:latin typeface="Calibri"/>
              </a:rPr>
            </a:br>
            <a:r>
              <a:rPr lang="en-US" sz="1497" b="1" kern="0" dirty="0">
                <a:solidFill>
                  <a:prstClr val="black"/>
                </a:solidFill>
                <a:latin typeface="Calibri"/>
              </a:rPr>
              <a:t>ECN received.</a:t>
            </a:r>
            <a:endParaRPr lang="en-US" sz="1347" b="1" kern="0" dirty="0">
              <a:solidFill>
                <a:prstClr val="black"/>
              </a:solidFill>
              <a:latin typeface="Calibri"/>
            </a:endParaRPr>
          </a:p>
        </p:txBody>
      </p:sp>
      <p:sp>
        <p:nvSpPr>
          <p:cNvPr id="61" name="TextBox 60">
            <a:extLst>
              <a:ext uri="{FF2B5EF4-FFF2-40B4-BE49-F238E27FC236}">
                <a16:creationId xmlns:a16="http://schemas.microsoft.com/office/drawing/2014/main" id="{21B55A95-46B1-9546-A9AA-FDB8DB8A5CC8}"/>
              </a:ext>
            </a:extLst>
          </p:cNvPr>
          <p:cNvSpPr txBox="1"/>
          <p:nvPr/>
        </p:nvSpPr>
        <p:spPr>
          <a:xfrm>
            <a:off x="5404949" y="1845870"/>
            <a:ext cx="2342663" cy="322717"/>
          </a:xfrm>
          <a:prstGeom prst="rect">
            <a:avLst/>
          </a:prstGeom>
          <a:noFill/>
          <a:ln w="41275">
            <a:solidFill>
              <a:schemeClr val="accent6"/>
            </a:solidFill>
          </a:ln>
        </p:spPr>
        <p:txBody>
          <a:bodyPr wrap="square" rtlCol="0">
            <a:spAutoFit/>
          </a:bodyPr>
          <a:lstStyle/>
          <a:p>
            <a:pPr defTabSz="684518">
              <a:defRPr/>
            </a:pPr>
            <a:r>
              <a:rPr lang="en-US" sz="1497" dirty="0">
                <a:solidFill>
                  <a:srgbClr val="000000"/>
                </a:solidFill>
              </a:rPr>
              <a:t>Pros and Cons of ECN?</a:t>
            </a:r>
          </a:p>
        </p:txBody>
      </p:sp>
    </p:spTree>
    <p:extLst>
      <p:ext uri="{BB962C8B-B14F-4D97-AF65-F5344CB8AC3E}">
        <p14:creationId xmlns:p14="http://schemas.microsoft.com/office/powerpoint/2010/main" val="326911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9" grpId="0"/>
      <p:bldP spid="60" grpId="0"/>
      <p:bldP spid="6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01570B0-E2C9-E349-9B89-D773C68CE3D0}" type="slidenum">
              <a:rPr lang="en-US" altLang="en-US" sz="1400">
                <a:solidFill>
                  <a:srgbClr val="000000"/>
                </a:solidFill>
                <a:latin typeface="Times New Roman" charset="0"/>
              </a:rPr>
              <a:pPr>
                <a:spcBef>
                  <a:spcPct val="0"/>
                </a:spcBef>
                <a:buClrTx/>
                <a:buSzTx/>
                <a:buFontTx/>
                <a:buNone/>
              </a:pPr>
              <a:t>54</a:t>
            </a:fld>
            <a:endParaRPr lang="en-US" altLang="en-US" sz="1400">
              <a:solidFill>
                <a:srgbClr val="000000"/>
              </a:solidFill>
              <a:latin typeface="Times New Roman" charset="0"/>
            </a:endParaRPr>
          </a:p>
        </p:txBody>
      </p:sp>
      <p:sp>
        <p:nvSpPr>
          <p:cNvPr id="109570" name="Rectangle 2"/>
          <p:cNvSpPr>
            <a:spLocks noGrp="1" noChangeArrowheads="1"/>
          </p:cNvSpPr>
          <p:nvPr>
            <p:ph type="title"/>
          </p:nvPr>
        </p:nvSpPr>
        <p:spPr>
          <a:xfrm>
            <a:off x="533400" y="100013"/>
            <a:ext cx="8020050" cy="1143000"/>
          </a:xfrm>
        </p:spPr>
        <p:txBody>
          <a:bodyPr/>
          <a:lstStyle/>
          <a:p>
            <a:r>
              <a:rPr lang="en-US" altLang="zh-CN" sz="3200" dirty="0">
                <a:ea typeface="宋体" charset="-122"/>
              </a:rPr>
              <a:t>Mapping A(M)I-MD to Protocol</a:t>
            </a:r>
            <a:endParaRPr lang="en-US" altLang="en-US" sz="3200" dirty="0">
              <a:ea typeface="ＭＳ Ｐゴシック" charset="-128"/>
            </a:endParaRPr>
          </a:p>
        </p:txBody>
      </p:sp>
      <p:sp>
        <p:nvSpPr>
          <p:cNvPr id="109571"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Basic questions to look at:</a:t>
            </a:r>
          </a:p>
          <a:p>
            <a:pPr lvl="1">
              <a:buFont typeface="Courier New" panose="02070309020205020404" pitchFamily="49" charset="0"/>
              <a:buChar char="o"/>
            </a:pPr>
            <a:r>
              <a:rPr lang="en-US" altLang="zh-CN" dirty="0">
                <a:ea typeface="宋体" charset="-122"/>
              </a:rPr>
              <a:t>How to obtain d(t)--the congestion signal?</a:t>
            </a:r>
          </a:p>
          <a:p>
            <a:pPr lvl="1">
              <a:buFont typeface="Courier New" panose="02070309020205020404" pitchFamily="49" charset="0"/>
              <a:buChar char="o"/>
            </a:pPr>
            <a:r>
              <a:rPr lang="en-US" altLang="en-US" dirty="0">
                <a:solidFill>
                  <a:srgbClr val="C00000"/>
                </a:solidFill>
                <a:ea typeface="ＭＳ Ｐゴシック" charset="-128"/>
              </a:rPr>
              <a:t>What values do we choose for the formula?</a:t>
            </a:r>
          </a:p>
          <a:p>
            <a:pPr lvl="1">
              <a:buFont typeface="Courier New" panose="02070309020205020404" pitchFamily="49" charset="0"/>
              <a:buChar char="o"/>
            </a:pPr>
            <a:r>
              <a:rPr lang="en-US" altLang="en-US" dirty="0">
                <a:ea typeface="ＭＳ Ｐゴシック" charset="-128"/>
              </a:rPr>
              <a:t>How to map formula to code?</a:t>
            </a:r>
          </a:p>
        </p:txBody>
      </p:sp>
      <p:graphicFrame>
        <p:nvGraphicFramePr>
          <p:cNvPr id="109572" name="Object 2"/>
          <p:cNvGraphicFramePr>
            <a:graphicFrameLocks noChangeAspect="1"/>
          </p:cNvGraphicFramePr>
          <p:nvPr/>
        </p:nvGraphicFramePr>
        <p:xfrm>
          <a:off x="1206357" y="4377604"/>
          <a:ext cx="6419850" cy="1228725"/>
        </p:xfrm>
        <a:graphic>
          <a:graphicData uri="http://schemas.openxmlformats.org/presentationml/2006/ole">
            <mc:AlternateContent xmlns:mc="http://schemas.openxmlformats.org/markup-compatibility/2006">
              <mc:Choice xmlns:v="urn:schemas-microsoft-com:vml" Requires="v">
                <p:oleObj spid="_x0000_s172064" name="Equation" r:id="rId4" imgW="2552700" imgH="482600" progId="Equation.3">
                  <p:embed/>
                </p:oleObj>
              </mc:Choice>
              <mc:Fallback>
                <p:oleObj name="Equation" r:id="rId4" imgW="2552700" imgH="482600" progId="Equation.3">
                  <p:embed/>
                  <p:pic>
                    <p:nvPicPr>
                      <p:cNvPr id="10957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357" y="4377604"/>
                        <a:ext cx="64198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31593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694D-DD09-FD41-A834-B50BFDB97B76}"/>
              </a:ext>
            </a:extLst>
          </p:cNvPr>
          <p:cNvSpPr>
            <a:spLocks noGrp="1"/>
          </p:cNvSpPr>
          <p:nvPr>
            <p:ph type="title"/>
          </p:nvPr>
        </p:nvSpPr>
        <p:spPr/>
        <p:txBody>
          <a:bodyPr/>
          <a:lstStyle/>
          <a:p>
            <a:r>
              <a:rPr lang="en-US" altLang="en-US" sz="3200" dirty="0">
                <a:solidFill>
                  <a:srgbClr val="3333CC"/>
                </a:solidFill>
              </a:rPr>
              <a:t>TCP/Reno Formulas</a:t>
            </a:r>
            <a:endParaRPr lang="en-US" sz="4400" dirty="0"/>
          </a:p>
        </p:txBody>
      </p:sp>
      <p:sp>
        <p:nvSpPr>
          <p:cNvPr id="3" name="Content Placeholder 2">
            <a:extLst>
              <a:ext uri="{FF2B5EF4-FFF2-40B4-BE49-F238E27FC236}">
                <a16:creationId xmlns:a16="http://schemas.microsoft.com/office/drawing/2014/main" id="{4F793AEB-E3B7-A440-84D9-3A183F3EDA40}"/>
              </a:ext>
            </a:extLst>
          </p:cNvPr>
          <p:cNvSpPr>
            <a:spLocks noGrp="1"/>
          </p:cNvSpPr>
          <p:nvPr>
            <p:ph idx="1"/>
          </p:nvPr>
        </p:nvSpPr>
        <p:spPr/>
        <p:txBody>
          <a:bodyPr/>
          <a:lstStyle/>
          <a:p>
            <a:pPr defTabSz="685476">
              <a:buClr>
                <a:srgbClr val="3333CC"/>
              </a:buClr>
              <a:buFont typeface="Wingdings" pitchFamily="2" charset="2"/>
              <a:buChar char="q"/>
            </a:pPr>
            <a:r>
              <a:rPr lang="en-US" altLang="en-US" sz="2099" dirty="0"/>
              <a:t>Multiplicative Increase (MI)</a:t>
            </a:r>
          </a:p>
          <a:p>
            <a:pPr marL="628488" lvl="1" defTabSz="685476">
              <a:buClr>
                <a:srgbClr val="3333CC"/>
              </a:buClr>
              <a:buFont typeface="Courier New" panose="02070309020205020404" pitchFamily="49" charset="0"/>
              <a:buChar char="o"/>
            </a:pPr>
            <a:r>
              <a:rPr lang="en-US" altLang="en-US" sz="1799" dirty="0"/>
              <a:t>double </a:t>
            </a:r>
            <a:r>
              <a:rPr lang="en-US" altLang="en-US" sz="1799" i="1" dirty="0"/>
              <a:t>the rate:</a:t>
            </a:r>
            <a:r>
              <a:rPr lang="en-US" altLang="en-US" sz="1799" dirty="0"/>
              <a:t> x(t+1) = </a:t>
            </a:r>
            <a:r>
              <a:rPr lang="en-US" altLang="en-US" sz="1799" dirty="0">
                <a:solidFill>
                  <a:srgbClr val="C00000"/>
                </a:solidFill>
              </a:rPr>
              <a:t>2</a:t>
            </a:r>
            <a:r>
              <a:rPr lang="en-US" altLang="en-US" sz="1799" dirty="0"/>
              <a:t> x(t)</a:t>
            </a:r>
            <a:endParaRPr lang="en-US" altLang="en-US" sz="1799" dirty="0">
              <a:sym typeface="Wingdings" charset="2"/>
            </a:endParaRPr>
          </a:p>
          <a:p>
            <a:pPr marL="628488" lvl="1" defTabSz="685476">
              <a:buClr>
                <a:srgbClr val="3333CC"/>
              </a:buClr>
              <a:buFont typeface="Wingdings" pitchFamily="2" charset="2"/>
              <a:buChar char="q"/>
            </a:pPr>
            <a:endParaRPr lang="en-US" altLang="en-US" sz="1799" dirty="0">
              <a:sym typeface="Wingdings" charset="2"/>
            </a:endParaRPr>
          </a:p>
          <a:p>
            <a:pPr defTabSz="685476">
              <a:buClr>
                <a:srgbClr val="3333CC"/>
              </a:buClr>
              <a:buFont typeface="Wingdings" pitchFamily="2" charset="2"/>
              <a:buChar char="q"/>
            </a:pPr>
            <a:r>
              <a:rPr lang="en-US" altLang="en-US" sz="2099" dirty="0"/>
              <a:t>Additive Increase (AI)</a:t>
            </a:r>
          </a:p>
          <a:p>
            <a:pPr marL="628488" lvl="1" defTabSz="685476">
              <a:buClr>
                <a:srgbClr val="3333CC"/>
              </a:buClr>
              <a:buFont typeface="Courier New" panose="02070309020205020404" pitchFamily="49" charset="0"/>
              <a:buChar char="o"/>
            </a:pPr>
            <a:r>
              <a:rPr lang="en-US" altLang="en-US" sz="1799" dirty="0"/>
              <a:t>Linear increase </a:t>
            </a:r>
            <a:r>
              <a:rPr lang="en-US" altLang="en-US" sz="1799" i="1" dirty="0"/>
              <a:t>the rate:</a:t>
            </a:r>
            <a:r>
              <a:rPr lang="en-US" altLang="en-US" sz="1799" dirty="0"/>
              <a:t> x(t+1) = x(t) + </a:t>
            </a:r>
            <a:r>
              <a:rPr lang="en-US" altLang="en-US" sz="1799" dirty="0">
                <a:solidFill>
                  <a:srgbClr val="C00000"/>
                </a:solidFill>
              </a:rPr>
              <a:t>1</a:t>
            </a:r>
          </a:p>
          <a:p>
            <a:pPr marL="628488" lvl="1" defTabSz="685476">
              <a:buClr>
                <a:srgbClr val="3333CC"/>
              </a:buClr>
              <a:buFont typeface="Wingdings" pitchFamily="2" charset="2"/>
              <a:buChar char="q"/>
            </a:pPr>
            <a:endParaRPr lang="en-US" altLang="en-US" sz="1799" dirty="0"/>
          </a:p>
          <a:p>
            <a:pPr marL="385622" defTabSz="685476">
              <a:buClr>
                <a:srgbClr val="3333CC"/>
              </a:buClr>
              <a:buFont typeface="Wingdings" pitchFamily="2" charset="2"/>
              <a:buChar char="q"/>
            </a:pPr>
            <a:r>
              <a:rPr lang="en-US" altLang="en-US" sz="2099" dirty="0"/>
              <a:t>Multiplicative decrease (MD)</a:t>
            </a:r>
          </a:p>
          <a:p>
            <a:pPr marL="685638" lvl="1" indent="-342900" defTabSz="685476">
              <a:buClr>
                <a:srgbClr val="3333CC"/>
              </a:buClr>
              <a:buFont typeface="Courier New" panose="02070309020205020404" pitchFamily="49" charset="0"/>
              <a:buChar char="o"/>
            </a:pPr>
            <a:r>
              <a:rPr lang="en-US" altLang="en-US" sz="2095" dirty="0"/>
              <a:t>half </a:t>
            </a:r>
            <a:r>
              <a:rPr lang="en-US" altLang="en-US" sz="2095" i="1" dirty="0"/>
              <a:t>the rate:</a:t>
            </a:r>
            <a:r>
              <a:rPr lang="en-US" altLang="en-US" sz="2095" dirty="0"/>
              <a:t> x(t+1) = </a:t>
            </a:r>
            <a:r>
              <a:rPr lang="en-US" altLang="en-US" sz="2095" dirty="0">
                <a:solidFill>
                  <a:srgbClr val="C00000"/>
                </a:solidFill>
              </a:rPr>
              <a:t>1/2</a:t>
            </a:r>
            <a:r>
              <a:rPr lang="en-US" altLang="en-US" sz="2095" dirty="0"/>
              <a:t> x(t)</a:t>
            </a:r>
          </a:p>
          <a:p>
            <a:pPr marL="385622" defTabSz="685476">
              <a:buClr>
                <a:srgbClr val="3333CC"/>
              </a:buClr>
              <a:buFont typeface="Wingdings" pitchFamily="2" charset="2"/>
              <a:buChar char="q"/>
            </a:pPr>
            <a:endParaRPr lang="en-US" altLang="en-US" sz="2099" dirty="0">
              <a:solidFill>
                <a:srgbClr val="000000"/>
              </a:solidFill>
            </a:endParaRPr>
          </a:p>
          <a:p>
            <a:pPr marL="628488" lvl="1" defTabSz="685476">
              <a:buClr>
                <a:srgbClr val="3333CC"/>
              </a:buClr>
              <a:buFont typeface="Wingdings" pitchFamily="2" charset="2"/>
              <a:buChar char="q"/>
            </a:pPr>
            <a:endParaRPr lang="en-US" altLang="en-US" sz="1799" dirty="0">
              <a:solidFill>
                <a:srgbClr val="000000"/>
              </a:solidFill>
              <a:sym typeface="Wingdings" charset="2"/>
            </a:endParaRPr>
          </a:p>
        </p:txBody>
      </p:sp>
    </p:spTree>
    <p:extLst>
      <p:ext uri="{BB962C8B-B14F-4D97-AF65-F5344CB8AC3E}">
        <p14:creationId xmlns:p14="http://schemas.microsoft.com/office/powerpoint/2010/main" val="552815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1BF4-8735-2949-ABBD-BD62068AA060}"/>
              </a:ext>
            </a:extLst>
          </p:cNvPr>
          <p:cNvSpPr>
            <a:spLocks noGrp="1"/>
          </p:cNvSpPr>
          <p:nvPr>
            <p:ph type="title"/>
          </p:nvPr>
        </p:nvSpPr>
        <p:spPr>
          <a:xfrm>
            <a:off x="533400" y="103905"/>
            <a:ext cx="8020050" cy="1143000"/>
          </a:xfrm>
        </p:spPr>
        <p:txBody>
          <a:bodyPr/>
          <a:lstStyle/>
          <a:p>
            <a:r>
              <a:rPr lang="en-US" altLang="en-US" sz="3600" dirty="0">
                <a:solidFill>
                  <a:srgbClr val="3333CC"/>
                </a:solidFill>
              </a:rPr>
              <a:t>TCP/Reno Formula Switching </a:t>
            </a:r>
            <a:br>
              <a:rPr lang="en-US" altLang="en-US" sz="3600" dirty="0">
                <a:solidFill>
                  <a:srgbClr val="3333CC"/>
                </a:solidFill>
              </a:rPr>
            </a:br>
            <a:r>
              <a:rPr lang="en-US" altLang="en-US" sz="3600" dirty="0">
                <a:solidFill>
                  <a:srgbClr val="3333CC"/>
                </a:solidFill>
              </a:rPr>
              <a:t>(Control Structure)</a:t>
            </a:r>
            <a:endParaRPr lang="en-US" sz="3600" dirty="0"/>
          </a:p>
        </p:txBody>
      </p:sp>
      <p:sp>
        <p:nvSpPr>
          <p:cNvPr id="3" name="Content Placeholder 2">
            <a:extLst>
              <a:ext uri="{FF2B5EF4-FFF2-40B4-BE49-F238E27FC236}">
                <a16:creationId xmlns:a16="http://schemas.microsoft.com/office/drawing/2014/main" id="{E2B6B8A6-F8D8-5D4D-B7E7-8492DB985926}"/>
              </a:ext>
            </a:extLst>
          </p:cNvPr>
          <p:cNvSpPr>
            <a:spLocks noGrp="1"/>
          </p:cNvSpPr>
          <p:nvPr>
            <p:ph idx="1"/>
          </p:nvPr>
        </p:nvSpPr>
        <p:spPr/>
        <p:txBody>
          <a:bodyPr/>
          <a:lstStyle/>
          <a:p>
            <a:pPr defTabSz="685476">
              <a:buClr>
                <a:srgbClr val="3333CC"/>
              </a:buClr>
              <a:buFont typeface="Wingdings" pitchFamily="2" charset="2"/>
              <a:buChar char="q"/>
            </a:pPr>
            <a:r>
              <a:rPr lang="en-US" altLang="en-US" sz="2396" dirty="0">
                <a:solidFill>
                  <a:srgbClr val="000000"/>
                </a:solidFill>
              </a:rPr>
              <a:t>Two “phases”</a:t>
            </a:r>
          </a:p>
          <a:p>
            <a:pPr marL="685638" lvl="1" indent="-342900" defTabSz="685476">
              <a:buClr>
                <a:srgbClr val="3333CC"/>
              </a:buClr>
              <a:buFont typeface="Courier New" panose="02070309020205020404" pitchFamily="49" charset="0"/>
              <a:buChar char="o"/>
            </a:pPr>
            <a:r>
              <a:rPr lang="en-US" altLang="en-US" sz="2096" dirty="0">
                <a:solidFill>
                  <a:srgbClr val="FF0000"/>
                </a:solidFill>
              </a:rPr>
              <a:t>slow-start</a:t>
            </a:r>
          </a:p>
          <a:p>
            <a:pPr marL="856966" lvl="2" indent="-214211" defTabSz="685476">
              <a:buClr>
                <a:srgbClr val="3333CC"/>
              </a:buClr>
            </a:pPr>
            <a:r>
              <a:rPr lang="en-US" altLang="en-US" sz="1797" dirty="0">
                <a:solidFill>
                  <a:srgbClr val="000000"/>
                </a:solidFill>
                <a:sym typeface="Wingdings" charset="2"/>
              </a:rPr>
              <a:t>Goal: getting to equilibrium gradually but quickly, to </a:t>
            </a:r>
            <a:r>
              <a:rPr lang="en-US" altLang="en-US" sz="1797" dirty="0">
                <a:solidFill>
                  <a:srgbClr val="000000"/>
                </a:solidFill>
              </a:rPr>
              <a:t>get a rough estimate of the optimal of </a:t>
            </a:r>
            <a:r>
              <a:rPr lang="en-US" altLang="en-US" sz="1797" i="1" dirty="0" err="1">
                <a:solidFill>
                  <a:srgbClr val="000000"/>
                </a:solidFill>
              </a:rPr>
              <a:t>cwnd</a:t>
            </a:r>
            <a:endParaRPr lang="en-US" altLang="en-US" sz="1797" i="1" dirty="0">
              <a:solidFill>
                <a:srgbClr val="000000"/>
              </a:solidFill>
            </a:endParaRPr>
          </a:p>
          <a:p>
            <a:pPr marL="856966" lvl="2" indent="-214211" defTabSz="685476">
              <a:buClr>
                <a:srgbClr val="3333CC"/>
              </a:buClr>
            </a:pPr>
            <a:r>
              <a:rPr lang="en-US" altLang="en-US" sz="1797" i="1" dirty="0">
                <a:solidFill>
                  <a:srgbClr val="000000"/>
                </a:solidFill>
              </a:rPr>
              <a:t>Formula: MI</a:t>
            </a:r>
            <a:endParaRPr lang="en-US" altLang="en-US" sz="1797" dirty="0">
              <a:solidFill>
                <a:srgbClr val="FF0000"/>
              </a:solidFill>
            </a:endParaRPr>
          </a:p>
          <a:p>
            <a:pPr marL="685638" lvl="1" indent="-342900" defTabSz="685476">
              <a:buClr>
                <a:srgbClr val="3333CC"/>
              </a:buClr>
              <a:buFont typeface="Courier New" panose="02070309020205020404" pitchFamily="49" charset="0"/>
              <a:buChar char="o"/>
            </a:pPr>
            <a:r>
              <a:rPr lang="en-US" altLang="en-US" sz="2096" dirty="0">
                <a:solidFill>
                  <a:srgbClr val="FF0000"/>
                </a:solidFill>
              </a:rPr>
              <a:t>congestion avoidance</a:t>
            </a:r>
            <a:endParaRPr lang="en-US" altLang="zh-CN" sz="2096" dirty="0">
              <a:solidFill>
                <a:srgbClr val="FF0000"/>
              </a:solidFill>
              <a:ea typeface="宋体" charset="-122"/>
            </a:endParaRPr>
          </a:p>
          <a:p>
            <a:pPr marL="856966" lvl="2" indent="-214211" defTabSz="685476">
              <a:buClr>
                <a:srgbClr val="3333CC"/>
              </a:buClr>
            </a:pPr>
            <a:r>
              <a:rPr lang="en-US" altLang="en-US" sz="1797" dirty="0">
                <a:solidFill>
                  <a:srgbClr val="000000"/>
                </a:solidFill>
              </a:rPr>
              <a:t>Goal: </a:t>
            </a:r>
            <a:r>
              <a:rPr lang="en-US" altLang="en-US" sz="1797" dirty="0"/>
              <a:t>Maintains equilibrium and reacts around equilibrium</a:t>
            </a:r>
          </a:p>
          <a:p>
            <a:pPr marL="856966" lvl="2" indent="-214211" defTabSz="685476">
              <a:buClr>
                <a:srgbClr val="3333CC"/>
              </a:buClr>
            </a:pPr>
            <a:r>
              <a:rPr lang="en-US" altLang="en-US" sz="1797" dirty="0">
                <a:solidFill>
                  <a:srgbClr val="000000"/>
                </a:solidFill>
              </a:rPr>
              <a:t>Formula: AI MD</a:t>
            </a:r>
          </a:p>
        </p:txBody>
      </p:sp>
      <p:sp>
        <p:nvSpPr>
          <p:cNvPr id="115713"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099">
                <a:solidFill>
                  <a:schemeClr val="tx1"/>
                </a:solidFill>
                <a:latin typeface="Comic Sans MS" charset="0"/>
              </a:defRPr>
            </a:lvl1pPr>
            <a:lvl2pPr marL="556949" indent="-214211">
              <a:spcBef>
                <a:spcPct val="20000"/>
              </a:spcBef>
              <a:buClr>
                <a:schemeClr val="accent2"/>
              </a:buClr>
              <a:buSzPct val="75000"/>
              <a:buFont typeface="ZapfDingbats" charset="0"/>
              <a:buChar char="m"/>
              <a:defRPr sz="1799">
                <a:solidFill>
                  <a:schemeClr val="tx1"/>
                </a:solidFill>
                <a:latin typeface="Comic Sans MS" charset="0"/>
              </a:defRPr>
            </a:lvl2pPr>
            <a:lvl3pPr marL="856845" indent="-171369">
              <a:spcBef>
                <a:spcPct val="20000"/>
              </a:spcBef>
              <a:buChar char="•"/>
              <a:defRPr sz="1499">
                <a:solidFill>
                  <a:schemeClr val="tx1"/>
                </a:solidFill>
                <a:latin typeface="Comic Sans MS" charset="0"/>
              </a:defRPr>
            </a:lvl3pPr>
            <a:lvl4pPr marL="1199583" indent="-171369">
              <a:spcBef>
                <a:spcPct val="20000"/>
              </a:spcBef>
              <a:buChar char="–"/>
              <a:defRPr sz="1499">
                <a:solidFill>
                  <a:schemeClr val="tx1"/>
                </a:solidFill>
                <a:latin typeface="Times New Roman" charset="0"/>
              </a:defRPr>
            </a:lvl4pPr>
            <a:lvl5pPr marL="1542320" indent="-171369">
              <a:spcBef>
                <a:spcPct val="20000"/>
              </a:spcBef>
              <a:buChar char="»"/>
              <a:defRPr sz="1499">
                <a:solidFill>
                  <a:schemeClr val="tx1"/>
                </a:solidFill>
                <a:latin typeface="Times New Roman" charset="0"/>
              </a:defRPr>
            </a:lvl5pPr>
            <a:lvl6pPr marL="1885058" indent="-171369" eaLnBrk="0" fontAlgn="base" hangingPunct="0">
              <a:spcBef>
                <a:spcPct val="20000"/>
              </a:spcBef>
              <a:spcAft>
                <a:spcPct val="0"/>
              </a:spcAft>
              <a:buChar char="»"/>
              <a:defRPr sz="1499">
                <a:solidFill>
                  <a:schemeClr val="tx1"/>
                </a:solidFill>
                <a:latin typeface="Times New Roman" charset="0"/>
              </a:defRPr>
            </a:lvl6pPr>
            <a:lvl7pPr marL="2227797" indent="-171369" eaLnBrk="0" fontAlgn="base" hangingPunct="0">
              <a:spcBef>
                <a:spcPct val="20000"/>
              </a:spcBef>
              <a:spcAft>
                <a:spcPct val="0"/>
              </a:spcAft>
              <a:buChar char="»"/>
              <a:defRPr sz="1499">
                <a:solidFill>
                  <a:schemeClr val="tx1"/>
                </a:solidFill>
                <a:latin typeface="Times New Roman" charset="0"/>
              </a:defRPr>
            </a:lvl7pPr>
            <a:lvl8pPr marL="2570535" indent="-171369" eaLnBrk="0" fontAlgn="base" hangingPunct="0">
              <a:spcBef>
                <a:spcPct val="20000"/>
              </a:spcBef>
              <a:spcAft>
                <a:spcPct val="0"/>
              </a:spcAft>
              <a:buChar char="»"/>
              <a:defRPr sz="1499">
                <a:solidFill>
                  <a:schemeClr val="tx1"/>
                </a:solidFill>
                <a:latin typeface="Times New Roman" charset="0"/>
              </a:defRPr>
            </a:lvl8pPr>
            <a:lvl9pPr marL="2913273" indent="-171369" eaLnBrk="0" fontAlgn="base" hangingPunct="0">
              <a:spcBef>
                <a:spcPct val="20000"/>
              </a:spcBef>
              <a:spcAft>
                <a:spcPct val="0"/>
              </a:spcAft>
              <a:buChar char="»"/>
              <a:defRPr sz="1499">
                <a:solidFill>
                  <a:schemeClr val="tx1"/>
                </a:solidFill>
                <a:latin typeface="Times New Roman" charset="0"/>
              </a:defRPr>
            </a:lvl9pPr>
          </a:lstStyle>
          <a:p>
            <a:pPr defTabSz="685476">
              <a:spcBef>
                <a:spcPct val="0"/>
              </a:spcBef>
              <a:buClrTx/>
              <a:buSzTx/>
              <a:buNone/>
              <a:defRPr/>
            </a:pPr>
            <a:fld id="{AEDF5AF4-CD49-2646-AA73-8B807EF7AA97}" type="slidenum">
              <a:rPr lang="en-US" altLang="en-US" sz="1050">
                <a:solidFill>
                  <a:srgbClr val="000000"/>
                </a:solidFill>
                <a:latin typeface="Times New Roman" charset="0"/>
              </a:rPr>
              <a:pPr defTabSz="685476">
                <a:spcBef>
                  <a:spcPct val="0"/>
                </a:spcBef>
                <a:buClrTx/>
                <a:buSzTx/>
                <a:buNone/>
                <a:defRPr/>
              </a:pPr>
              <a:t>56</a:t>
            </a:fld>
            <a:endParaRPr lang="en-US" altLang="en-US" sz="1050">
              <a:solidFill>
                <a:srgbClr val="000000"/>
              </a:solidFill>
              <a:latin typeface="Times New Roman" charset="0"/>
            </a:endParaRPr>
          </a:p>
        </p:txBody>
      </p:sp>
      <p:pic>
        <p:nvPicPr>
          <p:cNvPr id="6" name="Picture 3">
            <a:extLst>
              <a:ext uri="{FF2B5EF4-FFF2-40B4-BE49-F238E27FC236}">
                <a16:creationId xmlns:a16="http://schemas.microsoft.com/office/drawing/2014/main" id="{B4D0B39C-81F4-0844-9C86-BB1CECB6B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44290" y="4065533"/>
            <a:ext cx="4066309" cy="2669512"/>
          </a:xfrm>
          <a:prstGeom prst="rect">
            <a:avLst/>
          </a:prstGeom>
        </p:spPr>
      </p:pic>
    </p:spTree>
    <p:extLst>
      <p:ext uri="{BB962C8B-B14F-4D97-AF65-F5344CB8AC3E}">
        <p14:creationId xmlns:p14="http://schemas.microsoft.com/office/powerpoint/2010/main" val="2687147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1BF4-8735-2949-ABBD-BD62068AA060}"/>
              </a:ext>
            </a:extLst>
          </p:cNvPr>
          <p:cNvSpPr>
            <a:spLocks noGrp="1"/>
          </p:cNvSpPr>
          <p:nvPr>
            <p:ph type="title"/>
          </p:nvPr>
        </p:nvSpPr>
        <p:spPr>
          <a:xfrm>
            <a:off x="533400" y="131618"/>
            <a:ext cx="8020050" cy="1143000"/>
          </a:xfrm>
        </p:spPr>
        <p:txBody>
          <a:bodyPr/>
          <a:lstStyle/>
          <a:p>
            <a:r>
              <a:rPr lang="en-US" altLang="en-US" sz="3600" dirty="0">
                <a:solidFill>
                  <a:srgbClr val="3333CC"/>
                </a:solidFill>
              </a:rPr>
              <a:t>TCP/Reno Formula Switching </a:t>
            </a:r>
            <a:br>
              <a:rPr lang="en-US" altLang="en-US" sz="3600" dirty="0">
                <a:solidFill>
                  <a:srgbClr val="3333CC"/>
                </a:solidFill>
              </a:rPr>
            </a:br>
            <a:r>
              <a:rPr lang="en-US" altLang="en-US" sz="3600" dirty="0">
                <a:solidFill>
                  <a:srgbClr val="3333CC"/>
                </a:solidFill>
              </a:rPr>
              <a:t>(Control Structure)</a:t>
            </a:r>
            <a:endParaRPr lang="en-US" sz="3600" dirty="0"/>
          </a:p>
        </p:txBody>
      </p:sp>
      <p:sp>
        <p:nvSpPr>
          <p:cNvPr id="3" name="Content Placeholder 2">
            <a:extLst>
              <a:ext uri="{FF2B5EF4-FFF2-40B4-BE49-F238E27FC236}">
                <a16:creationId xmlns:a16="http://schemas.microsoft.com/office/drawing/2014/main" id="{E2B6B8A6-F8D8-5D4D-B7E7-8492DB985926}"/>
              </a:ext>
            </a:extLst>
          </p:cNvPr>
          <p:cNvSpPr>
            <a:spLocks noGrp="1"/>
          </p:cNvSpPr>
          <p:nvPr>
            <p:ph idx="1"/>
          </p:nvPr>
        </p:nvSpPr>
        <p:spPr/>
        <p:txBody>
          <a:bodyPr/>
          <a:lstStyle/>
          <a:p>
            <a:pPr defTabSz="685476">
              <a:buClr>
                <a:srgbClr val="3333CC"/>
              </a:buClr>
              <a:buFont typeface="Wingdings" pitchFamily="2" charset="2"/>
              <a:buChar char="q"/>
            </a:pPr>
            <a:r>
              <a:rPr lang="en-US" altLang="en-US" sz="2396" dirty="0">
                <a:solidFill>
                  <a:srgbClr val="000000"/>
                </a:solidFill>
              </a:rPr>
              <a:t>Important variables:</a:t>
            </a:r>
          </a:p>
          <a:p>
            <a:pPr marL="685638" lvl="1" indent="-342900" defTabSz="685476">
              <a:buClr>
                <a:srgbClr val="3333CC"/>
              </a:buClr>
              <a:buFont typeface="Courier New" panose="02070309020205020404" pitchFamily="49" charset="0"/>
              <a:buChar char="o"/>
            </a:pPr>
            <a:r>
              <a:rPr lang="en-US" altLang="en-US" sz="2096" b="1" dirty="0" err="1">
                <a:solidFill>
                  <a:srgbClr val="000000"/>
                </a:solidFill>
                <a:latin typeface="Courier New" charset="0"/>
              </a:rPr>
              <a:t>cwnd</a:t>
            </a:r>
            <a:r>
              <a:rPr lang="en-US" altLang="en-US" sz="2096" b="1" dirty="0">
                <a:solidFill>
                  <a:srgbClr val="000000"/>
                </a:solidFill>
                <a:latin typeface="Courier New" charset="0"/>
              </a:rPr>
              <a:t>: </a:t>
            </a:r>
            <a:r>
              <a:rPr lang="en-US" altLang="en-US" sz="2096" dirty="0">
                <a:solidFill>
                  <a:srgbClr val="000000"/>
                </a:solidFill>
              </a:rPr>
              <a:t>congestion window size</a:t>
            </a:r>
          </a:p>
          <a:p>
            <a:pPr marL="685638" lvl="1" indent="-342900" defTabSz="685476">
              <a:buClr>
                <a:srgbClr val="3333CC"/>
              </a:buClr>
              <a:buFont typeface="Courier New" panose="02070309020205020404" pitchFamily="49" charset="0"/>
              <a:buChar char="o"/>
            </a:pPr>
            <a:r>
              <a:rPr lang="en-US" altLang="en-US" sz="2096" b="1" dirty="0" err="1">
                <a:solidFill>
                  <a:srgbClr val="000000"/>
                </a:solidFill>
                <a:latin typeface="Courier New" charset="0"/>
              </a:rPr>
              <a:t>ssthresh</a:t>
            </a:r>
            <a:r>
              <a:rPr lang="en-US" altLang="en-US" sz="2096" b="1" dirty="0">
                <a:solidFill>
                  <a:srgbClr val="000000"/>
                </a:solidFill>
                <a:latin typeface="Courier New" charset="0"/>
              </a:rPr>
              <a:t>:</a:t>
            </a:r>
            <a:r>
              <a:rPr lang="en-US" altLang="en-US" sz="2096" dirty="0">
                <a:solidFill>
                  <a:srgbClr val="000000"/>
                </a:solidFill>
              </a:rPr>
              <a:t> threshold between the slow-start phase and the congestion avoidance phase</a:t>
            </a:r>
          </a:p>
          <a:p>
            <a:pPr marL="385622" defTabSz="685476">
              <a:buClr>
                <a:srgbClr val="3333CC"/>
              </a:buClr>
              <a:buFont typeface="Wingdings" pitchFamily="2" charset="2"/>
              <a:buChar char="q"/>
            </a:pPr>
            <a:r>
              <a:rPr lang="en-US" altLang="en-US" sz="2396" dirty="0">
                <a:solidFill>
                  <a:srgbClr val="000000"/>
                </a:solidFill>
              </a:rPr>
              <a:t>If </a:t>
            </a:r>
            <a:r>
              <a:rPr lang="en-US" altLang="en-US" sz="2396" dirty="0" err="1">
                <a:solidFill>
                  <a:srgbClr val="000000"/>
                </a:solidFill>
              </a:rPr>
              <a:t>cwnd</a:t>
            </a:r>
            <a:r>
              <a:rPr lang="en-US" altLang="en-US" sz="2396" dirty="0">
                <a:solidFill>
                  <a:srgbClr val="000000"/>
                </a:solidFill>
              </a:rPr>
              <a:t> &lt; </a:t>
            </a:r>
            <a:r>
              <a:rPr lang="en-US" altLang="en-US" sz="2396" dirty="0" err="1">
                <a:solidFill>
                  <a:srgbClr val="000000"/>
                </a:solidFill>
              </a:rPr>
              <a:t>ssthresh</a:t>
            </a:r>
            <a:endParaRPr lang="en-US" altLang="en-US" sz="2396" dirty="0">
              <a:solidFill>
                <a:srgbClr val="000000"/>
              </a:solidFill>
            </a:endParaRPr>
          </a:p>
          <a:p>
            <a:pPr marL="685638" lvl="1" indent="-342900" defTabSz="685476">
              <a:buClr>
                <a:srgbClr val="3333CC"/>
              </a:buClr>
              <a:buFont typeface="Courier New" panose="02070309020205020404" pitchFamily="49" charset="0"/>
              <a:buChar char="o"/>
            </a:pPr>
            <a:r>
              <a:rPr lang="en-US" altLang="en-US" sz="2096" dirty="0">
                <a:solidFill>
                  <a:srgbClr val="000000"/>
                </a:solidFill>
              </a:rPr>
              <a:t>MI</a:t>
            </a:r>
          </a:p>
          <a:p>
            <a:pPr marL="385622" defTabSz="685476">
              <a:buClr>
                <a:srgbClr val="3333CC"/>
              </a:buClr>
              <a:buFont typeface="Wingdings" pitchFamily="2" charset="2"/>
              <a:buChar char="q"/>
            </a:pPr>
            <a:r>
              <a:rPr lang="en-US" altLang="en-US" sz="2396" dirty="0">
                <a:solidFill>
                  <a:srgbClr val="000000"/>
                </a:solidFill>
              </a:rPr>
              <a:t>Else</a:t>
            </a:r>
          </a:p>
          <a:p>
            <a:pPr lvl="1">
              <a:buFont typeface="Courier New" panose="02070309020205020404" pitchFamily="49" charset="0"/>
              <a:buChar char="o"/>
            </a:pPr>
            <a:r>
              <a:rPr lang="en-US" altLang="en-US" sz="2096" dirty="0">
                <a:solidFill>
                  <a:srgbClr val="000000"/>
                </a:solidFill>
              </a:rPr>
              <a:t>AIMD</a:t>
            </a:r>
          </a:p>
        </p:txBody>
      </p:sp>
      <p:sp>
        <p:nvSpPr>
          <p:cNvPr id="115713"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099">
                <a:solidFill>
                  <a:schemeClr val="tx1"/>
                </a:solidFill>
                <a:latin typeface="Comic Sans MS" charset="0"/>
              </a:defRPr>
            </a:lvl1pPr>
            <a:lvl2pPr marL="556949" indent="-214211">
              <a:spcBef>
                <a:spcPct val="20000"/>
              </a:spcBef>
              <a:buClr>
                <a:schemeClr val="accent2"/>
              </a:buClr>
              <a:buSzPct val="75000"/>
              <a:buFont typeface="ZapfDingbats" charset="0"/>
              <a:buChar char="m"/>
              <a:defRPr sz="1799">
                <a:solidFill>
                  <a:schemeClr val="tx1"/>
                </a:solidFill>
                <a:latin typeface="Comic Sans MS" charset="0"/>
              </a:defRPr>
            </a:lvl2pPr>
            <a:lvl3pPr marL="856845" indent="-171369">
              <a:spcBef>
                <a:spcPct val="20000"/>
              </a:spcBef>
              <a:buChar char="•"/>
              <a:defRPr sz="1499">
                <a:solidFill>
                  <a:schemeClr val="tx1"/>
                </a:solidFill>
                <a:latin typeface="Comic Sans MS" charset="0"/>
              </a:defRPr>
            </a:lvl3pPr>
            <a:lvl4pPr marL="1199583" indent="-171369">
              <a:spcBef>
                <a:spcPct val="20000"/>
              </a:spcBef>
              <a:buChar char="–"/>
              <a:defRPr sz="1499">
                <a:solidFill>
                  <a:schemeClr val="tx1"/>
                </a:solidFill>
                <a:latin typeface="Times New Roman" charset="0"/>
              </a:defRPr>
            </a:lvl4pPr>
            <a:lvl5pPr marL="1542320" indent="-171369">
              <a:spcBef>
                <a:spcPct val="20000"/>
              </a:spcBef>
              <a:buChar char="»"/>
              <a:defRPr sz="1499">
                <a:solidFill>
                  <a:schemeClr val="tx1"/>
                </a:solidFill>
                <a:latin typeface="Times New Roman" charset="0"/>
              </a:defRPr>
            </a:lvl5pPr>
            <a:lvl6pPr marL="1885058" indent="-171369" eaLnBrk="0" fontAlgn="base" hangingPunct="0">
              <a:spcBef>
                <a:spcPct val="20000"/>
              </a:spcBef>
              <a:spcAft>
                <a:spcPct val="0"/>
              </a:spcAft>
              <a:buChar char="»"/>
              <a:defRPr sz="1499">
                <a:solidFill>
                  <a:schemeClr val="tx1"/>
                </a:solidFill>
                <a:latin typeface="Times New Roman" charset="0"/>
              </a:defRPr>
            </a:lvl6pPr>
            <a:lvl7pPr marL="2227797" indent="-171369" eaLnBrk="0" fontAlgn="base" hangingPunct="0">
              <a:spcBef>
                <a:spcPct val="20000"/>
              </a:spcBef>
              <a:spcAft>
                <a:spcPct val="0"/>
              </a:spcAft>
              <a:buChar char="»"/>
              <a:defRPr sz="1499">
                <a:solidFill>
                  <a:schemeClr val="tx1"/>
                </a:solidFill>
                <a:latin typeface="Times New Roman" charset="0"/>
              </a:defRPr>
            </a:lvl7pPr>
            <a:lvl8pPr marL="2570535" indent="-171369" eaLnBrk="0" fontAlgn="base" hangingPunct="0">
              <a:spcBef>
                <a:spcPct val="20000"/>
              </a:spcBef>
              <a:spcAft>
                <a:spcPct val="0"/>
              </a:spcAft>
              <a:buChar char="»"/>
              <a:defRPr sz="1499">
                <a:solidFill>
                  <a:schemeClr val="tx1"/>
                </a:solidFill>
                <a:latin typeface="Times New Roman" charset="0"/>
              </a:defRPr>
            </a:lvl8pPr>
            <a:lvl9pPr marL="2913273" indent="-171369" eaLnBrk="0" fontAlgn="base" hangingPunct="0">
              <a:spcBef>
                <a:spcPct val="20000"/>
              </a:spcBef>
              <a:spcAft>
                <a:spcPct val="0"/>
              </a:spcAft>
              <a:buChar char="»"/>
              <a:defRPr sz="1499">
                <a:solidFill>
                  <a:schemeClr val="tx1"/>
                </a:solidFill>
                <a:latin typeface="Times New Roman" charset="0"/>
              </a:defRPr>
            </a:lvl9pPr>
          </a:lstStyle>
          <a:p>
            <a:pPr defTabSz="685476">
              <a:spcBef>
                <a:spcPct val="0"/>
              </a:spcBef>
              <a:buClrTx/>
              <a:buSzTx/>
              <a:buNone/>
              <a:defRPr/>
            </a:pPr>
            <a:fld id="{AEDF5AF4-CD49-2646-AA73-8B807EF7AA97}" type="slidenum">
              <a:rPr lang="en-US" altLang="en-US" sz="1050">
                <a:solidFill>
                  <a:srgbClr val="000000"/>
                </a:solidFill>
                <a:latin typeface="Times New Roman" charset="0"/>
              </a:rPr>
              <a:pPr defTabSz="685476">
                <a:spcBef>
                  <a:spcPct val="0"/>
                </a:spcBef>
                <a:buClrTx/>
                <a:buSzTx/>
                <a:buNone/>
                <a:defRPr/>
              </a:pPr>
              <a:t>57</a:t>
            </a:fld>
            <a:endParaRPr lang="en-US" altLang="en-US" sz="1050">
              <a:solidFill>
                <a:srgbClr val="000000"/>
              </a:solidFill>
              <a:latin typeface="Times New Roman" charset="0"/>
            </a:endParaRPr>
          </a:p>
        </p:txBody>
      </p:sp>
      <p:pic>
        <p:nvPicPr>
          <p:cNvPr id="6" name="Picture 3">
            <a:extLst>
              <a:ext uri="{FF2B5EF4-FFF2-40B4-BE49-F238E27FC236}">
                <a16:creationId xmlns:a16="http://schemas.microsoft.com/office/drawing/2014/main" id="{00FDE594-F70D-0642-992F-469FF0D9D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44290" y="4065533"/>
            <a:ext cx="4066309" cy="2669512"/>
          </a:xfrm>
          <a:prstGeom prst="rect">
            <a:avLst/>
          </a:prstGeom>
        </p:spPr>
      </p:pic>
    </p:spTree>
    <p:extLst>
      <p:ext uri="{BB962C8B-B14F-4D97-AF65-F5344CB8AC3E}">
        <p14:creationId xmlns:p14="http://schemas.microsoft.com/office/powerpoint/2010/main" val="2760938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7D0B07A3-5FDE-BD46-985E-2B4E839D8AA9}" type="slidenum">
              <a:rPr lang="en-US" altLang="en-US" sz="1400">
                <a:solidFill>
                  <a:srgbClr val="000000"/>
                </a:solidFill>
                <a:latin typeface="Times New Roman" charset="0"/>
              </a:rPr>
              <a:pPr>
                <a:spcBef>
                  <a:spcPct val="0"/>
                </a:spcBef>
                <a:buClrTx/>
                <a:buSzTx/>
                <a:buFontTx/>
                <a:buNone/>
              </a:pPr>
              <a:t>58</a:t>
            </a:fld>
            <a:endParaRPr lang="en-US" altLang="en-US" sz="1400">
              <a:solidFill>
                <a:srgbClr val="000000"/>
              </a:solidFill>
              <a:latin typeface="Times New Roman" charset="0"/>
            </a:endParaRPr>
          </a:p>
        </p:txBody>
      </p:sp>
      <p:sp>
        <p:nvSpPr>
          <p:cNvPr id="11981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dirty="0">
                <a:solidFill>
                  <a:srgbClr val="3333CC"/>
                </a:solidFill>
              </a:rPr>
              <a:t>MI: Slow Start</a:t>
            </a:r>
          </a:p>
        </p:txBody>
      </p:sp>
      <p:sp>
        <p:nvSpPr>
          <p:cNvPr id="119811" name="Rectangle 5"/>
          <p:cNvSpPr>
            <a:spLocks noChangeArrowheads="1"/>
          </p:cNvSpPr>
          <p:nvPr/>
        </p:nvSpPr>
        <p:spPr bwMode="auto">
          <a:xfrm>
            <a:off x="533400" y="1676400"/>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buFont typeface="Wingdings" pitchFamily="2" charset="2"/>
              <a:buChar char="q"/>
            </a:pPr>
            <a:r>
              <a:rPr lang="en-US" altLang="en-US" dirty="0">
                <a:solidFill>
                  <a:srgbClr val="000000"/>
                </a:solidFill>
              </a:rPr>
              <a:t>Algorithm: MI</a:t>
            </a:r>
          </a:p>
          <a:p>
            <a:pPr lvl="1">
              <a:buClr>
                <a:srgbClr val="3333CC"/>
              </a:buClr>
              <a:buFont typeface="Courier New" panose="02070309020205020404" pitchFamily="49" charset="0"/>
              <a:buChar char="o"/>
            </a:pPr>
            <a:r>
              <a:rPr lang="en-US" altLang="en-US" dirty="0">
                <a:solidFill>
                  <a:srgbClr val="FF0000"/>
                </a:solidFill>
              </a:rPr>
              <a:t>double</a:t>
            </a:r>
            <a:r>
              <a:rPr lang="en-US" altLang="en-US" dirty="0">
                <a:solidFill>
                  <a:srgbClr val="000000"/>
                </a:solidFill>
              </a:rPr>
              <a:t> </a:t>
            </a:r>
            <a:r>
              <a:rPr lang="en-US" altLang="en-US" i="1" dirty="0" err="1">
                <a:solidFill>
                  <a:srgbClr val="000000"/>
                </a:solidFill>
              </a:rPr>
              <a:t>cwnd</a:t>
            </a:r>
            <a:r>
              <a:rPr lang="en-US" altLang="en-US" dirty="0">
                <a:solidFill>
                  <a:srgbClr val="000000"/>
                </a:solidFill>
              </a:rPr>
              <a:t>  every RTT until </a:t>
            </a:r>
            <a:r>
              <a:rPr lang="en-US" altLang="en-US" dirty="0">
                <a:solidFill>
                  <a:srgbClr val="FF0000"/>
                </a:solidFill>
              </a:rPr>
              <a:t>network congested</a:t>
            </a:r>
            <a:r>
              <a:rPr lang="en-US" altLang="en-US" dirty="0">
                <a:solidFill>
                  <a:srgbClr val="000000"/>
                </a:solidFill>
              </a:rPr>
              <a:t> </a:t>
            </a:r>
          </a:p>
          <a:p>
            <a:pPr lvl="1">
              <a:buClr>
                <a:srgbClr val="3333CC"/>
              </a:buClr>
            </a:pPr>
            <a:endParaRPr lang="en-US" altLang="en-US" dirty="0">
              <a:solidFill>
                <a:srgbClr val="000000"/>
              </a:solidFill>
              <a:sym typeface="Wingdings" charset="2"/>
            </a:endParaRPr>
          </a:p>
          <a:p>
            <a:pPr marL="457200" lvl="1" indent="-457200">
              <a:buClr>
                <a:srgbClr val="3333CC"/>
              </a:buClr>
              <a:buSzPct val="85000"/>
              <a:buFont typeface="Wingdings" pitchFamily="2" charset="2"/>
              <a:buChar char="q"/>
            </a:pPr>
            <a:r>
              <a:rPr lang="en-US" altLang="en-US" sz="2800" dirty="0">
                <a:solidFill>
                  <a:srgbClr val="000000"/>
                </a:solidFill>
                <a:sym typeface="Wingdings" charset="2"/>
              </a:rPr>
              <a:t>Goal: getting to equilibrium gradually but quickly, to </a:t>
            </a:r>
            <a:r>
              <a:rPr lang="en-US" altLang="en-US" sz="2800" dirty="0">
                <a:solidFill>
                  <a:srgbClr val="000000"/>
                </a:solidFill>
              </a:rPr>
              <a:t>get a rough estimate of the optimal of </a:t>
            </a:r>
            <a:r>
              <a:rPr lang="en-US" altLang="en-US" sz="2800" i="1" dirty="0" err="1">
                <a:solidFill>
                  <a:srgbClr val="000000"/>
                </a:solidFill>
              </a:rPr>
              <a:t>cwnd</a:t>
            </a:r>
            <a:endParaRPr lang="en-US" altLang="en-US" sz="2800" i="1" dirty="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D31F2983-0C05-7841-8A3E-856A2D672E0F}" type="slidenum">
              <a:rPr lang="en-US" altLang="en-US" sz="1400">
                <a:solidFill>
                  <a:srgbClr val="000000"/>
                </a:solidFill>
                <a:latin typeface="Times New Roman" charset="0"/>
              </a:rPr>
              <a:pPr>
                <a:spcBef>
                  <a:spcPct val="0"/>
                </a:spcBef>
                <a:buClrTx/>
                <a:buSzTx/>
                <a:buFontTx/>
                <a:buNone/>
              </a:pPr>
              <a:t>59</a:t>
            </a:fld>
            <a:endParaRPr lang="en-US" altLang="en-US" sz="1400">
              <a:solidFill>
                <a:srgbClr val="000000"/>
              </a:solidFill>
              <a:latin typeface="Times New Roman" charset="0"/>
            </a:endParaRPr>
          </a:p>
        </p:txBody>
      </p:sp>
      <p:sp>
        <p:nvSpPr>
          <p:cNvPr id="121858" name="Rectangle 2"/>
          <p:cNvSpPr>
            <a:spLocks noChangeArrowheads="1"/>
          </p:cNvSpPr>
          <p:nvPr/>
        </p:nvSpPr>
        <p:spPr bwMode="auto">
          <a:xfrm>
            <a:off x="111125" y="261938"/>
            <a:ext cx="802005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dirty="0">
                <a:solidFill>
                  <a:srgbClr val="3333CC"/>
                </a:solidFill>
              </a:rPr>
              <a:t>MI: Slow-start</a:t>
            </a:r>
          </a:p>
        </p:txBody>
      </p:sp>
      <p:grpSp>
        <p:nvGrpSpPr>
          <p:cNvPr id="2" name="Group 3"/>
          <p:cNvGrpSpPr>
            <a:grpSpLocks/>
          </p:cNvGrpSpPr>
          <p:nvPr/>
        </p:nvGrpSpPr>
        <p:grpSpPr bwMode="auto">
          <a:xfrm>
            <a:off x="5340350" y="1811338"/>
            <a:ext cx="3681413" cy="4006850"/>
            <a:chOff x="3364" y="1141"/>
            <a:chExt cx="2319" cy="2358"/>
          </a:xfrm>
        </p:grpSpPr>
        <p:sp>
          <p:nvSpPr>
            <p:cNvPr id="121902" name="Line 4"/>
            <p:cNvSpPr>
              <a:spLocks noChangeShapeType="1"/>
            </p:cNvSpPr>
            <p:nvPr/>
          </p:nvSpPr>
          <p:spPr bwMode="auto">
            <a:xfrm>
              <a:off x="3364" y="1141"/>
              <a:ext cx="11" cy="2358"/>
            </a:xfrm>
            <a:prstGeom prst="line">
              <a:avLst/>
            </a:prstGeom>
            <a:noFill/>
            <a:ln w="63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1903" name="Line 5"/>
            <p:cNvSpPr>
              <a:spLocks noChangeShapeType="1"/>
            </p:cNvSpPr>
            <p:nvPr/>
          </p:nvSpPr>
          <p:spPr bwMode="auto">
            <a:xfrm flipH="1">
              <a:off x="5671" y="1141"/>
              <a:ext cx="12" cy="2358"/>
            </a:xfrm>
            <a:prstGeom prst="line">
              <a:avLst/>
            </a:prstGeom>
            <a:noFill/>
            <a:ln w="63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6"/>
          <p:cNvGrpSpPr>
            <a:grpSpLocks/>
          </p:cNvGrpSpPr>
          <p:nvPr/>
        </p:nvGrpSpPr>
        <p:grpSpPr bwMode="auto">
          <a:xfrm>
            <a:off x="5362575" y="2165350"/>
            <a:ext cx="3659188" cy="374650"/>
            <a:chOff x="3021" y="1364"/>
            <a:chExt cx="2305" cy="236"/>
          </a:xfrm>
        </p:grpSpPr>
        <p:sp>
          <p:nvSpPr>
            <p:cNvPr id="121899" name="Line 7"/>
            <p:cNvSpPr>
              <a:spLocks noChangeShapeType="1"/>
            </p:cNvSpPr>
            <p:nvPr/>
          </p:nvSpPr>
          <p:spPr bwMode="auto">
            <a:xfrm flipV="1">
              <a:off x="3056" y="1406"/>
              <a:ext cx="2270" cy="175"/>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900" name="Freeform 8"/>
            <p:cNvSpPr>
              <a:spLocks/>
            </p:cNvSpPr>
            <p:nvPr/>
          </p:nvSpPr>
          <p:spPr bwMode="auto">
            <a:xfrm>
              <a:off x="3021" y="1561"/>
              <a:ext cx="42" cy="39"/>
            </a:xfrm>
            <a:custGeom>
              <a:avLst/>
              <a:gdLst>
                <a:gd name="T0" fmla="*/ 38 w 42"/>
                <a:gd name="T1" fmla="*/ 0 h 39"/>
                <a:gd name="T2" fmla="*/ 0 w 42"/>
                <a:gd name="T3" fmla="*/ 22 h 39"/>
                <a:gd name="T4" fmla="*/ 42 w 42"/>
                <a:gd name="T5" fmla="*/ 39 h 39"/>
                <a:gd name="T6" fmla="*/ 38 w 42"/>
                <a:gd name="T7" fmla="*/ 0 h 39"/>
                <a:gd name="T8" fmla="*/ 0 60000 65536"/>
                <a:gd name="T9" fmla="*/ 0 60000 65536"/>
                <a:gd name="T10" fmla="*/ 0 60000 65536"/>
                <a:gd name="T11" fmla="*/ 0 60000 65536"/>
                <a:gd name="T12" fmla="*/ 0 w 42"/>
                <a:gd name="T13" fmla="*/ 0 h 39"/>
                <a:gd name="T14" fmla="*/ 42 w 42"/>
                <a:gd name="T15" fmla="*/ 39 h 39"/>
              </a:gdLst>
              <a:ahLst/>
              <a:cxnLst>
                <a:cxn ang="T8">
                  <a:pos x="T0" y="T1"/>
                </a:cxn>
                <a:cxn ang="T9">
                  <a:pos x="T2" y="T3"/>
                </a:cxn>
                <a:cxn ang="T10">
                  <a:pos x="T4" y="T5"/>
                </a:cxn>
                <a:cxn ang="T11">
                  <a:pos x="T6" y="T7"/>
                </a:cxn>
              </a:cxnLst>
              <a:rect l="T12" t="T13" r="T14" b="T15"/>
              <a:pathLst>
                <a:path w="42" h="39">
                  <a:moveTo>
                    <a:pt x="38" y="0"/>
                  </a:moveTo>
                  <a:lnTo>
                    <a:pt x="0" y="22"/>
                  </a:lnTo>
                  <a:lnTo>
                    <a:pt x="42" y="39"/>
                  </a:lnTo>
                  <a:lnTo>
                    <a:pt x="3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901" name="Rectangle 9"/>
            <p:cNvSpPr>
              <a:spLocks noChangeArrowheads="1"/>
            </p:cNvSpPr>
            <p:nvPr/>
          </p:nvSpPr>
          <p:spPr bwMode="auto">
            <a:xfrm rot="-300000">
              <a:off x="3817" y="1364"/>
              <a:ext cx="8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a:solidFill>
                    <a:srgbClr val="0000FF"/>
                  </a:solidFill>
                  <a:latin typeface="Arial" charset="0"/>
                </a:rPr>
                <a:t>ACK for segment 1</a:t>
              </a:r>
              <a:endParaRPr lang="en-US" altLang="en-US" sz="1200">
                <a:solidFill>
                  <a:srgbClr val="000000"/>
                </a:solidFill>
                <a:latin typeface="Arial" charset="0"/>
              </a:endParaRPr>
            </a:p>
          </p:txBody>
        </p:sp>
      </p:grpSp>
      <p:grpSp>
        <p:nvGrpSpPr>
          <p:cNvPr id="4" name="Group 10"/>
          <p:cNvGrpSpPr>
            <a:grpSpLocks/>
          </p:cNvGrpSpPr>
          <p:nvPr/>
        </p:nvGrpSpPr>
        <p:grpSpPr bwMode="auto">
          <a:xfrm>
            <a:off x="4416425" y="1830388"/>
            <a:ext cx="4605338" cy="301625"/>
            <a:chOff x="2425" y="1153"/>
            <a:chExt cx="2901" cy="190"/>
          </a:xfrm>
        </p:grpSpPr>
        <p:sp>
          <p:nvSpPr>
            <p:cNvPr id="121895" name="Line 11"/>
            <p:cNvSpPr>
              <a:spLocks noChangeShapeType="1"/>
            </p:cNvSpPr>
            <p:nvPr/>
          </p:nvSpPr>
          <p:spPr bwMode="auto">
            <a:xfrm>
              <a:off x="3021" y="1229"/>
              <a:ext cx="2256"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6" name="Freeform 12"/>
            <p:cNvSpPr>
              <a:spLocks/>
            </p:cNvSpPr>
            <p:nvPr/>
          </p:nvSpPr>
          <p:spPr bwMode="auto">
            <a:xfrm>
              <a:off x="5269" y="1289"/>
              <a:ext cx="57" cy="54"/>
            </a:xfrm>
            <a:custGeom>
              <a:avLst/>
              <a:gdLst>
                <a:gd name="T0" fmla="*/ 3 w 57"/>
                <a:gd name="T1" fmla="*/ 0 h 54"/>
                <a:gd name="T2" fmla="*/ 57 w 57"/>
                <a:gd name="T3" fmla="*/ 29 h 54"/>
                <a:gd name="T4" fmla="*/ 0 w 57"/>
                <a:gd name="T5" fmla="*/ 54 h 54"/>
                <a:gd name="T6" fmla="*/ 3 w 57"/>
                <a:gd name="T7" fmla="*/ 0 h 54"/>
                <a:gd name="T8" fmla="*/ 0 60000 65536"/>
                <a:gd name="T9" fmla="*/ 0 60000 65536"/>
                <a:gd name="T10" fmla="*/ 0 60000 65536"/>
                <a:gd name="T11" fmla="*/ 0 60000 65536"/>
                <a:gd name="T12" fmla="*/ 0 w 57"/>
                <a:gd name="T13" fmla="*/ 0 h 54"/>
                <a:gd name="T14" fmla="*/ 57 w 57"/>
                <a:gd name="T15" fmla="*/ 54 h 54"/>
              </a:gdLst>
              <a:ahLst/>
              <a:cxnLst>
                <a:cxn ang="T8">
                  <a:pos x="T0" y="T1"/>
                </a:cxn>
                <a:cxn ang="T9">
                  <a:pos x="T2" y="T3"/>
                </a:cxn>
                <a:cxn ang="T10">
                  <a:pos x="T4" y="T5"/>
                </a:cxn>
                <a:cxn ang="T11">
                  <a:pos x="T6" y="T7"/>
                </a:cxn>
              </a:cxnLst>
              <a:rect l="T12" t="T13" r="T14" b="T15"/>
              <a:pathLst>
                <a:path w="57" h="54">
                  <a:moveTo>
                    <a:pt x="3" y="0"/>
                  </a:moveTo>
                  <a:lnTo>
                    <a:pt x="57" y="29"/>
                  </a:lnTo>
                  <a:lnTo>
                    <a:pt x="0" y="54"/>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97" name="Rectangle 13"/>
            <p:cNvSpPr>
              <a:spLocks noChangeArrowheads="1"/>
            </p:cNvSpPr>
            <p:nvPr/>
          </p:nvSpPr>
          <p:spPr bwMode="auto">
            <a:xfrm rot="120000">
              <a:off x="3999" y="1153"/>
              <a:ext cx="4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100" b="1">
                  <a:solidFill>
                    <a:srgbClr val="0000FF"/>
                  </a:solidFill>
                  <a:latin typeface="Arial" charset="0"/>
                </a:rPr>
                <a:t>segment 1</a:t>
              </a:r>
              <a:endParaRPr lang="en-US" altLang="en-US" sz="1600">
                <a:solidFill>
                  <a:srgbClr val="000000"/>
                </a:solidFill>
                <a:latin typeface="Arial" charset="0"/>
              </a:endParaRPr>
            </a:p>
          </p:txBody>
        </p:sp>
        <p:sp>
          <p:nvSpPr>
            <p:cNvPr id="121898" name="Rectangle 14"/>
            <p:cNvSpPr>
              <a:spLocks noChangeArrowheads="1"/>
            </p:cNvSpPr>
            <p:nvPr/>
          </p:nvSpPr>
          <p:spPr bwMode="auto">
            <a:xfrm>
              <a:off x="2425" y="1172"/>
              <a:ext cx="50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1</a:t>
              </a:r>
              <a:endParaRPr lang="en-US" altLang="en-US" sz="1600">
                <a:solidFill>
                  <a:srgbClr val="000000"/>
                </a:solidFill>
                <a:latin typeface="Arial" charset="0"/>
              </a:endParaRPr>
            </a:p>
          </p:txBody>
        </p:sp>
      </p:grpSp>
      <p:sp>
        <p:nvSpPr>
          <p:cNvPr id="247823" name="Rectangle 15"/>
          <p:cNvSpPr>
            <a:spLocks noChangeArrowheads="1"/>
          </p:cNvSpPr>
          <p:nvPr/>
        </p:nvSpPr>
        <p:spPr bwMode="auto">
          <a:xfrm>
            <a:off x="4394200" y="2493963"/>
            <a:ext cx="8080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2</a:t>
            </a:r>
            <a:endParaRPr lang="en-US" altLang="en-US" sz="1600">
              <a:solidFill>
                <a:srgbClr val="000000"/>
              </a:solidFill>
              <a:latin typeface="Arial" charset="0"/>
            </a:endParaRPr>
          </a:p>
        </p:txBody>
      </p:sp>
      <p:grpSp>
        <p:nvGrpSpPr>
          <p:cNvPr id="5" name="Group 16"/>
          <p:cNvGrpSpPr>
            <a:grpSpLocks/>
          </p:cNvGrpSpPr>
          <p:nvPr/>
        </p:nvGrpSpPr>
        <p:grpSpPr bwMode="auto">
          <a:xfrm>
            <a:off x="5380038" y="2524125"/>
            <a:ext cx="3659187" cy="512763"/>
            <a:chOff x="3032" y="1590"/>
            <a:chExt cx="2305" cy="323"/>
          </a:xfrm>
        </p:grpSpPr>
        <p:sp>
          <p:nvSpPr>
            <p:cNvPr id="121889" name="Freeform 17"/>
            <p:cNvSpPr>
              <a:spLocks/>
            </p:cNvSpPr>
            <p:nvPr/>
          </p:nvSpPr>
          <p:spPr bwMode="auto">
            <a:xfrm>
              <a:off x="5280" y="1860"/>
              <a:ext cx="57" cy="53"/>
            </a:xfrm>
            <a:custGeom>
              <a:avLst/>
              <a:gdLst>
                <a:gd name="T0" fmla="*/ 3 w 57"/>
                <a:gd name="T1" fmla="*/ 0 h 53"/>
                <a:gd name="T2" fmla="*/ 57 w 57"/>
                <a:gd name="T3" fmla="*/ 28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8"/>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90" name="Line 18"/>
            <p:cNvSpPr>
              <a:spLocks noChangeShapeType="1"/>
            </p:cNvSpPr>
            <p:nvPr/>
          </p:nvSpPr>
          <p:spPr bwMode="auto">
            <a:xfrm>
              <a:off x="3032" y="1666"/>
              <a:ext cx="2257" cy="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1" name="Freeform 19"/>
            <p:cNvSpPr>
              <a:spLocks/>
            </p:cNvSpPr>
            <p:nvPr/>
          </p:nvSpPr>
          <p:spPr bwMode="auto">
            <a:xfrm>
              <a:off x="5280" y="1726"/>
              <a:ext cx="57" cy="54"/>
            </a:xfrm>
            <a:custGeom>
              <a:avLst/>
              <a:gdLst>
                <a:gd name="T0" fmla="*/ 3 w 57"/>
                <a:gd name="T1" fmla="*/ 0 h 54"/>
                <a:gd name="T2" fmla="*/ 57 w 57"/>
                <a:gd name="T3" fmla="*/ 29 h 54"/>
                <a:gd name="T4" fmla="*/ 0 w 57"/>
                <a:gd name="T5" fmla="*/ 54 h 54"/>
                <a:gd name="T6" fmla="*/ 3 w 57"/>
                <a:gd name="T7" fmla="*/ 0 h 54"/>
                <a:gd name="T8" fmla="*/ 0 60000 65536"/>
                <a:gd name="T9" fmla="*/ 0 60000 65536"/>
                <a:gd name="T10" fmla="*/ 0 60000 65536"/>
                <a:gd name="T11" fmla="*/ 0 60000 65536"/>
                <a:gd name="T12" fmla="*/ 0 w 57"/>
                <a:gd name="T13" fmla="*/ 0 h 54"/>
                <a:gd name="T14" fmla="*/ 57 w 57"/>
                <a:gd name="T15" fmla="*/ 54 h 54"/>
              </a:gdLst>
              <a:ahLst/>
              <a:cxnLst>
                <a:cxn ang="T8">
                  <a:pos x="T0" y="T1"/>
                </a:cxn>
                <a:cxn ang="T9">
                  <a:pos x="T2" y="T3"/>
                </a:cxn>
                <a:cxn ang="T10">
                  <a:pos x="T4" y="T5"/>
                </a:cxn>
                <a:cxn ang="T11">
                  <a:pos x="T6" y="T7"/>
                </a:cxn>
              </a:cxnLst>
              <a:rect l="T12" t="T13" r="T14" b="T15"/>
              <a:pathLst>
                <a:path w="57" h="54">
                  <a:moveTo>
                    <a:pt x="3" y="0"/>
                  </a:moveTo>
                  <a:lnTo>
                    <a:pt x="57" y="29"/>
                  </a:lnTo>
                  <a:lnTo>
                    <a:pt x="0" y="54"/>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92" name="Rectangle 20"/>
            <p:cNvSpPr>
              <a:spLocks noChangeArrowheads="1"/>
            </p:cNvSpPr>
            <p:nvPr/>
          </p:nvSpPr>
          <p:spPr bwMode="auto">
            <a:xfrm rot="120000">
              <a:off x="3991" y="1590"/>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2</a:t>
              </a:r>
              <a:endParaRPr lang="en-US" altLang="en-US" sz="1200">
                <a:solidFill>
                  <a:srgbClr val="000000"/>
                </a:solidFill>
                <a:latin typeface="Arial" charset="0"/>
              </a:endParaRPr>
            </a:p>
          </p:txBody>
        </p:sp>
        <p:sp>
          <p:nvSpPr>
            <p:cNvPr id="121893" name="Line 21"/>
            <p:cNvSpPr>
              <a:spLocks noChangeShapeType="1"/>
            </p:cNvSpPr>
            <p:nvPr/>
          </p:nvSpPr>
          <p:spPr bwMode="auto">
            <a:xfrm>
              <a:off x="3032" y="1800"/>
              <a:ext cx="2257"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4" name="Rectangle 22"/>
            <p:cNvSpPr>
              <a:spLocks noChangeArrowheads="1"/>
            </p:cNvSpPr>
            <p:nvPr/>
          </p:nvSpPr>
          <p:spPr bwMode="auto">
            <a:xfrm rot="120000">
              <a:off x="3991" y="1722"/>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3</a:t>
              </a:r>
              <a:endParaRPr lang="en-US" altLang="en-US" sz="1200">
                <a:solidFill>
                  <a:srgbClr val="000000"/>
                </a:solidFill>
                <a:latin typeface="Arial" charset="0"/>
              </a:endParaRPr>
            </a:p>
          </p:txBody>
        </p:sp>
      </p:grpSp>
      <p:grpSp>
        <p:nvGrpSpPr>
          <p:cNvPr id="6" name="Group 23"/>
          <p:cNvGrpSpPr>
            <a:grpSpLocks/>
          </p:cNvGrpSpPr>
          <p:nvPr/>
        </p:nvGrpSpPr>
        <p:grpSpPr bwMode="auto">
          <a:xfrm>
            <a:off x="5380038" y="3019425"/>
            <a:ext cx="3622675" cy="495300"/>
            <a:chOff x="3032" y="1977"/>
            <a:chExt cx="2305" cy="237"/>
          </a:xfrm>
        </p:grpSpPr>
        <p:sp>
          <p:nvSpPr>
            <p:cNvPr id="121886" name="Line 24"/>
            <p:cNvSpPr>
              <a:spLocks noChangeShapeType="1"/>
            </p:cNvSpPr>
            <p:nvPr/>
          </p:nvSpPr>
          <p:spPr bwMode="auto">
            <a:xfrm flipV="1">
              <a:off x="3068" y="2020"/>
              <a:ext cx="2269" cy="175"/>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7" name="Freeform 25"/>
            <p:cNvSpPr>
              <a:spLocks/>
            </p:cNvSpPr>
            <p:nvPr/>
          </p:nvSpPr>
          <p:spPr bwMode="auto">
            <a:xfrm>
              <a:off x="3032" y="2175"/>
              <a:ext cx="42" cy="39"/>
            </a:xfrm>
            <a:custGeom>
              <a:avLst/>
              <a:gdLst>
                <a:gd name="T0" fmla="*/ 39 w 42"/>
                <a:gd name="T1" fmla="*/ 0 h 39"/>
                <a:gd name="T2" fmla="*/ 0 w 42"/>
                <a:gd name="T3" fmla="*/ 23 h 39"/>
                <a:gd name="T4" fmla="*/ 42 w 42"/>
                <a:gd name="T5" fmla="*/ 39 h 39"/>
                <a:gd name="T6" fmla="*/ 39 w 42"/>
                <a:gd name="T7" fmla="*/ 0 h 39"/>
                <a:gd name="T8" fmla="*/ 0 60000 65536"/>
                <a:gd name="T9" fmla="*/ 0 60000 65536"/>
                <a:gd name="T10" fmla="*/ 0 60000 65536"/>
                <a:gd name="T11" fmla="*/ 0 60000 65536"/>
                <a:gd name="T12" fmla="*/ 0 w 42"/>
                <a:gd name="T13" fmla="*/ 0 h 39"/>
                <a:gd name="T14" fmla="*/ 42 w 42"/>
                <a:gd name="T15" fmla="*/ 39 h 39"/>
              </a:gdLst>
              <a:ahLst/>
              <a:cxnLst>
                <a:cxn ang="T8">
                  <a:pos x="T0" y="T1"/>
                </a:cxn>
                <a:cxn ang="T9">
                  <a:pos x="T2" y="T3"/>
                </a:cxn>
                <a:cxn ang="T10">
                  <a:pos x="T4" y="T5"/>
                </a:cxn>
                <a:cxn ang="T11">
                  <a:pos x="T6" y="T7"/>
                </a:cxn>
              </a:cxnLst>
              <a:rect l="T12" t="T13" r="T14" b="T15"/>
              <a:pathLst>
                <a:path w="42" h="39">
                  <a:moveTo>
                    <a:pt x="39" y="0"/>
                  </a:moveTo>
                  <a:lnTo>
                    <a:pt x="0" y="23"/>
                  </a:lnTo>
                  <a:lnTo>
                    <a:pt x="42" y="39"/>
                  </a:lnTo>
                  <a:lnTo>
                    <a:pt x="39"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88" name="Rectangle 26"/>
            <p:cNvSpPr>
              <a:spLocks noChangeArrowheads="1"/>
            </p:cNvSpPr>
            <p:nvPr/>
          </p:nvSpPr>
          <p:spPr bwMode="auto">
            <a:xfrm rot="-300000">
              <a:off x="3727" y="1977"/>
              <a:ext cx="103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a:solidFill>
                    <a:srgbClr val="0000FF"/>
                  </a:solidFill>
                  <a:latin typeface="Arial" charset="0"/>
                </a:rPr>
                <a:t>ACK for segments 2 + 3</a:t>
              </a:r>
              <a:endParaRPr lang="en-US" altLang="en-US" sz="1200">
                <a:solidFill>
                  <a:srgbClr val="000000"/>
                </a:solidFill>
                <a:latin typeface="Arial" charset="0"/>
              </a:endParaRPr>
            </a:p>
          </p:txBody>
        </p:sp>
      </p:grpSp>
      <p:sp>
        <p:nvSpPr>
          <p:cNvPr id="247835" name="Rectangle 27"/>
          <p:cNvSpPr>
            <a:spLocks noChangeArrowheads="1"/>
          </p:cNvSpPr>
          <p:nvPr/>
        </p:nvSpPr>
        <p:spPr bwMode="auto">
          <a:xfrm>
            <a:off x="4394200" y="3406775"/>
            <a:ext cx="8080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4</a:t>
            </a:r>
            <a:endParaRPr lang="en-US" altLang="en-US" sz="1600">
              <a:solidFill>
                <a:srgbClr val="000000"/>
              </a:solidFill>
              <a:latin typeface="Arial" charset="0"/>
            </a:endParaRPr>
          </a:p>
        </p:txBody>
      </p:sp>
      <p:grpSp>
        <p:nvGrpSpPr>
          <p:cNvPr id="7" name="Group 28"/>
          <p:cNvGrpSpPr>
            <a:grpSpLocks/>
          </p:cNvGrpSpPr>
          <p:nvPr/>
        </p:nvGrpSpPr>
        <p:grpSpPr bwMode="auto">
          <a:xfrm>
            <a:off x="5380038" y="3508375"/>
            <a:ext cx="3659187" cy="935038"/>
            <a:chOff x="3032" y="2210"/>
            <a:chExt cx="2305" cy="589"/>
          </a:xfrm>
        </p:grpSpPr>
        <p:sp>
          <p:nvSpPr>
            <p:cNvPr id="121874" name="Rectangle 29"/>
            <p:cNvSpPr>
              <a:spLocks noChangeArrowheads="1"/>
            </p:cNvSpPr>
            <p:nvPr/>
          </p:nvSpPr>
          <p:spPr bwMode="auto">
            <a:xfrm rot="120000">
              <a:off x="3991" y="2210"/>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4</a:t>
              </a:r>
              <a:endParaRPr lang="en-US" altLang="en-US" sz="1200">
                <a:solidFill>
                  <a:srgbClr val="000000"/>
                </a:solidFill>
                <a:latin typeface="Arial" charset="0"/>
              </a:endParaRPr>
            </a:p>
          </p:txBody>
        </p:sp>
        <p:sp>
          <p:nvSpPr>
            <p:cNvPr id="121875" name="Line 30"/>
            <p:cNvSpPr>
              <a:spLocks noChangeShapeType="1"/>
            </p:cNvSpPr>
            <p:nvPr/>
          </p:nvSpPr>
          <p:spPr bwMode="auto">
            <a:xfrm>
              <a:off x="3032" y="2286"/>
              <a:ext cx="2257" cy="8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6" name="Freeform 31"/>
            <p:cNvSpPr>
              <a:spLocks/>
            </p:cNvSpPr>
            <p:nvPr/>
          </p:nvSpPr>
          <p:spPr bwMode="auto">
            <a:xfrm>
              <a:off x="5280" y="2346"/>
              <a:ext cx="57" cy="53"/>
            </a:xfrm>
            <a:custGeom>
              <a:avLst/>
              <a:gdLst>
                <a:gd name="T0" fmla="*/ 3 w 57"/>
                <a:gd name="T1" fmla="*/ 0 h 53"/>
                <a:gd name="T2" fmla="*/ 57 w 57"/>
                <a:gd name="T3" fmla="*/ 29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9"/>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77" name="Line 32"/>
            <p:cNvSpPr>
              <a:spLocks noChangeShapeType="1"/>
            </p:cNvSpPr>
            <p:nvPr/>
          </p:nvSpPr>
          <p:spPr bwMode="auto">
            <a:xfrm>
              <a:off x="3032" y="2420"/>
              <a:ext cx="2257"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8" name="Freeform 33"/>
            <p:cNvSpPr>
              <a:spLocks/>
            </p:cNvSpPr>
            <p:nvPr/>
          </p:nvSpPr>
          <p:spPr bwMode="auto">
            <a:xfrm>
              <a:off x="5280" y="2480"/>
              <a:ext cx="57" cy="53"/>
            </a:xfrm>
            <a:custGeom>
              <a:avLst/>
              <a:gdLst>
                <a:gd name="T0" fmla="*/ 3 w 57"/>
                <a:gd name="T1" fmla="*/ 0 h 53"/>
                <a:gd name="T2" fmla="*/ 57 w 57"/>
                <a:gd name="T3" fmla="*/ 28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8"/>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79" name="Rectangle 34"/>
            <p:cNvSpPr>
              <a:spLocks noChangeArrowheads="1"/>
            </p:cNvSpPr>
            <p:nvPr/>
          </p:nvSpPr>
          <p:spPr bwMode="auto">
            <a:xfrm rot="120000">
              <a:off x="3991" y="2342"/>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5</a:t>
              </a:r>
              <a:endParaRPr lang="en-US" altLang="en-US" sz="1200">
                <a:solidFill>
                  <a:srgbClr val="000000"/>
                </a:solidFill>
                <a:latin typeface="Arial" charset="0"/>
              </a:endParaRPr>
            </a:p>
          </p:txBody>
        </p:sp>
        <p:sp>
          <p:nvSpPr>
            <p:cNvPr id="121880" name="Line 35"/>
            <p:cNvSpPr>
              <a:spLocks noChangeShapeType="1"/>
            </p:cNvSpPr>
            <p:nvPr/>
          </p:nvSpPr>
          <p:spPr bwMode="auto">
            <a:xfrm>
              <a:off x="3032" y="2552"/>
              <a:ext cx="2257" cy="8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1" name="Freeform 36"/>
            <p:cNvSpPr>
              <a:spLocks/>
            </p:cNvSpPr>
            <p:nvPr/>
          </p:nvSpPr>
          <p:spPr bwMode="auto">
            <a:xfrm>
              <a:off x="5280" y="2612"/>
              <a:ext cx="57" cy="53"/>
            </a:xfrm>
            <a:custGeom>
              <a:avLst/>
              <a:gdLst>
                <a:gd name="T0" fmla="*/ 3 w 57"/>
                <a:gd name="T1" fmla="*/ 0 h 53"/>
                <a:gd name="T2" fmla="*/ 57 w 57"/>
                <a:gd name="T3" fmla="*/ 28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8"/>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82" name="Rectangle 37"/>
            <p:cNvSpPr>
              <a:spLocks noChangeArrowheads="1"/>
            </p:cNvSpPr>
            <p:nvPr/>
          </p:nvSpPr>
          <p:spPr bwMode="auto">
            <a:xfrm rot="120000">
              <a:off x="3991" y="2475"/>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6</a:t>
              </a:r>
              <a:endParaRPr lang="en-US" altLang="en-US" sz="1200">
                <a:solidFill>
                  <a:srgbClr val="000000"/>
                </a:solidFill>
                <a:latin typeface="Arial" charset="0"/>
              </a:endParaRPr>
            </a:p>
          </p:txBody>
        </p:sp>
        <p:sp>
          <p:nvSpPr>
            <p:cNvPr id="121883" name="Line 38"/>
            <p:cNvSpPr>
              <a:spLocks noChangeShapeType="1"/>
            </p:cNvSpPr>
            <p:nvPr/>
          </p:nvSpPr>
          <p:spPr bwMode="auto">
            <a:xfrm>
              <a:off x="3032" y="2685"/>
              <a:ext cx="2257"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4" name="Freeform 39"/>
            <p:cNvSpPr>
              <a:spLocks/>
            </p:cNvSpPr>
            <p:nvPr/>
          </p:nvSpPr>
          <p:spPr bwMode="auto">
            <a:xfrm>
              <a:off x="5280" y="2745"/>
              <a:ext cx="57" cy="54"/>
            </a:xfrm>
            <a:custGeom>
              <a:avLst/>
              <a:gdLst>
                <a:gd name="T0" fmla="*/ 3 w 57"/>
                <a:gd name="T1" fmla="*/ 0 h 54"/>
                <a:gd name="T2" fmla="*/ 57 w 57"/>
                <a:gd name="T3" fmla="*/ 29 h 54"/>
                <a:gd name="T4" fmla="*/ 0 w 57"/>
                <a:gd name="T5" fmla="*/ 54 h 54"/>
                <a:gd name="T6" fmla="*/ 3 w 57"/>
                <a:gd name="T7" fmla="*/ 0 h 54"/>
                <a:gd name="T8" fmla="*/ 0 60000 65536"/>
                <a:gd name="T9" fmla="*/ 0 60000 65536"/>
                <a:gd name="T10" fmla="*/ 0 60000 65536"/>
                <a:gd name="T11" fmla="*/ 0 60000 65536"/>
                <a:gd name="T12" fmla="*/ 0 w 57"/>
                <a:gd name="T13" fmla="*/ 0 h 54"/>
                <a:gd name="T14" fmla="*/ 57 w 57"/>
                <a:gd name="T15" fmla="*/ 54 h 54"/>
              </a:gdLst>
              <a:ahLst/>
              <a:cxnLst>
                <a:cxn ang="T8">
                  <a:pos x="T0" y="T1"/>
                </a:cxn>
                <a:cxn ang="T9">
                  <a:pos x="T2" y="T3"/>
                </a:cxn>
                <a:cxn ang="T10">
                  <a:pos x="T4" y="T5"/>
                </a:cxn>
                <a:cxn ang="T11">
                  <a:pos x="T6" y="T7"/>
                </a:cxn>
              </a:cxnLst>
              <a:rect l="T12" t="T13" r="T14" b="T15"/>
              <a:pathLst>
                <a:path w="57" h="54">
                  <a:moveTo>
                    <a:pt x="3" y="0"/>
                  </a:moveTo>
                  <a:lnTo>
                    <a:pt x="57" y="29"/>
                  </a:lnTo>
                  <a:lnTo>
                    <a:pt x="0" y="54"/>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85" name="Rectangle 40"/>
            <p:cNvSpPr>
              <a:spLocks noChangeArrowheads="1"/>
            </p:cNvSpPr>
            <p:nvPr/>
          </p:nvSpPr>
          <p:spPr bwMode="auto">
            <a:xfrm rot="120000">
              <a:off x="3991" y="2608"/>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7</a:t>
              </a:r>
              <a:endParaRPr lang="en-US" altLang="en-US" sz="1200">
                <a:solidFill>
                  <a:srgbClr val="000000"/>
                </a:solidFill>
                <a:latin typeface="Arial" charset="0"/>
              </a:endParaRPr>
            </a:p>
          </p:txBody>
        </p:sp>
      </p:grpSp>
      <p:sp>
        <p:nvSpPr>
          <p:cNvPr id="247849" name="Line 41"/>
          <p:cNvSpPr>
            <a:spLocks noChangeShapeType="1"/>
          </p:cNvSpPr>
          <p:nvPr/>
        </p:nvSpPr>
        <p:spPr bwMode="auto">
          <a:xfrm flipV="1">
            <a:off x="5394325" y="4051300"/>
            <a:ext cx="3611563" cy="760413"/>
          </a:xfrm>
          <a:prstGeom prst="line">
            <a:avLst/>
          </a:prstGeom>
          <a:noFill/>
          <a:ln w="63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47850" name="Rectangle 42"/>
          <p:cNvSpPr>
            <a:spLocks noChangeArrowheads="1"/>
          </p:cNvSpPr>
          <p:nvPr/>
        </p:nvSpPr>
        <p:spPr bwMode="auto">
          <a:xfrm>
            <a:off x="4476750" y="4687888"/>
            <a:ext cx="8080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6</a:t>
            </a:r>
            <a:endParaRPr lang="en-US" altLang="en-US" sz="1600">
              <a:solidFill>
                <a:srgbClr val="000000"/>
              </a:solidFill>
              <a:latin typeface="Arial" charset="0"/>
            </a:endParaRPr>
          </a:p>
        </p:txBody>
      </p:sp>
      <p:sp>
        <p:nvSpPr>
          <p:cNvPr id="121869" name="Rectangle 43"/>
          <p:cNvSpPr>
            <a:spLocks noChangeArrowheads="1"/>
          </p:cNvSpPr>
          <p:nvPr/>
        </p:nvSpPr>
        <p:spPr bwMode="auto">
          <a:xfrm>
            <a:off x="182563" y="1447800"/>
            <a:ext cx="4108450" cy="50911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121870" name="Rectangle 44"/>
          <p:cNvSpPr>
            <a:spLocks noChangeArrowheads="1"/>
          </p:cNvSpPr>
          <p:nvPr/>
        </p:nvSpPr>
        <p:spPr bwMode="auto">
          <a:xfrm>
            <a:off x="258763" y="1752600"/>
            <a:ext cx="419100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nSpc>
                <a:spcPct val="80000"/>
              </a:lnSpc>
              <a:buClr>
                <a:srgbClr val="3333CC"/>
              </a:buClr>
              <a:buFont typeface="ZapfDingbats" charset="0"/>
              <a:buNone/>
            </a:pPr>
            <a:r>
              <a:rPr lang="en-US" altLang="en-US" sz="2000" b="1" dirty="0">
                <a:solidFill>
                  <a:srgbClr val="000000"/>
                </a:solidFill>
              </a:rPr>
              <a:t>Initially:</a:t>
            </a:r>
            <a:endParaRPr lang="en-US" altLang="en-US" sz="2000" dirty="0">
              <a:solidFill>
                <a:srgbClr val="000000"/>
              </a:solidFill>
            </a:endParaRPr>
          </a:p>
          <a:p>
            <a:pPr>
              <a:lnSpc>
                <a:spcPct val="80000"/>
              </a:lnSpc>
              <a:buClr>
                <a:srgbClr val="3333CC"/>
              </a:buClr>
              <a:buFont typeface="ZapfDingbats" charset="0"/>
              <a:buNone/>
            </a:pPr>
            <a:r>
              <a:rPr lang="en-US" altLang="en-US" sz="2000" dirty="0">
                <a:solidFill>
                  <a:srgbClr val="000000"/>
                </a:solidFill>
              </a:rPr>
              <a:t>	</a:t>
            </a:r>
            <a:r>
              <a:rPr lang="en-US" altLang="en-US" sz="2000" dirty="0" err="1">
                <a:solidFill>
                  <a:srgbClr val="000000"/>
                </a:solidFill>
              </a:rPr>
              <a:t>cwnd</a:t>
            </a:r>
            <a:r>
              <a:rPr lang="en-US" altLang="en-US" sz="2000" dirty="0">
                <a:solidFill>
                  <a:srgbClr val="000000"/>
                </a:solidFill>
              </a:rPr>
              <a:t> = 1;</a:t>
            </a:r>
          </a:p>
          <a:p>
            <a:pPr>
              <a:lnSpc>
                <a:spcPct val="80000"/>
              </a:lnSpc>
              <a:buClr>
                <a:srgbClr val="3333CC"/>
              </a:buClr>
              <a:buFont typeface="ZapfDingbats" charset="0"/>
              <a:buNone/>
            </a:pPr>
            <a:r>
              <a:rPr lang="en-US" altLang="en-US" sz="2000" dirty="0">
                <a:solidFill>
                  <a:srgbClr val="000000"/>
                </a:solidFill>
              </a:rPr>
              <a:t>	</a:t>
            </a:r>
            <a:r>
              <a:rPr lang="en-US" altLang="en-US" sz="2000" dirty="0" err="1">
                <a:solidFill>
                  <a:srgbClr val="000000"/>
                </a:solidFill>
              </a:rPr>
              <a:t>ssthresh</a:t>
            </a:r>
            <a:r>
              <a:rPr lang="en-US" altLang="en-US" sz="2000" dirty="0">
                <a:solidFill>
                  <a:srgbClr val="000000"/>
                </a:solidFill>
              </a:rPr>
              <a:t> = infinite (</a:t>
            </a:r>
            <a:r>
              <a:rPr lang="en-US" altLang="zh-CN" sz="2000" dirty="0">
                <a:solidFill>
                  <a:srgbClr val="000000"/>
                </a:solidFill>
                <a:ea typeface="宋体" charset="-122"/>
              </a:rPr>
              <a:t>e.g., </a:t>
            </a:r>
            <a:r>
              <a:rPr lang="en-US" altLang="en-US" sz="2000" dirty="0">
                <a:solidFill>
                  <a:srgbClr val="000000"/>
                </a:solidFill>
              </a:rPr>
              <a:t>64K);</a:t>
            </a:r>
            <a:endParaRPr lang="en-US" altLang="zh-CN" sz="2000" dirty="0">
              <a:solidFill>
                <a:srgbClr val="000000"/>
              </a:solidFill>
              <a:ea typeface="宋体" charset="-122"/>
            </a:endParaRPr>
          </a:p>
          <a:p>
            <a:pPr>
              <a:lnSpc>
                <a:spcPct val="80000"/>
              </a:lnSpc>
              <a:buClr>
                <a:srgbClr val="3333CC"/>
              </a:buClr>
              <a:buFont typeface="ZapfDingbats" charset="0"/>
              <a:buNone/>
            </a:pPr>
            <a:endParaRPr lang="en-US" altLang="en-US" sz="2000" dirty="0">
              <a:solidFill>
                <a:srgbClr val="000000"/>
              </a:solidFill>
            </a:endParaRPr>
          </a:p>
          <a:p>
            <a:pPr>
              <a:lnSpc>
                <a:spcPct val="80000"/>
              </a:lnSpc>
              <a:buClr>
                <a:srgbClr val="3333CC"/>
              </a:buClr>
              <a:buFont typeface="ZapfDingbats" charset="0"/>
              <a:buNone/>
            </a:pPr>
            <a:r>
              <a:rPr lang="en-US" altLang="en-US" sz="2000" b="1" dirty="0">
                <a:solidFill>
                  <a:srgbClr val="000000"/>
                </a:solidFill>
              </a:rPr>
              <a:t>For each newly </a:t>
            </a:r>
            <a:r>
              <a:rPr lang="en-US" altLang="en-US" sz="2000" b="1" dirty="0" err="1">
                <a:solidFill>
                  <a:srgbClr val="000000"/>
                </a:solidFill>
              </a:rPr>
              <a:t>ACKed</a:t>
            </a:r>
            <a:r>
              <a:rPr lang="en-US" altLang="en-US" sz="2000" b="1" dirty="0">
                <a:solidFill>
                  <a:srgbClr val="000000"/>
                </a:solidFill>
              </a:rPr>
              <a:t> segment:</a:t>
            </a:r>
            <a:endParaRPr lang="en-US" altLang="en-US" sz="2000" dirty="0">
              <a:solidFill>
                <a:srgbClr val="000000"/>
              </a:solidFill>
            </a:endParaRPr>
          </a:p>
          <a:p>
            <a:pPr>
              <a:lnSpc>
                <a:spcPct val="80000"/>
              </a:lnSpc>
              <a:buClr>
                <a:srgbClr val="3333CC"/>
              </a:buClr>
              <a:buFont typeface="ZapfDingbats" charset="0"/>
              <a:buNone/>
            </a:pPr>
            <a:r>
              <a:rPr lang="en-US" altLang="en-US" sz="2000" dirty="0">
                <a:solidFill>
                  <a:srgbClr val="000000"/>
                </a:solidFill>
              </a:rPr>
              <a:t>	if (</a:t>
            </a:r>
            <a:r>
              <a:rPr lang="en-US" altLang="en-US" sz="2000" dirty="0" err="1">
                <a:solidFill>
                  <a:srgbClr val="000000"/>
                </a:solidFill>
              </a:rPr>
              <a:t>cwnd</a:t>
            </a:r>
            <a:r>
              <a:rPr lang="en-US" altLang="en-US" sz="2000" dirty="0">
                <a:solidFill>
                  <a:srgbClr val="000000"/>
                </a:solidFill>
              </a:rPr>
              <a:t> &lt; </a:t>
            </a:r>
            <a:r>
              <a:rPr lang="en-US" altLang="en-US" sz="2000" dirty="0" err="1">
                <a:solidFill>
                  <a:srgbClr val="000000"/>
                </a:solidFill>
              </a:rPr>
              <a:t>ssthresh</a:t>
            </a:r>
            <a:r>
              <a:rPr lang="en-US" altLang="en-US" sz="2000" dirty="0">
                <a:solidFill>
                  <a:srgbClr val="000000"/>
                </a:solidFill>
              </a:rPr>
              <a:t>) </a:t>
            </a:r>
          </a:p>
          <a:p>
            <a:pPr>
              <a:lnSpc>
                <a:spcPct val="80000"/>
              </a:lnSpc>
              <a:buClr>
                <a:srgbClr val="3333CC"/>
              </a:buClr>
              <a:buFont typeface="ZapfDingbats" charset="0"/>
              <a:buNone/>
            </a:pPr>
            <a:r>
              <a:rPr lang="en-US" altLang="en-US" sz="2000" dirty="0">
                <a:solidFill>
                  <a:srgbClr val="000000"/>
                </a:solidFill>
              </a:rPr>
              <a:t>	    /* MI: slow start*/</a:t>
            </a:r>
          </a:p>
          <a:p>
            <a:pPr>
              <a:lnSpc>
                <a:spcPct val="80000"/>
              </a:lnSpc>
              <a:buClr>
                <a:srgbClr val="3333CC"/>
              </a:buClr>
              <a:buFont typeface="ZapfDingbats" charset="0"/>
              <a:buNone/>
            </a:pPr>
            <a:r>
              <a:rPr lang="en-US" altLang="en-US" sz="2000" dirty="0">
                <a:solidFill>
                  <a:srgbClr val="000000"/>
                </a:solidFill>
              </a:rPr>
              <a:t>	    </a:t>
            </a:r>
            <a:r>
              <a:rPr lang="en-US" altLang="en-US" sz="2000" dirty="0" err="1">
                <a:solidFill>
                  <a:srgbClr val="000000"/>
                </a:solidFill>
              </a:rPr>
              <a:t>cwnd</a:t>
            </a:r>
            <a:r>
              <a:rPr lang="en-US" altLang="en-US" sz="2000" dirty="0">
                <a:solidFill>
                  <a:srgbClr val="000000"/>
                </a:solidFill>
              </a:rPr>
              <a:t> = </a:t>
            </a:r>
            <a:r>
              <a:rPr lang="en-US" altLang="en-US" sz="2000" dirty="0" err="1">
                <a:solidFill>
                  <a:srgbClr val="000000"/>
                </a:solidFill>
              </a:rPr>
              <a:t>cwnd</a:t>
            </a:r>
            <a:r>
              <a:rPr lang="en-US" altLang="en-US" sz="2000" dirty="0">
                <a:solidFill>
                  <a:srgbClr val="000000"/>
                </a:solidFill>
              </a:rPr>
              <a:t> + 1;</a:t>
            </a:r>
          </a:p>
        </p:txBody>
      </p:sp>
      <p:sp>
        <p:nvSpPr>
          <p:cNvPr id="247854" name="Line 46"/>
          <p:cNvSpPr>
            <a:spLocks noChangeShapeType="1"/>
          </p:cNvSpPr>
          <p:nvPr/>
        </p:nvSpPr>
        <p:spPr bwMode="auto">
          <a:xfrm flipV="1">
            <a:off x="5357813" y="4537075"/>
            <a:ext cx="3611562" cy="760413"/>
          </a:xfrm>
          <a:prstGeom prst="line">
            <a:avLst/>
          </a:prstGeom>
          <a:noFill/>
          <a:ln w="63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47855" name="Rectangle 47"/>
          <p:cNvSpPr>
            <a:spLocks noChangeArrowheads="1"/>
          </p:cNvSpPr>
          <p:nvPr/>
        </p:nvSpPr>
        <p:spPr bwMode="auto">
          <a:xfrm>
            <a:off x="4484688" y="5151438"/>
            <a:ext cx="8080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8</a:t>
            </a:r>
            <a:endParaRPr lang="en-US" altLang="en-US" sz="1600">
              <a:solidFill>
                <a:srgbClr val="000000"/>
              </a:solidFill>
              <a:latin typeface="Arial" charset="0"/>
            </a:endParaRPr>
          </a:p>
        </p:txBody>
      </p:sp>
      <p:sp>
        <p:nvSpPr>
          <p:cNvPr id="247856" name="Line 48"/>
          <p:cNvSpPr>
            <a:spLocks noChangeShapeType="1"/>
          </p:cNvSpPr>
          <p:nvPr/>
        </p:nvSpPr>
        <p:spPr bwMode="auto">
          <a:xfrm>
            <a:off x="7189788" y="5334000"/>
            <a:ext cx="0" cy="67310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7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70">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78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478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78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478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78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478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7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3" grpId="0" autoUpdateAnimBg="0"/>
      <p:bldP spid="247835" grpId="0" autoUpdateAnimBg="0"/>
      <p:bldP spid="247849" grpId="0" animBg="1"/>
      <p:bldP spid="247850" grpId="0" autoUpdateAnimBg="0"/>
      <p:bldP spid="247854" grpId="0" animBg="1"/>
      <p:bldP spid="247855" grpId="0" autoUpdateAnimBg="0"/>
      <p:bldP spid="2478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B05F15-C397-D14A-87D7-56FC2C6DA355}" type="slidenum">
              <a:rPr lang="en-US" altLang="x-none" sz="1400">
                <a:solidFill>
                  <a:srgbClr val="000000"/>
                </a:solidFill>
                <a:latin typeface="Times New Roman" charset="0"/>
              </a:rPr>
              <a:pPr>
                <a:spcBef>
                  <a:spcPct val="0"/>
                </a:spcBef>
                <a:buClrTx/>
                <a:buSzTx/>
                <a:buFontTx/>
                <a:buNone/>
              </a:pPr>
              <a:t>6</a:t>
            </a:fld>
            <a:endParaRPr lang="en-US" altLang="x-none" sz="1400">
              <a:solidFill>
                <a:srgbClr val="000000"/>
              </a:solidFill>
              <a:latin typeface="Times New Roman" charset="0"/>
            </a:endParaRPr>
          </a:p>
        </p:txBody>
      </p:sp>
      <p:sp>
        <p:nvSpPr>
          <p:cNvPr id="158722" name="Line 2"/>
          <p:cNvSpPr>
            <a:spLocks noChangeShapeType="1"/>
          </p:cNvSpPr>
          <p:nvPr/>
        </p:nvSpPr>
        <p:spPr bwMode="auto">
          <a:xfrm>
            <a:off x="4972050" y="4686300"/>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3" name="Line 3"/>
          <p:cNvSpPr>
            <a:spLocks noChangeShapeType="1"/>
          </p:cNvSpPr>
          <p:nvPr/>
        </p:nvSpPr>
        <p:spPr bwMode="auto">
          <a:xfrm>
            <a:off x="4895850" y="223837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rPr>
              <a:t>Recap:</a:t>
            </a:r>
            <a:r>
              <a:rPr lang="zh-CN" altLang="en-US" sz="4000" u="sng" dirty="0">
                <a:solidFill>
                  <a:srgbClr val="3333CC"/>
                </a:solidFill>
              </a:rPr>
              <a:t> </a:t>
            </a:r>
            <a:r>
              <a:rPr lang="en-US" altLang="x-none" sz="4000" u="sng" dirty="0">
                <a:solidFill>
                  <a:srgbClr val="3333CC"/>
                </a:solidFill>
              </a:rPr>
              <a:t>TCP Seq. #</a:t>
            </a:r>
            <a:r>
              <a:rPr lang="ja-JP" altLang="en-US" sz="4000" u="sng">
                <a:solidFill>
                  <a:srgbClr val="3333CC"/>
                </a:solidFill>
              </a:rPr>
              <a:t>’</a:t>
            </a:r>
            <a:r>
              <a:rPr lang="en-US" altLang="ja-JP" sz="4000" u="sng" dirty="0">
                <a:solidFill>
                  <a:srgbClr val="3333CC"/>
                </a:solidFill>
              </a:rPr>
              <a:t>s and ACKs</a:t>
            </a:r>
            <a:endParaRPr lang="en-US" altLang="x-none" sz="4000" u="sng" dirty="0">
              <a:solidFill>
                <a:srgbClr val="3333CC"/>
              </a:solidFill>
            </a:endParaRPr>
          </a:p>
        </p:txBody>
      </p:sp>
      <p:sp>
        <p:nvSpPr>
          <p:cNvPr id="158725" name="Rectangle 5"/>
          <p:cNvSpPr>
            <a:spLocks noChangeArrowheads="1"/>
          </p:cNvSpPr>
          <p:nvPr/>
        </p:nvSpPr>
        <p:spPr bwMode="auto">
          <a:xfrm>
            <a:off x="352425" y="1428750"/>
            <a:ext cx="32575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x-none" sz="2000" u="sng" dirty="0">
                <a:solidFill>
                  <a:srgbClr val="FF0000"/>
                </a:solidFill>
              </a:rPr>
              <a:t>Seq. #</a:t>
            </a:r>
            <a:r>
              <a:rPr lang="ja-JP" altLang="en-US" sz="2000" u="sng">
                <a:solidFill>
                  <a:srgbClr val="FF0000"/>
                </a:solidFill>
              </a:rPr>
              <a:t>’</a:t>
            </a:r>
            <a:r>
              <a:rPr lang="en-US" altLang="ja-JP" sz="2000" u="sng" dirty="0">
                <a:solidFill>
                  <a:srgbClr val="FF0000"/>
                </a:solidFill>
              </a:rPr>
              <a:t>s:</a:t>
            </a:r>
            <a:endParaRPr lang="en-US" altLang="ja-JP" sz="2000" dirty="0">
              <a:solidFill>
                <a:srgbClr val="000000"/>
              </a:solidFill>
            </a:endParaRPr>
          </a:p>
          <a:p>
            <a:pPr lvl="1">
              <a:buClr>
                <a:srgbClr val="3333CC"/>
              </a:buClr>
              <a:buFont typeface="Wingdings" pitchFamily="2" charset="2"/>
              <a:buChar char="q"/>
            </a:pPr>
            <a:r>
              <a:rPr lang="en-US" altLang="x-none" sz="2000" dirty="0">
                <a:solidFill>
                  <a:srgbClr val="000000"/>
                </a:solidFill>
              </a:rPr>
              <a:t>byte stream </a:t>
            </a:r>
            <a:r>
              <a:rPr lang="ja-JP" altLang="en-US" sz="2000">
                <a:solidFill>
                  <a:srgbClr val="000000"/>
                </a:solidFill>
              </a:rPr>
              <a:t>“</a:t>
            </a:r>
            <a:r>
              <a:rPr lang="en-US" altLang="ja-JP" sz="2000" dirty="0">
                <a:solidFill>
                  <a:srgbClr val="000000"/>
                </a:solidFill>
              </a:rPr>
              <a:t>number</a:t>
            </a:r>
            <a:r>
              <a:rPr lang="ja-JP" altLang="en-US" sz="2000">
                <a:solidFill>
                  <a:srgbClr val="000000"/>
                </a:solidFill>
              </a:rPr>
              <a:t>”</a:t>
            </a:r>
            <a:r>
              <a:rPr lang="en-US" altLang="ja-JP" sz="2000" dirty="0">
                <a:solidFill>
                  <a:srgbClr val="000000"/>
                </a:solidFill>
              </a:rPr>
              <a:t> of first byte in segment</a:t>
            </a:r>
            <a:r>
              <a:rPr lang="ja-JP" altLang="en-US" sz="2000">
                <a:solidFill>
                  <a:srgbClr val="000000"/>
                </a:solidFill>
              </a:rPr>
              <a:t>’</a:t>
            </a:r>
            <a:r>
              <a:rPr lang="en-US" altLang="ja-JP" sz="2000" dirty="0">
                <a:solidFill>
                  <a:srgbClr val="000000"/>
                </a:solidFill>
              </a:rPr>
              <a:t>s data</a:t>
            </a:r>
            <a:endParaRPr lang="en-US" altLang="ja-JP" sz="1800" dirty="0">
              <a:solidFill>
                <a:srgbClr val="000000"/>
              </a:solidFill>
            </a:endParaRPr>
          </a:p>
          <a:p>
            <a:pPr>
              <a:buClr>
                <a:srgbClr val="3333CC"/>
              </a:buClr>
              <a:buFont typeface="ZapfDingbats" charset="0"/>
              <a:buNone/>
            </a:pPr>
            <a:r>
              <a:rPr lang="en-US" altLang="x-none" sz="2000" u="sng" dirty="0">
                <a:solidFill>
                  <a:srgbClr val="FF0000"/>
                </a:solidFill>
              </a:rPr>
              <a:t>ACKs:</a:t>
            </a:r>
            <a:endParaRPr lang="en-US" altLang="x-none" sz="2000" dirty="0">
              <a:solidFill>
                <a:srgbClr val="000000"/>
              </a:solidFill>
            </a:endParaRPr>
          </a:p>
          <a:p>
            <a:pPr lvl="1">
              <a:buClr>
                <a:srgbClr val="3333CC"/>
              </a:buClr>
              <a:buFont typeface="Wingdings" pitchFamily="2" charset="2"/>
              <a:buChar char="q"/>
            </a:pPr>
            <a:r>
              <a:rPr lang="en-US" altLang="x-none" sz="2000" dirty="0" err="1">
                <a:solidFill>
                  <a:srgbClr val="000000"/>
                </a:solidFill>
              </a:rPr>
              <a:t>seq</a:t>
            </a:r>
            <a:r>
              <a:rPr lang="en-US" altLang="x-none" sz="2000" dirty="0">
                <a:solidFill>
                  <a:srgbClr val="000000"/>
                </a:solidFill>
              </a:rPr>
              <a:t> # of next byte </a:t>
            </a:r>
            <a:r>
              <a:rPr lang="en-US" altLang="x-none" sz="2000" dirty="0">
                <a:solidFill>
                  <a:srgbClr val="FF0000"/>
                </a:solidFill>
              </a:rPr>
              <a:t>expected</a:t>
            </a:r>
            <a:r>
              <a:rPr lang="en-US" altLang="x-none" sz="2000" dirty="0">
                <a:solidFill>
                  <a:srgbClr val="000000"/>
                </a:solidFill>
              </a:rPr>
              <a:t> from other side</a:t>
            </a:r>
          </a:p>
          <a:p>
            <a:pPr lvl="1">
              <a:buClr>
                <a:srgbClr val="3333CC"/>
              </a:buClr>
              <a:buFont typeface="Wingdings" pitchFamily="2" charset="2"/>
              <a:buChar char="q"/>
            </a:pPr>
            <a:r>
              <a:rPr lang="en-US" altLang="x-none" sz="2000" dirty="0">
                <a:solidFill>
                  <a:srgbClr val="FF0000"/>
                </a:solidFill>
              </a:rPr>
              <a:t>cumulative</a:t>
            </a:r>
            <a:r>
              <a:rPr lang="en-US" altLang="x-none" sz="2000" dirty="0">
                <a:solidFill>
                  <a:srgbClr val="000000"/>
                </a:solidFill>
              </a:rPr>
              <a:t> ACK in standard header</a:t>
            </a:r>
          </a:p>
          <a:p>
            <a:pPr lvl="1">
              <a:buClr>
                <a:srgbClr val="3333CC"/>
              </a:buClr>
              <a:buFont typeface="Wingdings" pitchFamily="2" charset="2"/>
              <a:buChar char="q"/>
            </a:pPr>
            <a:r>
              <a:rPr lang="en-US" altLang="zh-CN" sz="2000" dirty="0">
                <a:solidFill>
                  <a:srgbClr val="000000"/>
                </a:solidFill>
              </a:rPr>
              <a:t>selective</a:t>
            </a:r>
            <a:r>
              <a:rPr lang="zh-CN" altLang="en-US" sz="2000" dirty="0">
                <a:solidFill>
                  <a:srgbClr val="000000"/>
                </a:solidFill>
              </a:rPr>
              <a:t> </a:t>
            </a:r>
            <a:r>
              <a:rPr lang="en-US" altLang="zh-CN" sz="2000" dirty="0">
                <a:solidFill>
                  <a:srgbClr val="000000"/>
                </a:solidFill>
              </a:rPr>
              <a:t>ACK</a:t>
            </a:r>
            <a:r>
              <a:rPr lang="en-US" altLang="x-none" sz="2000" dirty="0">
                <a:solidFill>
                  <a:srgbClr val="000000"/>
                </a:solidFill>
              </a:rPr>
              <a:t> in options</a:t>
            </a:r>
          </a:p>
        </p:txBody>
      </p:sp>
      <p:graphicFrame>
        <p:nvGraphicFramePr>
          <p:cNvPr id="158726" name="Object 2"/>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135523" name="Clip" r:id="rId4" imgW="1307079" imgH="1083682" progId="MS_ClipArt_Gallery.2">
                  <p:embed/>
                </p:oleObj>
              </mc:Choice>
              <mc:Fallback>
                <p:oleObj name="Clip" r:id="rId4" imgW="1307079" imgH="1083682" progId="MS_ClipArt_Gallery.2">
                  <p:embed/>
                  <p:pic>
                    <p:nvPicPr>
                      <p:cNvPr id="1587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8727" name="Object 3"/>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135524" name="Clip" r:id="rId6" imgW="1307079" imgH="1083682" progId="MS_ClipArt_Gallery.2">
                  <p:embed/>
                </p:oleObj>
              </mc:Choice>
              <mc:Fallback>
                <p:oleObj name="Clip" r:id="rId6" imgW="1307079" imgH="1083682" progId="MS_ClipArt_Gallery.2">
                  <p:embed/>
                  <p:pic>
                    <p:nvPicPr>
                      <p:cNvPr id="1587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100"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8728" name="Text Box 8"/>
          <p:cNvSpPr txBox="1">
            <a:spLocks noChangeArrowheads="1"/>
          </p:cNvSpPr>
          <p:nvPr/>
        </p:nvSpPr>
        <p:spPr bwMode="auto">
          <a:xfrm>
            <a:off x="4783138" y="1460500"/>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A</a:t>
            </a:r>
            <a:endParaRPr lang="en-US" altLang="x-none" sz="1000">
              <a:solidFill>
                <a:srgbClr val="000000"/>
              </a:solidFill>
              <a:latin typeface="Times New Roman" charset="0"/>
            </a:endParaRPr>
          </a:p>
        </p:txBody>
      </p:sp>
      <p:sp>
        <p:nvSpPr>
          <p:cNvPr id="158729" name="Text Box 9"/>
          <p:cNvSpPr txBox="1">
            <a:spLocks noChangeArrowheads="1"/>
          </p:cNvSpPr>
          <p:nvPr/>
        </p:nvSpPr>
        <p:spPr bwMode="auto">
          <a:xfrm>
            <a:off x="6775450" y="145097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B</a:t>
            </a:r>
            <a:endParaRPr lang="en-US" altLang="x-none" sz="1000">
              <a:solidFill>
                <a:srgbClr val="000000"/>
              </a:solidFill>
              <a:latin typeface="Times New Roman" charset="0"/>
            </a:endParaRPr>
          </a:p>
        </p:txBody>
      </p:sp>
      <p:sp>
        <p:nvSpPr>
          <p:cNvPr id="158730" name="Text Box 10"/>
          <p:cNvSpPr txBox="1">
            <a:spLocks noChangeArrowheads="1"/>
          </p:cNvSpPr>
          <p:nvPr/>
        </p:nvSpPr>
        <p:spPr bwMode="auto">
          <a:xfrm rot="706751">
            <a:off x="4981575" y="2220913"/>
            <a:ext cx="2417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Seq=42, ACK=79,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6" name="Text Box 11"/>
          <p:cNvSpPr txBox="1">
            <a:spLocks noChangeArrowheads="1"/>
          </p:cNvSpPr>
          <p:nvPr/>
        </p:nvSpPr>
        <p:spPr bwMode="auto">
          <a:xfrm rot="-844223">
            <a:off x="5037138" y="3278188"/>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Seq=79, ACK=43,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7" name="Text Box 12"/>
          <p:cNvSpPr txBox="1">
            <a:spLocks noChangeArrowheads="1"/>
          </p:cNvSpPr>
          <p:nvPr/>
        </p:nvSpPr>
        <p:spPr bwMode="auto">
          <a:xfrm rot="683987">
            <a:off x="5097463" y="4518025"/>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Seq=42, ACK=80</a:t>
            </a:r>
            <a:endParaRPr lang="en-US" altLang="x-none" sz="1000">
              <a:solidFill>
                <a:srgbClr val="000000"/>
              </a:solidFill>
              <a:latin typeface="Times New Roman" charset="0"/>
            </a:endParaRPr>
          </a:p>
        </p:txBody>
      </p:sp>
      <p:sp>
        <p:nvSpPr>
          <p:cNvPr id="158733" name="Text Box 13"/>
          <p:cNvSpPr txBox="1">
            <a:spLocks noChangeArrowheads="1"/>
          </p:cNvSpPr>
          <p:nvPr/>
        </p:nvSpPr>
        <p:spPr bwMode="auto">
          <a:xfrm>
            <a:off x="4022725" y="1931988"/>
            <a:ext cx="70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User</a:t>
            </a:r>
          </a:p>
          <a:p>
            <a:pPr algn="ctr">
              <a:spcBef>
                <a:spcPct val="0"/>
              </a:spcBef>
              <a:buClrTx/>
              <a:buSzTx/>
              <a:buFontTx/>
              <a:buNone/>
            </a:pPr>
            <a:r>
              <a:rPr lang="en-US" altLang="x-none" sz="1600">
                <a:solidFill>
                  <a:srgbClr val="000000"/>
                </a:solidFill>
              </a:rPr>
              <a:t>types</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4" name="Text Box 14"/>
          <p:cNvSpPr txBox="1">
            <a:spLocks noChangeArrowheads="1"/>
          </p:cNvSpPr>
          <p:nvPr/>
        </p:nvSpPr>
        <p:spPr bwMode="auto">
          <a:xfrm>
            <a:off x="3800475" y="4046538"/>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a:t>
            </a:r>
          </a:p>
          <a:p>
            <a:pPr algn="ctr">
              <a:spcBef>
                <a:spcPct val="0"/>
              </a:spcBef>
              <a:buClrTx/>
              <a:buSzTx/>
              <a:buFontTx/>
              <a:buNone/>
            </a:pPr>
            <a:r>
              <a:rPr lang="en-US" altLang="x-none" sz="1600">
                <a:solidFill>
                  <a:srgbClr val="000000"/>
                </a:solidFill>
              </a:rPr>
              <a:t>of echoed</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5" name="Text Box 15"/>
          <p:cNvSpPr txBox="1">
            <a:spLocks noChangeArrowheads="1"/>
          </p:cNvSpPr>
          <p:nvPr/>
        </p:nvSpPr>
        <p:spPr bwMode="auto">
          <a:xfrm>
            <a:off x="7496175" y="2589213"/>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of</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r>
              <a:rPr lang="en-US" altLang="ja-JP" sz="1600">
                <a:solidFill>
                  <a:srgbClr val="000000"/>
                </a:solidFill>
              </a:rPr>
              <a:t>, echoes</a:t>
            </a:r>
          </a:p>
          <a:p>
            <a:pPr algn="ctr">
              <a:spcBef>
                <a:spcPct val="0"/>
              </a:spcBef>
              <a:buClrTx/>
              <a:buSzTx/>
              <a:buFontTx/>
              <a:buNone/>
            </a:pPr>
            <a:r>
              <a:rPr lang="en-US" altLang="x-none" sz="1600">
                <a:solidFill>
                  <a:srgbClr val="000000"/>
                </a:solidFill>
              </a:rPr>
              <a:t>back </a:t>
            </a: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6" name="Line 16"/>
          <p:cNvSpPr>
            <a:spLocks noChangeShapeType="1"/>
          </p:cNvSpPr>
          <p:nvPr/>
        </p:nvSpPr>
        <p:spPr bwMode="auto">
          <a:xfrm flipH="1">
            <a:off x="4886325" y="320040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37" name="Line 17"/>
          <p:cNvSpPr>
            <a:spLocks noChangeShapeType="1"/>
          </p:cNvSpPr>
          <p:nvPr/>
        </p:nvSpPr>
        <p:spPr bwMode="auto">
          <a:xfrm flipH="1">
            <a:off x="8620125" y="17145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8738" name="Group 18"/>
          <p:cNvGrpSpPr>
            <a:grpSpLocks/>
          </p:cNvGrpSpPr>
          <p:nvPr/>
        </p:nvGrpSpPr>
        <p:grpSpPr bwMode="auto">
          <a:xfrm>
            <a:off x="8293100" y="5527675"/>
            <a:ext cx="658813" cy="366713"/>
            <a:chOff x="3304" y="3530"/>
            <a:chExt cx="415" cy="231"/>
          </a:xfrm>
        </p:grpSpPr>
        <p:sp>
          <p:nvSpPr>
            <p:cNvPr id="158740" name="Rectangle 19"/>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8741" name="Text Box 20"/>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a:t>
              </a:r>
              <a:endParaRPr lang="en-US" altLang="x-none" sz="1000">
                <a:solidFill>
                  <a:srgbClr val="000000"/>
                </a:solidFill>
                <a:latin typeface="Times New Roman" charset="0"/>
              </a:endParaRPr>
            </a:p>
          </p:txBody>
        </p:sp>
      </p:grpSp>
      <p:sp>
        <p:nvSpPr>
          <p:cNvPr id="158739" name="Text Box 21"/>
          <p:cNvSpPr txBox="1">
            <a:spLocks noChangeArrowheads="1"/>
          </p:cNvSpPr>
          <p:nvPr/>
        </p:nvSpPr>
        <p:spPr bwMode="auto">
          <a:xfrm>
            <a:off x="5392738" y="5794375"/>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simple telnet scenario</a:t>
            </a:r>
            <a:endParaRPr lang="en-US" altLang="x-none" sz="1000">
              <a:solidFill>
                <a:srgbClr val="000000"/>
              </a:solidFill>
              <a:latin typeface="Times New Roman" charset="0"/>
            </a:endParaRPr>
          </a:p>
        </p:txBody>
      </p:sp>
    </p:spTree>
    <p:extLst>
      <p:ext uri="{BB962C8B-B14F-4D97-AF65-F5344CB8AC3E}">
        <p14:creationId xmlns:p14="http://schemas.microsoft.com/office/powerpoint/2010/main" val="209285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P spid="1127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787B6342-1E2C-D642-9334-499FD8D61870}" type="slidenum">
              <a:rPr lang="en-US" altLang="en-US" sz="1400">
                <a:solidFill>
                  <a:srgbClr val="000000"/>
                </a:solidFill>
                <a:latin typeface="Times New Roman" charset="0"/>
              </a:rPr>
              <a:pPr>
                <a:spcBef>
                  <a:spcPct val="0"/>
                </a:spcBef>
                <a:buClrTx/>
                <a:buSzTx/>
                <a:buFontTx/>
                <a:buNone/>
              </a:pPr>
              <a:t>60</a:t>
            </a:fld>
            <a:endParaRPr lang="en-US" altLang="en-US" sz="1400">
              <a:solidFill>
                <a:srgbClr val="000000"/>
              </a:solidFill>
              <a:latin typeface="Times New Roman" charset="0"/>
            </a:endParaRPr>
          </a:p>
        </p:txBody>
      </p:sp>
      <p:sp>
        <p:nvSpPr>
          <p:cNvPr id="123906" name="Rectangle 2"/>
          <p:cNvSpPr>
            <a:spLocks noGrp="1" noChangeArrowheads="1"/>
          </p:cNvSpPr>
          <p:nvPr>
            <p:ph type="title"/>
          </p:nvPr>
        </p:nvSpPr>
        <p:spPr/>
        <p:txBody>
          <a:bodyPr/>
          <a:lstStyle/>
          <a:p>
            <a:r>
              <a:rPr lang="en-US" altLang="en-US" sz="2800"/>
              <a:t>Startup Behavior </a:t>
            </a:r>
            <a:r>
              <a:rPr lang="en-US" altLang="en-US" sz="2800">
                <a:solidFill>
                  <a:srgbClr val="FF0000"/>
                </a:solidFill>
              </a:rPr>
              <a:t>with</a:t>
            </a:r>
            <a:r>
              <a:rPr lang="en-US" altLang="en-US" sz="2800"/>
              <a:t> Slow-start</a:t>
            </a:r>
          </a:p>
        </p:txBody>
      </p:sp>
      <p:sp>
        <p:nvSpPr>
          <p:cNvPr id="123907" name="Text Box 3"/>
          <p:cNvSpPr txBox="1">
            <a:spLocks noChangeArrowheads="1"/>
          </p:cNvSpPr>
          <p:nvPr/>
        </p:nvSpPr>
        <p:spPr bwMode="auto">
          <a:xfrm>
            <a:off x="420688" y="6443663"/>
            <a:ext cx="1128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1600">
                <a:solidFill>
                  <a:srgbClr val="000000"/>
                </a:solidFill>
                <a:latin typeface="Times New Roman" charset="0"/>
              </a:rPr>
              <a:t>See [Jac89]</a:t>
            </a:r>
          </a:p>
        </p:txBody>
      </p:sp>
      <p:pic>
        <p:nvPicPr>
          <p:cNvPr id="12390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819150" y="1577975"/>
            <a:ext cx="7713663" cy="4781550"/>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E1640B0B-09B7-3148-A1D0-9AF321ECB539}" type="slidenum">
              <a:rPr lang="en-US" altLang="en-US" sz="1400">
                <a:solidFill>
                  <a:srgbClr val="000000"/>
                </a:solidFill>
                <a:latin typeface="Times New Roman" charset="0"/>
              </a:rPr>
              <a:pPr>
                <a:spcBef>
                  <a:spcPct val="0"/>
                </a:spcBef>
                <a:buClrTx/>
                <a:buSzTx/>
                <a:buFontTx/>
                <a:buNone/>
              </a:pPr>
              <a:t>61</a:t>
            </a:fld>
            <a:endParaRPr lang="en-US" altLang="en-US" sz="1400">
              <a:solidFill>
                <a:srgbClr val="000000"/>
              </a:solidFill>
              <a:latin typeface="Times New Roman" charset="0"/>
            </a:endParaRPr>
          </a:p>
        </p:txBody>
      </p:sp>
      <p:sp>
        <p:nvSpPr>
          <p:cNvPr id="125954" name="Rectangle 2"/>
          <p:cNvSpPr>
            <a:spLocks noGrp="1" noChangeArrowheads="1"/>
          </p:cNvSpPr>
          <p:nvPr>
            <p:ph type="title"/>
          </p:nvPr>
        </p:nvSpPr>
        <p:spPr/>
        <p:txBody>
          <a:bodyPr/>
          <a:lstStyle/>
          <a:p>
            <a:r>
              <a:rPr lang="en-US" altLang="en-US" dirty="0"/>
              <a:t>AIMD: Congestion Avoidance</a:t>
            </a:r>
          </a:p>
        </p:txBody>
      </p:sp>
      <p:sp>
        <p:nvSpPr>
          <p:cNvPr id="38916" name="Rectangle 3"/>
          <p:cNvSpPr>
            <a:spLocks noGrp="1" noChangeArrowheads="1"/>
          </p:cNvSpPr>
          <p:nvPr>
            <p:ph type="body" idx="1"/>
          </p:nvPr>
        </p:nvSpPr>
        <p:spPr/>
        <p:txBody>
          <a:bodyPr/>
          <a:lstStyle/>
          <a:p>
            <a:pPr>
              <a:buFont typeface="Wingdings" pitchFamily="2" charset="2"/>
              <a:buChar char="q"/>
            </a:pPr>
            <a:r>
              <a:rPr lang="en-US" altLang="en-US" dirty="0"/>
              <a:t>Algorithm: AIMD</a:t>
            </a:r>
          </a:p>
          <a:p>
            <a:pPr lvl="1">
              <a:buFont typeface="Courier New" panose="02070309020205020404" pitchFamily="49" charset="0"/>
              <a:buChar char="o"/>
            </a:pPr>
            <a:r>
              <a:rPr lang="en-US" altLang="en-US" dirty="0"/>
              <a:t>increases window by 1 per round-trip time (how?)</a:t>
            </a:r>
          </a:p>
          <a:p>
            <a:pPr lvl="1">
              <a:buFont typeface="Courier New" panose="02070309020205020404" pitchFamily="49" charset="0"/>
              <a:buChar char="o"/>
            </a:pPr>
            <a:r>
              <a:rPr lang="en-US" altLang="en-US" dirty="0"/>
              <a:t>cuts window size </a:t>
            </a:r>
          </a:p>
          <a:p>
            <a:pPr lvl="2"/>
            <a:r>
              <a:rPr lang="en-US" altLang="en-US" dirty="0"/>
              <a:t>to half when detecting congestion by 3DUP</a:t>
            </a:r>
          </a:p>
          <a:p>
            <a:pPr lvl="2"/>
            <a:r>
              <a:rPr lang="en-US" altLang="en-US" dirty="0"/>
              <a:t>to 1 if timeout</a:t>
            </a:r>
          </a:p>
          <a:p>
            <a:pPr lvl="2"/>
            <a:r>
              <a:rPr lang="en-US" altLang="en-US" dirty="0"/>
              <a:t>if already timeout, doubles timeout</a:t>
            </a:r>
          </a:p>
          <a:p>
            <a:pPr lvl="2"/>
            <a:endParaRPr lang="en-US" altLang="en-US" dirty="0"/>
          </a:p>
          <a:p>
            <a:pPr marL="457200" lvl="2" indent="-457200">
              <a:buClr>
                <a:schemeClr val="accent2"/>
              </a:buClr>
              <a:buSzPct val="85000"/>
              <a:buFont typeface="Wingdings" pitchFamily="2" charset="2"/>
              <a:buChar char="q"/>
            </a:pPr>
            <a:r>
              <a:rPr lang="en-US" altLang="en-US" sz="2800" dirty="0"/>
              <a:t>Goal: Maintains equilibrium and reacts around equilibrium</a:t>
            </a:r>
          </a:p>
          <a:p>
            <a:pPr marL="342900" lvl="2" indent="-342900">
              <a:buClr>
                <a:schemeClr val="accent2"/>
              </a:buClr>
              <a:buSzPct val="85000"/>
              <a:buFont typeface="ZapfDingbats" charset="0"/>
              <a:buChar char="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0BA3B830-8204-AB46-8C27-8DC1F1DAE829}" type="slidenum">
              <a:rPr lang="en-US" altLang="en-US" sz="1400">
                <a:solidFill>
                  <a:srgbClr val="000000"/>
                </a:solidFill>
                <a:latin typeface="Times New Roman" charset="0"/>
              </a:rPr>
              <a:pPr>
                <a:spcBef>
                  <a:spcPct val="0"/>
                </a:spcBef>
                <a:buClrTx/>
                <a:buSzTx/>
                <a:buFontTx/>
                <a:buNone/>
              </a:pPr>
              <a:t>62</a:t>
            </a:fld>
            <a:endParaRPr lang="en-US" altLang="en-US" sz="1400">
              <a:solidFill>
                <a:srgbClr val="000000"/>
              </a:solidFill>
              <a:latin typeface="Times New Roman" charset="0"/>
            </a:endParaRPr>
          </a:p>
        </p:txBody>
      </p:sp>
      <p:sp>
        <p:nvSpPr>
          <p:cNvPr id="93186" name="Rectangle 2"/>
          <p:cNvSpPr>
            <a:spLocks noChangeArrowheads="1"/>
          </p:cNvSpPr>
          <p:nvPr/>
        </p:nvSpPr>
        <p:spPr bwMode="auto">
          <a:xfrm>
            <a:off x="411163" y="265113"/>
            <a:ext cx="85550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dirty="0">
                <a:solidFill>
                  <a:srgbClr val="3333CC"/>
                </a:solidFill>
              </a:rPr>
              <a:t>TCP/Reno Full </a:t>
            </a:r>
            <a:r>
              <a:rPr lang="en-US" altLang="en-US" sz="4000" u="sng" dirty="0" err="1">
                <a:solidFill>
                  <a:srgbClr val="3333CC"/>
                </a:solidFill>
              </a:rPr>
              <a:t>Alg</a:t>
            </a:r>
            <a:endParaRPr lang="en-US" altLang="en-US" sz="4000" u="sng" dirty="0">
              <a:solidFill>
                <a:srgbClr val="3333CC"/>
              </a:solidFill>
            </a:endParaRPr>
          </a:p>
        </p:txBody>
      </p:sp>
      <p:sp>
        <p:nvSpPr>
          <p:cNvPr id="93187" name="Rectangle 3"/>
          <p:cNvSpPr>
            <a:spLocks noChangeArrowheads="1"/>
          </p:cNvSpPr>
          <p:nvPr/>
        </p:nvSpPr>
        <p:spPr bwMode="auto">
          <a:xfrm>
            <a:off x="582613" y="1249363"/>
            <a:ext cx="7931150" cy="54768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3188" name="Rectangle 4"/>
          <p:cNvSpPr>
            <a:spLocks noChangeArrowheads="1"/>
          </p:cNvSpPr>
          <p:nvPr/>
        </p:nvSpPr>
        <p:spPr bwMode="auto">
          <a:xfrm>
            <a:off x="687388" y="1333500"/>
            <a:ext cx="77597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nSpc>
                <a:spcPct val="80000"/>
              </a:lnSpc>
              <a:buClr>
                <a:srgbClr val="3333CC"/>
              </a:buClr>
              <a:buFont typeface="ZapfDingbats" charset="0"/>
              <a:buNone/>
            </a:pPr>
            <a:r>
              <a:rPr lang="en-US" altLang="en-US" sz="2000" b="1">
                <a:solidFill>
                  <a:srgbClr val="000000"/>
                </a:solidFill>
              </a:rPr>
              <a:t>Initially:</a:t>
            </a:r>
            <a:endParaRPr lang="en-US" altLang="en-US" sz="2000">
              <a:solidFill>
                <a:srgbClr val="000000"/>
              </a:solidFill>
            </a:endParaRPr>
          </a:p>
          <a:p>
            <a:pPr>
              <a:lnSpc>
                <a:spcPct val="80000"/>
              </a:lnSpc>
              <a:buClr>
                <a:srgbClr val="3333CC"/>
              </a:buClr>
              <a:buFont typeface="ZapfDingbats" charset="0"/>
              <a:buNone/>
            </a:pPr>
            <a:r>
              <a:rPr lang="en-US" altLang="en-US" sz="2000">
                <a:solidFill>
                  <a:srgbClr val="000000"/>
                </a:solidFill>
              </a:rPr>
              <a:t>	cwnd = 1;</a:t>
            </a:r>
          </a:p>
          <a:p>
            <a:pPr>
              <a:lnSpc>
                <a:spcPct val="80000"/>
              </a:lnSpc>
              <a:buClr>
                <a:srgbClr val="3333CC"/>
              </a:buClr>
              <a:buFont typeface="ZapfDingbats" charset="0"/>
              <a:buNone/>
            </a:pPr>
            <a:r>
              <a:rPr lang="en-US" altLang="en-US" sz="2000">
                <a:solidFill>
                  <a:srgbClr val="000000"/>
                </a:solidFill>
              </a:rPr>
              <a:t>	ssthresh = infinite (</a:t>
            </a:r>
            <a:r>
              <a:rPr lang="en-US" altLang="zh-CN" sz="2000">
                <a:solidFill>
                  <a:srgbClr val="000000"/>
                </a:solidFill>
                <a:ea typeface="宋体" charset="-122"/>
              </a:rPr>
              <a:t>e.g., </a:t>
            </a:r>
            <a:r>
              <a:rPr lang="en-US" altLang="en-US" sz="2000">
                <a:solidFill>
                  <a:srgbClr val="000000"/>
                </a:solidFill>
              </a:rPr>
              <a:t>64K);</a:t>
            </a:r>
          </a:p>
          <a:p>
            <a:pPr>
              <a:lnSpc>
                <a:spcPct val="80000"/>
              </a:lnSpc>
              <a:buClr>
                <a:srgbClr val="3333CC"/>
              </a:buClr>
              <a:buFont typeface="ZapfDingbats" charset="0"/>
              <a:buNone/>
            </a:pPr>
            <a:r>
              <a:rPr lang="en-US" altLang="en-US" sz="2000" b="1">
                <a:solidFill>
                  <a:srgbClr val="000000"/>
                </a:solidFill>
              </a:rPr>
              <a:t>For each newly ACKed segment:</a:t>
            </a:r>
            <a:endParaRPr lang="en-US" altLang="en-US" sz="2000">
              <a:solidFill>
                <a:srgbClr val="000000"/>
              </a:solidFill>
            </a:endParaRPr>
          </a:p>
          <a:p>
            <a:pPr>
              <a:lnSpc>
                <a:spcPct val="80000"/>
              </a:lnSpc>
              <a:buClr>
                <a:srgbClr val="3333CC"/>
              </a:buClr>
              <a:buFont typeface="ZapfDingbats" charset="0"/>
              <a:buNone/>
            </a:pPr>
            <a:r>
              <a:rPr lang="en-US" altLang="en-US" sz="2000">
                <a:solidFill>
                  <a:srgbClr val="000000"/>
                </a:solidFill>
              </a:rPr>
              <a:t>	if (cwnd &lt; ssthresh)         </a:t>
            </a:r>
            <a:r>
              <a:rPr lang="en-US" altLang="en-US" sz="2000">
                <a:solidFill>
                  <a:srgbClr val="FF0000"/>
                </a:solidFill>
              </a:rPr>
              <a:t>// slow start: MI</a:t>
            </a:r>
          </a:p>
          <a:p>
            <a:pPr>
              <a:lnSpc>
                <a:spcPct val="80000"/>
              </a:lnSpc>
              <a:buClr>
                <a:srgbClr val="3333CC"/>
              </a:buClr>
              <a:buFont typeface="ZapfDingbats" charset="0"/>
              <a:buNone/>
            </a:pPr>
            <a:r>
              <a:rPr lang="en-US" altLang="en-US" sz="2000">
                <a:solidFill>
                  <a:srgbClr val="000000"/>
                </a:solidFill>
              </a:rPr>
              <a:t>  	    cwnd = cwnd + 1;</a:t>
            </a:r>
          </a:p>
          <a:p>
            <a:pPr>
              <a:lnSpc>
                <a:spcPct val="80000"/>
              </a:lnSpc>
              <a:buClr>
                <a:srgbClr val="3333CC"/>
              </a:buClr>
              <a:buFont typeface="ZapfDingbats" charset="0"/>
              <a:buNone/>
            </a:pPr>
            <a:r>
              <a:rPr lang="en-US" altLang="en-US" sz="2000">
                <a:solidFill>
                  <a:srgbClr val="000000"/>
                </a:solidFill>
              </a:rPr>
              <a:t>	else</a:t>
            </a:r>
          </a:p>
          <a:p>
            <a:pPr>
              <a:lnSpc>
                <a:spcPct val="80000"/>
              </a:lnSpc>
              <a:buClr>
                <a:srgbClr val="3333CC"/>
              </a:buClr>
              <a:buFont typeface="ZapfDingbats" charset="0"/>
              <a:buNone/>
            </a:pPr>
            <a:r>
              <a:rPr lang="en-US" altLang="en-US" sz="2000">
                <a:solidFill>
                  <a:srgbClr val="000000"/>
                </a:solidFill>
              </a:rPr>
              <a:t>	                                        </a:t>
            </a:r>
            <a:r>
              <a:rPr lang="en-US" altLang="en-US" sz="2000">
                <a:solidFill>
                  <a:srgbClr val="FF0000"/>
                </a:solidFill>
              </a:rPr>
              <a:t>// congestion avoidance; AI</a:t>
            </a:r>
            <a:br>
              <a:rPr lang="en-US" altLang="en-US" sz="2000">
                <a:solidFill>
                  <a:srgbClr val="FF0000"/>
                </a:solidFill>
              </a:rPr>
            </a:br>
            <a:r>
              <a:rPr lang="en-US" altLang="en-US" sz="2000">
                <a:solidFill>
                  <a:srgbClr val="000000"/>
                </a:solidFill>
              </a:rPr>
              <a:t>    cwnd += 1/cwnd;</a:t>
            </a:r>
            <a:endParaRPr lang="en-US" altLang="en-US" sz="1800" b="1">
              <a:solidFill>
                <a:srgbClr val="000000"/>
              </a:solidFill>
            </a:endParaRPr>
          </a:p>
          <a:p>
            <a:pPr>
              <a:lnSpc>
                <a:spcPct val="80000"/>
              </a:lnSpc>
              <a:buClr>
                <a:srgbClr val="3333CC"/>
              </a:buClr>
              <a:buFont typeface="ZapfDingbats" charset="0"/>
              <a:buNone/>
            </a:pPr>
            <a:r>
              <a:rPr lang="en-US" altLang="en-US" sz="1800" b="1">
                <a:solidFill>
                  <a:srgbClr val="000000"/>
                </a:solidFill>
              </a:rPr>
              <a:t>Triple-duplicate ACKs:</a:t>
            </a:r>
          </a:p>
          <a:p>
            <a:pPr>
              <a:lnSpc>
                <a:spcPct val="80000"/>
              </a:lnSpc>
              <a:buClr>
                <a:srgbClr val="3333CC"/>
              </a:buClr>
              <a:buFont typeface="ZapfDingbats" charset="0"/>
              <a:buNone/>
            </a:pPr>
            <a:r>
              <a:rPr lang="en-US" altLang="en-US" sz="2000">
                <a:solidFill>
                  <a:srgbClr val="000000"/>
                </a:solidFill>
              </a:rPr>
              <a:t>                                            </a:t>
            </a:r>
            <a:r>
              <a:rPr lang="en-US" altLang="en-US" sz="2000">
                <a:solidFill>
                  <a:srgbClr val="FF0000"/>
                </a:solidFill>
              </a:rPr>
              <a:t>// MD</a:t>
            </a:r>
          </a:p>
          <a:p>
            <a:pPr>
              <a:lnSpc>
                <a:spcPct val="80000"/>
              </a:lnSpc>
              <a:buClr>
                <a:srgbClr val="3333CC"/>
              </a:buClr>
              <a:buFont typeface="ZapfDingbats" charset="0"/>
              <a:buNone/>
            </a:pPr>
            <a:r>
              <a:rPr lang="en-US" altLang="en-US" sz="2000">
                <a:solidFill>
                  <a:srgbClr val="000000"/>
                </a:solidFill>
              </a:rPr>
              <a:t>	cwnd = ssthresh = cwnd/2;</a:t>
            </a:r>
            <a:endParaRPr lang="en-US" altLang="en-US" sz="1800" b="1">
              <a:solidFill>
                <a:srgbClr val="000000"/>
              </a:solidFill>
            </a:endParaRPr>
          </a:p>
          <a:p>
            <a:pPr>
              <a:lnSpc>
                <a:spcPct val="80000"/>
              </a:lnSpc>
              <a:buClr>
                <a:srgbClr val="3333CC"/>
              </a:buClr>
              <a:buFont typeface="ZapfDingbats" charset="0"/>
              <a:buNone/>
            </a:pPr>
            <a:r>
              <a:rPr lang="en-US" altLang="en-US" sz="1800" b="1">
                <a:solidFill>
                  <a:srgbClr val="000000"/>
                </a:solidFill>
              </a:rPr>
              <a:t>Timeout:</a:t>
            </a:r>
          </a:p>
          <a:p>
            <a:pPr>
              <a:lnSpc>
                <a:spcPct val="80000"/>
              </a:lnSpc>
              <a:buClr>
                <a:srgbClr val="3333CC"/>
              </a:buClr>
              <a:buFont typeface="ZapfDingbats" charset="0"/>
              <a:buNone/>
            </a:pPr>
            <a:r>
              <a:rPr lang="en-US" altLang="en-US" sz="2000">
                <a:solidFill>
                  <a:srgbClr val="000000"/>
                </a:solidFill>
              </a:rPr>
              <a:t>	ssthresh = cwnd/2;         // </a:t>
            </a:r>
            <a:r>
              <a:rPr lang="en-US" altLang="en-US" sz="2000">
                <a:solidFill>
                  <a:srgbClr val="FF0000"/>
                </a:solidFill>
              </a:rPr>
              <a:t>reset</a:t>
            </a:r>
          </a:p>
          <a:p>
            <a:pPr>
              <a:lnSpc>
                <a:spcPct val="80000"/>
              </a:lnSpc>
              <a:buClr>
                <a:srgbClr val="3333CC"/>
              </a:buClr>
              <a:buFont typeface="ZapfDingbats" charset="0"/>
              <a:buNone/>
            </a:pPr>
            <a:r>
              <a:rPr lang="en-US" altLang="en-US" sz="2000">
                <a:solidFill>
                  <a:srgbClr val="000000"/>
                </a:solidFill>
              </a:rPr>
              <a:t>	cwnd = 1;</a:t>
            </a:r>
          </a:p>
          <a:p>
            <a:pPr>
              <a:lnSpc>
                <a:spcPct val="80000"/>
              </a:lnSpc>
              <a:buClr>
                <a:srgbClr val="3333CC"/>
              </a:buClr>
              <a:buFont typeface="ZapfDingbats" charset="0"/>
              <a:buNone/>
            </a:pPr>
            <a:r>
              <a:rPr lang="en-US" altLang="en-US" sz="1600">
                <a:solidFill>
                  <a:srgbClr val="000000"/>
                </a:solidFill>
              </a:rPr>
              <a:t>(if already timed out, double timeout value; this is called exponential backoff)</a:t>
            </a:r>
          </a:p>
        </p:txBody>
      </p:sp>
    </p:spTree>
    <p:extLst>
      <p:ext uri="{BB962C8B-B14F-4D97-AF65-F5344CB8AC3E}">
        <p14:creationId xmlns:p14="http://schemas.microsoft.com/office/powerpoint/2010/main" val="2710002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4859-5FFF-6B4B-AD5D-34A05A731098}"/>
              </a:ext>
            </a:extLst>
          </p:cNvPr>
          <p:cNvSpPr>
            <a:spLocks noGrp="1"/>
          </p:cNvSpPr>
          <p:nvPr>
            <p:ph type="title"/>
          </p:nvPr>
        </p:nvSpPr>
        <p:spPr/>
        <p:txBody>
          <a:bodyPr/>
          <a:lstStyle/>
          <a:p>
            <a:r>
              <a:rPr lang="en-US" altLang="en-US" dirty="0">
                <a:solidFill>
                  <a:srgbClr val="3333CC"/>
                </a:solidFill>
              </a:rPr>
              <a:t>TCP/Reno: Big Picture </a:t>
            </a:r>
            <a:endParaRPr lang="en-US" dirty="0"/>
          </a:p>
        </p:txBody>
      </p:sp>
      <p:sp>
        <p:nvSpPr>
          <p:cNvPr id="95233" name="Slide Number Placeholder 1"/>
          <p:cNvSpPr>
            <a:spLocks noGrp="1"/>
          </p:cNvSpPr>
          <p:nvPr>
            <p:ph type="sldNum" sz="quarter" idx="429496729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defTabSz="685752">
              <a:spcBef>
                <a:spcPct val="0"/>
              </a:spcBef>
              <a:buClrTx/>
              <a:buSzTx/>
              <a:buNone/>
              <a:defRPr/>
            </a:pPr>
            <a:fld id="{C6A107AF-CD68-754F-8F1A-85A69E9FFF4F}" type="slidenum">
              <a:rPr lang="en-US" altLang="en-US" sz="1050">
                <a:solidFill>
                  <a:srgbClr val="000000"/>
                </a:solidFill>
                <a:latin typeface="Times New Roman" charset="0"/>
              </a:rPr>
              <a:pPr defTabSz="685752">
                <a:spcBef>
                  <a:spcPct val="0"/>
                </a:spcBef>
                <a:buClrTx/>
                <a:buSzTx/>
                <a:buNone/>
                <a:defRPr/>
              </a:pPr>
              <a:t>63</a:t>
            </a:fld>
            <a:endParaRPr lang="en-US" altLang="en-US" sz="1050">
              <a:solidFill>
                <a:srgbClr val="000000"/>
              </a:solidFill>
              <a:latin typeface="Times New Roman" charset="0"/>
            </a:endParaRPr>
          </a:p>
        </p:txBody>
      </p:sp>
      <p:sp>
        <p:nvSpPr>
          <p:cNvPr id="95235" name="Line 3"/>
          <p:cNvSpPr>
            <a:spLocks noChangeShapeType="1"/>
          </p:cNvSpPr>
          <p:nvPr/>
        </p:nvSpPr>
        <p:spPr bwMode="auto">
          <a:xfrm>
            <a:off x="2114550" y="2692004"/>
            <a:ext cx="0" cy="1714500"/>
          </a:xfrm>
          <a:prstGeom prst="line">
            <a:avLst/>
          </a:prstGeom>
          <a:noFill/>
          <a:ln w="12700">
            <a:solidFill>
              <a:schemeClr val="tx1"/>
            </a:solidFill>
            <a:round/>
            <a:headEnd type="stealth" w="med" len="med"/>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36" name="Line 4"/>
          <p:cNvSpPr>
            <a:spLocks noChangeShapeType="1"/>
          </p:cNvSpPr>
          <p:nvPr/>
        </p:nvSpPr>
        <p:spPr bwMode="auto">
          <a:xfrm>
            <a:off x="2114550" y="4406504"/>
            <a:ext cx="5314950" cy="0"/>
          </a:xfrm>
          <a:prstGeom prst="line">
            <a:avLst/>
          </a:prstGeom>
          <a:noFill/>
          <a:ln w="12700">
            <a:solidFill>
              <a:schemeClr val="tx1"/>
            </a:solidFill>
            <a:round/>
            <a:headEnd type="none" w="sm" len="sm"/>
            <a:tailEnd type="stealth" w="med" len="med"/>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37" name="Rectangle 5"/>
          <p:cNvSpPr>
            <a:spLocks noChangeArrowheads="1"/>
          </p:cNvSpPr>
          <p:nvPr/>
        </p:nvSpPr>
        <p:spPr bwMode="auto">
          <a:xfrm>
            <a:off x="7436108" y="4289824"/>
            <a:ext cx="439223"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Time</a:t>
            </a:r>
          </a:p>
        </p:txBody>
      </p:sp>
      <p:sp>
        <p:nvSpPr>
          <p:cNvPr id="95238" name="Rectangle 6"/>
          <p:cNvSpPr>
            <a:spLocks noChangeArrowheads="1"/>
          </p:cNvSpPr>
          <p:nvPr/>
        </p:nvSpPr>
        <p:spPr bwMode="auto">
          <a:xfrm>
            <a:off x="1471989" y="2634854"/>
            <a:ext cx="496931" cy="2543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200">
                <a:solidFill>
                  <a:srgbClr val="000000"/>
                </a:solidFill>
                <a:latin typeface="Arial" charset="0"/>
              </a:rPr>
              <a:t>cwnd</a:t>
            </a:r>
          </a:p>
        </p:txBody>
      </p:sp>
      <p:sp>
        <p:nvSpPr>
          <p:cNvPr id="95239" name="Line 8"/>
          <p:cNvSpPr>
            <a:spLocks noChangeShapeType="1"/>
          </p:cNvSpPr>
          <p:nvPr/>
        </p:nvSpPr>
        <p:spPr bwMode="auto">
          <a:xfrm flipH="1">
            <a:off x="2884884" y="2902744"/>
            <a:ext cx="13097" cy="76795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0" name="Line 9"/>
          <p:cNvSpPr>
            <a:spLocks noChangeShapeType="1"/>
          </p:cNvSpPr>
          <p:nvPr/>
        </p:nvSpPr>
        <p:spPr bwMode="auto">
          <a:xfrm flipV="1">
            <a:off x="2902744" y="3377804"/>
            <a:ext cx="857250" cy="28575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1" name="Line 10"/>
          <p:cNvSpPr>
            <a:spLocks noChangeShapeType="1"/>
          </p:cNvSpPr>
          <p:nvPr/>
        </p:nvSpPr>
        <p:spPr bwMode="auto">
          <a:xfrm>
            <a:off x="3768329" y="3386138"/>
            <a:ext cx="0" cy="547687"/>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2" name="Line 11"/>
          <p:cNvSpPr>
            <a:spLocks noChangeShapeType="1"/>
          </p:cNvSpPr>
          <p:nvPr/>
        </p:nvSpPr>
        <p:spPr bwMode="auto">
          <a:xfrm flipV="1">
            <a:off x="3768329" y="3352801"/>
            <a:ext cx="1771650" cy="5715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3" name="Rectangle 12"/>
          <p:cNvSpPr>
            <a:spLocks noChangeArrowheads="1"/>
          </p:cNvSpPr>
          <p:nvPr/>
        </p:nvSpPr>
        <p:spPr bwMode="auto">
          <a:xfrm>
            <a:off x="2229646" y="4442223"/>
            <a:ext cx="410369" cy="554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dirty="0">
                <a:solidFill>
                  <a:srgbClr val="000000"/>
                </a:solidFill>
                <a:latin typeface="Arial" charset="0"/>
              </a:rPr>
              <a:t>slow</a:t>
            </a:r>
          </a:p>
          <a:p>
            <a:pPr algn="ctr" defTabSz="685752">
              <a:spcBef>
                <a:spcPct val="0"/>
              </a:spcBef>
              <a:buClrTx/>
              <a:buSzTx/>
              <a:buNone/>
              <a:defRPr/>
            </a:pPr>
            <a:r>
              <a:rPr lang="en-US" altLang="en-US" sz="1050" dirty="0">
                <a:solidFill>
                  <a:srgbClr val="000000"/>
                </a:solidFill>
                <a:latin typeface="Arial" charset="0"/>
              </a:rPr>
              <a:t>start</a:t>
            </a:r>
            <a:br>
              <a:rPr lang="en-US" altLang="en-US" sz="1050" dirty="0">
                <a:solidFill>
                  <a:srgbClr val="000000"/>
                </a:solidFill>
                <a:latin typeface="Arial" charset="0"/>
              </a:rPr>
            </a:br>
            <a:r>
              <a:rPr lang="en-US" altLang="en-US" sz="1050" dirty="0">
                <a:solidFill>
                  <a:srgbClr val="000000"/>
                </a:solidFill>
                <a:latin typeface="Arial" charset="0"/>
              </a:rPr>
              <a:t>(MI)</a:t>
            </a:r>
          </a:p>
        </p:txBody>
      </p:sp>
      <p:sp>
        <p:nvSpPr>
          <p:cNvPr id="95244" name="Rectangle 13"/>
          <p:cNvSpPr>
            <a:spLocks noChangeArrowheads="1"/>
          </p:cNvSpPr>
          <p:nvPr/>
        </p:nvSpPr>
        <p:spPr bwMode="auto">
          <a:xfrm>
            <a:off x="2917958" y="4439841"/>
            <a:ext cx="793487" cy="71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dirty="0">
                <a:solidFill>
                  <a:srgbClr val="000000"/>
                </a:solidFill>
                <a:latin typeface="Arial" charset="0"/>
              </a:rPr>
              <a:t>congestion</a:t>
            </a:r>
          </a:p>
          <a:p>
            <a:pPr algn="ctr" defTabSz="685752">
              <a:spcBef>
                <a:spcPct val="0"/>
              </a:spcBef>
              <a:buClrTx/>
              <a:buSzTx/>
              <a:buNone/>
              <a:defRPr/>
            </a:pPr>
            <a:r>
              <a:rPr lang="en-US" altLang="en-US" sz="1050" dirty="0">
                <a:solidFill>
                  <a:srgbClr val="000000"/>
                </a:solidFill>
                <a:latin typeface="Arial" charset="0"/>
              </a:rPr>
              <a:t>avoidance</a:t>
            </a:r>
            <a:br>
              <a:rPr lang="en-US" altLang="en-US" sz="1050" dirty="0">
                <a:solidFill>
                  <a:srgbClr val="000000"/>
                </a:solidFill>
                <a:latin typeface="Arial" charset="0"/>
              </a:rPr>
            </a:br>
            <a:r>
              <a:rPr lang="en-US" altLang="en-US" sz="1050" dirty="0">
                <a:solidFill>
                  <a:srgbClr val="000000"/>
                </a:solidFill>
                <a:latin typeface="Arial" charset="0"/>
              </a:rPr>
              <a:t>(AIMD)</a:t>
            </a:r>
            <a:br>
              <a:rPr lang="en-US" altLang="en-US" sz="1050" dirty="0">
                <a:solidFill>
                  <a:srgbClr val="000000"/>
                </a:solidFill>
                <a:latin typeface="Arial" charset="0"/>
              </a:rPr>
            </a:br>
            <a:endParaRPr lang="en-US" altLang="en-US" sz="1050" dirty="0">
              <a:solidFill>
                <a:srgbClr val="000000"/>
              </a:solidFill>
              <a:latin typeface="Arial" charset="0"/>
            </a:endParaRPr>
          </a:p>
        </p:txBody>
      </p:sp>
      <p:sp>
        <p:nvSpPr>
          <p:cNvPr id="95245" name="Line 14"/>
          <p:cNvSpPr>
            <a:spLocks noChangeShapeType="1"/>
          </p:cNvSpPr>
          <p:nvPr/>
        </p:nvSpPr>
        <p:spPr bwMode="auto">
          <a:xfrm>
            <a:off x="5531643" y="3361135"/>
            <a:ext cx="0" cy="5715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6" name="Line 15"/>
          <p:cNvSpPr>
            <a:spLocks noChangeShapeType="1"/>
          </p:cNvSpPr>
          <p:nvPr/>
        </p:nvSpPr>
        <p:spPr bwMode="auto">
          <a:xfrm flipV="1">
            <a:off x="5547122" y="3646885"/>
            <a:ext cx="857250" cy="28575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7" name="Line 16"/>
          <p:cNvSpPr>
            <a:spLocks noChangeShapeType="1"/>
          </p:cNvSpPr>
          <p:nvPr/>
        </p:nvSpPr>
        <p:spPr bwMode="auto">
          <a:xfrm>
            <a:off x="2109789" y="3658791"/>
            <a:ext cx="784622"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48" name="Line 17"/>
          <p:cNvSpPr>
            <a:spLocks noChangeShapeType="1"/>
          </p:cNvSpPr>
          <p:nvPr/>
        </p:nvSpPr>
        <p:spPr bwMode="auto">
          <a:xfrm flipV="1">
            <a:off x="3465910" y="3913585"/>
            <a:ext cx="280988" cy="8334"/>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49" name="Rectangle 18"/>
          <p:cNvSpPr>
            <a:spLocks noChangeArrowheads="1"/>
          </p:cNvSpPr>
          <p:nvPr/>
        </p:nvSpPr>
        <p:spPr bwMode="auto">
          <a:xfrm>
            <a:off x="3634428" y="3094436"/>
            <a:ext cx="318998"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TD</a:t>
            </a:r>
          </a:p>
        </p:txBody>
      </p:sp>
      <p:sp>
        <p:nvSpPr>
          <p:cNvPr id="95250" name="Text Box 19"/>
          <p:cNvSpPr txBox="1">
            <a:spLocks noChangeArrowheads="1"/>
          </p:cNvSpPr>
          <p:nvPr/>
        </p:nvSpPr>
        <p:spPr bwMode="auto">
          <a:xfrm>
            <a:off x="1396199" y="5412581"/>
            <a:ext cx="2348721"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Times New Roman" charset="0"/>
              </a:rPr>
              <a:t>TD: Triple duplicate acknowledgements</a:t>
            </a:r>
          </a:p>
          <a:p>
            <a:pPr algn="ctr" defTabSz="685752">
              <a:spcBef>
                <a:spcPct val="0"/>
              </a:spcBef>
              <a:buClrTx/>
              <a:buSzTx/>
              <a:buNone/>
              <a:defRPr/>
            </a:pPr>
            <a:r>
              <a:rPr lang="en-US" altLang="en-US" sz="1050">
                <a:solidFill>
                  <a:srgbClr val="000000"/>
                </a:solidFill>
                <a:latin typeface="Times New Roman" charset="0"/>
              </a:rPr>
              <a:t>TO: Timeout</a:t>
            </a:r>
          </a:p>
        </p:txBody>
      </p:sp>
      <p:sp>
        <p:nvSpPr>
          <p:cNvPr id="95251" name="Line 20"/>
          <p:cNvSpPr>
            <a:spLocks noChangeShapeType="1"/>
          </p:cNvSpPr>
          <p:nvPr/>
        </p:nvSpPr>
        <p:spPr bwMode="auto">
          <a:xfrm flipV="1">
            <a:off x="5239941" y="3929064"/>
            <a:ext cx="280988" cy="8335"/>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52" name="Rectangle 21"/>
          <p:cNvSpPr>
            <a:spLocks noChangeArrowheads="1"/>
          </p:cNvSpPr>
          <p:nvPr/>
        </p:nvSpPr>
        <p:spPr bwMode="auto">
          <a:xfrm>
            <a:off x="6219641" y="3365898"/>
            <a:ext cx="325409"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TO</a:t>
            </a:r>
          </a:p>
        </p:txBody>
      </p:sp>
      <p:sp>
        <p:nvSpPr>
          <p:cNvPr id="95253" name="Arc 22"/>
          <p:cNvSpPr>
            <a:spLocks/>
          </p:cNvSpPr>
          <p:nvPr/>
        </p:nvSpPr>
        <p:spPr bwMode="auto">
          <a:xfrm>
            <a:off x="6385323" y="4039792"/>
            <a:ext cx="216694" cy="364332"/>
          </a:xfrm>
          <a:custGeom>
            <a:avLst/>
            <a:gdLst>
              <a:gd name="T0" fmla="*/ 2147483646 w 21600"/>
              <a:gd name="T1" fmla="*/ 0 h 21747"/>
              <a:gd name="T2" fmla="*/ 0 w 21600"/>
              <a:gd name="T3" fmla="*/ 2147483646 h 21747"/>
              <a:gd name="T4" fmla="*/ 0 w 21600"/>
              <a:gd name="T5" fmla="*/ 2147483646 h 21747"/>
              <a:gd name="T6" fmla="*/ 0 60000 65536"/>
              <a:gd name="T7" fmla="*/ 0 60000 65536"/>
              <a:gd name="T8" fmla="*/ 0 60000 65536"/>
              <a:gd name="T9" fmla="*/ 0 w 21600"/>
              <a:gd name="T10" fmla="*/ 0 h 21747"/>
              <a:gd name="T11" fmla="*/ 21600 w 21600"/>
              <a:gd name="T12" fmla="*/ 21747 h 21747"/>
            </a:gdLst>
            <a:ahLst/>
            <a:cxnLst>
              <a:cxn ang="T6">
                <a:pos x="T0" y="T1"/>
              </a:cxn>
              <a:cxn ang="T7">
                <a:pos x="T2" y="T3"/>
              </a:cxn>
              <a:cxn ang="T8">
                <a:pos x="T4" y="T5"/>
              </a:cxn>
            </a:cxnLst>
            <a:rect l="T9" t="T10" r="T11" b="T12"/>
            <a:pathLst>
              <a:path w="21600" h="21747" fill="none" extrusionOk="0">
                <a:moveTo>
                  <a:pt x="21599" y="-1"/>
                </a:moveTo>
                <a:cubicBezTo>
                  <a:pt x="21599" y="48"/>
                  <a:pt x="21600" y="97"/>
                  <a:pt x="21600" y="147"/>
                </a:cubicBezTo>
                <a:cubicBezTo>
                  <a:pt x="21600" y="12076"/>
                  <a:pt x="11929" y="21746"/>
                  <a:pt x="0" y="21747"/>
                </a:cubicBezTo>
              </a:path>
              <a:path w="21600" h="21747" stroke="0" extrusionOk="0">
                <a:moveTo>
                  <a:pt x="21599" y="-1"/>
                </a:moveTo>
                <a:cubicBezTo>
                  <a:pt x="21599" y="48"/>
                  <a:pt x="21600" y="97"/>
                  <a:pt x="21600" y="147"/>
                </a:cubicBezTo>
                <a:cubicBezTo>
                  <a:pt x="21600" y="12076"/>
                  <a:pt x="11929" y="21746"/>
                  <a:pt x="0" y="21747"/>
                </a:cubicBezTo>
                <a:lnTo>
                  <a:pt x="0" y="147"/>
                </a:lnTo>
                <a:lnTo>
                  <a:pt x="21599" y="-1"/>
                </a:lnTo>
                <a:close/>
              </a:path>
            </a:pathLst>
          </a:custGeom>
          <a:noFill/>
          <a:ln w="12700" cap="rnd">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defTabSz="685752">
              <a:defRPr/>
            </a:pPr>
            <a:endParaRPr lang="en-US" sz="1800">
              <a:solidFill>
                <a:srgbClr val="000000"/>
              </a:solidFill>
            </a:endParaRPr>
          </a:p>
        </p:txBody>
      </p:sp>
      <p:sp>
        <p:nvSpPr>
          <p:cNvPr id="95254" name="Line 23"/>
          <p:cNvSpPr>
            <a:spLocks noChangeShapeType="1"/>
          </p:cNvSpPr>
          <p:nvPr/>
        </p:nvSpPr>
        <p:spPr bwMode="auto">
          <a:xfrm flipV="1">
            <a:off x="6163866" y="4035028"/>
            <a:ext cx="280988" cy="8334"/>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55" name="Line 24"/>
          <p:cNvSpPr>
            <a:spLocks noChangeShapeType="1"/>
          </p:cNvSpPr>
          <p:nvPr/>
        </p:nvSpPr>
        <p:spPr bwMode="auto">
          <a:xfrm flipV="1">
            <a:off x="6586537" y="3752850"/>
            <a:ext cx="857250" cy="28575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56" name="Text Box 25"/>
          <p:cNvSpPr txBox="1">
            <a:spLocks noChangeArrowheads="1"/>
          </p:cNvSpPr>
          <p:nvPr/>
        </p:nvSpPr>
        <p:spPr bwMode="auto">
          <a:xfrm>
            <a:off x="2132139" y="3488531"/>
            <a:ext cx="55656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900">
                <a:solidFill>
                  <a:srgbClr val="000000"/>
                </a:solidFill>
                <a:latin typeface="Times New Roman" charset="0"/>
              </a:rPr>
              <a:t>ssthresh</a:t>
            </a:r>
          </a:p>
        </p:txBody>
      </p:sp>
      <p:sp>
        <p:nvSpPr>
          <p:cNvPr id="95257" name="Text Box 26"/>
          <p:cNvSpPr txBox="1">
            <a:spLocks noChangeArrowheads="1"/>
          </p:cNvSpPr>
          <p:nvPr/>
        </p:nvSpPr>
        <p:spPr bwMode="auto">
          <a:xfrm>
            <a:off x="3271569" y="3727848"/>
            <a:ext cx="55656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900">
                <a:solidFill>
                  <a:srgbClr val="000000"/>
                </a:solidFill>
                <a:latin typeface="Times New Roman" charset="0"/>
              </a:rPr>
              <a:t>ssthresh</a:t>
            </a:r>
          </a:p>
        </p:txBody>
      </p:sp>
      <p:sp>
        <p:nvSpPr>
          <p:cNvPr id="95258" name="Text Box 27"/>
          <p:cNvSpPr txBox="1">
            <a:spLocks noChangeArrowheads="1"/>
          </p:cNvSpPr>
          <p:nvPr/>
        </p:nvSpPr>
        <p:spPr bwMode="auto">
          <a:xfrm>
            <a:off x="5046789" y="3743325"/>
            <a:ext cx="55656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900">
                <a:solidFill>
                  <a:srgbClr val="000000"/>
                </a:solidFill>
                <a:latin typeface="Times New Roman" charset="0"/>
              </a:rPr>
              <a:t>ssthresh</a:t>
            </a:r>
          </a:p>
        </p:txBody>
      </p:sp>
      <p:sp>
        <p:nvSpPr>
          <p:cNvPr id="95259" name="Text Box 28"/>
          <p:cNvSpPr txBox="1">
            <a:spLocks noChangeArrowheads="1"/>
          </p:cNvSpPr>
          <p:nvPr/>
        </p:nvSpPr>
        <p:spPr bwMode="auto">
          <a:xfrm>
            <a:off x="5905231" y="3849291"/>
            <a:ext cx="55656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900">
                <a:solidFill>
                  <a:srgbClr val="000000"/>
                </a:solidFill>
                <a:latin typeface="Times New Roman" charset="0"/>
              </a:rPr>
              <a:t>ssthresh</a:t>
            </a:r>
          </a:p>
        </p:txBody>
      </p:sp>
      <p:sp>
        <p:nvSpPr>
          <p:cNvPr id="95260" name="Line 29"/>
          <p:cNvSpPr>
            <a:spLocks noChangeShapeType="1"/>
          </p:cNvSpPr>
          <p:nvPr/>
        </p:nvSpPr>
        <p:spPr bwMode="auto">
          <a:xfrm>
            <a:off x="6390085" y="3665936"/>
            <a:ext cx="0" cy="7453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61" name="Rectangle 30"/>
          <p:cNvSpPr>
            <a:spLocks noChangeArrowheads="1"/>
          </p:cNvSpPr>
          <p:nvPr/>
        </p:nvSpPr>
        <p:spPr bwMode="auto">
          <a:xfrm>
            <a:off x="4387189" y="4445794"/>
            <a:ext cx="793487" cy="392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congestion</a:t>
            </a:r>
          </a:p>
          <a:p>
            <a:pPr algn="ctr" defTabSz="685752">
              <a:spcBef>
                <a:spcPct val="0"/>
              </a:spcBef>
              <a:buClrTx/>
              <a:buSzTx/>
              <a:buNone/>
              <a:defRPr/>
            </a:pPr>
            <a:r>
              <a:rPr lang="en-US" altLang="en-US" sz="1050">
                <a:solidFill>
                  <a:srgbClr val="000000"/>
                </a:solidFill>
                <a:latin typeface="Arial" charset="0"/>
              </a:rPr>
              <a:t>avoidance</a:t>
            </a:r>
          </a:p>
        </p:txBody>
      </p:sp>
      <p:sp>
        <p:nvSpPr>
          <p:cNvPr id="95262" name="Rectangle 31"/>
          <p:cNvSpPr>
            <a:spLocks noChangeArrowheads="1"/>
          </p:cNvSpPr>
          <p:nvPr/>
        </p:nvSpPr>
        <p:spPr bwMode="auto">
          <a:xfrm>
            <a:off x="5359644" y="3109914"/>
            <a:ext cx="318998"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TD</a:t>
            </a:r>
          </a:p>
        </p:txBody>
      </p:sp>
      <p:sp>
        <p:nvSpPr>
          <p:cNvPr id="95263" name="Rectangle 32"/>
          <p:cNvSpPr>
            <a:spLocks noChangeArrowheads="1"/>
          </p:cNvSpPr>
          <p:nvPr/>
        </p:nvSpPr>
        <p:spPr bwMode="auto">
          <a:xfrm>
            <a:off x="5500423" y="4445794"/>
            <a:ext cx="793487" cy="392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congestion</a:t>
            </a:r>
          </a:p>
          <a:p>
            <a:pPr algn="ctr" defTabSz="685752">
              <a:spcBef>
                <a:spcPct val="0"/>
              </a:spcBef>
              <a:buClrTx/>
              <a:buSzTx/>
              <a:buNone/>
              <a:defRPr/>
            </a:pPr>
            <a:r>
              <a:rPr lang="en-US" altLang="en-US" sz="1050">
                <a:solidFill>
                  <a:srgbClr val="000000"/>
                </a:solidFill>
                <a:latin typeface="Arial" charset="0"/>
              </a:rPr>
              <a:t>avoidance</a:t>
            </a:r>
          </a:p>
        </p:txBody>
      </p:sp>
      <p:sp>
        <p:nvSpPr>
          <p:cNvPr id="95264" name="Rectangle 33"/>
          <p:cNvSpPr>
            <a:spLocks noChangeArrowheads="1"/>
          </p:cNvSpPr>
          <p:nvPr/>
        </p:nvSpPr>
        <p:spPr bwMode="auto">
          <a:xfrm>
            <a:off x="6284934" y="4449366"/>
            <a:ext cx="447238" cy="392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slow </a:t>
            </a:r>
          </a:p>
          <a:p>
            <a:pPr algn="ctr" defTabSz="685752">
              <a:spcBef>
                <a:spcPct val="0"/>
              </a:spcBef>
              <a:buClrTx/>
              <a:buSzTx/>
              <a:buNone/>
              <a:defRPr/>
            </a:pPr>
            <a:r>
              <a:rPr lang="en-US" altLang="en-US" sz="1050">
                <a:solidFill>
                  <a:srgbClr val="000000"/>
                </a:solidFill>
                <a:latin typeface="Arial" charset="0"/>
              </a:rPr>
              <a:t>start</a:t>
            </a:r>
          </a:p>
        </p:txBody>
      </p:sp>
      <p:sp>
        <p:nvSpPr>
          <p:cNvPr id="95265" name="Rectangle 34"/>
          <p:cNvSpPr>
            <a:spLocks noChangeArrowheads="1"/>
          </p:cNvSpPr>
          <p:nvPr/>
        </p:nvSpPr>
        <p:spPr bwMode="auto">
          <a:xfrm>
            <a:off x="6673189" y="4451748"/>
            <a:ext cx="793487" cy="392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congestion</a:t>
            </a:r>
          </a:p>
          <a:p>
            <a:pPr algn="ctr" defTabSz="685752">
              <a:spcBef>
                <a:spcPct val="0"/>
              </a:spcBef>
              <a:buClrTx/>
              <a:buSzTx/>
              <a:buNone/>
              <a:defRPr/>
            </a:pPr>
            <a:r>
              <a:rPr lang="en-US" altLang="en-US" sz="1050">
                <a:solidFill>
                  <a:srgbClr val="000000"/>
                </a:solidFill>
                <a:latin typeface="Arial" charset="0"/>
              </a:rPr>
              <a:t>avoidance</a:t>
            </a:r>
          </a:p>
        </p:txBody>
      </p:sp>
      <p:sp>
        <p:nvSpPr>
          <p:cNvPr id="95266" name="Rectangle 35"/>
          <p:cNvSpPr>
            <a:spLocks noChangeArrowheads="1"/>
          </p:cNvSpPr>
          <p:nvPr/>
        </p:nvSpPr>
        <p:spPr bwMode="auto">
          <a:xfrm>
            <a:off x="2745032" y="2674145"/>
            <a:ext cx="318998"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TD</a:t>
            </a:r>
          </a:p>
        </p:txBody>
      </p:sp>
      <p:sp>
        <p:nvSpPr>
          <p:cNvPr id="95267" name="Line 38"/>
          <p:cNvSpPr>
            <a:spLocks noChangeShapeType="1"/>
          </p:cNvSpPr>
          <p:nvPr/>
        </p:nvSpPr>
        <p:spPr bwMode="auto">
          <a:xfrm flipV="1">
            <a:off x="2109788" y="4348163"/>
            <a:ext cx="219075" cy="6786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68" name="Line 39"/>
          <p:cNvSpPr>
            <a:spLocks noChangeShapeType="1"/>
          </p:cNvSpPr>
          <p:nvPr/>
        </p:nvSpPr>
        <p:spPr bwMode="auto">
          <a:xfrm flipV="1">
            <a:off x="2336008" y="4217194"/>
            <a:ext cx="178594" cy="1381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69" name="Line 40"/>
          <p:cNvSpPr>
            <a:spLocks noChangeShapeType="1"/>
          </p:cNvSpPr>
          <p:nvPr/>
        </p:nvSpPr>
        <p:spPr bwMode="auto">
          <a:xfrm flipV="1">
            <a:off x="2528889" y="3936207"/>
            <a:ext cx="164306" cy="2809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70" name="Line 41"/>
          <p:cNvSpPr>
            <a:spLocks noChangeShapeType="1"/>
          </p:cNvSpPr>
          <p:nvPr/>
        </p:nvSpPr>
        <p:spPr bwMode="auto">
          <a:xfrm flipV="1">
            <a:off x="2693194" y="2938463"/>
            <a:ext cx="182166" cy="98464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Tree>
    <p:extLst>
      <p:ext uri="{BB962C8B-B14F-4D97-AF65-F5344CB8AC3E}">
        <p14:creationId xmlns:p14="http://schemas.microsoft.com/office/powerpoint/2010/main" val="161358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8788530-D28F-1549-AB8E-9159BB7EC27C}" type="slidenum">
              <a:rPr lang="en-US" altLang="en-US" sz="1400">
                <a:solidFill>
                  <a:srgbClr val="000000"/>
                </a:solidFill>
                <a:latin typeface="Times New Roman" charset="0"/>
              </a:rPr>
              <a:pPr>
                <a:spcBef>
                  <a:spcPct val="0"/>
                </a:spcBef>
                <a:buClrTx/>
                <a:buSzTx/>
                <a:buFontTx/>
                <a:buNone/>
              </a:pPr>
              <a:t>7</a:t>
            </a:fld>
            <a:endParaRPr lang="en-US" altLang="en-US" sz="1400">
              <a:solidFill>
                <a:srgbClr val="000000"/>
              </a:solidFill>
              <a:latin typeface="Times New Roman" charset="0"/>
            </a:endParaRPr>
          </a:p>
        </p:txBody>
      </p:sp>
      <p:sp>
        <p:nvSpPr>
          <p:cNvPr id="66562"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None/>
            </a:pPr>
            <a:r>
              <a:rPr lang="en-US" altLang="zh-CN" sz="3600" u="sng" dirty="0">
                <a:solidFill>
                  <a:srgbClr val="3333CC"/>
                </a:solidFill>
              </a:rPr>
              <a:t>Recap:</a:t>
            </a:r>
            <a:r>
              <a:rPr lang="zh-CN" altLang="en-US" sz="3600" u="sng" dirty="0">
                <a:solidFill>
                  <a:srgbClr val="3333CC"/>
                </a:solidFill>
              </a:rPr>
              <a:t> </a:t>
            </a:r>
            <a:r>
              <a:rPr lang="en-US" altLang="zh-CN" sz="3600" u="sng" dirty="0">
                <a:solidFill>
                  <a:srgbClr val="3333CC"/>
                </a:solidFill>
              </a:rPr>
              <a:t>TCP</a:t>
            </a:r>
            <a:r>
              <a:rPr lang="zh-CN" altLang="en-US" sz="3600" u="sng" dirty="0">
                <a:solidFill>
                  <a:srgbClr val="3333CC"/>
                </a:solidFill>
              </a:rPr>
              <a:t> </a:t>
            </a:r>
            <a:r>
              <a:rPr lang="en-US" altLang="zh-CN" sz="3600" u="sng" dirty="0">
                <a:solidFill>
                  <a:srgbClr val="3333CC"/>
                </a:solidFill>
              </a:rPr>
              <a:t>Reliable Data Transfer</a:t>
            </a:r>
            <a:endParaRPr lang="en-US" altLang="en-US" sz="3600" u="sng" dirty="0">
              <a:solidFill>
                <a:srgbClr val="3333CC"/>
              </a:solidFill>
            </a:endParaRPr>
          </a:p>
        </p:txBody>
      </p:sp>
      <p:sp>
        <p:nvSpPr>
          <p:cNvPr id="66563"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a:t>
            </a:r>
          </a:p>
          <a:p>
            <a:pPr>
              <a:buClr>
                <a:srgbClr val="3333CC"/>
              </a:buClr>
              <a:buFont typeface="Wingdings" pitchFamily="2" charset="2"/>
              <a:buChar char="q"/>
            </a:pPr>
            <a:r>
              <a:rPr lang="en-US" altLang="en-US" dirty="0">
                <a:solidFill>
                  <a:srgbClr val="000000"/>
                </a:solidFill>
              </a:rPr>
              <a:t>Remaining issue: How to determine the </a:t>
            </a:r>
            <a:r>
              <a:rPr lang="ja-JP" altLang="en-US" dirty="0">
                <a:solidFill>
                  <a:srgbClr val="000000"/>
                </a:solidFill>
              </a:rPr>
              <a:t>“</a:t>
            </a:r>
            <a:r>
              <a:rPr lang="en-US" altLang="ja-JP" dirty="0">
                <a:solidFill>
                  <a:srgbClr val="000000"/>
                </a:solidFill>
              </a:rPr>
              <a:t>right</a:t>
            </a:r>
            <a:r>
              <a:rPr lang="ja-JP" altLang="en-US" dirty="0">
                <a:solidFill>
                  <a:srgbClr val="000000"/>
                </a:solidFill>
              </a:rPr>
              <a:t>”</a:t>
            </a:r>
            <a:r>
              <a:rPr lang="en-US" altLang="ja-JP" dirty="0">
                <a:solidFill>
                  <a:srgbClr val="000000"/>
                </a:solidFill>
              </a:rPr>
              <a:t> parameters?</a:t>
            </a:r>
          </a:p>
          <a:p>
            <a:pPr lvl="1">
              <a:buClr>
                <a:srgbClr val="3333CC"/>
              </a:buClr>
              <a:buFont typeface="Wingdings" pitchFamily="2" charset="2"/>
              <a:buChar char="ü"/>
            </a:pPr>
            <a:r>
              <a:rPr lang="en-US" altLang="en-US" dirty="0">
                <a:solidFill>
                  <a:srgbClr val="000000"/>
                </a:solidFill>
              </a:rPr>
              <a:t>timeout value</a:t>
            </a:r>
          </a:p>
          <a:p>
            <a:pPr lvl="1">
              <a:buClr>
                <a:srgbClr val="3333CC"/>
              </a:buClr>
              <a:buFont typeface="Courier New" panose="02070309020205020404" pitchFamily="49" charset="0"/>
              <a:buChar char="o"/>
            </a:pPr>
            <a:endParaRPr lang="en-US" altLang="en-US" dirty="0">
              <a:solidFill>
                <a:srgbClr val="000000"/>
              </a:solidFill>
            </a:endParaRPr>
          </a:p>
          <a:p>
            <a:pPr lvl="1">
              <a:buClr>
                <a:srgbClr val="3333CC"/>
              </a:buClr>
              <a:buFont typeface="Courier New" panose="02070309020205020404" pitchFamily="49" charset="0"/>
              <a:buChar char="o"/>
            </a:pPr>
            <a:endParaRPr lang="en-US" altLang="en-US" dirty="0">
              <a:solidFill>
                <a:srgbClr val="000000"/>
              </a:solidFill>
            </a:endParaRPr>
          </a:p>
          <a:p>
            <a:pPr lvl="1">
              <a:buClr>
                <a:srgbClr val="3333CC"/>
              </a:buClr>
              <a:buSzPct val="85000"/>
              <a:buFont typeface="Courier New" panose="02070309020205020404" pitchFamily="49" charset="0"/>
              <a:buChar char="o"/>
            </a:pPr>
            <a:r>
              <a:rPr lang="en-US" altLang="en-US" dirty="0">
                <a:solidFill>
                  <a:srgbClr val="000000"/>
                </a:solidFill>
              </a:rPr>
              <a:t>sliding window size?</a:t>
            </a:r>
          </a:p>
        </p:txBody>
      </p:sp>
      <p:sp>
        <p:nvSpPr>
          <p:cNvPr id="5" name="Text Box 4">
            <a:extLst>
              <a:ext uri="{FF2B5EF4-FFF2-40B4-BE49-F238E27FC236}">
                <a16:creationId xmlns:a16="http://schemas.microsoft.com/office/drawing/2014/main" id="{1FDBF74F-0F3F-3648-82A8-251531C02E98}"/>
              </a:ext>
            </a:extLst>
          </p:cNvPr>
          <p:cNvSpPr txBox="1">
            <a:spLocks noChangeArrowheads="1"/>
          </p:cNvSpPr>
          <p:nvPr/>
        </p:nvSpPr>
        <p:spPr bwMode="auto">
          <a:xfrm>
            <a:off x="1377169" y="3487368"/>
            <a:ext cx="464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a:solidFill>
                  <a:srgbClr val="000000"/>
                </a:solidFill>
                <a:latin typeface="Courier New" charset="0"/>
              </a:rPr>
              <a:t>Timeout = </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+ 4 * </a:t>
            </a:r>
            <a:r>
              <a:rPr lang="en-US" altLang="en-US" sz="2000" b="1" dirty="0" err="1">
                <a:solidFill>
                  <a:srgbClr val="000000"/>
                </a:solidFill>
                <a:latin typeface="Courier New" charset="0"/>
              </a:rPr>
              <a:t>DevRTT</a:t>
            </a:r>
            <a:endParaRPr lang="en-US" altLang="en-US" sz="1000" dirty="0">
              <a:solidFill>
                <a:srgbClr val="000000"/>
              </a:solidFill>
              <a:latin typeface="Times New Roman" charset="0"/>
            </a:endParaRPr>
          </a:p>
        </p:txBody>
      </p:sp>
      <p:sp>
        <p:nvSpPr>
          <p:cNvPr id="6" name="Text Box 3">
            <a:extLst>
              <a:ext uri="{FF2B5EF4-FFF2-40B4-BE49-F238E27FC236}">
                <a16:creationId xmlns:a16="http://schemas.microsoft.com/office/drawing/2014/main" id="{AAC3A9F7-5214-3341-AA05-5A18E3F35F8E}"/>
              </a:ext>
            </a:extLst>
          </p:cNvPr>
          <p:cNvSpPr txBox="1">
            <a:spLocks noChangeArrowheads="1"/>
          </p:cNvSpPr>
          <p:nvPr/>
        </p:nvSpPr>
        <p:spPr bwMode="auto">
          <a:xfrm>
            <a:off x="1377169" y="3887478"/>
            <a:ext cx="6801862"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(1-alpha)*</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a:t>
            </a:r>
            <a:r>
              <a:rPr lang="en-US" altLang="en-US" sz="2000" b="1" dirty="0">
                <a:solidFill>
                  <a:srgbClr val="000000"/>
                </a:solidFill>
                <a:latin typeface="Courier New" charset="0"/>
                <a:sym typeface="Symbol" charset="2"/>
              </a:rPr>
              <a:t>alpha</a:t>
            </a:r>
            <a:r>
              <a:rPr lang="en-US" altLang="en-US" sz="2000" b="1" dirty="0">
                <a:solidFill>
                  <a:srgbClr val="000000"/>
                </a:solidFill>
                <a:latin typeface="Courier New" charset="0"/>
              </a:rPr>
              <a:t>*</a:t>
            </a:r>
            <a:r>
              <a:rPr lang="en-US" altLang="en-US" sz="2000" b="1" dirty="0" err="1">
                <a:solidFill>
                  <a:srgbClr val="000000"/>
                </a:solidFill>
                <a:latin typeface="Courier New" charset="0"/>
              </a:rPr>
              <a:t>SampleRTT</a:t>
            </a:r>
            <a:endParaRPr lang="en-US" altLang="en-US" sz="2000" b="1" dirty="0">
              <a:solidFill>
                <a:srgbClr val="000000"/>
              </a:solidFill>
              <a:latin typeface="Courier New" charset="0"/>
            </a:endParaRPr>
          </a:p>
        </p:txBody>
      </p:sp>
    </p:spTree>
    <p:extLst>
      <p:ext uri="{BB962C8B-B14F-4D97-AF65-F5344CB8AC3E}">
        <p14:creationId xmlns:p14="http://schemas.microsoft.com/office/powerpoint/2010/main" val="169504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377805-9BD7-9F48-96B2-336AE5AE9885}" type="slidenum">
              <a:rPr lang="en-US" altLang="x-none" sz="1400">
                <a:solidFill>
                  <a:srgbClr val="000000"/>
                </a:solidFill>
                <a:latin typeface="Times New Roman" charset="0"/>
              </a:rPr>
              <a:pPr>
                <a:spcBef>
                  <a:spcPct val="0"/>
                </a:spcBef>
                <a:buClrTx/>
                <a:buSzTx/>
                <a:buFontTx/>
                <a:buNone/>
              </a:pPr>
              <a:t>8</a:t>
            </a:fld>
            <a:endParaRPr lang="en-US" altLang="x-none" sz="1400">
              <a:solidFill>
                <a:srgbClr val="000000"/>
              </a:solidFill>
              <a:latin typeface="Times New Roman" charset="0"/>
            </a:endParaRPr>
          </a:p>
        </p:txBody>
      </p:sp>
      <p:sp>
        <p:nvSpPr>
          <p:cNvPr id="160770" name="Rectangle 2"/>
          <p:cNvSpPr>
            <a:spLocks noGrp="1" noChangeArrowheads="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x-none" dirty="0">
                <a:ea typeface="ＭＳ Ｐゴシック" charset="-128"/>
              </a:rPr>
              <a:t>Fast Retransmit</a:t>
            </a:r>
          </a:p>
        </p:txBody>
      </p:sp>
      <p:sp>
        <p:nvSpPr>
          <p:cNvPr id="160771" name="Rectangle 3"/>
          <p:cNvSpPr>
            <a:spLocks noGrp="1" noChangeArrowheads="1"/>
          </p:cNvSpPr>
          <p:nvPr>
            <p:ph type="body" sz="half" idx="1"/>
          </p:nvPr>
        </p:nvSpPr>
        <p:spPr>
          <a:xfrm>
            <a:off x="579438" y="1616075"/>
            <a:ext cx="8145462" cy="1474788"/>
          </a:xfrm>
        </p:spPr>
        <p:txBody>
          <a:bodyPr/>
          <a:lstStyle/>
          <a:p>
            <a:pPr>
              <a:buFont typeface="Wingdings" pitchFamily="2" charset="2"/>
              <a:buChar char="q"/>
            </a:pPr>
            <a:r>
              <a:rPr lang="en-US" altLang="zh-CN" sz="2400" dirty="0">
                <a:ea typeface="ＭＳ Ｐゴシック" charset="-128"/>
              </a:rPr>
              <a:t>Issue</a:t>
            </a:r>
            <a:r>
              <a:rPr lang="en-US" altLang="x-none" sz="2400" dirty="0">
                <a:ea typeface="ＭＳ Ｐゴシック" charset="-128"/>
              </a:rPr>
              <a:t>: Timeout period  often relatively long:</a:t>
            </a:r>
          </a:p>
          <a:p>
            <a:pPr lvl="1">
              <a:buFont typeface="Courier New" panose="02070309020205020404" pitchFamily="49" charset="0"/>
              <a:buChar char="o"/>
            </a:pPr>
            <a:r>
              <a:rPr lang="en-US" altLang="x-none" sz="2000" dirty="0">
                <a:ea typeface="ＭＳ Ｐゴシック" charset="-128"/>
              </a:rPr>
              <a:t>long delay before resending lost packet</a:t>
            </a:r>
          </a:p>
          <a:p>
            <a:pPr>
              <a:buFont typeface="Wingdings" pitchFamily="2" charset="2"/>
              <a:buChar char="q"/>
            </a:pPr>
            <a:r>
              <a:rPr lang="en-US" altLang="x-none" sz="2400" dirty="0">
                <a:ea typeface="ＭＳ Ｐゴシック" charset="-128"/>
              </a:rPr>
              <a:t>Question: Can we detect loss faster than RTT?</a:t>
            </a:r>
          </a:p>
          <a:p>
            <a:pPr lvl="1"/>
            <a:endParaRPr lang="en-US" altLang="x-none" sz="2000" dirty="0">
              <a:ea typeface="ＭＳ Ｐゴシック" charset="-128"/>
            </a:endParaRPr>
          </a:p>
        </p:txBody>
      </p:sp>
      <p:sp>
        <p:nvSpPr>
          <p:cNvPr id="36869" name="Rectangle 4"/>
          <p:cNvSpPr>
            <a:spLocks noGrp="1" noChangeArrowheads="1"/>
          </p:cNvSpPr>
          <p:nvPr>
            <p:ph type="body" sz="half" idx="2"/>
          </p:nvPr>
        </p:nvSpPr>
        <p:spPr>
          <a:xfrm>
            <a:off x="4991100" y="3584575"/>
            <a:ext cx="3962400" cy="2630488"/>
          </a:xfrm>
        </p:spPr>
        <p:txBody>
          <a:bodyPr/>
          <a:lstStyle/>
          <a:p>
            <a:pPr>
              <a:buFont typeface="Wingdings" pitchFamily="2" charset="2"/>
              <a:buChar char="q"/>
            </a:pPr>
            <a:r>
              <a:rPr lang="en-US" altLang="x-none" sz="2400" dirty="0">
                <a:ea typeface="ＭＳ Ｐゴシック" charset="-128"/>
              </a:rPr>
              <a:t>If sender receives 3 ACKs for the same data, it supposes that segment after </a:t>
            </a:r>
            <a:r>
              <a:rPr lang="en-US" altLang="x-none" sz="2400" dirty="0" err="1">
                <a:ea typeface="ＭＳ Ｐゴシック" charset="-128"/>
              </a:rPr>
              <a:t>ACKed</a:t>
            </a:r>
            <a:r>
              <a:rPr lang="en-US" altLang="x-none" sz="2400" dirty="0">
                <a:ea typeface="ＭＳ Ｐゴシック" charset="-128"/>
              </a:rPr>
              <a:t> data was lost:</a:t>
            </a:r>
          </a:p>
          <a:p>
            <a:pPr lvl="1">
              <a:buFont typeface="Courier New" panose="02070309020205020404" pitchFamily="49" charset="0"/>
              <a:buChar char="o"/>
            </a:pPr>
            <a:r>
              <a:rPr lang="en-US" altLang="x-none" sz="2000" dirty="0">
                <a:ea typeface="ＭＳ Ｐゴシック" charset="-128"/>
              </a:rPr>
              <a:t>resend segment before timer expires</a:t>
            </a:r>
          </a:p>
        </p:txBody>
      </p:sp>
      <p:sp>
        <p:nvSpPr>
          <p:cNvPr id="6" name="Rectangle 5"/>
          <p:cNvSpPr/>
          <p:nvPr/>
        </p:nvSpPr>
        <p:spPr>
          <a:xfrm>
            <a:off x="503238" y="3560763"/>
            <a:ext cx="4572000" cy="2184400"/>
          </a:xfrm>
          <a:prstGeom prst="rect">
            <a:avLst/>
          </a:prstGeom>
        </p:spPr>
        <p:txBody>
          <a:bodyPr>
            <a:spAutoFit/>
          </a:bodyPr>
          <a:lstStyle/>
          <a:p>
            <a:pPr marL="342900" indent="-342900">
              <a:spcBef>
                <a:spcPct val="20000"/>
              </a:spcBef>
              <a:buClr>
                <a:srgbClr val="3333CC"/>
              </a:buClr>
              <a:buSzPct val="85000"/>
              <a:buFont typeface="Wingdings" pitchFamily="2" charset="2"/>
              <a:buChar char="q"/>
              <a:defRPr/>
            </a:pPr>
            <a:r>
              <a:rPr lang="en-US" kern="0" dirty="0">
                <a:solidFill>
                  <a:srgbClr val="000000"/>
                </a:solidFill>
                <a:latin typeface="Comic Sans MS"/>
                <a:ea typeface="+mn-ea"/>
              </a:rPr>
              <a:t>Detect lost segments via duplicate ACKs</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sender often sends many segments back-to-back</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if segment is lost, there will likely be many duplicate ACKs</a:t>
            </a:r>
          </a:p>
        </p:txBody>
      </p:sp>
    </p:spTree>
    <p:extLst>
      <p:ext uri="{BB962C8B-B14F-4D97-AF65-F5344CB8AC3E}">
        <p14:creationId xmlns:p14="http://schemas.microsoft.com/office/powerpoint/2010/main" val="47751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E8A54A2-C880-924C-A94E-FD83A901B468}" type="slidenum">
              <a:rPr lang="en-US" altLang="x-none" sz="1400">
                <a:solidFill>
                  <a:srgbClr val="000000"/>
                </a:solidFill>
                <a:latin typeface="Times New Roman" charset="0"/>
              </a:rPr>
              <a:pPr>
                <a:spcBef>
                  <a:spcPct val="0"/>
                </a:spcBef>
                <a:buClrTx/>
                <a:buSzTx/>
                <a:buFontTx/>
                <a:buNone/>
              </a:pPr>
              <a:t>9</a:t>
            </a:fld>
            <a:endParaRPr lang="en-US" altLang="x-none" sz="1400">
              <a:solidFill>
                <a:srgbClr val="000000"/>
              </a:solidFill>
              <a:latin typeface="Times New Roman" charset="0"/>
            </a:endParaRPr>
          </a:p>
        </p:txBody>
      </p:sp>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ea typeface="宋体" charset="-122"/>
              </a:rPr>
              <a:t>Outline</a:t>
            </a:r>
            <a:endParaRPr lang="en-US" altLang="x-none" sz="4000" u="sng" dirty="0">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Font typeface="Wingdings" pitchFamily="2" charset="2"/>
              <a:buChar char="q"/>
            </a:pPr>
            <a:r>
              <a:rPr lang="en-US" altLang="zh-CN" dirty="0">
                <a:ea typeface="宋体" charset="-122"/>
              </a:rPr>
              <a:t>TCP reliability</a:t>
            </a:r>
          </a:p>
          <a:p>
            <a:pPr lvl="1">
              <a:buClr>
                <a:schemeClr val="tx1"/>
              </a:buClr>
              <a:buFont typeface="Courier New" panose="02070309020205020404" pitchFamily="49" charset="0"/>
              <a:buChar char="o"/>
            </a:pPr>
            <a:r>
              <a:rPr lang="en-US" altLang="x-none" dirty="0"/>
              <a:t>data </a:t>
            </a:r>
            <a:r>
              <a:rPr lang="en-US" altLang="x-none" dirty="0" err="1"/>
              <a:t>seq</a:t>
            </a:r>
            <a:r>
              <a:rPr lang="en-US" altLang="x-none" dirty="0"/>
              <a:t>#, ack, buffering</a:t>
            </a:r>
          </a:p>
          <a:p>
            <a:pPr lvl="1">
              <a:buClr>
                <a:schemeClr val="tx1"/>
              </a:buClr>
              <a:buFont typeface="Courier New" panose="02070309020205020404" pitchFamily="49" charset="0"/>
              <a:buChar char="o"/>
            </a:pPr>
            <a:r>
              <a:rPr lang="en-US" altLang="x-none" dirty="0"/>
              <a:t>timeout realization</a:t>
            </a:r>
          </a:p>
          <a:p>
            <a:pPr lvl="1">
              <a:buClr>
                <a:srgbClr val="C00000"/>
              </a:buClr>
              <a:buFont typeface="Wingdings" charset="2"/>
              <a:buChar char="Ø"/>
            </a:pPr>
            <a:r>
              <a:rPr lang="en-US" altLang="zh-CN" i="1" dirty="0">
                <a:solidFill>
                  <a:srgbClr val="C00000"/>
                </a:solidFill>
                <a:ea typeface="宋体" charset="-122"/>
              </a:rPr>
              <a:t>connection</a:t>
            </a:r>
            <a:r>
              <a:rPr lang="zh-CN" altLang="en-US" i="1" dirty="0">
                <a:solidFill>
                  <a:srgbClr val="C00000"/>
                </a:solidFill>
                <a:ea typeface="宋体" charset="-122"/>
              </a:rPr>
              <a:t> </a:t>
            </a:r>
            <a:r>
              <a:rPr lang="en-US" altLang="zh-CN" i="1" dirty="0">
                <a:solidFill>
                  <a:srgbClr val="C00000"/>
                </a:solidFill>
                <a:ea typeface="宋体" charset="-122"/>
              </a:rPr>
              <a:t>management</a:t>
            </a:r>
          </a:p>
        </p:txBody>
      </p:sp>
    </p:spTree>
    <p:extLst>
      <p:ext uri="{BB962C8B-B14F-4D97-AF65-F5344CB8AC3E}">
        <p14:creationId xmlns:p14="http://schemas.microsoft.com/office/powerpoint/2010/main" val="339384931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10508</TotalTime>
  <Words>3664</Words>
  <Application>Microsoft Macintosh PowerPoint</Application>
  <PresentationFormat>On-screen Show (4:3)</PresentationFormat>
  <Paragraphs>861</Paragraphs>
  <Slides>63</Slides>
  <Notes>61</Notes>
  <HiddenSlides>2</HiddenSlides>
  <MMClips>0</MMClips>
  <ScaleCrop>false</ScaleCrop>
  <HeadingPairs>
    <vt:vector size="8" baseType="variant">
      <vt:variant>
        <vt:lpstr>Fonts Used</vt:lpstr>
      </vt:variant>
      <vt:variant>
        <vt:i4>12</vt:i4>
      </vt:variant>
      <vt:variant>
        <vt:lpstr>Theme</vt:lpstr>
      </vt:variant>
      <vt:variant>
        <vt:i4>5</vt:i4>
      </vt:variant>
      <vt:variant>
        <vt:lpstr>Embedded OLE Servers</vt:lpstr>
      </vt:variant>
      <vt:variant>
        <vt:i4>3</vt:i4>
      </vt:variant>
      <vt:variant>
        <vt:lpstr>Slide Titles</vt:lpstr>
      </vt:variant>
      <vt:variant>
        <vt:i4>63</vt:i4>
      </vt:variant>
    </vt:vector>
  </HeadingPairs>
  <TitlesOfParts>
    <vt:vector size="83" baseType="lpstr">
      <vt:lpstr>ＭＳ Ｐゴシック</vt:lpstr>
      <vt:lpstr>宋体</vt:lpstr>
      <vt:lpstr>宋体</vt:lpstr>
      <vt:lpstr>ZapfDingbats</vt:lpstr>
      <vt:lpstr>Arial</vt:lpstr>
      <vt:lpstr>Calibri</vt:lpstr>
      <vt:lpstr>Comic Sans MS</vt:lpstr>
      <vt:lpstr>Courier New</vt:lpstr>
      <vt:lpstr>Symbol</vt:lpstr>
      <vt:lpstr>Tahoma</vt:lpstr>
      <vt:lpstr>Times New Roman</vt:lpstr>
      <vt:lpstr>Wingdings</vt:lpstr>
      <vt:lpstr>Default Design</vt:lpstr>
      <vt:lpstr>2_Default Design</vt:lpstr>
      <vt:lpstr>3_Default Design</vt:lpstr>
      <vt:lpstr>4_Default Design</vt:lpstr>
      <vt:lpstr>1_Default Design</vt:lpstr>
      <vt:lpstr>VISIO</vt:lpstr>
      <vt:lpstr>Clip</vt:lpstr>
      <vt:lpstr>Equation</vt:lpstr>
      <vt:lpstr>Network Transport Layer: TCP Connection Management, Congestion Control</vt:lpstr>
      <vt:lpstr>Admin</vt:lpstr>
      <vt:lpstr>PowerPoint Presentation</vt:lpstr>
      <vt:lpstr>Recap: TCP Reliable Data Transfer</vt:lpstr>
      <vt:lpstr>Recap: TCP Segment Structure</vt:lpstr>
      <vt:lpstr>PowerPoint Presentation</vt:lpstr>
      <vt:lpstr>PowerPoint Presentation</vt:lpstr>
      <vt:lpstr>Recap: Fast Retransmit</vt:lpstr>
      <vt:lpstr>PowerPoint Presentation</vt:lpstr>
      <vt:lpstr>Why Connection Setup/When to Accept (Safely Deliver) First Packet? </vt:lpstr>
      <vt:lpstr>Why Connection Setup/When to Accept (Safely Deliver) First Packet? </vt:lpstr>
      <vt:lpstr>Recap: Transport “Safe-Setup” Principle</vt:lpstr>
      <vt:lpstr>Generic Challenge-Response Structure Checking Freshness</vt:lpstr>
      <vt:lpstr>Three Way Handshake (TWH) [Tomlinson 1975]</vt:lpstr>
      <vt:lpstr>Scenarios with Duplicate Request/SYN Attack</vt:lpstr>
      <vt:lpstr>Scenarios with Duplicate Request/SYN Attack</vt:lpstr>
      <vt:lpstr>Make “Challenge y” Robust</vt:lpstr>
      <vt:lpstr>Connection Close</vt:lpstr>
      <vt:lpstr>General Case: The Two-Army Problem</vt:lpstr>
      <vt:lpstr>Time_Wait</vt:lpstr>
      <vt:lpstr>Time_Wait Design Options</vt:lpstr>
      <vt:lpstr>TCP Four Way Teardown  (For Bi-Directional Transport)</vt:lpstr>
      <vt:lpstr>PowerPoint Presentation</vt:lpstr>
      <vt:lpstr>TCP Connection Management</vt:lpstr>
      <vt:lpstr>TCP Connection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Derive CC: A Simple Model</vt:lpstr>
      <vt:lpstr>PowerPoint Presentation</vt:lpstr>
      <vt:lpstr>PowerPoint Presentation</vt:lpstr>
      <vt:lpstr>PowerPoint Presentation</vt:lpstr>
      <vt:lpstr>Implication: Congestion (overload) Case</vt:lpstr>
      <vt:lpstr>PowerPoint Presentation</vt:lpstr>
      <vt:lpstr>Implication: No Congestion Case</vt:lpstr>
      <vt:lpstr>PowerPoint Presentation</vt:lpstr>
      <vt:lpstr>PowerPoint Presentation</vt:lpstr>
      <vt:lpstr>Intuition: Another Look</vt:lpstr>
      <vt:lpstr>PowerPoint Presentation</vt:lpstr>
      <vt:lpstr>PowerPoint Presentation</vt:lpstr>
      <vt:lpstr>Mapping A(M)I-MD to Protocol</vt:lpstr>
      <vt:lpstr>Obtain d(t) Approach 1: End Hosts  Consider Loss as Congestion</vt:lpstr>
      <vt:lpstr>Obtain d(t) Approach 2: Network Feedback (ECN: Explicit Congestion Notification)</vt:lpstr>
      <vt:lpstr>Mapping A(M)I-MD to Protocol</vt:lpstr>
      <vt:lpstr>TCP/Reno Formulas</vt:lpstr>
      <vt:lpstr>TCP/Reno Formula Switching  (Control Structure)</vt:lpstr>
      <vt:lpstr>TCP/Reno Formula Switching  (Control Structure)</vt:lpstr>
      <vt:lpstr>PowerPoint Presentation</vt:lpstr>
      <vt:lpstr>PowerPoint Presentation</vt:lpstr>
      <vt:lpstr>Startup Behavior with Slow-start</vt:lpstr>
      <vt:lpstr>AIMD: Congestion Avoidance</vt:lpstr>
      <vt:lpstr>PowerPoint Presentation</vt:lpstr>
      <vt:lpstr>TCP/Reno: Big Picture </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subject/>
  <dc:creator>Yang Richard Yang</dc:creator>
  <cp:keywords/>
  <dc:description/>
  <cp:lastModifiedBy>Qiao Xiang</cp:lastModifiedBy>
  <cp:revision>453</cp:revision>
  <cp:lastPrinted>2017-11-02T15:09:40Z</cp:lastPrinted>
  <dcterms:created xsi:type="dcterms:W3CDTF">1999-10-08T19:08:27Z</dcterms:created>
  <dcterms:modified xsi:type="dcterms:W3CDTF">2021-11-18T01:57:45Z</dcterms:modified>
  <cp:category/>
</cp:coreProperties>
</file>