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6908" r:id="rId3"/>
  </p:sldMasterIdLst>
  <p:notesMasterIdLst>
    <p:notesMasterId r:id="rId52"/>
  </p:notesMasterIdLst>
  <p:handoutMasterIdLst>
    <p:handoutMasterId r:id="rId53"/>
  </p:handoutMasterIdLst>
  <p:sldIdLst>
    <p:sldId id="321" r:id="rId4"/>
    <p:sldId id="298" r:id="rId5"/>
    <p:sldId id="392" r:id="rId6"/>
    <p:sldId id="558" r:id="rId7"/>
    <p:sldId id="667" r:id="rId8"/>
    <p:sldId id="299" r:id="rId9"/>
    <p:sldId id="539" r:id="rId10"/>
    <p:sldId id="407" r:id="rId11"/>
    <p:sldId id="563" r:id="rId12"/>
    <p:sldId id="258" r:id="rId13"/>
    <p:sldId id="566" r:id="rId14"/>
    <p:sldId id="257" r:id="rId15"/>
    <p:sldId id="713" r:id="rId16"/>
    <p:sldId id="568" r:id="rId17"/>
    <p:sldId id="458" r:id="rId18"/>
    <p:sldId id="459" r:id="rId19"/>
    <p:sldId id="569" r:id="rId20"/>
    <p:sldId id="518" r:id="rId21"/>
    <p:sldId id="588" r:id="rId22"/>
    <p:sldId id="460" r:id="rId23"/>
    <p:sldId id="461" r:id="rId24"/>
    <p:sldId id="462" r:id="rId25"/>
    <p:sldId id="589" r:id="rId26"/>
    <p:sldId id="574" r:id="rId27"/>
    <p:sldId id="714" r:id="rId28"/>
    <p:sldId id="512" r:id="rId29"/>
    <p:sldId id="466" r:id="rId30"/>
    <p:sldId id="587" r:id="rId31"/>
    <p:sldId id="514" r:id="rId32"/>
    <p:sldId id="517" r:id="rId33"/>
    <p:sldId id="678" r:id="rId34"/>
    <p:sldId id="679" r:id="rId35"/>
    <p:sldId id="681" r:id="rId36"/>
    <p:sldId id="682" r:id="rId37"/>
    <p:sldId id="683" r:id="rId38"/>
    <p:sldId id="684" r:id="rId39"/>
    <p:sldId id="685" r:id="rId40"/>
    <p:sldId id="687" r:id="rId41"/>
    <p:sldId id="689" r:id="rId42"/>
    <p:sldId id="615" r:id="rId43"/>
    <p:sldId id="616" r:id="rId44"/>
    <p:sldId id="617" r:id="rId45"/>
    <p:sldId id="715" r:id="rId46"/>
    <p:sldId id="505" r:id="rId47"/>
    <p:sldId id="601" r:id="rId48"/>
    <p:sldId id="703" r:id="rId49"/>
    <p:sldId id="676" r:id="rId50"/>
    <p:sldId id="704" r:id="rId5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79"/>
    <p:restoredTop sz="93649"/>
  </p:normalViewPr>
  <p:slideViewPr>
    <p:cSldViewPr snapToGrid="0">
      <p:cViewPr varScale="1">
        <p:scale>
          <a:sx n="131" d="100"/>
          <a:sy n="131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52BF989D-5563-0440-B2AB-D8B412D38B3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646C9A3-2B04-5A47-B4B0-3A883A3F4D9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36D547-4887-394D-A033-F12FAE0F5B8D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35440F-3C1D-784C-9547-25A22964DADF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39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4D28DA-A85A-114C-835D-C9C395B98C01}" type="slidenum">
              <a:rPr lang="en-US" altLang="x-none" sz="1200"/>
              <a:pPr/>
              <a:t>12</a:t>
            </a:fld>
            <a:endParaRPr lang="en-US" altLang="x-none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49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FE78AE-2CA1-804F-BA43-743532715472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67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14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19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8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88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893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B77D04-B309-694A-AACE-92BC1869AF83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1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166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273E00-F5DE-2B43-BB82-AAB53E037E46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51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7145D2-C0E3-AF4F-9CE4-17A10A289C10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1F42D7-5001-7643-B737-DC09145B48B0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3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8598F5-DE57-B34E-A811-92A4E1AA9766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5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A69EB8-B60D-1949-9645-C0B696785B03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http://www.electrictoolbox.com/article/networking/pop3-commands/</a:t>
            </a:r>
          </a:p>
        </p:txBody>
      </p:sp>
    </p:spTree>
    <p:extLst>
      <p:ext uri="{BB962C8B-B14F-4D97-AF65-F5344CB8AC3E}">
        <p14:creationId xmlns:p14="http://schemas.microsoft.com/office/powerpoint/2010/main" val="1530585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D14271-6207-734F-9407-3FF3837DBA65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14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68C580-7D3B-BB49-A9E7-2C25B362C7D3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http://www.securelist.com/en/analysis/204792282/Spam_in_January_2013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https://www.trustwave.com/support/labs/spam_statistics.asp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http://en.wikipedia.org/wiki/Bayesian_spam_filtering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http://www.pcworld.com/article/252206/google_explains_gmails_spam_filtering_process.html</a:t>
            </a:r>
          </a:p>
        </p:txBody>
      </p:sp>
    </p:spTree>
    <p:extLst>
      <p:ext uri="{BB962C8B-B14F-4D97-AF65-F5344CB8AC3E}">
        <p14:creationId xmlns:p14="http://schemas.microsoft.com/office/powerpoint/2010/main" val="3558745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229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32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0CBFD4-764D-664E-83F4-9544A0251142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http://www.slideshare.net/kka7/what-you-need-to-know-about-email-authentication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FE9E18-4936-BE4E-9B00-8FF00AD8C90F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53121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75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CE7123-59E4-1D44-BFBF-42461ECA012E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83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CE66FA-3151-6A47-8A7C-F2761C65ADE3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464774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3E9F5B-1369-4C48-AE00-77171B8A3205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3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8CB1DD-A376-D64C-9D27-AFB02D48F618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mailing lists or account forwarding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blog.returnpath.com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/how-to-explain-authenticated-received-chain-arc-in-plain-english-2/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328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4E36CD-1C99-5C4C-9A96-75BD36CB9D31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466559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0FA8ED-13BE-5942-80C0-E0EAD9960322}" type="slidenum">
              <a:rPr lang="zh-CN" altLang="en-US" sz="1200">
                <a:solidFill>
                  <a:srgbClr val="000000"/>
                </a:solidFill>
              </a:rPr>
              <a:pPr/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173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A2CF3FA-C826-3F4C-B2AC-2F7018B1B537}" type="slidenum">
              <a:rPr lang="zh-CN" altLang="en-US" sz="1200">
                <a:solidFill>
                  <a:srgbClr val="000000"/>
                </a:solidFill>
              </a:rPr>
              <a:pPr/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97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0AB952-40EB-3C41-9E29-3959BEB70748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3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170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9C87F9-B22F-FD43-B505-4B870E42C9F7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D7D2C-4FB4-1742-8B1A-051090317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71F6D4-A5A9-DA4F-9E3E-67E83A3F2583}" type="slidenum">
              <a:rPr lang="en-US" altLang="x-none" sz="1200"/>
              <a:pPr/>
              <a:t>5</a:t>
            </a:fld>
            <a:endParaRPr lang="en-US" altLang="x-none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4A523E-4866-4542-9B20-10EC734F7A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43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580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8B4B1F-A36D-CE46-9F70-4BA7F9B544B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EC706A-270B-3C44-BBCC-D9D3256D8E79}" type="slidenum">
              <a:rPr lang="en-US" altLang="x-none" sz="1200"/>
              <a:pPr/>
              <a:t>6</a:t>
            </a:fld>
            <a:endParaRPr lang="en-US" altLang="x-none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362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61FF867-41F7-104C-9626-B84DDA068E3F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09BAF-8284-674E-948B-76938275CA9E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47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98FF7B-9CB1-4D4C-A531-EAB0EED69C42}" type="slidenum">
              <a:rPr lang="en-US" altLang="x-none" sz="1200"/>
              <a:pPr/>
              <a:t>9</a:t>
            </a:fld>
            <a:endParaRPr lang="en-US" altLang="x-none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72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83254D-EBCE-264A-B9C2-D52F0BD3FBEB}" type="slidenum">
              <a:rPr lang="en-US" altLang="x-none" sz="1200"/>
              <a:pPr/>
              <a:t>10</a:t>
            </a:fld>
            <a:endParaRPr lang="en-US" altLang="x-none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3CC7-7D20-B141-B7BB-1F10495C1F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1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15647-6BAD-1A44-B8A0-62783A6270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2EE8F-853D-0B40-AD9E-08D73A7CA6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23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29889D0-D0EF-4F47-9D54-EA39AD8F5A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535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4F8BDA6-2F5E-144E-BDA8-705FF6ECCA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63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FE22E4C-9F9C-7046-A021-26418B6DE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93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33ECADF-3FA0-D248-AE5B-0C445E70B6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236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637A57D-2B87-5B49-A82B-54B608B215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25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53CCB7D-E4A9-BD46-B97D-5622055D52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0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8E87C43-5EB3-0A42-98C8-6BD951E1A2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4693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51BE01E-3D7B-0C45-BB5C-91DBE283FC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82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FACAB-856A-214C-B61A-FFD26A94A5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49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049D138-22E6-C44E-86D1-8E2584235A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852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2BA5611-9168-944C-BD09-B24466E8C3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9284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AA96E5A-E28B-3040-BFE5-2553C8FE3D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7483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C2C7AFB-BE06-2143-A1B2-BC39CED27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653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0F271DF-E9DE-B742-86C1-D621160EDB7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2146B74-3298-954A-8553-4F96EA30D12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A1FFEC8-4A9B-5B4D-A12B-3530E5D8D94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2315B7B5-493D-4142-BD3C-D8C43A6D551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23833364-B7AE-2346-B340-1BA6AEDD392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A98699-5322-1A44-A132-BE432D0C91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F044E-F6CA-0844-AF69-7FE3A48D0D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0081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FCB0225-70AE-DC4B-A631-8EEC7CA860C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B343B0F-CB94-E744-93CA-9AFFB7C6AC6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C477296-61B1-744A-B182-AC2D7DE7CA6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7A8AE6D-0F53-C74A-8E0B-7F12B9D1C7B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F608F7-2C80-F148-881E-71F3D3F13F5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6AC371B-FE57-2942-A745-147ECBB3C6A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885CE-C944-EA4E-B1EF-975E22A9A1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5BAB2-033B-BF43-A9B8-76D0A128BB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79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19588-5A43-D54A-A71A-BA303CB08F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37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B82AD-ECA6-A64B-9E46-81EC86E123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7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34BA3-9FE7-AB4F-84BF-353ED59BCB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5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40890-B522-524F-8A2E-1E09523461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48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C34326-F25C-8248-8165-DA7F4FA0851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61" r:id="rId1"/>
    <p:sldLayoutId id="2147486862" r:id="rId2"/>
    <p:sldLayoutId id="2147486863" r:id="rId3"/>
    <p:sldLayoutId id="2147486864" r:id="rId4"/>
    <p:sldLayoutId id="2147486865" r:id="rId5"/>
    <p:sldLayoutId id="2147486866" r:id="rId6"/>
    <p:sldLayoutId id="2147486867" r:id="rId7"/>
    <p:sldLayoutId id="2147486868" r:id="rId8"/>
    <p:sldLayoutId id="2147486869" r:id="rId9"/>
    <p:sldLayoutId id="2147486870" r:id="rId10"/>
    <p:sldLayoutId id="21474868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C7D668E-3066-2647-9349-E407D49523B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4" r:id="rId1"/>
    <p:sldLayoutId id="2147486885" r:id="rId2"/>
    <p:sldLayoutId id="2147486886" r:id="rId3"/>
    <p:sldLayoutId id="2147486887" r:id="rId4"/>
    <p:sldLayoutId id="2147486888" r:id="rId5"/>
    <p:sldLayoutId id="2147486889" r:id="rId6"/>
    <p:sldLayoutId id="2147486890" r:id="rId7"/>
    <p:sldLayoutId id="2147486891" r:id="rId8"/>
    <p:sldLayoutId id="2147486892" r:id="rId9"/>
    <p:sldLayoutId id="2147486893" r:id="rId10"/>
    <p:sldLayoutId id="2147486894" r:id="rId11"/>
    <p:sldLayoutId id="214748689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F88CDC2D-5CD2-D349-987F-C26F03B851D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9" r:id="rId1"/>
    <p:sldLayoutId id="2147486910" r:id="rId2"/>
    <p:sldLayoutId id="2147486911" r:id="rId3"/>
    <p:sldLayoutId id="2147486912" r:id="rId4"/>
    <p:sldLayoutId id="2147486913" r:id="rId5"/>
    <p:sldLayoutId id="2147486914" r:id="rId6"/>
    <p:sldLayoutId id="2147486915" r:id="rId7"/>
    <p:sldLayoutId id="2147486916" r:id="rId8"/>
    <p:sldLayoutId id="2147486917" r:id="rId9"/>
    <p:sldLayoutId id="2147486918" r:id="rId10"/>
    <p:sldLayoutId id="2147486919" r:id="rId11"/>
    <p:sldLayoutId id="21474869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28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43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0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45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Email, DNS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A0C6C-0855-7C43-95EE-7594241C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21355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>
                <a:ea typeface="ＭＳ Ｐゴシック" charset="-128"/>
              </a:rPr>
              <a:t>9/</a:t>
            </a:r>
            <a:r>
              <a:rPr lang="en-US" altLang="zh-CN" sz="2400" kern="0">
                <a:ea typeface="宋体" charset="-122"/>
              </a:rPr>
              <a:t>30</a:t>
            </a:r>
            <a:r>
              <a:rPr lang="en-US" altLang="x-none" sz="2400" kern="0">
                <a:ea typeface="ＭＳ Ｐゴシック" charset="-128"/>
              </a:rPr>
              <a:t>/20</a:t>
            </a:r>
            <a:r>
              <a:rPr lang="en-US" altLang="zh-CN" sz="2400" kern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3A4F8-0B84-C746-A371-D605A9FC2968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B195DE-7BCE-6048-A8E4-042E3378DFB7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24888" cy="11430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Network Applications vs. Application-layer Protocols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Network application: communicating, distributed processes</a:t>
            </a: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a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process</a:t>
            </a:r>
            <a:r>
              <a:rPr lang="en-US" altLang="x-none" sz="1600" dirty="0">
                <a:ea typeface="ＭＳ Ｐゴシック" charset="-128"/>
              </a:rPr>
              <a:t> is a program that is running within a host</a:t>
            </a:r>
          </a:p>
          <a:p>
            <a:pPr lvl="2">
              <a:lnSpc>
                <a:spcPct val="90000"/>
              </a:lnSpc>
            </a:pPr>
            <a:r>
              <a:rPr lang="en-US" altLang="x-none" sz="1400" dirty="0">
                <a:ea typeface="ＭＳ Ｐゴシック" charset="-128"/>
              </a:rPr>
              <a:t>a </a:t>
            </a:r>
            <a:r>
              <a:rPr lang="en-US" altLang="x-none" sz="1400" dirty="0">
                <a:solidFill>
                  <a:schemeClr val="accent2"/>
                </a:solidFill>
                <a:ea typeface="ＭＳ Ｐゴシック" charset="-128"/>
              </a:rPr>
              <a:t>user agent</a:t>
            </a:r>
            <a:r>
              <a:rPr lang="en-US" altLang="x-none" sz="1400" dirty="0">
                <a:ea typeface="ＭＳ Ｐゴシック" charset="-128"/>
              </a:rPr>
              <a:t> is a process serving as an interface to the user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web: browser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streaming audio/video: media player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processes communicate by an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application-layer protocol</a:t>
            </a:r>
            <a:endParaRPr lang="en-US" altLang="x-none" sz="16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x-none" sz="1200" dirty="0">
                <a:ea typeface="ＭＳ Ｐゴシック" charset="-128"/>
              </a:rPr>
              <a:t>e.g., email, Web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Application-layer protocols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one </a:t>
            </a:r>
            <a:r>
              <a:rPr lang="ja-JP" altLang="en-US" sz="1600">
                <a:ea typeface="ＭＳ Ｐゴシック" charset="-128"/>
              </a:rPr>
              <a:t>“</a:t>
            </a:r>
            <a:r>
              <a:rPr lang="en-US" altLang="ja-JP" sz="1600" dirty="0">
                <a:ea typeface="ＭＳ Ｐゴシック" charset="-128"/>
              </a:rPr>
              <a:t>piece</a:t>
            </a:r>
            <a:r>
              <a:rPr lang="ja-JP" altLang="en-US" sz="1600">
                <a:ea typeface="ＭＳ Ｐゴシック" charset="-128"/>
              </a:rPr>
              <a:t>”</a:t>
            </a:r>
            <a:r>
              <a:rPr lang="en-US" altLang="ja-JP" sz="1600" dirty="0">
                <a:ea typeface="ＭＳ Ｐゴシック" charset="-128"/>
              </a:rPr>
              <a:t> of an app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define messages exchanged by apps and actions taken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implementing services by using the service provided by </a:t>
            </a:r>
            <a:r>
              <a:rPr lang="en-US" altLang="zh-CN" sz="1600" dirty="0">
                <a:ea typeface="宋体" charset="-122"/>
              </a:rPr>
              <a:t>the </a:t>
            </a:r>
            <a:r>
              <a:rPr lang="en-US" altLang="x-none" sz="1600" dirty="0">
                <a:ea typeface="ＭＳ Ｐゴシック" charset="-128"/>
              </a:rPr>
              <a:t>lower layer</a:t>
            </a:r>
            <a:r>
              <a:rPr lang="en-US" altLang="zh-CN" sz="1600" dirty="0">
                <a:ea typeface="宋体" charset="-122"/>
              </a:rPr>
              <a:t>, i.e., the transport layer</a:t>
            </a:r>
            <a:endParaRPr lang="en-US" altLang="x-none" sz="1600" dirty="0">
              <a:ea typeface="ＭＳ Ｐゴシック" charset="-128"/>
            </a:endParaRP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4908550" y="1876425"/>
            <a:ext cx="3678238" cy="3670300"/>
            <a:chOff x="3092" y="1182"/>
            <a:chExt cx="2317" cy="2312"/>
          </a:xfrm>
        </p:grpSpPr>
        <p:sp>
          <p:nvSpPr>
            <p:cNvPr id="138263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4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5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66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38480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60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3848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81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61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38481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82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7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3847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62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3847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7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63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3847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79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8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38474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5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6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69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38466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7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8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9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0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1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2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3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0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38463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4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5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71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3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5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77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38455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6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7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8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9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0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1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2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8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38446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64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38446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7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8448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65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38448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9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450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38452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3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4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38451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38279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66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3827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0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67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3828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1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2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3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4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5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6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7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8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9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8290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68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3829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1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69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3829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2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3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38444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70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38444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5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71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38445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4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38442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72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38442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3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73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38443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5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38440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74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3844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1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6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7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38432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3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4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5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6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7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8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9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98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38424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5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6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7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8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29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0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1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9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0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1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2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3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4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6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8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0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11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38411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2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3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4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5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16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21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2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3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17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1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0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2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38398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99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0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1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02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03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08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9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0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04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0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6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7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3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38385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6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7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8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9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90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6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7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91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92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3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4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4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38372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3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4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5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6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77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82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3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4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78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79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0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1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5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38359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0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1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2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3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64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6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0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1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65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6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7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8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6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38346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47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8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9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50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51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5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7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8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52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53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4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5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7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38333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4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5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6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7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38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43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4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5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39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40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1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2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8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38320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1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2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3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4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25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30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1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2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26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2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8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9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8319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245" name="Group 25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38246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38256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7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8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9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60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1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2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47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38249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0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1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2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53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4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5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248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8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App. and Trans.: App.</a:t>
            </a:r>
            <a:r>
              <a:rPr lang="en-US" altLang="x-none" sz="2800" dirty="0">
                <a:ea typeface="ＭＳ Ｐゴシック" charset="-128"/>
              </a:rPr>
              <a:t> Protocols and </a:t>
            </a:r>
            <a:r>
              <a:rPr lang="en-US" altLang="zh-CN" sz="2800" dirty="0">
                <a:ea typeface="宋体" charset="-122"/>
              </a:rPr>
              <a:t>their </a:t>
            </a:r>
            <a:r>
              <a:rPr lang="en-US" altLang="x-none" sz="2800" dirty="0">
                <a:ea typeface="ＭＳ Ｐゴシック" charset="-128"/>
              </a:rPr>
              <a:t>Transport Protocols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400" dirty="0"/>
              <a:t>64</a:t>
            </a:r>
            <a:endParaRPr lang="en-US" altLang="x-none" sz="1400" dirty="0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5913" y="2901950"/>
            <a:ext cx="28067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 b="1">
                <a:latin typeface="Arial" charset="0"/>
              </a:rPr>
              <a:t>Application</a:t>
            </a:r>
            <a:endParaRPr lang="en-US" altLang="x-none" sz="2000">
              <a:latin typeface="Arial" charset="0"/>
            </a:endParaRP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e-mail</a:t>
            </a:r>
          </a:p>
          <a:p>
            <a:pPr algn="r"/>
            <a:r>
              <a:rPr lang="en-US" altLang="x-none" sz="2000">
                <a:latin typeface="Arial" charset="0"/>
              </a:rPr>
              <a:t>remote terminal access</a:t>
            </a:r>
          </a:p>
          <a:p>
            <a:pPr algn="r"/>
            <a:r>
              <a:rPr lang="en-US" altLang="x-none" sz="2000">
                <a:latin typeface="Arial" charset="0"/>
              </a:rPr>
              <a:t>Web </a:t>
            </a:r>
          </a:p>
          <a:p>
            <a:pPr algn="r"/>
            <a:r>
              <a:rPr lang="en-US" altLang="x-none" sz="2000">
                <a:latin typeface="Arial" charset="0"/>
              </a:rPr>
              <a:t>file transfer</a:t>
            </a:r>
          </a:p>
          <a:p>
            <a:pPr algn="r"/>
            <a:r>
              <a:rPr lang="en-US" altLang="x-none" sz="2000">
                <a:latin typeface="Arial" charset="0"/>
              </a:rPr>
              <a:t>Internet telephony</a:t>
            </a: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remote file server</a:t>
            </a:r>
          </a:p>
          <a:p>
            <a:pPr algn="r"/>
            <a:r>
              <a:rPr lang="en-US" altLang="x-none" sz="2000">
                <a:latin typeface="Arial" charset="0"/>
              </a:rPr>
              <a:t>streaming multimedia</a:t>
            </a:r>
          </a:p>
          <a:p>
            <a:pPr algn="r"/>
            <a:endParaRPr lang="en-US" altLang="x-none" sz="200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498850" y="2630488"/>
            <a:ext cx="20320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Application</a:t>
            </a:r>
          </a:p>
          <a:p>
            <a:r>
              <a:rPr lang="en-US" altLang="x-none" sz="2000" b="1">
                <a:latin typeface="Arial" charset="0"/>
              </a:rPr>
              <a:t>layer protocol</a:t>
            </a:r>
            <a:endParaRPr lang="en-US" altLang="x-none" sz="2000">
              <a:latin typeface="Arial" charset="0"/>
            </a:endParaRPr>
          </a:p>
          <a:p>
            <a:endParaRPr lang="en-US" altLang="x-none" sz="18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smtp [RFC 821]</a:t>
            </a:r>
          </a:p>
          <a:p>
            <a:r>
              <a:rPr lang="en-US" altLang="x-none" sz="2000">
                <a:latin typeface="Arial" charset="0"/>
              </a:rPr>
              <a:t>telnet [RFC 854]</a:t>
            </a:r>
          </a:p>
          <a:p>
            <a:r>
              <a:rPr lang="en-US" altLang="x-none" sz="2000">
                <a:latin typeface="Arial" charset="0"/>
              </a:rPr>
              <a:t>http [RFC 2068]</a:t>
            </a:r>
          </a:p>
          <a:p>
            <a:r>
              <a:rPr lang="en-US" altLang="x-none" sz="2000">
                <a:latin typeface="Arial" charset="0"/>
              </a:rPr>
              <a:t>ftp [RFC 959]</a:t>
            </a:r>
          </a:p>
          <a:p>
            <a:r>
              <a:rPr lang="en-US" altLang="x-none" sz="2000">
                <a:latin typeface="Arial" charset="0"/>
              </a:rPr>
              <a:t>proprietary</a:t>
            </a:r>
          </a:p>
          <a:p>
            <a:r>
              <a:rPr lang="en-US" altLang="x-none" sz="2000">
                <a:latin typeface="Arial" charset="0"/>
              </a:rPr>
              <a:t>(e.g., Vocaltec)</a:t>
            </a:r>
          </a:p>
          <a:p>
            <a:r>
              <a:rPr lang="en-US" altLang="x-none" sz="2000">
                <a:latin typeface="Arial" charset="0"/>
              </a:rPr>
              <a:t>NF</a:t>
            </a:r>
            <a:r>
              <a:rPr lang="en-US" altLang="zh-CN" sz="2000">
                <a:latin typeface="Arial" charset="0"/>
                <a:ea typeface="宋体" charset="-122"/>
              </a:rPr>
              <a:t>S</a:t>
            </a:r>
            <a:endParaRPr lang="en-US" altLang="x-none" sz="20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proprietary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30925" y="2592388"/>
            <a:ext cx="26241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 dirty="0">
                <a:latin typeface="Arial" charset="0"/>
              </a:rPr>
              <a:t>Underlying</a:t>
            </a:r>
          </a:p>
          <a:p>
            <a:pPr algn="l"/>
            <a:r>
              <a:rPr lang="en-US" altLang="x-none" sz="2000" b="1" dirty="0">
                <a:latin typeface="Arial" charset="0"/>
              </a:rPr>
              <a:t>transport protocol</a:t>
            </a:r>
            <a:endParaRPr lang="en-US" altLang="x-none" sz="2000" dirty="0">
              <a:latin typeface="Arial" charset="0"/>
            </a:endParaRP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zh-CN" sz="2000" dirty="0">
                <a:latin typeface="Arial" charset="0"/>
                <a:ea typeface="宋体" charset="-122"/>
              </a:rPr>
              <a:t>typically</a:t>
            </a:r>
            <a:r>
              <a:rPr lang="en-US" altLang="x-none" sz="2000" dirty="0">
                <a:latin typeface="Arial" charset="0"/>
              </a:rPr>
              <a:t> UDP</a:t>
            </a: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 or UDP</a:t>
            </a:r>
          </a:p>
          <a:p>
            <a:pPr algn="l"/>
            <a:r>
              <a:rPr lang="en-US" altLang="x-none" sz="2000" dirty="0">
                <a:latin typeface="Arial" charset="0"/>
              </a:rPr>
              <a:t>typically UDP but moving to http</a:t>
            </a:r>
          </a:p>
        </p:txBody>
      </p:sp>
      <p:sp>
        <p:nvSpPr>
          <p:cNvPr id="136198" name="Line 7"/>
          <p:cNvSpPr>
            <a:spLocks noChangeShapeType="1"/>
          </p:cNvSpPr>
          <p:nvPr/>
        </p:nvSpPr>
        <p:spPr bwMode="auto">
          <a:xfrm>
            <a:off x="1171575" y="326707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Line 8"/>
          <p:cNvSpPr>
            <a:spLocks noChangeShapeType="1"/>
          </p:cNvSpPr>
          <p:nvPr/>
        </p:nvSpPr>
        <p:spPr bwMode="auto">
          <a:xfrm flipV="1">
            <a:off x="1123950" y="3857625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9"/>
          <p:cNvSpPr>
            <a:spLocks noChangeShapeType="1"/>
          </p:cNvSpPr>
          <p:nvPr/>
        </p:nvSpPr>
        <p:spPr bwMode="auto">
          <a:xfrm flipV="1">
            <a:off x="1133475" y="4152900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Line 10"/>
          <p:cNvSpPr>
            <a:spLocks noChangeShapeType="1"/>
          </p:cNvSpPr>
          <p:nvPr/>
        </p:nvSpPr>
        <p:spPr bwMode="auto">
          <a:xfrm flipV="1">
            <a:off x="1143000" y="4448175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Line 11"/>
          <p:cNvSpPr>
            <a:spLocks noChangeShapeType="1"/>
          </p:cNvSpPr>
          <p:nvPr/>
        </p:nvSpPr>
        <p:spPr bwMode="auto">
          <a:xfrm flipV="1">
            <a:off x="1162050" y="4772025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Line 12"/>
          <p:cNvSpPr>
            <a:spLocks noChangeShapeType="1"/>
          </p:cNvSpPr>
          <p:nvPr/>
        </p:nvSpPr>
        <p:spPr bwMode="auto">
          <a:xfrm flipV="1">
            <a:off x="1114425" y="53721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Line 13"/>
          <p:cNvSpPr>
            <a:spLocks noChangeShapeType="1"/>
          </p:cNvSpPr>
          <p:nvPr/>
        </p:nvSpPr>
        <p:spPr bwMode="auto">
          <a:xfrm flipV="1">
            <a:off x="1114425" y="56959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Line 14"/>
          <p:cNvSpPr>
            <a:spLocks noChangeShapeType="1"/>
          </p:cNvSpPr>
          <p:nvPr/>
        </p:nvSpPr>
        <p:spPr bwMode="auto">
          <a:xfrm flipV="1">
            <a:off x="962025" y="6296025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Rectangle 15"/>
          <p:cNvSpPr>
            <a:spLocks noChangeArrowheads="1"/>
          </p:cNvSpPr>
          <p:nvPr/>
        </p:nvSpPr>
        <p:spPr bwMode="auto">
          <a:xfrm>
            <a:off x="658813" y="1579563"/>
            <a:ext cx="77882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latin typeface="Comic Sans MS" charset="0"/>
                <a:ea typeface="宋体" charset="-122"/>
              </a:rPr>
              <a:t>An application needs to choose the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38976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F1215E-3B9A-7740-B426-521506270B0C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0290" name="Rectangle 293"/>
          <p:cNvSpPr>
            <a:spLocks noChangeArrowheads="1"/>
          </p:cNvSpPr>
          <p:nvPr/>
        </p:nvSpPr>
        <p:spPr bwMode="auto">
          <a:xfrm>
            <a:off x="619125" y="1247775"/>
            <a:ext cx="3638550" cy="7239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Client-Server Paradigm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04925"/>
            <a:ext cx="4191000" cy="781050"/>
          </a:xfrm>
        </p:spPr>
        <p:txBody>
          <a:bodyPr/>
          <a:lstStyle/>
          <a:p>
            <a:pPr algn="ctr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Typical network app has two pieces: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client</a:t>
            </a:r>
            <a:r>
              <a:rPr lang="en-US" altLang="x-none" sz="2000">
                <a:ea typeface="ＭＳ Ｐゴシック" charset="-128"/>
              </a:rPr>
              <a:t> and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server</a:t>
            </a:r>
          </a:p>
        </p:txBody>
      </p:sp>
      <p:grpSp>
        <p:nvGrpSpPr>
          <p:cNvPr id="140293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40322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25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0539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84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05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40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85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054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41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6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0536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86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053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37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87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053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38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7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40533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4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5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8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40525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6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7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8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9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0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1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2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9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40522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3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4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30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5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6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40514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5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6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7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8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19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20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1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37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0505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88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0505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6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0507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89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050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8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509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40511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2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3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40510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40338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90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033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9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91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033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3" name="Line 65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5" name="Line 67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49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92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034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93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035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51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2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0503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94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050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4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95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0504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3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0501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96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0501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2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97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0502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4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0499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98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0499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0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5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6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40491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2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3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4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5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6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7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8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57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40483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4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5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6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7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8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9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0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8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9" name="Line 103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0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1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2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3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4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5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6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7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8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9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70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40470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1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2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3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4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75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8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1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2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7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7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1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40457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58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59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60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61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62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6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63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64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5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6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2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40444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5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6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7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8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49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54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5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6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50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51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2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3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3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40431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2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3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4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5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36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2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3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37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38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9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0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4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40418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19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0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1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22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23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2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9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0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24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25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6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7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5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40405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6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7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8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9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10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15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6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7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11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12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3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4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6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40392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3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4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5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6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97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02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3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4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98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99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0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1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7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40379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0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1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2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3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84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389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0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1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85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86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7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8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378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0306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40315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6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7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8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9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0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1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07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40308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9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0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1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2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3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0295" name="Rectangle 292"/>
          <p:cNvSpPr>
            <a:spLocks noChangeArrowheads="1"/>
          </p:cNvSpPr>
          <p:nvPr/>
        </p:nvSpPr>
        <p:spPr bwMode="auto">
          <a:xfrm>
            <a:off x="571500" y="2095500"/>
            <a:ext cx="4295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Client (C):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initiates contact with server (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altLang="ja-JP" sz="2000" dirty="0">
                <a:latin typeface="Comic Sans MS" charset="0"/>
              </a:rPr>
              <a:t>speaks first</a:t>
            </a:r>
            <a:r>
              <a:rPr lang="ja-JP" altLang="en-US" sz="2000">
                <a:latin typeface="Comic Sans MS" charset="0"/>
              </a:rPr>
              <a:t>”</a:t>
            </a:r>
            <a:r>
              <a:rPr lang="en-US" altLang="ja-JP" sz="2000" dirty="0">
                <a:latin typeface="Comic Sans MS" charset="0"/>
              </a:rPr>
              <a:t>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typically requests service from server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for Web, client is implemented in browser; for e-mail, in mail reader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Server (S):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provides requested service to client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e.g., Web server sends requested Web page; mail server delivers e-mail</a:t>
            </a:r>
            <a:endParaRPr lang="en-US" altLang="x-none" dirty="0">
              <a:latin typeface="Comic Sans MS" charset="0"/>
            </a:endParaRPr>
          </a:p>
        </p:txBody>
      </p:sp>
      <p:grpSp>
        <p:nvGrpSpPr>
          <p:cNvPr id="317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40302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3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40304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5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request</a:t>
                </a:r>
                <a:endParaRPr lang="en-US" altLang="x-none"/>
              </a:p>
            </p:txBody>
          </p:sp>
        </p:grpSp>
      </p:grpSp>
      <p:grpSp>
        <p:nvGrpSpPr>
          <p:cNvPr id="3173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140298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299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40300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1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reply</a:t>
                </a:r>
                <a:endParaRPr lang="en-US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4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31E9F4-676E-B744-A74A-7B4A6D926130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Client-Server Paradigm: Key Questions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142339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71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2585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08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258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6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09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25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2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2582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10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258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3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11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2583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3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4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5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1" y="384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82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83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2551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12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2551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142553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13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2553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55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142384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14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238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85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15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238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0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1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142395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16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239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96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17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239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98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2549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18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254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50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19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255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99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2547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20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2547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48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21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2548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400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2545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22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2545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02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403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16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21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22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7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08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09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8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95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96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9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82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83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0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69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70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1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56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57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2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43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44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3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30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31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40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2352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53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234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9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request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2342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5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0" name="Rectangle 306"/>
          <p:cNvSpPr>
            <a:spLocks noChangeArrowheads="1"/>
          </p:cNvSpPr>
          <p:nvPr/>
        </p:nvSpPr>
        <p:spPr bwMode="auto">
          <a:xfrm>
            <a:off x="415925" y="2600325"/>
            <a:ext cx="4246563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</a:t>
            </a:r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 C-S application</a:t>
            </a:r>
          </a:p>
          <a:p>
            <a:pPr algn="l"/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server failures (being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)? </a:t>
            </a:r>
          </a:p>
          <a:p>
            <a:pPr algn="l"/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</a:t>
            </a:r>
            <a:r>
              <a:rPr lang="en-US" altLang="x-none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58848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Electronic Mail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4406" name="Rectangle 3"/>
          <p:cNvSpPr txBox="1">
            <a:spLocks noChangeArrowheads="1"/>
          </p:cNvSpPr>
          <p:nvPr/>
        </p:nvSpPr>
        <p:spPr bwMode="auto">
          <a:xfrm>
            <a:off x="596900" y="1561383"/>
            <a:ext cx="784051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latin typeface="Comic Sans MS" charset="0"/>
              </a:rPr>
              <a:t>Still active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80B emails/day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3.9B active email boxes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endParaRPr lang="en-US" altLang="x-none" sz="2800" dirty="0">
              <a:latin typeface="Comic Sans MS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A highly recommended reading: a history of Email development </a:t>
            </a:r>
          </a:p>
          <a:p>
            <a:pPr marL="857250" lvl="1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linked on the Schedule page</a:t>
            </a:r>
          </a:p>
        </p:txBody>
      </p:sp>
    </p:spTree>
    <p:extLst>
      <p:ext uri="{BB962C8B-B14F-4D97-AF65-F5344CB8AC3E}">
        <p14:creationId xmlns:p14="http://schemas.microsoft.com/office/powerpoint/2010/main" val="33384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Recall: SMTP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22CE-EAA8-E045-A997-7734FE5FBFA3}"/>
              </a:ext>
            </a:extLst>
          </p:cNvPr>
          <p:cNvSpPr txBox="1"/>
          <p:nvPr/>
        </p:nvSpPr>
        <p:spPr>
          <a:xfrm>
            <a:off x="2618963" y="1463926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Date:2021-9-22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</p:spTree>
    <p:extLst>
      <p:ext uri="{BB962C8B-B14F-4D97-AF65-F5344CB8AC3E}">
        <p14:creationId xmlns:p14="http://schemas.microsoft.com/office/powerpoint/2010/main" val="236110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Electronic Mail: Components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804988"/>
            <a:ext cx="3933825" cy="462352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Three major components: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agents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Mail servers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Protocols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transport protocol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SMTP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access protocols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POP3</a:t>
            </a:r>
            <a:r>
              <a:rPr lang="en-US" altLang="x-none" sz="1800" dirty="0">
                <a:ea typeface="ＭＳ Ｐゴシック" charset="-128"/>
              </a:rPr>
              <a:t>: Post Office Protocol [RFC 1939]</a:t>
            </a:r>
          </a:p>
          <a:p>
            <a:pPr lvl="2">
              <a:lnSpc>
                <a:spcPct val="90000"/>
              </a:lnSpc>
              <a:spcAft>
                <a:spcPct val="75000"/>
              </a:spcAft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IMAP</a:t>
            </a:r>
            <a:r>
              <a:rPr lang="en-US" altLang="x-none" sz="1800" dirty="0">
                <a:ea typeface="ＭＳ Ｐゴシック" charset="-128"/>
              </a:rPr>
              <a:t>: Internet Mail Access Protocol [RFC 1730]</a:t>
            </a:r>
          </a:p>
        </p:txBody>
      </p:sp>
      <p:grpSp>
        <p:nvGrpSpPr>
          <p:cNvPr id="24" name="Group 141"/>
          <p:cNvGrpSpPr>
            <a:grpSpLocks/>
          </p:cNvGrpSpPr>
          <p:nvPr/>
        </p:nvGrpSpPr>
        <p:grpSpPr bwMode="auto">
          <a:xfrm>
            <a:off x="4351341" y="2373314"/>
            <a:ext cx="2732085" cy="2387601"/>
            <a:chOff x="4351341" y="2373314"/>
            <a:chExt cx="2732085" cy="2387601"/>
          </a:xfrm>
        </p:grpSpPr>
        <p:grpSp>
          <p:nvGrpSpPr>
            <p:cNvPr id="144409" name="Group 128"/>
            <p:cNvGrpSpPr>
              <a:grpSpLocks/>
            </p:cNvGrpSpPr>
            <p:nvPr/>
          </p:nvGrpSpPr>
          <p:grpSpPr bwMode="auto">
            <a:xfrm>
              <a:off x="5905501" y="2373314"/>
              <a:ext cx="1177925" cy="1970088"/>
              <a:chOff x="3798" y="1531"/>
              <a:chExt cx="742" cy="1241"/>
            </a:xfrm>
          </p:grpSpPr>
          <p:sp>
            <p:nvSpPr>
              <p:cNvPr id="2086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7" name="Text Box 130"/>
              <p:cNvSpPr txBox="1">
                <a:spLocks noChangeArrowheads="1"/>
              </p:cNvSpPr>
              <p:nvPr/>
            </p:nvSpPr>
            <p:spPr bwMode="auto">
              <a:xfrm>
                <a:off x="3890" y="1531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0" name="Group 131"/>
            <p:cNvGrpSpPr>
              <a:grpSpLocks/>
            </p:cNvGrpSpPr>
            <p:nvPr/>
          </p:nvGrpSpPr>
          <p:grpSpPr bwMode="auto">
            <a:xfrm>
              <a:off x="5867401" y="2781302"/>
              <a:ext cx="1177925" cy="1979613"/>
              <a:chOff x="3798" y="2580"/>
              <a:chExt cx="742" cy="1247"/>
            </a:xfrm>
          </p:grpSpPr>
          <p:sp>
            <p:nvSpPr>
              <p:cNvPr id="2084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5" name="Text Box 133"/>
              <p:cNvSpPr txBox="1">
                <a:spLocks noChangeArrowheads="1"/>
              </p:cNvSpPr>
              <p:nvPr/>
            </p:nvSpPr>
            <p:spPr bwMode="auto">
              <a:xfrm>
                <a:off x="3890" y="3539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1" name="Group 134"/>
            <p:cNvGrpSpPr>
              <a:grpSpLocks/>
            </p:cNvGrpSpPr>
            <p:nvPr/>
          </p:nvGrpSpPr>
          <p:grpSpPr bwMode="auto">
            <a:xfrm>
              <a:off x="4351341" y="3408364"/>
              <a:ext cx="1049338" cy="457200"/>
              <a:chOff x="3677" y="2525"/>
              <a:chExt cx="661" cy="288"/>
            </a:xfrm>
          </p:grpSpPr>
          <p:sp>
            <p:nvSpPr>
              <p:cNvPr id="2082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3" name="Text Box 136"/>
              <p:cNvSpPr txBox="1">
                <a:spLocks noChangeArrowheads="1"/>
              </p:cNvSpPr>
              <p:nvPr/>
            </p:nvSpPr>
            <p:spPr bwMode="auto">
              <a:xfrm>
                <a:off x="3677" y="2525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873625" y="150813"/>
            <a:ext cx="4150884" cy="6069012"/>
            <a:chOff x="4873625" y="150813"/>
            <a:chExt cx="4150884" cy="6069012"/>
          </a:xfrm>
        </p:grpSpPr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7195709" y="269875"/>
              <a:ext cx="1828800" cy="981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144389" name="Group 5"/>
            <p:cNvGrpSpPr>
              <a:grpSpLocks/>
            </p:cNvGrpSpPr>
            <p:nvPr/>
          </p:nvGrpSpPr>
          <p:grpSpPr bwMode="auto">
            <a:xfrm>
              <a:off x="7271909" y="150813"/>
              <a:ext cx="1736725" cy="955675"/>
              <a:chOff x="4458" y="3335"/>
              <a:chExt cx="1094" cy="602"/>
            </a:xfrm>
          </p:grpSpPr>
          <p:sp>
            <p:nvSpPr>
              <p:cNvPr id="2179" name="Text Box 6"/>
              <p:cNvSpPr txBox="1">
                <a:spLocks noChangeArrowheads="1"/>
              </p:cNvSpPr>
              <p:nvPr/>
            </p:nvSpPr>
            <p:spPr bwMode="auto">
              <a:xfrm>
                <a:off x="4666" y="3725"/>
                <a:ext cx="8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 mailbox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44516" name="Group 7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1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84" name="Line 9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6" name="Line 11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7" name="Line 12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8" name="Line 13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9" name="Line 14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90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81" name="Rectangle 16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82" name="Text Box 17"/>
              <p:cNvSpPr txBox="1">
                <a:spLocks noChangeArrowheads="1"/>
              </p:cNvSpPr>
              <p:nvPr/>
            </p:nvSpPr>
            <p:spPr bwMode="auto">
              <a:xfrm>
                <a:off x="4560" y="3335"/>
                <a:ext cx="99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outgoing </a:t>
                </a:r>
              </a:p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message queue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061" name="Line 18"/>
            <p:cNvSpPr>
              <a:spLocks noChangeShapeType="1"/>
            </p:cNvSpPr>
            <p:nvPr/>
          </p:nvSpPr>
          <p:spPr bwMode="auto">
            <a:xfrm>
              <a:off x="5724525" y="2476500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4391" name="Group 19"/>
            <p:cNvGrpSpPr>
              <a:grpSpLocks/>
            </p:cNvGrpSpPr>
            <p:nvPr/>
          </p:nvGrpSpPr>
          <p:grpSpPr bwMode="auto">
            <a:xfrm>
              <a:off x="7116763" y="2479675"/>
              <a:ext cx="355600" cy="933450"/>
              <a:chOff x="4180" y="783"/>
              <a:chExt cx="150" cy="307"/>
            </a:xfrm>
          </p:grpSpPr>
          <p:sp>
            <p:nvSpPr>
              <p:cNvPr id="2171" name="AutoShape 2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2" name="Rectangle 2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3" name="Rectangle 2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4" name="AutoShape 2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5" name="Line 2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6" name="Line 2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7" name="Rectangle 2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8" name="Rectangle 2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2" name="Group 28"/>
            <p:cNvGrpSpPr>
              <a:grpSpLocks/>
            </p:cNvGrpSpPr>
            <p:nvPr/>
          </p:nvGrpSpPr>
          <p:grpSpPr bwMode="auto">
            <a:xfrm>
              <a:off x="6873875" y="2932113"/>
              <a:ext cx="822325" cy="1049337"/>
              <a:chOff x="4288" y="2627"/>
              <a:chExt cx="518" cy="661"/>
            </a:xfrm>
          </p:grpSpPr>
          <p:sp>
            <p:nvSpPr>
              <p:cNvPr id="2156" name="Rectangle 2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7" name="Text Box 3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58" name="Rectangle 3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9" name="Line 3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0" name="Line 3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1" name="Line 3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2" name="Line 3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" name="Line 3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4" name="Line 3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5" name="Line 3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6" name="Rectangle 3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7" name="Rectangle 4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8" name="Rectangle 4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9" name="Rectangle 4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0" name="Rectangle 4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3" name="Group 44"/>
            <p:cNvGrpSpPr>
              <a:grpSpLocks/>
            </p:cNvGrpSpPr>
            <p:nvPr/>
          </p:nvGrpSpPr>
          <p:grpSpPr bwMode="auto">
            <a:xfrm>
              <a:off x="7599363" y="2070100"/>
              <a:ext cx="709612" cy="703263"/>
              <a:chOff x="4337" y="290"/>
              <a:chExt cx="447" cy="443"/>
            </a:xfrm>
          </p:grpSpPr>
          <p:graphicFrame>
            <p:nvGraphicFramePr>
              <p:cNvPr id="144488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7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4488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9" name="Group 4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4" name="Group 49"/>
            <p:cNvGrpSpPr>
              <a:grpSpLocks/>
            </p:cNvGrpSpPr>
            <p:nvPr/>
          </p:nvGrpSpPr>
          <p:grpSpPr bwMode="auto">
            <a:xfrm>
              <a:off x="7827963" y="3079750"/>
              <a:ext cx="709612" cy="703263"/>
              <a:chOff x="4337" y="290"/>
              <a:chExt cx="447" cy="443"/>
            </a:xfrm>
          </p:grpSpPr>
          <p:graphicFrame>
            <p:nvGraphicFramePr>
              <p:cNvPr id="144484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8" name="Clip" r:id="rId6" imgW="1307079" imgH="1083682" progId="MS_ClipArt_Gallery.2">
                      <p:embed/>
                    </p:oleObj>
                  </mc:Choice>
                  <mc:Fallback>
                    <p:oleObj name="Clip" r:id="rId6" imgW="1307079" imgH="1083682" progId="MS_ClipArt_Gallery.2">
                      <p:embed/>
                      <p:pic>
                        <p:nvPicPr>
                          <p:cNvPr id="144484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5" name="Group 51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5" name="Group 54"/>
            <p:cNvGrpSpPr>
              <a:grpSpLocks/>
            </p:cNvGrpSpPr>
            <p:nvPr/>
          </p:nvGrpSpPr>
          <p:grpSpPr bwMode="auto">
            <a:xfrm>
              <a:off x="7599363" y="4127500"/>
              <a:ext cx="709612" cy="703263"/>
              <a:chOff x="4337" y="290"/>
              <a:chExt cx="447" cy="443"/>
            </a:xfrm>
          </p:grpSpPr>
          <p:graphicFrame>
            <p:nvGraphicFramePr>
              <p:cNvPr id="144480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9" name="Clip" r:id="rId7" imgW="1307079" imgH="1083682" progId="MS_ClipArt_Gallery.2">
                      <p:embed/>
                    </p:oleObj>
                  </mc:Choice>
                  <mc:Fallback>
                    <p:oleObj name="Clip" r:id="rId7" imgW="1307079" imgH="1083682" progId="MS_ClipArt_Gallery.2">
                      <p:embed/>
                      <p:pic>
                        <p:nvPicPr>
                          <p:cNvPr id="14448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1" name="Group 5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48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6" name="Group 59"/>
            <p:cNvGrpSpPr>
              <a:grpSpLocks/>
            </p:cNvGrpSpPr>
            <p:nvPr/>
          </p:nvGrpSpPr>
          <p:grpSpPr bwMode="auto">
            <a:xfrm>
              <a:off x="4873625" y="3889375"/>
              <a:ext cx="822325" cy="1501775"/>
              <a:chOff x="3484" y="2522"/>
              <a:chExt cx="518" cy="946"/>
            </a:xfrm>
          </p:grpSpPr>
          <p:grpSp>
            <p:nvGrpSpPr>
              <p:cNvPr id="144455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39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0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1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2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3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5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56" name="Group 69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124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12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7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8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9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0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1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2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3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6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7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8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397" name="Group 85"/>
            <p:cNvGrpSpPr>
              <a:grpSpLocks/>
            </p:cNvGrpSpPr>
            <p:nvPr/>
          </p:nvGrpSpPr>
          <p:grpSpPr bwMode="auto">
            <a:xfrm>
              <a:off x="7016750" y="5516563"/>
              <a:ext cx="709613" cy="703262"/>
              <a:chOff x="4337" y="290"/>
              <a:chExt cx="447" cy="443"/>
            </a:xfrm>
          </p:grpSpPr>
          <p:graphicFrame>
            <p:nvGraphicFramePr>
              <p:cNvPr id="144451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50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4451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52" name="Group 8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20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8" name="Group 90"/>
            <p:cNvGrpSpPr>
              <a:grpSpLocks/>
            </p:cNvGrpSpPr>
            <p:nvPr/>
          </p:nvGrpSpPr>
          <p:grpSpPr bwMode="auto">
            <a:xfrm>
              <a:off x="4989513" y="5499100"/>
              <a:ext cx="709612" cy="703263"/>
              <a:chOff x="4337" y="290"/>
              <a:chExt cx="447" cy="443"/>
            </a:xfrm>
          </p:grpSpPr>
          <p:graphicFrame>
            <p:nvGraphicFramePr>
              <p:cNvPr id="144447" name="Object 9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51" name="Clip" r:id="rId9" imgW="1307079" imgH="1083682" progId="MS_ClipArt_Gallery.2">
                      <p:embed/>
                    </p:oleObj>
                  </mc:Choice>
                  <mc:Fallback>
                    <p:oleObj name="Clip" r:id="rId9" imgW="1307079" imgH="1083682" progId="MS_ClipArt_Gallery.2">
                      <p:embed/>
                      <p:pic>
                        <p:nvPicPr>
                          <p:cNvPr id="144447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48" name="Group 92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17" name="Rectangle 9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9" name="Group 95"/>
            <p:cNvGrpSpPr>
              <a:grpSpLocks/>
            </p:cNvGrpSpPr>
            <p:nvPr/>
          </p:nvGrpSpPr>
          <p:grpSpPr bwMode="auto">
            <a:xfrm>
              <a:off x="4873625" y="1631950"/>
              <a:ext cx="822325" cy="1501775"/>
              <a:chOff x="3484" y="2522"/>
              <a:chExt cx="518" cy="946"/>
            </a:xfrm>
          </p:grpSpPr>
          <p:grpSp>
            <p:nvGrpSpPr>
              <p:cNvPr id="144422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08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9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0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1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2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3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23" name="Group 105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09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0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6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7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8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9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0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1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2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4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400" name="Group 121"/>
            <p:cNvGrpSpPr>
              <a:grpSpLocks/>
            </p:cNvGrpSpPr>
            <p:nvPr/>
          </p:nvGrpSpPr>
          <p:grpSpPr bwMode="auto">
            <a:xfrm>
              <a:off x="6329363" y="1374775"/>
              <a:ext cx="709612" cy="703263"/>
              <a:chOff x="4337" y="290"/>
              <a:chExt cx="447" cy="443"/>
            </a:xfrm>
          </p:grpSpPr>
          <p:graphicFrame>
            <p:nvGraphicFramePr>
              <p:cNvPr id="144418" name="Object 12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52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4418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19" name="Group 123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089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2072" name="Line 126"/>
            <p:cNvSpPr>
              <a:spLocks noChangeShapeType="1"/>
            </p:cNvSpPr>
            <p:nvPr/>
          </p:nvSpPr>
          <p:spPr bwMode="auto">
            <a:xfrm flipV="1">
              <a:off x="5724525" y="3676650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3" name="Line 127"/>
            <p:cNvSpPr>
              <a:spLocks noChangeShapeType="1"/>
            </p:cNvSpPr>
            <p:nvPr/>
          </p:nvSpPr>
          <p:spPr bwMode="auto">
            <a:xfrm flipH="1" flipV="1">
              <a:off x="4981575" y="3152775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5" name="Line 137"/>
            <p:cNvSpPr>
              <a:spLocks noChangeShapeType="1"/>
            </p:cNvSpPr>
            <p:nvPr/>
          </p:nvSpPr>
          <p:spPr bwMode="auto">
            <a:xfrm>
              <a:off x="5735638" y="5332413"/>
              <a:ext cx="1306512" cy="6064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/>
        </p:nvGrpSpPr>
        <p:grpSpPr bwMode="auto">
          <a:xfrm>
            <a:off x="6002338" y="5243512"/>
            <a:ext cx="862013" cy="790575"/>
            <a:chOff x="3798" y="2580"/>
            <a:chExt cx="543" cy="498"/>
          </a:xfrm>
        </p:grpSpPr>
        <p:sp>
          <p:nvSpPr>
            <p:cNvPr id="2077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2078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IMAP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SMTP</a:t>
              </a:r>
              <a:endParaRPr lang="en-US" sz="14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0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9EDA78-8E1E-6B4D-8AA6-C74ADCA010D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Email Transport Architecture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4848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34938" y="6289675"/>
            <a:ext cx="850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http://www.maawg.org/sites/maawg/files/news/MAAWG_Email_Authentication_Paper_2008-07.pdf</a:t>
            </a:r>
          </a:p>
        </p:txBody>
      </p:sp>
    </p:spTree>
    <p:extLst>
      <p:ext uri="{BB962C8B-B14F-4D97-AF65-F5344CB8AC3E}">
        <p14:creationId xmlns:p14="http://schemas.microsoft.com/office/powerpoint/2010/main" val="273153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4C621-6668-A940-80E2-5DB714360311}"/>
              </a:ext>
            </a:extLst>
          </p:cNvPr>
          <p:cNvSpPr txBox="1"/>
          <p:nvPr/>
        </p:nvSpPr>
        <p:spPr>
          <a:xfrm>
            <a:off x="4399124" y="1434743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Date:2021-9-22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SMTP</a:t>
            </a:r>
            <a:r>
              <a:rPr lang="en-US" altLang="zh-CN" sz="3600" dirty="0">
                <a:ea typeface="宋体" charset="-122"/>
              </a:rPr>
              <a:t>: Mail Transport </a:t>
            </a:r>
            <a:r>
              <a:rPr lang="en-US" altLang="zh-CN" sz="3600">
                <a:ea typeface="宋体" charset="-122"/>
              </a:rPr>
              <a:t>Protocol Messages (Envelop Messages)</a:t>
            </a:r>
            <a:endParaRPr lang="en-US" altLang="x-none" sz="3600" dirty="0">
              <a:ea typeface="ＭＳ Ｐゴシック" charset="-128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09550" y="1509713"/>
          <a:ext cx="37909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1" name="Photo Editor Photo" r:id="rId4" imgW="12142857" imgH="9573961" progId="MSPhotoEd.3">
                  <p:embed/>
                </p:oleObj>
              </mc:Choice>
              <mc:Fallback>
                <p:oleObj name="Photo Editor Photo" r:id="rId4" imgW="12142857" imgH="9573961" progId="MSPhotoEd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509713"/>
                        <a:ext cx="379095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0" y="5403850"/>
          <a:ext cx="43815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2" name="Photo Editor Photo" r:id="rId6" imgW="13514286" imgH="2638095" progId="MSPhotoEd.3">
                  <p:embed/>
                </p:oleObj>
              </mc:Choice>
              <mc:Fallback>
                <p:oleObj name="Photo Editor Photo" r:id="rId6" imgW="13514286" imgH="2638095" progId="MSPhotoEd.3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03850"/>
                        <a:ext cx="43815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55344" y="4052390"/>
            <a:ext cx="4105275" cy="1303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" name="Rectangular Callout 1"/>
          <p:cNvSpPr/>
          <p:nvPr/>
        </p:nvSpPr>
        <p:spPr bwMode="auto">
          <a:xfrm>
            <a:off x="5393196" y="5824515"/>
            <a:ext cx="3287651" cy="825299"/>
          </a:xfrm>
          <a:prstGeom prst="wedgeRectCallout">
            <a:avLst>
              <a:gd name="adj1" fmla="val -24633"/>
              <a:gd name="adj2" fmla="val -10355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</a:rPr>
              <a:t>Email text different from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SMTP protocol message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9913" y="618814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5E3F4AB-9B0C-6745-A8EF-6256DC8E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smtp.sina.com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25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D1E636-E894-1148-8ED6-28E58548710E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Admin</a:t>
            </a:r>
            <a:r>
              <a:rPr lang="en-US" altLang="zh-CN" dirty="0">
                <a:solidFill>
                  <a:srgbClr val="C00000"/>
                </a:solidFill>
                <a:ea typeface="ＭＳ Ｐゴシック" charset="-128"/>
              </a:rPr>
              <a:t>.</a:t>
            </a: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F66F79-7948-114A-B51A-33EACDBD86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Mail Message Data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SMTP: protocol for exchanging email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RFC 822: standard for text message format: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lines,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From: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Subject: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Body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message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, ASCII characters only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1663700" y="3327400"/>
            <a:ext cx="3251200" cy="1162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blank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line</a:t>
            </a:r>
          </a:p>
        </p:txBody>
      </p:sp>
      <p:grpSp>
        <p:nvGrpSpPr>
          <p:cNvPr id="150535" name="Group 11"/>
          <p:cNvGrpSpPr>
            <a:grpSpLocks/>
          </p:cNvGrpSpPr>
          <p:nvPr/>
        </p:nvGrpSpPr>
        <p:grpSpPr bwMode="auto">
          <a:xfrm>
            <a:off x="4775200" y="1778000"/>
            <a:ext cx="3441700" cy="3073400"/>
            <a:chOff x="3008" y="1120"/>
            <a:chExt cx="2168" cy="1936"/>
          </a:xfrm>
        </p:grpSpPr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3136" y="1192"/>
              <a:ext cx="178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header</a:t>
              </a:r>
            </a:p>
          </p:txBody>
        </p:sp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3136" y="1704"/>
              <a:ext cx="1784" cy="10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body</a:t>
              </a:r>
            </a:p>
          </p:txBody>
        </p:sp>
        <p:sp>
          <p:nvSpPr>
            <p:cNvPr id="31755" name="Rectangle 6"/>
            <p:cNvSpPr>
              <a:spLocks noChangeArrowheads="1"/>
            </p:cNvSpPr>
            <p:nvPr/>
          </p:nvSpPr>
          <p:spPr bwMode="auto">
            <a:xfrm>
              <a:off x="3008" y="1120"/>
              <a:ext cx="2040" cy="1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 flipH="1">
              <a:off x="4568" y="1608"/>
              <a:ext cx="6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5946914"/>
            <a:ext cx="77724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separating protocol and </a:t>
            </a:r>
            <a:r>
              <a:rPr lang="en-US" altLang="x-none" sz="20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msg</a:t>
            </a: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: easier extensibility </a:t>
            </a:r>
          </a:p>
        </p:txBody>
      </p:sp>
    </p:spTree>
    <p:extLst>
      <p:ext uri="{BB962C8B-B14F-4D97-AF65-F5344CB8AC3E}">
        <p14:creationId xmlns:p14="http://schemas.microsoft.com/office/powerpoint/2010/main" val="14479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80B395-7436-3A4C-A9F3-A62F6A6842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Message Format: Multimedia Extensions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MIME: multimedia mail extension, RFC 2045, 2056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Additional lines in </a:t>
            </a:r>
            <a:r>
              <a:rPr lang="en-US" altLang="x-none" sz="2000" dirty="0" err="1">
                <a:ea typeface="ＭＳ Ｐゴシック" charset="-128"/>
              </a:rPr>
              <a:t>msg</a:t>
            </a:r>
            <a:r>
              <a:rPr lang="en-US" altLang="x-none" sz="2000" dirty="0">
                <a:ea typeface="ＭＳ Ｐゴシック" charset="-128"/>
              </a:rPr>
              <a:t> header declare MIME content type</a:t>
            </a: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32783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From: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xmucnns@sina.com</a:t>
              </a: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To: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qiaoxiang@xmu.edu.cn</a:t>
              </a: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Subject: Network map.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MIME-Version: 1.0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Content-Type: image/jpeg 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Content-Transfer-Encoding: base64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base64 encoded data 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.........................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......base64 encoded data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32784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0" y="3465513"/>
            <a:ext cx="282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multimedia data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type, subtype, 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parameter declaration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833438" y="4556125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method used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to encode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MIME version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encoded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Freeform 15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6030913"/>
            <a:ext cx="77724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MIME type: self describing data type, </a:t>
            </a:r>
            <a:r>
              <a:rPr lang="en-US" altLang="x-none" sz="2000" kern="0">
                <a:solidFill>
                  <a:srgbClr val="000000"/>
                </a:solidFill>
                <a:latin typeface="Comic Sans MS"/>
                <a:cs typeface="ＭＳ Ｐゴシック" charset="0"/>
              </a:rPr>
              <a:t>adding extensibility.</a:t>
            </a:r>
            <a:endParaRPr lang="en-US" altLang="x-none" sz="2000" kern="0" dirty="0">
              <a:solidFill>
                <a:srgbClr val="000000"/>
              </a:solidFill>
              <a:latin typeface="Comic Sans MS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7468AD-BE0D-054C-8836-F449D508FE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31800"/>
            <a:ext cx="8382000" cy="638175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Multipart Type: How Attachment Works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31825" y="1425575"/>
            <a:ext cx="73469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From: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xmucnns@sina.com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To: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qiaoxiang@xmu.edu.cn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Subject: Network map.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MIME-Version: 1.0 </a:t>
            </a:r>
          </a:p>
          <a:p>
            <a:pPr algn="l"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Content-Type: multipart/mixed; boundary=98766789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quoted-printable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text/plain</a:t>
            </a:r>
          </a:p>
          <a:p>
            <a:pPr algn="l">
              <a:defRPr/>
            </a:pPr>
            <a:endParaRPr lang="en-US" sz="1600" b="1" dirty="0">
              <a:solidFill>
                <a:srgbClr val="3333CC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Hi,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Attached is network topology map.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base64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image/jpeg</a:t>
            </a:r>
          </a:p>
          <a:p>
            <a:pPr algn="l">
              <a:defRPr/>
            </a:pP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base64 encoded data 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.........................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......base64 encoded data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--98766789--</a:t>
            </a:r>
          </a:p>
          <a:p>
            <a:pPr algn="l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9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9FACA5-F9A6-064E-8320-5C141E15FD6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POP3 Protocol: Mail Retrieval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51831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Authorization phase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 commands: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user:</a:t>
            </a:r>
            <a:r>
              <a:rPr lang="en-US" altLang="x-none" sz="2000" dirty="0">
                <a:ea typeface="ＭＳ Ｐゴシック" charset="-128"/>
              </a:rPr>
              <a:t> declare username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pass:</a:t>
            </a:r>
            <a:r>
              <a:rPr lang="en-US" altLang="x-none" sz="2000" dirty="0">
                <a:ea typeface="ＭＳ Ｐゴシック" charset="-128"/>
              </a:rPr>
              <a:t> password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responses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+OK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-ERR</a:t>
            </a:r>
            <a:endParaRPr lang="en-US" altLang="x-none" sz="18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Transaction phase, </a:t>
            </a:r>
            <a:r>
              <a:rPr lang="en-US" altLang="x-none" sz="2000" dirty="0">
                <a:solidFill>
                  <a:schemeClr val="tx2"/>
                </a:solidFill>
                <a:ea typeface="ＭＳ Ｐゴシック" charset="-128"/>
              </a:rPr>
              <a:t>client: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list:</a:t>
            </a:r>
            <a:r>
              <a:rPr lang="en-US" altLang="x-none" sz="2000" dirty="0">
                <a:ea typeface="ＭＳ Ｐゴシック" charset="-128"/>
              </a:rPr>
              <a:t> list message numbers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 err="1">
                <a:latin typeface="Courier New" charset="0"/>
                <a:ea typeface="ＭＳ Ｐゴシック" charset="-128"/>
              </a:rPr>
              <a:t>retr</a:t>
            </a:r>
            <a:r>
              <a:rPr lang="en-US" altLang="x-none" sz="2000" b="1" dirty="0">
                <a:latin typeface="Courier New" charset="0"/>
                <a:ea typeface="ＭＳ Ｐゴシック" charset="-128"/>
              </a:rPr>
              <a:t>:</a:t>
            </a:r>
            <a:r>
              <a:rPr lang="en-US" altLang="x-none" sz="2000" dirty="0">
                <a:ea typeface="ＭＳ Ｐゴシック" charset="-128"/>
              </a:rPr>
              <a:t> retrieve message by number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dele:</a:t>
            </a:r>
            <a:r>
              <a:rPr lang="en-US" altLang="x-none" sz="2000" dirty="0">
                <a:ea typeface="ＭＳ Ｐゴシック" charset="-128"/>
              </a:rPr>
              <a:t> delete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quit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4972050" y="1560513"/>
            <a:ext cx="371475" cy="1301750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486150" y="1676400"/>
            <a:ext cx="1425575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4962525" y="3125789"/>
            <a:ext cx="371475" cy="3325812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7" name="Text Box 6"/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pop.sina.com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110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CBBFA-3EE5-344C-8563-A81E82BD749D}"/>
              </a:ext>
            </a:extLst>
          </p:cNvPr>
          <p:cNvSpPr txBox="1"/>
          <p:nvPr/>
        </p:nvSpPr>
        <p:spPr>
          <a:xfrm>
            <a:off x="5232930" y="1462528"/>
            <a:ext cx="3732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S: +OK </a:t>
            </a:r>
            <a:r>
              <a:rPr lang="en-US" sz="1800" dirty="0" err="1"/>
              <a:t>sina</a:t>
            </a:r>
            <a:r>
              <a:rPr lang="en-US" sz="1800" dirty="0"/>
              <a:t> pop3 server ready</a:t>
            </a:r>
          </a:p>
          <a:p>
            <a:pPr algn="l"/>
            <a:r>
              <a:rPr lang="en-US" sz="1800" dirty="0"/>
              <a:t>C: user </a:t>
            </a:r>
            <a:r>
              <a:rPr lang="en-US" sz="1800" dirty="0" err="1"/>
              <a:t>xmucnns</a:t>
            </a:r>
            <a:endParaRPr lang="en-US" sz="1800" dirty="0"/>
          </a:p>
          <a:p>
            <a:pPr algn="l"/>
            <a:r>
              <a:rPr lang="en-US" sz="1800" dirty="0"/>
              <a:t>S: +OK welcome to </a:t>
            </a:r>
            <a:r>
              <a:rPr lang="en-US" sz="1800" dirty="0" err="1"/>
              <a:t>sina</a:t>
            </a:r>
            <a:r>
              <a:rPr lang="en-US" sz="1800" dirty="0"/>
              <a:t> mail</a:t>
            </a:r>
          </a:p>
          <a:p>
            <a:pPr algn="l"/>
            <a:r>
              <a:rPr lang="en-US" sz="1800" dirty="0"/>
              <a:t>C: pass 334f5605df1504f9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C: list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r>
              <a:rPr lang="en-US" sz="1800" dirty="0"/>
              <a:t>S: 1 10410</a:t>
            </a:r>
          </a:p>
          <a:p>
            <a:pPr algn="l"/>
            <a:r>
              <a:rPr lang="en-US" sz="1800" dirty="0"/>
              <a:t>S: 2 10748</a:t>
            </a:r>
          </a:p>
          <a:p>
            <a:pPr algn="l"/>
            <a:r>
              <a:rPr lang="en-US" sz="1800" dirty="0"/>
              <a:t>S: 3 7859</a:t>
            </a:r>
          </a:p>
          <a:p>
            <a:pPr algn="l"/>
            <a:r>
              <a:rPr lang="en-US" sz="1800" dirty="0"/>
              <a:t>S: 4 3360</a:t>
            </a:r>
          </a:p>
          <a:p>
            <a:pPr algn="l"/>
            <a:r>
              <a:rPr lang="en-US" sz="1800" dirty="0"/>
              <a:t>S: .</a:t>
            </a:r>
          </a:p>
          <a:p>
            <a:pPr algn="l"/>
            <a:r>
              <a:rPr lang="en-US" sz="1800" dirty="0"/>
              <a:t>C: </a:t>
            </a:r>
            <a:r>
              <a:rPr lang="en-US" sz="1800" dirty="0" err="1"/>
              <a:t>retr</a:t>
            </a:r>
            <a:r>
              <a:rPr lang="en-US" sz="1800" dirty="0"/>
              <a:t> 4</a:t>
            </a:r>
          </a:p>
          <a:p>
            <a:pPr algn="l"/>
            <a:r>
              <a:rPr lang="en-US" sz="1800" dirty="0"/>
              <a:t>S: +OK 3360 octets</a:t>
            </a:r>
          </a:p>
          <a:p>
            <a:pPr algn="l"/>
            <a:r>
              <a:rPr lang="en-US" sz="1800" dirty="0"/>
              <a:t>C: dele 2</a:t>
            </a:r>
          </a:p>
          <a:p>
            <a:pPr algn="l"/>
            <a:r>
              <a:rPr lang="en-US" sz="1800" dirty="0"/>
              <a:t>C: quit</a:t>
            </a:r>
          </a:p>
          <a:p>
            <a:pPr algn="l"/>
            <a:r>
              <a:rPr lang="en-US" sz="1800" dirty="0"/>
              <a:t>S: +OK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BD2D9-27BE-D14D-AF48-94D9DFCCB07D}"/>
              </a:ext>
            </a:extLst>
          </p:cNvPr>
          <p:cNvSpPr txBox="1"/>
          <p:nvPr/>
        </p:nvSpPr>
        <p:spPr>
          <a:xfrm>
            <a:off x="6503519" y="6113046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POP3 server signing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ACAFE-60E7-8A43-A3A1-F73102B8B94C}"/>
              </a:ext>
            </a:extLst>
          </p:cNvPr>
          <p:cNvSpPr txBox="1"/>
          <p:nvPr/>
        </p:nvSpPr>
        <p:spPr>
          <a:xfrm>
            <a:off x="6593934" y="2862263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user successfully logged in</a:t>
            </a:r>
          </a:p>
        </p:txBody>
      </p:sp>
    </p:spTree>
    <p:extLst>
      <p:ext uri="{BB962C8B-B14F-4D97-AF65-F5344CB8AC3E}">
        <p14:creationId xmlns:p14="http://schemas.microsoft.com/office/powerpoint/2010/main" val="1682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  <p:bldP spid="34827" grpId="0"/>
      <p:bldP spid="2" grpId="0"/>
      <p:bldP spid="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 err="1"/>
              <a:t>sina.com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Send an</a:t>
            </a:r>
            <a:r>
              <a:rPr lang="zh-CN" altLang="en-US" dirty="0"/>
              <a:t> </a:t>
            </a:r>
            <a:r>
              <a:rPr lang="en-US" dirty="0"/>
              <a:t>email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registered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smtp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Retrieve using pop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200E6-4CED-3D4B-AAC7-42A621ACFA33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035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7823A4-81B8-1A45-9743-07104256B7D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Evaluation of SMTP/POP/IMAP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106" name="Rectangle 306"/>
          <p:cNvSpPr>
            <a:spLocks noChangeArrowheads="1"/>
          </p:cNvSpPr>
          <p:nvPr/>
        </p:nvSpPr>
        <p:spPr bwMode="auto">
          <a:xfrm>
            <a:off x="415925" y="2600325"/>
            <a:ext cx="364648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a C-S application</a:t>
            </a:r>
          </a:p>
          <a:p>
            <a:pPr algn="l"/>
            <a:b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x-none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724525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73" name="Group 19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4" name="Group 28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5" name="Group 44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60869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608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70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6" name="Group 49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60865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6086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6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7" name="Group 54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60861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7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6086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2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8" name="Group 59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60836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37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79" name="Group 85"/>
          <p:cNvGrpSpPr>
            <a:grpSpLocks/>
          </p:cNvGrpSpPr>
          <p:nvPr/>
        </p:nvGrpSpPr>
        <p:grpSpPr bwMode="auto">
          <a:xfrm>
            <a:off x="7016750" y="5516563"/>
            <a:ext cx="709613" cy="703262"/>
            <a:chOff x="4337" y="290"/>
            <a:chExt cx="447" cy="443"/>
          </a:xfrm>
        </p:grpSpPr>
        <p:graphicFrame>
          <p:nvGraphicFramePr>
            <p:cNvPr id="160832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8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6083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33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0" name="Group 90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60828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9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60828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29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1" name="Group 95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60803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04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82" name="Group 121"/>
          <p:cNvGrpSpPr>
            <a:grpSpLocks/>
          </p:cNvGrpSpPr>
          <p:nvPr/>
        </p:nvGrpSpPr>
        <p:grpSpPr bwMode="auto">
          <a:xfrm>
            <a:off x="6329363" y="1374775"/>
            <a:ext cx="709612" cy="703263"/>
            <a:chOff x="4337" y="290"/>
            <a:chExt cx="447" cy="443"/>
          </a:xfrm>
        </p:grpSpPr>
        <p:graphicFrame>
          <p:nvGraphicFramePr>
            <p:cNvPr id="160799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00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60799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00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5" name="Group 364"/>
          <p:cNvGrpSpPr>
            <a:grpSpLocks/>
          </p:cNvGrpSpPr>
          <p:nvPr/>
        </p:nvGrpSpPr>
        <p:grpSpPr bwMode="auto">
          <a:xfrm>
            <a:off x="4459288" y="2713038"/>
            <a:ext cx="2393950" cy="1714500"/>
            <a:chOff x="4459288" y="2713038"/>
            <a:chExt cx="2393950" cy="1714500"/>
          </a:xfrm>
        </p:grpSpPr>
        <p:grpSp>
          <p:nvGrpSpPr>
            <p:cNvPr id="160790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1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2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5735638" y="5332413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7" name="Group 138"/>
          <p:cNvGrpSpPr>
            <a:grpSpLocks/>
          </p:cNvGrpSpPr>
          <p:nvPr/>
        </p:nvGrpSpPr>
        <p:grpSpPr bwMode="auto">
          <a:xfrm>
            <a:off x="5956300" y="5295900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18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7DCB12C-1B56-4448-89AD-26B0E9E955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53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Spam (Google)</a:t>
            </a:r>
          </a:p>
        </p:txBody>
      </p:sp>
      <p:pic>
        <p:nvPicPr>
          <p:cNvPr id="164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6150"/>
            <a:ext cx="71342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9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2" y="1609725"/>
            <a:ext cx="7913903" cy="470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/statistics/420400/spam-email-traffic-share-annual/</a:t>
            </a:r>
          </a:p>
        </p:txBody>
      </p:sp>
    </p:spTree>
    <p:extLst>
      <p:ext uri="{BB962C8B-B14F-4D97-AF65-F5344CB8AC3E}">
        <p14:creationId xmlns:p14="http://schemas.microsoft.com/office/powerpoint/2010/main" val="3993302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/statistics/420391/spam-email-traffic-share/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D1433-F92C-194C-A632-5561C9B5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9224"/>
            <a:ext cx="7274669" cy="47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498749-7344-674D-80BB-75E4C26E8F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Discussion: How May One Handle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Email Spams?</a:t>
            </a:r>
            <a:endParaRPr lang="en-US" altLang="x-none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Recap: Layering</a:t>
            </a:r>
          </a:p>
        </p:txBody>
      </p:sp>
      <p:sp>
        <p:nvSpPr>
          <p:cNvPr id="91138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3620311" cy="4648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 layering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chemeClr val="accent2"/>
                </a:solidFill>
                <a:ea typeface="ＭＳ Ｐゴシック" charset="-128"/>
              </a:rPr>
              <a:t>reference model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modularization</a:t>
            </a:r>
            <a:endParaRPr lang="en-US" altLang="x-none" sz="1800" dirty="0">
              <a:ea typeface="ＭＳ Ｐゴシック" charset="-128"/>
            </a:endParaRP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Concepts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service</a:t>
            </a:r>
            <a:r>
              <a:rPr lang="en-US" altLang="x-none" sz="1800" dirty="0">
                <a:ea typeface="ＭＳ Ｐゴシック" charset="-128"/>
              </a:rPr>
              <a:t>,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interface</a:t>
            </a:r>
            <a:r>
              <a:rPr lang="en-US" altLang="x-none" sz="1800" dirty="0">
                <a:ea typeface="ＭＳ Ｐゴシック" charset="-128"/>
              </a:rPr>
              <a:t>,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and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protocol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physical vs logical communication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Key design decision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end-to-end arguments</a:t>
            </a:r>
            <a:r>
              <a:rPr lang="en-US" altLang="x-none" dirty="0">
                <a:ea typeface="ＭＳ Ｐゴシック" charset="-128"/>
              </a:rPr>
              <a:t> to place functions in layers</a:t>
            </a:r>
          </a:p>
        </p:txBody>
      </p:sp>
      <p:sp>
        <p:nvSpPr>
          <p:cNvPr id="91139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862F10A-41CD-7241-B2CA-40FCC792ED7E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1581150"/>
            <a:ext cx="521652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49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FBAB2A-340A-0B44-9ABE-26790B8CA3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Detection Methods Used by GMail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Known phishing scams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from unconfirmed sender identity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you sent to Spam/similarity to suspicious messages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Administrator-set policies</a:t>
            </a:r>
          </a:p>
        </p:txBody>
      </p:sp>
      <p:sp>
        <p:nvSpPr>
          <p:cNvPr id="173060" name="Rectangle 1"/>
          <p:cNvSpPr>
            <a:spLocks noChangeArrowheads="1"/>
          </p:cNvSpPr>
          <p:nvPr/>
        </p:nvSpPr>
        <p:spPr bwMode="auto">
          <a:xfrm>
            <a:off x="388938" y="5718175"/>
            <a:ext cx="727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support.google.com</a:t>
            </a:r>
            <a:r>
              <a:rPr lang="en-US" altLang="x-none" dirty="0"/>
              <a:t>/mail/answer/1366858?hl=</a:t>
            </a:r>
            <a:r>
              <a:rPr lang="en-US" altLang="x-none" dirty="0" err="1"/>
              <a:t>en</a:t>
            </a:r>
            <a:endParaRPr lang="en-US" altLang="x-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42109" y="2105891"/>
            <a:ext cx="7363691" cy="52647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7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2"/>
          <p:cNvPicPr>
            <a:picLocks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49388"/>
            <a:ext cx="5370513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B392E9-A742-B94F-B99F-BF65B23FB6A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Sender Policy Framework (SPF RFC7208)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21616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8967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7364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Outbound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 </a:t>
            </a:r>
            <a:r>
              <a:rPr lang="en-US" altLang="zh-CN" sz="1400" dirty="0">
                <a:solidFill>
                  <a:srgbClr val="FF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</a:t>
            </a:r>
            <a:endParaRPr lang="en-US" sz="14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4715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Inbound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6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79530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4531" name="Straight Arrow Connector 5"/>
          <p:cNvCxnSpPr>
            <a:cxnSpLocks noChangeShapeType="1"/>
          </p:cNvCxnSpPr>
          <p:nvPr/>
        </p:nvCxnSpPr>
        <p:spPr bwMode="auto">
          <a:xfrm>
            <a:off x="1795463" y="2619375"/>
            <a:ext cx="344487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2" name="Rectangle 6"/>
          <p:cNvSpPr>
            <a:spLocks noChangeArrowheads="1"/>
          </p:cNvSpPr>
          <p:nvPr/>
        </p:nvSpPr>
        <p:spPr bwMode="auto">
          <a:xfrm>
            <a:off x="2197100" y="2362200"/>
            <a:ext cx="197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3" name="Straight Arrow Connector 15"/>
          <p:cNvCxnSpPr>
            <a:cxnSpLocks noChangeShapeType="1"/>
          </p:cNvCxnSpPr>
          <p:nvPr/>
        </p:nvCxnSpPr>
        <p:spPr bwMode="auto">
          <a:xfrm>
            <a:off x="3127375" y="3354388"/>
            <a:ext cx="57785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Straight Arrow Connector 17"/>
          <p:cNvCxnSpPr>
            <a:cxnSpLocks noChangeShapeType="1"/>
          </p:cNvCxnSpPr>
          <p:nvPr/>
        </p:nvCxnSpPr>
        <p:spPr bwMode="auto">
          <a:xfrm>
            <a:off x="4729163" y="4194175"/>
            <a:ext cx="1122362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5" name="Rectangle 18"/>
          <p:cNvSpPr>
            <a:spLocks noChangeArrowheads="1"/>
          </p:cNvSpPr>
          <p:nvPr/>
        </p:nvSpPr>
        <p:spPr bwMode="auto">
          <a:xfrm>
            <a:off x="3398838" y="3216275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6" name="Rectangle 19"/>
          <p:cNvSpPr>
            <a:spLocks noChangeArrowheads="1"/>
          </p:cNvSpPr>
          <p:nvPr/>
        </p:nvSpPr>
        <p:spPr bwMode="auto">
          <a:xfrm>
            <a:off x="5268913" y="4011613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7" name="Rectangle 20"/>
          <p:cNvSpPr>
            <a:spLocks noChangeArrowheads="1"/>
          </p:cNvSpPr>
          <p:nvPr/>
        </p:nvSpPr>
        <p:spPr bwMode="auto">
          <a:xfrm>
            <a:off x="7224713" y="515778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8" name="Straight Arrow Connector 21"/>
          <p:cNvCxnSpPr>
            <a:cxnSpLocks noChangeShapeType="1"/>
          </p:cNvCxnSpPr>
          <p:nvPr/>
        </p:nvCxnSpPr>
        <p:spPr bwMode="auto">
          <a:xfrm>
            <a:off x="6824663" y="4929188"/>
            <a:ext cx="828675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9" name="Rectangle 23"/>
          <p:cNvSpPr>
            <a:spLocks noChangeArrowheads="1"/>
          </p:cNvSpPr>
          <p:nvPr/>
        </p:nvSpPr>
        <p:spPr bwMode="auto">
          <a:xfrm>
            <a:off x="3717925" y="4668838"/>
            <a:ext cx="1122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neighbor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40" name="Rectangle 24"/>
          <p:cNvSpPr>
            <a:spLocks noChangeArrowheads="1"/>
          </p:cNvSpPr>
          <p:nvPr/>
        </p:nvSpPr>
        <p:spPr bwMode="auto">
          <a:xfrm>
            <a:off x="5751513" y="5508625"/>
            <a:ext cx="1214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validating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5819775" y="2332038"/>
            <a:ext cx="2924175" cy="1154112"/>
          </a:xfrm>
          <a:prstGeom prst="wedgeRoundRectCallout">
            <a:avLst>
              <a:gd name="adj1" fmla="val -28356"/>
              <a:gd name="adj2" fmla="val 1348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my neighbor </a:t>
            </a:r>
            <a:r>
              <a:rPr lang="en-US" sz="1800" dirty="0">
                <a:solidFill>
                  <a:srgbClr val="FF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 permitted sender for the domain?</a:t>
            </a:r>
          </a:p>
          <a:p>
            <a:pPr algn="l">
              <a:defRPr/>
            </a:pPr>
            <a:endParaRPr lang="en-US" sz="18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4542" name="Rectangle 1"/>
          <p:cNvSpPr>
            <a:spLocks noChangeArrowheads="1"/>
          </p:cNvSpPr>
          <p:nvPr/>
        </p:nvSpPr>
        <p:spPr bwMode="auto">
          <a:xfrm>
            <a:off x="4845050" y="0"/>
            <a:ext cx="429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https://tools.ietf.org/html/rfc7208</a:t>
            </a:r>
          </a:p>
        </p:txBody>
      </p:sp>
    </p:spTree>
    <p:extLst>
      <p:ext uri="{BB962C8B-B14F-4D97-AF65-F5344CB8AC3E}">
        <p14:creationId xmlns:p14="http://schemas.microsoft.com/office/powerpoint/2010/main" val="19729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Key Question for SPF?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SPF know if its neighbor MTA is a permitted sender of the domain?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6817DA-4BB4-C74A-869E-C7CEF33A97D2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718B3E1-3851-804A-A727-15532F06D1C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(DKIM; RFC 5585)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domain-level digital signature authentication framework for email, using public key crypto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E.g., </a:t>
            </a:r>
            <a:r>
              <a:rPr lang="en-US" altLang="zh-CN" dirty="0" err="1">
                <a:ea typeface="宋体" charset="-122"/>
              </a:rPr>
              <a:t>mail.sina.com</a:t>
            </a:r>
            <a:r>
              <a:rPr lang="en-US" altLang="zh-CN" dirty="0">
                <a:ea typeface="宋体" charset="-122"/>
              </a:rPr>
              <a:t> signs that the message is sent by </a:t>
            </a:r>
            <a:r>
              <a:rPr lang="en-US" altLang="zh-CN" dirty="0" err="1">
                <a:ea typeface="宋体" charset="-122"/>
              </a:rPr>
              <a:t>mail</a:t>
            </a:r>
            <a:r>
              <a:rPr lang="en-US" altLang="zh-CN" err="1">
                <a:ea typeface="宋体" charset="-122"/>
              </a:rPr>
              <a:t>.</a:t>
            </a:r>
            <a:r>
              <a:rPr lang="en-US" altLang="zh-CN">
                <a:ea typeface="宋体" charset="-122"/>
              </a:rPr>
              <a:t>sina </a:t>
            </a:r>
            <a:r>
              <a:rPr lang="en-US" altLang="zh-CN" dirty="0">
                <a:ea typeface="宋体" charset="-122"/>
              </a:rPr>
              <a:t>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idea of public key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has both public and private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uses private key to sign a message to generate a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Others with public key can verify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Assumption: difficult to get private key even w/  public key distributed</a:t>
            </a:r>
          </a:p>
        </p:txBody>
      </p:sp>
    </p:spTree>
    <p:extLst>
      <p:ext uri="{BB962C8B-B14F-4D97-AF65-F5344CB8AC3E}">
        <p14:creationId xmlns:p14="http://schemas.microsoft.com/office/powerpoint/2010/main" val="1695653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4DEC85-868D-5F4E-AADE-ACD08F3AA56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18627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597898"/>
            <a:ext cx="11924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Signing</a:t>
            </a:r>
            <a:b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4375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172698"/>
            <a:ext cx="1111792" cy="1026835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VerifyingMTA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49648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6818" name="Straight Arrow Connector 5"/>
          <p:cNvCxnSpPr>
            <a:cxnSpLocks noChangeShapeType="1"/>
          </p:cNvCxnSpPr>
          <p:nvPr/>
        </p:nvCxnSpPr>
        <p:spPr bwMode="auto">
          <a:xfrm>
            <a:off x="1795463" y="2319338"/>
            <a:ext cx="3444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Rectangle 6"/>
          <p:cNvSpPr>
            <a:spLocks noChangeArrowheads="1"/>
          </p:cNvSpPr>
          <p:nvPr/>
        </p:nvSpPr>
        <p:spPr bwMode="auto">
          <a:xfrm>
            <a:off x="2197100" y="2062163"/>
            <a:ext cx="197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0" name="Straight Arrow Connector 15"/>
          <p:cNvCxnSpPr>
            <a:cxnSpLocks noChangeShapeType="1"/>
          </p:cNvCxnSpPr>
          <p:nvPr/>
        </p:nvCxnSpPr>
        <p:spPr bwMode="auto">
          <a:xfrm>
            <a:off x="3332163" y="3055938"/>
            <a:ext cx="373062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Straight Arrow Connector 17"/>
          <p:cNvCxnSpPr>
            <a:cxnSpLocks noChangeShapeType="1"/>
          </p:cNvCxnSpPr>
          <p:nvPr/>
        </p:nvCxnSpPr>
        <p:spPr bwMode="auto">
          <a:xfrm>
            <a:off x="4729163" y="3894138"/>
            <a:ext cx="112236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2" name="Rectangle 18"/>
          <p:cNvSpPr>
            <a:spLocks noChangeArrowheads="1"/>
          </p:cNvSpPr>
          <p:nvPr/>
        </p:nvSpPr>
        <p:spPr bwMode="auto">
          <a:xfrm>
            <a:off x="3398838" y="2917825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3" name="Rectangle 19"/>
          <p:cNvSpPr>
            <a:spLocks noChangeArrowheads="1"/>
          </p:cNvSpPr>
          <p:nvPr/>
        </p:nvSpPr>
        <p:spPr bwMode="auto">
          <a:xfrm>
            <a:off x="5268913" y="3711575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4" name="Rectangle 20"/>
          <p:cNvSpPr>
            <a:spLocks noChangeArrowheads="1"/>
          </p:cNvSpPr>
          <p:nvPr/>
        </p:nvSpPr>
        <p:spPr bwMode="auto">
          <a:xfrm>
            <a:off x="7224713" y="485933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5" name="Straight Arrow Connector 21"/>
          <p:cNvCxnSpPr>
            <a:cxnSpLocks noChangeShapeType="1"/>
          </p:cNvCxnSpPr>
          <p:nvPr/>
        </p:nvCxnSpPr>
        <p:spPr bwMode="auto">
          <a:xfrm>
            <a:off x="6962775" y="4686300"/>
            <a:ext cx="690563" cy="1266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ounded Rectangular Callout 28"/>
          <p:cNvSpPr/>
          <p:nvPr/>
        </p:nvSpPr>
        <p:spPr bwMode="auto">
          <a:xfrm>
            <a:off x="5819775" y="2033588"/>
            <a:ext cx="2924175" cy="1343025"/>
          </a:xfrm>
          <a:prstGeom prst="wedgeRoundRectCallout">
            <a:avLst>
              <a:gd name="adj1" fmla="val -30399"/>
              <a:gd name="adj2" fmla="val 1092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the message signed by the private key of the signing domain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  <a:sym typeface="Menlo Regular" charset="0"/>
              </a:rPr>
              <a:t>?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Example: RSA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644525" y="1681163"/>
            <a:ext cx="581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two large prime numbers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p, q.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(e.g., 1024 bits each)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596900" y="26670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Compute </a:t>
            </a:r>
            <a:r>
              <a: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pq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 z = (p-1)(q-1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595313" y="3336925"/>
            <a:ext cx="7475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-122"/>
              </a:rPr>
              <a:t>3.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-122"/>
              </a:rPr>
              <a:t>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(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with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e &lt; n)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that has no common factors</a:t>
            </a:r>
          </a:p>
          <a:p>
            <a:pPr algn="l"/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   with z.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e, 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are “relatively prime”).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611188" y="4325938"/>
            <a:ext cx="759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4.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such that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ed-1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is  exactly divisible by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.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(in other words: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mod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  = 1 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622300" y="5360988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9F45F1-37DB-9947-9B4B-C53F428D0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53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RSA: Signing/Verification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465138" y="1500188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0.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Given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and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as computed above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469900" y="2136775"/>
            <a:ext cx="85264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sign message,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compute h = hash(m), then sign with</a:t>
            </a:r>
            <a:b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private key</a:t>
            </a:r>
          </a:p>
        </p:txBody>
      </p: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7550" y="2814638"/>
            <a:ext cx="2303463" cy="573087"/>
            <a:chOff x="1688" y="1812"/>
            <a:chExt cx="1451" cy="361"/>
          </a:xfrm>
        </p:grpSpPr>
        <p:sp>
          <p:nvSpPr>
            <p:cNvPr id="581639" name="Text Box 7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s = h  </a:t>
              </a:r>
              <a:r>
                <a:rPr lang="en-US" altLang="zh-CN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mod</a:t>
              </a: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 n</a:t>
              </a:r>
            </a:p>
          </p:txBody>
        </p:sp>
        <p:sp>
          <p:nvSpPr>
            <p:cNvPr id="581640" name="Text Box 8"/>
            <p:cNvSpPr txBox="1">
              <a:spLocks noChangeArrowheads="1"/>
            </p:cNvSpPr>
            <p:nvPr/>
          </p:nvSpPr>
          <p:spPr bwMode="auto">
            <a:xfrm>
              <a:off x="2186" y="1812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</a:p>
          </p:txBody>
        </p:sp>
      </p:grpSp>
      <p:grpSp>
        <p:nvGrpSpPr>
          <p:cNvPr id="74757" name="Group 9"/>
          <p:cNvGrpSpPr>
            <a:grpSpLocks/>
          </p:cNvGrpSpPr>
          <p:nvPr/>
        </p:nvGrpSpPr>
        <p:grpSpPr bwMode="auto">
          <a:xfrm>
            <a:off x="2987675" y="2773363"/>
            <a:ext cx="5857875" cy="630237"/>
            <a:chOff x="777" y="2538"/>
            <a:chExt cx="3690" cy="397"/>
          </a:xfrm>
        </p:grpSpPr>
        <p:sp>
          <p:nvSpPr>
            <p:cNvPr id="581642" name="Text Box 10"/>
            <p:cNvSpPr txBox="1">
              <a:spLocks noChangeArrowheads="1"/>
            </p:cNvSpPr>
            <p:nvPr/>
          </p:nvSpPr>
          <p:spPr bwMode="auto">
            <a:xfrm>
              <a:off x="777" y="2647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(i.e., remainder when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   is divided by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)</a:t>
              </a:r>
            </a:p>
          </p:txBody>
        </p:sp>
        <p:sp>
          <p:nvSpPr>
            <p:cNvPr id="581643" name="Text Box 11"/>
            <p:cNvSpPr txBox="1">
              <a:spLocks noChangeArrowheads="1"/>
            </p:cNvSpPr>
            <p:nvPr/>
          </p:nvSpPr>
          <p:spPr bwMode="auto">
            <a:xfrm>
              <a:off x="2807" y="2538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  <a:endPara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98475" y="3449638"/>
            <a:ext cx="4921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verify signature s, compute</a:t>
            </a:r>
          </a:p>
        </p:txBody>
      </p:sp>
      <p:grpSp>
        <p:nvGrpSpPr>
          <p:cNvPr id="74759" name="Group 13"/>
          <p:cNvGrpSpPr>
            <a:grpSpLocks/>
          </p:cNvGrpSpPr>
          <p:nvPr/>
        </p:nvGrpSpPr>
        <p:grpSpPr bwMode="auto">
          <a:xfrm>
            <a:off x="731838" y="3841750"/>
            <a:ext cx="2303462" cy="573088"/>
            <a:chOff x="1688" y="1812"/>
            <a:chExt cx="1451" cy="361"/>
          </a:xfrm>
        </p:grpSpPr>
        <p:sp>
          <p:nvSpPr>
            <p:cNvPr id="58164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h’ = s   </a:t>
              </a:r>
              <a:r>
                <a:rPr lang="en-US" altLang="zh-CN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mod</a:t>
              </a:r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  n</a:t>
              </a:r>
            </a:p>
          </p:txBody>
        </p:sp>
        <p:sp>
          <p:nvSpPr>
            <p:cNvPr id="581647" name="Text Box 15"/>
            <p:cNvSpPr txBox="1">
              <a:spLocks noChangeArrowheads="1"/>
            </p:cNvSpPr>
            <p:nvPr/>
          </p:nvSpPr>
          <p:spPr bwMode="auto">
            <a:xfrm>
              <a:off x="2160" y="181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e</a:t>
              </a:r>
            </a:p>
          </p:txBody>
        </p:sp>
      </p:grp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3109913" y="3933825"/>
            <a:ext cx="5921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(i.e., remainder when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is divided by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6288088" y="37957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</a:t>
            </a:r>
            <a:endParaRPr lang="en-US" altLang="zh-CN" i="1" dirty="0">
              <a:solidFill>
                <a:srgbClr val="FF0000"/>
              </a:solidFill>
              <a:latin typeface="Comic Sans MS" charset="0"/>
              <a:ea typeface="SimSun" charset="0"/>
              <a:cs typeface="SimSun" charset="0"/>
            </a:endParaRPr>
          </a:p>
        </p:txBody>
      </p:sp>
      <p:grpSp>
        <p:nvGrpSpPr>
          <p:cNvPr id="74762" name="Group 18"/>
          <p:cNvGrpSpPr>
            <a:grpSpLocks/>
          </p:cNvGrpSpPr>
          <p:nvPr/>
        </p:nvGrpSpPr>
        <p:grpSpPr bwMode="auto">
          <a:xfrm>
            <a:off x="1198563" y="4786313"/>
            <a:ext cx="6256337" cy="1128712"/>
            <a:chOff x="1155" y="3030"/>
            <a:chExt cx="3941" cy="711"/>
          </a:xfrm>
        </p:grpSpPr>
        <p:grpSp>
          <p:nvGrpSpPr>
            <p:cNvPr id="74764" name="Group 19"/>
            <p:cNvGrpSpPr>
              <a:grpSpLocks/>
            </p:cNvGrpSpPr>
            <p:nvPr/>
          </p:nvGrpSpPr>
          <p:grpSpPr bwMode="auto">
            <a:xfrm>
              <a:off x="2268" y="3116"/>
              <a:ext cx="2479" cy="390"/>
              <a:chOff x="868" y="3287"/>
              <a:chExt cx="2479" cy="390"/>
            </a:xfrm>
          </p:grpSpPr>
          <p:sp>
            <p:nvSpPr>
              <p:cNvPr id="581652" name="Text Box 20"/>
              <p:cNvSpPr txBox="1">
                <a:spLocks noChangeArrowheads="1"/>
              </p:cNvSpPr>
              <p:nvPr/>
            </p:nvSpPr>
            <p:spPr bwMode="auto">
              <a:xfrm>
                <a:off x="868" y="3388"/>
                <a:ext cx="17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h =  (h   </a:t>
                </a:r>
                <a:r>
                  <a:rPr lang="en-US" altLang="zh-CN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n)</a:t>
                </a:r>
              </a:p>
            </p:txBody>
          </p:sp>
          <p:sp>
            <p:nvSpPr>
              <p:cNvPr id="581653" name="Text Box 21"/>
              <p:cNvSpPr txBox="1">
                <a:spLocks noChangeArrowheads="1"/>
              </p:cNvSpPr>
              <p:nvPr/>
            </p:nvSpPr>
            <p:spPr bwMode="auto">
              <a:xfrm>
                <a:off x="1579" y="3308"/>
                <a:ext cx="2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d</a:t>
                </a:r>
              </a:p>
            </p:txBody>
          </p:sp>
          <p:sp>
            <p:nvSpPr>
              <p:cNvPr id="581654" name="Text Box 22"/>
              <p:cNvSpPr txBox="1">
                <a:spLocks noChangeArrowheads="1"/>
              </p:cNvSpPr>
              <p:nvPr/>
            </p:nvSpPr>
            <p:spPr bwMode="auto">
              <a:xfrm>
                <a:off x="2533" y="3389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</a:t>
                </a:r>
                <a:r>
                  <a:rPr lang="en-US" altLang="zh-CN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</a:t>
                </a:r>
              </a:p>
            </p:txBody>
          </p:sp>
          <p:sp>
            <p:nvSpPr>
              <p:cNvPr id="581655" name="Text Box 23"/>
              <p:cNvSpPr txBox="1">
                <a:spLocks noChangeArrowheads="1"/>
              </p:cNvSpPr>
              <p:nvPr/>
            </p:nvSpPr>
            <p:spPr bwMode="auto">
              <a:xfrm>
                <a:off x="2419" y="32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e</a:t>
                </a:r>
              </a:p>
            </p:txBody>
          </p:sp>
        </p:grpSp>
        <p:sp>
          <p:nvSpPr>
            <p:cNvPr id="581656" name="Text Box 24"/>
            <p:cNvSpPr txBox="1">
              <a:spLocks noChangeArrowheads="1"/>
            </p:cNvSpPr>
            <p:nvPr/>
          </p:nvSpPr>
          <p:spPr bwMode="auto">
            <a:xfrm>
              <a:off x="1368" y="3108"/>
              <a:ext cx="8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Magic</a:t>
              </a:r>
            </a:p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happens!</a:t>
              </a:r>
              <a:endParaRPr lang="en-US" altLang="zh-CN">
                <a:solidFill>
                  <a:srgbClr val="000000"/>
                </a:solidFill>
                <a:ea typeface="SimSun" charset="0"/>
                <a:cs typeface="SimSun" charset="0"/>
              </a:endParaRPr>
            </a:p>
          </p:txBody>
        </p:sp>
        <p:sp>
          <p:nvSpPr>
            <p:cNvPr id="581657" name="Rectangle 25"/>
            <p:cNvSpPr>
              <a:spLocks noChangeArrowheads="1"/>
            </p:cNvSpPr>
            <p:nvPr/>
          </p:nvSpPr>
          <p:spPr bwMode="auto">
            <a:xfrm>
              <a:off x="1155" y="3030"/>
              <a:ext cx="3941" cy="71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81075" y="6113463"/>
            <a:ext cx="729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The magic is a simple application of Euler’s generalization of</a:t>
            </a:r>
          </a:p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Fermat’s little theorem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7877FC60-1283-C742-8DC9-A2928425F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Key Question about DKIM?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DKIM retrieve the public key of the author domain?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7771-3982-CE46-8DAF-77ACBE625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Implications of </a:t>
            </a:r>
            <a:r>
              <a:rPr lang="en-US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 packet as a stack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Each layer needs multiplexing and </a:t>
            </a:r>
            <a:r>
              <a:rPr lang="en-US" dirty="0" err="1"/>
              <a:t>demultiplexing</a:t>
            </a:r>
            <a:r>
              <a:rPr lang="en-US" dirty="0"/>
              <a:t> to serve layer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B515B45-02BE-A846-A238-478A97E3CA84}" type="slidenum">
              <a:rPr lang="en-US" altLang="x-none" smtClean="0"/>
              <a:pPr/>
              <a:t>4</a:t>
            </a:fld>
            <a:endParaRPr lang="en-US" altLang="x-none"/>
          </a:p>
        </p:txBody>
      </p:sp>
      <p:sp>
        <p:nvSpPr>
          <p:cNvPr id="5" name="Rectangle 4"/>
          <p:cNvSpPr/>
          <p:nvPr/>
        </p:nvSpPr>
        <p:spPr bwMode="auto">
          <a:xfrm>
            <a:off x="3355761" y="2100937"/>
            <a:ext cx="928254" cy="15861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5761" y="31922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pitchFamily="18" charset="0"/>
              </a:rPr>
              <a:t>H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5761" y="26577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Hn-1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55761" y="2117266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55761" y="6077992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156" y="5429865"/>
            <a:ext cx="301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field to indicate which higher layer requires the service</a:t>
            </a:r>
          </a:p>
        </p:txBody>
      </p:sp>
      <p:cxnSp>
        <p:nvCxnSpPr>
          <p:cNvPr id="12" name="Straight Arrow Connector 11"/>
          <p:cNvCxnSpPr>
            <a:endCxn id="9" idx="3"/>
          </p:cNvCxnSpPr>
          <p:nvPr/>
        </p:nvCxnSpPr>
        <p:spPr bwMode="auto">
          <a:xfrm flipH="1">
            <a:off x="4284015" y="5850186"/>
            <a:ext cx="712528" cy="4752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355761" y="5550927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</a:t>
            </a:r>
          </a:p>
        </p:txBody>
      </p:sp>
    </p:spTree>
    <p:extLst>
      <p:ext uri="{BB962C8B-B14F-4D97-AF65-F5344CB8AC3E}">
        <p14:creationId xmlns:p14="http://schemas.microsoft.com/office/powerpoint/2010/main" val="35752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Scalability/Robustness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466850"/>
            <a:ext cx="84756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Both scalability and robustness require that multiple email servers serve the same email address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54"/>
          <p:cNvGrpSpPr>
            <a:grpSpLocks/>
          </p:cNvGrpSpPr>
          <p:nvPr/>
        </p:nvGrpSpPr>
        <p:grpSpPr bwMode="auto">
          <a:xfrm>
            <a:off x="3871913" y="2506663"/>
            <a:ext cx="720725" cy="501650"/>
            <a:chOff x="4336" y="290"/>
            <a:chExt cx="454" cy="316"/>
          </a:xfrm>
        </p:grpSpPr>
        <p:graphicFrame>
          <p:nvGraphicFramePr>
            <p:cNvPr id="83038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039" name="Group 56"/>
            <p:cNvGrpSpPr>
              <a:grpSpLocks/>
            </p:cNvGrpSpPr>
            <p:nvPr/>
          </p:nvGrpSpPr>
          <p:grpSpPr bwMode="auto">
            <a:xfrm>
              <a:off x="4336" y="367"/>
              <a:ext cx="454" cy="239"/>
              <a:chOff x="4186" y="817"/>
              <a:chExt cx="529" cy="239"/>
            </a:xfrm>
          </p:grpSpPr>
          <p:sp>
            <p:nvSpPr>
              <p:cNvPr id="89" name="Rectangle 57"/>
              <p:cNvSpPr>
                <a:spLocks noChangeArrowheads="1"/>
              </p:cNvSpPr>
              <p:nvPr/>
            </p:nvSpPr>
            <p:spPr bwMode="auto">
              <a:xfrm>
                <a:off x="4224" y="857"/>
                <a:ext cx="444" cy="19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90" name="Text Box 58"/>
              <p:cNvSpPr txBox="1">
                <a:spLocks noChangeArrowheads="1"/>
              </p:cNvSpPr>
              <p:nvPr/>
            </p:nvSpPr>
            <p:spPr bwMode="auto">
              <a:xfrm>
                <a:off x="4186" y="817"/>
                <a:ext cx="52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client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4411663" y="2395538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need an email 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server</a:t>
            </a:r>
            <a:r>
              <a:rPr lang="en-US" altLang="en-US" sz="1800">
                <a:latin typeface="Comic Sans MS" charset="0"/>
              </a:rPr>
              <a:t>’</a:t>
            </a:r>
            <a:r>
              <a:rPr lang="en-US" altLang="x-none" sz="1800">
                <a:latin typeface="Comic Sans MS" charset="0"/>
              </a:rPr>
              <a:t>s IP address</a:t>
            </a:r>
            <a:endParaRPr lang="en-US" altLang="x-none" sz="1800"/>
          </a:p>
        </p:txBody>
      </p:sp>
      <p:grpSp>
        <p:nvGrpSpPr>
          <p:cNvPr id="2" name="Group 104452"/>
          <p:cNvGrpSpPr>
            <a:grpSpLocks/>
          </p:cNvGrpSpPr>
          <p:nvPr/>
        </p:nvGrpSpPr>
        <p:grpSpPr bwMode="auto">
          <a:xfrm>
            <a:off x="976455" y="4451350"/>
            <a:ext cx="7630828" cy="2155825"/>
            <a:chOff x="975939" y="4451534"/>
            <a:chExt cx="7630598" cy="2155793"/>
          </a:xfrm>
        </p:grpSpPr>
        <p:grpSp>
          <p:nvGrpSpPr>
            <p:cNvPr id="82954" name="Group 95"/>
            <p:cNvGrpSpPr>
              <a:grpSpLocks/>
            </p:cNvGrpSpPr>
            <p:nvPr/>
          </p:nvGrpSpPr>
          <p:grpSpPr bwMode="auto">
            <a:xfrm>
              <a:off x="4151819" y="4907823"/>
              <a:ext cx="927717" cy="1359007"/>
              <a:chOff x="3492" y="2522"/>
              <a:chExt cx="510" cy="946"/>
            </a:xfrm>
          </p:grpSpPr>
          <p:grpSp>
            <p:nvGrpSpPr>
              <p:cNvPr id="8301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3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301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9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1" name="Line 109"/>
                <p:cNvSpPr>
                  <a:spLocks noChangeShapeType="1"/>
                </p:cNvSpPr>
                <p:nvPr/>
              </p:nvSpPr>
              <p:spPr bwMode="auto">
                <a:xfrm>
                  <a:off x="4370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9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5" name="Group 95"/>
            <p:cNvGrpSpPr>
              <a:grpSpLocks/>
            </p:cNvGrpSpPr>
            <p:nvPr/>
          </p:nvGrpSpPr>
          <p:grpSpPr bwMode="auto">
            <a:xfrm>
              <a:off x="1948250" y="4659146"/>
              <a:ext cx="927717" cy="1359007"/>
              <a:chOff x="3492" y="2522"/>
              <a:chExt cx="510" cy="946"/>
            </a:xfrm>
          </p:grpSpPr>
          <p:grpSp>
            <p:nvGrpSpPr>
              <p:cNvPr id="82988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9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89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4"/>
                  <a:ext cx="510" cy="63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30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19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109"/>
                <p:cNvSpPr>
                  <a:spLocks noChangeShapeType="1"/>
                </p:cNvSpPr>
                <p:nvPr/>
              </p:nvSpPr>
              <p:spPr bwMode="auto">
                <a:xfrm>
                  <a:off x="4371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1" name="Line 113"/>
                <p:cNvSpPr>
                  <a:spLocks noChangeShapeType="1"/>
                </p:cNvSpPr>
                <p:nvPr/>
              </p:nvSpPr>
              <p:spPr bwMode="auto">
                <a:xfrm>
                  <a:off x="4652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30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1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6" name="Group 95"/>
            <p:cNvGrpSpPr>
              <a:grpSpLocks/>
            </p:cNvGrpSpPr>
            <p:nvPr/>
          </p:nvGrpSpPr>
          <p:grpSpPr bwMode="auto">
            <a:xfrm>
              <a:off x="6676897" y="4776127"/>
              <a:ext cx="927717" cy="1359007"/>
              <a:chOff x="3492" y="2522"/>
              <a:chExt cx="510" cy="946"/>
            </a:xfrm>
          </p:grpSpPr>
          <p:grpSp>
            <p:nvGrpSpPr>
              <p:cNvPr id="8296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75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6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7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8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9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5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2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6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6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1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8" y="2627"/>
                  <a:ext cx="42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4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7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5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2957" name="Rectangle 1"/>
            <p:cNvSpPr>
              <a:spLocks noChangeArrowheads="1"/>
            </p:cNvSpPr>
            <p:nvPr/>
          </p:nvSpPr>
          <p:spPr bwMode="auto">
            <a:xfrm>
              <a:off x="975939" y="4451534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</a:t>
              </a:r>
              <a:r>
                <a:rPr lang="en-US" altLang="x-none" sz="2000" dirty="0" err="1">
                  <a:latin typeface="Comic Sans MS" charset="0"/>
                </a:rPr>
                <a:t>ina</a:t>
              </a:r>
              <a:r>
                <a:rPr lang="en-US" altLang="zh-CN" sz="2000" dirty="0" err="1">
                  <a:latin typeface="Comic Sans MS" charset="0"/>
                </a:rPr>
                <a:t>.com</a:t>
              </a:r>
              <a:endParaRPr lang="en-US" altLang="x-none" sz="2000" dirty="0"/>
            </a:p>
          </p:txBody>
        </p:sp>
        <p:sp>
          <p:nvSpPr>
            <p:cNvPr id="82958" name="Rectangle 83"/>
            <p:cNvSpPr>
              <a:spLocks noChangeArrowheads="1"/>
            </p:cNvSpPr>
            <p:nvPr/>
          </p:nvSpPr>
          <p:spPr bwMode="auto">
            <a:xfrm>
              <a:off x="4787609" y="4854607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59" name="Rectangle 84"/>
            <p:cNvSpPr>
              <a:spLocks noChangeArrowheads="1"/>
            </p:cNvSpPr>
            <p:nvPr/>
          </p:nvSpPr>
          <p:spPr bwMode="auto">
            <a:xfrm>
              <a:off x="7429647" y="4656065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60" name="Rectangle 3"/>
            <p:cNvSpPr>
              <a:spLocks noChangeArrowheads="1"/>
            </p:cNvSpPr>
            <p:nvPr/>
          </p:nvSpPr>
          <p:spPr bwMode="auto">
            <a:xfrm>
              <a:off x="1554577" y="6062104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130.132.50.7</a:t>
              </a:r>
              <a:endParaRPr lang="en-US" altLang="x-none" sz="1800"/>
            </a:p>
          </p:txBody>
        </p:sp>
        <p:sp>
          <p:nvSpPr>
            <p:cNvPr id="82961" name="Rectangle 92"/>
            <p:cNvSpPr>
              <a:spLocks noChangeArrowheads="1"/>
            </p:cNvSpPr>
            <p:nvPr/>
          </p:nvSpPr>
          <p:spPr bwMode="auto">
            <a:xfrm>
              <a:off x="3845729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130.132.50.8</a:t>
              </a:r>
              <a:endParaRPr lang="en-US" altLang="x-none" sz="1800"/>
            </a:p>
          </p:txBody>
        </p:sp>
        <p:sp>
          <p:nvSpPr>
            <p:cNvPr id="82962" name="Rectangle 93"/>
            <p:cNvSpPr>
              <a:spLocks noChangeArrowheads="1"/>
            </p:cNvSpPr>
            <p:nvPr/>
          </p:nvSpPr>
          <p:spPr bwMode="auto">
            <a:xfrm>
              <a:off x="6402206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130.132.50.9</a:t>
              </a:r>
              <a:endParaRPr lang="en-US" altLang="x-none" sz="1800"/>
            </a:p>
          </p:txBody>
        </p:sp>
      </p:grpSp>
      <p:grpSp>
        <p:nvGrpSpPr>
          <p:cNvPr id="3" name="Group 104451"/>
          <p:cNvGrpSpPr>
            <a:grpSpLocks/>
          </p:cNvGrpSpPr>
          <p:nvPr/>
        </p:nvGrpSpPr>
        <p:grpSpPr bwMode="auto">
          <a:xfrm>
            <a:off x="3700463" y="3457575"/>
            <a:ext cx="1365250" cy="987425"/>
            <a:chOff x="3700278" y="3458069"/>
            <a:chExt cx="1365180" cy="987201"/>
          </a:xfrm>
        </p:grpSpPr>
        <p:pic>
          <p:nvPicPr>
            <p:cNvPr id="82952" name="Picture 12"/>
            <p:cNvPicPr>
              <a:picLocks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278" y="3458069"/>
              <a:ext cx="1345840" cy="98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3" name="Rectangle 104447"/>
            <p:cNvSpPr>
              <a:spLocks noChangeArrowheads="1"/>
            </p:cNvSpPr>
            <p:nvPr/>
          </p:nvSpPr>
          <p:spPr bwMode="auto">
            <a:xfrm>
              <a:off x="3744363" y="3732937"/>
              <a:ext cx="13210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latin typeface="Comic Sans MS" charset="0"/>
                </a:rPr>
                <a:t>mapping</a:t>
              </a:r>
              <a:endParaRPr lang="en-US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D30B159-9E6F-594D-BA77-5C18E798498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9975" y="2446338"/>
            <a:ext cx="3346588" cy="4022725"/>
            <a:chOff x="1069375" y="2446147"/>
            <a:chExt cx="3347432" cy="4023216"/>
          </a:xfrm>
        </p:grpSpPr>
        <p:sp>
          <p:nvSpPr>
            <p:cNvPr id="5" name="Rectangle 4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08" name="Rectangle 1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500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2005080" y="41297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0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1" name="Rectangle 12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1394" y="4914793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15" name="Rectangle 14"/>
            <p:cNvSpPr>
              <a:spLocks noChangeArrowheads="1"/>
            </p:cNvSpPr>
            <p:nvPr/>
          </p:nvSpPr>
          <p:spPr bwMode="auto">
            <a:xfrm>
              <a:off x="2057862" y="5978546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cxnSp>
          <p:nvCxnSpPr>
            <p:cNvPr id="85016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40263" y="5635782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65738" y="2716213"/>
            <a:ext cx="3246425" cy="2400300"/>
            <a:chOff x="5265353" y="2715528"/>
            <a:chExt cx="3247026" cy="2400200"/>
          </a:xfrm>
        </p:grpSpPr>
        <p:sp>
          <p:nvSpPr>
            <p:cNvPr id="17" name="Rectangle 16"/>
            <p:cNvSpPr/>
            <p:nvPr/>
          </p:nvSpPr>
          <p:spPr>
            <a:xfrm>
              <a:off x="5265353" y="35277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85001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201058" y="42821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02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186368" y="27299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6318657" y="4338543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sp>
          <p:nvSpPr>
            <p:cNvPr id="85004" name="Rectangle 23"/>
            <p:cNvSpPr>
              <a:spLocks noChangeArrowheads="1"/>
            </p:cNvSpPr>
            <p:nvPr/>
          </p:nvSpPr>
          <p:spPr bwMode="auto">
            <a:xfrm>
              <a:off x="6249802" y="2715528"/>
              <a:ext cx="2262577" cy="83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D47-13E0-F74F-A39C-C69A8A15D5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93750" y="5629275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Line 182"/>
          <p:cNvSpPr>
            <a:spLocks noChangeShapeType="1"/>
          </p:cNvSpPr>
          <p:nvPr/>
        </p:nvSpPr>
        <p:spPr bwMode="auto">
          <a:xfrm>
            <a:off x="1885950" y="5440363"/>
            <a:ext cx="736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H="1">
            <a:off x="1285875" y="5435600"/>
            <a:ext cx="43815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7046" name="Rectangle 191"/>
          <p:cNvSpPr>
            <a:spLocks noChangeArrowheads="1"/>
          </p:cNvSpPr>
          <p:nvPr/>
        </p:nvSpPr>
        <p:spPr bwMode="auto">
          <a:xfrm>
            <a:off x="2122488" y="4264025"/>
            <a:ext cx="20875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load balancer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(routing)</a:t>
            </a:r>
          </a:p>
        </p:txBody>
      </p:sp>
      <p:pic>
        <p:nvPicPr>
          <p:cNvPr id="87047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502150"/>
            <a:ext cx="719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157788"/>
            <a:ext cx="7493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1795463" y="4827588"/>
            <a:ext cx="4762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7050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938838"/>
            <a:ext cx="4841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5924550"/>
            <a:ext cx="48418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Rectangle 191"/>
          <p:cNvSpPr>
            <a:spLocks noChangeArrowheads="1"/>
          </p:cNvSpPr>
          <p:nvPr/>
        </p:nvSpPr>
        <p:spPr bwMode="auto">
          <a:xfrm>
            <a:off x="1790700" y="5038725"/>
            <a:ext cx="2087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ea typeface="宋体" charset="-122"/>
              </a:rPr>
              <a:t>switch</a:t>
            </a:r>
          </a:p>
        </p:txBody>
      </p:sp>
      <p:grpSp>
        <p:nvGrpSpPr>
          <p:cNvPr id="87053" name="Group 25"/>
          <p:cNvGrpSpPr>
            <a:grpSpLocks/>
          </p:cNvGrpSpPr>
          <p:nvPr/>
        </p:nvGrpSpPr>
        <p:grpSpPr bwMode="auto">
          <a:xfrm>
            <a:off x="1036638" y="1543050"/>
            <a:ext cx="3346587" cy="2201863"/>
            <a:chOff x="1069375" y="2446147"/>
            <a:chExt cx="3347432" cy="2201661"/>
          </a:xfrm>
        </p:grpSpPr>
        <p:sp>
          <p:nvSpPr>
            <p:cNvPr id="27" name="Rectangle 26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74" name="Rectangle 27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0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75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6" name="Rectangle 30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54" name="Freeform 2"/>
          <p:cNvSpPr>
            <a:spLocks/>
          </p:cNvSpPr>
          <p:nvPr/>
        </p:nvSpPr>
        <p:spPr bwMode="auto">
          <a:xfrm>
            <a:off x="1820863" y="3860800"/>
            <a:ext cx="552450" cy="1308100"/>
          </a:xfrm>
          <a:custGeom>
            <a:avLst/>
            <a:gdLst>
              <a:gd name="T0" fmla="*/ 172030 w 551695"/>
              <a:gd name="T1" fmla="*/ 0 h 1308005"/>
              <a:gd name="T2" fmla="*/ 56699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5" name="Freeform 131076"/>
          <p:cNvSpPr>
            <a:spLocks/>
          </p:cNvSpPr>
          <p:nvPr/>
        </p:nvSpPr>
        <p:spPr bwMode="auto">
          <a:xfrm>
            <a:off x="-768350" y="1704975"/>
            <a:ext cx="5964238" cy="3292475"/>
          </a:xfrm>
          <a:custGeom>
            <a:avLst/>
            <a:gdLst>
              <a:gd name="T0" fmla="*/ 2815549 w 5965113"/>
              <a:gd name="T1" fmla="*/ 2193213 h 3292174"/>
              <a:gd name="T2" fmla="*/ 2782229 w 5965113"/>
              <a:gd name="T3" fmla="*/ 2209963 h 3292174"/>
              <a:gd name="T4" fmla="*/ 2815549 w 5965113"/>
              <a:gd name="T5" fmla="*/ 2377379 h 3292174"/>
              <a:gd name="T6" fmla="*/ 2832207 w 5965113"/>
              <a:gd name="T7" fmla="*/ 2511316 h 3292174"/>
              <a:gd name="T8" fmla="*/ 2898850 w 5965113"/>
              <a:gd name="T9" fmla="*/ 2595029 h 3292174"/>
              <a:gd name="T10" fmla="*/ 2915508 w 5965113"/>
              <a:gd name="T11" fmla="*/ 2695478 h 3292174"/>
              <a:gd name="T12" fmla="*/ 2932170 w 5965113"/>
              <a:gd name="T13" fmla="*/ 2879645 h 3292174"/>
              <a:gd name="T14" fmla="*/ 2965489 w 5965113"/>
              <a:gd name="T15" fmla="*/ 2980094 h 3292174"/>
              <a:gd name="T16" fmla="*/ 2998809 w 5965113"/>
              <a:gd name="T17" fmla="*/ 3030329 h 3292174"/>
              <a:gd name="T18" fmla="*/ 3032129 w 5965113"/>
              <a:gd name="T19" fmla="*/ 3247975 h 3292174"/>
              <a:gd name="T20" fmla="*/ 3065448 w 5965113"/>
              <a:gd name="T21" fmla="*/ 3298195 h 3292174"/>
              <a:gd name="T22" fmla="*/ 1116223 w 5965113"/>
              <a:gd name="T23" fmla="*/ 267864 h 3292174"/>
              <a:gd name="T24" fmla="*/ 16669 w 5965113"/>
              <a:gd name="T25" fmla="*/ 117200 h 3292174"/>
              <a:gd name="T26" fmla="*/ 0 w 5965113"/>
              <a:gd name="T27" fmla="*/ 0 h 3292174"/>
              <a:gd name="T28" fmla="*/ 549777 w 5965113"/>
              <a:gd name="T29" fmla="*/ 368333 h 3292174"/>
              <a:gd name="T30" fmla="*/ 982945 w 5965113"/>
              <a:gd name="T31" fmla="*/ 686433 h 3292174"/>
              <a:gd name="T32" fmla="*/ 1316146 w 5965113"/>
              <a:gd name="T33" fmla="*/ 904083 h 3292174"/>
              <a:gd name="T34" fmla="*/ 2049187 w 5965113"/>
              <a:gd name="T35" fmla="*/ 1372847 h 3292174"/>
              <a:gd name="T36" fmla="*/ 2565648 w 5965113"/>
              <a:gd name="T37" fmla="*/ 1590496 h 3292174"/>
              <a:gd name="T38" fmla="*/ 3998411 w 5965113"/>
              <a:gd name="T39" fmla="*/ 2092763 h 3292174"/>
              <a:gd name="T40" fmla="*/ 4714793 w 5965113"/>
              <a:gd name="T41" fmla="*/ 2394129 h 3292174"/>
              <a:gd name="T42" fmla="*/ 4981354 w 5965113"/>
              <a:gd name="T43" fmla="*/ 2511316 h 3292174"/>
              <a:gd name="T44" fmla="*/ 5597777 w 5965113"/>
              <a:gd name="T45" fmla="*/ 2728961 h 3292174"/>
              <a:gd name="T46" fmla="*/ 5747718 w 5965113"/>
              <a:gd name="T47" fmla="*/ 2829419 h 3292174"/>
              <a:gd name="T48" fmla="*/ 5930977 w 5965113"/>
              <a:gd name="T49" fmla="*/ 2896389 h 3292174"/>
              <a:gd name="T50" fmla="*/ 5947637 w 5965113"/>
              <a:gd name="T51" fmla="*/ 2896389 h 3292174"/>
              <a:gd name="T52" fmla="*/ 4998015 w 5965113"/>
              <a:gd name="T53" fmla="*/ 2929875 h 329217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965113" h="3292174">
                <a:moveTo>
                  <a:pt x="2823821" y="2189212"/>
                </a:moveTo>
                <a:lnTo>
                  <a:pt x="2790403" y="2205923"/>
                </a:lnTo>
                <a:cubicBezTo>
                  <a:pt x="2801542" y="2261628"/>
                  <a:pt x="2814483" y="2317004"/>
                  <a:pt x="2823821" y="2373039"/>
                </a:cubicBezTo>
                <a:cubicBezTo>
                  <a:pt x="2831203" y="2417339"/>
                  <a:pt x="2824410" y="2464813"/>
                  <a:pt x="2840530" y="2506731"/>
                </a:cubicBezTo>
                <a:cubicBezTo>
                  <a:pt x="2853332" y="2540021"/>
                  <a:pt x="2885087" y="2562436"/>
                  <a:pt x="2907366" y="2590289"/>
                </a:cubicBezTo>
                <a:cubicBezTo>
                  <a:pt x="2912936" y="2623712"/>
                  <a:pt x="2920117" y="2656906"/>
                  <a:pt x="2924075" y="2690558"/>
                </a:cubicBezTo>
                <a:cubicBezTo>
                  <a:pt x="2931263" y="2751665"/>
                  <a:pt x="2930093" y="2813793"/>
                  <a:pt x="2940784" y="2874385"/>
                </a:cubicBezTo>
                <a:cubicBezTo>
                  <a:pt x="2946906" y="2909079"/>
                  <a:pt x="2954662" y="2945339"/>
                  <a:pt x="2974202" y="2974654"/>
                </a:cubicBezTo>
                <a:lnTo>
                  <a:pt x="3007620" y="3024789"/>
                </a:lnTo>
                <a:cubicBezTo>
                  <a:pt x="3008907" y="3033802"/>
                  <a:pt x="3035242" y="3224648"/>
                  <a:pt x="3041038" y="3242039"/>
                </a:cubicBezTo>
                <a:cubicBezTo>
                  <a:pt x="3047388" y="3261093"/>
                  <a:pt x="3074456" y="3292174"/>
                  <a:pt x="3074456" y="3292174"/>
                </a:cubicBezTo>
                <a:lnTo>
                  <a:pt x="1119503" y="267384"/>
                </a:lnTo>
                <a:lnTo>
                  <a:pt x="16709" y="116980"/>
                </a:lnTo>
                <a:lnTo>
                  <a:pt x="0" y="0"/>
                </a:lnTo>
                <a:cubicBezTo>
                  <a:pt x="271202" y="162745"/>
                  <a:pt x="185128" y="105993"/>
                  <a:pt x="551397" y="367653"/>
                </a:cubicBezTo>
                <a:cubicBezTo>
                  <a:pt x="697346" y="471918"/>
                  <a:pt x="835449" y="587410"/>
                  <a:pt x="985831" y="685173"/>
                </a:cubicBezTo>
                <a:cubicBezTo>
                  <a:pt x="1097224" y="757590"/>
                  <a:pt x="1211709" y="825460"/>
                  <a:pt x="1320011" y="902423"/>
                </a:cubicBezTo>
                <a:cubicBezTo>
                  <a:pt x="1757485" y="1213307"/>
                  <a:pt x="1500022" y="1107324"/>
                  <a:pt x="2055207" y="1370346"/>
                </a:cubicBezTo>
                <a:cubicBezTo>
                  <a:pt x="2224410" y="1450507"/>
                  <a:pt x="2397451" y="1523000"/>
                  <a:pt x="2573186" y="1587596"/>
                </a:cubicBezTo>
                <a:cubicBezTo>
                  <a:pt x="3049344" y="1762621"/>
                  <a:pt x="3556425" y="1862041"/>
                  <a:pt x="4010160" y="2088943"/>
                </a:cubicBezTo>
                <a:cubicBezTo>
                  <a:pt x="4685931" y="2426880"/>
                  <a:pt x="4069692" y="2140378"/>
                  <a:pt x="4728647" y="2389750"/>
                </a:cubicBezTo>
                <a:cubicBezTo>
                  <a:pt x="4819623" y="2424178"/>
                  <a:pt x="4904984" y="2472384"/>
                  <a:pt x="4995991" y="2506731"/>
                </a:cubicBezTo>
                <a:cubicBezTo>
                  <a:pt x="5200352" y="2583860"/>
                  <a:pt x="5432487" y="2602804"/>
                  <a:pt x="5614224" y="2723981"/>
                </a:cubicBezTo>
                <a:cubicBezTo>
                  <a:pt x="5664351" y="2757404"/>
                  <a:pt x="5712945" y="2793250"/>
                  <a:pt x="5764605" y="2824251"/>
                </a:cubicBezTo>
                <a:cubicBezTo>
                  <a:pt x="5849097" y="2874954"/>
                  <a:pt x="5859509" y="2876279"/>
                  <a:pt x="5948404" y="2891097"/>
                </a:cubicBezTo>
                <a:cubicBezTo>
                  <a:pt x="5953898" y="2892013"/>
                  <a:pt x="5959543" y="2891097"/>
                  <a:pt x="5965113" y="2891097"/>
                </a:cubicBezTo>
                <a:lnTo>
                  <a:pt x="5012700" y="29245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56" name="Straight Arrow Connector 51"/>
          <p:cNvCxnSpPr>
            <a:cxnSpLocks noChangeShapeType="1"/>
            <a:endCxn id="87047" idx="0"/>
          </p:cNvCxnSpPr>
          <p:nvPr/>
        </p:nvCxnSpPr>
        <p:spPr bwMode="auto">
          <a:xfrm flipH="1">
            <a:off x="1819275" y="3248025"/>
            <a:ext cx="25400" cy="1254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191125" y="5548313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87058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857875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9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5843588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0" name="Group 52"/>
          <p:cNvGrpSpPr>
            <a:grpSpLocks/>
          </p:cNvGrpSpPr>
          <p:nvPr/>
        </p:nvGrpSpPr>
        <p:grpSpPr bwMode="auto">
          <a:xfrm>
            <a:off x="5432425" y="1462088"/>
            <a:ext cx="3347107" cy="3419475"/>
            <a:chOff x="1069375" y="2446147"/>
            <a:chExt cx="3346348" cy="3418693"/>
          </a:xfrm>
        </p:grpSpPr>
        <p:sp>
          <p:nvSpPr>
            <p:cNvPr id="54" name="Rectangle 53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68" name="Rectangle 54"/>
            <p:cNvSpPr>
              <a:spLocks noChangeArrowheads="1"/>
            </p:cNvSpPr>
            <p:nvPr/>
          </p:nvSpPr>
          <p:spPr bwMode="auto">
            <a:xfrm>
              <a:off x="2154078" y="2446147"/>
              <a:ext cx="2261645" cy="83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6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0" name="Rectangle 56"/>
            <p:cNvSpPr>
              <a:spLocks noChangeArrowheads="1"/>
            </p:cNvSpPr>
            <p:nvPr/>
          </p:nvSpPr>
          <p:spPr bwMode="auto">
            <a:xfrm>
              <a:off x="2585561" y="5403175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61" name="Freeform 57"/>
          <p:cNvSpPr>
            <a:spLocks/>
          </p:cNvSpPr>
          <p:nvPr/>
        </p:nvSpPr>
        <p:spPr bwMode="auto">
          <a:xfrm>
            <a:off x="6218238" y="3778250"/>
            <a:ext cx="550862" cy="1308100"/>
          </a:xfrm>
          <a:custGeom>
            <a:avLst/>
            <a:gdLst>
              <a:gd name="T0" fmla="*/ 162405 w 551695"/>
              <a:gd name="T1" fmla="*/ 0 h 1308005"/>
              <a:gd name="T2" fmla="*/ 53527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62" name="Straight Arrow Connector 51"/>
          <p:cNvCxnSpPr>
            <a:cxnSpLocks noChangeShapeType="1"/>
          </p:cNvCxnSpPr>
          <p:nvPr/>
        </p:nvCxnSpPr>
        <p:spPr bwMode="auto">
          <a:xfrm flipH="1">
            <a:off x="5748338" y="3167063"/>
            <a:ext cx="492125" cy="2665412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Arrow Connector 51"/>
          <p:cNvCxnSpPr>
            <a:cxnSpLocks noChangeShapeType="1"/>
            <a:endCxn id="87059" idx="0"/>
          </p:cNvCxnSpPr>
          <p:nvPr/>
        </p:nvCxnSpPr>
        <p:spPr bwMode="auto">
          <a:xfrm>
            <a:off x="6399213" y="3192463"/>
            <a:ext cx="682625" cy="2651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56"/>
          <p:cNvSpPr>
            <a:spLocks noChangeArrowheads="1"/>
          </p:cNvSpPr>
          <p:nvPr/>
        </p:nvSpPr>
        <p:spPr bwMode="auto">
          <a:xfrm>
            <a:off x="5195888" y="4611688"/>
            <a:ext cx="744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Comic Sans MS" charset="0"/>
              </a:rPr>
              <a:t>1 IP</a:t>
            </a:r>
            <a:endParaRPr lang="en-US" altLang="x-non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43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>
                <a:ea typeface="宋体" charset="-122"/>
              </a:rPr>
              <a:t>Layered network architecture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160622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Domain Name System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Records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108450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http://www.iana.org/assignments/dns-parameters/dns-parameters.xhtml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9" grpId="0"/>
      <p:bldP spid="76810" grpId="0"/>
      <p:bldP spid="76811" grpId="0"/>
      <p:bldP spid="12" grpId="0"/>
      <p:bldP spid="13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Can DNS handle multiple values  for the same (name, service)?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ECADF-3FA0-D248-AE5B-0C445E70B6BD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226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CD0E45-4BF9-994A-BEBF-693E58119AD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Try DNS: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&lt;name&gt; &lt;type&gt;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xmu.edu</a:t>
            </a:r>
            <a:r>
              <a:rPr lang="en-US" altLang="zh-CN" dirty="0" err="1">
                <a:ea typeface="ＭＳ Ｐゴシック" charset="-128"/>
              </a:rPr>
              <a:t>.cn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others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various types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&lt;domain&gt; txt to retrieve </a:t>
            </a:r>
            <a:r>
              <a:rPr lang="en-US" altLang="x-none" dirty="0" err="1">
                <a:ea typeface="ＭＳ Ｐゴシック" charset="-128"/>
              </a:rPr>
              <a:t>spf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FA114-550A-0440-BD38-06DCAB9F98A5}"/>
              </a:ext>
            </a:extLst>
          </p:cNvPr>
          <p:cNvSpPr/>
          <p:nvPr/>
        </p:nvSpPr>
        <p:spPr>
          <a:xfrm>
            <a:off x="221672" y="5973028"/>
            <a:ext cx="80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www.zytrax.com</a:t>
            </a:r>
            <a:r>
              <a:rPr lang="en-US" dirty="0">
                <a:solidFill>
                  <a:srgbClr val="000000"/>
                </a:solidFill>
              </a:rPr>
              <a:t>/books/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/ch9/</a:t>
            </a:r>
            <a:r>
              <a:rPr lang="en-US" dirty="0" err="1">
                <a:solidFill>
                  <a:srgbClr val="000000"/>
                </a:solidFill>
              </a:rPr>
              <a:t>spf.html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5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20D757-6941-BD47-93CF-B51CFAA54DF9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Multiplexing/Demultiplexing</a:t>
            </a: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75"/>
            <a:ext cx="9144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EA1707-9B3E-664C-987C-C96139969187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193088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Recap: The Big Picture </a:t>
            </a:r>
            <a:br>
              <a:rPr lang="en-US" altLang="zh-CN" sz="3600">
                <a:ea typeface="宋体" charset="-122"/>
              </a:rPr>
            </a:br>
            <a:r>
              <a:rPr lang="en-US" altLang="zh-CN" sz="3600">
                <a:ea typeface="宋体" charset="-122"/>
              </a:rPr>
              <a:t>of the Internet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0338"/>
            <a:ext cx="8137525" cy="50657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Hosts and routers: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~ 1 bill. hosts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organized </a:t>
            </a:r>
            <a:r>
              <a:rPr lang="en-US" altLang="x-none" sz="2000" dirty="0">
                <a:ea typeface="ＭＳ Ｐゴシック" charset="-128"/>
              </a:rPr>
              <a:t>into ~50K networks</a:t>
            </a:r>
            <a:endParaRPr lang="en-US" altLang="zh-CN" sz="20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backbone links 100 </a:t>
            </a:r>
            <a:r>
              <a:rPr lang="en-US" altLang="zh-CN" sz="2000" dirty="0" err="1">
                <a:ea typeface="宋体" charset="-122"/>
              </a:rPr>
              <a:t>Gbps</a:t>
            </a:r>
            <a:r>
              <a:rPr lang="en-US" altLang="zh-CN" sz="2000" dirty="0">
                <a:ea typeface="宋体" charset="-122"/>
              </a:rPr>
              <a:t> 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datagram switching with virtual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circuit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l</a:t>
            </a:r>
            <a:r>
              <a:rPr lang="en-US" altLang="x-none" sz="2000" dirty="0">
                <a:ea typeface="ＭＳ Ｐゴシック" charset="-128"/>
              </a:rPr>
              <a:t>ayered network architecture</a:t>
            </a:r>
          </a:p>
          <a:p>
            <a:pPr lvl="2"/>
            <a:r>
              <a:rPr lang="en-US" altLang="zh-CN" sz="1800" dirty="0">
                <a:ea typeface="宋体" charset="-122"/>
              </a:rPr>
              <a:t>u</a:t>
            </a:r>
            <a:r>
              <a:rPr lang="en-US" altLang="x-none" sz="1800" dirty="0">
                <a:ea typeface="ＭＳ Ｐゴシック" charset="-128"/>
              </a:rPr>
              <a:t>se end-to-end arguments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to determine the services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provided by each layer</a:t>
            </a:r>
          </a:p>
          <a:p>
            <a:pPr lvl="2"/>
            <a:r>
              <a:rPr lang="en-US" altLang="zh-CN" sz="1600" dirty="0">
                <a:ea typeface="宋体" charset="-122"/>
              </a:rPr>
              <a:t>t</a:t>
            </a:r>
            <a:r>
              <a:rPr lang="en-US" altLang="x-none" sz="1600" dirty="0">
                <a:ea typeface="ＭＳ Ｐゴシック" charset="-128"/>
              </a:rPr>
              <a:t>he 5-layer hourglass architecture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of the Internet</a:t>
            </a:r>
          </a:p>
        </p:txBody>
      </p:sp>
      <p:sp>
        <p:nvSpPr>
          <p:cNvPr id="48132" name="Freeform 6"/>
          <p:cNvSpPr>
            <a:spLocks/>
          </p:cNvSpPr>
          <p:nvPr/>
        </p:nvSpPr>
        <p:spPr bwMode="auto">
          <a:xfrm>
            <a:off x="5645150" y="2022475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Freeform 7"/>
          <p:cNvSpPr>
            <a:spLocks/>
          </p:cNvSpPr>
          <p:nvPr/>
        </p:nvSpPr>
        <p:spPr bwMode="auto">
          <a:xfrm>
            <a:off x="7689850" y="2022475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Line 8"/>
          <p:cNvSpPr>
            <a:spLocks noChangeShapeType="1"/>
          </p:cNvSpPr>
          <p:nvPr/>
        </p:nvSpPr>
        <p:spPr bwMode="auto">
          <a:xfrm>
            <a:off x="6635750" y="34702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9"/>
          <p:cNvSpPr>
            <a:spLocks noChangeShapeType="1"/>
          </p:cNvSpPr>
          <p:nvPr/>
        </p:nvSpPr>
        <p:spPr bwMode="auto">
          <a:xfrm>
            <a:off x="6559550" y="40798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6942138" y="351155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5805488" y="5375275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7473950" y="5375275"/>
            <a:ext cx="115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6678613" y="5375275"/>
            <a:ext cx="931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6521450" y="28289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7316788" y="286067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48142" name="Line 21"/>
          <p:cNvSpPr>
            <a:spLocks noChangeShapeType="1"/>
          </p:cNvSpPr>
          <p:nvPr/>
        </p:nvSpPr>
        <p:spPr bwMode="auto">
          <a:xfrm>
            <a:off x="5645150" y="575627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23"/>
          <p:cNvSpPr>
            <a:spLocks noChangeShapeType="1"/>
          </p:cNvSpPr>
          <p:nvPr/>
        </p:nvSpPr>
        <p:spPr bwMode="auto">
          <a:xfrm>
            <a:off x="6254750" y="270827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24"/>
          <p:cNvSpPr>
            <a:spLocks noChangeShapeType="1"/>
          </p:cNvSpPr>
          <p:nvPr/>
        </p:nvSpPr>
        <p:spPr bwMode="auto">
          <a:xfrm>
            <a:off x="7169150" y="27082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45" name="Group 40"/>
          <p:cNvGrpSpPr>
            <a:grpSpLocks/>
          </p:cNvGrpSpPr>
          <p:nvPr/>
        </p:nvGrpSpPr>
        <p:grpSpPr bwMode="auto">
          <a:xfrm>
            <a:off x="5735638" y="2036763"/>
            <a:ext cx="2971800" cy="377825"/>
            <a:chOff x="2604654" y="1967359"/>
            <a:chExt cx="2971800" cy="378102"/>
          </a:xfrm>
        </p:grpSpPr>
        <p:sp>
          <p:nvSpPr>
            <p:cNvPr id="48148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48149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48150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48151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48152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8153" name="Straight Connector 46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146" name="Straight Connector 47"/>
          <p:cNvCxnSpPr>
            <a:cxnSpLocks noChangeShapeType="1"/>
          </p:cNvCxnSpPr>
          <p:nvPr/>
        </p:nvCxnSpPr>
        <p:spPr bwMode="auto">
          <a:xfrm rot="5400000">
            <a:off x="6671469" y="2542381"/>
            <a:ext cx="3175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Text Box 14"/>
          <p:cNvSpPr txBox="1">
            <a:spLocks noChangeArrowheads="1"/>
          </p:cNvSpPr>
          <p:nvPr/>
        </p:nvSpPr>
        <p:spPr bwMode="auto">
          <a:xfrm>
            <a:off x="6203950" y="2344738"/>
            <a:ext cx="54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24438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F664A4-9F37-F147-97A2-DBFAFA2EFBA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56" y="5956300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0109200" y="38608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81" y="3181350"/>
            <a:ext cx="5864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48577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446088"/>
            <a:ext cx="435292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261762" y="295573"/>
            <a:ext cx="3943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latin typeface="Comic Sans MS" charset="0"/>
              </a:rPr>
              <a:t>Formats of </a:t>
            </a:r>
            <a:r>
              <a:rPr lang="en-US" altLang="x-none">
                <a:latin typeface="Comic Sans MS" charset="0"/>
              </a:rPr>
              <a:t>main protocols</a:t>
            </a:r>
            <a:endParaRPr lang="en-US" alt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F53EE-F494-0F46-8B7E-B6A0E212AB6B}"/>
              </a:ext>
            </a:extLst>
          </p:cNvPr>
          <p:cNvSpPr txBox="1"/>
          <p:nvPr/>
        </p:nvSpPr>
        <p:spPr>
          <a:xfrm>
            <a:off x="0" y="4322763"/>
            <a:ext cx="2098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+mn-lt"/>
              </a:rPr>
              <a:t>Tip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services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map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to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header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fields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6051C8-8151-9346-80BB-2F55948007E4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Application layer o</a:t>
            </a: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verview</a:t>
            </a:r>
          </a:p>
        </p:txBody>
      </p:sp>
    </p:spTree>
    <p:extLst>
      <p:ext uri="{BB962C8B-B14F-4D97-AF65-F5344CB8AC3E}">
        <p14:creationId xmlns:p14="http://schemas.microsoft.com/office/powerpoint/2010/main" val="364922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FF6417-7D3F-BC43-869E-DA205F89467F}" type="slidenum">
              <a:rPr lang="en-US" altLang="x-none" sz="1400"/>
              <a:pPr/>
              <a:t>9</a:t>
            </a:fld>
            <a:endParaRPr lang="en-US" altLang="x-none" sz="14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Application Layer</a:t>
            </a:r>
            <a:r>
              <a:rPr lang="en-US" altLang="zh-CN">
                <a:ea typeface="宋体" charset="-122"/>
              </a:rPr>
              <a:t>: </a:t>
            </a:r>
            <a:r>
              <a:rPr lang="en-US" altLang="x-none">
                <a:ea typeface="ＭＳ Ｐゴシック" charset="-128"/>
              </a:rPr>
              <a:t>Goals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7325"/>
            <a:ext cx="770413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Conceptual + implementation aspects of network application protocols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client server paradigm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peer to peer paradigm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network app. programming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L</a:t>
            </a:r>
            <a:r>
              <a:rPr lang="en-US" altLang="x-none" dirty="0">
                <a:ea typeface="ＭＳ Ｐゴシック" charset="-128"/>
              </a:rPr>
              <a:t>earn about applications by examining common applications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smtp</a:t>
            </a:r>
            <a:r>
              <a:rPr lang="en-US" altLang="x-none" dirty="0">
                <a:ea typeface="ＭＳ Ｐゴシック" charset="-128"/>
              </a:rPr>
              <a:t>/pop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d</a:t>
            </a:r>
            <a:r>
              <a:rPr lang="en-US" altLang="x-none" dirty="0" err="1">
                <a:ea typeface="ＭＳ Ｐゴシック" charset="-128"/>
              </a:rPr>
              <a:t>ns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 (1, 1.1, /2)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content distribution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peer-to-peer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267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3090</Words>
  <Application>Microsoft Macintosh PowerPoint</Application>
  <PresentationFormat>On-screen Show (4:3)</PresentationFormat>
  <Paragraphs>696</Paragraphs>
  <Slides>48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ＭＳ Ｐゴシック</vt:lpstr>
      <vt:lpstr>Photina Casual Black</vt:lpstr>
      <vt:lpstr>宋体</vt:lpstr>
      <vt:lpstr>宋体</vt:lpstr>
      <vt:lpstr>ZapfDingbats</vt:lpstr>
      <vt:lpstr>Arial</vt:lpstr>
      <vt:lpstr>Calibri</vt:lpstr>
      <vt:lpstr>Comic Sans MS</vt:lpstr>
      <vt:lpstr>Courier New</vt:lpstr>
      <vt:lpstr>Menlo Regular</vt:lpstr>
      <vt:lpstr>Tahoma</vt:lpstr>
      <vt:lpstr>Times New Roman</vt:lpstr>
      <vt:lpstr>Wingdings</vt:lpstr>
      <vt:lpstr>Default Design</vt:lpstr>
      <vt:lpstr>2_Default Design</vt:lpstr>
      <vt:lpstr>4_Default Design</vt:lpstr>
      <vt:lpstr>Clip</vt:lpstr>
      <vt:lpstr>Photo Editor Photo</vt:lpstr>
      <vt:lpstr>Network Applications:  Email, DNS</vt:lpstr>
      <vt:lpstr>Outline</vt:lpstr>
      <vt:lpstr>Recap: Layering</vt:lpstr>
      <vt:lpstr>Some Implications of Layered Architecture</vt:lpstr>
      <vt:lpstr>Multiplexing/Demultiplexing</vt:lpstr>
      <vt:lpstr>Recap: The Big Picture  of the Internet</vt:lpstr>
      <vt:lpstr>PowerPoint Presentation</vt:lpstr>
      <vt:lpstr>Outline</vt:lpstr>
      <vt:lpstr>Application Layer: Goals</vt:lpstr>
      <vt:lpstr>Network Applications vs. Application-layer Protocols</vt:lpstr>
      <vt:lpstr>App. and Trans.: App. Protocols and their Transport Protocols</vt:lpstr>
      <vt:lpstr>Client-Server Paradigm</vt:lpstr>
      <vt:lpstr>Client-Server Paradigm: Key Questions</vt:lpstr>
      <vt:lpstr>Outline</vt:lpstr>
      <vt:lpstr>Electronic Mail</vt:lpstr>
      <vt:lpstr>Recall: SMTP</vt:lpstr>
      <vt:lpstr>Electronic Mail: Components</vt:lpstr>
      <vt:lpstr>Email Transport Architecture</vt:lpstr>
      <vt:lpstr>SMTP: Mail Transport Protocol Messages (Envelop Messages)</vt:lpstr>
      <vt:lpstr>Mail Message Data</vt:lpstr>
      <vt:lpstr>Message Format: Multimedia Extensions</vt:lpstr>
      <vt:lpstr>Multipart Type: How Attachment Works</vt:lpstr>
      <vt:lpstr>POP3 Protocol: Mail Retrieval</vt:lpstr>
      <vt:lpstr>Exercise</vt:lpstr>
      <vt:lpstr>Evaluation of SMTP/POP/IMAP</vt:lpstr>
      <vt:lpstr>Email Security: Spam</vt:lpstr>
      <vt:lpstr>Email Security Issue: Spam</vt:lpstr>
      <vt:lpstr>Email Security Issue: Spam</vt:lpstr>
      <vt:lpstr>Discussion: How May One Handle  Email Spams?</vt:lpstr>
      <vt:lpstr>Detection Methods Used by GMail</vt:lpstr>
      <vt:lpstr>Email Authentication Approaches</vt:lpstr>
      <vt:lpstr>Sender Policy Framework (SPF RFC7208)</vt:lpstr>
      <vt:lpstr>Key Question for SPF?</vt:lpstr>
      <vt:lpstr>DomainKeys Identified Mail (DKIM; RFC 5585)</vt:lpstr>
      <vt:lpstr>DomainKeys Identified Mail (DKIM)</vt:lpstr>
      <vt:lpstr>Example: RSA</vt:lpstr>
      <vt:lpstr>RSA: Signing/Verification</vt:lpstr>
      <vt:lpstr>Key Question about DKIM?</vt:lpstr>
      <vt:lpstr>Summary: Some Key Remaining Issues about Email</vt:lpstr>
      <vt:lpstr>Scalability/Robustness</vt:lpstr>
      <vt:lpstr>Mapping Functions Design Alternatives</vt:lpstr>
      <vt:lpstr>Mapping Functions Design Alternatives</vt:lpstr>
      <vt:lpstr>Outline</vt:lpstr>
      <vt:lpstr>DNS: Domain Name System</vt:lpstr>
      <vt:lpstr>DNS Records</vt:lpstr>
      <vt:lpstr>Discussion</vt:lpstr>
      <vt:lpstr>Try DNS: Examples</vt:lpstr>
      <vt:lpstr>Observations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429</cp:revision>
  <cp:lastPrinted>2017-09-14T16:37:59Z</cp:lastPrinted>
  <dcterms:created xsi:type="dcterms:W3CDTF">1999-10-08T19:08:27Z</dcterms:created>
  <dcterms:modified xsi:type="dcterms:W3CDTF">2021-09-30T13:32:18Z</dcterms:modified>
</cp:coreProperties>
</file>