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418" r:id="rId2"/>
    <p:sldMasterId id="2147486908" r:id="rId3"/>
    <p:sldMasterId id="2147486921" r:id="rId4"/>
  </p:sldMasterIdLst>
  <p:notesMasterIdLst>
    <p:notesMasterId r:id="rId67"/>
  </p:notesMasterIdLst>
  <p:handoutMasterIdLst>
    <p:handoutMasterId r:id="rId68"/>
  </p:handoutMasterIdLst>
  <p:sldIdLst>
    <p:sldId id="321" r:id="rId5"/>
    <p:sldId id="298" r:id="rId6"/>
    <p:sldId id="392" r:id="rId7"/>
    <p:sldId id="558" r:id="rId8"/>
    <p:sldId id="667" r:id="rId9"/>
    <p:sldId id="299" r:id="rId10"/>
    <p:sldId id="539" r:id="rId11"/>
    <p:sldId id="407" r:id="rId12"/>
    <p:sldId id="563" r:id="rId13"/>
    <p:sldId id="258" r:id="rId14"/>
    <p:sldId id="566" r:id="rId15"/>
    <p:sldId id="257" r:id="rId16"/>
    <p:sldId id="713" r:id="rId17"/>
    <p:sldId id="568" r:id="rId18"/>
    <p:sldId id="458" r:id="rId19"/>
    <p:sldId id="459" r:id="rId20"/>
    <p:sldId id="569" r:id="rId21"/>
    <p:sldId id="518" r:id="rId22"/>
    <p:sldId id="588" r:id="rId23"/>
    <p:sldId id="460" r:id="rId24"/>
    <p:sldId id="461" r:id="rId25"/>
    <p:sldId id="462" r:id="rId26"/>
    <p:sldId id="589" r:id="rId27"/>
    <p:sldId id="574" r:id="rId28"/>
    <p:sldId id="714" r:id="rId29"/>
    <p:sldId id="512" r:id="rId30"/>
    <p:sldId id="466" r:id="rId31"/>
    <p:sldId id="587" r:id="rId32"/>
    <p:sldId id="514" r:id="rId33"/>
    <p:sldId id="517" r:id="rId34"/>
    <p:sldId id="678" r:id="rId35"/>
    <p:sldId id="679" r:id="rId36"/>
    <p:sldId id="681" r:id="rId37"/>
    <p:sldId id="682" r:id="rId38"/>
    <p:sldId id="683" r:id="rId39"/>
    <p:sldId id="684" r:id="rId40"/>
    <p:sldId id="685" r:id="rId41"/>
    <p:sldId id="687" r:id="rId42"/>
    <p:sldId id="689" r:id="rId43"/>
    <p:sldId id="615" r:id="rId44"/>
    <p:sldId id="616" r:id="rId45"/>
    <p:sldId id="617" r:id="rId46"/>
    <p:sldId id="715" r:id="rId47"/>
    <p:sldId id="505" r:id="rId48"/>
    <p:sldId id="601" r:id="rId49"/>
    <p:sldId id="703" r:id="rId50"/>
    <p:sldId id="676" r:id="rId51"/>
    <p:sldId id="704" r:id="rId52"/>
    <p:sldId id="712" r:id="rId53"/>
    <p:sldId id="705" r:id="rId54"/>
    <p:sldId id="506" r:id="rId55"/>
    <p:sldId id="603" r:id="rId56"/>
    <p:sldId id="493" r:id="rId57"/>
    <p:sldId id="508" r:id="rId58"/>
    <p:sldId id="494" r:id="rId59"/>
    <p:sldId id="495" r:id="rId60"/>
    <p:sldId id="496" r:id="rId61"/>
    <p:sldId id="498" r:id="rId62"/>
    <p:sldId id="540" r:id="rId63"/>
    <p:sldId id="541" r:id="rId64"/>
    <p:sldId id="716" r:id="rId65"/>
    <p:sldId id="690" r:id="rId66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79"/>
    <p:restoredTop sz="93649"/>
  </p:normalViewPr>
  <p:slideViewPr>
    <p:cSldViewPr snapToGrid="0">
      <p:cViewPr varScale="1">
        <p:scale>
          <a:sx n="131" d="100"/>
          <a:sy n="131" d="100"/>
        </p:scale>
        <p:origin x="14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52BF989D-5563-0440-B2AB-D8B412D38B3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8646C9A3-2B04-5A47-B4B0-3A883A3F4D9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536D547-4887-394D-A033-F12FAE0F5B8D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935440F-3C1D-784C-9547-25A22964DADF}" type="slidenum">
              <a:rPr lang="en-US" altLang="x-none" sz="1200"/>
              <a:pPr/>
              <a:t>11</a:t>
            </a:fld>
            <a:endParaRPr lang="en-US" altLang="x-none" sz="120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2395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74D28DA-A85A-114C-835D-C9C395B98C01}" type="slidenum">
              <a:rPr lang="en-US" altLang="x-none" sz="1200"/>
              <a:pPr/>
              <a:t>12</a:t>
            </a:fld>
            <a:endParaRPr lang="en-US" altLang="x-none" sz="1200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498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3FE78AE-2CA1-804F-BA43-743532715472}" type="slidenum">
              <a:rPr lang="en-US" altLang="x-none" sz="1200">
                <a:solidFill>
                  <a:srgbClr val="000000"/>
                </a:solidFill>
              </a:rPr>
              <a:pPr/>
              <a:t>13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0675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E4BA122-E74B-5043-A7EA-7357BCA3A0F0}" type="slidenum">
              <a:rPr lang="en-US" altLang="x-none" sz="1200"/>
              <a:pPr/>
              <a:t>14</a:t>
            </a:fld>
            <a:endParaRPr lang="en-US" altLang="x-none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3197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E230A0C-7883-7342-9292-03A44B933D26}" type="slidenum">
              <a:rPr lang="en-US" altLang="x-none" sz="1200">
                <a:solidFill>
                  <a:srgbClr val="000000"/>
                </a:solidFill>
              </a:rPr>
              <a:pPr/>
              <a:t>15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4820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1E56F62-2F06-CB4E-A6A7-F9CD66D686BD}" type="slidenum">
              <a:rPr lang="en-US" altLang="x-none" sz="1200">
                <a:solidFill>
                  <a:srgbClr val="000000"/>
                </a:solidFill>
              </a:rPr>
              <a:pPr/>
              <a:t>16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2883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E230A0C-7883-7342-9292-03A44B933D26}" type="slidenum">
              <a:rPr lang="en-US" altLang="x-none" sz="1200">
                <a:solidFill>
                  <a:srgbClr val="000000"/>
                </a:solidFill>
              </a:rPr>
              <a:pPr/>
              <a:t>17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1893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6B77D04-B309-694A-AACE-92BC1869AF83}" type="slidenum">
              <a:rPr lang="en-US" altLang="x-none" sz="1200">
                <a:solidFill>
                  <a:srgbClr val="000000"/>
                </a:solidFill>
              </a:rPr>
              <a:pPr/>
              <a:t>18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6717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1E56F62-2F06-CB4E-A6A7-F9CD66D686BD}" type="slidenum">
              <a:rPr lang="en-US" altLang="x-none" sz="1200">
                <a:solidFill>
                  <a:srgbClr val="000000"/>
                </a:solidFill>
              </a:rPr>
              <a:pPr/>
              <a:t>19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1166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D273E00-F5DE-2B43-BB82-AAB53E037E46}" type="slidenum">
              <a:rPr lang="en-US" altLang="x-none" sz="1200">
                <a:solidFill>
                  <a:srgbClr val="000000"/>
                </a:solidFill>
              </a:rPr>
              <a:pPr/>
              <a:t>20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51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E7145D2-C0E3-AF4F-9CE4-17A10A289C10}" type="slidenum">
              <a:rPr lang="en-US" altLang="x-none" sz="1200"/>
              <a:pPr/>
              <a:t>2</a:t>
            </a:fld>
            <a:endParaRPr lang="en-US" altLang="x-none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F1F42D7-5001-7643-B737-DC09145B48B0}" type="slidenum">
              <a:rPr lang="en-US" altLang="x-none" sz="1200">
                <a:solidFill>
                  <a:srgbClr val="000000"/>
                </a:solidFill>
              </a:rPr>
              <a:pPr/>
              <a:t>21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3132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28598F5-DE57-B34E-A811-92A4E1AA9766}" type="slidenum">
              <a:rPr lang="en-US" altLang="x-none" sz="1200">
                <a:solidFill>
                  <a:srgbClr val="000000"/>
                </a:solidFill>
              </a:rPr>
              <a:pPr/>
              <a:t>22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2455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9A69EB8-B60D-1949-9645-C0B696785B03}" type="slidenum">
              <a:rPr lang="en-US" altLang="x-none" sz="1200">
                <a:solidFill>
                  <a:srgbClr val="000000"/>
                </a:solidFill>
              </a:rPr>
              <a:pPr/>
              <a:t>23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http://www.electrictoolbox.com/article/networking/pop3-commands/</a:t>
            </a:r>
          </a:p>
        </p:txBody>
      </p:sp>
    </p:spTree>
    <p:extLst>
      <p:ext uri="{BB962C8B-B14F-4D97-AF65-F5344CB8AC3E}">
        <p14:creationId xmlns:p14="http://schemas.microsoft.com/office/powerpoint/2010/main" val="1530585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3D14271-6207-734F-9407-3FF3837DBA65}" type="slidenum">
              <a:rPr lang="en-US" altLang="x-none" sz="1200">
                <a:solidFill>
                  <a:srgbClr val="000000"/>
                </a:solidFill>
              </a:rPr>
              <a:pPr/>
              <a:t>25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2814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568C580-7D3B-BB49-A9E7-2C25B362C7D3}" type="slidenum">
              <a:rPr lang="en-US" altLang="x-none" sz="1200">
                <a:solidFill>
                  <a:srgbClr val="000000"/>
                </a:solidFill>
              </a:rPr>
              <a:pPr/>
              <a:t>26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http://www.securelist.com/en/analysis/204792282/Spam_in_January_2013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https://www.trustwave.com/support/labs/spam_statistics.asp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http://en.wikipedia.org/wiki/Bayesian_spam_filtering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http://www.pcworld.com/article/252206/google_explains_gmails_spam_filtering_process.html</a:t>
            </a:r>
          </a:p>
        </p:txBody>
      </p:sp>
    </p:spTree>
    <p:extLst>
      <p:ext uri="{BB962C8B-B14F-4D97-AF65-F5344CB8AC3E}">
        <p14:creationId xmlns:p14="http://schemas.microsoft.com/office/powerpoint/2010/main" val="3558745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B5BCDE4-F72E-DD48-B093-4FA8A35F7CBE}" type="slidenum">
              <a:rPr lang="en-US" altLang="x-none" sz="1200">
                <a:solidFill>
                  <a:srgbClr val="000000"/>
                </a:solidFill>
              </a:rPr>
              <a:pPr/>
              <a:t>27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229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B5BCDE4-F72E-DD48-B093-4FA8A35F7CBE}" type="slidenum">
              <a:rPr lang="en-US" altLang="x-none" sz="1200">
                <a:solidFill>
                  <a:srgbClr val="000000"/>
                </a:solidFill>
              </a:rPr>
              <a:pPr/>
              <a:t>28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2323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90CBFD4-764D-664E-83F4-9544A0251142}" type="slidenum">
              <a:rPr lang="en-US" altLang="x-none" sz="1200">
                <a:solidFill>
                  <a:srgbClr val="000000"/>
                </a:solidFill>
              </a:rPr>
              <a:pPr/>
              <a:t>29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http://www.slideshare.net/kka7/what-you-need-to-know-about-email-authentication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6114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0FE9E18-4936-BE4E-9B00-8FF00AD8C90F}" type="slidenum">
              <a:rPr lang="en-US" altLang="x-none" sz="1200">
                <a:solidFill>
                  <a:srgbClr val="000000"/>
                </a:solidFill>
              </a:rPr>
              <a:pPr/>
              <a:t>30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</p:txBody>
      </p:sp>
    </p:spTree>
    <p:extLst>
      <p:ext uri="{BB962C8B-B14F-4D97-AF65-F5344CB8AC3E}">
        <p14:creationId xmlns:p14="http://schemas.microsoft.com/office/powerpoint/2010/main" val="1531210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6D58F5-876E-D84E-BAD6-EEDF41B4A7F6}" type="slidenum">
              <a:rPr lang="en-US" altLang="x-none" sz="1200">
                <a:solidFill>
                  <a:srgbClr val="000000"/>
                </a:solidFill>
              </a:rPr>
              <a:pPr/>
              <a:t>31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support.google.com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/mail/answer/1366858?hl=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en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support.simpledns.com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/KB/a62/configuring-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dns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-records-for-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domainkeys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dkim.aspx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dmarc.org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/presentations/ARC-Overview-2016Q3-v01.pdf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2753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BCE7123-59E4-1D44-BFBF-42461ECA012E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73835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1CE66FA-3151-6A47-8A7C-F2761C65ADE3}" type="slidenum">
              <a:rPr lang="en-US" altLang="x-none" sz="1200">
                <a:solidFill>
                  <a:srgbClr val="000000"/>
                </a:solidFill>
              </a:rPr>
              <a:pPr/>
              <a:t>32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</p:txBody>
      </p:sp>
    </p:spTree>
    <p:extLst>
      <p:ext uri="{BB962C8B-B14F-4D97-AF65-F5344CB8AC3E}">
        <p14:creationId xmlns:p14="http://schemas.microsoft.com/office/powerpoint/2010/main" val="1464774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&lt;selector&gt;._domainkey.example.com</a:t>
            </a:r>
          </a:p>
          <a:p>
            <a:pPr marL="0" lvl="1"/>
            <a:r>
              <a:rPr lang="en-US" altLang="x-none">
                <a:latin typeface="Comic Sans MS" charset="0"/>
                <a:ea typeface="ＭＳ Ｐゴシック" charset="-128"/>
              </a:rPr>
              <a:t>dig txt &lt;selector&gt;._domainkey.&lt;domain&gt; +short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F3E9F5B-1369-4C48-AE00-77171B8A3205}" type="slidenum">
              <a:rPr lang="en-US" altLang="x-none" sz="1200">
                <a:solidFill>
                  <a:srgbClr val="000000"/>
                </a:solidFill>
              </a:rPr>
              <a:pPr/>
              <a:t>33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1321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98CB1DD-A376-D64C-9D27-AFB02D48F618}" type="slidenum">
              <a:rPr lang="en-US" altLang="x-none" sz="1200">
                <a:solidFill>
                  <a:srgbClr val="000000"/>
                </a:solidFill>
              </a:rPr>
              <a:pPr/>
              <a:t>34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mailing lists or account forwarding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blog.returnpath.com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/how-to-explain-authenticated-received-chain-arc-in-plain-english-2/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support.google.com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/mail/answer/1366858?hl=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en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support.simpledns.com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/KB/a62/configuring-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dns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-records-for-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domainkeys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dkim.aspx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6328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F4E36CD-1C99-5C4C-9A96-75BD36CB9D31}" type="slidenum">
              <a:rPr lang="en-US" altLang="x-none" sz="1200">
                <a:solidFill>
                  <a:srgbClr val="000000"/>
                </a:solidFill>
              </a:rPr>
              <a:pPr/>
              <a:t>35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</p:txBody>
      </p:sp>
    </p:spTree>
    <p:extLst>
      <p:ext uri="{BB962C8B-B14F-4D97-AF65-F5344CB8AC3E}">
        <p14:creationId xmlns:p14="http://schemas.microsoft.com/office/powerpoint/2010/main" val="14665591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E0FA8ED-13BE-5942-80C0-E0EAD9960322}" type="slidenum">
              <a:rPr lang="zh-CN" altLang="en-US" sz="1200">
                <a:solidFill>
                  <a:srgbClr val="000000"/>
                </a:solidFill>
              </a:rPr>
              <a:pPr/>
              <a:t>36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1733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A2CF3FA-C826-3F4C-B2AC-2F7018B1B537}" type="slidenum">
              <a:rPr lang="zh-CN" altLang="en-US" sz="1200">
                <a:solidFill>
                  <a:srgbClr val="000000"/>
                </a:solidFill>
              </a:rPr>
              <a:pPr/>
              <a:t>37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1971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&lt;selector&gt;._domainkey.example.com</a:t>
            </a:r>
          </a:p>
          <a:p>
            <a:pPr marL="0" lvl="1"/>
            <a:r>
              <a:rPr lang="en-US" altLang="x-none">
                <a:latin typeface="Comic Sans MS" charset="0"/>
                <a:ea typeface="ＭＳ Ｐゴシック" charset="-128"/>
              </a:rPr>
              <a:t>dig txt &lt;selector&gt;._domainkey.&lt;domain&gt; +short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C0AB952-40EB-3C41-9E29-3959BEB70748}" type="slidenum">
              <a:rPr lang="en-US" altLang="x-none" sz="1200">
                <a:solidFill>
                  <a:srgbClr val="000000"/>
                </a:solidFill>
              </a:rPr>
              <a:pPr/>
              <a:t>38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833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1569AC3-F6F6-114F-9D23-5F9077225922}" type="slidenum">
              <a:rPr lang="en-US" altLang="x-none" sz="1200">
                <a:solidFill>
                  <a:srgbClr val="000000"/>
                </a:solidFill>
              </a:rPr>
              <a:pPr/>
              <a:t>39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31706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89C87F9-B22F-FD43-B505-4B870E42C9F7}" type="slidenum">
              <a:rPr lang="en-US" altLang="x-none" sz="1200">
                <a:solidFill>
                  <a:srgbClr val="000000"/>
                </a:solidFill>
              </a:rPr>
              <a:pPr/>
              <a:t>40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8D7D2C-4FB4-1742-8B1A-051090317B37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41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A71F6D4-A5A9-DA4F-9E3E-67E83A3F2583}" type="slidenum">
              <a:rPr lang="en-US" altLang="x-none" sz="1200"/>
              <a:pPr/>
              <a:t>5</a:t>
            </a:fld>
            <a:endParaRPr lang="en-US" altLang="x-none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54A523E-4866-4542-9B20-10EC734F7A32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42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E4BA122-E74B-5043-A7EA-7357BCA3A0F0}" type="slidenum">
              <a:rPr lang="en-US" altLang="x-none" sz="1200"/>
              <a:pPr/>
              <a:t>43</a:t>
            </a:fld>
            <a:endParaRPr lang="en-US" altLang="x-none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2580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66BF0CE-331D-3E49-9192-1B7D888F55A5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44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Why name: easy to remember, one-level of indirection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08B495E-2AF7-5242-8741-60945ECA960A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45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8B4B1F-A36D-CE46-9F70-4BA7F9B544B5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47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E114A1D-C116-8348-BAD1-644ECB29C9D9}" type="slidenum">
              <a:rPr lang="en-US" altLang="x-none" sz="1200">
                <a:solidFill>
                  <a:srgbClr val="000000"/>
                </a:solidFill>
              </a:rPr>
              <a:pPr/>
              <a:t>49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  <a:p>
            <a:r>
              <a:rPr lang="en-US" altLang="x-none">
                <a:latin typeface="Comic Sans MS" charset="0"/>
                <a:ea typeface="ＭＳ Ｐゴシック" charset="-128"/>
              </a:rPr>
              <a:t>Try TXT record for gmail.com</a:t>
            </a:r>
            <a:br>
              <a:rPr lang="en-US" altLang="x-none">
                <a:latin typeface="Comic Sans MS" charset="0"/>
                <a:ea typeface="ＭＳ Ｐゴシック" charset="-128"/>
              </a:rPr>
            </a:br>
            <a:r>
              <a:rPr lang="en-US" altLang="x-none">
                <a:latin typeface="Comic Sans MS" charset="0"/>
                <a:ea typeface="ＭＳ Ｐゴシック" charset="-128"/>
              </a:rPr>
              <a:t>dig txt gmail.com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98831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CF7AB86-49C1-5D40-8F49-51EF43AFBB7A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51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6FB6367-371B-224E-94F4-5C8FC7382DFD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52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53C065-41C6-264D-A433-31FA9F9224B2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53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03F5840-615E-6041-AFED-65E3703B6225}" type="slidenum">
              <a:rPr lang="en-US" altLang="x-none" sz="1200"/>
              <a:pPr/>
              <a:t>54</a:t>
            </a:fld>
            <a:endParaRPr lang="en-US" altLang="x-none" sz="120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8EC706A-270B-3C44-BBCC-D9D3256D8E79}" type="slidenum">
              <a:rPr lang="en-US" altLang="x-none" sz="1200"/>
              <a:pPr/>
              <a:t>6</a:t>
            </a:fld>
            <a:endParaRPr lang="en-US" altLang="x-none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36282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6BD827A-A064-1C45-BDEA-ED51D9330FA7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55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326E943-A242-5B44-8460-A5B2C6726C9A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56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C8A735-5E5B-C148-B594-136DCF8F2148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57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1FCE18-4325-7545-8927-F4AECE267C32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58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C93EB7F-7649-1942-955E-7E2D39CFE65C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59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CAE65DB-C947-A049-9713-826FDAF73971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60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E4BA122-E74B-5043-A7EA-7357BCA3A0F0}" type="slidenum">
              <a:rPr lang="en-US" altLang="x-none" sz="1200"/>
              <a:pPr/>
              <a:t>61</a:t>
            </a:fld>
            <a:endParaRPr lang="en-US" altLang="x-none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32496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CEA6A84-3E8D-A645-886E-E41F97F5967D}" type="slidenum">
              <a:rPr lang="en-US" altLang="x-none" sz="1200">
                <a:solidFill>
                  <a:srgbClr val="000000"/>
                </a:solidFill>
              </a:rPr>
              <a:pPr/>
              <a:t>62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Basic questions: how to encode domain name; how to do compression</a:t>
            </a:r>
            <a:r>
              <a:rPr lang="is-IS" altLang="x-none">
                <a:latin typeface="Times New Roman" charset="0"/>
                <a:ea typeface="ＭＳ Ｐゴシック" charset="-128"/>
              </a:rPr>
              <a:t>…</a:t>
            </a:r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3735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61FF867-41F7-104C-9626-B84DDA068E3F}" type="slidenum">
              <a:rPr lang="en-US" altLang="x-none" sz="1200">
                <a:solidFill>
                  <a:srgbClr val="000000"/>
                </a:solidFill>
              </a:rPr>
              <a:pPr/>
              <a:t>7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2709BAF-8284-674E-948B-76938275CA9E}" type="slidenum">
              <a:rPr lang="en-US" altLang="x-none" sz="1200"/>
              <a:pPr/>
              <a:t>8</a:t>
            </a:fld>
            <a:endParaRPr lang="en-US" altLang="x-none" sz="120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477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998FF7B-9CB1-4D4C-A531-EAB0EED69C42}" type="slidenum">
              <a:rPr lang="en-US" altLang="x-none" sz="1200"/>
              <a:pPr/>
              <a:t>9</a:t>
            </a:fld>
            <a:endParaRPr lang="en-US" altLang="x-none" sz="120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3721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983254D-EBCE-264A-B9C2-D52F0BD3FBEB}" type="slidenum">
              <a:rPr lang="en-US" altLang="x-none" sz="1200"/>
              <a:pPr/>
              <a:t>10</a:t>
            </a:fld>
            <a:endParaRPr lang="en-US" altLang="x-none" sz="12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40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CB3CC7-7D20-B141-B7BB-1F10495C1FB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914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E15647-6BAD-1A44-B8A0-62783A6270D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62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2EE8F-853D-0B40-AD9E-08D73A7CA6B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7235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529889D0-D0EF-4F47-9D54-EA39AD8F5AB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5358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4F8BDA6-2F5E-144E-BDA8-705FF6ECCA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2632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8FE22E4C-9F9C-7046-A021-26418B6DE0D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4938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333ECADF-3FA0-D248-AE5B-0C445E70B6B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2365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B637A57D-2B87-5B49-A82B-54B608B2157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253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E53CCB7D-E4A9-BD46-B97D-5622055D525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008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8E87C43-5EB3-0A42-98C8-6BD951E1A2E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4693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451BE01E-3D7B-0C45-BB5C-91DBE283FCB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5826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FACAB-856A-214C-B61A-FFD26A94A57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749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7049D138-22E6-C44E-86D1-8E2584235A3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58525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F2BA5611-9168-944C-BD09-B24466E8C37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9284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AA96E5A-E28B-3040-BFE5-2553C8FE3D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74837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C2C7AFB-BE06-2143-A1B2-BC39CED2705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56532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30F271DF-E9DE-B742-86C1-D621160EDB7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C2146B74-3298-954A-8553-4F96EA30D128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3A1FFEC8-4A9B-5B4D-A12B-3530E5D8D943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2315B7B5-493D-4142-BD3C-D8C43A6D5513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23833364-B7AE-2346-B340-1BA6AEDD392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7AA98699-5322-1A44-A132-BE432D0C91B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3F044E-F6CA-0844-AF69-7FE3A48D0D1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00818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7FCB0225-70AE-DC4B-A631-8EEC7CA860C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B343B0F-CB94-E744-93CA-9AFFB7C6AC6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4C477296-61B1-744A-B182-AC2D7DE7CA6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7A8AE6D-0F53-C74A-8E0B-7F12B9D1C7B3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EF608F7-2C80-F148-881E-71F3D3F13F5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6AC371B-FE57-2942-A745-147ECBB3C6A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802A86CC-2C03-374E-83CB-F006990CD7C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1AE2F55-6B61-9448-9C9C-CCAA11676C8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E81CB2A-F4A1-A443-B3C5-A213CBB7613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8A819ECB-B17D-A24A-98D9-8F90FB4A2C7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C885CE-C944-EA4E-B1EF-975E22A9A1D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15157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E16C08BF-2BEF-A44A-B1B7-DCE72742CD5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0DD1FF45-0697-6A45-A608-5D5661F01A4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1602E287-2224-0A4C-8F84-FC7DD5B27DB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7967832-F89E-8B45-AD12-D1D67A814C0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5FF28038-92E7-5D40-9DD0-312394A3785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ED630674-4235-254D-8A26-60FC3EA6CA3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06F10EEF-19AB-A14F-B1D7-62F28BF0BAA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BC905D8B-0997-164C-A88F-29E9A4CBE38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E5BAB2-033B-BF43-A9B8-76D0A128BB3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5797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C19588-5A43-D54A-A71A-BA303CB08F4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37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B82AD-ECA6-A64B-9E46-81EC86E1235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789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534BA3-9FE7-AB4F-84BF-353ED59BCB0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458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340890-B522-524F-8A2E-1E09523461B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489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AC34326-F25C-8248-8165-DA7F4FA0851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61" r:id="rId1"/>
    <p:sldLayoutId id="2147486862" r:id="rId2"/>
    <p:sldLayoutId id="2147486863" r:id="rId3"/>
    <p:sldLayoutId id="2147486864" r:id="rId4"/>
    <p:sldLayoutId id="2147486865" r:id="rId5"/>
    <p:sldLayoutId id="2147486866" r:id="rId6"/>
    <p:sldLayoutId id="2147486867" r:id="rId7"/>
    <p:sldLayoutId id="2147486868" r:id="rId8"/>
    <p:sldLayoutId id="2147486869" r:id="rId9"/>
    <p:sldLayoutId id="2147486870" r:id="rId10"/>
    <p:sldLayoutId id="21474868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6C7D668E-3066-2647-9349-E407D49523B6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6630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84" r:id="rId1"/>
    <p:sldLayoutId id="2147486885" r:id="rId2"/>
    <p:sldLayoutId id="2147486886" r:id="rId3"/>
    <p:sldLayoutId id="2147486887" r:id="rId4"/>
    <p:sldLayoutId id="2147486888" r:id="rId5"/>
    <p:sldLayoutId id="2147486889" r:id="rId6"/>
    <p:sldLayoutId id="2147486890" r:id="rId7"/>
    <p:sldLayoutId id="2147486891" r:id="rId8"/>
    <p:sldLayoutId id="2147486892" r:id="rId9"/>
    <p:sldLayoutId id="2147486893" r:id="rId10"/>
    <p:sldLayoutId id="2147486894" r:id="rId11"/>
    <p:sldLayoutId id="214748689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F88CDC2D-5CD2-D349-987F-C26F03B851D2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6630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57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909" r:id="rId1"/>
    <p:sldLayoutId id="2147486910" r:id="rId2"/>
    <p:sldLayoutId id="2147486911" r:id="rId3"/>
    <p:sldLayoutId id="2147486912" r:id="rId4"/>
    <p:sldLayoutId id="2147486913" r:id="rId5"/>
    <p:sldLayoutId id="2147486914" r:id="rId6"/>
    <p:sldLayoutId id="2147486915" r:id="rId7"/>
    <p:sldLayoutId id="2147486916" r:id="rId8"/>
    <p:sldLayoutId id="2147486917" r:id="rId9"/>
    <p:sldLayoutId id="2147486918" r:id="rId10"/>
    <p:sldLayoutId id="2147486919" r:id="rId11"/>
    <p:sldLayoutId id="21474869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C2A1B699-32A3-B347-BFAD-E3632D421420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9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922" r:id="rId1"/>
    <p:sldLayoutId id="2147486923" r:id="rId2"/>
    <p:sldLayoutId id="2147486924" r:id="rId3"/>
    <p:sldLayoutId id="2147486925" r:id="rId4"/>
    <p:sldLayoutId id="2147486926" r:id="rId5"/>
    <p:sldLayoutId id="2147486927" r:id="rId6"/>
    <p:sldLayoutId id="2147486928" r:id="rId7"/>
    <p:sldLayoutId id="2147486929" r:id="rId8"/>
    <p:sldLayoutId id="2147486930" r:id="rId9"/>
    <p:sldLayoutId id="2147486931" r:id="rId10"/>
    <p:sldLayoutId id="2147486932" r:id="rId11"/>
    <p:sldLayoutId id="214748693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3" Type="http://schemas.openxmlformats.org/officeDocument/2006/relationships/notesSlide" Target="../notesSlides/notesSlide9.xml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8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15" Type="http://schemas.openxmlformats.org/officeDocument/2006/relationships/image" Target="../media/image9.wmf"/><Relationship Id="rId23" Type="http://schemas.openxmlformats.org/officeDocument/2006/relationships/oleObject" Target="../embeddings/oleObject15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10.wmf"/><Relationship Id="rId3" Type="http://schemas.openxmlformats.org/officeDocument/2006/relationships/notesSlide" Target="../notesSlides/notesSlide11.xml"/><Relationship Id="rId21" Type="http://schemas.openxmlformats.org/officeDocument/2006/relationships/oleObject" Target="../embeddings/oleObject28.bin"/><Relationship Id="rId7" Type="http://schemas.openxmlformats.org/officeDocument/2006/relationships/image" Target="../media/image8.wmf"/><Relationship Id="rId12" Type="http://schemas.openxmlformats.org/officeDocument/2006/relationships/oleObject" Target="../embeddings/oleObject22.bin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5.bin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1.bin"/><Relationship Id="rId5" Type="http://schemas.openxmlformats.org/officeDocument/2006/relationships/image" Target="../media/image7.wmf"/><Relationship Id="rId15" Type="http://schemas.openxmlformats.org/officeDocument/2006/relationships/image" Target="../media/image9.wmf"/><Relationship Id="rId23" Type="http://schemas.openxmlformats.org/officeDocument/2006/relationships/oleObject" Target="../embeddings/oleObject30.bin"/><Relationship Id="rId10" Type="http://schemas.openxmlformats.org/officeDocument/2006/relationships/oleObject" Target="../embeddings/oleObject20.bin"/><Relationship Id="rId19" Type="http://schemas.openxmlformats.org/officeDocument/2006/relationships/oleObject" Target="../embeddings/oleObject27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10.wmf"/><Relationship Id="rId3" Type="http://schemas.openxmlformats.org/officeDocument/2006/relationships/notesSlide" Target="../notesSlides/notesSlide12.xml"/><Relationship Id="rId21" Type="http://schemas.openxmlformats.org/officeDocument/2006/relationships/oleObject" Target="../embeddings/oleObject43.bin"/><Relationship Id="rId7" Type="http://schemas.openxmlformats.org/officeDocument/2006/relationships/image" Target="../media/image8.wmf"/><Relationship Id="rId12" Type="http://schemas.openxmlformats.org/officeDocument/2006/relationships/oleObject" Target="../embeddings/oleObject37.bin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40.bin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6.bin"/><Relationship Id="rId5" Type="http://schemas.openxmlformats.org/officeDocument/2006/relationships/image" Target="../media/image7.wmf"/><Relationship Id="rId15" Type="http://schemas.openxmlformats.org/officeDocument/2006/relationships/image" Target="../media/image9.wmf"/><Relationship Id="rId23" Type="http://schemas.openxmlformats.org/officeDocument/2006/relationships/oleObject" Target="../embeddings/oleObject45.bin"/><Relationship Id="rId10" Type="http://schemas.openxmlformats.org/officeDocument/2006/relationships/oleObject" Target="../embeddings/oleObject35.bin"/><Relationship Id="rId19" Type="http://schemas.openxmlformats.org/officeDocument/2006/relationships/oleObject" Target="../embeddings/oleObject42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7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13.png"/><Relationship Id="rId4" Type="http://schemas.openxmlformats.org/officeDocument/2006/relationships/oleObject" Target="../embeddings/oleObject5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7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image" Target="../media/image7.wmf"/><Relationship Id="rId4" Type="http://schemas.openxmlformats.org/officeDocument/2006/relationships/oleObject" Target="../embeddings/oleObject60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6.e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28.png"/><Relationship Id="rId5" Type="http://schemas.openxmlformats.org/officeDocument/2006/relationships/image" Target="../media/image7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5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hyperlink" Target="http://root-servers.org/" TargetMode="Externa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67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68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9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7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72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787525"/>
            <a:ext cx="7772400" cy="1470025"/>
          </a:xfrm>
        </p:spPr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Network Applications: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Email, DNS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4A0C6C-0855-7C43-95EE-7594241CF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21355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>
                <a:ea typeface="ＭＳ Ｐゴシック" charset="-128"/>
              </a:rPr>
              <a:t>9/</a:t>
            </a:r>
            <a:r>
              <a:rPr lang="en-US" altLang="zh-CN" sz="2400" kern="0">
                <a:ea typeface="宋体" charset="-122"/>
              </a:rPr>
              <a:t>30</a:t>
            </a:r>
            <a:r>
              <a:rPr lang="en-US" altLang="x-none" sz="2400" kern="0">
                <a:ea typeface="ＭＳ Ｐゴシック" charset="-128"/>
              </a:rPr>
              <a:t>/20</a:t>
            </a:r>
            <a:r>
              <a:rPr lang="en-US" altLang="zh-CN" sz="2400" kern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3A4F8-0B84-C746-A371-D605A9FC2968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CB195DE-7BCE-6048-A8E4-042E3378DFB7}" type="slidenum">
              <a:rPr lang="en-US" altLang="x-none" sz="1400"/>
              <a:pPr/>
              <a:t>10</a:t>
            </a:fld>
            <a:endParaRPr lang="en-US" altLang="x-none" sz="1400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24888" cy="1143000"/>
          </a:xfrm>
        </p:spPr>
        <p:txBody>
          <a:bodyPr/>
          <a:lstStyle/>
          <a:p>
            <a:r>
              <a:rPr lang="en-US" altLang="x-none" sz="2400">
                <a:ea typeface="ＭＳ Ｐゴシック" charset="-128"/>
              </a:rPr>
              <a:t>Network Applications vs. Application-layer Protocols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4191000" cy="5114925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Network application: communicating, distributed processes</a:t>
            </a: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a </a:t>
            </a:r>
            <a:r>
              <a:rPr lang="en-US" altLang="x-none" sz="1600" dirty="0">
                <a:solidFill>
                  <a:schemeClr val="accent2"/>
                </a:solidFill>
                <a:ea typeface="ＭＳ Ｐゴシック" charset="-128"/>
              </a:rPr>
              <a:t>process</a:t>
            </a:r>
            <a:r>
              <a:rPr lang="en-US" altLang="x-none" sz="1600" dirty="0">
                <a:ea typeface="ＭＳ Ｐゴシック" charset="-128"/>
              </a:rPr>
              <a:t> is a program that is running within a host</a:t>
            </a:r>
          </a:p>
          <a:p>
            <a:pPr lvl="2">
              <a:lnSpc>
                <a:spcPct val="90000"/>
              </a:lnSpc>
            </a:pPr>
            <a:r>
              <a:rPr lang="en-US" altLang="x-none" sz="1400" dirty="0">
                <a:ea typeface="ＭＳ Ｐゴシック" charset="-128"/>
              </a:rPr>
              <a:t>a </a:t>
            </a:r>
            <a:r>
              <a:rPr lang="en-US" altLang="x-none" sz="1400" dirty="0">
                <a:solidFill>
                  <a:schemeClr val="accent2"/>
                </a:solidFill>
                <a:ea typeface="ＭＳ Ｐゴシック" charset="-128"/>
              </a:rPr>
              <a:t>user agent</a:t>
            </a:r>
            <a:r>
              <a:rPr lang="en-US" altLang="x-none" sz="1400" dirty="0">
                <a:ea typeface="ＭＳ Ｐゴシック" charset="-128"/>
              </a:rPr>
              <a:t> is a process serving as an interface to the user</a:t>
            </a:r>
          </a:p>
          <a:p>
            <a:pPr lvl="3">
              <a:lnSpc>
                <a:spcPct val="90000"/>
              </a:lnSpc>
            </a:pPr>
            <a:r>
              <a:rPr lang="en-US" altLang="x-none" sz="1400" dirty="0">
                <a:latin typeface="Times New Roman" charset="0"/>
                <a:ea typeface="ＭＳ Ｐゴシック" charset="-128"/>
              </a:rPr>
              <a:t>web: browser</a:t>
            </a:r>
          </a:p>
          <a:p>
            <a:pPr lvl="3">
              <a:lnSpc>
                <a:spcPct val="90000"/>
              </a:lnSpc>
            </a:pPr>
            <a:r>
              <a:rPr lang="en-US" altLang="x-none" sz="1400" dirty="0">
                <a:latin typeface="Times New Roman" charset="0"/>
                <a:ea typeface="ＭＳ Ｐゴシック" charset="-128"/>
              </a:rPr>
              <a:t>streaming audio/video: media player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processes communicate by an </a:t>
            </a:r>
            <a:r>
              <a:rPr lang="en-US" altLang="x-none" sz="1600" dirty="0">
                <a:solidFill>
                  <a:schemeClr val="accent2"/>
                </a:solidFill>
                <a:ea typeface="ＭＳ Ｐゴシック" charset="-128"/>
              </a:rPr>
              <a:t>application-layer protocol</a:t>
            </a:r>
            <a:endParaRPr lang="en-US" altLang="x-none" sz="1600" dirty="0">
              <a:ea typeface="ＭＳ Ｐゴシック" charset="-128"/>
            </a:endParaRPr>
          </a:p>
          <a:p>
            <a:pPr lvl="2">
              <a:lnSpc>
                <a:spcPct val="90000"/>
              </a:lnSpc>
            </a:pPr>
            <a:r>
              <a:rPr lang="en-US" altLang="x-none" sz="1200" dirty="0">
                <a:ea typeface="ＭＳ Ｐゴシック" charset="-128"/>
              </a:rPr>
              <a:t>e.g., email, Web</a:t>
            </a:r>
          </a:p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Application-layer protocols</a:t>
            </a:r>
            <a:endParaRPr lang="en-US" altLang="x-none" sz="1800" dirty="0">
              <a:solidFill>
                <a:srgbClr val="FF0000"/>
              </a:solidFill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one </a:t>
            </a:r>
            <a:r>
              <a:rPr lang="ja-JP" altLang="en-US" sz="1600">
                <a:ea typeface="ＭＳ Ｐゴシック" charset="-128"/>
              </a:rPr>
              <a:t>“</a:t>
            </a:r>
            <a:r>
              <a:rPr lang="en-US" altLang="ja-JP" sz="1600" dirty="0">
                <a:ea typeface="ＭＳ Ｐゴシック" charset="-128"/>
              </a:rPr>
              <a:t>piece</a:t>
            </a:r>
            <a:r>
              <a:rPr lang="ja-JP" altLang="en-US" sz="1600">
                <a:ea typeface="ＭＳ Ｐゴシック" charset="-128"/>
              </a:rPr>
              <a:t>”</a:t>
            </a:r>
            <a:r>
              <a:rPr lang="en-US" altLang="ja-JP" sz="1600" dirty="0">
                <a:ea typeface="ＭＳ Ｐゴシック" charset="-128"/>
              </a:rPr>
              <a:t> of an app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define messages exchanged by apps and actions taken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implementing services by using the service provided by </a:t>
            </a:r>
            <a:r>
              <a:rPr lang="en-US" altLang="zh-CN" sz="1600" dirty="0">
                <a:ea typeface="宋体" charset="-122"/>
              </a:rPr>
              <a:t>the </a:t>
            </a:r>
            <a:r>
              <a:rPr lang="en-US" altLang="x-none" sz="1600" dirty="0">
                <a:ea typeface="ＭＳ Ｐゴシック" charset="-128"/>
              </a:rPr>
              <a:t>lower layer</a:t>
            </a:r>
            <a:r>
              <a:rPr lang="en-US" altLang="zh-CN" sz="1600" dirty="0">
                <a:ea typeface="宋体" charset="-122"/>
              </a:rPr>
              <a:t>, i.e., the transport layer</a:t>
            </a:r>
            <a:endParaRPr lang="en-US" altLang="x-none" sz="1600" dirty="0">
              <a:ea typeface="ＭＳ Ｐゴシック" charset="-128"/>
            </a:endParaRPr>
          </a:p>
        </p:txBody>
      </p:sp>
      <p:grpSp>
        <p:nvGrpSpPr>
          <p:cNvPr id="138244" name="Group 4"/>
          <p:cNvGrpSpPr>
            <a:grpSpLocks/>
          </p:cNvGrpSpPr>
          <p:nvPr/>
        </p:nvGrpSpPr>
        <p:grpSpPr bwMode="auto">
          <a:xfrm>
            <a:off x="4908550" y="1876425"/>
            <a:ext cx="3678238" cy="3670300"/>
            <a:chOff x="3092" y="1182"/>
            <a:chExt cx="2317" cy="2312"/>
          </a:xfrm>
        </p:grpSpPr>
        <p:sp>
          <p:nvSpPr>
            <p:cNvPr id="138263" name="Freeform 5"/>
            <p:cNvSpPr>
              <a:spLocks/>
            </p:cNvSpPr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4 w 1292"/>
                <a:gd name="T1" fmla="*/ 3 h 1255"/>
                <a:gd name="T2" fmla="*/ 4 w 1292"/>
                <a:gd name="T3" fmla="*/ 3 h 1255"/>
                <a:gd name="T4" fmla="*/ 4 w 1292"/>
                <a:gd name="T5" fmla="*/ 3 h 1255"/>
                <a:gd name="T6" fmla="*/ 4 w 1292"/>
                <a:gd name="T7" fmla="*/ 3 h 1255"/>
                <a:gd name="T8" fmla="*/ 4 w 1292"/>
                <a:gd name="T9" fmla="*/ 3 h 1255"/>
                <a:gd name="T10" fmla="*/ 10 w 1292"/>
                <a:gd name="T11" fmla="*/ 4 h 1255"/>
                <a:gd name="T12" fmla="*/ 15 w 1292"/>
                <a:gd name="T13" fmla="*/ 5 h 1255"/>
                <a:gd name="T14" fmla="*/ 18 w 1292"/>
                <a:gd name="T15" fmla="*/ 4 h 1255"/>
                <a:gd name="T16" fmla="*/ 19 w 1292"/>
                <a:gd name="T17" fmla="*/ 3 h 1255"/>
                <a:gd name="T18" fmla="*/ 18 w 1292"/>
                <a:gd name="T19" fmla="*/ 3 h 1255"/>
                <a:gd name="T20" fmla="*/ 11 w 1292"/>
                <a:gd name="T21" fmla="*/ 3 h 1255"/>
                <a:gd name="T22" fmla="*/ 4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4" name="Freeform 6"/>
            <p:cNvSpPr>
              <a:spLocks/>
            </p:cNvSpPr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9 w 1340"/>
                <a:gd name="T1" fmla="*/ 3 h 1191"/>
                <a:gd name="T2" fmla="*/ 4 w 1340"/>
                <a:gd name="T3" fmla="*/ 3 h 1191"/>
                <a:gd name="T4" fmla="*/ 4 w 1340"/>
                <a:gd name="T5" fmla="*/ 3 h 1191"/>
                <a:gd name="T6" fmla="*/ 4 w 1340"/>
                <a:gd name="T7" fmla="*/ 3 h 1191"/>
                <a:gd name="T8" fmla="*/ 4 w 1340"/>
                <a:gd name="T9" fmla="*/ 3 h 1191"/>
                <a:gd name="T10" fmla="*/ 9 w 1340"/>
                <a:gd name="T11" fmla="*/ 3 h 1191"/>
                <a:gd name="T12" fmla="*/ 10 w 1340"/>
                <a:gd name="T13" fmla="*/ 4 h 1191"/>
                <a:gd name="T14" fmla="*/ 19 w 1340"/>
                <a:gd name="T15" fmla="*/ 4 h 1191"/>
                <a:gd name="T16" fmla="*/ 19 w 1340"/>
                <a:gd name="T17" fmla="*/ 3 h 1191"/>
                <a:gd name="T18" fmla="*/ 19 w 1340"/>
                <a:gd name="T19" fmla="*/ 3 h 1191"/>
                <a:gd name="T20" fmla="*/ 11 w 1340"/>
                <a:gd name="T21" fmla="*/ 3 h 1191"/>
                <a:gd name="T22" fmla="*/ 9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5" name="Freeform 7"/>
            <p:cNvSpPr>
              <a:spLocks/>
            </p:cNvSpPr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4 w 2135"/>
                <a:gd name="T1" fmla="*/ 3 h 1662"/>
                <a:gd name="T2" fmla="*/ 4 w 2135"/>
                <a:gd name="T3" fmla="*/ 3 h 1662"/>
                <a:gd name="T4" fmla="*/ 10 w 2135"/>
                <a:gd name="T5" fmla="*/ 3 h 1662"/>
                <a:gd name="T6" fmla="*/ 19 w 2135"/>
                <a:gd name="T7" fmla="*/ 3 h 1662"/>
                <a:gd name="T8" fmla="*/ 32 w 2135"/>
                <a:gd name="T9" fmla="*/ 3 h 1662"/>
                <a:gd name="T10" fmla="*/ 32 w 2135"/>
                <a:gd name="T11" fmla="*/ 5 h 1662"/>
                <a:gd name="T12" fmla="*/ 25 w 2135"/>
                <a:gd name="T13" fmla="*/ 6 h 1662"/>
                <a:gd name="T14" fmla="*/ 13 w 2135"/>
                <a:gd name="T15" fmla="*/ 6 h 1662"/>
                <a:gd name="T16" fmla="*/ 8 w 2135"/>
                <a:gd name="T17" fmla="*/ 5 h 1662"/>
                <a:gd name="T18" fmla="*/ 4 w 2135"/>
                <a:gd name="T19" fmla="*/ 4 h 1662"/>
                <a:gd name="T20" fmla="*/ 4 w 2135"/>
                <a:gd name="T21" fmla="*/ 3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266" name="Group 8"/>
            <p:cNvGrpSpPr>
              <a:grpSpLocks/>
            </p:cNvGrpSpPr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138480" name="Object 9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700" name="Clip" r:id="rId4" imgW="1307079" imgH="1083682" progId="MS_ClipArt_Gallery.2">
                      <p:embed/>
                    </p:oleObj>
                  </mc:Choice>
                  <mc:Fallback>
                    <p:oleObj name="Clip" r:id="rId4" imgW="1307079" imgH="1083682" progId="MS_ClipArt_Gallery.2">
                      <p:embed/>
                      <p:pic>
                        <p:nvPicPr>
                          <p:cNvPr id="13848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481" name="Object 10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701" name="Clip" r:id="rId6" imgW="682368" imgH="480541" progId="MS_ClipArt_Gallery.2">
                      <p:embed/>
                    </p:oleObj>
                  </mc:Choice>
                  <mc:Fallback>
                    <p:oleObj name="Clip" r:id="rId6" imgW="682368" imgH="480541" progId="MS_ClipArt_Gallery.2">
                      <p:embed/>
                      <p:pic>
                        <p:nvPicPr>
                          <p:cNvPr id="138481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8482" name="Line 11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8267" name="Group 12"/>
            <p:cNvGrpSpPr>
              <a:grpSpLocks/>
            </p:cNvGrpSpPr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138477" name="Object 13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702" name="Clip" r:id="rId8" imgW="1307079" imgH="1083682" progId="MS_ClipArt_Gallery.2">
                      <p:embed/>
                    </p:oleObj>
                  </mc:Choice>
                  <mc:Fallback>
                    <p:oleObj name="Clip" r:id="rId8" imgW="1307079" imgH="1083682" progId="MS_ClipArt_Gallery.2">
                      <p:embed/>
                      <p:pic>
                        <p:nvPicPr>
                          <p:cNvPr id="138477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478" name="Object 14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703" name="Clip" r:id="rId9" imgW="682368" imgH="480541" progId="MS_ClipArt_Gallery.2">
                      <p:embed/>
                    </p:oleObj>
                  </mc:Choice>
                  <mc:Fallback>
                    <p:oleObj name="Clip" r:id="rId9" imgW="682368" imgH="480541" progId="MS_ClipArt_Gallery.2">
                      <p:embed/>
                      <p:pic>
                        <p:nvPicPr>
                          <p:cNvPr id="138478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8479" name="Line 15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8268" name="Group 16"/>
            <p:cNvGrpSpPr>
              <a:grpSpLocks/>
            </p:cNvGrpSpPr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138474" name="Oval 1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75" name="Oval 1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76" name="Oval 1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38269" name="Group 20"/>
            <p:cNvGrpSpPr>
              <a:grpSpLocks/>
            </p:cNvGrpSpPr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138466" name="AutoShape 2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67" name="Rectangle 2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68" name="Rectangle 2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69" name="AutoShape 2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70" name="Line 2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71" name="Line 2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72" name="Rectangle 2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73" name="Rectangle 2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38270" name="Group 29"/>
            <p:cNvGrpSpPr>
              <a:grpSpLocks/>
            </p:cNvGrpSpPr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138463" name="Oval 30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64" name="Oval 31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65" name="Oval 32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38271" name="Line 33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2" name="Line 34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3" name="Line 35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4" name="Line 36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5" name="Line 37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6" name="Line 38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277" name="Group 39"/>
            <p:cNvGrpSpPr>
              <a:grpSpLocks/>
            </p:cNvGrpSpPr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138455" name="AutoShape 4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56" name="Rectangle 4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57" name="Rectangle 4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58" name="AutoShape 4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59" name="Line 4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60" name="Line 4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61" name="Rectangle 4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62" name="Rectangle 4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38278" name="Group 48"/>
            <p:cNvGrpSpPr>
              <a:grpSpLocks/>
            </p:cNvGrpSpPr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138446" name="Object 49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704" name="Clip" r:id="rId10" imgW="1307079" imgH="1083682" progId="MS_ClipArt_Gallery.2">
                      <p:embed/>
                    </p:oleObj>
                  </mc:Choice>
                  <mc:Fallback>
                    <p:oleObj name="Clip" r:id="rId10" imgW="1307079" imgH="1083682" progId="MS_ClipArt_Gallery.2">
                      <p:embed/>
                      <p:pic>
                        <p:nvPicPr>
                          <p:cNvPr id="138446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8447" name="Line 50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38448" name="Object 51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705" name="Clip" r:id="rId11" imgW="1307079" imgH="1083682" progId="MS_ClipArt_Gallery.2">
                      <p:embed/>
                    </p:oleObj>
                  </mc:Choice>
                  <mc:Fallback>
                    <p:oleObj name="Clip" r:id="rId11" imgW="1307079" imgH="1083682" progId="MS_ClipArt_Gallery.2">
                      <p:embed/>
                      <p:pic>
                        <p:nvPicPr>
                          <p:cNvPr id="138448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8449" name="Line 52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8450" name="Group 53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38452" name="Oval 54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138453" name="Oval 55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138454" name="Oval 56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</p:grpSp>
          <p:sp>
            <p:nvSpPr>
              <p:cNvPr id="138451" name="Line 57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38279" name="Object 58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06" name="Clip" r:id="rId12" imgW="1307079" imgH="1083682" progId="MS_ClipArt_Gallery.2">
                    <p:embed/>
                  </p:oleObj>
                </mc:Choice>
                <mc:Fallback>
                  <p:oleObj name="Clip" r:id="rId12" imgW="1307079" imgH="1083682" progId="MS_ClipArt_Gallery.2">
                    <p:embed/>
                    <p:pic>
                      <p:nvPicPr>
                        <p:cNvPr id="138279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2837"/>
                          <a:ext cx="26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80" name="Object 59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07" name="Clip" r:id="rId13" imgW="1307079" imgH="1083682" progId="MS_ClipArt_Gallery.2">
                    <p:embed/>
                  </p:oleObj>
                </mc:Choice>
                <mc:Fallback>
                  <p:oleObj name="Clip" r:id="rId13" imgW="1307079" imgH="1083682" progId="MS_ClipArt_Gallery.2">
                    <p:embed/>
                    <p:pic>
                      <p:nvPicPr>
                        <p:cNvPr id="13828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830"/>
                          <a:ext cx="26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81" name="Oval 60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8282" name="Oval 61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8283" name="Oval 62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8284" name="Line 63"/>
            <p:cNvSpPr>
              <a:spLocks noChangeShapeType="1"/>
            </p:cNvSpPr>
            <p:nvPr/>
          </p:nvSpPr>
          <p:spPr bwMode="auto">
            <a:xfrm rot="-5400000">
              <a:off x="4097" y="2821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5" name="Line 64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6" name="Line 65"/>
            <p:cNvSpPr>
              <a:spLocks noChangeShapeType="1"/>
            </p:cNvSpPr>
            <p:nvPr/>
          </p:nvSpPr>
          <p:spPr bwMode="auto">
            <a:xfrm rot="16200000" flipV="1">
              <a:off x="3921" y="2602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7" name="Line 66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8" name="Line 67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9" name="Line 68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8290" name="Object 69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08" name="Clip" r:id="rId14" imgW="983255" imgH="1207724" progId="MS_ClipArt_Gallery.2">
                    <p:embed/>
                  </p:oleObj>
                </mc:Choice>
                <mc:Fallback>
                  <p:oleObj name="Clip" r:id="rId14" imgW="983255" imgH="1207724" progId="MS_ClipArt_Gallery.2">
                    <p:embed/>
                    <p:pic>
                      <p:nvPicPr>
                        <p:cNvPr id="13829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309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91" name="Object 70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09" name="Clip" r:id="rId16" imgW="983255" imgH="1207724" progId="MS_ClipArt_Gallery.2">
                    <p:embed/>
                  </p:oleObj>
                </mc:Choice>
                <mc:Fallback>
                  <p:oleObj name="Clip" r:id="rId16" imgW="983255" imgH="1207724" progId="MS_ClipArt_Gallery.2">
                    <p:embed/>
                    <p:pic>
                      <p:nvPicPr>
                        <p:cNvPr id="138291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360"/>
                          <a:ext cx="12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92" name="Freeform 71"/>
            <p:cNvSpPr>
              <a:spLocks/>
            </p:cNvSpPr>
            <p:nvPr/>
          </p:nvSpPr>
          <p:spPr bwMode="auto">
            <a:xfrm>
              <a:off x="3911" y="2218"/>
              <a:ext cx="853" cy="192"/>
            </a:xfrm>
            <a:custGeom>
              <a:avLst/>
              <a:gdLst>
                <a:gd name="T0" fmla="*/ 0 w 972"/>
                <a:gd name="T1" fmla="*/ 3 h 228"/>
                <a:gd name="T2" fmla="*/ 7 w 972"/>
                <a:gd name="T3" fmla="*/ 3 h 228"/>
                <a:gd name="T4" fmla="*/ 15 w 972"/>
                <a:gd name="T5" fmla="*/ 3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293" name="Group 72"/>
            <p:cNvGrpSpPr>
              <a:grpSpLocks/>
            </p:cNvGrpSpPr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138444" name="Object 7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710" name="Clip" r:id="rId17" imgW="826793" imgH="840481" progId="MS_ClipArt_Gallery.2">
                      <p:embed/>
                    </p:oleObj>
                  </mc:Choice>
                  <mc:Fallback>
                    <p:oleObj name="Clip" r:id="rId17" imgW="826793" imgH="840481" progId="MS_ClipArt_Gallery.2">
                      <p:embed/>
                      <p:pic>
                        <p:nvPicPr>
                          <p:cNvPr id="138444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445" name="Object 7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711" name="Clip" r:id="rId19" imgW="1268227" imgH="1200237" progId="MS_ClipArt_Gallery.2">
                      <p:embed/>
                    </p:oleObj>
                  </mc:Choice>
                  <mc:Fallback>
                    <p:oleObj name="Clip" r:id="rId19" imgW="1268227" imgH="1200237" progId="MS_ClipArt_Gallery.2">
                      <p:embed/>
                      <p:pic>
                        <p:nvPicPr>
                          <p:cNvPr id="138445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8294" name="Group 75"/>
            <p:cNvGrpSpPr>
              <a:grpSpLocks/>
            </p:cNvGrpSpPr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138442" name="Object 7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712" name="Clip" r:id="rId21" imgW="826793" imgH="840481" progId="MS_ClipArt_Gallery.2">
                      <p:embed/>
                    </p:oleObj>
                  </mc:Choice>
                  <mc:Fallback>
                    <p:oleObj name="Clip" r:id="rId21" imgW="826793" imgH="840481" progId="MS_ClipArt_Gallery.2">
                      <p:embed/>
                      <p:pic>
                        <p:nvPicPr>
                          <p:cNvPr id="138442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443" name="Object 7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713" name="Clip" r:id="rId22" imgW="1268227" imgH="1200237" progId="MS_ClipArt_Gallery.2">
                      <p:embed/>
                    </p:oleObj>
                  </mc:Choice>
                  <mc:Fallback>
                    <p:oleObj name="Clip" r:id="rId22" imgW="1268227" imgH="1200237" progId="MS_ClipArt_Gallery.2">
                      <p:embed/>
                      <p:pic>
                        <p:nvPicPr>
                          <p:cNvPr id="138443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8295" name="Group 78"/>
            <p:cNvGrpSpPr>
              <a:grpSpLocks/>
            </p:cNvGrpSpPr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138440" name="Object 79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714" name="Clip" r:id="rId23" imgW="826793" imgH="840481" progId="MS_ClipArt_Gallery.2">
                      <p:embed/>
                    </p:oleObj>
                  </mc:Choice>
                  <mc:Fallback>
                    <p:oleObj name="Clip" r:id="rId23" imgW="826793" imgH="840481" progId="MS_ClipArt_Gallery.2">
                      <p:embed/>
                      <p:pic>
                        <p:nvPicPr>
                          <p:cNvPr id="13844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8441" name="Rectangle 80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38296" name="Line 81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297" name="Group 82"/>
            <p:cNvGrpSpPr>
              <a:grpSpLocks/>
            </p:cNvGrpSpPr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138432" name="AutoShape 8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33" name="Rectangle 8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34" name="Rectangle 8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35" name="AutoShape 8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36" name="Line 8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37" name="Line 8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38" name="Rectangle 8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39" name="Rectangle 9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38298" name="Group 91"/>
            <p:cNvGrpSpPr>
              <a:grpSpLocks/>
            </p:cNvGrpSpPr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138424" name="AutoShape 9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25" name="Rectangle 9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26" name="Rectangle 9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27" name="AutoShape 9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28" name="Line 9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29" name="Line 9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30" name="Rectangle 9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31" name="Rectangle 9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38299" name="Line 100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0" name="Line 101"/>
            <p:cNvSpPr>
              <a:spLocks noChangeShapeType="1"/>
            </p:cNvSpPr>
            <p:nvPr/>
          </p:nvSpPr>
          <p:spPr bwMode="auto">
            <a:xfrm rot="-5400000">
              <a:off x="4935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1" name="Line 102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2" name="Line 103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3" name="Line 104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4" name="Line 105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5" name="Line 106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6" name="Line 107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7" name="Line 108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8" name="Line 109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9" name="Line 110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10" name="Line 111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311" name="Group 112"/>
            <p:cNvGrpSpPr>
              <a:grpSpLocks/>
            </p:cNvGrpSpPr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138411" name="Oval 11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12" name="Line 11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13" name="Line 11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14" name="Rectangle 11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15" name="Oval 11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416" name="Group 11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421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22" name="Line 1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23" name="Line 1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417" name="Group 12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418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9" name="Line 1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20" name="Line 1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2" name="Group 126"/>
            <p:cNvGrpSpPr>
              <a:grpSpLocks/>
            </p:cNvGrpSpPr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138398" name="Oval 12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99" name="Line 12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00" name="Line 12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01" name="Rectangle 13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402" name="Oval 13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403" name="Group 13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408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9" name="Line 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0" name="Line 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404" name="Group 13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405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6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7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3" name="Group 140"/>
            <p:cNvGrpSpPr>
              <a:grpSpLocks/>
            </p:cNvGrpSpPr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138385" name="Oval 14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86" name="Line 14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87" name="Line 14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88" name="Rectangle 14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89" name="Oval 14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390" name="Group 14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395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96" name="Line 1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97" name="Line 1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391" name="Group 15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392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93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94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4" name="Group 154"/>
            <p:cNvGrpSpPr>
              <a:grpSpLocks/>
            </p:cNvGrpSpPr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138372" name="Oval 15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73" name="Line 15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74" name="Line 15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75" name="Rectangle 15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76" name="Oval 15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377" name="Group 16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382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83" name="Line 1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84" name="Line 1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378" name="Group 16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379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80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81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5" name="Group 168"/>
            <p:cNvGrpSpPr>
              <a:grpSpLocks/>
            </p:cNvGrpSpPr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138359" name="Oval 16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60" name="Line 17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61" name="Line 17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62" name="Rectangle 17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63" name="Oval 17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364" name="Group 17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369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70" name="Line 1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71" name="Line 1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365" name="Group 17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366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67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68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6" name="Group 182"/>
            <p:cNvGrpSpPr>
              <a:grpSpLocks/>
            </p:cNvGrpSpPr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138346" name="Oval 18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47" name="Line 18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48" name="Line 18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49" name="Rectangle 18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50" name="Oval 18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351" name="Group 18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356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57" name="Line 1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58" name="Line 1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352" name="Group 19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353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54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55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7" name="Group 196"/>
            <p:cNvGrpSpPr>
              <a:grpSpLocks/>
            </p:cNvGrpSpPr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138333" name="Oval 19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34" name="Line 19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35" name="Line 19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36" name="Rectangle 20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37" name="Oval 20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338" name="Group 20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343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44" name="Line 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45" name="Line 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339" name="Group 20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340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41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42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8318" name="Group 210"/>
            <p:cNvGrpSpPr>
              <a:grpSpLocks/>
            </p:cNvGrpSpPr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138320" name="Oval 21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21" name="Line 21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22" name="Line 21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23" name="Rectangle 21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324" name="Oval 21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38325" name="Group 21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8330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31" name="Line 2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32" name="Line 2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8326" name="Group 22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8327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28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329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8319" name="Line 224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8245" name="Group 252"/>
          <p:cNvGrpSpPr>
            <a:grpSpLocks/>
          </p:cNvGrpSpPr>
          <p:nvPr/>
        </p:nvGrpSpPr>
        <p:grpSpPr bwMode="auto">
          <a:xfrm>
            <a:off x="4740275" y="1500188"/>
            <a:ext cx="3738563" cy="3725862"/>
            <a:chOff x="2986" y="945"/>
            <a:chExt cx="2355" cy="2347"/>
          </a:xfrm>
        </p:grpSpPr>
        <p:grpSp>
          <p:nvGrpSpPr>
            <p:cNvPr id="138246" name="Group 226"/>
            <p:cNvGrpSpPr>
              <a:grpSpLocks/>
            </p:cNvGrpSpPr>
            <p:nvPr/>
          </p:nvGrpSpPr>
          <p:grpSpPr bwMode="auto">
            <a:xfrm>
              <a:off x="2986" y="945"/>
              <a:ext cx="513" cy="541"/>
              <a:chOff x="2938" y="2925"/>
              <a:chExt cx="513" cy="541"/>
            </a:xfrm>
          </p:grpSpPr>
          <p:sp>
            <p:nvSpPr>
              <p:cNvPr id="138256" name="Rectangle 227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257" name="Rectangle 228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258" name="Rectangle 229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259" name="Text Box 230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000">
                    <a:solidFill>
                      <a:schemeClr val="bg1"/>
                    </a:solidFill>
                    <a:latin typeface="Comic Sans MS" charset="0"/>
                  </a:rPr>
                  <a:t>application</a:t>
                </a:r>
                <a:endParaRPr lang="en-US" altLang="x-none" sz="1000">
                  <a:latin typeface="Comic Sans MS" charset="0"/>
                </a:endParaRPr>
              </a:p>
              <a:p>
                <a:r>
                  <a:rPr lang="en-US" altLang="x-none" sz="1000">
                    <a:latin typeface="Comic Sans MS" charset="0"/>
                  </a:rPr>
                  <a:t>transport</a:t>
                </a:r>
              </a:p>
              <a:p>
                <a:r>
                  <a:rPr lang="en-US" altLang="x-none" sz="1000">
                    <a:latin typeface="Comic Sans MS" charset="0"/>
                  </a:rPr>
                  <a:t>network</a:t>
                </a:r>
              </a:p>
              <a:p>
                <a:r>
                  <a:rPr lang="en-US" altLang="x-none" sz="1000">
                    <a:latin typeface="Comic Sans MS" charset="0"/>
                  </a:rPr>
                  <a:t>data link</a:t>
                </a:r>
              </a:p>
              <a:p>
                <a:r>
                  <a:rPr lang="en-US" altLang="x-none" sz="1000">
                    <a:latin typeface="Comic Sans MS" charset="0"/>
                  </a:rPr>
                  <a:t>physical</a:t>
                </a:r>
                <a:endParaRPr lang="en-US" altLang="x-none"/>
              </a:p>
            </p:txBody>
          </p:sp>
          <p:sp>
            <p:nvSpPr>
              <p:cNvPr id="138260" name="Line 231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61" name="Line 232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62" name="Line 233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8247" name="Group 234"/>
            <p:cNvGrpSpPr>
              <a:grpSpLocks/>
            </p:cNvGrpSpPr>
            <p:nvPr/>
          </p:nvGrpSpPr>
          <p:grpSpPr bwMode="auto">
            <a:xfrm>
              <a:off x="4828" y="2751"/>
              <a:ext cx="513" cy="541"/>
              <a:chOff x="2938" y="2925"/>
              <a:chExt cx="513" cy="541"/>
            </a:xfrm>
          </p:grpSpPr>
          <p:sp>
            <p:nvSpPr>
              <p:cNvPr id="138249" name="Rectangle 235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250" name="Rectangle 236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251" name="Rectangle 237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38252" name="Text Box 238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000">
                    <a:solidFill>
                      <a:schemeClr val="bg1"/>
                    </a:solidFill>
                    <a:latin typeface="Comic Sans MS" charset="0"/>
                  </a:rPr>
                  <a:t>application</a:t>
                </a:r>
                <a:endParaRPr lang="en-US" altLang="x-none" sz="1000">
                  <a:latin typeface="Comic Sans MS" charset="0"/>
                </a:endParaRPr>
              </a:p>
              <a:p>
                <a:r>
                  <a:rPr lang="en-US" altLang="x-none" sz="1000">
                    <a:latin typeface="Comic Sans MS" charset="0"/>
                  </a:rPr>
                  <a:t>transport</a:t>
                </a:r>
              </a:p>
              <a:p>
                <a:r>
                  <a:rPr lang="en-US" altLang="x-none" sz="1000">
                    <a:latin typeface="Comic Sans MS" charset="0"/>
                  </a:rPr>
                  <a:t>network</a:t>
                </a:r>
              </a:p>
              <a:p>
                <a:r>
                  <a:rPr lang="en-US" altLang="x-none" sz="1000">
                    <a:latin typeface="Comic Sans MS" charset="0"/>
                  </a:rPr>
                  <a:t>data link</a:t>
                </a:r>
              </a:p>
              <a:p>
                <a:r>
                  <a:rPr lang="en-US" altLang="x-none" sz="1000">
                    <a:latin typeface="Comic Sans MS" charset="0"/>
                  </a:rPr>
                  <a:t>physical</a:t>
                </a:r>
                <a:endParaRPr lang="en-US" altLang="x-none"/>
              </a:p>
            </p:txBody>
          </p:sp>
          <p:sp>
            <p:nvSpPr>
              <p:cNvPr id="138253" name="Line 239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54" name="Line 240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55" name="Line 241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8248" name="Line 250"/>
            <p:cNvSpPr>
              <a:spLocks noChangeShapeType="1"/>
            </p:cNvSpPr>
            <p:nvPr/>
          </p:nvSpPr>
          <p:spPr bwMode="auto">
            <a:xfrm>
              <a:off x="3480" y="1020"/>
              <a:ext cx="1380" cy="179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185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App. and Trans.: App.</a:t>
            </a:r>
            <a:r>
              <a:rPr lang="en-US" altLang="x-none" sz="2800" dirty="0">
                <a:ea typeface="ＭＳ Ｐゴシック" charset="-128"/>
              </a:rPr>
              <a:t> Protocols and </a:t>
            </a:r>
            <a:r>
              <a:rPr lang="en-US" altLang="zh-CN" sz="2800" dirty="0">
                <a:ea typeface="宋体" charset="-122"/>
              </a:rPr>
              <a:t>their </a:t>
            </a:r>
            <a:r>
              <a:rPr lang="en-US" altLang="x-none" sz="2800" dirty="0">
                <a:ea typeface="ＭＳ Ｐゴシック" charset="-128"/>
              </a:rPr>
              <a:t>Transport Protocols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400" dirty="0"/>
              <a:t>64</a:t>
            </a:r>
            <a:endParaRPr lang="en-US" altLang="x-none" sz="1400" dirty="0"/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315913" y="2901950"/>
            <a:ext cx="28067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000" b="1">
                <a:latin typeface="Arial" charset="0"/>
              </a:rPr>
              <a:t>Application</a:t>
            </a:r>
            <a:endParaRPr lang="en-US" altLang="x-none" sz="2000">
              <a:latin typeface="Arial" charset="0"/>
            </a:endParaRPr>
          </a:p>
          <a:p>
            <a:pPr algn="r"/>
            <a:endParaRPr lang="en-US" altLang="x-none" sz="2000">
              <a:latin typeface="Arial" charset="0"/>
            </a:endParaRPr>
          </a:p>
          <a:p>
            <a:pPr algn="r"/>
            <a:r>
              <a:rPr lang="en-US" altLang="x-none" sz="2000">
                <a:latin typeface="Arial" charset="0"/>
              </a:rPr>
              <a:t>e-mail</a:t>
            </a:r>
          </a:p>
          <a:p>
            <a:pPr algn="r"/>
            <a:r>
              <a:rPr lang="en-US" altLang="x-none" sz="2000">
                <a:latin typeface="Arial" charset="0"/>
              </a:rPr>
              <a:t>remote terminal access</a:t>
            </a:r>
          </a:p>
          <a:p>
            <a:pPr algn="r"/>
            <a:r>
              <a:rPr lang="en-US" altLang="x-none" sz="2000">
                <a:latin typeface="Arial" charset="0"/>
              </a:rPr>
              <a:t>Web </a:t>
            </a:r>
          </a:p>
          <a:p>
            <a:pPr algn="r"/>
            <a:r>
              <a:rPr lang="en-US" altLang="x-none" sz="2000">
                <a:latin typeface="Arial" charset="0"/>
              </a:rPr>
              <a:t>file transfer</a:t>
            </a:r>
          </a:p>
          <a:p>
            <a:pPr algn="r"/>
            <a:r>
              <a:rPr lang="en-US" altLang="x-none" sz="2000">
                <a:latin typeface="Arial" charset="0"/>
              </a:rPr>
              <a:t>Internet telephony</a:t>
            </a:r>
          </a:p>
          <a:p>
            <a:pPr algn="r"/>
            <a:endParaRPr lang="en-US" altLang="x-none" sz="2000">
              <a:latin typeface="Arial" charset="0"/>
            </a:endParaRPr>
          </a:p>
          <a:p>
            <a:pPr algn="r"/>
            <a:r>
              <a:rPr lang="en-US" altLang="x-none" sz="2000">
                <a:latin typeface="Arial" charset="0"/>
              </a:rPr>
              <a:t>remote file server</a:t>
            </a:r>
          </a:p>
          <a:p>
            <a:pPr algn="r"/>
            <a:r>
              <a:rPr lang="en-US" altLang="x-none" sz="2000">
                <a:latin typeface="Arial" charset="0"/>
              </a:rPr>
              <a:t>streaming multimedia</a:t>
            </a:r>
          </a:p>
          <a:p>
            <a:pPr algn="r"/>
            <a:endParaRPr lang="en-US" altLang="x-none" sz="2000"/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3498850" y="2630488"/>
            <a:ext cx="2032000" cy="341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b="1">
                <a:latin typeface="Arial" charset="0"/>
              </a:rPr>
              <a:t>Application</a:t>
            </a:r>
          </a:p>
          <a:p>
            <a:r>
              <a:rPr lang="en-US" altLang="x-none" sz="2000" b="1">
                <a:latin typeface="Arial" charset="0"/>
              </a:rPr>
              <a:t>layer protocol</a:t>
            </a:r>
            <a:endParaRPr lang="en-US" altLang="x-none" sz="2000">
              <a:latin typeface="Arial" charset="0"/>
            </a:endParaRPr>
          </a:p>
          <a:p>
            <a:endParaRPr lang="en-US" altLang="x-none" sz="1800">
              <a:latin typeface="Arial" charset="0"/>
            </a:endParaRPr>
          </a:p>
          <a:p>
            <a:r>
              <a:rPr lang="en-US" altLang="x-none" sz="2000">
                <a:latin typeface="Arial" charset="0"/>
              </a:rPr>
              <a:t>smtp [RFC 821]</a:t>
            </a:r>
          </a:p>
          <a:p>
            <a:r>
              <a:rPr lang="en-US" altLang="x-none" sz="2000">
                <a:latin typeface="Arial" charset="0"/>
              </a:rPr>
              <a:t>telnet [RFC 854]</a:t>
            </a:r>
          </a:p>
          <a:p>
            <a:r>
              <a:rPr lang="en-US" altLang="x-none" sz="2000">
                <a:latin typeface="Arial" charset="0"/>
              </a:rPr>
              <a:t>http [RFC 2068]</a:t>
            </a:r>
          </a:p>
          <a:p>
            <a:r>
              <a:rPr lang="en-US" altLang="x-none" sz="2000">
                <a:latin typeface="Arial" charset="0"/>
              </a:rPr>
              <a:t>ftp [RFC 959]</a:t>
            </a:r>
          </a:p>
          <a:p>
            <a:r>
              <a:rPr lang="en-US" altLang="x-none" sz="2000">
                <a:latin typeface="Arial" charset="0"/>
              </a:rPr>
              <a:t>proprietary</a:t>
            </a:r>
          </a:p>
          <a:p>
            <a:r>
              <a:rPr lang="en-US" altLang="x-none" sz="2000">
                <a:latin typeface="Arial" charset="0"/>
              </a:rPr>
              <a:t>(e.g., Vocaltec)</a:t>
            </a:r>
          </a:p>
          <a:p>
            <a:r>
              <a:rPr lang="en-US" altLang="x-none" sz="2000">
                <a:latin typeface="Arial" charset="0"/>
              </a:rPr>
              <a:t>NF</a:t>
            </a:r>
            <a:r>
              <a:rPr lang="en-US" altLang="zh-CN" sz="2000">
                <a:latin typeface="Arial" charset="0"/>
                <a:ea typeface="宋体" charset="-122"/>
              </a:rPr>
              <a:t>S</a:t>
            </a:r>
            <a:endParaRPr lang="en-US" altLang="x-none" sz="2000">
              <a:latin typeface="Arial" charset="0"/>
            </a:endParaRPr>
          </a:p>
          <a:p>
            <a:r>
              <a:rPr lang="en-US" altLang="x-none" sz="2000">
                <a:latin typeface="Arial" charset="0"/>
              </a:rPr>
              <a:t>proprietary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130925" y="2592388"/>
            <a:ext cx="2624138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 b="1" dirty="0">
                <a:latin typeface="Arial" charset="0"/>
              </a:rPr>
              <a:t>Underlying</a:t>
            </a:r>
          </a:p>
          <a:p>
            <a:pPr algn="l"/>
            <a:r>
              <a:rPr lang="en-US" altLang="x-none" sz="2000" b="1" dirty="0">
                <a:latin typeface="Arial" charset="0"/>
              </a:rPr>
              <a:t>transport protocol</a:t>
            </a:r>
            <a:endParaRPr lang="en-US" altLang="x-none" sz="2000" dirty="0">
              <a:latin typeface="Arial" charset="0"/>
            </a:endParaRPr>
          </a:p>
          <a:p>
            <a:pPr algn="l"/>
            <a:endParaRPr lang="en-US" altLang="x-none" sz="2000" dirty="0">
              <a:latin typeface="Arial" charset="0"/>
            </a:endParaRPr>
          </a:p>
          <a:p>
            <a:pPr algn="l"/>
            <a:r>
              <a:rPr lang="en-US" altLang="x-none" sz="2000" dirty="0">
                <a:latin typeface="Arial" charset="0"/>
              </a:rPr>
              <a:t>TCP/SSL</a:t>
            </a:r>
          </a:p>
          <a:p>
            <a:pPr algn="l"/>
            <a:r>
              <a:rPr lang="en-US" altLang="x-none" sz="2000" dirty="0">
                <a:latin typeface="Arial" charset="0"/>
              </a:rPr>
              <a:t>TCP</a:t>
            </a:r>
          </a:p>
          <a:p>
            <a:pPr algn="l"/>
            <a:r>
              <a:rPr lang="en-US" altLang="x-none" sz="2000" dirty="0">
                <a:latin typeface="Arial" charset="0"/>
              </a:rPr>
              <a:t>TCP/SSL</a:t>
            </a:r>
          </a:p>
          <a:p>
            <a:pPr algn="l"/>
            <a:r>
              <a:rPr lang="en-US" altLang="x-none" sz="2000" dirty="0">
                <a:latin typeface="Arial" charset="0"/>
              </a:rPr>
              <a:t>TCP</a:t>
            </a:r>
          </a:p>
          <a:p>
            <a:pPr algn="l"/>
            <a:r>
              <a:rPr lang="en-US" altLang="zh-CN" sz="2000" dirty="0">
                <a:latin typeface="Arial" charset="0"/>
                <a:ea typeface="宋体" charset="-122"/>
              </a:rPr>
              <a:t>typically</a:t>
            </a:r>
            <a:r>
              <a:rPr lang="en-US" altLang="x-none" sz="2000" dirty="0">
                <a:latin typeface="Arial" charset="0"/>
              </a:rPr>
              <a:t> UDP</a:t>
            </a:r>
          </a:p>
          <a:p>
            <a:pPr algn="l"/>
            <a:endParaRPr lang="en-US" altLang="x-none" sz="2000" dirty="0">
              <a:latin typeface="Arial" charset="0"/>
            </a:endParaRPr>
          </a:p>
          <a:p>
            <a:pPr algn="l"/>
            <a:r>
              <a:rPr lang="en-US" altLang="x-none" sz="2000" dirty="0">
                <a:latin typeface="Arial" charset="0"/>
              </a:rPr>
              <a:t>TCP or UDP</a:t>
            </a:r>
          </a:p>
          <a:p>
            <a:pPr algn="l"/>
            <a:r>
              <a:rPr lang="en-US" altLang="x-none" sz="2000" dirty="0">
                <a:latin typeface="Arial" charset="0"/>
              </a:rPr>
              <a:t>typically UDP but moving to http</a:t>
            </a:r>
          </a:p>
        </p:txBody>
      </p:sp>
      <p:sp>
        <p:nvSpPr>
          <p:cNvPr id="136198" name="Line 7"/>
          <p:cNvSpPr>
            <a:spLocks noChangeShapeType="1"/>
          </p:cNvSpPr>
          <p:nvPr/>
        </p:nvSpPr>
        <p:spPr bwMode="auto">
          <a:xfrm>
            <a:off x="1171575" y="3267075"/>
            <a:ext cx="73342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Line 8"/>
          <p:cNvSpPr>
            <a:spLocks noChangeShapeType="1"/>
          </p:cNvSpPr>
          <p:nvPr/>
        </p:nvSpPr>
        <p:spPr bwMode="auto">
          <a:xfrm flipV="1">
            <a:off x="1123950" y="3857625"/>
            <a:ext cx="7324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0" name="Line 9"/>
          <p:cNvSpPr>
            <a:spLocks noChangeShapeType="1"/>
          </p:cNvSpPr>
          <p:nvPr/>
        </p:nvSpPr>
        <p:spPr bwMode="auto">
          <a:xfrm flipV="1">
            <a:off x="1133475" y="4152900"/>
            <a:ext cx="729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1" name="Line 10"/>
          <p:cNvSpPr>
            <a:spLocks noChangeShapeType="1"/>
          </p:cNvSpPr>
          <p:nvPr/>
        </p:nvSpPr>
        <p:spPr bwMode="auto">
          <a:xfrm flipV="1">
            <a:off x="1143000" y="4448175"/>
            <a:ext cx="727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2" name="Line 11"/>
          <p:cNvSpPr>
            <a:spLocks noChangeShapeType="1"/>
          </p:cNvSpPr>
          <p:nvPr/>
        </p:nvSpPr>
        <p:spPr bwMode="auto">
          <a:xfrm flipV="1">
            <a:off x="1162050" y="4772025"/>
            <a:ext cx="7258050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3" name="Line 12"/>
          <p:cNvSpPr>
            <a:spLocks noChangeShapeType="1"/>
          </p:cNvSpPr>
          <p:nvPr/>
        </p:nvSpPr>
        <p:spPr bwMode="auto">
          <a:xfrm flipV="1">
            <a:off x="1114425" y="537210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4" name="Line 13"/>
          <p:cNvSpPr>
            <a:spLocks noChangeShapeType="1"/>
          </p:cNvSpPr>
          <p:nvPr/>
        </p:nvSpPr>
        <p:spPr bwMode="auto">
          <a:xfrm flipV="1">
            <a:off x="1114425" y="569595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5" name="Line 14"/>
          <p:cNvSpPr>
            <a:spLocks noChangeShapeType="1"/>
          </p:cNvSpPr>
          <p:nvPr/>
        </p:nvSpPr>
        <p:spPr bwMode="auto">
          <a:xfrm flipV="1">
            <a:off x="962025" y="6296025"/>
            <a:ext cx="734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6" name="Rectangle 15"/>
          <p:cNvSpPr>
            <a:spLocks noChangeArrowheads="1"/>
          </p:cNvSpPr>
          <p:nvPr/>
        </p:nvSpPr>
        <p:spPr bwMode="auto">
          <a:xfrm>
            <a:off x="658813" y="1579563"/>
            <a:ext cx="778827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sz="2800" dirty="0">
                <a:latin typeface="Comic Sans MS" charset="0"/>
                <a:ea typeface="宋体" charset="-122"/>
              </a:rPr>
              <a:t>An application needs to choose the transport protocol</a:t>
            </a:r>
          </a:p>
        </p:txBody>
      </p:sp>
    </p:spTree>
    <p:extLst>
      <p:ext uri="{BB962C8B-B14F-4D97-AF65-F5344CB8AC3E}">
        <p14:creationId xmlns:p14="http://schemas.microsoft.com/office/powerpoint/2010/main" val="389768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F1215E-3B9A-7740-B426-521506270B0C}" type="slidenum">
              <a:rPr lang="en-US" altLang="x-none" sz="1400"/>
              <a:pPr/>
              <a:t>12</a:t>
            </a:fld>
            <a:endParaRPr lang="en-US" altLang="x-none" sz="1400"/>
          </a:p>
        </p:txBody>
      </p:sp>
      <p:sp>
        <p:nvSpPr>
          <p:cNvPr id="140290" name="Rectangle 293"/>
          <p:cNvSpPr>
            <a:spLocks noChangeArrowheads="1"/>
          </p:cNvSpPr>
          <p:nvPr/>
        </p:nvSpPr>
        <p:spPr bwMode="auto">
          <a:xfrm>
            <a:off x="619125" y="1247775"/>
            <a:ext cx="3638550" cy="7239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238125"/>
            <a:ext cx="8382000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Client-Server Paradigm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304925"/>
            <a:ext cx="4191000" cy="781050"/>
          </a:xfrm>
        </p:spPr>
        <p:txBody>
          <a:bodyPr/>
          <a:lstStyle/>
          <a:p>
            <a:pPr algn="ctr"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Typical network app has two pieces: </a:t>
            </a:r>
            <a:r>
              <a:rPr lang="en-US" altLang="x-none" sz="2000" i="1">
                <a:solidFill>
                  <a:schemeClr val="accent2"/>
                </a:solidFill>
                <a:ea typeface="ＭＳ Ｐゴシック" charset="-128"/>
              </a:rPr>
              <a:t>client</a:t>
            </a:r>
            <a:r>
              <a:rPr lang="en-US" altLang="x-none" sz="2000">
                <a:ea typeface="ＭＳ Ｐゴシック" charset="-128"/>
              </a:rPr>
              <a:t> and </a:t>
            </a:r>
            <a:r>
              <a:rPr lang="en-US" altLang="x-none" sz="2000" i="1">
                <a:solidFill>
                  <a:schemeClr val="accent2"/>
                </a:solidFill>
                <a:ea typeface="ＭＳ Ｐゴシック" charset="-128"/>
              </a:rPr>
              <a:t>server</a:t>
            </a:r>
          </a:p>
        </p:txBody>
      </p:sp>
      <p:grpSp>
        <p:nvGrpSpPr>
          <p:cNvPr id="140293" name="Group 262"/>
          <p:cNvGrpSpPr>
            <a:grpSpLocks/>
          </p:cNvGrpSpPr>
          <p:nvPr/>
        </p:nvGrpSpPr>
        <p:grpSpPr bwMode="auto">
          <a:xfrm>
            <a:off x="4899025" y="1847850"/>
            <a:ext cx="3678238" cy="3670300"/>
            <a:chOff x="3092" y="1182"/>
            <a:chExt cx="2317" cy="2312"/>
          </a:xfrm>
        </p:grpSpPr>
        <p:sp>
          <p:nvSpPr>
            <p:cNvPr id="140322" name="Freeform 7"/>
            <p:cNvSpPr>
              <a:spLocks/>
            </p:cNvSpPr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4 w 1292"/>
                <a:gd name="T1" fmla="*/ 3 h 1255"/>
                <a:gd name="T2" fmla="*/ 4 w 1292"/>
                <a:gd name="T3" fmla="*/ 3 h 1255"/>
                <a:gd name="T4" fmla="*/ 4 w 1292"/>
                <a:gd name="T5" fmla="*/ 3 h 1255"/>
                <a:gd name="T6" fmla="*/ 4 w 1292"/>
                <a:gd name="T7" fmla="*/ 3 h 1255"/>
                <a:gd name="T8" fmla="*/ 4 w 1292"/>
                <a:gd name="T9" fmla="*/ 3 h 1255"/>
                <a:gd name="T10" fmla="*/ 10 w 1292"/>
                <a:gd name="T11" fmla="*/ 4 h 1255"/>
                <a:gd name="T12" fmla="*/ 15 w 1292"/>
                <a:gd name="T13" fmla="*/ 5 h 1255"/>
                <a:gd name="T14" fmla="*/ 18 w 1292"/>
                <a:gd name="T15" fmla="*/ 4 h 1255"/>
                <a:gd name="T16" fmla="*/ 19 w 1292"/>
                <a:gd name="T17" fmla="*/ 3 h 1255"/>
                <a:gd name="T18" fmla="*/ 18 w 1292"/>
                <a:gd name="T19" fmla="*/ 3 h 1255"/>
                <a:gd name="T20" fmla="*/ 11 w 1292"/>
                <a:gd name="T21" fmla="*/ 3 h 1255"/>
                <a:gd name="T22" fmla="*/ 4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3" name="Freeform 8"/>
            <p:cNvSpPr>
              <a:spLocks/>
            </p:cNvSpPr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9 w 1340"/>
                <a:gd name="T1" fmla="*/ 3 h 1191"/>
                <a:gd name="T2" fmla="*/ 4 w 1340"/>
                <a:gd name="T3" fmla="*/ 3 h 1191"/>
                <a:gd name="T4" fmla="*/ 4 w 1340"/>
                <a:gd name="T5" fmla="*/ 3 h 1191"/>
                <a:gd name="T6" fmla="*/ 4 w 1340"/>
                <a:gd name="T7" fmla="*/ 3 h 1191"/>
                <a:gd name="T8" fmla="*/ 4 w 1340"/>
                <a:gd name="T9" fmla="*/ 3 h 1191"/>
                <a:gd name="T10" fmla="*/ 9 w 1340"/>
                <a:gd name="T11" fmla="*/ 3 h 1191"/>
                <a:gd name="T12" fmla="*/ 10 w 1340"/>
                <a:gd name="T13" fmla="*/ 4 h 1191"/>
                <a:gd name="T14" fmla="*/ 19 w 1340"/>
                <a:gd name="T15" fmla="*/ 4 h 1191"/>
                <a:gd name="T16" fmla="*/ 19 w 1340"/>
                <a:gd name="T17" fmla="*/ 3 h 1191"/>
                <a:gd name="T18" fmla="*/ 19 w 1340"/>
                <a:gd name="T19" fmla="*/ 3 h 1191"/>
                <a:gd name="T20" fmla="*/ 11 w 1340"/>
                <a:gd name="T21" fmla="*/ 3 h 1191"/>
                <a:gd name="T22" fmla="*/ 9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4" name="Freeform 9"/>
            <p:cNvSpPr>
              <a:spLocks/>
            </p:cNvSpPr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4 w 2135"/>
                <a:gd name="T1" fmla="*/ 3 h 1662"/>
                <a:gd name="T2" fmla="*/ 4 w 2135"/>
                <a:gd name="T3" fmla="*/ 3 h 1662"/>
                <a:gd name="T4" fmla="*/ 10 w 2135"/>
                <a:gd name="T5" fmla="*/ 3 h 1662"/>
                <a:gd name="T6" fmla="*/ 19 w 2135"/>
                <a:gd name="T7" fmla="*/ 3 h 1662"/>
                <a:gd name="T8" fmla="*/ 32 w 2135"/>
                <a:gd name="T9" fmla="*/ 3 h 1662"/>
                <a:gd name="T10" fmla="*/ 32 w 2135"/>
                <a:gd name="T11" fmla="*/ 5 h 1662"/>
                <a:gd name="T12" fmla="*/ 25 w 2135"/>
                <a:gd name="T13" fmla="*/ 6 h 1662"/>
                <a:gd name="T14" fmla="*/ 13 w 2135"/>
                <a:gd name="T15" fmla="*/ 6 h 1662"/>
                <a:gd name="T16" fmla="*/ 8 w 2135"/>
                <a:gd name="T17" fmla="*/ 5 h 1662"/>
                <a:gd name="T18" fmla="*/ 4 w 2135"/>
                <a:gd name="T19" fmla="*/ 4 h 1662"/>
                <a:gd name="T20" fmla="*/ 4 w 2135"/>
                <a:gd name="T21" fmla="*/ 3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25" name="Group 10"/>
            <p:cNvGrpSpPr>
              <a:grpSpLocks/>
            </p:cNvGrpSpPr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140539" name="Object 11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724" name="Clip" r:id="rId4" imgW="1307079" imgH="1083682" progId="MS_ClipArt_Gallery.2">
                      <p:embed/>
                    </p:oleObj>
                  </mc:Choice>
                  <mc:Fallback>
                    <p:oleObj name="Clip" r:id="rId4" imgW="1307079" imgH="1083682" progId="MS_ClipArt_Gallery.2">
                      <p:embed/>
                      <p:pic>
                        <p:nvPicPr>
                          <p:cNvPr id="140539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540" name="Object 12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725" name="Clip" r:id="rId6" imgW="682368" imgH="480541" progId="MS_ClipArt_Gallery.2">
                      <p:embed/>
                    </p:oleObj>
                  </mc:Choice>
                  <mc:Fallback>
                    <p:oleObj name="Clip" r:id="rId6" imgW="682368" imgH="480541" progId="MS_ClipArt_Gallery.2">
                      <p:embed/>
                      <p:pic>
                        <p:nvPicPr>
                          <p:cNvPr id="14054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541" name="Line 13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0326" name="Group 14"/>
            <p:cNvGrpSpPr>
              <a:grpSpLocks/>
            </p:cNvGrpSpPr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140536" name="Object 15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726" name="Clip" r:id="rId8" imgW="1307079" imgH="1083682" progId="MS_ClipArt_Gallery.2">
                      <p:embed/>
                    </p:oleObj>
                  </mc:Choice>
                  <mc:Fallback>
                    <p:oleObj name="Clip" r:id="rId8" imgW="1307079" imgH="1083682" progId="MS_ClipArt_Gallery.2">
                      <p:embed/>
                      <p:pic>
                        <p:nvPicPr>
                          <p:cNvPr id="140536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537" name="Object 16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727" name="Clip" r:id="rId9" imgW="682368" imgH="480541" progId="MS_ClipArt_Gallery.2">
                      <p:embed/>
                    </p:oleObj>
                  </mc:Choice>
                  <mc:Fallback>
                    <p:oleObj name="Clip" r:id="rId9" imgW="682368" imgH="480541" progId="MS_ClipArt_Gallery.2">
                      <p:embed/>
                      <p:pic>
                        <p:nvPicPr>
                          <p:cNvPr id="140537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538" name="Line 17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0327" name="Group 18"/>
            <p:cNvGrpSpPr>
              <a:grpSpLocks/>
            </p:cNvGrpSpPr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140533" name="Oval 1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34" name="Oval 20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35" name="Oval 21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40328" name="Group 22"/>
            <p:cNvGrpSpPr>
              <a:grpSpLocks/>
            </p:cNvGrpSpPr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140525" name="AutoShape 2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6" name="Rectangle 2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7" name="Rectangle 2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8" name="AutoShape 2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9" name="Line 2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530" name="Line 2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531" name="Rectangle 2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32" name="Rectangle 3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40329" name="Group 31"/>
            <p:cNvGrpSpPr>
              <a:grpSpLocks/>
            </p:cNvGrpSpPr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140522" name="Oval 3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3" name="Oval 3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4" name="Oval 3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40330" name="Line 35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1" name="Line 36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2" name="Line 37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3" name="Line 38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4" name="Line 39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5" name="Line 40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36" name="Group 41"/>
            <p:cNvGrpSpPr>
              <a:grpSpLocks/>
            </p:cNvGrpSpPr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140514" name="AutoShape 4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15" name="Rectangle 4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16" name="Rectangle 4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17" name="AutoShape 4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18" name="Line 4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519" name="Line 4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520" name="Rectangle 4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521" name="Rectangle 4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40337" name="Group 50"/>
            <p:cNvGrpSpPr>
              <a:grpSpLocks/>
            </p:cNvGrpSpPr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140505" name="Object 51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728" name="Clip" r:id="rId10" imgW="1307079" imgH="1083682" progId="MS_ClipArt_Gallery.2">
                      <p:embed/>
                    </p:oleObj>
                  </mc:Choice>
                  <mc:Fallback>
                    <p:oleObj name="Clip" r:id="rId10" imgW="1307079" imgH="1083682" progId="MS_ClipArt_Gallery.2">
                      <p:embed/>
                      <p:pic>
                        <p:nvPicPr>
                          <p:cNvPr id="140505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506" name="Line 52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40507" name="Object 53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729" name="Clip" r:id="rId11" imgW="1307079" imgH="1083682" progId="MS_ClipArt_Gallery.2">
                      <p:embed/>
                    </p:oleObj>
                  </mc:Choice>
                  <mc:Fallback>
                    <p:oleObj name="Clip" r:id="rId11" imgW="1307079" imgH="1083682" progId="MS_ClipArt_Gallery.2">
                      <p:embed/>
                      <p:pic>
                        <p:nvPicPr>
                          <p:cNvPr id="140507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508" name="Line 54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0509" name="Group 55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40511" name="Oval 56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140512" name="Oval 57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140513" name="Oval 58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</p:grpSp>
          <p:sp>
            <p:nvSpPr>
              <p:cNvPr id="140510" name="Line 59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40338" name="Object 60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30" name="Clip" r:id="rId12" imgW="1307079" imgH="1083682" progId="MS_ClipArt_Gallery.2">
                    <p:embed/>
                  </p:oleObj>
                </mc:Choice>
                <mc:Fallback>
                  <p:oleObj name="Clip" r:id="rId12" imgW="1307079" imgH="1083682" progId="MS_ClipArt_Gallery.2">
                    <p:embed/>
                    <p:pic>
                      <p:nvPicPr>
                        <p:cNvPr id="140338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2837"/>
                          <a:ext cx="26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39" name="Object 61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31" name="Clip" r:id="rId13" imgW="1307079" imgH="1083682" progId="MS_ClipArt_Gallery.2">
                    <p:embed/>
                  </p:oleObj>
                </mc:Choice>
                <mc:Fallback>
                  <p:oleObj name="Clip" r:id="rId13" imgW="1307079" imgH="1083682" progId="MS_ClipArt_Gallery.2">
                    <p:embed/>
                    <p:pic>
                      <p:nvPicPr>
                        <p:cNvPr id="140339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830"/>
                          <a:ext cx="26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40" name="Oval 62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0341" name="Oval 63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0342" name="Oval 64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0343" name="Line 65"/>
            <p:cNvSpPr>
              <a:spLocks noChangeShapeType="1"/>
            </p:cNvSpPr>
            <p:nvPr/>
          </p:nvSpPr>
          <p:spPr bwMode="auto">
            <a:xfrm rot="-5400000">
              <a:off x="4097" y="2821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4" name="Line 66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5" name="Line 67"/>
            <p:cNvSpPr>
              <a:spLocks noChangeShapeType="1"/>
            </p:cNvSpPr>
            <p:nvPr/>
          </p:nvSpPr>
          <p:spPr bwMode="auto">
            <a:xfrm rot="16200000" flipV="1">
              <a:off x="3921" y="2602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6" name="Line 68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7" name="Line 69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8" name="Line 70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0349" name="Object 71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32" name="Clip" r:id="rId14" imgW="983255" imgH="1207724" progId="MS_ClipArt_Gallery.2">
                    <p:embed/>
                  </p:oleObj>
                </mc:Choice>
                <mc:Fallback>
                  <p:oleObj name="Clip" r:id="rId14" imgW="983255" imgH="1207724" progId="MS_ClipArt_Gallery.2">
                    <p:embed/>
                    <p:pic>
                      <p:nvPicPr>
                        <p:cNvPr id="140349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309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50" name="Object 72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33" name="Clip" r:id="rId16" imgW="983255" imgH="1207724" progId="MS_ClipArt_Gallery.2">
                    <p:embed/>
                  </p:oleObj>
                </mc:Choice>
                <mc:Fallback>
                  <p:oleObj name="Clip" r:id="rId16" imgW="983255" imgH="1207724" progId="MS_ClipArt_Gallery.2">
                    <p:embed/>
                    <p:pic>
                      <p:nvPicPr>
                        <p:cNvPr id="14035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360"/>
                          <a:ext cx="12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51" name="Freeform 73"/>
            <p:cNvSpPr>
              <a:spLocks/>
            </p:cNvSpPr>
            <p:nvPr/>
          </p:nvSpPr>
          <p:spPr bwMode="auto">
            <a:xfrm>
              <a:off x="3911" y="2218"/>
              <a:ext cx="853" cy="192"/>
            </a:xfrm>
            <a:custGeom>
              <a:avLst/>
              <a:gdLst>
                <a:gd name="T0" fmla="*/ 0 w 972"/>
                <a:gd name="T1" fmla="*/ 3 h 228"/>
                <a:gd name="T2" fmla="*/ 7 w 972"/>
                <a:gd name="T3" fmla="*/ 3 h 228"/>
                <a:gd name="T4" fmla="*/ 15 w 972"/>
                <a:gd name="T5" fmla="*/ 3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52" name="Group 74"/>
            <p:cNvGrpSpPr>
              <a:grpSpLocks/>
            </p:cNvGrpSpPr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140503" name="Object 7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734" name="Clip" r:id="rId17" imgW="826793" imgH="840481" progId="MS_ClipArt_Gallery.2">
                      <p:embed/>
                    </p:oleObj>
                  </mc:Choice>
                  <mc:Fallback>
                    <p:oleObj name="Clip" r:id="rId17" imgW="826793" imgH="840481" progId="MS_ClipArt_Gallery.2">
                      <p:embed/>
                      <p:pic>
                        <p:nvPicPr>
                          <p:cNvPr id="140503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504" name="Object 7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735" name="Clip" r:id="rId19" imgW="1268227" imgH="1200237" progId="MS_ClipArt_Gallery.2">
                      <p:embed/>
                    </p:oleObj>
                  </mc:Choice>
                  <mc:Fallback>
                    <p:oleObj name="Clip" r:id="rId19" imgW="1268227" imgH="1200237" progId="MS_ClipArt_Gallery.2">
                      <p:embed/>
                      <p:pic>
                        <p:nvPicPr>
                          <p:cNvPr id="140504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0353" name="Group 77"/>
            <p:cNvGrpSpPr>
              <a:grpSpLocks/>
            </p:cNvGrpSpPr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140501" name="Object 7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736" name="Clip" r:id="rId21" imgW="826793" imgH="840481" progId="MS_ClipArt_Gallery.2">
                      <p:embed/>
                    </p:oleObj>
                  </mc:Choice>
                  <mc:Fallback>
                    <p:oleObj name="Clip" r:id="rId21" imgW="826793" imgH="840481" progId="MS_ClipArt_Gallery.2">
                      <p:embed/>
                      <p:pic>
                        <p:nvPicPr>
                          <p:cNvPr id="140501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502" name="Object 7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737" name="Clip" r:id="rId22" imgW="1268227" imgH="1200237" progId="MS_ClipArt_Gallery.2">
                      <p:embed/>
                    </p:oleObj>
                  </mc:Choice>
                  <mc:Fallback>
                    <p:oleObj name="Clip" r:id="rId22" imgW="1268227" imgH="1200237" progId="MS_ClipArt_Gallery.2">
                      <p:embed/>
                      <p:pic>
                        <p:nvPicPr>
                          <p:cNvPr id="140502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0354" name="Group 80"/>
            <p:cNvGrpSpPr>
              <a:grpSpLocks/>
            </p:cNvGrpSpPr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140499" name="Object 81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738" name="Clip" r:id="rId23" imgW="826793" imgH="840481" progId="MS_ClipArt_Gallery.2">
                      <p:embed/>
                    </p:oleObj>
                  </mc:Choice>
                  <mc:Fallback>
                    <p:oleObj name="Clip" r:id="rId23" imgW="826793" imgH="840481" progId="MS_ClipArt_Gallery.2">
                      <p:embed/>
                      <p:pic>
                        <p:nvPicPr>
                          <p:cNvPr id="140499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500" name="Rectangle 82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40355" name="Line 83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56" name="Group 84"/>
            <p:cNvGrpSpPr>
              <a:grpSpLocks/>
            </p:cNvGrpSpPr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140491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2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3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4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5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96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97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8" name="Rectangle 9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140357" name="Group 93"/>
            <p:cNvGrpSpPr>
              <a:grpSpLocks/>
            </p:cNvGrpSpPr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140483" name="AutoShape 9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84" name="Rectangle 9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85" name="Rectangle 9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86" name="AutoShape 9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87" name="Line 9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88" name="Line 9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89" name="Rectangle 10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90" name="Rectangle 10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140358" name="Line 102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59" name="Line 103"/>
            <p:cNvSpPr>
              <a:spLocks noChangeShapeType="1"/>
            </p:cNvSpPr>
            <p:nvPr/>
          </p:nvSpPr>
          <p:spPr bwMode="auto">
            <a:xfrm rot="-5400000">
              <a:off x="4935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0" name="Line 104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1" name="Line 105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2" name="Line 106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3" name="Line 107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4" name="Line 108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5" name="Line 109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6" name="Line 110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7" name="Line 111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8" name="Line 112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69" name="Line 113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70" name="Group 144"/>
            <p:cNvGrpSpPr>
              <a:grpSpLocks/>
            </p:cNvGrpSpPr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140470" name="Oval 14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71" name="Line 14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72" name="Line 14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73" name="Rectangle 14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74" name="Oval 14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75" name="Group 15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80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81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82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76" name="Group 15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77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78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79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1" name="Group 158"/>
            <p:cNvGrpSpPr>
              <a:grpSpLocks/>
            </p:cNvGrpSpPr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140457" name="Oval 15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58" name="Line 1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59" name="Line 1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60" name="Rectangle 1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61" name="Oval 1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62" name="Group 1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67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68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69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63" name="Group 1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64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65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66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2" name="Group 172"/>
            <p:cNvGrpSpPr>
              <a:grpSpLocks/>
            </p:cNvGrpSpPr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140444" name="Oval 17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45" name="Line 1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46" name="Line 1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47" name="Rectangle 1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48" name="Oval 1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49" name="Group 1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54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55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56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50" name="Group 1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51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52" name="Line 1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53" name="Line 1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3" name="Group 186"/>
            <p:cNvGrpSpPr>
              <a:grpSpLocks/>
            </p:cNvGrpSpPr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140431" name="Oval 18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32" name="Line 1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33" name="Line 1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34" name="Rectangle 1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35" name="Oval 1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36" name="Group 1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41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42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43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37" name="Group 1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38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39" name="Line 1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40" name="Line 1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4" name="Group 200"/>
            <p:cNvGrpSpPr>
              <a:grpSpLocks/>
            </p:cNvGrpSpPr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140418" name="Oval 20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19" name="Line 2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20" name="Line 2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21" name="Rectangle 2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22" name="Oval 2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23" name="Group 2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28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29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30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24" name="Group 2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25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26" name="Line 2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27" name="Line 2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5" name="Group 214"/>
            <p:cNvGrpSpPr>
              <a:grpSpLocks/>
            </p:cNvGrpSpPr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140405" name="Oval 2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06" name="Line 2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07" name="Line 2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08" name="Rectangle 2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409" name="Oval 2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410" name="Group 2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15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16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17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411" name="Group 2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412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13" name="Line 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14" name="Line 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6" name="Group 228"/>
            <p:cNvGrpSpPr>
              <a:grpSpLocks/>
            </p:cNvGrpSpPr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140392" name="Oval 22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93" name="Line 23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94" name="Line 23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95" name="Rectangle 23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96" name="Oval 23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397" name="Group 23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402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03" name="Line 23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04" name="Line 2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398" name="Group 23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399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00" name="Line 2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401" name="Line 24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0377" name="Group 242"/>
            <p:cNvGrpSpPr>
              <a:grpSpLocks/>
            </p:cNvGrpSpPr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140379" name="Oval 24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80" name="Line 24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81" name="Line 24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82" name="Rectangle 24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83" name="Oval 24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140384" name="Group 24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0389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90" name="Line 25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91" name="Line 2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385" name="Group 25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0386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87" name="Line 2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88" name="Line 25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0378" name="Line 261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8" name="Group 302"/>
          <p:cNvGrpSpPr>
            <a:grpSpLocks/>
          </p:cNvGrpSpPr>
          <p:nvPr/>
        </p:nvGrpSpPr>
        <p:grpSpPr bwMode="auto">
          <a:xfrm>
            <a:off x="4740275" y="1500188"/>
            <a:ext cx="3738563" cy="3725862"/>
            <a:chOff x="2986" y="945"/>
            <a:chExt cx="2355" cy="2347"/>
          </a:xfrm>
        </p:grpSpPr>
        <p:grpSp>
          <p:nvGrpSpPr>
            <p:cNvPr id="140306" name="Group 272"/>
            <p:cNvGrpSpPr>
              <a:grpSpLocks/>
            </p:cNvGrpSpPr>
            <p:nvPr/>
          </p:nvGrpSpPr>
          <p:grpSpPr bwMode="auto">
            <a:xfrm>
              <a:off x="2986" y="945"/>
              <a:ext cx="513" cy="541"/>
              <a:chOff x="2938" y="2925"/>
              <a:chExt cx="513" cy="541"/>
            </a:xfrm>
          </p:grpSpPr>
          <p:sp>
            <p:nvSpPr>
              <p:cNvPr id="140315" name="Rectangle 266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16" name="Rectangle 264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17" name="Rectangle 265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18" name="Text Box 263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000">
                    <a:solidFill>
                      <a:schemeClr val="bg1"/>
                    </a:solidFill>
                    <a:latin typeface="Comic Sans MS" charset="0"/>
                  </a:rPr>
                  <a:t>application</a:t>
                </a:r>
                <a:endParaRPr lang="en-US" altLang="x-none" sz="1000">
                  <a:latin typeface="Comic Sans MS" charset="0"/>
                </a:endParaRPr>
              </a:p>
              <a:p>
                <a:r>
                  <a:rPr lang="en-US" altLang="x-none" sz="1000">
                    <a:latin typeface="Comic Sans MS" charset="0"/>
                  </a:rPr>
                  <a:t>transport</a:t>
                </a:r>
              </a:p>
              <a:p>
                <a:r>
                  <a:rPr lang="en-US" altLang="x-none" sz="1000">
                    <a:latin typeface="Comic Sans MS" charset="0"/>
                  </a:rPr>
                  <a:t>network</a:t>
                </a:r>
              </a:p>
              <a:p>
                <a:r>
                  <a:rPr lang="en-US" altLang="x-none" sz="1000">
                    <a:latin typeface="Comic Sans MS" charset="0"/>
                  </a:rPr>
                  <a:t>data link</a:t>
                </a:r>
              </a:p>
              <a:p>
                <a:r>
                  <a:rPr lang="en-US" altLang="x-none" sz="1000">
                    <a:latin typeface="Comic Sans MS" charset="0"/>
                  </a:rPr>
                  <a:t>physical</a:t>
                </a:r>
                <a:endParaRPr lang="en-US" altLang="x-none"/>
              </a:p>
            </p:txBody>
          </p:sp>
          <p:sp>
            <p:nvSpPr>
              <p:cNvPr id="140319" name="Line 269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0" name="Line 270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1" name="Line 271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0307" name="Group 273"/>
            <p:cNvGrpSpPr>
              <a:grpSpLocks/>
            </p:cNvGrpSpPr>
            <p:nvPr/>
          </p:nvGrpSpPr>
          <p:grpSpPr bwMode="auto">
            <a:xfrm>
              <a:off x="4828" y="2751"/>
              <a:ext cx="513" cy="541"/>
              <a:chOff x="2938" y="2925"/>
              <a:chExt cx="513" cy="541"/>
            </a:xfrm>
          </p:grpSpPr>
          <p:sp>
            <p:nvSpPr>
              <p:cNvPr id="140308" name="Rectangle 274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09" name="Rectangle 275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10" name="Rectangle 276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11" name="Text Box 277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000">
                    <a:solidFill>
                      <a:schemeClr val="bg1"/>
                    </a:solidFill>
                    <a:latin typeface="Comic Sans MS" charset="0"/>
                  </a:rPr>
                  <a:t>application</a:t>
                </a:r>
                <a:endParaRPr lang="en-US" altLang="x-none" sz="1000">
                  <a:latin typeface="Comic Sans MS" charset="0"/>
                </a:endParaRPr>
              </a:p>
              <a:p>
                <a:r>
                  <a:rPr lang="en-US" altLang="x-none" sz="1000">
                    <a:latin typeface="Comic Sans MS" charset="0"/>
                  </a:rPr>
                  <a:t>transport</a:t>
                </a:r>
              </a:p>
              <a:p>
                <a:r>
                  <a:rPr lang="en-US" altLang="x-none" sz="1000">
                    <a:latin typeface="Comic Sans MS" charset="0"/>
                  </a:rPr>
                  <a:t>network</a:t>
                </a:r>
              </a:p>
              <a:p>
                <a:r>
                  <a:rPr lang="en-US" altLang="x-none" sz="1000">
                    <a:latin typeface="Comic Sans MS" charset="0"/>
                  </a:rPr>
                  <a:t>data link</a:t>
                </a:r>
              </a:p>
              <a:p>
                <a:r>
                  <a:rPr lang="en-US" altLang="x-none" sz="1000">
                    <a:latin typeface="Comic Sans MS" charset="0"/>
                  </a:rPr>
                  <a:t>physical</a:t>
                </a:r>
                <a:endParaRPr lang="en-US" altLang="x-none"/>
              </a:p>
            </p:txBody>
          </p:sp>
          <p:sp>
            <p:nvSpPr>
              <p:cNvPr id="140312" name="Line 278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3" name="Line 279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4" name="Line 280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40295" name="Rectangle 292"/>
          <p:cNvSpPr>
            <a:spLocks noChangeArrowheads="1"/>
          </p:cNvSpPr>
          <p:nvPr/>
        </p:nvSpPr>
        <p:spPr bwMode="auto">
          <a:xfrm>
            <a:off x="571500" y="2095500"/>
            <a:ext cx="42957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Client (C):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initiates contact with server (</a:t>
            </a:r>
            <a:r>
              <a:rPr lang="ja-JP" altLang="en-US" sz="2000">
                <a:latin typeface="Comic Sans MS" charset="0"/>
              </a:rPr>
              <a:t>“</a:t>
            </a:r>
            <a:r>
              <a:rPr lang="en-US" altLang="ja-JP" sz="2000" dirty="0">
                <a:latin typeface="Comic Sans MS" charset="0"/>
              </a:rPr>
              <a:t>speaks first</a:t>
            </a:r>
            <a:r>
              <a:rPr lang="ja-JP" altLang="en-US" sz="2000">
                <a:latin typeface="Comic Sans MS" charset="0"/>
              </a:rPr>
              <a:t>”</a:t>
            </a:r>
            <a:r>
              <a:rPr lang="en-US" altLang="ja-JP" sz="2000" dirty="0">
                <a:latin typeface="Comic Sans MS" charset="0"/>
              </a:rPr>
              <a:t>)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typically requests service from server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for Web, client is implemented in browser; for e-mail, in mail reader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Server (S):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provides requested service to client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e.g., Web server sends requested Web page; mail server delivers e-mail</a:t>
            </a:r>
            <a:endParaRPr lang="en-US" altLang="x-none" dirty="0">
              <a:latin typeface="Comic Sans MS" charset="0"/>
            </a:endParaRPr>
          </a:p>
        </p:txBody>
      </p:sp>
      <p:grpSp>
        <p:nvGrpSpPr>
          <p:cNvPr id="3171" name="Group 303"/>
          <p:cNvGrpSpPr>
            <a:grpSpLocks/>
          </p:cNvGrpSpPr>
          <p:nvPr/>
        </p:nvGrpSpPr>
        <p:grpSpPr bwMode="auto">
          <a:xfrm>
            <a:off x="5476875" y="1724025"/>
            <a:ext cx="2238375" cy="2743200"/>
            <a:chOff x="3450" y="1086"/>
            <a:chExt cx="1410" cy="1728"/>
          </a:xfrm>
        </p:grpSpPr>
        <p:sp>
          <p:nvSpPr>
            <p:cNvPr id="140302" name="Line 289"/>
            <p:cNvSpPr>
              <a:spLocks noChangeShapeType="1"/>
            </p:cNvSpPr>
            <p:nvPr/>
          </p:nvSpPr>
          <p:spPr bwMode="auto">
            <a:xfrm>
              <a:off x="3462" y="1086"/>
              <a:ext cx="1398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03" name="Group 296"/>
            <p:cNvGrpSpPr>
              <a:grpSpLocks/>
            </p:cNvGrpSpPr>
            <p:nvPr/>
          </p:nvGrpSpPr>
          <p:grpSpPr bwMode="auto">
            <a:xfrm>
              <a:off x="3450" y="1481"/>
              <a:ext cx="688" cy="250"/>
              <a:chOff x="4032" y="2303"/>
              <a:chExt cx="688" cy="250"/>
            </a:xfrm>
          </p:grpSpPr>
          <p:sp>
            <p:nvSpPr>
              <p:cNvPr id="140304" name="Rectangle 295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05" name="Text Box 294"/>
              <p:cNvSpPr txBox="1">
                <a:spLocks noChangeArrowheads="1"/>
              </p:cNvSpPr>
              <p:nvPr/>
            </p:nvSpPr>
            <p:spPr bwMode="auto">
              <a:xfrm>
                <a:off x="4032" y="2303"/>
                <a:ext cx="6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>
                    <a:solidFill>
                      <a:srgbClr val="FF0000"/>
                    </a:solidFill>
                    <a:latin typeface="Comic Sans MS" charset="0"/>
                  </a:rPr>
                  <a:t>request</a:t>
                </a:r>
                <a:endParaRPr lang="en-US" altLang="x-none"/>
              </a:p>
            </p:txBody>
          </p:sp>
        </p:grpSp>
      </p:grpSp>
      <p:grpSp>
        <p:nvGrpSpPr>
          <p:cNvPr id="3173" name="Group 305"/>
          <p:cNvGrpSpPr>
            <a:grpSpLocks/>
          </p:cNvGrpSpPr>
          <p:nvPr/>
        </p:nvGrpSpPr>
        <p:grpSpPr bwMode="auto">
          <a:xfrm>
            <a:off x="5572125" y="1609725"/>
            <a:ext cx="2914650" cy="2743200"/>
            <a:chOff x="3510" y="1014"/>
            <a:chExt cx="1836" cy="1728"/>
          </a:xfrm>
        </p:grpSpPr>
        <p:sp>
          <p:nvSpPr>
            <p:cNvPr id="140298" name="Line 297"/>
            <p:cNvSpPr>
              <a:spLocks noChangeShapeType="1"/>
            </p:cNvSpPr>
            <p:nvPr/>
          </p:nvSpPr>
          <p:spPr bwMode="auto">
            <a:xfrm>
              <a:off x="3510" y="1014"/>
              <a:ext cx="1440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299" name="Group 298"/>
            <p:cNvGrpSpPr>
              <a:grpSpLocks/>
            </p:cNvGrpSpPr>
            <p:nvPr/>
          </p:nvGrpSpPr>
          <p:grpSpPr bwMode="auto">
            <a:xfrm>
              <a:off x="4752" y="2387"/>
              <a:ext cx="594" cy="250"/>
              <a:chOff x="4086" y="2303"/>
              <a:chExt cx="594" cy="250"/>
            </a:xfrm>
          </p:grpSpPr>
          <p:sp>
            <p:nvSpPr>
              <p:cNvPr id="140300" name="Rectangle 299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140301" name="Text Box 300"/>
              <p:cNvSpPr txBox="1">
                <a:spLocks noChangeArrowheads="1"/>
              </p:cNvSpPr>
              <p:nvPr/>
            </p:nvSpPr>
            <p:spPr bwMode="auto">
              <a:xfrm>
                <a:off x="4129" y="2303"/>
                <a:ext cx="4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>
                    <a:solidFill>
                      <a:srgbClr val="FF0000"/>
                    </a:solidFill>
                    <a:latin typeface="Comic Sans MS" charset="0"/>
                  </a:rPr>
                  <a:t>reply</a:t>
                </a:r>
                <a:endParaRPr lang="en-US" altLang="x-non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340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831E9F4-676E-B744-A74A-7B4A6D926130}" type="slidenum">
              <a:rPr lang="en-US" altLang="x-none" sz="1400">
                <a:solidFill>
                  <a:srgbClr val="000000"/>
                </a:solidFill>
              </a:rPr>
              <a:pPr/>
              <a:t>13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38125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Client-Server Paradigm: Key Questions</a:t>
            </a:r>
            <a:endParaRPr lang="en-US" altLang="x-none" sz="4400">
              <a:ea typeface="ＭＳ Ｐゴシック" charset="-128"/>
            </a:endParaRPr>
          </a:p>
        </p:txBody>
      </p:sp>
      <p:grpSp>
        <p:nvGrpSpPr>
          <p:cNvPr id="142339" name="Group 262"/>
          <p:cNvGrpSpPr>
            <a:grpSpLocks/>
          </p:cNvGrpSpPr>
          <p:nvPr/>
        </p:nvGrpSpPr>
        <p:grpSpPr bwMode="auto">
          <a:xfrm>
            <a:off x="4899025" y="1847850"/>
            <a:ext cx="3678238" cy="3670300"/>
            <a:chOff x="3092" y="1182"/>
            <a:chExt cx="2317" cy="2312"/>
          </a:xfrm>
        </p:grpSpPr>
        <p:sp>
          <p:nvSpPr>
            <p:cNvPr id="1074" name="Freeform 7"/>
            <p:cNvSpPr>
              <a:spLocks/>
            </p:cNvSpPr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39 w 1292"/>
                <a:gd name="T1" fmla="*/ 3 h 1255"/>
                <a:gd name="T2" fmla="*/ 6 w 1292"/>
                <a:gd name="T3" fmla="*/ 14 h 1255"/>
                <a:gd name="T4" fmla="*/ 4 w 1292"/>
                <a:gd name="T5" fmla="*/ 46 h 1255"/>
                <a:gd name="T6" fmla="*/ 9 w 1292"/>
                <a:gd name="T7" fmla="*/ 73 h 1255"/>
                <a:gd name="T8" fmla="*/ 39 w 1292"/>
                <a:gd name="T9" fmla="*/ 76 h 1255"/>
                <a:gd name="T10" fmla="*/ 103 w 1292"/>
                <a:gd name="T11" fmla="*/ 99 h 1255"/>
                <a:gd name="T12" fmla="*/ 158 w 1292"/>
                <a:gd name="T13" fmla="*/ 109 h 1255"/>
                <a:gd name="T14" fmla="*/ 190 w 1292"/>
                <a:gd name="T15" fmla="*/ 90 h 1255"/>
                <a:gd name="T16" fmla="*/ 203 w 1292"/>
                <a:gd name="T17" fmla="*/ 39 h 1255"/>
                <a:gd name="T18" fmla="*/ 191 w 1292"/>
                <a:gd name="T19" fmla="*/ 18 h 1255"/>
                <a:gd name="T20" fmla="*/ 118 w 1292"/>
                <a:gd name="T21" fmla="*/ 10 h 1255"/>
                <a:gd name="T22" fmla="*/ 39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5" name="Freeform 8"/>
            <p:cNvSpPr>
              <a:spLocks/>
            </p:cNvSpPr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88 w 1340"/>
                <a:gd name="T1" fmla="*/ 3 h 1191"/>
                <a:gd name="T2" fmla="*/ 13 w 1340"/>
                <a:gd name="T3" fmla="*/ 5 h 1191"/>
                <a:gd name="T4" fmla="*/ 10 w 1340"/>
                <a:gd name="T5" fmla="*/ 35 h 1191"/>
                <a:gd name="T6" fmla="*/ 4 w 1340"/>
                <a:gd name="T7" fmla="*/ 63 h 1191"/>
                <a:gd name="T8" fmla="*/ 18 w 1340"/>
                <a:gd name="T9" fmla="*/ 76 h 1191"/>
                <a:gd name="T10" fmla="*/ 87 w 1340"/>
                <a:gd name="T11" fmla="*/ 76 h 1191"/>
                <a:gd name="T12" fmla="*/ 103 w 1340"/>
                <a:gd name="T13" fmla="*/ 99 h 1191"/>
                <a:gd name="T14" fmla="*/ 198 w 1340"/>
                <a:gd name="T15" fmla="*/ 95 h 1191"/>
                <a:gd name="T16" fmla="*/ 205 w 1340"/>
                <a:gd name="T17" fmla="*/ 50 h 1191"/>
                <a:gd name="T18" fmla="*/ 193 w 1340"/>
                <a:gd name="T19" fmla="*/ 30 h 1191"/>
                <a:gd name="T20" fmla="*/ 123 w 1340"/>
                <a:gd name="T21" fmla="*/ 25 h 1191"/>
                <a:gd name="T22" fmla="*/ 88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6" name="Freeform 9"/>
            <p:cNvSpPr>
              <a:spLocks/>
            </p:cNvSpPr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4 w 2135"/>
                <a:gd name="T1" fmla="*/ 57 h 1662"/>
                <a:gd name="T2" fmla="*/ 17 w 2135"/>
                <a:gd name="T3" fmla="*/ 7 h 1662"/>
                <a:gd name="T4" fmla="*/ 105 w 2135"/>
                <a:gd name="T5" fmla="*/ 17 h 1662"/>
                <a:gd name="T6" fmla="*/ 195 w 2135"/>
                <a:gd name="T7" fmla="*/ 8 h 1662"/>
                <a:gd name="T8" fmla="*/ 323 w 2135"/>
                <a:gd name="T9" fmla="*/ 36 h 1662"/>
                <a:gd name="T10" fmla="*/ 324 w 2135"/>
                <a:gd name="T11" fmla="*/ 102 h 1662"/>
                <a:gd name="T12" fmla="*/ 255 w 2135"/>
                <a:gd name="T13" fmla="*/ 141 h 1662"/>
                <a:gd name="T14" fmla="*/ 131 w 2135"/>
                <a:gd name="T15" fmla="*/ 135 h 1662"/>
                <a:gd name="T16" fmla="*/ 80 w 2135"/>
                <a:gd name="T17" fmla="*/ 113 h 1662"/>
                <a:gd name="T18" fmla="*/ 30 w 2135"/>
                <a:gd name="T19" fmla="*/ 95 h 1662"/>
                <a:gd name="T20" fmla="*/ 4 w 2135"/>
                <a:gd name="T21" fmla="*/ 5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371" name="Group 10"/>
            <p:cNvGrpSpPr>
              <a:grpSpLocks/>
            </p:cNvGrpSpPr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142585" name="Object 11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748" name="Clip" r:id="rId4" imgW="1307079" imgH="1083682" progId="MS_ClipArt_Gallery.2">
                      <p:embed/>
                    </p:oleObj>
                  </mc:Choice>
                  <mc:Fallback>
                    <p:oleObj name="Clip" r:id="rId4" imgW="1307079" imgH="1083682" progId="MS_ClipArt_Gallery.2">
                      <p:embed/>
                      <p:pic>
                        <p:nvPicPr>
                          <p:cNvPr id="142585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586" name="Object 12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749" name="Clip" r:id="rId6" imgW="682368" imgH="480541" progId="MS_ClipArt_Gallery.2">
                      <p:embed/>
                    </p:oleObj>
                  </mc:Choice>
                  <mc:Fallback>
                    <p:oleObj name="Clip" r:id="rId6" imgW="682368" imgH="480541" progId="MS_ClipArt_Gallery.2">
                      <p:embed/>
                      <p:pic>
                        <p:nvPicPr>
                          <p:cNvPr id="14258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8" name="Line 13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72" name="Group 14"/>
            <p:cNvGrpSpPr>
              <a:grpSpLocks/>
            </p:cNvGrpSpPr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142582" name="Object 15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750" name="Clip" r:id="rId8" imgW="1307079" imgH="1083682" progId="MS_ClipArt_Gallery.2">
                      <p:embed/>
                    </p:oleObj>
                  </mc:Choice>
                  <mc:Fallback>
                    <p:oleObj name="Clip" r:id="rId8" imgW="1307079" imgH="1083682" progId="MS_ClipArt_Gallery.2">
                      <p:embed/>
                      <p:pic>
                        <p:nvPicPr>
                          <p:cNvPr id="142582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583" name="Object 16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751" name="Clip" r:id="rId9" imgW="682368" imgH="480541" progId="MS_ClipArt_Gallery.2">
                      <p:embed/>
                    </p:oleObj>
                  </mc:Choice>
                  <mc:Fallback>
                    <p:oleObj name="Clip" r:id="rId9" imgW="682368" imgH="480541" progId="MS_ClipArt_Gallery.2">
                      <p:embed/>
                      <p:pic>
                        <p:nvPicPr>
                          <p:cNvPr id="142583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7" name="Line 17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73" name="Group 18"/>
            <p:cNvGrpSpPr>
              <a:grpSpLocks/>
            </p:cNvGrpSpPr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1274" name="Oval 1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8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5" name="Oval 20"/>
              <p:cNvSpPr>
                <a:spLocks noChangeArrowheads="1"/>
              </p:cNvSpPr>
              <p:nvPr/>
            </p:nvSpPr>
            <p:spPr bwMode="auto">
              <a:xfrm>
                <a:off x="3844" y="467"/>
                <a:ext cx="45" cy="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6" name="Oval 21"/>
              <p:cNvSpPr>
                <a:spLocks noChangeArrowheads="1"/>
              </p:cNvSpPr>
              <p:nvPr/>
            </p:nvSpPr>
            <p:spPr bwMode="auto">
              <a:xfrm>
                <a:off x="3845" y="526"/>
                <a:ext cx="48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74" name="Group 22"/>
            <p:cNvGrpSpPr>
              <a:grpSpLocks/>
            </p:cNvGrpSpPr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1266" name="AutoShape 23"/>
              <p:cNvSpPr>
                <a:spLocks noChangeArrowheads="1"/>
              </p:cNvSpPr>
              <p:nvPr/>
            </p:nvSpPr>
            <p:spPr bwMode="auto">
              <a:xfrm>
                <a:off x="4180" y="1018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7" name="Rectangle 2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8" name="Rectangle 2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4" cy="235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9" name="AutoShape 2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0" name="Line 2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1" name="Line 28"/>
              <p:cNvSpPr>
                <a:spLocks noChangeShapeType="1"/>
              </p:cNvSpPr>
              <p:nvPr/>
            </p:nvSpPr>
            <p:spPr bwMode="auto">
              <a:xfrm flipH="1">
                <a:off x="4275" y="1018"/>
                <a:ext cx="5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2" name="Rectangle 29"/>
              <p:cNvSpPr>
                <a:spLocks noChangeArrowheads="1"/>
              </p:cNvSpPr>
              <p:nvPr/>
            </p:nvSpPr>
            <p:spPr bwMode="auto">
              <a:xfrm>
                <a:off x="4192" y="883"/>
                <a:ext cx="64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3" name="Rectangle 3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9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75" name="Group 31"/>
            <p:cNvGrpSpPr>
              <a:grpSpLocks/>
            </p:cNvGrpSpPr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1263" name="Oval 32"/>
              <p:cNvSpPr>
                <a:spLocks noChangeArrowheads="1"/>
              </p:cNvSpPr>
              <p:nvPr/>
            </p:nvSpPr>
            <p:spPr bwMode="auto">
              <a:xfrm>
                <a:off x="3861" y="384"/>
                <a:ext cx="47" cy="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4" name="Oval 3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5" name="Oval 3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082" name="Line 35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3" name="Line 36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4" name="Line 37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5" name="Line 38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6" name="Line 39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7" name="Line 40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382" name="Group 41"/>
            <p:cNvGrpSpPr>
              <a:grpSpLocks/>
            </p:cNvGrpSpPr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1255" name="AutoShape 42"/>
              <p:cNvSpPr>
                <a:spLocks noChangeArrowheads="1"/>
              </p:cNvSpPr>
              <p:nvPr/>
            </p:nvSpPr>
            <p:spPr bwMode="auto">
              <a:xfrm>
                <a:off x="4180" y="1018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6" name="Rectangle 4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7" name="Rectangle 4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4" cy="235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8" name="AutoShape 4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9" name="Line 4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0" name="Line 47"/>
              <p:cNvSpPr>
                <a:spLocks noChangeShapeType="1"/>
              </p:cNvSpPr>
              <p:nvPr/>
            </p:nvSpPr>
            <p:spPr bwMode="auto">
              <a:xfrm flipH="1">
                <a:off x="4275" y="1018"/>
                <a:ext cx="5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1" name="Rectangle 48"/>
              <p:cNvSpPr>
                <a:spLocks noChangeArrowheads="1"/>
              </p:cNvSpPr>
              <p:nvPr/>
            </p:nvSpPr>
            <p:spPr bwMode="auto">
              <a:xfrm>
                <a:off x="4192" y="883"/>
                <a:ext cx="64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2" name="Rectangle 4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9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83" name="Group 50"/>
            <p:cNvGrpSpPr>
              <a:grpSpLocks/>
            </p:cNvGrpSpPr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142551" name="Object 51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752" name="Clip" r:id="rId10" imgW="1307079" imgH="1083682" progId="MS_ClipArt_Gallery.2">
                      <p:embed/>
                    </p:oleObj>
                  </mc:Choice>
                  <mc:Fallback>
                    <p:oleObj name="Clip" r:id="rId10" imgW="1307079" imgH="1083682" progId="MS_ClipArt_Gallery.2">
                      <p:embed/>
                      <p:pic>
                        <p:nvPicPr>
                          <p:cNvPr id="142551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8" name="Line 52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aphicFrame>
            <p:nvGraphicFramePr>
              <p:cNvPr id="142553" name="Object 53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753" name="Clip" r:id="rId11" imgW="1307079" imgH="1083682" progId="MS_ClipArt_Gallery.2">
                      <p:embed/>
                    </p:oleObj>
                  </mc:Choice>
                  <mc:Fallback>
                    <p:oleObj name="Clip" r:id="rId11" imgW="1307079" imgH="1083682" progId="MS_ClipArt_Gallery.2">
                      <p:embed/>
                      <p:pic>
                        <p:nvPicPr>
                          <p:cNvPr id="142553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9" name="Line 54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555" name="Group 55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252" name="Oval 56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53" name="Oval 57"/>
                <p:cNvSpPr>
                  <a:spLocks noChangeArrowheads="1"/>
                </p:cNvSpPr>
                <p:nvPr/>
              </p:nvSpPr>
              <p:spPr bwMode="auto">
                <a:xfrm>
                  <a:off x="3844" y="464"/>
                  <a:ext cx="47" cy="4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54" name="Oval 58"/>
                <p:cNvSpPr>
                  <a:spLocks noChangeArrowheads="1"/>
                </p:cNvSpPr>
                <p:nvPr/>
              </p:nvSpPr>
              <p:spPr bwMode="auto">
                <a:xfrm>
                  <a:off x="3847" y="526"/>
                  <a:ext cx="51" cy="4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251" name="Line 59"/>
              <p:cNvSpPr>
                <a:spLocks noChangeShapeType="1"/>
              </p:cNvSpPr>
              <p:nvPr/>
            </p:nvSpPr>
            <p:spPr bwMode="auto">
              <a:xfrm>
                <a:off x="3653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aphicFrame>
          <p:nvGraphicFramePr>
            <p:cNvPr id="142384" name="Object 60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754" name="Clip" r:id="rId12" imgW="1307079" imgH="1083682" progId="MS_ClipArt_Gallery.2">
                    <p:embed/>
                  </p:oleObj>
                </mc:Choice>
                <mc:Fallback>
                  <p:oleObj name="Clip" r:id="rId12" imgW="1307079" imgH="1083682" progId="MS_ClipArt_Gallery.2">
                    <p:embed/>
                    <p:pic>
                      <p:nvPicPr>
                        <p:cNvPr id="142384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2837"/>
                          <a:ext cx="26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85" name="Object 61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755" name="Clip" r:id="rId13" imgW="1307079" imgH="1083682" progId="MS_ClipArt_Gallery.2">
                    <p:embed/>
                  </p:oleObj>
                </mc:Choice>
                <mc:Fallback>
                  <p:oleObj name="Clip" r:id="rId13" imgW="1307079" imgH="1083682" progId="MS_ClipArt_Gallery.2">
                    <p:embed/>
                    <p:pic>
                      <p:nvPicPr>
                        <p:cNvPr id="142385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830"/>
                          <a:ext cx="26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0" name="Oval 62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1" name="Oval 63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2" name="Oval 64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3" name="Line 65"/>
            <p:cNvSpPr>
              <a:spLocks noChangeShapeType="1"/>
            </p:cNvSpPr>
            <p:nvPr/>
          </p:nvSpPr>
          <p:spPr bwMode="auto">
            <a:xfrm rot="-5400000">
              <a:off x="4097" y="2840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4" name="Line 66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5" name="Line 67"/>
            <p:cNvSpPr>
              <a:spLocks noChangeShapeType="1"/>
            </p:cNvSpPr>
            <p:nvPr/>
          </p:nvSpPr>
          <p:spPr bwMode="auto">
            <a:xfrm rot="16200000" flipV="1">
              <a:off x="3921" y="2621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6" name="Line 68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7" name="Line 69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8" name="Line 70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142395" name="Object 71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756" name="Clip" r:id="rId14" imgW="983255" imgH="1207724" progId="MS_ClipArt_Gallery.2">
                    <p:embed/>
                  </p:oleObj>
                </mc:Choice>
                <mc:Fallback>
                  <p:oleObj name="Clip" r:id="rId14" imgW="983255" imgH="1207724" progId="MS_ClipArt_Gallery.2">
                    <p:embed/>
                    <p:pic>
                      <p:nvPicPr>
                        <p:cNvPr id="142395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309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96" name="Object 72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757" name="Clip" r:id="rId16" imgW="983255" imgH="1207724" progId="MS_ClipArt_Gallery.2">
                    <p:embed/>
                  </p:oleObj>
                </mc:Choice>
                <mc:Fallback>
                  <p:oleObj name="Clip" r:id="rId16" imgW="983255" imgH="1207724" progId="MS_ClipArt_Gallery.2">
                    <p:embed/>
                    <p:pic>
                      <p:nvPicPr>
                        <p:cNvPr id="142396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360"/>
                          <a:ext cx="12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9" name="Freeform 73"/>
            <p:cNvSpPr>
              <a:spLocks/>
            </p:cNvSpPr>
            <p:nvPr/>
          </p:nvSpPr>
          <p:spPr bwMode="auto">
            <a:xfrm>
              <a:off x="3911" y="2218"/>
              <a:ext cx="853" cy="192"/>
            </a:xfrm>
            <a:custGeom>
              <a:avLst/>
              <a:gdLst>
                <a:gd name="T0" fmla="*/ 0 w 972"/>
                <a:gd name="T1" fmla="*/ 20 h 228"/>
                <a:gd name="T2" fmla="*/ 69 w 972"/>
                <a:gd name="T3" fmla="*/ 3 h 228"/>
                <a:gd name="T4" fmla="*/ 156 w 972"/>
                <a:gd name="T5" fmla="*/ 15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398" name="Group 74"/>
            <p:cNvGrpSpPr>
              <a:grpSpLocks/>
            </p:cNvGrpSpPr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142549" name="Object 7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758" name="Clip" r:id="rId17" imgW="826793" imgH="840481" progId="MS_ClipArt_Gallery.2">
                      <p:embed/>
                    </p:oleObj>
                  </mc:Choice>
                  <mc:Fallback>
                    <p:oleObj name="Clip" r:id="rId17" imgW="826793" imgH="840481" progId="MS_ClipArt_Gallery.2">
                      <p:embed/>
                      <p:pic>
                        <p:nvPicPr>
                          <p:cNvPr id="142549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550" name="Object 7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759" name="Clip" r:id="rId19" imgW="1268227" imgH="1200237" progId="MS_ClipArt_Gallery.2">
                      <p:embed/>
                    </p:oleObj>
                  </mc:Choice>
                  <mc:Fallback>
                    <p:oleObj name="Clip" r:id="rId19" imgW="1268227" imgH="1200237" progId="MS_ClipArt_Gallery.2">
                      <p:embed/>
                      <p:pic>
                        <p:nvPicPr>
                          <p:cNvPr id="14255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2399" name="Group 77"/>
            <p:cNvGrpSpPr>
              <a:grpSpLocks/>
            </p:cNvGrpSpPr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142547" name="Object 7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760" name="Clip" r:id="rId21" imgW="826793" imgH="840481" progId="MS_ClipArt_Gallery.2">
                      <p:embed/>
                    </p:oleObj>
                  </mc:Choice>
                  <mc:Fallback>
                    <p:oleObj name="Clip" r:id="rId21" imgW="826793" imgH="840481" progId="MS_ClipArt_Gallery.2">
                      <p:embed/>
                      <p:pic>
                        <p:nvPicPr>
                          <p:cNvPr id="142547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548" name="Object 7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761" name="Clip" r:id="rId22" imgW="1268227" imgH="1200237" progId="MS_ClipArt_Gallery.2">
                      <p:embed/>
                    </p:oleObj>
                  </mc:Choice>
                  <mc:Fallback>
                    <p:oleObj name="Clip" r:id="rId22" imgW="1268227" imgH="1200237" progId="MS_ClipArt_Gallery.2">
                      <p:embed/>
                      <p:pic>
                        <p:nvPicPr>
                          <p:cNvPr id="142548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2400" name="Group 80"/>
            <p:cNvGrpSpPr>
              <a:grpSpLocks/>
            </p:cNvGrpSpPr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142545" name="Object 81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762" name="Clip" r:id="rId23" imgW="826793" imgH="840481" progId="MS_ClipArt_Gallery.2">
                      <p:embed/>
                    </p:oleObj>
                  </mc:Choice>
                  <mc:Fallback>
                    <p:oleObj name="Clip" r:id="rId23" imgW="826793" imgH="840481" progId="MS_ClipArt_Gallery.2">
                      <p:embed/>
                      <p:pic>
                        <p:nvPicPr>
                          <p:cNvPr id="142545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7" name="Rectangle 82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103" name="Line 83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402" name="Group 84"/>
            <p:cNvGrpSpPr>
              <a:grpSpLocks/>
            </p:cNvGrpSpPr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1239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0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1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1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2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3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4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5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6" name="Rectangle 92"/>
              <p:cNvSpPr>
                <a:spLocks noChangeArrowheads="1"/>
              </p:cNvSpPr>
              <p:nvPr/>
            </p:nvSpPr>
            <p:spPr bwMode="auto">
              <a:xfrm>
                <a:off x="4202" y="923"/>
                <a:ext cx="48" cy="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403" name="Group 93"/>
            <p:cNvGrpSpPr>
              <a:grpSpLocks/>
            </p:cNvGrpSpPr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1231" name="AutoShape 9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2" name="Rectangle 9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1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3" name="Rectangle 9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4" name="AutoShape 9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5" name="Line 9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6" name="Line 9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7" name="Rectangle 10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8" name="Rectangle 101"/>
              <p:cNvSpPr>
                <a:spLocks noChangeArrowheads="1"/>
              </p:cNvSpPr>
              <p:nvPr/>
            </p:nvSpPr>
            <p:spPr bwMode="auto">
              <a:xfrm>
                <a:off x="4202" y="923"/>
                <a:ext cx="48" cy="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106" name="Line 102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7" name="Line 103"/>
            <p:cNvSpPr>
              <a:spLocks noChangeShapeType="1"/>
            </p:cNvSpPr>
            <p:nvPr/>
          </p:nvSpPr>
          <p:spPr bwMode="auto">
            <a:xfrm rot="-5400000">
              <a:off x="4934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8" name="Line 104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9" name="Line 105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0" name="Line 106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1" name="Line 107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2" name="Line 108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3" name="Line 109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4" name="Line 110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5" name="Line 111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6" name="Line 112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7" name="Line 113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416" name="Group 144"/>
            <p:cNvGrpSpPr>
              <a:grpSpLocks/>
            </p:cNvGrpSpPr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1218" name="Oval 14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19" name="Line 14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0" name="Line 14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1" name="Rectangle 14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2" name="Oval 14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521" name="Group 15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28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9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30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522" name="Group 15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25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6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7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17" name="Group 158"/>
            <p:cNvGrpSpPr>
              <a:grpSpLocks/>
            </p:cNvGrpSpPr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1205" name="Oval 159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6" name="Line 1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7" name="Line 1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8" name="Rectangle 1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9" name="Oval 1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508" name="Group 1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15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6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7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509" name="Group 1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12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3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4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18" name="Group 172"/>
            <p:cNvGrpSpPr>
              <a:grpSpLocks/>
            </p:cNvGrpSpPr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1192" name="Oval 173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3" name="Line 1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4" name="Line 1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5" name="Rectangle 1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6" name="Oval 1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95" name="Group 1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02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3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4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96" name="Group 1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99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0" name="Line 1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1" name="Line 185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19" name="Group 186"/>
            <p:cNvGrpSpPr>
              <a:grpSpLocks/>
            </p:cNvGrpSpPr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1179" name="Oval 187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0" name="Line 1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1" name="Line 1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2" name="Rectangle 1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3" name="Oval 1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82" name="Group 1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89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90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91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83" name="Group 1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86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87" name="Line 1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88" name="Line 199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20" name="Group 200"/>
            <p:cNvGrpSpPr>
              <a:grpSpLocks/>
            </p:cNvGrpSpPr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1166" name="Oval 201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7" name="Line 2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8" name="Line 2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9" name="Rectangle 2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70" name="Oval 2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69" name="Group 2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76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7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8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70" name="Group 2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73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4" name="Line 2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5" name="Line 213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21" name="Group 214"/>
            <p:cNvGrpSpPr>
              <a:grpSpLocks/>
            </p:cNvGrpSpPr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1153" name="Oval 2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4" name="Line 2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5" name="Line 2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6" name="Rectangle 2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7" name="Oval 2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56" name="Group 2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63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4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5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57" name="Group 2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60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1" name="Line 226"/>
                <p:cNvSpPr>
                  <a:spLocks noChangeShapeType="1"/>
                </p:cNvSpPr>
                <p:nvPr/>
              </p:nvSpPr>
              <p:spPr bwMode="auto">
                <a:xfrm>
                  <a:off x="2944" y="948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2" name="Line 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22" name="Group 228"/>
            <p:cNvGrpSpPr>
              <a:grpSpLocks/>
            </p:cNvGrpSpPr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1140" name="Oval 229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1" name="Line 23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2" name="Line 23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3" name="Rectangle 23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4" name="Oval 23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43" name="Group 23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50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51" name="Line 236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52" name="Line 2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44" name="Group 23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47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48" name="Line 2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49" name="Line 241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423" name="Group 242"/>
            <p:cNvGrpSpPr>
              <a:grpSpLocks/>
            </p:cNvGrpSpPr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1127" name="Oval 243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28" name="Line 24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29" name="Line 24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30" name="Rectangle 24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31" name="Oval 24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42430" name="Group 24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37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8" name="Line 250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9" name="Line 2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2431" name="Group 25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34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5" name="Line 2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6" name="Line 255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126" name="Line 261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42340" name="Group 302"/>
          <p:cNvGrpSpPr>
            <a:grpSpLocks/>
          </p:cNvGrpSpPr>
          <p:nvPr/>
        </p:nvGrpSpPr>
        <p:grpSpPr bwMode="auto">
          <a:xfrm>
            <a:off x="4740275" y="1500188"/>
            <a:ext cx="3738563" cy="3725862"/>
            <a:chOff x="2986" y="945"/>
            <a:chExt cx="2355" cy="2347"/>
          </a:xfrm>
        </p:grpSpPr>
        <p:grpSp>
          <p:nvGrpSpPr>
            <p:cNvPr id="142352" name="Group 272"/>
            <p:cNvGrpSpPr>
              <a:grpSpLocks/>
            </p:cNvGrpSpPr>
            <p:nvPr/>
          </p:nvGrpSpPr>
          <p:grpSpPr bwMode="auto">
            <a:xfrm>
              <a:off x="2986" y="945"/>
              <a:ext cx="513" cy="541"/>
              <a:chOff x="2938" y="2925"/>
              <a:chExt cx="513" cy="541"/>
            </a:xfrm>
          </p:grpSpPr>
          <p:sp>
            <p:nvSpPr>
              <p:cNvPr id="1067" name="Rectangle 266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8" name="Rectangle 264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9" name="Rectangle 265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0" name="Text Box 263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FFFFFF"/>
                    </a:solidFill>
                  </a:rPr>
                  <a:t>application</a:t>
                </a:r>
                <a:endParaRPr lang="en-US" sz="100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physical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Line 269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2" name="Line 270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3" name="Line 271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2353" name="Group 273"/>
            <p:cNvGrpSpPr>
              <a:grpSpLocks/>
            </p:cNvGrpSpPr>
            <p:nvPr/>
          </p:nvGrpSpPr>
          <p:grpSpPr bwMode="auto">
            <a:xfrm>
              <a:off x="4828" y="2751"/>
              <a:ext cx="513" cy="541"/>
              <a:chOff x="2938" y="2925"/>
              <a:chExt cx="513" cy="541"/>
            </a:xfrm>
          </p:grpSpPr>
          <p:sp>
            <p:nvSpPr>
              <p:cNvPr id="1060" name="Rectangle 274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1" name="Rectangle 275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2" name="Rectangle 276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3" name="Text Box 277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FFFFFF"/>
                    </a:solidFill>
                  </a:rPr>
                  <a:t>application</a:t>
                </a:r>
                <a:endParaRPr lang="en-US" sz="100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physical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Line 278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5" name="Line 279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6" name="Line 280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42341" name="Group 303"/>
          <p:cNvGrpSpPr>
            <a:grpSpLocks/>
          </p:cNvGrpSpPr>
          <p:nvPr/>
        </p:nvGrpSpPr>
        <p:grpSpPr bwMode="auto">
          <a:xfrm>
            <a:off x="5476875" y="1724025"/>
            <a:ext cx="2238375" cy="2743200"/>
            <a:chOff x="3450" y="1086"/>
            <a:chExt cx="1410" cy="1728"/>
          </a:xfrm>
        </p:grpSpPr>
        <p:sp>
          <p:nvSpPr>
            <p:cNvPr id="1054" name="Line 289"/>
            <p:cNvSpPr>
              <a:spLocks noChangeShapeType="1"/>
            </p:cNvSpPr>
            <p:nvPr/>
          </p:nvSpPr>
          <p:spPr bwMode="auto">
            <a:xfrm>
              <a:off x="3462" y="1086"/>
              <a:ext cx="1398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349" name="Group 296"/>
            <p:cNvGrpSpPr>
              <a:grpSpLocks/>
            </p:cNvGrpSpPr>
            <p:nvPr/>
          </p:nvGrpSpPr>
          <p:grpSpPr bwMode="auto">
            <a:xfrm>
              <a:off x="3450" y="1481"/>
              <a:ext cx="688" cy="250"/>
              <a:chOff x="4032" y="2303"/>
              <a:chExt cx="688" cy="250"/>
            </a:xfrm>
          </p:grpSpPr>
          <p:sp>
            <p:nvSpPr>
              <p:cNvPr id="1056" name="Rectangle 295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57" name="Text Box 294"/>
              <p:cNvSpPr txBox="1">
                <a:spLocks noChangeArrowheads="1"/>
              </p:cNvSpPr>
              <p:nvPr/>
            </p:nvSpPr>
            <p:spPr bwMode="auto">
              <a:xfrm>
                <a:off x="4032" y="2303"/>
                <a:ext cx="6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solidFill>
                      <a:srgbClr val="FF0000"/>
                    </a:solidFill>
                  </a:rPr>
                  <a:t>request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42342" name="Group 305"/>
          <p:cNvGrpSpPr>
            <a:grpSpLocks/>
          </p:cNvGrpSpPr>
          <p:nvPr/>
        </p:nvGrpSpPr>
        <p:grpSpPr bwMode="auto">
          <a:xfrm>
            <a:off x="5572125" y="1609725"/>
            <a:ext cx="2914650" cy="2743200"/>
            <a:chOff x="3510" y="1014"/>
            <a:chExt cx="1836" cy="1728"/>
          </a:xfrm>
        </p:grpSpPr>
        <p:sp>
          <p:nvSpPr>
            <p:cNvPr id="2" name="Line 297"/>
            <p:cNvSpPr>
              <a:spLocks noChangeShapeType="1"/>
            </p:cNvSpPr>
            <p:nvPr/>
          </p:nvSpPr>
          <p:spPr bwMode="auto">
            <a:xfrm>
              <a:off x="3510" y="1014"/>
              <a:ext cx="1440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2345" name="Group 298"/>
            <p:cNvGrpSpPr>
              <a:grpSpLocks/>
            </p:cNvGrpSpPr>
            <p:nvPr/>
          </p:nvGrpSpPr>
          <p:grpSpPr bwMode="auto">
            <a:xfrm>
              <a:off x="4752" y="2387"/>
              <a:ext cx="594" cy="250"/>
              <a:chOff x="4086" y="2303"/>
              <a:chExt cx="594" cy="250"/>
            </a:xfrm>
          </p:grpSpPr>
          <p:sp>
            <p:nvSpPr>
              <p:cNvPr id="1052" name="Rectangle 299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53" name="Text Box 300"/>
              <p:cNvSpPr txBox="1">
                <a:spLocks noChangeArrowheads="1"/>
              </p:cNvSpPr>
              <p:nvPr/>
            </p:nvSpPr>
            <p:spPr bwMode="auto">
              <a:xfrm>
                <a:off x="4129" y="2303"/>
                <a:ext cx="4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solidFill>
                      <a:srgbClr val="FF0000"/>
                    </a:solidFill>
                  </a:rPr>
                  <a:t>reply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50" name="Rectangle 306"/>
          <p:cNvSpPr>
            <a:spLocks noChangeArrowheads="1"/>
          </p:cNvSpPr>
          <p:nvPr/>
        </p:nvSpPr>
        <p:spPr bwMode="auto">
          <a:xfrm>
            <a:off x="415925" y="2600325"/>
            <a:ext cx="4246563" cy="2586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Key questions to ask about </a:t>
            </a:r>
            <a:b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a C-S application</a:t>
            </a:r>
          </a:p>
          <a:p>
            <a:pPr algn="l"/>
            <a:b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- Is the application </a:t>
            </a:r>
            <a:r>
              <a:rPr lang="en-US" altLang="zh-CN" sz="1800" b="1" dirty="0">
                <a:solidFill>
                  <a:srgbClr val="FF0000"/>
                </a:solidFill>
                <a:latin typeface="Comic Sans MS" charset="0"/>
                <a:ea typeface="宋体" charset="-122"/>
              </a:rPr>
              <a:t>extensible</a:t>
            </a:r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- Is the application </a:t>
            </a:r>
            <a:r>
              <a:rPr lang="en-US" altLang="zh-CN" sz="1800" b="1" dirty="0">
                <a:solidFill>
                  <a:srgbClr val="FF0000"/>
                </a:solidFill>
                <a:latin typeface="Comic Sans MS" charset="0"/>
                <a:ea typeface="宋体" charset="-122"/>
              </a:rPr>
              <a:t>scalable</a:t>
            </a:r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- How does the application handle server failures (being </a:t>
            </a:r>
            <a:r>
              <a:rPr lang="en-US" altLang="zh-CN" sz="1800" b="1" dirty="0">
                <a:solidFill>
                  <a:srgbClr val="FF0000"/>
                </a:solidFill>
                <a:latin typeface="Comic Sans MS" charset="0"/>
                <a:ea typeface="宋体" charset="-122"/>
              </a:rPr>
              <a:t>robust</a:t>
            </a:r>
            <a:r>
              <a:rPr lang="en-US" altLang="zh-CN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)? </a:t>
            </a:r>
          </a:p>
          <a:p>
            <a:pPr algn="l"/>
            <a:r>
              <a:rPr lang="en-US" altLang="x-none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- How does the application handle </a:t>
            </a:r>
            <a:r>
              <a:rPr lang="en-US" altLang="x-none" sz="1800" b="1" dirty="0">
                <a:solidFill>
                  <a:srgbClr val="FF0000"/>
                </a:solidFill>
                <a:latin typeface="Comic Sans MS" charset="0"/>
                <a:ea typeface="宋体" charset="-122"/>
              </a:rPr>
              <a:t>security</a:t>
            </a:r>
            <a:r>
              <a:rPr lang="en-US" altLang="x-none" sz="1800" b="1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  <a:endParaRPr lang="en-US" altLang="x-none" sz="1800" b="1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5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18CBA0F-AE1D-C04B-8649-7E71B36DC8A8}" type="slidenum">
              <a:rPr lang="en-US" altLang="x-none" sz="1400"/>
              <a:pPr/>
              <a:t>14</a:t>
            </a:fld>
            <a:endParaRPr lang="en-US" altLang="x-none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</a:t>
            </a:r>
            <a:r>
              <a:rPr lang="en-US" altLang="zh-CN" dirty="0">
                <a:ea typeface="ＭＳ Ｐゴシック" charset="-128"/>
              </a:rPr>
              <a:t>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Application layer o</a:t>
            </a:r>
            <a:r>
              <a:rPr lang="en-US" altLang="x-none" dirty="0">
                <a:ea typeface="ＭＳ Ｐゴシック" charset="-128"/>
              </a:rPr>
              <a:t>verview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applications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358848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9BFFDED-8D36-AE41-84FB-3E9A3A9E71D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Electronic Mail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44406" name="Rectangle 3"/>
          <p:cNvSpPr txBox="1">
            <a:spLocks noChangeArrowheads="1"/>
          </p:cNvSpPr>
          <p:nvPr/>
        </p:nvSpPr>
        <p:spPr bwMode="auto">
          <a:xfrm>
            <a:off x="596900" y="1561383"/>
            <a:ext cx="7840518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3200" dirty="0">
                <a:latin typeface="Comic Sans MS" charset="0"/>
              </a:rPr>
              <a:t>Still active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charset="0"/>
              <a:buChar char="o"/>
            </a:pPr>
            <a:r>
              <a:rPr lang="en-US" altLang="x-none" sz="2800" dirty="0">
                <a:latin typeface="Comic Sans MS" charset="0"/>
              </a:rPr>
              <a:t>80B emails/day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charset="0"/>
              <a:buChar char="o"/>
            </a:pPr>
            <a:r>
              <a:rPr lang="en-US" altLang="x-none" sz="2800" dirty="0">
                <a:latin typeface="Comic Sans MS" charset="0"/>
              </a:rPr>
              <a:t>3.9B active email boxes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charset="0"/>
              <a:buChar char="o"/>
            </a:pPr>
            <a:endParaRPr lang="en-US" altLang="x-none" sz="2800" dirty="0">
              <a:latin typeface="Comic Sans MS" charset="0"/>
            </a:endParaRPr>
          </a:p>
          <a:p>
            <a:pPr marL="457200" lvl="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charset="2"/>
              <a:buChar char="q"/>
            </a:pPr>
            <a:r>
              <a:rPr lang="en-US" altLang="x-none" sz="3200" dirty="0">
                <a:solidFill>
                  <a:srgbClr val="000000"/>
                </a:solidFill>
                <a:latin typeface="Comic Sans MS" charset="0"/>
              </a:rPr>
              <a:t>A highly recommended reading: a history of Email development </a:t>
            </a:r>
          </a:p>
          <a:p>
            <a:pPr marL="857250" lvl="1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3200" dirty="0">
                <a:solidFill>
                  <a:srgbClr val="000000"/>
                </a:solidFill>
                <a:latin typeface="Comic Sans MS" charset="0"/>
              </a:rPr>
              <a:t>linked on the Schedule page</a:t>
            </a:r>
          </a:p>
        </p:txBody>
      </p:sp>
    </p:spTree>
    <p:extLst>
      <p:ext uri="{BB962C8B-B14F-4D97-AF65-F5344CB8AC3E}">
        <p14:creationId xmlns:p14="http://schemas.microsoft.com/office/powerpoint/2010/main" val="333842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B2C4CF7-F423-F944-A67E-48FDE99538F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7800"/>
            <a:ext cx="8243888" cy="1143000"/>
          </a:xfrm>
        </p:spPr>
        <p:txBody>
          <a:bodyPr/>
          <a:lstStyle/>
          <a:p>
            <a:r>
              <a:rPr lang="en-US" altLang="zh-CN" sz="3600" dirty="0">
                <a:ea typeface="宋体" charset="-122"/>
              </a:rPr>
              <a:t>Recall: SMTP</a:t>
            </a:r>
            <a:endParaRPr lang="en-US" altLang="x-none" sz="3600" dirty="0">
              <a:ea typeface="ＭＳ Ｐゴシック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C22CE-EAA8-E045-A997-7734FE5FBFA3}"/>
              </a:ext>
            </a:extLst>
          </p:cNvPr>
          <p:cNvSpPr txBox="1"/>
          <p:nvPr/>
        </p:nvSpPr>
        <p:spPr>
          <a:xfrm>
            <a:off x="2618963" y="1463926"/>
            <a:ext cx="46337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C: </a:t>
            </a:r>
            <a:r>
              <a:rPr lang="en-US" sz="1400" dirty="0" err="1">
                <a:solidFill>
                  <a:schemeClr val="accent2"/>
                </a:solidFill>
              </a:rPr>
              <a:t>auth</a:t>
            </a:r>
            <a:r>
              <a:rPr lang="en-US" sz="1400" dirty="0">
                <a:solidFill>
                  <a:schemeClr val="accent2"/>
                </a:solidFill>
              </a:rPr>
              <a:t> login</a:t>
            </a:r>
          </a:p>
          <a:p>
            <a:pPr algn="l"/>
            <a:r>
              <a:rPr lang="en-US" sz="1400" dirty="0"/>
              <a:t>S: 334 VXNlcm5hbWU6</a:t>
            </a:r>
          </a:p>
          <a:p>
            <a:pPr algn="l"/>
            <a:r>
              <a:rPr lang="en-US" sz="1400" dirty="0"/>
              <a:t>C: eG11Y25ucw==</a:t>
            </a:r>
          </a:p>
          <a:p>
            <a:pPr algn="l"/>
            <a:r>
              <a:rPr lang="en-US" sz="1400" dirty="0"/>
              <a:t>S: 334 UGFzc3dvcmQ6</a:t>
            </a:r>
          </a:p>
          <a:p>
            <a:pPr algn="l"/>
            <a:r>
              <a:rPr lang="en-US" sz="1400" dirty="0"/>
              <a:t>C: MzM0ZjU2MDVkZjE1MDRmOQ==</a:t>
            </a:r>
          </a:p>
          <a:p>
            <a:pPr algn="l"/>
            <a:r>
              <a:rPr lang="en-US" sz="1400" dirty="0"/>
              <a:t>S: 235 OK Authenticated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>
                <a:solidFill>
                  <a:schemeClr val="accent2"/>
                </a:solidFill>
              </a:rPr>
              <a:t>mail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from</a:t>
            </a:r>
            <a:r>
              <a:rPr lang="en-US" sz="1400" dirty="0" err="1"/>
              <a:t>:xmucnns@sina.com</a:t>
            </a:r>
            <a:endParaRPr lang="en-US" sz="1400" dirty="0"/>
          </a:p>
          <a:p>
            <a:pPr algn="l"/>
            <a:r>
              <a:rPr lang="en-US" sz="1400" dirty="0"/>
              <a:t>S: 250 ok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 err="1">
                <a:solidFill>
                  <a:schemeClr val="accent2"/>
                </a:solidFill>
              </a:rPr>
              <a:t>rcpt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to</a:t>
            </a:r>
            <a:r>
              <a:rPr lang="en-US" sz="1400" dirty="0" err="1"/>
              <a:t>:qiaoxiang@xmu.edu.cn</a:t>
            </a:r>
            <a:endParaRPr lang="en-US" sz="1400" dirty="0"/>
          </a:p>
          <a:p>
            <a:pPr algn="l"/>
            <a:r>
              <a:rPr lang="en-US" sz="1400" dirty="0"/>
              <a:t>S: 250 ok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>
                <a:solidFill>
                  <a:schemeClr val="accent2"/>
                </a:solidFill>
              </a:rPr>
              <a:t>data</a:t>
            </a:r>
          </a:p>
          <a:p>
            <a:pPr algn="l"/>
            <a:r>
              <a:rPr lang="en-US" sz="1400" dirty="0"/>
              <a:t>S: 354 End data with &lt;CR&gt;&lt;LF&gt;.&lt;CR&gt;&lt;LF&gt;</a:t>
            </a:r>
          </a:p>
          <a:p>
            <a:pPr algn="l"/>
            <a:r>
              <a:rPr lang="en-US" sz="1400" dirty="0"/>
              <a:t>C: Date:2021-9-22 12:36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 err="1"/>
              <a:t>From:xmucnns@sina.com</a:t>
            </a:r>
            <a:endParaRPr lang="en-US" sz="1400" dirty="0"/>
          </a:p>
          <a:p>
            <a:pPr algn="l"/>
            <a:r>
              <a:rPr lang="en-US" sz="1400" dirty="0"/>
              <a:t>C: </a:t>
            </a:r>
            <a:r>
              <a:rPr lang="en-US" sz="1400" dirty="0" err="1"/>
              <a:t>To:qiaoxiang@xmu.edu.cn</a:t>
            </a:r>
            <a:endParaRPr lang="en-US" sz="1400" dirty="0"/>
          </a:p>
          <a:p>
            <a:pPr algn="l"/>
            <a:r>
              <a:rPr lang="en-US" sz="1400" dirty="0"/>
              <a:t>C: </a:t>
            </a:r>
            <a:r>
              <a:rPr lang="en-US" sz="1400" dirty="0" err="1"/>
              <a:t>Subject:test</a:t>
            </a:r>
            <a:r>
              <a:rPr lang="en-US" sz="1400" dirty="0"/>
              <a:t> smtp</a:t>
            </a:r>
          </a:p>
          <a:p>
            <a:pPr algn="l"/>
            <a:r>
              <a:rPr lang="en-US" sz="1400" dirty="0"/>
              <a:t>C: </a:t>
            </a:r>
          </a:p>
          <a:p>
            <a:pPr algn="l"/>
            <a:r>
              <a:rPr lang="en-US" sz="1400" dirty="0"/>
              <a:t>C: Hello, Qiao.   </a:t>
            </a:r>
          </a:p>
          <a:p>
            <a:pPr algn="l"/>
            <a:r>
              <a:rPr lang="en-US" sz="1400" dirty="0"/>
              <a:t>C: </a:t>
            </a:r>
          </a:p>
          <a:p>
            <a:pPr algn="l"/>
            <a:r>
              <a:rPr lang="en-US" sz="1400" dirty="0"/>
              <a:t>C: .</a:t>
            </a:r>
          </a:p>
          <a:p>
            <a:pPr algn="l"/>
            <a:r>
              <a:rPr lang="en-US" sz="1400" dirty="0"/>
              <a:t>S: 250 ok queue id 11479549283321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>
                <a:solidFill>
                  <a:schemeClr val="accent2"/>
                </a:solidFill>
              </a:rPr>
              <a:t>quit</a:t>
            </a:r>
          </a:p>
          <a:p>
            <a:pPr algn="l"/>
            <a:r>
              <a:rPr lang="en-US" sz="1400" dirty="0"/>
              <a:t>S: 221 smtp-97-27.smtpsmail.fmail.bx.sinanode.com</a:t>
            </a:r>
          </a:p>
          <a:p>
            <a:pPr algn="l"/>
            <a:r>
              <a:rPr lang="en-US" sz="1400" dirty="0"/>
              <a:t>S: Connection closed by foreign host.</a:t>
            </a:r>
          </a:p>
        </p:txBody>
      </p:sp>
    </p:spTree>
    <p:extLst>
      <p:ext uri="{BB962C8B-B14F-4D97-AF65-F5344CB8AC3E}">
        <p14:creationId xmlns:p14="http://schemas.microsoft.com/office/powerpoint/2010/main" val="2361109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9BFFDED-8D36-AE41-84FB-3E9A3A9E71D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Electronic Mail: Components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7688" y="1804988"/>
            <a:ext cx="3933825" cy="4623521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Three major components:</a:t>
            </a:r>
            <a:r>
              <a:rPr lang="en-US" altLang="x-none" dirty="0">
                <a:ea typeface="ＭＳ Ｐゴシック" charset="-128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User agents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Mail servers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Protocols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Mail transport protocol</a:t>
            </a:r>
          </a:p>
          <a:p>
            <a:pPr lvl="2">
              <a:lnSpc>
                <a:spcPct val="90000"/>
              </a:lnSpc>
            </a:pP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SMTP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Mail access protocols</a:t>
            </a:r>
          </a:p>
          <a:p>
            <a:pPr lvl="2">
              <a:lnSpc>
                <a:spcPct val="90000"/>
              </a:lnSpc>
            </a:pP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POP3</a:t>
            </a:r>
            <a:r>
              <a:rPr lang="en-US" altLang="x-none" sz="1800" dirty="0">
                <a:ea typeface="ＭＳ Ｐゴシック" charset="-128"/>
              </a:rPr>
              <a:t>: Post Office Protocol [RFC 1939]</a:t>
            </a:r>
          </a:p>
          <a:p>
            <a:pPr lvl="2">
              <a:lnSpc>
                <a:spcPct val="90000"/>
              </a:lnSpc>
              <a:spcAft>
                <a:spcPct val="75000"/>
              </a:spcAft>
            </a:pP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IMAP</a:t>
            </a:r>
            <a:r>
              <a:rPr lang="en-US" altLang="x-none" sz="1800" dirty="0">
                <a:ea typeface="ＭＳ Ｐゴシック" charset="-128"/>
              </a:rPr>
              <a:t>: Internet Mail Access Protocol [RFC 1730]</a:t>
            </a:r>
          </a:p>
        </p:txBody>
      </p:sp>
      <p:grpSp>
        <p:nvGrpSpPr>
          <p:cNvPr id="24" name="Group 141"/>
          <p:cNvGrpSpPr>
            <a:grpSpLocks/>
          </p:cNvGrpSpPr>
          <p:nvPr/>
        </p:nvGrpSpPr>
        <p:grpSpPr bwMode="auto">
          <a:xfrm>
            <a:off x="4351341" y="2373314"/>
            <a:ext cx="2732085" cy="2387601"/>
            <a:chOff x="4351341" y="2373314"/>
            <a:chExt cx="2732085" cy="2387601"/>
          </a:xfrm>
        </p:grpSpPr>
        <p:grpSp>
          <p:nvGrpSpPr>
            <p:cNvPr id="144409" name="Group 128"/>
            <p:cNvGrpSpPr>
              <a:grpSpLocks/>
            </p:cNvGrpSpPr>
            <p:nvPr/>
          </p:nvGrpSpPr>
          <p:grpSpPr bwMode="auto">
            <a:xfrm>
              <a:off x="5905501" y="2373314"/>
              <a:ext cx="1177925" cy="1970088"/>
              <a:chOff x="3798" y="1531"/>
              <a:chExt cx="742" cy="1241"/>
            </a:xfrm>
          </p:grpSpPr>
          <p:sp>
            <p:nvSpPr>
              <p:cNvPr id="2086" name="Rectangle 129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087" name="Text Box 130"/>
              <p:cNvSpPr txBox="1">
                <a:spLocks noChangeArrowheads="1"/>
              </p:cNvSpPr>
              <p:nvPr/>
            </p:nvSpPr>
            <p:spPr bwMode="auto">
              <a:xfrm>
                <a:off x="3890" y="1531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44410" name="Group 131"/>
            <p:cNvGrpSpPr>
              <a:grpSpLocks/>
            </p:cNvGrpSpPr>
            <p:nvPr/>
          </p:nvGrpSpPr>
          <p:grpSpPr bwMode="auto">
            <a:xfrm>
              <a:off x="5867401" y="2781302"/>
              <a:ext cx="1177925" cy="1979613"/>
              <a:chOff x="3798" y="2580"/>
              <a:chExt cx="742" cy="1247"/>
            </a:xfrm>
          </p:grpSpPr>
          <p:sp>
            <p:nvSpPr>
              <p:cNvPr id="2084" name="Rectangle 132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085" name="Text Box 133"/>
              <p:cNvSpPr txBox="1">
                <a:spLocks noChangeArrowheads="1"/>
              </p:cNvSpPr>
              <p:nvPr/>
            </p:nvSpPr>
            <p:spPr bwMode="auto">
              <a:xfrm>
                <a:off x="3890" y="3539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44411" name="Group 134"/>
            <p:cNvGrpSpPr>
              <a:grpSpLocks/>
            </p:cNvGrpSpPr>
            <p:nvPr/>
          </p:nvGrpSpPr>
          <p:grpSpPr bwMode="auto">
            <a:xfrm>
              <a:off x="4351341" y="3408364"/>
              <a:ext cx="1049338" cy="457200"/>
              <a:chOff x="3677" y="2525"/>
              <a:chExt cx="661" cy="288"/>
            </a:xfrm>
          </p:grpSpPr>
          <p:sp>
            <p:nvSpPr>
              <p:cNvPr id="2082" name="Rectangle 135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083" name="Text Box 136"/>
              <p:cNvSpPr txBox="1">
                <a:spLocks noChangeArrowheads="1"/>
              </p:cNvSpPr>
              <p:nvPr/>
            </p:nvSpPr>
            <p:spPr bwMode="auto">
              <a:xfrm>
                <a:off x="3677" y="2525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873625" y="150813"/>
            <a:ext cx="4150884" cy="6069012"/>
            <a:chOff x="4873625" y="150813"/>
            <a:chExt cx="4150884" cy="6069012"/>
          </a:xfrm>
        </p:grpSpPr>
        <p:sp>
          <p:nvSpPr>
            <p:cNvPr id="2059" name="Rectangle 4"/>
            <p:cNvSpPr>
              <a:spLocks noChangeArrowheads="1"/>
            </p:cNvSpPr>
            <p:nvPr/>
          </p:nvSpPr>
          <p:spPr bwMode="auto">
            <a:xfrm>
              <a:off x="7195709" y="269875"/>
              <a:ext cx="1828800" cy="9810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grpSp>
          <p:nvGrpSpPr>
            <p:cNvPr id="144389" name="Group 5"/>
            <p:cNvGrpSpPr>
              <a:grpSpLocks/>
            </p:cNvGrpSpPr>
            <p:nvPr/>
          </p:nvGrpSpPr>
          <p:grpSpPr bwMode="auto">
            <a:xfrm>
              <a:off x="7271909" y="150813"/>
              <a:ext cx="1736725" cy="955675"/>
              <a:chOff x="4458" y="3335"/>
              <a:chExt cx="1094" cy="602"/>
            </a:xfrm>
          </p:grpSpPr>
          <p:sp>
            <p:nvSpPr>
              <p:cNvPr id="2179" name="Text Box 6"/>
              <p:cNvSpPr txBox="1">
                <a:spLocks noChangeArrowheads="1"/>
              </p:cNvSpPr>
              <p:nvPr/>
            </p:nvSpPr>
            <p:spPr bwMode="auto">
              <a:xfrm>
                <a:off x="4666" y="3725"/>
                <a:ext cx="8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 mailbox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44516" name="Group 7"/>
              <p:cNvGrpSpPr>
                <a:grpSpLocks/>
              </p:cNvGrpSpPr>
              <p:nvPr/>
            </p:nvGrpSpPr>
            <p:grpSpPr bwMode="auto">
              <a:xfrm>
                <a:off x="4458" y="3408"/>
                <a:ext cx="450" cy="120"/>
                <a:chOff x="4314" y="3444"/>
                <a:chExt cx="450" cy="120"/>
              </a:xfrm>
            </p:grpSpPr>
            <p:sp>
              <p:nvSpPr>
                <p:cNvPr id="2183" name="Rectangle 8"/>
                <p:cNvSpPr>
                  <a:spLocks noChangeArrowheads="1"/>
                </p:cNvSpPr>
                <p:nvPr/>
              </p:nvSpPr>
              <p:spPr bwMode="auto">
                <a:xfrm>
                  <a:off x="4314" y="3444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84" name="Line 9"/>
                <p:cNvSpPr>
                  <a:spLocks noChangeShapeType="1"/>
                </p:cNvSpPr>
                <p:nvPr/>
              </p:nvSpPr>
              <p:spPr bwMode="auto">
                <a:xfrm>
                  <a:off x="4363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85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472" y="3471"/>
                  <a:ext cx="6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86" name="Line 11"/>
                <p:cNvSpPr>
                  <a:spLocks noChangeShapeType="1"/>
                </p:cNvSpPr>
                <p:nvPr/>
              </p:nvSpPr>
              <p:spPr bwMode="auto">
                <a:xfrm>
                  <a:off x="4527" y="347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87" name="Line 12"/>
                <p:cNvSpPr>
                  <a:spLocks noChangeShapeType="1"/>
                </p:cNvSpPr>
                <p:nvPr/>
              </p:nvSpPr>
              <p:spPr bwMode="auto">
                <a:xfrm>
                  <a:off x="4584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88" name="Line 13"/>
                <p:cNvSpPr>
                  <a:spLocks noChangeShapeType="1"/>
                </p:cNvSpPr>
                <p:nvPr/>
              </p:nvSpPr>
              <p:spPr bwMode="auto">
                <a:xfrm>
                  <a:off x="4645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89" name="Line 14"/>
                <p:cNvSpPr>
                  <a:spLocks noChangeShapeType="1"/>
                </p:cNvSpPr>
                <p:nvPr/>
              </p:nvSpPr>
              <p:spPr bwMode="auto">
                <a:xfrm>
                  <a:off x="4701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90" name="Line 15"/>
                <p:cNvSpPr>
                  <a:spLocks noChangeShapeType="1"/>
                </p:cNvSpPr>
                <p:nvPr/>
              </p:nvSpPr>
              <p:spPr bwMode="auto">
                <a:xfrm>
                  <a:off x="4416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81" name="Rectangle 16"/>
              <p:cNvSpPr>
                <a:spLocks noChangeArrowheads="1"/>
              </p:cNvSpPr>
              <p:nvPr/>
            </p:nvSpPr>
            <p:spPr bwMode="auto">
              <a:xfrm>
                <a:off x="4472" y="3779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82" name="Text Box 17"/>
              <p:cNvSpPr txBox="1">
                <a:spLocks noChangeArrowheads="1"/>
              </p:cNvSpPr>
              <p:nvPr/>
            </p:nvSpPr>
            <p:spPr bwMode="auto">
              <a:xfrm>
                <a:off x="4560" y="3335"/>
                <a:ext cx="992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r"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outgoing </a:t>
                </a:r>
              </a:p>
              <a:p>
                <a:pPr algn="r"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message queue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2061" name="Line 18"/>
            <p:cNvSpPr>
              <a:spLocks noChangeShapeType="1"/>
            </p:cNvSpPr>
            <p:nvPr/>
          </p:nvSpPr>
          <p:spPr bwMode="auto">
            <a:xfrm>
              <a:off x="5724525" y="2476500"/>
              <a:ext cx="1123950" cy="790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4391" name="Group 19"/>
            <p:cNvGrpSpPr>
              <a:grpSpLocks/>
            </p:cNvGrpSpPr>
            <p:nvPr/>
          </p:nvGrpSpPr>
          <p:grpSpPr bwMode="auto">
            <a:xfrm>
              <a:off x="7116763" y="2479675"/>
              <a:ext cx="355600" cy="933450"/>
              <a:chOff x="4180" y="783"/>
              <a:chExt cx="150" cy="307"/>
            </a:xfrm>
          </p:grpSpPr>
          <p:sp>
            <p:nvSpPr>
              <p:cNvPr id="2171" name="AutoShape 2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72" name="Rectangle 2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73" name="Rectangle 2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74" name="AutoShape 2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75" name="Line 2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76" name="Line 2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77" name="Rectangle 2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78" name="Rectangle 2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144392" name="Group 28"/>
            <p:cNvGrpSpPr>
              <a:grpSpLocks/>
            </p:cNvGrpSpPr>
            <p:nvPr/>
          </p:nvGrpSpPr>
          <p:grpSpPr bwMode="auto">
            <a:xfrm>
              <a:off x="6873875" y="2932113"/>
              <a:ext cx="822325" cy="1049337"/>
              <a:chOff x="4288" y="2627"/>
              <a:chExt cx="518" cy="661"/>
            </a:xfrm>
          </p:grpSpPr>
          <p:sp>
            <p:nvSpPr>
              <p:cNvPr id="2156" name="Rectangle 29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57" name="Text Box 30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158" name="Rectangle 31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59" name="Line 32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0" name="Line 33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1" name="Line 34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2" name="Line 35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3" name="Line 36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4" name="Line 37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5" name="Line 38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66" name="Rectangle 39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67" name="Rectangle 40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68" name="Rectangle 41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69" name="Rectangle 42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2170" name="Rectangle 43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144393" name="Group 44"/>
            <p:cNvGrpSpPr>
              <a:grpSpLocks/>
            </p:cNvGrpSpPr>
            <p:nvPr/>
          </p:nvGrpSpPr>
          <p:grpSpPr bwMode="auto">
            <a:xfrm>
              <a:off x="7599363" y="2070100"/>
              <a:ext cx="709612" cy="703263"/>
              <a:chOff x="4337" y="290"/>
              <a:chExt cx="447" cy="443"/>
            </a:xfrm>
          </p:grpSpPr>
          <p:graphicFrame>
            <p:nvGraphicFramePr>
              <p:cNvPr id="144488" name="Object 45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223" name="Clip" r:id="rId4" imgW="1307079" imgH="1083682" progId="MS_ClipArt_Gallery.2">
                      <p:embed/>
                    </p:oleObj>
                  </mc:Choice>
                  <mc:Fallback>
                    <p:oleObj name="Clip" r:id="rId4" imgW="1307079" imgH="1083682" progId="MS_ClipArt_Gallery.2">
                      <p:embed/>
                      <p:pic>
                        <p:nvPicPr>
                          <p:cNvPr id="144488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4489" name="Group 46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2154" name="Rectangle 47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55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agent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</p:grpSp>
        <p:grpSp>
          <p:nvGrpSpPr>
            <p:cNvPr id="144394" name="Group 49"/>
            <p:cNvGrpSpPr>
              <a:grpSpLocks/>
            </p:cNvGrpSpPr>
            <p:nvPr/>
          </p:nvGrpSpPr>
          <p:grpSpPr bwMode="auto">
            <a:xfrm>
              <a:off x="7827963" y="3079750"/>
              <a:ext cx="709612" cy="703263"/>
              <a:chOff x="4337" y="290"/>
              <a:chExt cx="447" cy="443"/>
            </a:xfrm>
          </p:grpSpPr>
          <p:graphicFrame>
            <p:nvGraphicFramePr>
              <p:cNvPr id="144484" name="Object 50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224" name="Clip" r:id="rId6" imgW="1307079" imgH="1083682" progId="MS_ClipArt_Gallery.2">
                      <p:embed/>
                    </p:oleObj>
                  </mc:Choice>
                  <mc:Fallback>
                    <p:oleObj name="Clip" r:id="rId6" imgW="1307079" imgH="1083682" progId="MS_ClipArt_Gallery.2">
                      <p:embed/>
                      <p:pic>
                        <p:nvPicPr>
                          <p:cNvPr id="144484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4485" name="Group 51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2151" name="Rectangle 52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52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agent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</p:grpSp>
        <p:grpSp>
          <p:nvGrpSpPr>
            <p:cNvPr id="144395" name="Group 54"/>
            <p:cNvGrpSpPr>
              <a:grpSpLocks/>
            </p:cNvGrpSpPr>
            <p:nvPr/>
          </p:nvGrpSpPr>
          <p:grpSpPr bwMode="auto">
            <a:xfrm>
              <a:off x="7599363" y="4127500"/>
              <a:ext cx="709612" cy="703263"/>
              <a:chOff x="4337" y="290"/>
              <a:chExt cx="447" cy="443"/>
            </a:xfrm>
          </p:grpSpPr>
          <p:graphicFrame>
            <p:nvGraphicFramePr>
              <p:cNvPr id="144480" name="Object 55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225" name="Clip" r:id="rId7" imgW="1307079" imgH="1083682" progId="MS_ClipArt_Gallery.2">
                      <p:embed/>
                    </p:oleObj>
                  </mc:Choice>
                  <mc:Fallback>
                    <p:oleObj name="Clip" r:id="rId7" imgW="1307079" imgH="1083682" progId="MS_ClipArt_Gallery.2">
                      <p:embed/>
                      <p:pic>
                        <p:nvPicPr>
                          <p:cNvPr id="14448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4481" name="Group 56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2148" name="Rectangle 57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49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agent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</p:grpSp>
        <p:grpSp>
          <p:nvGrpSpPr>
            <p:cNvPr id="144396" name="Group 59"/>
            <p:cNvGrpSpPr>
              <a:grpSpLocks/>
            </p:cNvGrpSpPr>
            <p:nvPr/>
          </p:nvGrpSpPr>
          <p:grpSpPr bwMode="auto">
            <a:xfrm>
              <a:off x="4873625" y="3889375"/>
              <a:ext cx="822325" cy="1501775"/>
              <a:chOff x="3484" y="2522"/>
              <a:chExt cx="518" cy="946"/>
            </a:xfrm>
          </p:grpSpPr>
          <p:grpSp>
            <p:nvGrpSpPr>
              <p:cNvPr id="144455" name="Group 60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2139" name="AutoShape 61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40" name="Rectangle 62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70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41" name="Rectangle 63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42" name="AutoShape 64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43" name="Line 65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44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45" name="Rectangle 67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46" name="Rectangle 68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144456" name="Group 69"/>
              <p:cNvGrpSpPr>
                <a:grpSpLocks/>
              </p:cNvGrpSpPr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2124" name="Rectangle 70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2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mail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server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2126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27" name="Line 73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28" name="Line 74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29" name="Line 75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30" name="Line 76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31" name="Line 77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32" name="Line 78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33" name="Line 79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34" name="Rectangle 80"/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35" name="Rectangle 81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36" name="Rectangle 82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37" name="Rectangle 83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38" name="Rectangle 84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4397" name="Group 85"/>
            <p:cNvGrpSpPr>
              <a:grpSpLocks/>
            </p:cNvGrpSpPr>
            <p:nvPr/>
          </p:nvGrpSpPr>
          <p:grpSpPr bwMode="auto">
            <a:xfrm>
              <a:off x="7016750" y="5516563"/>
              <a:ext cx="709613" cy="703262"/>
              <a:chOff x="4337" y="290"/>
              <a:chExt cx="447" cy="443"/>
            </a:xfrm>
          </p:grpSpPr>
          <p:graphicFrame>
            <p:nvGraphicFramePr>
              <p:cNvPr id="144451" name="Object 86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226" name="Clip" r:id="rId8" imgW="1307079" imgH="1083682" progId="MS_ClipArt_Gallery.2">
                      <p:embed/>
                    </p:oleObj>
                  </mc:Choice>
                  <mc:Fallback>
                    <p:oleObj name="Clip" r:id="rId8" imgW="1307079" imgH="1083682" progId="MS_ClipArt_Gallery.2">
                      <p:embed/>
                      <p:pic>
                        <p:nvPicPr>
                          <p:cNvPr id="144451" name="Object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4452" name="Group 87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2120" name="Rectangle 88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21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agent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</p:grpSp>
        <p:grpSp>
          <p:nvGrpSpPr>
            <p:cNvPr id="144398" name="Group 90"/>
            <p:cNvGrpSpPr>
              <a:grpSpLocks/>
            </p:cNvGrpSpPr>
            <p:nvPr/>
          </p:nvGrpSpPr>
          <p:grpSpPr bwMode="auto">
            <a:xfrm>
              <a:off x="4989513" y="5499100"/>
              <a:ext cx="709612" cy="703263"/>
              <a:chOff x="4337" y="290"/>
              <a:chExt cx="447" cy="443"/>
            </a:xfrm>
          </p:grpSpPr>
          <p:graphicFrame>
            <p:nvGraphicFramePr>
              <p:cNvPr id="144447" name="Object 91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227" name="Clip" r:id="rId9" imgW="1307079" imgH="1083682" progId="MS_ClipArt_Gallery.2">
                      <p:embed/>
                    </p:oleObj>
                  </mc:Choice>
                  <mc:Fallback>
                    <p:oleObj name="Clip" r:id="rId9" imgW="1307079" imgH="1083682" progId="MS_ClipArt_Gallery.2">
                      <p:embed/>
                      <p:pic>
                        <p:nvPicPr>
                          <p:cNvPr id="144447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4448" name="Group 92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2117" name="Rectangle 93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18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agent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</p:grpSp>
        <p:grpSp>
          <p:nvGrpSpPr>
            <p:cNvPr id="144399" name="Group 95"/>
            <p:cNvGrpSpPr>
              <a:grpSpLocks/>
            </p:cNvGrpSpPr>
            <p:nvPr/>
          </p:nvGrpSpPr>
          <p:grpSpPr bwMode="auto">
            <a:xfrm>
              <a:off x="4873625" y="1631950"/>
              <a:ext cx="822325" cy="1501775"/>
              <a:chOff x="3484" y="2522"/>
              <a:chExt cx="518" cy="946"/>
            </a:xfrm>
          </p:grpSpPr>
          <p:grpSp>
            <p:nvGrpSpPr>
              <p:cNvPr id="144422" name="Group 96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2108" name="AutoShape 97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09" name="Rectangle 98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70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10" name="Rectangle 99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11" name="AutoShape 100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12" name="Line 101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13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14" name="Rectangle 103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15" name="Rectangle 104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144423" name="Group 105"/>
              <p:cNvGrpSpPr>
                <a:grpSpLocks/>
              </p:cNvGrpSpPr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2093" name="Rectangle 106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94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mail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server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2095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96" name="Line 109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097" name="Line 110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098" name="Line 111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099" name="Line 112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00" name="Line 113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01" name="Line 114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02" name="Line 115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03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04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05" name="Rectangle 118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06" name="Rectangle 119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07" name="Rectangle 120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4400" name="Group 121"/>
            <p:cNvGrpSpPr>
              <a:grpSpLocks/>
            </p:cNvGrpSpPr>
            <p:nvPr/>
          </p:nvGrpSpPr>
          <p:grpSpPr bwMode="auto">
            <a:xfrm>
              <a:off x="6329363" y="1374775"/>
              <a:ext cx="709612" cy="703263"/>
              <a:chOff x="4337" y="290"/>
              <a:chExt cx="447" cy="443"/>
            </a:xfrm>
          </p:grpSpPr>
          <p:graphicFrame>
            <p:nvGraphicFramePr>
              <p:cNvPr id="144418" name="Object 122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228" name="Clip" r:id="rId10" imgW="1307079" imgH="1083682" progId="MS_ClipArt_Gallery.2">
                      <p:embed/>
                    </p:oleObj>
                  </mc:Choice>
                  <mc:Fallback>
                    <p:oleObj name="Clip" r:id="rId10" imgW="1307079" imgH="1083682" progId="MS_ClipArt_Gallery.2">
                      <p:embed/>
                      <p:pic>
                        <p:nvPicPr>
                          <p:cNvPr id="144418" name="Object 1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4419" name="Group 123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2089" name="Rectangle 124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90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agent</a:t>
                  </a:r>
                  <a:endParaRPr lang="en-US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</p:grpSp>
        <p:sp>
          <p:nvSpPr>
            <p:cNvPr id="2072" name="Line 126"/>
            <p:cNvSpPr>
              <a:spLocks noChangeShapeType="1"/>
            </p:cNvSpPr>
            <p:nvPr/>
          </p:nvSpPr>
          <p:spPr bwMode="auto">
            <a:xfrm flipV="1">
              <a:off x="5724525" y="3676650"/>
              <a:ext cx="1123950" cy="10858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73" name="Line 127"/>
            <p:cNvSpPr>
              <a:spLocks noChangeShapeType="1"/>
            </p:cNvSpPr>
            <p:nvPr/>
          </p:nvSpPr>
          <p:spPr bwMode="auto">
            <a:xfrm flipH="1" flipV="1">
              <a:off x="4981575" y="3152775"/>
              <a:ext cx="0" cy="1247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75" name="Line 137"/>
            <p:cNvSpPr>
              <a:spLocks noChangeShapeType="1"/>
            </p:cNvSpPr>
            <p:nvPr/>
          </p:nvSpPr>
          <p:spPr bwMode="auto">
            <a:xfrm>
              <a:off x="5735638" y="5332413"/>
              <a:ext cx="1306512" cy="6064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8" name="Group 138"/>
          <p:cNvGrpSpPr>
            <a:grpSpLocks/>
          </p:cNvGrpSpPr>
          <p:nvPr/>
        </p:nvGrpSpPr>
        <p:grpSpPr bwMode="auto">
          <a:xfrm>
            <a:off x="6002338" y="5243512"/>
            <a:ext cx="862013" cy="790575"/>
            <a:chOff x="3798" y="2580"/>
            <a:chExt cx="543" cy="498"/>
          </a:xfrm>
        </p:grpSpPr>
        <p:sp>
          <p:nvSpPr>
            <p:cNvPr id="2077" name="Rectangle 13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2078" name="Text Box 140"/>
            <p:cNvSpPr txBox="1">
              <a:spLocks noChangeArrowheads="1"/>
            </p:cNvSpPr>
            <p:nvPr/>
          </p:nvSpPr>
          <p:spPr bwMode="auto">
            <a:xfrm>
              <a:off x="3802" y="2613"/>
              <a:ext cx="539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FF0000"/>
                  </a:solidFill>
                </a:rPr>
                <a:t>POP3 or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FF0000"/>
                  </a:solidFill>
                </a:rPr>
                <a:t>IMAP</a:t>
              </a:r>
              <a:br>
                <a:rPr lang="en-US" sz="1400" dirty="0">
                  <a:solidFill>
                    <a:srgbClr val="FF0000"/>
                  </a:solidFill>
                </a:rPr>
              </a:br>
              <a:r>
                <a:rPr lang="en-US" sz="1400" dirty="0">
                  <a:solidFill>
                    <a:srgbClr val="FF0000"/>
                  </a:solidFill>
                </a:rPr>
                <a:t>SMTP</a:t>
              </a:r>
              <a:endParaRPr lang="en-US" sz="1400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603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B9EDA78-8E1E-6B4D-8AA6-C74ADCA010D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Email Transport Architecture</a:t>
            </a:r>
            <a:endParaRPr lang="en-US" altLang="x-none">
              <a:ea typeface="ＭＳ Ｐゴシック" charset="-128"/>
            </a:endParaRPr>
          </a:p>
        </p:txBody>
      </p:sp>
      <p:pic>
        <p:nvPicPr>
          <p:cNvPr id="14848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3850"/>
            <a:ext cx="9144000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4" name="Rectangle 3"/>
          <p:cNvSpPr>
            <a:spLocks noChangeArrowheads="1"/>
          </p:cNvSpPr>
          <p:nvPr/>
        </p:nvSpPr>
        <p:spPr bwMode="auto">
          <a:xfrm>
            <a:off x="134938" y="6289675"/>
            <a:ext cx="8501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/>
              <a:t>http://www.maawg.org/sites/maawg/files/news/MAAWG_Email_Authentication_Paper_2008-07.pdf</a:t>
            </a:r>
          </a:p>
        </p:txBody>
      </p:sp>
    </p:spTree>
    <p:extLst>
      <p:ext uri="{BB962C8B-B14F-4D97-AF65-F5344CB8AC3E}">
        <p14:creationId xmlns:p14="http://schemas.microsoft.com/office/powerpoint/2010/main" val="2731537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74C621-6668-A940-80E2-5DB714360311}"/>
              </a:ext>
            </a:extLst>
          </p:cNvPr>
          <p:cNvSpPr txBox="1"/>
          <p:nvPr/>
        </p:nvSpPr>
        <p:spPr>
          <a:xfrm>
            <a:off x="4399124" y="1434743"/>
            <a:ext cx="46337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C: </a:t>
            </a:r>
            <a:r>
              <a:rPr lang="en-US" sz="1400" dirty="0" err="1">
                <a:solidFill>
                  <a:schemeClr val="accent2"/>
                </a:solidFill>
              </a:rPr>
              <a:t>auth</a:t>
            </a:r>
            <a:r>
              <a:rPr lang="en-US" sz="1400" dirty="0">
                <a:solidFill>
                  <a:schemeClr val="accent2"/>
                </a:solidFill>
              </a:rPr>
              <a:t> login</a:t>
            </a:r>
          </a:p>
          <a:p>
            <a:pPr algn="l"/>
            <a:r>
              <a:rPr lang="en-US" sz="1400" dirty="0"/>
              <a:t>S: 334 VXNlcm5hbWU6</a:t>
            </a:r>
          </a:p>
          <a:p>
            <a:pPr algn="l"/>
            <a:r>
              <a:rPr lang="en-US" sz="1400" dirty="0"/>
              <a:t>C: eG11Y25ucw==</a:t>
            </a:r>
          </a:p>
          <a:p>
            <a:pPr algn="l"/>
            <a:r>
              <a:rPr lang="en-US" sz="1400" dirty="0"/>
              <a:t>S: 334 UGFzc3dvcmQ6</a:t>
            </a:r>
          </a:p>
          <a:p>
            <a:pPr algn="l"/>
            <a:r>
              <a:rPr lang="en-US" sz="1400" dirty="0"/>
              <a:t>C: MzM0ZjU2MDVkZjE1MDRmOQ==</a:t>
            </a:r>
          </a:p>
          <a:p>
            <a:pPr algn="l"/>
            <a:r>
              <a:rPr lang="en-US" sz="1400" dirty="0"/>
              <a:t>S: 235 OK Authenticated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>
                <a:solidFill>
                  <a:schemeClr val="accent2"/>
                </a:solidFill>
              </a:rPr>
              <a:t>mail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from</a:t>
            </a:r>
            <a:r>
              <a:rPr lang="en-US" sz="1400" dirty="0" err="1"/>
              <a:t>:xmucnns@sina.com</a:t>
            </a:r>
            <a:endParaRPr lang="en-US" sz="1400" dirty="0"/>
          </a:p>
          <a:p>
            <a:pPr algn="l"/>
            <a:r>
              <a:rPr lang="en-US" sz="1400" dirty="0"/>
              <a:t>S: 250 ok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 err="1">
                <a:solidFill>
                  <a:schemeClr val="accent2"/>
                </a:solidFill>
              </a:rPr>
              <a:t>rcpt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to</a:t>
            </a:r>
            <a:r>
              <a:rPr lang="en-US" sz="1400" dirty="0" err="1"/>
              <a:t>:qiaoxiang@xmu.edu.cn</a:t>
            </a:r>
            <a:endParaRPr lang="en-US" sz="1400" dirty="0"/>
          </a:p>
          <a:p>
            <a:pPr algn="l"/>
            <a:r>
              <a:rPr lang="en-US" sz="1400" dirty="0"/>
              <a:t>S: 250 ok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>
                <a:solidFill>
                  <a:schemeClr val="accent2"/>
                </a:solidFill>
              </a:rPr>
              <a:t>data</a:t>
            </a:r>
          </a:p>
          <a:p>
            <a:pPr algn="l"/>
            <a:r>
              <a:rPr lang="en-US" sz="1400" dirty="0"/>
              <a:t>S: 354 End data with &lt;CR&gt;&lt;LF&gt;.&lt;CR&gt;&lt;LF&gt;</a:t>
            </a:r>
          </a:p>
          <a:p>
            <a:pPr algn="l"/>
            <a:r>
              <a:rPr lang="en-US" sz="1400" dirty="0"/>
              <a:t>C: Date:2021-9-22 12:36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 err="1"/>
              <a:t>From:xmucnns@sina.com</a:t>
            </a:r>
            <a:endParaRPr lang="en-US" sz="1400" dirty="0"/>
          </a:p>
          <a:p>
            <a:pPr algn="l"/>
            <a:r>
              <a:rPr lang="en-US" sz="1400" dirty="0"/>
              <a:t>C: </a:t>
            </a:r>
            <a:r>
              <a:rPr lang="en-US" sz="1400" dirty="0" err="1"/>
              <a:t>To:qiaoxiang@xmu.edu.cn</a:t>
            </a:r>
            <a:endParaRPr lang="en-US" sz="1400" dirty="0"/>
          </a:p>
          <a:p>
            <a:pPr algn="l"/>
            <a:r>
              <a:rPr lang="en-US" sz="1400" dirty="0"/>
              <a:t>C: </a:t>
            </a:r>
            <a:r>
              <a:rPr lang="en-US" sz="1400" dirty="0" err="1"/>
              <a:t>Subject:test</a:t>
            </a:r>
            <a:r>
              <a:rPr lang="en-US" sz="1400" dirty="0"/>
              <a:t> smtp</a:t>
            </a:r>
          </a:p>
          <a:p>
            <a:pPr algn="l"/>
            <a:r>
              <a:rPr lang="en-US" sz="1400" dirty="0"/>
              <a:t>C: </a:t>
            </a:r>
          </a:p>
          <a:p>
            <a:pPr algn="l"/>
            <a:r>
              <a:rPr lang="en-US" sz="1400" dirty="0"/>
              <a:t>C: Hello, Qiao.   </a:t>
            </a:r>
          </a:p>
          <a:p>
            <a:pPr algn="l"/>
            <a:r>
              <a:rPr lang="en-US" sz="1400" dirty="0"/>
              <a:t>C: </a:t>
            </a:r>
          </a:p>
          <a:p>
            <a:pPr algn="l"/>
            <a:r>
              <a:rPr lang="en-US" sz="1400" dirty="0"/>
              <a:t>C: .</a:t>
            </a:r>
          </a:p>
          <a:p>
            <a:pPr algn="l"/>
            <a:r>
              <a:rPr lang="en-US" sz="1400" dirty="0"/>
              <a:t>S: 250 ok queue id 11479549283321</a:t>
            </a:r>
          </a:p>
          <a:p>
            <a:pPr algn="l"/>
            <a:r>
              <a:rPr lang="en-US" sz="1400" dirty="0"/>
              <a:t>C: </a:t>
            </a:r>
            <a:r>
              <a:rPr lang="en-US" sz="1400" dirty="0">
                <a:solidFill>
                  <a:schemeClr val="accent2"/>
                </a:solidFill>
              </a:rPr>
              <a:t>quit</a:t>
            </a:r>
          </a:p>
          <a:p>
            <a:pPr algn="l"/>
            <a:r>
              <a:rPr lang="en-US" sz="1400" dirty="0"/>
              <a:t>S: 221 smtp-97-27.smtpsmail.fmail.bx.sinanode.com</a:t>
            </a:r>
          </a:p>
          <a:p>
            <a:pPr algn="l"/>
            <a:r>
              <a:rPr lang="en-US" sz="1400" dirty="0"/>
              <a:t>S: Connection closed by foreign host.</a:t>
            </a:r>
          </a:p>
        </p:txBody>
      </p:sp>
      <p:sp>
        <p:nvSpPr>
          <p:cNvPr id="1464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B2C4CF7-F423-F944-A67E-48FDE99538F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7800"/>
            <a:ext cx="8243888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SMTP</a:t>
            </a:r>
            <a:r>
              <a:rPr lang="en-US" altLang="zh-CN" sz="3600" dirty="0">
                <a:ea typeface="宋体" charset="-122"/>
              </a:rPr>
              <a:t>: Mail Transport </a:t>
            </a:r>
            <a:r>
              <a:rPr lang="en-US" altLang="zh-CN" sz="3600">
                <a:ea typeface="宋体" charset="-122"/>
              </a:rPr>
              <a:t>Protocol Messages (Envelop Messages)</a:t>
            </a:r>
            <a:endParaRPr lang="en-US" altLang="x-none" sz="3600" dirty="0">
              <a:ea typeface="ＭＳ Ｐゴシック" charset="-128"/>
            </a:endParaRPr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209550" y="1509713"/>
          <a:ext cx="379095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3" name="Photo Editor Photo" r:id="rId4" imgW="12142857" imgH="9573961" progId="MSPhotoEd.3">
                  <p:embed/>
                </p:oleObj>
              </mc:Choice>
              <mc:Fallback>
                <p:oleObj name="Photo Editor Photo" r:id="rId4" imgW="12142857" imgH="9573961" progId="MSPhotoEd.3">
                  <p:embed/>
                  <p:pic>
                    <p:nvPicPr>
                      <p:cNvPr id="146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1509713"/>
                        <a:ext cx="3790950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0" y="5403850"/>
          <a:ext cx="43815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4" name="Photo Editor Photo" r:id="rId6" imgW="13514286" imgH="2638095" progId="MSPhotoEd.3">
                  <p:embed/>
                </p:oleObj>
              </mc:Choice>
              <mc:Fallback>
                <p:oleObj name="Photo Editor Photo" r:id="rId6" imgW="13514286" imgH="2638095" progId="MSPhotoEd.3">
                  <p:embed/>
                  <p:pic>
                    <p:nvPicPr>
                      <p:cNvPr id="146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03850"/>
                        <a:ext cx="43815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55344" y="4052390"/>
            <a:ext cx="4105275" cy="13033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" name="Rectangular Callout 1"/>
          <p:cNvSpPr/>
          <p:nvPr/>
        </p:nvSpPr>
        <p:spPr bwMode="auto">
          <a:xfrm>
            <a:off x="5393196" y="5824515"/>
            <a:ext cx="3287651" cy="825299"/>
          </a:xfrm>
          <a:prstGeom prst="wedgeRectCallout">
            <a:avLst>
              <a:gd name="adj1" fmla="val -24633"/>
              <a:gd name="adj2" fmla="val -10355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itchFamily="18" charset="0"/>
              </a:rPr>
              <a:t>Email text different from </a:t>
            </a:r>
            <a:br>
              <a:rPr lang="en-US" dirty="0">
                <a:latin typeface="Times New Roman" pitchFamily="18" charset="0"/>
              </a:rPr>
            </a:br>
            <a:r>
              <a:rPr lang="en-US" dirty="0">
                <a:latin typeface="Times New Roman" pitchFamily="18" charset="0"/>
              </a:rPr>
              <a:t>SMTP protocol message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09913" y="618814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55E3F4AB-9B0C-6745-A8EF-6256DC8E8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90256"/>
            <a:ext cx="36311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b="1" dirty="0">
                <a:solidFill>
                  <a:srgbClr val="002060"/>
                </a:solidFill>
                <a:latin typeface="Courier New" charset="0"/>
              </a:rPr>
              <a:t>%telnet </a:t>
            </a:r>
            <a:r>
              <a:rPr lang="en-US" altLang="x-none" sz="1800" b="1" dirty="0" err="1">
                <a:solidFill>
                  <a:srgbClr val="002060"/>
                </a:solidFill>
                <a:latin typeface="Courier New" charset="0"/>
              </a:rPr>
              <a:t>smtp.sina.com</a:t>
            </a:r>
            <a:r>
              <a:rPr lang="en-US" altLang="x-none" sz="1800" b="1" dirty="0">
                <a:solidFill>
                  <a:srgbClr val="002060"/>
                </a:solidFill>
                <a:latin typeface="Courier New" charset="0"/>
              </a:rPr>
              <a:t> 25</a:t>
            </a:r>
            <a:endParaRPr lang="en-US" altLang="x-none" sz="2800" dirty="0">
              <a:solidFill>
                <a:srgbClr val="00206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5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5D1E636-E894-1148-8ED6-28E58548710E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" charset="2"/>
              <a:buChar char="Ø"/>
            </a:pPr>
            <a:r>
              <a:rPr lang="en-US" altLang="x-none" dirty="0">
                <a:solidFill>
                  <a:srgbClr val="C00000"/>
                </a:solidFill>
                <a:ea typeface="ＭＳ Ｐゴシック" charset="-128"/>
              </a:rPr>
              <a:t>Admin</a:t>
            </a:r>
            <a:r>
              <a:rPr lang="en-US" altLang="zh-CN" dirty="0">
                <a:solidFill>
                  <a:srgbClr val="C00000"/>
                </a:solidFill>
                <a:ea typeface="ＭＳ Ｐゴシック" charset="-128"/>
              </a:rPr>
              <a:t>.</a:t>
            </a:r>
            <a:r>
              <a:rPr lang="en-US" altLang="x-none" dirty="0">
                <a:solidFill>
                  <a:srgbClr val="C00000"/>
                </a:solidFill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Application layer o</a:t>
            </a:r>
            <a:r>
              <a:rPr lang="en-US" altLang="x-none" dirty="0">
                <a:ea typeface="ＭＳ Ｐゴシック" charset="-128"/>
              </a:rPr>
              <a:t>verview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DNS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EF66F79-7948-114A-B51A-33EACDBD862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Mail Message Data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000" dirty="0">
                <a:ea typeface="ＭＳ Ｐゴシック" charset="-128"/>
              </a:rPr>
              <a:t>SMTP: protocol for exchanging email </a:t>
            </a:r>
            <a:r>
              <a:rPr lang="en-US" altLang="x-none" sz="2000" dirty="0" err="1">
                <a:ea typeface="ＭＳ Ｐゴシック" charset="-128"/>
              </a:rPr>
              <a:t>msgs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2000" dirty="0">
                <a:ea typeface="ＭＳ Ｐゴシック" charset="-128"/>
              </a:rPr>
              <a:t>RFC 822: standard for text message format: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Header lines,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From: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Subject: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Body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 </a:t>
            </a:r>
            <a:r>
              <a:rPr lang="ja-JP" altLang="en-US" sz="1800" dirty="0">
                <a:ea typeface="ＭＳ Ｐゴシック" charset="-128"/>
              </a:rPr>
              <a:t>“</a:t>
            </a:r>
            <a:r>
              <a:rPr lang="en-US" altLang="ja-JP" sz="1800" dirty="0">
                <a:ea typeface="ＭＳ Ｐゴシック" charset="-128"/>
              </a:rPr>
              <a:t>message</a:t>
            </a:r>
            <a:r>
              <a:rPr lang="ja-JP" altLang="en-US" sz="1800" dirty="0">
                <a:ea typeface="ＭＳ Ｐゴシック" charset="-128"/>
              </a:rPr>
              <a:t>”</a:t>
            </a:r>
            <a:r>
              <a:rPr lang="en-US" altLang="ja-JP" sz="1800" dirty="0">
                <a:ea typeface="ＭＳ Ｐゴシック" charset="-128"/>
              </a:rPr>
              <a:t>, ASCII characters only</a:t>
            </a:r>
            <a:endParaRPr lang="en-US" altLang="x-none" sz="1800" dirty="0">
              <a:ea typeface="ＭＳ Ｐゴシック" charset="-128"/>
            </a:endParaRPr>
          </a:p>
        </p:txBody>
      </p:sp>
      <p:sp>
        <p:nvSpPr>
          <p:cNvPr id="31749" name="Line 7"/>
          <p:cNvSpPr>
            <a:spLocks noChangeShapeType="1"/>
          </p:cNvSpPr>
          <p:nvPr/>
        </p:nvSpPr>
        <p:spPr bwMode="auto">
          <a:xfrm flipV="1">
            <a:off x="3162300" y="2159000"/>
            <a:ext cx="1765300" cy="101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 flipV="1">
            <a:off x="1663700" y="3327400"/>
            <a:ext cx="3251200" cy="1162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8132763" y="2112963"/>
            <a:ext cx="8048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00"/>
                </a:solidFill>
              </a:rPr>
              <a:t>blank</a:t>
            </a:r>
          </a:p>
          <a:p>
            <a:pPr>
              <a:defRPr/>
            </a:pPr>
            <a:r>
              <a:rPr lang="en-US" sz="2000">
                <a:solidFill>
                  <a:srgbClr val="000000"/>
                </a:solidFill>
              </a:rPr>
              <a:t>line</a:t>
            </a:r>
          </a:p>
        </p:txBody>
      </p:sp>
      <p:grpSp>
        <p:nvGrpSpPr>
          <p:cNvPr id="150535" name="Group 11"/>
          <p:cNvGrpSpPr>
            <a:grpSpLocks/>
          </p:cNvGrpSpPr>
          <p:nvPr/>
        </p:nvGrpSpPr>
        <p:grpSpPr bwMode="auto">
          <a:xfrm>
            <a:off x="4775200" y="1778000"/>
            <a:ext cx="3441700" cy="3073400"/>
            <a:chOff x="3008" y="1120"/>
            <a:chExt cx="2168" cy="1936"/>
          </a:xfrm>
        </p:grpSpPr>
        <p:sp>
          <p:nvSpPr>
            <p:cNvPr id="31753" name="Rectangle 4"/>
            <p:cNvSpPr>
              <a:spLocks noChangeArrowheads="1"/>
            </p:cNvSpPr>
            <p:nvPr/>
          </p:nvSpPr>
          <p:spPr bwMode="auto">
            <a:xfrm>
              <a:off x="3136" y="1192"/>
              <a:ext cx="178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FFFFFF"/>
                  </a:solidFill>
                  <a:latin typeface="Comic Sans MS" charset="0"/>
                  <a:ea typeface="ＭＳ Ｐゴシック" charset="0"/>
                </a:rPr>
                <a:t>header</a:t>
              </a:r>
            </a:p>
          </p:txBody>
        </p:sp>
        <p:sp>
          <p:nvSpPr>
            <p:cNvPr id="31754" name="Rectangle 5"/>
            <p:cNvSpPr>
              <a:spLocks noChangeArrowheads="1"/>
            </p:cNvSpPr>
            <p:nvPr/>
          </p:nvSpPr>
          <p:spPr bwMode="auto">
            <a:xfrm>
              <a:off x="3136" y="1704"/>
              <a:ext cx="1784" cy="10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FFFFFF"/>
                  </a:solidFill>
                  <a:latin typeface="Comic Sans MS" charset="0"/>
                  <a:ea typeface="ＭＳ Ｐゴシック" charset="0"/>
                </a:rPr>
                <a:t>body</a:t>
              </a:r>
            </a:p>
          </p:txBody>
        </p:sp>
        <p:sp>
          <p:nvSpPr>
            <p:cNvPr id="31755" name="Rectangle 6"/>
            <p:cNvSpPr>
              <a:spLocks noChangeArrowheads="1"/>
            </p:cNvSpPr>
            <p:nvPr/>
          </p:nvSpPr>
          <p:spPr bwMode="auto">
            <a:xfrm>
              <a:off x="3008" y="1120"/>
              <a:ext cx="2040" cy="1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31756" name="Line 10"/>
            <p:cNvSpPr>
              <a:spLocks noChangeShapeType="1"/>
            </p:cNvSpPr>
            <p:nvPr/>
          </p:nvSpPr>
          <p:spPr bwMode="auto">
            <a:xfrm flipH="1">
              <a:off x="4568" y="1608"/>
              <a:ext cx="60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33400" y="5946914"/>
            <a:ext cx="777240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0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Benefit of separating protocol and </a:t>
            </a:r>
            <a:r>
              <a:rPr lang="en-US" altLang="x-none" sz="2000" kern="0" dirty="0" err="1">
                <a:solidFill>
                  <a:srgbClr val="000000"/>
                </a:solidFill>
                <a:latin typeface="Comic Sans MS"/>
                <a:cs typeface="ＭＳ Ｐゴシック" charset="0"/>
              </a:rPr>
              <a:t>msg</a:t>
            </a:r>
            <a:r>
              <a:rPr lang="en-US" altLang="x-none" sz="20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: easier extensibility </a:t>
            </a:r>
          </a:p>
        </p:txBody>
      </p:sp>
    </p:spTree>
    <p:extLst>
      <p:ext uri="{BB962C8B-B14F-4D97-AF65-F5344CB8AC3E}">
        <p14:creationId xmlns:p14="http://schemas.microsoft.com/office/powerpoint/2010/main" val="144794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480B395-7436-3A4C-A9F3-A62F6A68422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Message Format: Multimedia Extensions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384300"/>
            <a:ext cx="83978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MIME: multimedia mail extension, RFC 2045, 2056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Additional lines in </a:t>
            </a:r>
            <a:r>
              <a:rPr lang="en-US" altLang="x-none" sz="2000" dirty="0" err="1">
                <a:ea typeface="ＭＳ Ｐゴシック" charset="-128"/>
              </a:rPr>
              <a:t>msg</a:t>
            </a:r>
            <a:r>
              <a:rPr lang="en-US" altLang="x-none" sz="2000" dirty="0">
                <a:ea typeface="ＭＳ Ｐゴシック" charset="-128"/>
              </a:rPr>
              <a:t> header declare MIME content type</a:t>
            </a:r>
            <a:endParaRPr lang="en-US" altLang="x-none" sz="2400" dirty="0">
              <a:ea typeface="ＭＳ Ｐゴシック" charset="-128"/>
            </a:endParaRPr>
          </a:p>
        </p:txBody>
      </p:sp>
      <p:grpSp>
        <p:nvGrpSpPr>
          <p:cNvPr id="152580" name="Group 4"/>
          <p:cNvGrpSpPr>
            <a:grpSpLocks/>
          </p:cNvGrpSpPr>
          <p:nvPr/>
        </p:nvGrpSpPr>
        <p:grpSpPr bwMode="auto">
          <a:xfrm>
            <a:off x="3943350" y="2851150"/>
            <a:ext cx="5003800" cy="3113088"/>
            <a:chOff x="1424" y="1808"/>
            <a:chExt cx="3152" cy="2152"/>
          </a:xfrm>
        </p:grpSpPr>
        <p:sp>
          <p:nvSpPr>
            <p:cNvPr id="32783" name="Text Box 5"/>
            <p:cNvSpPr txBox="1">
              <a:spLocks noChangeArrowheads="1"/>
            </p:cNvSpPr>
            <p:nvPr/>
          </p:nvSpPr>
          <p:spPr bwMode="auto">
            <a:xfrm>
              <a:off x="1440" y="1808"/>
              <a:ext cx="3136" cy="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From: </a:t>
              </a:r>
              <a:r>
                <a:rPr lang="en-US" sz="1800" b="1" dirty="0" err="1">
                  <a:solidFill>
                    <a:srgbClr val="000000"/>
                  </a:solidFill>
                  <a:latin typeface="Courier New" charset="0"/>
                </a:rPr>
                <a:t>xmucnns@sina.com</a:t>
              </a:r>
              <a:endParaRPr lang="en-US" sz="1800" b="1" dirty="0">
                <a:solidFill>
                  <a:srgbClr val="000000"/>
                </a:solidFill>
                <a:latin typeface="Courier New" charset="0"/>
              </a:endParaRP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To: </a:t>
              </a:r>
              <a:r>
                <a:rPr lang="en-US" sz="1800" b="1" dirty="0" err="1">
                  <a:solidFill>
                    <a:srgbClr val="000000"/>
                  </a:solidFill>
                  <a:latin typeface="Courier New" charset="0"/>
                </a:rPr>
                <a:t>qiaoxiang@xmu.edu.cn</a:t>
              </a: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 </a:t>
              </a: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Subject: Network map. </a:t>
              </a: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MIME-Version: 1.0 </a:t>
              </a: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Content-Type: image/jpeg </a:t>
              </a:r>
              <a:b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</a:b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Content-Transfer-Encoding: base64</a:t>
              </a:r>
              <a:b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</a:br>
              <a:endParaRPr lang="en-US" sz="1800" b="1" dirty="0">
                <a:solidFill>
                  <a:srgbClr val="000000"/>
                </a:solidFill>
                <a:latin typeface="Courier New" charset="0"/>
              </a:endParaRP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base64 encoded data ..... </a:t>
              </a: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......................... </a:t>
              </a: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......base64 encoded data </a:t>
              </a:r>
            </a:p>
            <a:p>
              <a:pPr algn="l"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ourier New" charset="0"/>
                </a:rPr>
                <a:t> </a:t>
              </a:r>
            </a:p>
          </p:txBody>
        </p:sp>
        <p:sp>
          <p:nvSpPr>
            <p:cNvPr id="32784" name="Rectangle 6"/>
            <p:cNvSpPr>
              <a:spLocks noChangeArrowheads="1"/>
            </p:cNvSpPr>
            <p:nvPr/>
          </p:nvSpPr>
          <p:spPr bwMode="auto">
            <a:xfrm>
              <a:off x="1424" y="1808"/>
              <a:ext cx="2984" cy="2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0" y="3465513"/>
            <a:ext cx="28257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>
                <a:solidFill>
                  <a:srgbClr val="000000"/>
                </a:solidFill>
              </a:rPr>
              <a:t>multimedia data</a:t>
            </a:r>
          </a:p>
          <a:p>
            <a:pPr algn="r">
              <a:defRPr/>
            </a:pPr>
            <a:r>
              <a:rPr lang="en-US" sz="2000">
                <a:solidFill>
                  <a:srgbClr val="000000"/>
                </a:solidFill>
              </a:rPr>
              <a:t>type, subtype, </a:t>
            </a:r>
          </a:p>
          <a:p>
            <a:pPr algn="r">
              <a:defRPr/>
            </a:pPr>
            <a:r>
              <a:rPr lang="en-US" sz="2000">
                <a:solidFill>
                  <a:srgbClr val="000000"/>
                </a:solidFill>
              </a:rPr>
              <a:t>parameter declaration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833438" y="4556125"/>
            <a:ext cx="1943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>
                <a:solidFill>
                  <a:srgbClr val="000000"/>
                </a:solidFill>
              </a:rPr>
              <a:t>method used</a:t>
            </a:r>
          </a:p>
          <a:p>
            <a:pPr algn="r">
              <a:defRPr/>
            </a:pPr>
            <a:r>
              <a:rPr lang="en-US" sz="2000">
                <a:solidFill>
                  <a:srgbClr val="000000"/>
                </a:solidFill>
              </a:rPr>
              <a:t>to encode data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2776" name="Text Box 9"/>
          <p:cNvSpPr txBox="1">
            <a:spLocks noChangeArrowheads="1"/>
          </p:cNvSpPr>
          <p:nvPr/>
        </p:nvSpPr>
        <p:spPr bwMode="auto">
          <a:xfrm>
            <a:off x="973138" y="3001963"/>
            <a:ext cx="185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00"/>
                </a:solidFill>
              </a:rPr>
              <a:t>MIME version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2777" name="Text Box 10"/>
          <p:cNvSpPr txBox="1">
            <a:spLocks noChangeArrowheads="1"/>
          </p:cNvSpPr>
          <p:nvPr/>
        </p:nvSpPr>
        <p:spPr bwMode="auto">
          <a:xfrm>
            <a:off x="1106488" y="5529263"/>
            <a:ext cx="1763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00"/>
                </a:solidFill>
              </a:rPr>
              <a:t>encoded data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2778" name="Line 11"/>
          <p:cNvSpPr>
            <a:spLocks noChangeShapeType="1"/>
          </p:cNvSpPr>
          <p:nvPr/>
        </p:nvSpPr>
        <p:spPr bwMode="auto">
          <a:xfrm>
            <a:off x="2857500" y="3276600"/>
            <a:ext cx="1155700" cy="546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9" name="Line 12"/>
          <p:cNvSpPr>
            <a:spLocks noChangeShapeType="1"/>
          </p:cNvSpPr>
          <p:nvPr/>
        </p:nvSpPr>
        <p:spPr bwMode="auto">
          <a:xfrm>
            <a:off x="2832100" y="3911600"/>
            <a:ext cx="1181100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0" name="Line 13"/>
          <p:cNvSpPr>
            <a:spLocks noChangeShapeType="1"/>
          </p:cNvSpPr>
          <p:nvPr/>
        </p:nvSpPr>
        <p:spPr bwMode="auto">
          <a:xfrm flipV="1">
            <a:off x="2806700" y="4419600"/>
            <a:ext cx="1244600" cy="35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1" name="Line 14"/>
          <p:cNvSpPr>
            <a:spLocks noChangeShapeType="1"/>
          </p:cNvSpPr>
          <p:nvPr/>
        </p:nvSpPr>
        <p:spPr bwMode="auto">
          <a:xfrm flipV="1">
            <a:off x="2844800" y="5168900"/>
            <a:ext cx="1003300" cy="508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2" name="Freeform 15"/>
          <p:cNvSpPr>
            <a:spLocks/>
          </p:cNvSpPr>
          <p:nvPr/>
        </p:nvSpPr>
        <p:spPr bwMode="auto">
          <a:xfrm>
            <a:off x="3871913" y="4810125"/>
            <a:ext cx="309562" cy="881063"/>
          </a:xfrm>
          <a:custGeom>
            <a:avLst/>
            <a:gdLst>
              <a:gd name="T0" fmla="*/ 2147483647 w 195"/>
              <a:gd name="T1" fmla="*/ 2147483647 h 555"/>
              <a:gd name="T2" fmla="*/ 0 w 195"/>
              <a:gd name="T3" fmla="*/ 0 h 555"/>
              <a:gd name="T4" fmla="*/ 0 w 195"/>
              <a:gd name="T5" fmla="*/ 2147483647 h 555"/>
              <a:gd name="T6" fmla="*/ 2147483647 w 195"/>
              <a:gd name="T7" fmla="*/ 2147483647 h 555"/>
              <a:gd name="T8" fmla="*/ 0 60000 65536"/>
              <a:gd name="T9" fmla="*/ 0 60000 65536"/>
              <a:gd name="T10" fmla="*/ 0 60000 65536"/>
              <a:gd name="T11" fmla="*/ 0 60000 65536"/>
              <a:gd name="T12" fmla="*/ 0 w 195"/>
              <a:gd name="T13" fmla="*/ 0 h 555"/>
              <a:gd name="T14" fmla="*/ 195 w 195"/>
              <a:gd name="T15" fmla="*/ 555 h 5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" h="555">
                <a:moveTo>
                  <a:pt x="159" y="3"/>
                </a:moveTo>
                <a:lnTo>
                  <a:pt x="0" y="0"/>
                </a:lnTo>
                <a:lnTo>
                  <a:pt x="0" y="555"/>
                </a:lnTo>
                <a:lnTo>
                  <a:pt x="195" y="552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3400" y="6030913"/>
            <a:ext cx="7772400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0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Benefit of MIME type: self describing data type, </a:t>
            </a:r>
            <a:r>
              <a:rPr lang="en-US" altLang="x-none" sz="2000" kern="0">
                <a:solidFill>
                  <a:srgbClr val="000000"/>
                </a:solidFill>
                <a:latin typeface="Comic Sans MS"/>
                <a:cs typeface="ＭＳ Ｐゴシック" charset="0"/>
              </a:rPr>
              <a:t>adding extensibility.</a:t>
            </a:r>
            <a:endParaRPr lang="en-US" altLang="x-none" sz="2000" kern="0" dirty="0">
              <a:solidFill>
                <a:srgbClr val="000000"/>
              </a:solidFill>
              <a:latin typeface="Comic Sans MS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3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87468AD-BE0D-054C-8836-F449D508FE8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431800"/>
            <a:ext cx="8382000" cy="638175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Multipart Type: How Attachment Works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631825" y="1425575"/>
            <a:ext cx="734695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From: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xmucnns@sina.com</a:t>
            </a:r>
            <a:endParaRPr lang="en-US" sz="1600" b="1" dirty="0">
              <a:solidFill>
                <a:srgbClr val="000000"/>
              </a:solidFill>
              <a:latin typeface="Courier New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To: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qiaoxiang@xmu.edu.cn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Subject: Network map. </a:t>
            </a: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MIME-Version: 1.0 </a:t>
            </a:r>
          </a:p>
          <a:p>
            <a:pPr algn="l">
              <a:defRPr/>
            </a:pP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Content-Type: multipart/mixed; boundary=98766789</a:t>
            </a: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--98766789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Content-Transfer-Encoding: quoted-printable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Content-Type: text/plain</a:t>
            </a:r>
          </a:p>
          <a:p>
            <a:pPr algn="l">
              <a:defRPr/>
            </a:pPr>
            <a:endParaRPr lang="en-US" sz="1600" b="1" dirty="0">
              <a:solidFill>
                <a:srgbClr val="3333CC"/>
              </a:solidFill>
              <a:latin typeface="Courier New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Hi, </a:t>
            </a: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Attached is network topology map.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--98766789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Content-Transfer-Encoding: base64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Content-Type: image/jpeg</a:t>
            </a:r>
          </a:p>
          <a:p>
            <a:pPr algn="l">
              <a:defRPr/>
            </a:pPr>
            <a:endParaRPr lang="en-US" sz="1600" b="1" dirty="0">
              <a:solidFill>
                <a:srgbClr val="000000"/>
              </a:solidFill>
              <a:latin typeface="Courier New" charset="0"/>
            </a:endParaRP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base64 encoded data ..... </a:t>
            </a: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......................... </a:t>
            </a:r>
          </a:p>
          <a:p>
            <a:pPr algn="l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......base64 encoded data </a:t>
            </a:r>
          </a:p>
          <a:p>
            <a:pPr algn="l"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 charset="0"/>
              </a:rPr>
              <a:t>--98766789--</a:t>
            </a:r>
          </a:p>
          <a:p>
            <a:pPr algn="l">
              <a:defRPr/>
            </a:pPr>
            <a:endParaRPr lang="en-US" sz="1800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590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D9FACA5-F9A6-064E-8320-5C141E15FD6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POP3 Protocol: Mail Retrieval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38275"/>
            <a:ext cx="3971925" cy="5183188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Authorization phase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client commands: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user:</a:t>
            </a:r>
            <a:r>
              <a:rPr lang="en-US" altLang="x-none" sz="2000" dirty="0">
                <a:ea typeface="ＭＳ Ｐゴシック" charset="-128"/>
              </a:rPr>
              <a:t> declare username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pass:</a:t>
            </a:r>
            <a:r>
              <a:rPr lang="en-US" altLang="x-none" sz="2000" dirty="0">
                <a:ea typeface="ＭＳ Ｐゴシック" charset="-128"/>
              </a:rPr>
              <a:t> password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server responses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+OK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-ERR</a:t>
            </a:r>
            <a:endParaRPr lang="en-US" altLang="x-none" sz="1800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Transaction phase, </a:t>
            </a:r>
            <a:r>
              <a:rPr lang="en-US" altLang="x-none" sz="2000" dirty="0">
                <a:solidFill>
                  <a:schemeClr val="tx2"/>
                </a:solidFill>
                <a:ea typeface="ＭＳ Ｐゴシック" charset="-128"/>
              </a:rPr>
              <a:t>client: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list:</a:t>
            </a:r>
            <a:r>
              <a:rPr lang="en-US" altLang="x-none" sz="2000" dirty="0">
                <a:ea typeface="ＭＳ Ｐゴシック" charset="-128"/>
              </a:rPr>
              <a:t> list message numbers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b="1" dirty="0" err="1">
                <a:latin typeface="Courier New" charset="0"/>
                <a:ea typeface="ＭＳ Ｐゴシック" charset="-128"/>
              </a:rPr>
              <a:t>retr</a:t>
            </a:r>
            <a:r>
              <a:rPr lang="en-US" altLang="x-none" sz="2000" b="1" dirty="0">
                <a:latin typeface="Courier New" charset="0"/>
                <a:ea typeface="ＭＳ Ｐゴシック" charset="-128"/>
              </a:rPr>
              <a:t>:</a:t>
            </a:r>
            <a:r>
              <a:rPr lang="en-US" altLang="x-none" sz="2000" dirty="0">
                <a:ea typeface="ＭＳ Ｐゴシック" charset="-128"/>
              </a:rPr>
              <a:t> retrieve message by number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dele:</a:t>
            </a:r>
            <a:r>
              <a:rPr lang="en-US" altLang="x-none" sz="2000" dirty="0">
                <a:ea typeface="ＭＳ Ｐゴシック" charset="-128"/>
              </a:rPr>
              <a:t> delete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quit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34823" name="Freeform 6"/>
          <p:cNvSpPr>
            <a:spLocks/>
          </p:cNvSpPr>
          <p:nvPr/>
        </p:nvSpPr>
        <p:spPr bwMode="auto">
          <a:xfrm>
            <a:off x="4972050" y="1560513"/>
            <a:ext cx="371475" cy="1301750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3486150" y="1676400"/>
            <a:ext cx="1425575" cy="3762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4825" name="Freeform 8"/>
          <p:cNvSpPr>
            <a:spLocks/>
          </p:cNvSpPr>
          <p:nvPr/>
        </p:nvSpPr>
        <p:spPr bwMode="auto">
          <a:xfrm>
            <a:off x="4962525" y="3125789"/>
            <a:ext cx="371475" cy="3325812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 flipV="1">
            <a:off x="3152775" y="3952875"/>
            <a:ext cx="1733550" cy="323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4827" name="Text Box 6"/>
          <p:cNvSpPr txBox="1">
            <a:spLocks noChangeArrowheads="1"/>
          </p:cNvSpPr>
          <p:nvPr/>
        </p:nvSpPr>
        <p:spPr bwMode="auto">
          <a:xfrm>
            <a:off x="76200" y="6490256"/>
            <a:ext cx="36311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b="1" dirty="0">
                <a:solidFill>
                  <a:srgbClr val="002060"/>
                </a:solidFill>
                <a:latin typeface="Courier New" charset="0"/>
              </a:rPr>
              <a:t>%telnet </a:t>
            </a:r>
            <a:r>
              <a:rPr lang="en-US" altLang="x-none" sz="1800" b="1" dirty="0" err="1">
                <a:solidFill>
                  <a:srgbClr val="002060"/>
                </a:solidFill>
                <a:latin typeface="Courier New" charset="0"/>
              </a:rPr>
              <a:t>pop.sina.com</a:t>
            </a:r>
            <a:r>
              <a:rPr lang="en-US" altLang="x-none" sz="1800" b="1" dirty="0">
                <a:solidFill>
                  <a:srgbClr val="002060"/>
                </a:solidFill>
                <a:latin typeface="Courier New" charset="0"/>
              </a:rPr>
              <a:t> 110</a:t>
            </a:r>
            <a:endParaRPr lang="en-US" altLang="x-none" sz="2800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FCBBFA-3EE5-344C-8563-A81E82BD749D}"/>
              </a:ext>
            </a:extLst>
          </p:cNvPr>
          <p:cNvSpPr txBox="1"/>
          <p:nvPr/>
        </p:nvSpPr>
        <p:spPr>
          <a:xfrm>
            <a:off x="5232930" y="1462528"/>
            <a:ext cx="37327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/>
              <a:t>S: +OK </a:t>
            </a:r>
            <a:r>
              <a:rPr lang="en-US" sz="1800" dirty="0" err="1"/>
              <a:t>sina</a:t>
            </a:r>
            <a:r>
              <a:rPr lang="en-US" sz="1800" dirty="0"/>
              <a:t> pop3 server ready</a:t>
            </a:r>
          </a:p>
          <a:p>
            <a:pPr algn="l"/>
            <a:r>
              <a:rPr lang="en-US" sz="1800" dirty="0"/>
              <a:t>C: user </a:t>
            </a:r>
            <a:r>
              <a:rPr lang="en-US" sz="1800" dirty="0" err="1"/>
              <a:t>xmucnns</a:t>
            </a:r>
            <a:endParaRPr lang="en-US" sz="1800" dirty="0"/>
          </a:p>
          <a:p>
            <a:pPr algn="l"/>
            <a:r>
              <a:rPr lang="en-US" sz="1800" dirty="0"/>
              <a:t>S: +OK welcome to </a:t>
            </a:r>
            <a:r>
              <a:rPr lang="en-US" sz="1800" dirty="0" err="1"/>
              <a:t>sina</a:t>
            </a:r>
            <a:r>
              <a:rPr lang="en-US" sz="1800" dirty="0"/>
              <a:t> mail</a:t>
            </a:r>
          </a:p>
          <a:p>
            <a:pPr algn="l"/>
            <a:r>
              <a:rPr lang="en-US" sz="1800" dirty="0"/>
              <a:t>C: pass 334f5605df1504f9</a:t>
            </a:r>
          </a:p>
          <a:p>
            <a:pPr algn="l"/>
            <a:r>
              <a:rPr lang="en-US" sz="1800" dirty="0"/>
              <a:t>S: +OK 4 messages (32377 octets)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C: list</a:t>
            </a:r>
          </a:p>
          <a:p>
            <a:pPr algn="l"/>
            <a:r>
              <a:rPr lang="en-US" sz="1800" dirty="0"/>
              <a:t>S: +OK 4 messages (32377 octets)</a:t>
            </a:r>
          </a:p>
          <a:p>
            <a:pPr algn="l"/>
            <a:r>
              <a:rPr lang="en-US" sz="1800" dirty="0"/>
              <a:t>S: 1 10410</a:t>
            </a:r>
          </a:p>
          <a:p>
            <a:pPr algn="l"/>
            <a:r>
              <a:rPr lang="en-US" sz="1800" dirty="0"/>
              <a:t>S: 2 10748</a:t>
            </a:r>
          </a:p>
          <a:p>
            <a:pPr algn="l"/>
            <a:r>
              <a:rPr lang="en-US" sz="1800" dirty="0"/>
              <a:t>S: 3 7859</a:t>
            </a:r>
          </a:p>
          <a:p>
            <a:pPr algn="l"/>
            <a:r>
              <a:rPr lang="en-US" sz="1800" dirty="0"/>
              <a:t>S: 4 3360</a:t>
            </a:r>
          </a:p>
          <a:p>
            <a:pPr algn="l"/>
            <a:r>
              <a:rPr lang="en-US" sz="1800" dirty="0"/>
              <a:t>S: .</a:t>
            </a:r>
          </a:p>
          <a:p>
            <a:pPr algn="l"/>
            <a:r>
              <a:rPr lang="en-US" sz="1800" dirty="0"/>
              <a:t>C: </a:t>
            </a:r>
            <a:r>
              <a:rPr lang="en-US" sz="1800" dirty="0" err="1"/>
              <a:t>retr</a:t>
            </a:r>
            <a:r>
              <a:rPr lang="en-US" sz="1800" dirty="0"/>
              <a:t> 4</a:t>
            </a:r>
          </a:p>
          <a:p>
            <a:pPr algn="l"/>
            <a:r>
              <a:rPr lang="en-US" sz="1800" dirty="0"/>
              <a:t>S: +OK 3360 octets</a:t>
            </a:r>
          </a:p>
          <a:p>
            <a:pPr algn="l"/>
            <a:r>
              <a:rPr lang="en-US" sz="1800" dirty="0"/>
              <a:t>C: dele 2</a:t>
            </a:r>
          </a:p>
          <a:p>
            <a:pPr algn="l"/>
            <a:r>
              <a:rPr lang="en-US" sz="1800" dirty="0"/>
              <a:t>C: quit</a:t>
            </a:r>
          </a:p>
          <a:p>
            <a:pPr algn="l"/>
            <a:r>
              <a:rPr lang="en-US" sz="1800" dirty="0"/>
              <a:t>S: +OK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BD2D9-27BE-D14D-AF48-94D9DFCCB07D}"/>
              </a:ext>
            </a:extLst>
          </p:cNvPr>
          <p:cNvSpPr txBox="1"/>
          <p:nvPr/>
        </p:nvSpPr>
        <p:spPr>
          <a:xfrm>
            <a:off x="6503519" y="6113046"/>
            <a:ext cx="245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POP3 server signing off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EACAFE-60E7-8A43-A3A1-F73102B8B94C}"/>
              </a:ext>
            </a:extLst>
          </p:cNvPr>
          <p:cNvSpPr txBox="1"/>
          <p:nvPr/>
        </p:nvSpPr>
        <p:spPr>
          <a:xfrm>
            <a:off x="6593934" y="2862263"/>
            <a:ext cx="245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user successfully logged in</a:t>
            </a:r>
          </a:p>
        </p:txBody>
      </p:sp>
    </p:spTree>
    <p:extLst>
      <p:ext uri="{BB962C8B-B14F-4D97-AF65-F5344CB8AC3E}">
        <p14:creationId xmlns:p14="http://schemas.microsoft.com/office/powerpoint/2010/main" val="168214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/>
      <p:bldP spid="34827" grpId="0"/>
      <p:bldP spid="2" grpId="0"/>
      <p:bldP spid="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email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 err="1"/>
              <a:t>sina.com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Send an</a:t>
            </a:r>
            <a:r>
              <a:rPr lang="zh-CN" altLang="en-US" dirty="0"/>
              <a:t> </a:t>
            </a:r>
            <a:r>
              <a:rPr lang="en-US" dirty="0"/>
              <a:t>email to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registered</a:t>
            </a:r>
            <a:r>
              <a:rPr lang="zh-CN" altLang="en-US" dirty="0"/>
              <a:t> </a:t>
            </a:r>
            <a:r>
              <a:rPr lang="en-US" altLang="zh-CN" dirty="0"/>
              <a:t>email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smtp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Retrieve using pop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8200E6-4CED-3D4B-AAC7-42A621ACFA33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90357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7823A4-81B8-1A45-9743-07104256B7DA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238125"/>
            <a:ext cx="8382000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Evaluation of SMTP/POP/IMAP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106" name="Rectangle 306"/>
          <p:cNvSpPr>
            <a:spLocks noChangeArrowheads="1"/>
          </p:cNvSpPr>
          <p:nvPr/>
        </p:nvSpPr>
        <p:spPr bwMode="auto">
          <a:xfrm>
            <a:off x="415925" y="2600325"/>
            <a:ext cx="3646488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Key questions to ask about a C-S application</a:t>
            </a:r>
          </a:p>
          <a:p>
            <a:pPr algn="l"/>
            <a:b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- </a:t>
            </a:r>
            <a:r>
              <a:rPr lang="en-US" altLang="zh-CN" sz="1800" b="1">
                <a:solidFill>
                  <a:srgbClr val="FF0000"/>
                </a:solidFill>
                <a:latin typeface="Comic Sans MS" charset="0"/>
                <a:ea typeface="宋体" charset="-122"/>
              </a:rPr>
              <a:t>extensible</a:t>
            </a:r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</a:p>
          <a:p>
            <a:pPr algn="l"/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- </a:t>
            </a:r>
            <a:r>
              <a:rPr lang="en-US" altLang="zh-CN" sz="1800" b="1">
                <a:solidFill>
                  <a:srgbClr val="FF0000"/>
                </a:solidFill>
                <a:latin typeface="Comic Sans MS" charset="0"/>
                <a:ea typeface="宋体" charset="-122"/>
              </a:rPr>
              <a:t>scalable</a:t>
            </a:r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</a:p>
          <a:p>
            <a:pPr algn="l"/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- </a:t>
            </a:r>
            <a:r>
              <a:rPr lang="en-US" altLang="zh-CN" sz="1800" b="1">
                <a:solidFill>
                  <a:srgbClr val="FF0000"/>
                </a:solidFill>
                <a:latin typeface="Comic Sans MS" charset="0"/>
                <a:ea typeface="宋体" charset="-122"/>
              </a:rPr>
              <a:t>robust</a:t>
            </a:r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? </a:t>
            </a:r>
          </a:p>
          <a:p>
            <a:pPr algn="l"/>
            <a:r>
              <a:rPr lang="en-US" altLang="x-none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- </a:t>
            </a:r>
            <a:r>
              <a:rPr lang="en-US" altLang="x-none" sz="1800" b="1">
                <a:solidFill>
                  <a:srgbClr val="FF0000"/>
                </a:solidFill>
                <a:latin typeface="Comic Sans MS" charset="0"/>
                <a:ea typeface="宋体" charset="-122"/>
              </a:rPr>
              <a:t>security</a:t>
            </a:r>
            <a:r>
              <a:rPr lang="en-US" altLang="x-none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  <a:endParaRPr lang="en-US" altLang="x-none" sz="1800" b="1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107" name="Line 18"/>
          <p:cNvSpPr>
            <a:spLocks noChangeShapeType="1"/>
          </p:cNvSpPr>
          <p:nvPr/>
        </p:nvSpPr>
        <p:spPr bwMode="auto">
          <a:xfrm>
            <a:off x="5724525" y="24765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60773" name="Group 19"/>
          <p:cNvGrpSpPr>
            <a:grpSpLocks/>
          </p:cNvGrpSpPr>
          <p:nvPr/>
        </p:nvGrpSpPr>
        <p:grpSpPr bwMode="auto">
          <a:xfrm>
            <a:off x="7116763" y="2479675"/>
            <a:ext cx="355600" cy="933450"/>
            <a:chOff x="4180" y="783"/>
            <a:chExt cx="150" cy="307"/>
          </a:xfrm>
        </p:grpSpPr>
        <p:sp>
          <p:nvSpPr>
            <p:cNvPr id="4217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8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70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9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0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1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22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23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4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grpSp>
        <p:nvGrpSpPr>
          <p:cNvPr id="160774" name="Group 28"/>
          <p:cNvGrpSpPr>
            <a:grpSpLocks/>
          </p:cNvGrpSpPr>
          <p:nvPr/>
        </p:nvGrpSpPr>
        <p:grpSpPr bwMode="auto">
          <a:xfrm>
            <a:off x="6873875" y="2932113"/>
            <a:ext cx="822325" cy="1049337"/>
            <a:chOff x="4288" y="2627"/>
            <a:chExt cx="518" cy="661"/>
          </a:xfrm>
        </p:grpSpPr>
        <p:sp>
          <p:nvSpPr>
            <p:cNvPr id="4202" name="Rectangle 2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03" name="Text Box 30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</a:rPr>
                <a:t>mail</a:t>
              </a:r>
            </a:p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</a:rPr>
                <a:t>server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204" name="Rectangle 3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05" name="Line 3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6" name="Line 3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7" name="Line 3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8" name="Line 3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9" name="Line 3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0" name="Line 3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1" name="Line 3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2" name="Rectangle 3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3" name="Rectangle 4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4" name="Rectangle 4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5" name="Rectangle 4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6" name="Rectangle 4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grpSp>
        <p:nvGrpSpPr>
          <p:cNvPr id="160775" name="Group 44"/>
          <p:cNvGrpSpPr>
            <a:grpSpLocks/>
          </p:cNvGrpSpPr>
          <p:nvPr/>
        </p:nvGrpSpPr>
        <p:grpSpPr bwMode="auto">
          <a:xfrm>
            <a:off x="7599363" y="2070100"/>
            <a:ext cx="709612" cy="703263"/>
            <a:chOff x="4337" y="290"/>
            <a:chExt cx="447" cy="443"/>
          </a:xfrm>
        </p:grpSpPr>
        <p:graphicFrame>
          <p:nvGraphicFramePr>
            <p:cNvPr id="160869" name="Object 4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71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160869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70" name="Group 4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200" name="Rectangle 4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201" name="Text Box 4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76" name="Group 49"/>
          <p:cNvGrpSpPr>
            <a:grpSpLocks/>
          </p:cNvGrpSpPr>
          <p:nvPr/>
        </p:nvGrpSpPr>
        <p:grpSpPr bwMode="auto">
          <a:xfrm>
            <a:off x="7827963" y="3079750"/>
            <a:ext cx="709612" cy="703263"/>
            <a:chOff x="4337" y="290"/>
            <a:chExt cx="447" cy="443"/>
          </a:xfrm>
        </p:grpSpPr>
        <p:graphicFrame>
          <p:nvGraphicFramePr>
            <p:cNvPr id="160865" name="Object 5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72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160865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66" name="Group 5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97" name="Rectangle 5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8" name="Text Box 5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77" name="Group 54"/>
          <p:cNvGrpSpPr>
            <a:grpSpLocks/>
          </p:cNvGrpSpPr>
          <p:nvPr/>
        </p:nvGrpSpPr>
        <p:grpSpPr bwMode="auto">
          <a:xfrm>
            <a:off x="7599363" y="4127500"/>
            <a:ext cx="709612" cy="703263"/>
            <a:chOff x="4337" y="290"/>
            <a:chExt cx="447" cy="443"/>
          </a:xfrm>
        </p:grpSpPr>
        <p:graphicFrame>
          <p:nvGraphicFramePr>
            <p:cNvPr id="160861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73" name="Clip" r:id="rId7" imgW="1307079" imgH="1083682" progId="MS_ClipArt_Gallery.2">
                    <p:embed/>
                  </p:oleObj>
                </mc:Choice>
                <mc:Fallback>
                  <p:oleObj name="Clip" r:id="rId7" imgW="1307079" imgH="1083682" progId="MS_ClipArt_Gallery.2">
                    <p:embed/>
                    <p:pic>
                      <p:nvPicPr>
                        <p:cNvPr id="160861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62" name="Group 5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94" name="Rectangle 5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5" name="Text Box 5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78" name="Group 59"/>
          <p:cNvGrpSpPr>
            <a:grpSpLocks/>
          </p:cNvGrpSpPr>
          <p:nvPr/>
        </p:nvGrpSpPr>
        <p:grpSpPr bwMode="auto">
          <a:xfrm>
            <a:off x="4873625" y="3889375"/>
            <a:ext cx="822325" cy="1501775"/>
            <a:chOff x="3484" y="2522"/>
            <a:chExt cx="518" cy="946"/>
          </a:xfrm>
        </p:grpSpPr>
        <p:grpSp>
          <p:nvGrpSpPr>
            <p:cNvPr id="160836" name="Group 60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85" name="AutoShape 6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6" name="Rectangle 6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7" name="Rectangle 6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8" name="AutoShape 6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9" name="Line 6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90" name="Line 6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91" name="Rectangle 6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2" name="Rectangle 6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160837" name="Group 69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170" name="Rectangle 7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71" name="Text Box 71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172" name="Rectangle 7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73" name="Line 7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4" name="Line 7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5" name="Line 7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6" name="Line 7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7" name="Line 7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8" name="Line 7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9" name="Line 7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80" name="Rectangle 8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1" name="Rectangle 8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2" name="Rectangle 8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3" name="Rectangle 8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4" name="Rectangle 8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grpSp>
        <p:nvGrpSpPr>
          <p:cNvPr id="160779" name="Group 85"/>
          <p:cNvGrpSpPr>
            <a:grpSpLocks/>
          </p:cNvGrpSpPr>
          <p:nvPr/>
        </p:nvGrpSpPr>
        <p:grpSpPr bwMode="auto">
          <a:xfrm>
            <a:off x="7016750" y="5516563"/>
            <a:ext cx="709613" cy="703262"/>
            <a:chOff x="4337" y="290"/>
            <a:chExt cx="447" cy="443"/>
          </a:xfrm>
        </p:grpSpPr>
        <p:graphicFrame>
          <p:nvGraphicFramePr>
            <p:cNvPr id="160832" name="Object 8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74" name="Clip" r:id="rId8" imgW="1307079" imgH="1083682" progId="MS_ClipArt_Gallery.2">
                    <p:embed/>
                  </p:oleObj>
                </mc:Choice>
                <mc:Fallback>
                  <p:oleObj name="Clip" r:id="rId8" imgW="1307079" imgH="1083682" progId="MS_ClipArt_Gallery.2">
                    <p:embed/>
                    <p:pic>
                      <p:nvPicPr>
                        <p:cNvPr id="160832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33" name="Group 8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66" name="Rectangle 8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7" name="Text Box 8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80" name="Group 90"/>
          <p:cNvGrpSpPr>
            <a:grpSpLocks/>
          </p:cNvGrpSpPr>
          <p:nvPr/>
        </p:nvGrpSpPr>
        <p:grpSpPr bwMode="auto">
          <a:xfrm>
            <a:off x="4989513" y="5499100"/>
            <a:ext cx="709612" cy="703263"/>
            <a:chOff x="4337" y="290"/>
            <a:chExt cx="447" cy="443"/>
          </a:xfrm>
        </p:grpSpPr>
        <p:graphicFrame>
          <p:nvGraphicFramePr>
            <p:cNvPr id="160828" name="Object 9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75" name="Clip" r:id="rId9" imgW="1307079" imgH="1083682" progId="MS_ClipArt_Gallery.2">
                    <p:embed/>
                  </p:oleObj>
                </mc:Choice>
                <mc:Fallback>
                  <p:oleObj name="Clip" r:id="rId9" imgW="1307079" imgH="1083682" progId="MS_ClipArt_Gallery.2">
                    <p:embed/>
                    <p:pic>
                      <p:nvPicPr>
                        <p:cNvPr id="160828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29" name="Group 9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63" name="Rectangle 9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4" name="Text Box 9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81" name="Group 95"/>
          <p:cNvGrpSpPr>
            <a:grpSpLocks/>
          </p:cNvGrpSpPr>
          <p:nvPr/>
        </p:nvGrpSpPr>
        <p:grpSpPr bwMode="auto">
          <a:xfrm>
            <a:off x="4873625" y="1631950"/>
            <a:ext cx="822325" cy="1501775"/>
            <a:chOff x="3484" y="2522"/>
            <a:chExt cx="518" cy="946"/>
          </a:xfrm>
        </p:grpSpPr>
        <p:grpSp>
          <p:nvGrpSpPr>
            <p:cNvPr id="160803" name="Group 96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54" name="AutoShape 9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5" name="Rectangle 9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6" name="Rectangle 9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7" name="AutoShape 10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8" name="Line 10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59" name="Line 10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60" name="Rectangle 10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1" name="Rectangle 10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160804" name="Group 105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139" name="Rectangle 106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40" name="Text Box 107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141" name="Rectangle 108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42" name="Line 109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3" name="Line 110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4" name="Line 111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5" name="Line 112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6" name="Line 113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7" name="Line 114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8" name="Line 115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9" name="Rectangle 116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0" name="Rectangle 117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1" name="Rectangle 118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2" name="Rectangle 119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3" name="Rectangle 120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grpSp>
        <p:nvGrpSpPr>
          <p:cNvPr id="160782" name="Group 121"/>
          <p:cNvGrpSpPr>
            <a:grpSpLocks/>
          </p:cNvGrpSpPr>
          <p:nvPr/>
        </p:nvGrpSpPr>
        <p:grpSpPr bwMode="auto">
          <a:xfrm>
            <a:off x="6329363" y="1374775"/>
            <a:ext cx="709612" cy="703263"/>
            <a:chOff x="4337" y="290"/>
            <a:chExt cx="447" cy="443"/>
          </a:xfrm>
        </p:grpSpPr>
        <p:graphicFrame>
          <p:nvGraphicFramePr>
            <p:cNvPr id="160799" name="Object 12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76" name="Clip" r:id="rId10" imgW="1307079" imgH="1083682" progId="MS_ClipArt_Gallery.2">
                    <p:embed/>
                  </p:oleObj>
                </mc:Choice>
                <mc:Fallback>
                  <p:oleObj name="Clip" r:id="rId10" imgW="1307079" imgH="1083682" progId="MS_ClipArt_Gallery.2">
                    <p:embed/>
                    <p:pic>
                      <p:nvPicPr>
                        <p:cNvPr id="160799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00" name="Group 12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35" name="Rectangle 12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6" name="Text Box 12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4118" name="Line 126"/>
          <p:cNvSpPr>
            <a:spLocks noChangeShapeType="1"/>
          </p:cNvSpPr>
          <p:nvPr/>
        </p:nvSpPr>
        <p:spPr bwMode="auto">
          <a:xfrm flipV="1">
            <a:off x="5724525" y="36766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119" name="Line 127"/>
          <p:cNvSpPr>
            <a:spLocks noChangeShapeType="1"/>
          </p:cNvSpPr>
          <p:nvPr/>
        </p:nvSpPr>
        <p:spPr bwMode="auto">
          <a:xfrm flipH="1" flipV="1">
            <a:off x="4981575" y="31527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60785" name="Group 364"/>
          <p:cNvGrpSpPr>
            <a:grpSpLocks/>
          </p:cNvGrpSpPr>
          <p:nvPr/>
        </p:nvGrpSpPr>
        <p:grpSpPr bwMode="auto">
          <a:xfrm>
            <a:off x="4459288" y="2713038"/>
            <a:ext cx="2393950" cy="1714500"/>
            <a:chOff x="4459288" y="2713038"/>
            <a:chExt cx="2393950" cy="1714500"/>
          </a:xfrm>
        </p:grpSpPr>
        <p:grpSp>
          <p:nvGrpSpPr>
            <p:cNvPr id="160790" name="Group 128"/>
            <p:cNvGrpSpPr>
              <a:grpSpLocks/>
            </p:cNvGrpSpPr>
            <p:nvPr/>
          </p:nvGrpSpPr>
          <p:grpSpPr bwMode="auto">
            <a:xfrm>
              <a:off x="5821365" y="3970340"/>
              <a:ext cx="1031875" cy="457200"/>
              <a:chOff x="3745" y="2537"/>
              <a:chExt cx="650" cy="288"/>
            </a:xfrm>
          </p:grpSpPr>
          <p:sp>
            <p:nvSpPr>
              <p:cNvPr id="4132" name="Rectangle 129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3" name="Text Box 130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60791" name="Group 131"/>
            <p:cNvGrpSpPr>
              <a:grpSpLocks/>
            </p:cNvGrpSpPr>
            <p:nvPr/>
          </p:nvGrpSpPr>
          <p:grpSpPr bwMode="auto">
            <a:xfrm>
              <a:off x="5783265" y="2713040"/>
              <a:ext cx="1031875" cy="457200"/>
              <a:chOff x="3745" y="2537"/>
              <a:chExt cx="650" cy="288"/>
            </a:xfrm>
          </p:grpSpPr>
          <p:sp>
            <p:nvSpPr>
              <p:cNvPr id="4130" name="Rectangle 132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1" name="Text Box 133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60792" name="Group 134"/>
            <p:cNvGrpSpPr>
              <a:grpSpLocks/>
            </p:cNvGrpSpPr>
            <p:nvPr/>
          </p:nvGrpSpPr>
          <p:grpSpPr bwMode="auto">
            <a:xfrm>
              <a:off x="4459290" y="3427415"/>
              <a:ext cx="1031875" cy="457200"/>
              <a:chOff x="3745" y="2537"/>
              <a:chExt cx="650" cy="288"/>
            </a:xfrm>
          </p:grpSpPr>
          <p:sp>
            <p:nvSpPr>
              <p:cNvPr id="4128" name="Rectangle 135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29" name="Text Box 136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4121" name="Line 137"/>
          <p:cNvSpPr>
            <a:spLocks noChangeShapeType="1"/>
          </p:cNvSpPr>
          <p:nvPr/>
        </p:nvSpPr>
        <p:spPr bwMode="auto">
          <a:xfrm>
            <a:off x="5735638" y="5332413"/>
            <a:ext cx="1306512" cy="606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60787" name="Group 138"/>
          <p:cNvGrpSpPr>
            <a:grpSpLocks/>
          </p:cNvGrpSpPr>
          <p:nvPr/>
        </p:nvGrpSpPr>
        <p:grpSpPr bwMode="auto">
          <a:xfrm>
            <a:off x="5956300" y="5295900"/>
            <a:ext cx="862013" cy="790575"/>
            <a:chOff x="3798" y="2580"/>
            <a:chExt cx="543" cy="498"/>
          </a:xfrm>
        </p:grpSpPr>
        <p:sp>
          <p:nvSpPr>
            <p:cNvPr id="4123" name="Rectangle 13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124" name="Text Box 140"/>
            <p:cNvSpPr txBox="1">
              <a:spLocks noChangeArrowheads="1"/>
            </p:cNvSpPr>
            <p:nvPr/>
          </p:nvSpPr>
          <p:spPr bwMode="auto">
            <a:xfrm>
              <a:off x="3802" y="2613"/>
              <a:ext cx="539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</a:rPr>
                <a:t>POP3 or</a:t>
              </a:r>
            </a:p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</a:rPr>
                <a:t>IMAP</a:t>
              </a:r>
              <a:br>
                <a:rPr lang="en-US" sz="1400">
                  <a:solidFill>
                    <a:srgbClr val="FF0000"/>
                  </a:solidFill>
                </a:rPr>
              </a:br>
              <a:r>
                <a:rPr lang="en-US" sz="1400">
                  <a:solidFill>
                    <a:srgbClr val="FF0000"/>
                  </a:solidFill>
                </a:rPr>
                <a:t>SMTP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185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7DCB12C-1B56-4448-89AD-26B0E9E9553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Email Security: Spam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9538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Spam (Google)</a:t>
            </a:r>
          </a:p>
        </p:txBody>
      </p:sp>
      <p:pic>
        <p:nvPicPr>
          <p:cNvPr id="16486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2216150"/>
            <a:ext cx="7134225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997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3CDB921-6F11-354B-A8F9-A988CFA4DF8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Email Security Issue: Spam</a:t>
            </a:r>
            <a:endParaRPr lang="en-US" altLang="x-none" dirty="0"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72" y="1609725"/>
            <a:ext cx="7913903" cy="47024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799" y="6396425"/>
            <a:ext cx="6497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www.statista.com</a:t>
            </a:r>
            <a:r>
              <a:rPr lang="en-US" sz="1400" dirty="0"/>
              <a:t>/statistics/420400/spam-email-traffic-share-annual/</a:t>
            </a:r>
          </a:p>
        </p:txBody>
      </p:sp>
    </p:spTree>
    <p:extLst>
      <p:ext uri="{BB962C8B-B14F-4D97-AF65-F5344CB8AC3E}">
        <p14:creationId xmlns:p14="http://schemas.microsoft.com/office/powerpoint/2010/main" val="3993302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3CDB921-6F11-354B-A8F9-A988CFA4DF8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Email Security Issue: Spam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799" y="6396425"/>
            <a:ext cx="6497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www.statista.com</a:t>
            </a:r>
            <a:r>
              <a:rPr lang="en-US" sz="1400" dirty="0"/>
              <a:t>/statistics/420391/spam-email-traffic-share/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D1433-F92C-194C-A632-5561C9B5B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09224"/>
            <a:ext cx="7274669" cy="474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0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0498749-7344-674D-80BB-75E4C26E8F0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Discussion: How May One Handle </a:t>
            </a:r>
            <a:br>
              <a:rPr lang="en-US" altLang="zh-CN" sz="3200" dirty="0">
                <a:ea typeface="宋体" charset="-122"/>
              </a:rPr>
            </a:br>
            <a:r>
              <a:rPr lang="en-US" altLang="zh-CN" sz="3200" dirty="0">
                <a:ea typeface="宋体" charset="-122"/>
              </a:rPr>
              <a:t>Email Spams?</a:t>
            </a:r>
            <a:endParaRPr lang="en-US" altLang="x-none" sz="32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371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Recap: Layering</a:t>
            </a:r>
          </a:p>
        </p:txBody>
      </p:sp>
      <p:sp>
        <p:nvSpPr>
          <p:cNvPr id="91138" name="Content Placeholder 3"/>
          <p:cNvSpPr>
            <a:spLocks noGrp="1"/>
          </p:cNvSpPr>
          <p:nvPr>
            <p:ph idx="1"/>
          </p:nvPr>
        </p:nvSpPr>
        <p:spPr>
          <a:xfrm>
            <a:off x="533400" y="1600200"/>
            <a:ext cx="3620311" cy="4648200"/>
          </a:xfrm>
        </p:spPr>
        <p:txBody>
          <a:bodyPr/>
          <a:lstStyle/>
          <a:p>
            <a:pPr marL="342900" lvl="1" indent="-342900">
              <a:buSzPct val="85000"/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Why layering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solidFill>
                  <a:schemeClr val="accent2"/>
                </a:solidFill>
                <a:ea typeface="ＭＳ Ｐゴシック" charset="-128"/>
              </a:rPr>
              <a:t>reference model</a:t>
            </a:r>
            <a:r>
              <a:rPr lang="en-US" altLang="x-none" sz="1800" dirty="0">
                <a:ea typeface="ＭＳ Ｐゴシック" charset="-128"/>
              </a:rPr>
              <a:t> 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modularization</a:t>
            </a:r>
            <a:endParaRPr lang="en-US" altLang="x-none" sz="1800" dirty="0">
              <a:ea typeface="ＭＳ Ｐゴシック" charset="-128"/>
            </a:endParaRPr>
          </a:p>
          <a:p>
            <a:pPr marL="342900" lvl="1" indent="-342900">
              <a:buSzPct val="85000"/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Concepts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service</a:t>
            </a:r>
            <a:r>
              <a:rPr lang="en-US" altLang="x-none" sz="1800" dirty="0">
                <a:ea typeface="ＭＳ Ｐゴシック" charset="-128"/>
              </a:rPr>
              <a:t>, </a:t>
            </a: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interface</a:t>
            </a:r>
            <a:r>
              <a:rPr lang="en-US" altLang="x-none" sz="1800" dirty="0">
                <a:ea typeface="ＭＳ Ｐゴシック" charset="-128"/>
              </a:rPr>
              <a:t>,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and </a:t>
            </a: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protocol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physical vs logical communication</a:t>
            </a:r>
          </a:p>
          <a:p>
            <a:pPr marL="342900" lvl="1" indent="-342900">
              <a:buSzPct val="85000"/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Key design decision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end-to-end arguments</a:t>
            </a:r>
            <a:r>
              <a:rPr lang="en-US" altLang="x-none" dirty="0">
                <a:ea typeface="ＭＳ Ｐゴシック" charset="-128"/>
              </a:rPr>
              <a:t> to place functions in layers</a:t>
            </a:r>
          </a:p>
        </p:txBody>
      </p:sp>
      <p:sp>
        <p:nvSpPr>
          <p:cNvPr id="91139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862F10A-41CD-7241-B2CA-40FCC792ED7E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3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911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213" y="1581150"/>
            <a:ext cx="5216525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849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0FBAB2A-340A-0B44-9ABE-26790B8CA34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Detection Methods Used by GMail</a:t>
            </a:r>
            <a:endParaRPr lang="en-US" altLang="x-none" sz="3200">
              <a:ea typeface="ＭＳ Ｐゴシック" charset="-128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Known phishing scams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Message from unconfirmed sender identity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Message you sent to Spam/similarity to suspicious messages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Administrator-set policies</a:t>
            </a:r>
          </a:p>
        </p:txBody>
      </p:sp>
      <p:sp>
        <p:nvSpPr>
          <p:cNvPr id="173060" name="Rectangle 1"/>
          <p:cNvSpPr>
            <a:spLocks noChangeArrowheads="1"/>
          </p:cNvSpPr>
          <p:nvPr/>
        </p:nvSpPr>
        <p:spPr bwMode="auto">
          <a:xfrm>
            <a:off x="388938" y="5718175"/>
            <a:ext cx="7275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https://</a:t>
            </a:r>
            <a:r>
              <a:rPr lang="en-US" altLang="x-none" dirty="0" err="1"/>
              <a:t>support.google.com</a:t>
            </a:r>
            <a:r>
              <a:rPr lang="en-US" altLang="x-none" dirty="0"/>
              <a:t>/mail/answer/1366858?hl=</a:t>
            </a:r>
            <a:r>
              <a:rPr lang="en-US" altLang="x-none" dirty="0" err="1"/>
              <a:t>en</a:t>
            </a:r>
            <a:endParaRPr lang="en-US" altLang="x-none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42109" y="2105891"/>
            <a:ext cx="7363691" cy="526473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65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EC1B7BC-2F5E-CF45-8B39-B1157B37D2E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Email Authentication Approaches</a:t>
            </a:r>
            <a:endParaRPr lang="en-US" altLang="x-none" sz="2800" dirty="0">
              <a:ea typeface="ＭＳ Ｐゴシック" charset="-128"/>
            </a:endParaRPr>
          </a:p>
        </p:txBody>
      </p:sp>
      <p:pic>
        <p:nvPicPr>
          <p:cNvPr id="6246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404938"/>
            <a:ext cx="8321675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968375" y="6230938"/>
            <a:ext cx="302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Sender Policy Frame (SPF)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2469" name="Rectangle 7"/>
          <p:cNvSpPr>
            <a:spLocks noChangeArrowheads="1"/>
          </p:cNvSpPr>
          <p:nvPr/>
        </p:nvSpPr>
        <p:spPr bwMode="auto">
          <a:xfrm>
            <a:off x="4449089" y="6219825"/>
            <a:ext cx="40462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 dirty="0" err="1">
                <a:solidFill>
                  <a:srgbClr val="000000"/>
                </a:solidFill>
                <a:latin typeface="Comic Sans MS" charset="0"/>
                <a:ea typeface="宋体" charset="-122"/>
              </a:rPr>
              <a:t>DomainKeys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 Identified Mail (DKIM)</a:t>
            </a:r>
            <a:b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Authenticated Results Chain (ARC)</a:t>
            </a:r>
            <a:endParaRPr lang="en-US" altLang="x-none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77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12"/>
          <p:cNvPicPr>
            <a:picLocks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449388"/>
            <a:ext cx="5370513" cy="434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AB392E9-A742-B94F-B99F-BF65B23FB6A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Sender Policy Framework (SPF RFC7208)</a:t>
            </a:r>
            <a:endParaRPr lang="en-US" altLang="x-none" sz="2800"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1595" y="2161612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MUA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9407" y="2896718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MTA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6160" y="3736412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Border</a:t>
            </a:r>
            <a:br>
              <a:rPr lang="en-US" altLang="zh-CN" sz="14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4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Outbound</a:t>
            </a:r>
            <a:br>
              <a:rPr lang="en-US" altLang="zh-CN" sz="14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4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MTA </a:t>
            </a:r>
            <a:r>
              <a:rPr lang="en-US" altLang="zh-CN" sz="1400" dirty="0">
                <a:solidFill>
                  <a:srgbClr val="FF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</a:t>
            </a:r>
            <a:endParaRPr lang="en-US" sz="1400" kern="0" dirty="0">
              <a:solidFill>
                <a:srgbClr val="FF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50796" y="4471518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Border</a:t>
            </a:r>
            <a:br>
              <a:rPr lang="en-US" altLang="zh-CN" sz="16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6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Inbound</a:t>
            </a:r>
            <a:br>
              <a:rPr lang="en-US" altLang="zh-CN" sz="16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6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MTA</a:t>
            </a:r>
            <a:endParaRPr lang="en-US" sz="16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2701" y="5795306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MUA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64531" name="Straight Arrow Connector 5"/>
          <p:cNvCxnSpPr>
            <a:cxnSpLocks noChangeShapeType="1"/>
          </p:cNvCxnSpPr>
          <p:nvPr/>
        </p:nvCxnSpPr>
        <p:spPr bwMode="auto">
          <a:xfrm>
            <a:off x="1795463" y="2619375"/>
            <a:ext cx="344487" cy="735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32" name="Rectangle 6"/>
          <p:cNvSpPr>
            <a:spLocks noChangeArrowheads="1"/>
          </p:cNvSpPr>
          <p:nvPr/>
        </p:nvSpPr>
        <p:spPr bwMode="auto">
          <a:xfrm>
            <a:off x="2197100" y="2362200"/>
            <a:ext cx="1971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smtp/submission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64533" name="Straight Arrow Connector 15"/>
          <p:cNvCxnSpPr>
            <a:cxnSpLocks noChangeShapeType="1"/>
          </p:cNvCxnSpPr>
          <p:nvPr/>
        </p:nvCxnSpPr>
        <p:spPr bwMode="auto">
          <a:xfrm>
            <a:off x="3127375" y="3354388"/>
            <a:ext cx="577850" cy="919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4" name="Straight Arrow Connector 17"/>
          <p:cNvCxnSpPr>
            <a:cxnSpLocks noChangeShapeType="1"/>
          </p:cNvCxnSpPr>
          <p:nvPr/>
        </p:nvCxnSpPr>
        <p:spPr bwMode="auto">
          <a:xfrm>
            <a:off x="4729163" y="4194175"/>
            <a:ext cx="1122362" cy="735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35" name="Rectangle 18"/>
          <p:cNvSpPr>
            <a:spLocks noChangeArrowheads="1"/>
          </p:cNvSpPr>
          <p:nvPr/>
        </p:nvSpPr>
        <p:spPr bwMode="auto">
          <a:xfrm>
            <a:off x="3398838" y="3216275"/>
            <a:ext cx="708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4536" name="Rectangle 19"/>
          <p:cNvSpPr>
            <a:spLocks noChangeArrowheads="1"/>
          </p:cNvSpPr>
          <p:nvPr/>
        </p:nvSpPr>
        <p:spPr bwMode="auto">
          <a:xfrm>
            <a:off x="5268913" y="4011613"/>
            <a:ext cx="709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4537" name="Rectangle 20"/>
          <p:cNvSpPr>
            <a:spLocks noChangeArrowheads="1"/>
          </p:cNvSpPr>
          <p:nvPr/>
        </p:nvSpPr>
        <p:spPr bwMode="auto">
          <a:xfrm>
            <a:off x="7224713" y="5157788"/>
            <a:ext cx="115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pop/imap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64538" name="Straight Arrow Connector 21"/>
          <p:cNvCxnSpPr>
            <a:cxnSpLocks noChangeShapeType="1"/>
          </p:cNvCxnSpPr>
          <p:nvPr/>
        </p:nvCxnSpPr>
        <p:spPr bwMode="auto">
          <a:xfrm>
            <a:off x="6824663" y="4929188"/>
            <a:ext cx="828675" cy="1323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39" name="Rectangle 23"/>
          <p:cNvSpPr>
            <a:spLocks noChangeArrowheads="1"/>
          </p:cNvSpPr>
          <p:nvPr/>
        </p:nvSpPr>
        <p:spPr bwMode="auto">
          <a:xfrm>
            <a:off x="3717925" y="4668838"/>
            <a:ext cx="11223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neighbor</a:t>
            </a:r>
            <a:b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MTA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4540" name="Rectangle 24"/>
          <p:cNvSpPr>
            <a:spLocks noChangeArrowheads="1"/>
          </p:cNvSpPr>
          <p:nvPr/>
        </p:nvSpPr>
        <p:spPr bwMode="auto">
          <a:xfrm>
            <a:off x="5751513" y="5508625"/>
            <a:ext cx="12144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validating</a:t>
            </a:r>
            <a:b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MTA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 bwMode="auto">
          <a:xfrm>
            <a:off x="5819775" y="2332038"/>
            <a:ext cx="2924175" cy="1154112"/>
          </a:xfrm>
          <a:prstGeom prst="wedgeRoundRectCallout">
            <a:avLst>
              <a:gd name="adj1" fmla="val -28356"/>
              <a:gd name="adj2" fmla="val 1348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Is my neighbor </a:t>
            </a:r>
            <a:r>
              <a:rPr lang="en-US" sz="1800" dirty="0">
                <a:solidFill>
                  <a:srgbClr val="FF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a permitted sender for the domain?</a:t>
            </a:r>
          </a:p>
          <a:p>
            <a:pPr algn="l">
              <a:defRPr/>
            </a:pPr>
            <a:endParaRPr lang="en-US" sz="1800" baseline="-25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4542" name="Rectangle 1"/>
          <p:cNvSpPr>
            <a:spLocks noChangeArrowheads="1"/>
          </p:cNvSpPr>
          <p:nvPr/>
        </p:nvSpPr>
        <p:spPr bwMode="auto">
          <a:xfrm>
            <a:off x="4845050" y="0"/>
            <a:ext cx="429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https://tools.ietf.org/html/rfc7208</a:t>
            </a:r>
          </a:p>
        </p:txBody>
      </p:sp>
    </p:spTree>
    <p:extLst>
      <p:ext uri="{BB962C8B-B14F-4D97-AF65-F5344CB8AC3E}">
        <p14:creationId xmlns:p14="http://schemas.microsoft.com/office/powerpoint/2010/main" val="197290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4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56600" cy="1143000"/>
          </a:xfrm>
        </p:spPr>
        <p:txBody>
          <a:bodyPr/>
          <a:lstStyle/>
          <a:p>
            <a:r>
              <a:rPr lang="en-US" altLang="x-none" dirty="0">
                <a:ea typeface="ＭＳ Ｐゴシック" charset="-128"/>
              </a:rPr>
              <a:t>Key Question for SPF?</a:t>
            </a:r>
          </a:p>
        </p:txBody>
      </p:sp>
      <p:sp>
        <p:nvSpPr>
          <p:cNvPr id="150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 does SPF know if its neighbor MTA is a permitted sender of the domain?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A6817DA-4BB4-C74A-869E-C7CEF33A97D2}" type="slidenum">
              <a:rPr lang="en-US" altLang="x-none" sz="1400">
                <a:solidFill>
                  <a:srgbClr val="000000"/>
                </a:solidFill>
              </a:rPr>
              <a:pPr/>
              <a:t>33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7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718B3E1-3851-804A-A727-15532F06D1C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9700"/>
            <a:ext cx="7772400" cy="11430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DomainKeys Identified Mail (DKIM; RFC 5585)</a:t>
            </a:r>
            <a:endParaRPr lang="en-US" altLang="x-none" sz="3200">
              <a:ea typeface="ＭＳ Ｐゴシック" charset="-128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 domain-level digital signature authentication framework for email, using public key crypto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E.g., </a:t>
            </a:r>
            <a:r>
              <a:rPr lang="en-US" altLang="zh-CN" dirty="0" err="1">
                <a:ea typeface="宋体" charset="-122"/>
              </a:rPr>
              <a:t>mail.sina.com</a:t>
            </a:r>
            <a:r>
              <a:rPr lang="en-US" altLang="zh-CN" dirty="0">
                <a:ea typeface="宋体" charset="-122"/>
              </a:rPr>
              <a:t> signs that the message is sent by </a:t>
            </a:r>
            <a:r>
              <a:rPr lang="en-US" altLang="zh-CN" dirty="0" err="1">
                <a:ea typeface="宋体" charset="-122"/>
              </a:rPr>
              <a:t>mail</a:t>
            </a:r>
            <a:r>
              <a:rPr lang="en-US" altLang="zh-CN" err="1">
                <a:ea typeface="宋体" charset="-122"/>
              </a:rPr>
              <a:t>.</a:t>
            </a:r>
            <a:r>
              <a:rPr lang="en-US" altLang="zh-CN">
                <a:ea typeface="宋体" charset="-122"/>
              </a:rPr>
              <a:t>sina </a:t>
            </a:r>
            <a:r>
              <a:rPr lang="en-US" altLang="zh-CN" dirty="0">
                <a:ea typeface="宋体" charset="-122"/>
              </a:rPr>
              <a:t>server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Basic idea of public key signature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Owner has both public and private keys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Owner uses private key to sign a message to generate a signature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Others with public key can verify signature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Assumption: difficult to get private key even w/  public key distributed</a:t>
            </a:r>
          </a:p>
        </p:txBody>
      </p:sp>
    </p:spTree>
    <p:extLst>
      <p:ext uri="{BB962C8B-B14F-4D97-AF65-F5344CB8AC3E}">
        <p14:creationId xmlns:p14="http://schemas.microsoft.com/office/powerpoint/2010/main" val="1695653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24DEC85-868D-5F4E-AADE-ACD08F3AA56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DomainKeys Identified Mail (DKIM)</a:t>
            </a:r>
            <a:endParaRPr lang="en-US" altLang="x-none" sz="3200"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1595" y="1862792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MUA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9407" y="2597898"/>
            <a:ext cx="11924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Signing</a:t>
            </a:r>
            <a:b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MTA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6160" y="3437592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MTA</a:t>
            </a:r>
            <a:endParaRPr lang="en-US" sz="1800" kern="0" dirty="0">
              <a:solidFill>
                <a:srgbClr val="FF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50796" y="4172698"/>
            <a:ext cx="1111792" cy="1026835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 err="1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VerifyingMTA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2701" y="5496486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MUA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76818" name="Straight Arrow Connector 5"/>
          <p:cNvCxnSpPr>
            <a:cxnSpLocks noChangeShapeType="1"/>
          </p:cNvCxnSpPr>
          <p:nvPr/>
        </p:nvCxnSpPr>
        <p:spPr bwMode="auto">
          <a:xfrm>
            <a:off x="1795463" y="2319338"/>
            <a:ext cx="344487" cy="736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19" name="Rectangle 6"/>
          <p:cNvSpPr>
            <a:spLocks noChangeArrowheads="1"/>
          </p:cNvSpPr>
          <p:nvPr/>
        </p:nvSpPr>
        <p:spPr bwMode="auto">
          <a:xfrm>
            <a:off x="2197100" y="2062163"/>
            <a:ext cx="1971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smtp/submission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76820" name="Straight Arrow Connector 15"/>
          <p:cNvCxnSpPr>
            <a:cxnSpLocks noChangeShapeType="1"/>
          </p:cNvCxnSpPr>
          <p:nvPr/>
        </p:nvCxnSpPr>
        <p:spPr bwMode="auto">
          <a:xfrm>
            <a:off x="3332163" y="3055938"/>
            <a:ext cx="373062" cy="919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21" name="Straight Arrow Connector 17"/>
          <p:cNvCxnSpPr>
            <a:cxnSpLocks noChangeShapeType="1"/>
          </p:cNvCxnSpPr>
          <p:nvPr/>
        </p:nvCxnSpPr>
        <p:spPr bwMode="auto">
          <a:xfrm>
            <a:off x="4729163" y="3894138"/>
            <a:ext cx="1122362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22" name="Rectangle 18"/>
          <p:cNvSpPr>
            <a:spLocks noChangeArrowheads="1"/>
          </p:cNvSpPr>
          <p:nvPr/>
        </p:nvSpPr>
        <p:spPr bwMode="auto">
          <a:xfrm>
            <a:off x="3398838" y="2917825"/>
            <a:ext cx="708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76823" name="Rectangle 19"/>
          <p:cNvSpPr>
            <a:spLocks noChangeArrowheads="1"/>
          </p:cNvSpPr>
          <p:nvPr/>
        </p:nvSpPr>
        <p:spPr bwMode="auto">
          <a:xfrm>
            <a:off x="5268913" y="3711575"/>
            <a:ext cx="709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76824" name="Rectangle 20"/>
          <p:cNvSpPr>
            <a:spLocks noChangeArrowheads="1"/>
          </p:cNvSpPr>
          <p:nvPr/>
        </p:nvSpPr>
        <p:spPr bwMode="auto">
          <a:xfrm>
            <a:off x="7224713" y="4859338"/>
            <a:ext cx="115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pop/imap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76825" name="Straight Arrow Connector 21"/>
          <p:cNvCxnSpPr>
            <a:cxnSpLocks noChangeShapeType="1"/>
          </p:cNvCxnSpPr>
          <p:nvPr/>
        </p:nvCxnSpPr>
        <p:spPr bwMode="auto">
          <a:xfrm>
            <a:off x="6962775" y="4686300"/>
            <a:ext cx="690563" cy="1266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ounded Rectangular Callout 28"/>
          <p:cNvSpPr/>
          <p:nvPr/>
        </p:nvSpPr>
        <p:spPr bwMode="auto">
          <a:xfrm>
            <a:off x="5819775" y="2033588"/>
            <a:ext cx="2924175" cy="1343025"/>
          </a:xfrm>
          <a:prstGeom prst="wedgeRoundRectCallout">
            <a:avLst>
              <a:gd name="adj1" fmla="val -30399"/>
              <a:gd name="adj2" fmla="val 1092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Is the message signed by the private key of the signing domain</a:t>
            </a: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  <a:sym typeface="Menlo Regular" charset="0"/>
              </a:rPr>
              <a:t>?</a:t>
            </a:r>
            <a:endParaRPr lang="en-US" sz="1800" dirty="0">
              <a:solidFill>
                <a:srgbClr val="000000"/>
              </a:solidFill>
              <a:latin typeface="Menlo Regular" charset="0"/>
              <a:ea typeface="ＭＳ Ｐゴシック" charset="0"/>
              <a:cs typeface="Menlo Regular" charset="0"/>
              <a:sym typeface="Menl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-122"/>
              </a:rPr>
              <a:t>Example: RSA</a:t>
            </a:r>
          </a:p>
        </p:txBody>
      </p:sp>
      <p:sp>
        <p:nvSpPr>
          <p:cNvPr id="580611" name="Text Box 3"/>
          <p:cNvSpPr txBox="1">
            <a:spLocks noChangeArrowheads="1"/>
          </p:cNvSpPr>
          <p:nvPr/>
        </p:nvSpPr>
        <p:spPr bwMode="auto">
          <a:xfrm>
            <a:off x="644525" y="1681163"/>
            <a:ext cx="5819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1.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Choose two large prime numbers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p, q.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</a:t>
            </a:r>
          </a:p>
          <a:p>
            <a:pPr algn="l">
              <a:defRPr/>
            </a:pP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 (e.g., 1024 bits each)</a:t>
            </a: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596900" y="2667000"/>
            <a:ext cx="471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2.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Compute </a:t>
            </a:r>
            <a:r>
              <a:rPr lang="en-US" altLang="zh-CN" i="1" dirty="0">
                <a:solidFill>
                  <a:srgbClr val="FF0000"/>
                </a:solidFill>
                <a:latin typeface="Comic Sans MS" charset="0"/>
                <a:ea typeface="SimSun" charset="0"/>
                <a:cs typeface="SimSun" charset="0"/>
              </a:rPr>
              <a:t>n</a:t>
            </a: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= </a:t>
            </a:r>
            <a:r>
              <a:rPr lang="en-US" altLang="zh-CN" i="1" dirty="0" err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pq</a:t>
            </a: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,  z = (p-1)(q-1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</a:t>
            </a:r>
          </a:p>
        </p:txBody>
      </p:sp>
      <p:sp>
        <p:nvSpPr>
          <p:cNvPr id="580613" name="Text Box 5"/>
          <p:cNvSpPr txBox="1">
            <a:spLocks noChangeArrowheads="1"/>
          </p:cNvSpPr>
          <p:nvPr/>
        </p:nvSpPr>
        <p:spPr bwMode="auto">
          <a:xfrm>
            <a:off x="595313" y="3336925"/>
            <a:ext cx="74755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>
                <a:solidFill>
                  <a:srgbClr val="3333CC"/>
                </a:solidFill>
                <a:latin typeface="Comic Sans MS" charset="0"/>
                <a:ea typeface="SimSun" charset="-122"/>
              </a:rPr>
              <a:t>3.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-122"/>
              </a:rPr>
              <a:t> Choose </a:t>
            </a:r>
            <a:r>
              <a:rPr lang="en-US" altLang="zh-CN" i="1">
                <a:solidFill>
                  <a:srgbClr val="FF0000"/>
                </a:solidFill>
                <a:latin typeface="Comic Sans MS" charset="0"/>
                <a:ea typeface="SimSun" charset="-122"/>
              </a:rPr>
              <a:t>e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-122"/>
              </a:rPr>
              <a:t> (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-122"/>
              </a:rPr>
              <a:t>with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-122"/>
              </a:rPr>
              <a:t> e &lt; n)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-122"/>
              </a:rPr>
              <a:t> that has no common factors</a:t>
            </a:r>
          </a:p>
          <a:p>
            <a:pPr algn="l"/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-122"/>
              </a:rPr>
              <a:t>    with z. (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-122"/>
              </a:rPr>
              <a:t>e, z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-122"/>
              </a:rPr>
              <a:t> are “relatively prime”).</a:t>
            </a: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611188" y="4325938"/>
            <a:ext cx="7594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4.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Choose </a:t>
            </a:r>
            <a:r>
              <a:rPr lang="en-US" altLang="zh-CN" i="1">
                <a:solidFill>
                  <a:srgbClr val="FF0000"/>
                </a:solidFill>
                <a:latin typeface="Comic Sans MS" charset="0"/>
                <a:ea typeface="SimSun" charset="0"/>
                <a:cs typeface="SimSun" charset="0"/>
              </a:rPr>
              <a:t>d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such that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ed-1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is  exactly divisible by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z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.</a:t>
            </a:r>
          </a:p>
          <a:p>
            <a:pPr algn="l">
              <a:defRPr/>
            </a:pP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  (in other words: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ed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mod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z  = 1 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).</a:t>
            </a:r>
          </a:p>
        </p:txBody>
      </p:sp>
      <p:sp>
        <p:nvSpPr>
          <p:cNvPr id="580615" name="Text Box 7"/>
          <p:cNvSpPr txBox="1">
            <a:spLocks noChangeArrowheads="1"/>
          </p:cNvSpPr>
          <p:nvPr/>
        </p:nvSpPr>
        <p:spPr bwMode="auto">
          <a:xfrm>
            <a:off x="622300" y="5360988"/>
            <a:ext cx="596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5.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key is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Comic Sans MS" charset="0"/>
                <a:ea typeface="SimSun" charset="0"/>
                <a:cs typeface="SimSun" charset="0"/>
              </a:rPr>
              <a:t>n,e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Private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key is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Comic Sans MS" charset="0"/>
                <a:ea typeface="SimSun" charset="0"/>
                <a:cs typeface="SimSun" charset="0"/>
              </a:rPr>
              <a:t>n,d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90153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-122"/>
              </a:rPr>
              <a:t>RSA: Signing/Verification</a:t>
            </a:r>
          </a:p>
        </p:txBody>
      </p:sp>
      <p:sp>
        <p:nvSpPr>
          <p:cNvPr id="581635" name="Text Box 3"/>
          <p:cNvSpPr txBox="1">
            <a:spLocks noChangeArrowheads="1"/>
          </p:cNvSpPr>
          <p:nvPr/>
        </p:nvSpPr>
        <p:spPr bwMode="auto">
          <a:xfrm>
            <a:off x="465138" y="1500188"/>
            <a:ext cx="6192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0.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Given (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n,e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 and (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n,d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 as computed above</a:t>
            </a:r>
          </a:p>
        </p:txBody>
      </p:sp>
      <p:sp>
        <p:nvSpPr>
          <p:cNvPr id="581637" name="Text Box 5"/>
          <p:cNvSpPr txBox="1">
            <a:spLocks noChangeArrowheads="1"/>
          </p:cNvSpPr>
          <p:nvPr/>
        </p:nvSpPr>
        <p:spPr bwMode="auto">
          <a:xfrm>
            <a:off x="469900" y="2136775"/>
            <a:ext cx="85264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1.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To sign message, </a:t>
            </a: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, compute h = hash(m), then sign with</a:t>
            </a:r>
            <a:b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  private key</a:t>
            </a:r>
          </a:p>
        </p:txBody>
      </p:sp>
      <p:grpSp>
        <p:nvGrpSpPr>
          <p:cNvPr id="74756" name="Group 6"/>
          <p:cNvGrpSpPr>
            <a:grpSpLocks/>
          </p:cNvGrpSpPr>
          <p:nvPr/>
        </p:nvGrpSpPr>
        <p:grpSpPr bwMode="auto">
          <a:xfrm>
            <a:off x="717550" y="2814638"/>
            <a:ext cx="2303463" cy="573087"/>
            <a:chOff x="1688" y="1812"/>
            <a:chExt cx="1451" cy="361"/>
          </a:xfrm>
        </p:grpSpPr>
        <p:sp>
          <p:nvSpPr>
            <p:cNvPr id="581639" name="Text Box 7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i="1" dirty="0">
                  <a:solidFill>
                    <a:srgbClr val="FF0000"/>
                  </a:solidFill>
                  <a:latin typeface="Comic Sans MS" charset="0"/>
                  <a:ea typeface="SimSun" charset="0"/>
                  <a:cs typeface="SimSun" charset="0"/>
                </a:rPr>
                <a:t>s = h  </a:t>
              </a:r>
              <a:r>
                <a:rPr lang="en-US" altLang="zh-CN" dirty="0">
                  <a:solidFill>
                    <a:srgbClr val="FF0000"/>
                  </a:solidFill>
                  <a:latin typeface="Comic Sans MS" charset="0"/>
                  <a:ea typeface="SimSun" charset="0"/>
                  <a:cs typeface="SimSun" charset="0"/>
                </a:rPr>
                <a:t>mod</a:t>
              </a:r>
              <a:r>
                <a:rPr lang="en-US" altLang="zh-CN" i="1" dirty="0">
                  <a:solidFill>
                    <a:srgbClr val="FF0000"/>
                  </a:solidFill>
                  <a:latin typeface="Comic Sans MS" charset="0"/>
                  <a:ea typeface="SimSun" charset="0"/>
                  <a:cs typeface="SimSun" charset="0"/>
                </a:rPr>
                <a:t>  n</a:t>
              </a:r>
            </a:p>
          </p:txBody>
        </p:sp>
        <p:sp>
          <p:nvSpPr>
            <p:cNvPr id="581640" name="Text Box 8"/>
            <p:cNvSpPr txBox="1">
              <a:spLocks noChangeArrowheads="1"/>
            </p:cNvSpPr>
            <p:nvPr/>
          </p:nvSpPr>
          <p:spPr bwMode="auto">
            <a:xfrm>
              <a:off x="2186" y="1812"/>
              <a:ext cx="2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 dirty="0">
                  <a:solidFill>
                    <a:srgbClr val="FF0000"/>
                  </a:solidFill>
                  <a:latin typeface="Comic Sans MS" charset="0"/>
                  <a:ea typeface="SimSun" charset="0"/>
                  <a:cs typeface="SimSun" charset="0"/>
                </a:rPr>
                <a:t>d</a:t>
              </a:r>
            </a:p>
          </p:txBody>
        </p:sp>
      </p:grpSp>
      <p:grpSp>
        <p:nvGrpSpPr>
          <p:cNvPr id="74757" name="Group 9"/>
          <p:cNvGrpSpPr>
            <a:grpSpLocks/>
          </p:cNvGrpSpPr>
          <p:nvPr/>
        </p:nvGrpSpPr>
        <p:grpSpPr bwMode="auto">
          <a:xfrm>
            <a:off x="2987675" y="2773363"/>
            <a:ext cx="5857875" cy="630237"/>
            <a:chOff x="777" y="2538"/>
            <a:chExt cx="3690" cy="397"/>
          </a:xfrm>
        </p:grpSpPr>
        <p:sp>
          <p:nvSpPr>
            <p:cNvPr id="581642" name="Text Box 10"/>
            <p:cNvSpPr txBox="1">
              <a:spLocks noChangeArrowheads="1"/>
            </p:cNvSpPr>
            <p:nvPr/>
          </p:nvSpPr>
          <p:spPr bwMode="auto">
            <a:xfrm>
              <a:off x="777" y="2647"/>
              <a:ext cx="36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(i.e., remainder when </a:t>
              </a:r>
              <a:r>
                <a:rPr lang="en-US" altLang="zh-CN" i="1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h</a:t>
              </a:r>
              <a:r>
                <a:rPr lang="en-US" altLang="zh-CN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   is divided by </a:t>
              </a:r>
              <a:r>
                <a:rPr lang="en-US" altLang="zh-CN" i="1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n</a:t>
              </a:r>
              <a:r>
                <a:rPr lang="en-US" altLang="zh-CN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)</a:t>
              </a:r>
            </a:p>
          </p:txBody>
        </p:sp>
        <p:sp>
          <p:nvSpPr>
            <p:cNvPr id="581643" name="Text Box 11"/>
            <p:cNvSpPr txBox="1">
              <a:spLocks noChangeArrowheads="1"/>
            </p:cNvSpPr>
            <p:nvPr/>
          </p:nvSpPr>
          <p:spPr bwMode="auto">
            <a:xfrm>
              <a:off x="2807" y="2538"/>
              <a:ext cx="2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d</a:t>
              </a:r>
              <a:endParaRPr lang="en-US" altLang="zh-CN" i="1" dirty="0">
                <a:solidFill>
                  <a:srgbClr val="FF0000"/>
                </a:solidFill>
                <a:latin typeface="Comic Sans MS" charset="0"/>
                <a:ea typeface="SimSun" charset="0"/>
                <a:cs typeface="SimSun" charset="0"/>
              </a:endParaRPr>
            </a:p>
          </p:txBody>
        </p:sp>
      </p:grpSp>
      <p:sp>
        <p:nvSpPr>
          <p:cNvPr id="581644" name="Text Box 12"/>
          <p:cNvSpPr txBox="1">
            <a:spLocks noChangeArrowheads="1"/>
          </p:cNvSpPr>
          <p:nvPr/>
        </p:nvSpPr>
        <p:spPr bwMode="auto">
          <a:xfrm>
            <a:off x="498475" y="3449638"/>
            <a:ext cx="49212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2.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To verify signature s, compute</a:t>
            </a:r>
          </a:p>
        </p:txBody>
      </p:sp>
      <p:grpSp>
        <p:nvGrpSpPr>
          <p:cNvPr id="74759" name="Group 13"/>
          <p:cNvGrpSpPr>
            <a:grpSpLocks/>
          </p:cNvGrpSpPr>
          <p:nvPr/>
        </p:nvGrpSpPr>
        <p:grpSpPr bwMode="auto">
          <a:xfrm>
            <a:off x="731838" y="3841750"/>
            <a:ext cx="2303462" cy="573088"/>
            <a:chOff x="1688" y="1812"/>
            <a:chExt cx="1451" cy="361"/>
          </a:xfrm>
        </p:grpSpPr>
        <p:sp>
          <p:nvSpPr>
            <p:cNvPr id="581646" name="Text Box 14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i="1">
                  <a:solidFill>
                    <a:srgbClr val="FF0000"/>
                  </a:solidFill>
                  <a:latin typeface="Comic Sans MS" charset="0"/>
                  <a:ea typeface="SimSun" charset="-122"/>
                </a:rPr>
                <a:t>h’ = s   </a:t>
              </a:r>
              <a:r>
                <a:rPr lang="en-US" altLang="zh-CN">
                  <a:solidFill>
                    <a:srgbClr val="FF0000"/>
                  </a:solidFill>
                  <a:latin typeface="Comic Sans MS" charset="0"/>
                  <a:ea typeface="SimSun" charset="-122"/>
                </a:rPr>
                <a:t>mod</a:t>
              </a:r>
              <a:r>
                <a:rPr lang="en-US" altLang="zh-CN" i="1">
                  <a:solidFill>
                    <a:srgbClr val="FF0000"/>
                  </a:solidFill>
                  <a:latin typeface="Comic Sans MS" charset="0"/>
                  <a:ea typeface="SimSun" charset="-122"/>
                </a:rPr>
                <a:t>  n</a:t>
              </a:r>
            </a:p>
          </p:txBody>
        </p:sp>
        <p:sp>
          <p:nvSpPr>
            <p:cNvPr id="581647" name="Text Box 15"/>
            <p:cNvSpPr txBox="1">
              <a:spLocks noChangeArrowheads="1"/>
            </p:cNvSpPr>
            <p:nvPr/>
          </p:nvSpPr>
          <p:spPr bwMode="auto">
            <a:xfrm>
              <a:off x="2160" y="1812"/>
              <a:ext cx="3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 dirty="0">
                  <a:solidFill>
                    <a:srgbClr val="FF0000"/>
                  </a:solidFill>
                  <a:latin typeface="Comic Sans MS" charset="0"/>
                  <a:ea typeface="SimSun" charset="0"/>
                  <a:cs typeface="SimSun" charset="0"/>
                </a:rPr>
                <a:t> e</a:t>
              </a:r>
            </a:p>
          </p:txBody>
        </p:sp>
      </p:grpSp>
      <p:sp>
        <p:nvSpPr>
          <p:cNvPr id="581648" name="Text Box 16"/>
          <p:cNvSpPr txBox="1">
            <a:spLocks noChangeArrowheads="1"/>
          </p:cNvSpPr>
          <p:nvPr/>
        </p:nvSpPr>
        <p:spPr bwMode="auto">
          <a:xfrm>
            <a:off x="3109913" y="3933825"/>
            <a:ext cx="5921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(i.e., remainder when </a:t>
            </a: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 is divided by </a:t>
            </a: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</a:t>
            </a:r>
          </a:p>
        </p:txBody>
      </p:sp>
      <p:sp>
        <p:nvSpPr>
          <p:cNvPr id="581649" name="Text Box 17"/>
          <p:cNvSpPr txBox="1">
            <a:spLocks noChangeArrowheads="1"/>
          </p:cNvSpPr>
          <p:nvPr/>
        </p:nvSpPr>
        <p:spPr bwMode="auto">
          <a:xfrm>
            <a:off x="6288088" y="3795713"/>
            <a:ext cx="4587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e</a:t>
            </a:r>
            <a:endParaRPr lang="en-US" altLang="zh-CN" i="1" dirty="0">
              <a:solidFill>
                <a:srgbClr val="FF0000"/>
              </a:solidFill>
              <a:latin typeface="Comic Sans MS" charset="0"/>
              <a:ea typeface="SimSun" charset="0"/>
              <a:cs typeface="SimSun" charset="0"/>
            </a:endParaRPr>
          </a:p>
        </p:txBody>
      </p:sp>
      <p:grpSp>
        <p:nvGrpSpPr>
          <p:cNvPr id="74762" name="Group 18"/>
          <p:cNvGrpSpPr>
            <a:grpSpLocks/>
          </p:cNvGrpSpPr>
          <p:nvPr/>
        </p:nvGrpSpPr>
        <p:grpSpPr bwMode="auto">
          <a:xfrm>
            <a:off x="1198563" y="4786313"/>
            <a:ext cx="6256337" cy="1128712"/>
            <a:chOff x="1155" y="3030"/>
            <a:chExt cx="3941" cy="711"/>
          </a:xfrm>
        </p:grpSpPr>
        <p:grpSp>
          <p:nvGrpSpPr>
            <p:cNvPr id="74764" name="Group 19"/>
            <p:cNvGrpSpPr>
              <a:grpSpLocks/>
            </p:cNvGrpSpPr>
            <p:nvPr/>
          </p:nvGrpSpPr>
          <p:grpSpPr bwMode="auto">
            <a:xfrm>
              <a:off x="2268" y="3116"/>
              <a:ext cx="2479" cy="390"/>
              <a:chOff x="868" y="3287"/>
              <a:chExt cx="2479" cy="390"/>
            </a:xfrm>
          </p:grpSpPr>
          <p:sp>
            <p:nvSpPr>
              <p:cNvPr id="581652" name="Text Box 20"/>
              <p:cNvSpPr txBox="1">
                <a:spLocks noChangeArrowheads="1"/>
              </p:cNvSpPr>
              <p:nvPr/>
            </p:nvSpPr>
            <p:spPr bwMode="auto">
              <a:xfrm>
                <a:off x="868" y="3388"/>
                <a:ext cx="17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i="1" dirty="0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 h =  (h   </a:t>
                </a:r>
                <a:r>
                  <a:rPr lang="en-US" altLang="zh-CN" dirty="0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mod</a:t>
                </a:r>
                <a:r>
                  <a:rPr lang="en-US" altLang="zh-CN" i="1" dirty="0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  n)</a:t>
                </a:r>
              </a:p>
            </p:txBody>
          </p:sp>
          <p:sp>
            <p:nvSpPr>
              <p:cNvPr id="581653" name="Text Box 21"/>
              <p:cNvSpPr txBox="1">
                <a:spLocks noChangeArrowheads="1"/>
              </p:cNvSpPr>
              <p:nvPr/>
            </p:nvSpPr>
            <p:spPr bwMode="auto">
              <a:xfrm>
                <a:off x="1579" y="3308"/>
                <a:ext cx="29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i="1" dirty="0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d</a:t>
                </a:r>
              </a:p>
            </p:txBody>
          </p:sp>
          <p:sp>
            <p:nvSpPr>
              <p:cNvPr id="581654" name="Text Box 22"/>
              <p:cNvSpPr txBox="1">
                <a:spLocks noChangeArrowheads="1"/>
              </p:cNvSpPr>
              <p:nvPr/>
            </p:nvSpPr>
            <p:spPr bwMode="auto">
              <a:xfrm>
                <a:off x="2533" y="3389"/>
                <a:ext cx="8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i="1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 </a:t>
                </a:r>
                <a:r>
                  <a:rPr lang="en-US" altLang="zh-CN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mod</a:t>
                </a:r>
                <a:r>
                  <a:rPr lang="en-US" altLang="zh-CN" i="1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  n</a:t>
                </a:r>
              </a:p>
            </p:txBody>
          </p:sp>
          <p:sp>
            <p:nvSpPr>
              <p:cNvPr id="581655" name="Text Box 23"/>
              <p:cNvSpPr txBox="1">
                <a:spLocks noChangeArrowheads="1"/>
              </p:cNvSpPr>
              <p:nvPr/>
            </p:nvSpPr>
            <p:spPr bwMode="auto">
              <a:xfrm>
                <a:off x="2419" y="328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i="1" dirty="0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e</a:t>
                </a:r>
              </a:p>
            </p:txBody>
          </p:sp>
        </p:grpSp>
        <p:sp>
          <p:nvSpPr>
            <p:cNvPr id="581656" name="Text Box 24"/>
            <p:cNvSpPr txBox="1">
              <a:spLocks noChangeArrowheads="1"/>
            </p:cNvSpPr>
            <p:nvPr/>
          </p:nvSpPr>
          <p:spPr bwMode="auto">
            <a:xfrm>
              <a:off x="1368" y="3108"/>
              <a:ext cx="8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>
                  <a:solidFill>
                    <a:srgbClr val="3333CC"/>
                  </a:solidFill>
                  <a:latin typeface="Comic Sans MS" charset="0"/>
                  <a:ea typeface="SimSun" charset="0"/>
                  <a:cs typeface="SimSun" charset="0"/>
                </a:rPr>
                <a:t>Magic</a:t>
              </a:r>
            </a:p>
            <a:p>
              <a:pPr algn="r">
                <a:defRPr/>
              </a:pPr>
              <a:r>
                <a:rPr lang="en-US" altLang="zh-CN">
                  <a:solidFill>
                    <a:srgbClr val="3333CC"/>
                  </a:solidFill>
                  <a:latin typeface="Comic Sans MS" charset="0"/>
                  <a:ea typeface="SimSun" charset="0"/>
                  <a:cs typeface="SimSun" charset="0"/>
                </a:rPr>
                <a:t>happens!</a:t>
              </a:r>
              <a:endParaRPr lang="en-US" altLang="zh-CN">
                <a:solidFill>
                  <a:srgbClr val="000000"/>
                </a:solidFill>
                <a:ea typeface="SimSun" charset="0"/>
                <a:cs typeface="SimSun" charset="0"/>
              </a:endParaRPr>
            </a:p>
          </p:txBody>
        </p:sp>
        <p:sp>
          <p:nvSpPr>
            <p:cNvPr id="581657" name="Rectangle 25"/>
            <p:cNvSpPr>
              <a:spLocks noChangeArrowheads="1"/>
            </p:cNvSpPr>
            <p:nvPr/>
          </p:nvSpPr>
          <p:spPr bwMode="auto">
            <a:xfrm>
              <a:off x="1155" y="3030"/>
              <a:ext cx="3941" cy="71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defRPr/>
              </a:pPr>
              <a:endParaRPr lang="en-US" sz="20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81658" name="Text Box 26"/>
          <p:cNvSpPr txBox="1">
            <a:spLocks noChangeArrowheads="1"/>
          </p:cNvSpPr>
          <p:nvPr/>
        </p:nvSpPr>
        <p:spPr bwMode="auto">
          <a:xfrm>
            <a:off x="981075" y="6113463"/>
            <a:ext cx="7299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2000">
                <a:solidFill>
                  <a:srgbClr val="000000"/>
                </a:solidFill>
                <a:latin typeface="Comic Sans MS" charset="0"/>
                <a:ea typeface="SimSun" charset="-122"/>
              </a:rPr>
              <a:t>The magic is a simple application of Euler’s generalization of</a:t>
            </a:r>
          </a:p>
          <a:p>
            <a:pPr algn="l"/>
            <a:r>
              <a:rPr lang="en-US" altLang="zh-CN" sz="2000">
                <a:solidFill>
                  <a:srgbClr val="000000"/>
                </a:solidFill>
                <a:latin typeface="Comic Sans MS" charset="0"/>
                <a:ea typeface="SimSun" charset="-122"/>
              </a:rPr>
              <a:t>Fermat’s little theorem</a:t>
            </a:r>
          </a:p>
        </p:txBody>
      </p:sp>
    </p:spTree>
    <p:extLst>
      <p:ext uri="{BB962C8B-B14F-4D97-AF65-F5344CB8AC3E}">
        <p14:creationId xmlns:p14="http://schemas.microsoft.com/office/powerpoint/2010/main" val="356333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4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5660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Key Question about DKIM?</a:t>
            </a:r>
          </a:p>
        </p:txBody>
      </p:sp>
      <p:sp>
        <p:nvSpPr>
          <p:cNvPr id="150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 does DKIM retrieve the public key of the author domain?</a:t>
            </a: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F582D-EAC7-1246-9EB0-BD0033BF4D09}" type="slidenum">
              <a:rPr lang="en-US" altLang="x-none" sz="1400">
                <a:solidFill>
                  <a:srgbClr val="000000"/>
                </a:solidFill>
              </a:rPr>
              <a:pPr/>
              <a:t>38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4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Summary: Some Key Remaining Issues about Email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Basic: How to find the email server of a domain?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Scalability/robustness: how to find multiple servers for the email domain?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Security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SPF: How does SPF know if its neighbor MTA is a permitted sender of the domain?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DKIM: How does DKIM retrieve the public key of the author domain?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97771-3982-CE46-8DAF-77ACBE625A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10B1303-8A62-2846-B6BA-4F2F90EC649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39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7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Implications of </a:t>
            </a:r>
            <a:r>
              <a:rPr lang="en-US"/>
              <a:t>Layered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 packet as a stack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Each layer needs multiplexing and </a:t>
            </a:r>
            <a:r>
              <a:rPr lang="en-US" dirty="0" err="1"/>
              <a:t>demultiplexing</a:t>
            </a:r>
            <a:r>
              <a:rPr lang="en-US" dirty="0"/>
              <a:t> to serve layer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B515B45-02BE-A846-A238-478A97E3CA84}" type="slidenum">
              <a:rPr lang="en-US" altLang="x-none" smtClean="0"/>
              <a:pPr/>
              <a:t>4</a:t>
            </a:fld>
            <a:endParaRPr lang="en-US" altLang="x-none"/>
          </a:p>
        </p:txBody>
      </p:sp>
      <p:sp>
        <p:nvSpPr>
          <p:cNvPr id="5" name="Rectangle 4"/>
          <p:cNvSpPr/>
          <p:nvPr/>
        </p:nvSpPr>
        <p:spPr bwMode="auto">
          <a:xfrm>
            <a:off x="3355761" y="2100937"/>
            <a:ext cx="928254" cy="158615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5761" y="3192284"/>
            <a:ext cx="928254" cy="49480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Times New Roman" pitchFamily="18" charset="0"/>
              </a:rPr>
              <a:t>H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55761" y="2657784"/>
            <a:ext cx="928254" cy="49480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Hn-1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55761" y="2117266"/>
            <a:ext cx="928254" cy="49480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…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55761" y="6077992"/>
            <a:ext cx="928254" cy="49480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Ln-1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9156" y="5429865"/>
            <a:ext cx="3011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a field to indicate which higher layer requires the service</a:t>
            </a:r>
          </a:p>
        </p:txBody>
      </p:sp>
      <p:cxnSp>
        <p:nvCxnSpPr>
          <p:cNvPr id="12" name="Straight Arrow Connector 11"/>
          <p:cNvCxnSpPr>
            <a:endCxn id="9" idx="3"/>
          </p:cNvCxnSpPr>
          <p:nvPr/>
        </p:nvCxnSpPr>
        <p:spPr bwMode="auto">
          <a:xfrm flipH="1">
            <a:off x="4284015" y="5850186"/>
            <a:ext cx="712528" cy="4752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3355761" y="5550927"/>
            <a:ext cx="928254" cy="49480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Ln</a:t>
            </a:r>
          </a:p>
        </p:txBody>
      </p:sp>
    </p:spTree>
    <p:extLst>
      <p:ext uri="{BB962C8B-B14F-4D97-AF65-F5344CB8AC3E}">
        <p14:creationId xmlns:p14="http://schemas.microsoft.com/office/powerpoint/2010/main" val="35752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Scalability/Robustness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533400" y="1466850"/>
            <a:ext cx="847566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Both scalability and robustness require that multiple email servers serve the same email address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10B1303-8A62-2846-B6BA-4F2F90EC649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40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82948" name="Group 54"/>
          <p:cNvGrpSpPr>
            <a:grpSpLocks/>
          </p:cNvGrpSpPr>
          <p:nvPr/>
        </p:nvGrpSpPr>
        <p:grpSpPr bwMode="auto">
          <a:xfrm>
            <a:off x="3871913" y="2506663"/>
            <a:ext cx="720725" cy="501650"/>
            <a:chOff x="4336" y="290"/>
            <a:chExt cx="454" cy="316"/>
          </a:xfrm>
        </p:grpSpPr>
        <p:graphicFrame>
          <p:nvGraphicFramePr>
            <p:cNvPr id="83038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40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3039" name="Group 56"/>
            <p:cNvGrpSpPr>
              <a:grpSpLocks/>
            </p:cNvGrpSpPr>
            <p:nvPr/>
          </p:nvGrpSpPr>
          <p:grpSpPr bwMode="auto">
            <a:xfrm>
              <a:off x="4336" y="367"/>
              <a:ext cx="454" cy="239"/>
              <a:chOff x="4186" y="817"/>
              <a:chExt cx="529" cy="239"/>
            </a:xfrm>
          </p:grpSpPr>
          <p:sp>
            <p:nvSpPr>
              <p:cNvPr id="89" name="Rectangle 57"/>
              <p:cNvSpPr>
                <a:spLocks noChangeArrowheads="1"/>
              </p:cNvSpPr>
              <p:nvPr/>
            </p:nvSpPr>
            <p:spPr bwMode="auto">
              <a:xfrm>
                <a:off x="4224" y="857"/>
                <a:ext cx="444" cy="199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90" name="Text Box 58"/>
              <p:cNvSpPr txBox="1">
                <a:spLocks noChangeArrowheads="1"/>
              </p:cNvSpPr>
              <p:nvPr/>
            </p:nvSpPr>
            <p:spPr bwMode="auto">
              <a:xfrm>
                <a:off x="4186" y="817"/>
                <a:ext cx="52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client</a:t>
                </a:r>
                <a:endParaRPr lang="en-US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82949" name="Rectangle 2"/>
          <p:cNvSpPr>
            <a:spLocks noChangeArrowheads="1"/>
          </p:cNvSpPr>
          <p:nvPr/>
        </p:nvSpPr>
        <p:spPr bwMode="auto">
          <a:xfrm>
            <a:off x="4411663" y="2395538"/>
            <a:ext cx="23891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latin typeface="Comic Sans MS" charset="0"/>
              </a:rPr>
              <a:t>need an email </a:t>
            </a:r>
            <a:br>
              <a:rPr lang="en-US" altLang="x-none" sz="1800">
                <a:latin typeface="Comic Sans MS" charset="0"/>
              </a:rPr>
            </a:br>
            <a:r>
              <a:rPr lang="en-US" altLang="x-none" sz="1800">
                <a:latin typeface="Comic Sans MS" charset="0"/>
              </a:rPr>
              <a:t>server</a:t>
            </a:r>
            <a:r>
              <a:rPr lang="en-US" altLang="en-US" sz="1800">
                <a:latin typeface="Comic Sans MS" charset="0"/>
              </a:rPr>
              <a:t>’</a:t>
            </a:r>
            <a:r>
              <a:rPr lang="en-US" altLang="x-none" sz="1800">
                <a:latin typeface="Comic Sans MS" charset="0"/>
              </a:rPr>
              <a:t>s IP address</a:t>
            </a:r>
            <a:endParaRPr lang="en-US" altLang="x-none" sz="1800"/>
          </a:p>
        </p:txBody>
      </p:sp>
      <p:grpSp>
        <p:nvGrpSpPr>
          <p:cNvPr id="2" name="Group 104452"/>
          <p:cNvGrpSpPr>
            <a:grpSpLocks/>
          </p:cNvGrpSpPr>
          <p:nvPr/>
        </p:nvGrpSpPr>
        <p:grpSpPr bwMode="auto">
          <a:xfrm>
            <a:off x="976455" y="4451350"/>
            <a:ext cx="7630828" cy="2155825"/>
            <a:chOff x="975939" y="4451534"/>
            <a:chExt cx="7630598" cy="2155793"/>
          </a:xfrm>
        </p:grpSpPr>
        <p:grpSp>
          <p:nvGrpSpPr>
            <p:cNvPr id="82954" name="Group 95"/>
            <p:cNvGrpSpPr>
              <a:grpSpLocks/>
            </p:cNvGrpSpPr>
            <p:nvPr/>
          </p:nvGrpSpPr>
          <p:grpSpPr bwMode="auto">
            <a:xfrm>
              <a:off x="4151819" y="4907823"/>
              <a:ext cx="927717" cy="1359007"/>
              <a:chOff x="3492" y="2522"/>
              <a:chExt cx="510" cy="946"/>
            </a:xfrm>
          </p:grpSpPr>
          <p:grpSp>
            <p:nvGrpSpPr>
              <p:cNvPr id="83013" name="Group 96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23" name="AutoShape 97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4" name="Rectangle 98"/>
                <p:cNvSpPr>
                  <a:spLocks noChangeArrowheads="1"/>
                </p:cNvSpPr>
                <p:nvPr/>
              </p:nvSpPr>
              <p:spPr bwMode="auto">
                <a:xfrm>
                  <a:off x="4256" y="784"/>
                  <a:ext cx="70" cy="237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5" name="Rectangle 99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7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6" name="AutoShape 100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7" name="Line 101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8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9" name="Rectangle 103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0" name="Rectangle 104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83014" name="Group 105"/>
              <p:cNvGrpSpPr>
                <a:grpSpLocks/>
              </p:cNvGrpSpPr>
              <p:nvPr/>
            </p:nvGrpSpPr>
            <p:grpSpPr bwMode="auto">
              <a:xfrm>
                <a:off x="3492" y="2807"/>
                <a:ext cx="510" cy="661"/>
                <a:chOff x="4296" y="2627"/>
                <a:chExt cx="510" cy="661"/>
              </a:xfrm>
            </p:grpSpPr>
            <p:sp>
              <p:nvSpPr>
                <p:cNvPr id="8" name="Rectangle 106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42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9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329" y="2627"/>
                  <a:ext cx="422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mail</a:t>
                  </a:r>
                </a:p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server</a:t>
                  </a:r>
                  <a:endParaRPr lang="en-US" sz="2000" dirty="0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1" name="Line 109"/>
                <p:cNvSpPr>
                  <a:spLocks noChangeShapeType="1"/>
                </p:cNvSpPr>
                <p:nvPr/>
              </p:nvSpPr>
              <p:spPr bwMode="auto">
                <a:xfrm>
                  <a:off x="4370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" name="Line 110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3" name="Line 111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4" name="Line 112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5" name="Line 113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6" name="Line 114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" name="Line 115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8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29" y="3177"/>
                  <a:ext cx="64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9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4" y="3177"/>
                  <a:ext cx="64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" name="Rectangle 118"/>
                <p:cNvSpPr>
                  <a:spLocks noChangeArrowheads="1"/>
                </p:cNvSpPr>
                <p:nvPr/>
              </p:nvSpPr>
              <p:spPr bwMode="auto">
                <a:xfrm>
                  <a:off x="4500" y="3177"/>
                  <a:ext cx="64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" name="Rectangle 119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2" name="Rectangle 120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82955" name="Group 95"/>
            <p:cNvGrpSpPr>
              <a:grpSpLocks/>
            </p:cNvGrpSpPr>
            <p:nvPr/>
          </p:nvGrpSpPr>
          <p:grpSpPr bwMode="auto">
            <a:xfrm>
              <a:off x="1948250" y="4659146"/>
              <a:ext cx="927717" cy="1359007"/>
              <a:chOff x="3492" y="2522"/>
              <a:chExt cx="510" cy="946"/>
            </a:xfrm>
          </p:grpSpPr>
          <p:grpSp>
            <p:nvGrpSpPr>
              <p:cNvPr id="82988" name="Group 96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49" name="AutoShape 97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0" name="Rectangle 98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70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1" name="Rectangle 99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2" name="AutoShape 100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3" name="Line 101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4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5" name="Rectangle 103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6" name="Rectangle 104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82989" name="Group 105"/>
              <p:cNvGrpSpPr>
                <a:grpSpLocks/>
              </p:cNvGrpSpPr>
              <p:nvPr/>
            </p:nvGrpSpPr>
            <p:grpSpPr bwMode="auto">
              <a:xfrm>
                <a:off x="3492" y="2807"/>
                <a:ext cx="510" cy="661"/>
                <a:chOff x="4296" y="2627"/>
                <a:chExt cx="510" cy="661"/>
              </a:xfrm>
            </p:grpSpPr>
            <p:sp>
              <p:nvSpPr>
                <p:cNvPr id="34" name="Rectangle 106"/>
                <p:cNvSpPr>
                  <a:spLocks noChangeArrowheads="1"/>
                </p:cNvSpPr>
                <p:nvPr/>
              </p:nvSpPr>
              <p:spPr bwMode="auto">
                <a:xfrm>
                  <a:off x="4296" y="2654"/>
                  <a:ext cx="510" cy="634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5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330" y="2627"/>
                  <a:ext cx="422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mail</a:t>
                  </a:r>
                </a:p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server</a:t>
                  </a:r>
                  <a:endParaRPr lang="en-US" sz="2000" dirty="0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36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19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7" name="Line 109"/>
                <p:cNvSpPr>
                  <a:spLocks noChangeShapeType="1"/>
                </p:cNvSpPr>
                <p:nvPr/>
              </p:nvSpPr>
              <p:spPr bwMode="auto">
                <a:xfrm>
                  <a:off x="4371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8" name="Line 110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9" name="Line 111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0" name="Line 112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1" name="Line 113"/>
                <p:cNvSpPr>
                  <a:spLocks noChangeShapeType="1"/>
                </p:cNvSpPr>
                <p:nvPr/>
              </p:nvSpPr>
              <p:spPr bwMode="auto">
                <a:xfrm>
                  <a:off x="4652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2" name="Line 114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3" name="Line 115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4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30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5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4501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7" name="Rectangle 119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82956" name="Group 95"/>
            <p:cNvGrpSpPr>
              <a:grpSpLocks/>
            </p:cNvGrpSpPr>
            <p:nvPr/>
          </p:nvGrpSpPr>
          <p:grpSpPr bwMode="auto">
            <a:xfrm>
              <a:off x="6676897" y="4776127"/>
              <a:ext cx="927717" cy="1359007"/>
              <a:chOff x="3492" y="2522"/>
              <a:chExt cx="510" cy="946"/>
            </a:xfrm>
          </p:grpSpPr>
          <p:grpSp>
            <p:nvGrpSpPr>
              <p:cNvPr id="82963" name="Group 96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75" name="AutoShape 97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6" name="Rectangle 98"/>
                <p:cNvSpPr>
                  <a:spLocks noChangeArrowheads="1"/>
                </p:cNvSpPr>
                <p:nvPr/>
              </p:nvSpPr>
              <p:spPr bwMode="auto">
                <a:xfrm>
                  <a:off x="4256" y="784"/>
                  <a:ext cx="70" cy="237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7" name="Rectangle 99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7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8" name="AutoShape 100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9" name="Line 101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0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4275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1" name="Rectangle 103"/>
                <p:cNvSpPr>
                  <a:spLocks noChangeArrowheads="1"/>
                </p:cNvSpPr>
                <p:nvPr/>
              </p:nvSpPr>
              <p:spPr bwMode="auto">
                <a:xfrm>
                  <a:off x="4192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82" name="Rectangle 104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82964" name="Group 105"/>
              <p:cNvGrpSpPr>
                <a:grpSpLocks/>
              </p:cNvGrpSpPr>
              <p:nvPr/>
            </p:nvGrpSpPr>
            <p:grpSpPr bwMode="auto">
              <a:xfrm>
                <a:off x="3492" y="2807"/>
                <a:ext cx="510" cy="661"/>
                <a:chOff x="4296" y="2627"/>
                <a:chExt cx="510" cy="661"/>
              </a:xfrm>
            </p:grpSpPr>
            <p:sp>
              <p:nvSpPr>
                <p:cNvPr id="6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1" cy="642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1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328" y="2627"/>
                  <a:ext cx="423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mail</a:t>
                  </a:r>
                </a:p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server</a:t>
                  </a:r>
                  <a:endParaRPr lang="en-US" sz="2000" dirty="0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62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3" name="Line 109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4" name="Line 110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5" name="Line 111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6" name="Line 112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7" name="Line 113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8" name="Line 114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9" name="Line 115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0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28" y="3177"/>
                  <a:ext cx="64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1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4" y="3177"/>
                  <a:ext cx="65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2" name="Rectangle 118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3" name="Rectangle 119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5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5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2957" name="Rectangle 1"/>
            <p:cNvSpPr>
              <a:spLocks noChangeArrowheads="1"/>
            </p:cNvSpPr>
            <p:nvPr/>
          </p:nvSpPr>
          <p:spPr bwMode="auto">
            <a:xfrm>
              <a:off x="975939" y="4451534"/>
              <a:ext cx="1176890" cy="400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 err="1">
                  <a:latin typeface="Comic Sans MS" charset="0"/>
                </a:rPr>
                <a:t>s</a:t>
              </a:r>
              <a:r>
                <a:rPr lang="en-US" altLang="x-none" sz="2000" dirty="0" err="1">
                  <a:latin typeface="Comic Sans MS" charset="0"/>
                </a:rPr>
                <a:t>ina</a:t>
              </a:r>
              <a:r>
                <a:rPr lang="en-US" altLang="zh-CN" sz="2000" dirty="0" err="1">
                  <a:latin typeface="Comic Sans MS" charset="0"/>
                </a:rPr>
                <a:t>.com</a:t>
              </a:r>
              <a:endParaRPr lang="en-US" altLang="x-none" sz="2000" dirty="0"/>
            </a:p>
          </p:txBody>
        </p:sp>
        <p:sp>
          <p:nvSpPr>
            <p:cNvPr id="82958" name="Rectangle 83"/>
            <p:cNvSpPr>
              <a:spLocks noChangeArrowheads="1"/>
            </p:cNvSpPr>
            <p:nvPr/>
          </p:nvSpPr>
          <p:spPr bwMode="auto">
            <a:xfrm>
              <a:off x="4787609" y="4854607"/>
              <a:ext cx="1176890" cy="400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 err="1">
                  <a:latin typeface="Comic Sans MS" charset="0"/>
                </a:rPr>
                <a:t>sina.com</a:t>
              </a:r>
              <a:endParaRPr lang="en-US" altLang="x-none" sz="2000" dirty="0"/>
            </a:p>
          </p:txBody>
        </p:sp>
        <p:sp>
          <p:nvSpPr>
            <p:cNvPr id="82959" name="Rectangle 84"/>
            <p:cNvSpPr>
              <a:spLocks noChangeArrowheads="1"/>
            </p:cNvSpPr>
            <p:nvPr/>
          </p:nvSpPr>
          <p:spPr bwMode="auto">
            <a:xfrm>
              <a:off x="7429647" y="4656065"/>
              <a:ext cx="1176890" cy="400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 err="1">
                  <a:latin typeface="Comic Sans MS" charset="0"/>
                </a:rPr>
                <a:t>sina.com</a:t>
              </a:r>
              <a:endParaRPr lang="en-US" altLang="x-none" sz="2000" dirty="0"/>
            </a:p>
          </p:txBody>
        </p:sp>
        <p:sp>
          <p:nvSpPr>
            <p:cNvPr id="82960" name="Rectangle 3"/>
            <p:cNvSpPr>
              <a:spLocks noChangeArrowheads="1"/>
            </p:cNvSpPr>
            <p:nvPr/>
          </p:nvSpPr>
          <p:spPr bwMode="auto">
            <a:xfrm>
              <a:off x="1554577" y="6062104"/>
              <a:ext cx="15568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latin typeface="Comic Sans MS" charset="0"/>
                </a:rPr>
                <a:t>130.132.50.7</a:t>
              </a:r>
              <a:endParaRPr lang="en-US" altLang="x-none" sz="1800"/>
            </a:p>
          </p:txBody>
        </p:sp>
        <p:sp>
          <p:nvSpPr>
            <p:cNvPr id="82961" name="Rectangle 92"/>
            <p:cNvSpPr>
              <a:spLocks noChangeArrowheads="1"/>
            </p:cNvSpPr>
            <p:nvPr/>
          </p:nvSpPr>
          <p:spPr bwMode="auto">
            <a:xfrm>
              <a:off x="3845729" y="6237995"/>
              <a:ext cx="15568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latin typeface="Comic Sans MS" charset="0"/>
                </a:rPr>
                <a:t>130.132.50.8</a:t>
              </a:r>
              <a:endParaRPr lang="en-US" altLang="x-none" sz="1800"/>
            </a:p>
          </p:txBody>
        </p:sp>
        <p:sp>
          <p:nvSpPr>
            <p:cNvPr id="82962" name="Rectangle 93"/>
            <p:cNvSpPr>
              <a:spLocks noChangeArrowheads="1"/>
            </p:cNvSpPr>
            <p:nvPr/>
          </p:nvSpPr>
          <p:spPr bwMode="auto">
            <a:xfrm>
              <a:off x="6402206" y="6237995"/>
              <a:ext cx="15568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latin typeface="Comic Sans MS" charset="0"/>
                </a:rPr>
                <a:t>130.132.50.9</a:t>
              </a:r>
              <a:endParaRPr lang="en-US" altLang="x-none" sz="1800"/>
            </a:p>
          </p:txBody>
        </p:sp>
      </p:grpSp>
      <p:grpSp>
        <p:nvGrpSpPr>
          <p:cNvPr id="3" name="Group 104451"/>
          <p:cNvGrpSpPr>
            <a:grpSpLocks/>
          </p:cNvGrpSpPr>
          <p:nvPr/>
        </p:nvGrpSpPr>
        <p:grpSpPr bwMode="auto">
          <a:xfrm>
            <a:off x="3700463" y="3457575"/>
            <a:ext cx="1365250" cy="987425"/>
            <a:chOff x="3700278" y="3458069"/>
            <a:chExt cx="1365180" cy="987201"/>
          </a:xfrm>
        </p:grpSpPr>
        <p:pic>
          <p:nvPicPr>
            <p:cNvPr id="82952" name="Picture 12"/>
            <p:cNvPicPr>
              <a:picLocks noChangeArrowheads="1"/>
            </p:cNvPicPr>
            <p:nvPr/>
          </p:nvPicPr>
          <p:blipFill>
            <a:blip r:embed="rId6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0278" y="3458069"/>
              <a:ext cx="1345840" cy="987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53" name="Rectangle 104447"/>
            <p:cNvSpPr>
              <a:spLocks noChangeArrowheads="1"/>
            </p:cNvSpPr>
            <p:nvPr/>
          </p:nvSpPr>
          <p:spPr bwMode="auto">
            <a:xfrm>
              <a:off x="3744363" y="3732937"/>
              <a:ext cx="13210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latin typeface="Comic Sans MS" charset="0"/>
                </a:rPr>
                <a:t>mapping</a:t>
              </a:r>
              <a:endParaRPr lang="en-US" altLang="x-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D30B159-9E6F-594D-BA77-5C18E798498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8588"/>
            <a:ext cx="77724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Mapping Functions Design Alternatives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x-none" sz="2400" dirty="0">
              <a:ea typeface="ＭＳ Ｐゴシック" charset="-128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69975" y="2446338"/>
            <a:ext cx="3346588" cy="4022725"/>
            <a:chOff x="1069375" y="2446147"/>
            <a:chExt cx="3347432" cy="4023216"/>
          </a:xfrm>
        </p:grpSpPr>
        <p:sp>
          <p:nvSpPr>
            <p:cNvPr id="5" name="Rectangle 4"/>
            <p:cNvSpPr/>
            <p:nvPr/>
          </p:nvSpPr>
          <p:spPr>
            <a:xfrm>
              <a:off x="1069375" y="3375335"/>
              <a:ext cx="1821281" cy="755909"/>
            </a:xfrm>
            <a:prstGeom prst="rect">
              <a:avLst/>
            </a:prstGeom>
            <a:gradFill rotWithShape="1">
              <a:gsLst>
                <a:gs pos="0">
                  <a:srgbClr val="9E9273">
                    <a:tint val="100000"/>
                    <a:shade val="100000"/>
                    <a:satMod val="130000"/>
                  </a:srgbClr>
                </a:gs>
                <a:gs pos="100000">
                  <a:srgbClr val="9E9273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tIns="1828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ea typeface="+mn-ea"/>
                </a:rPr>
                <a:t>mapping</a:t>
              </a:r>
              <a:endParaRPr lang="en-US" sz="1800" kern="0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85008" name="Rectangle 1"/>
            <p:cNvSpPr>
              <a:spLocks noChangeArrowheads="1"/>
            </p:cNvSpPr>
            <p:nvPr/>
          </p:nvSpPr>
          <p:spPr bwMode="auto">
            <a:xfrm>
              <a:off x="2154078" y="2446147"/>
              <a:ext cx="2262729" cy="831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dirty="0">
                  <a:latin typeface="Comic Sans MS" charset="0"/>
                </a:rPr>
                <a:t>name </a:t>
              </a:r>
              <a:br>
                <a:rPr lang="en-US" altLang="x-none" dirty="0">
                  <a:latin typeface="Comic Sans MS" charset="0"/>
                </a:rPr>
              </a:br>
              <a:r>
                <a:rPr lang="en-US" altLang="x-none" dirty="0">
                  <a:latin typeface="Comic Sans MS" charset="0"/>
                </a:rPr>
                <a:t>(e.g., </a:t>
              </a:r>
              <a:r>
                <a:rPr lang="en-US" altLang="zh-CN" dirty="0" err="1">
                  <a:latin typeface="Comic Sans MS" charset="0"/>
                </a:rPr>
                <a:t>sina.com</a:t>
              </a:r>
              <a:r>
                <a:rPr lang="en-US" altLang="x-none" dirty="0">
                  <a:latin typeface="Comic Sans MS" charset="0"/>
                </a:rPr>
                <a:t>)</a:t>
              </a:r>
              <a:endParaRPr lang="en-US" altLang="x-none" dirty="0"/>
            </a:p>
          </p:txBody>
        </p:sp>
        <p:cxnSp>
          <p:nvCxnSpPr>
            <p:cNvPr id="85009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2005080" y="4129747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10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1990390" y="2577570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11" name="Rectangle 12"/>
            <p:cNvSpPr>
              <a:spLocks noChangeArrowheads="1"/>
            </p:cNvSpPr>
            <p:nvPr/>
          </p:nvSpPr>
          <p:spPr bwMode="auto">
            <a:xfrm>
              <a:off x="2122679" y="4186143"/>
              <a:ext cx="7435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latin typeface="Comic Sans MS" charset="0"/>
                </a:rPr>
                <a:t>1 IP</a:t>
              </a:r>
              <a:endParaRPr lang="en-US" altLang="x-non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71394" y="4914793"/>
              <a:ext cx="1821281" cy="755909"/>
            </a:xfrm>
            <a:prstGeom prst="rect">
              <a:avLst/>
            </a:prstGeom>
            <a:gradFill rotWithShape="1">
              <a:gsLst>
                <a:gs pos="0">
                  <a:srgbClr val="9E9273">
                    <a:tint val="100000"/>
                    <a:shade val="100000"/>
                    <a:satMod val="130000"/>
                  </a:srgbClr>
                </a:gs>
                <a:gs pos="100000">
                  <a:srgbClr val="9E9273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tIns="1828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ea typeface="+mn-ea"/>
                </a:rPr>
                <a:t>mapping</a:t>
              </a:r>
              <a:endParaRPr lang="en-US" sz="1800" kern="0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85015" name="Rectangle 14"/>
            <p:cNvSpPr>
              <a:spLocks noChangeArrowheads="1"/>
            </p:cNvSpPr>
            <p:nvPr/>
          </p:nvSpPr>
          <p:spPr bwMode="auto">
            <a:xfrm>
              <a:off x="2057862" y="5978546"/>
              <a:ext cx="18870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latin typeface="Comic Sans MS" charset="0"/>
                </a:rPr>
                <a:t>multiple IPs</a:t>
              </a:r>
              <a:endParaRPr lang="en-US" altLang="x-none"/>
            </a:p>
          </p:txBody>
        </p:sp>
        <p:cxnSp>
          <p:nvCxnSpPr>
            <p:cNvPr id="85016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1940263" y="5635782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65738" y="2716213"/>
            <a:ext cx="3246425" cy="2400300"/>
            <a:chOff x="5265353" y="2715528"/>
            <a:chExt cx="3247026" cy="2400200"/>
          </a:xfrm>
        </p:grpSpPr>
        <p:sp>
          <p:nvSpPr>
            <p:cNvPr id="17" name="Rectangle 16"/>
            <p:cNvSpPr/>
            <p:nvPr/>
          </p:nvSpPr>
          <p:spPr>
            <a:xfrm>
              <a:off x="5265353" y="3527735"/>
              <a:ext cx="1821281" cy="755909"/>
            </a:xfrm>
            <a:prstGeom prst="rect">
              <a:avLst/>
            </a:prstGeom>
            <a:gradFill rotWithShape="1">
              <a:gsLst>
                <a:gs pos="0">
                  <a:srgbClr val="9E9273">
                    <a:tint val="100000"/>
                    <a:shade val="100000"/>
                    <a:satMod val="130000"/>
                  </a:srgbClr>
                </a:gs>
                <a:gs pos="100000">
                  <a:srgbClr val="9E9273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tIns="1828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ea typeface="+mn-ea"/>
                </a:rPr>
                <a:t>mapping</a:t>
              </a:r>
              <a:endParaRPr lang="en-US" sz="1800" kern="0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cxnSp>
          <p:nvCxnSpPr>
            <p:cNvPr id="85001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6201058" y="4282147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02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6186368" y="2729970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03" name="Rectangle 19"/>
            <p:cNvSpPr>
              <a:spLocks noChangeArrowheads="1"/>
            </p:cNvSpPr>
            <p:nvPr/>
          </p:nvSpPr>
          <p:spPr bwMode="auto">
            <a:xfrm>
              <a:off x="6318657" y="4338543"/>
              <a:ext cx="18870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latin typeface="Comic Sans MS" charset="0"/>
                </a:rPr>
                <a:t>multiple IPs</a:t>
              </a:r>
              <a:endParaRPr lang="en-US" altLang="x-none"/>
            </a:p>
          </p:txBody>
        </p:sp>
        <p:sp>
          <p:nvSpPr>
            <p:cNvPr id="85004" name="Rectangle 23"/>
            <p:cNvSpPr>
              <a:spLocks noChangeArrowheads="1"/>
            </p:cNvSpPr>
            <p:nvPr/>
          </p:nvSpPr>
          <p:spPr bwMode="auto">
            <a:xfrm>
              <a:off x="6249802" y="2715528"/>
              <a:ext cx="2262577" cy="830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dirty="0">
                  <a:latin typeface="Comic Sans MS" charset="0"/>
                </a:rPr>
                <a:t>name </a:t>
              </a:r>
              <a:br>
                <a:rPr lang="en-US" altLang="x-none" dirty="0">
                  <a:latin typeface="Comic Sans MS" charset="0"/>
                </a:rPr>
              </a:br>
              <a:r>
                <a:rPr lang="en-US" altLang="x-none" dirty="0">
                  <a:latin typeface="Comic Sans MS" charset="0"/>
                </a:rPr>
                <a:t>(e.g., </a:t>
              </a:r>
              <a:r>
                <a:rPr lang="en-US" altLang="zh-CN" dirty="0" err="1">
                  <a:latin typeface="Comic Sans MS" charset="0"/>
                </a:rPr>
                <a:t>sina.com</a:t>
              </a:r>
              <a:r>
                <a:rPr lang="en-US" altLang="x-none" dirty="0">
                  <a:latin typeface="Comic Sans MS" charset="0"/>
                </a:rPr>
                <a:t>)</a:t>
              </a:r>
              <a:endParaRPr lang="en-US" altLang="x-non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C858D47-13E0-F74F-A39C-C69A8A15D50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Mapping Functions Design Alternatives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793750" y="5629275"/>
            <a:ext cx="2146300" cy="971550"/>
          </a:xfrm>
          <a:prstGeom prst="roundRect">
            <a:avLst>
              <a:gd name="adj" fmla="val 11866"/>
            </a:avLst>
          </a:prstGeom>
          <a:gradFill rotWithShape="1">
            <a:gsLst>
              <a:gs pos="0">
                <a:srgbClr val="EAF6FB"/>
              </a:gs>
              <a:gs pos="64999">
                <a:srgbClr val="CAE8F4"/>
              </a:gs>
              <a:gs pos="100000">
                <a:srgbClr val="B4DFF0"/>
              </a:gs>
            </a:gsLst>
            <a:lin ang="5400000" scaled="1"/>
          </a:gradFill>
          <a:ln w="9525">
            <a:solidFill>
              <a:srgbClr val="6A9DAE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7" name="Line 182"/>
          <p:cNvSpPr>
            <a:spLocks noChangeShapeType="1"/>
          </p:cNvSpPr>
          <p:nvPr/>
        </p:nvSpPr>
        <p:spPr bwMode="auto">
          <a:xfrm>
            <a:off x="1885950" y="5440363"/>
            <a:ext cx="73660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H="1">
            <a:off x="1285875" y="5435600"/>
            <a:ext cx="438150" cy="596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7046" name="Rectangle 191"/>
          <p:cNvSpPr>
            <a:spLocks noChangeArrowheads="1"/>
          </p:cNvSpPr>
          <p:nvPr/>
        </p:nvSpPr>
        <p:spPr bwMode="auto">
          <a:xfrm>
            <a:off x="2122488" y="4264025"/>
            <a:ext cx="2087562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>
                <a:ea typeface="宋体" charset="-122"/>
              </a:rPr>
              <a:t>load balancer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(routing)</a:t>
            </a:r>
          </a:p>
        </p:txBody>
      </p:sp>
      <p:pic>
        <p:nvPicPr>
          <p:cNvPr id="87047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4502150"/>
            <a:ext cx="7191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8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5157788"/>
            <a:ext cx="7493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Line 57"/>
          <p:cNvSpPr>
            <a:spLocks noChangeShapeType="1"/>
          </p:cNvSpPr>
          <p:nvPr/>
        </p:nvSpPr>
        <p:spPr bwMode="auto">
          <a:xfrm>
            <a:off x="1795463" y="4827588"/>
            <a:ext cx="4762" cy="3587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87050" name="Picture 13" descr="MCj0431616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938838"/>
            <a:ext cx="484187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1" name="Picture 13" descr="MCj0431616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5924550"/>
            <a:ext cx="484187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52" name="Rectangle 191"/>
          <p:cNvSpPr>
            <a:spLocks noChangeArrowheads="1"/>
          </p:cNvSpPr>
          <p:nvPr/>
        </p:nvSpPr>
        <p:spPr bwMode="auto">
          <a:xfrm>
            <a:off x="1790700" y="5038725"/>
            <a:ext cx="208756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>
                <a:ea typeface="宋体" charset="-122"/>
              </a:rPr>
              <a:t>switch</a:t>
            </a:r>
          </a:p>
        </p:txBody>
      </p:sp>
      <p:grpSp>
        <p:nvGrpSpPr>
          <p:cNvPr id="87053" name="Group 25"/>
          <p:cNvGrpSpPr>
            <a:grpSpLocks/>
          </p:cNvGrpSpPr>
          <p:nvPr/>
        </p:nvGrpSpPr>
        <p:grpSpPr bwMode="auto">
          <a:xfrm>
            <a:off x="1036638" y="1543050"/>
            <a:ext cx="3346587" cy="2201863"/>
            <a:chOff x="1069375" y="2446147"/>
            <a:chExt cx="3347432" cy="2201661"/>
          </a:xfrm>
        </p:grpSpPr>
        <p:sp>
          <p:nvSpPr>
            <p:cNvPr id="27" name="Rectangle 26"/>
            <p:cNvSpPr/>
            <p:nvPr/>
          </p:nvSpPr>
          <p:spPr>
            <a:xfrm>
              <a:off x="1069375" y="3375335"/>
              <a:ext cx="1821281" cy="755909"/>
            </a:xfrm>
            <a:prstGeom prst="rect">
              <a:avLst/>
            </a:prstGeom>
            <a:gradFill rotWithShape="1">
              <a:gsLst>
                <a:gs pos="0">
                  <a:srgbClr val="9E9273">
                    <a:tint val="100000"/>
                    <a:shade val="100000"/>
                    <a:satMod val="130000"/>
                  </a:srgbClr>
                </a:gs>
                <a:gs pos="100000">
                  <a:srgbClr val="9E9273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tIns="1828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ea typeface="+mn-ea"/>
                </a:rPr>
                <a:t>mapping</a:t>
              </a:r>
              <a:endParaRPr lang="en-US" sz="1800" kern="0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87074" name="Rectangle 27"/>
            <p:cNvSpPr>
              <a:spLocks noChangeArrowheads="1"/>
            </p:cNvSpPr>
            <p:nvPr/>
          </p:nvSpPr>
          <p:spPr bwMode="auto">
            <a:xfrm>
              <a:off x="2154078" y="2446147"/>
              <a:ext cx="2262729" cy="830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dirty="0">
                  <a:latin typeface="Comic Sans MS" charset="0"/>
                </a:rPr>
                <a:t>name </a:t>
              </a:r>
              <a:br>
                <a:rPr lang="en-US" altLang="x-none" dirty="0">
                  <a:latin typeface="Comic Sans MS" charset="0"/>
                </a:rPr>
              </a:br>
              <a:r>
                <a:rPr lang="en-US" altLang="x-none" dirty="0">
                  <a:latin typeface="Comic Sans MS" charset="0"/>
                </a:rPr>
                <a:t>(e.g., </a:t>
              </a:r>
              <a:r>
                <a:rPr lang="en-US" altLang="zh-CN" dirty="0" err="1">
                  <a:latin typeface="Comic Sans MS" charset="0"/>
                </a:rPr>
                <a:t>sina.com</a:t>
              </a:r>
              <a:r>
                <a:rPr lang="en-US" altLang="x-none" dirty="0">
                  <a:latin typeface="Comic Sans MS" charset="0"/>
                </a:rPr>
                <a:t>)</a:t>
              </a:r>
              <a:endParaRPr lang="en-US" altLang="x-none" dirty="0"/>
            </a:p>
          </p:txBody>
        </p:sp>
        <p:cxnSp>
          <p:nvCxnSpPr>
            <p:cNvPr id="87075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1990390" y="2577570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76" name="Rectangle 30"/>
            <p:cNvSpPr>
              <a:spLocks noChangeArrowheads="1"/>
            </p:cNvSpPr>
            <p:nvPr/>
          </p:nvSpPr>
          <p:spPr bwMode="auto">
            <a:xfrm>
              <a:off x="2122679" y="4186143"/>
              <a:ext cx="7435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latin typeface="Comic Sans MS" charset="0"/>
                </a:rPr>
                <a:t>1 IP</a:t>
              </a:r>
              <a:endParaRPr lang="en-US" altLang="x-none"/>
            </a:p>
          </p:txBody>
        </p:sp>
      </p:grpSp>
      <p:sp>
        <p:nvSpPr>
          <p:cNvPr id="87054" name="Freeform 2"/>
          <p:cNvSpPr>
            <a:spLocks/>
          </p:cNvSpPr>
          <p:nvPr/>
        </p:nvSpPr>
        <p:spPr bwMode="auto">
          <a:xfrm>
            <a:off x="1820863" y="3860800"/>
            <a:ext cx="552450" cy="1308100"/>
          </a:xfrm>
          <a:custGeom>
            <a:avLst/>
            <a:gdLst>
              <a:gd name="T0" fmla="*/ 172030 w 551695"/>
              <a:gd name="T1" fmla="*/ 0 h 1308005"/>
              <a:gd name="T2" fmla="*/ 566992 w 551695"/>
              <a:gd name="T3" fmla="*/ 1037615 h 13080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51695" h="1308005">
                <a:moveTo>
                  <a:pt x="167388" y="0"/>
                </a:moveTo>
                <a:cubicBezTo>
                  <a:pt x="-20588" y="884319"/>
                  <a:pt x="-208564" y="1768638"/>
                  <a:pt x="551695" y="103611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7055" name="Freeform 131076"/>
          <p:cNvSpPr>
            <a:spLocks/>
          </p:cNvSpPr>
          <p:nvPr/>
        </p:nvSpPr>
        <p:spPr bwMode="auto">
          <a:xfrm>
            <a:off x="-768350" y="1704975"/>
            <a:ext cx="5964238" cy="3292475"/>
          </a:xfrm>
          <a:custGeom>
            <a:avLst/>
            <a:gdLst>
              <a:gd name="T0" fmla="*/ 2815549 w 5965113"/>
              <a:gd name="T1" fmla="*/ 2193213 h 3292174"/>
              <a:gd name="T2" fmla="*/ 2782229 w 5965113"/>
              <a:gd name="T3" fmla="*/ 2209963 h 3292174"/>
              <a:gd name="T4" fmla="*/ 2815549 w 5965113"/>
              <a:gd name="T5" fmla="*/ 2377379 h 3292174"/>
              <a:gd name="T6" fmla="*/ 2832207 w 5965113"/>
              <a:gd name="T7" fmla="*/ 2511316 h 3292174"/>
              <a:gd name="T8" fmla="*/ 2898850 w 5965113"/>
              <a:gd name="T9" fmla="*/ 2595029 h 3292174"/>
              <a:gd name="T10" fmla="*/ 2915508 w 5965113"/>
              <a:gd name="T11" fmla="*/ 2695478 h 3292174"/>
              <a:gd name="T12" fmla="*/ 2932170 w 5965113"/>
              <a:gd name="T13" fmla="*/ 2879645 h 3292174"/>
              <a:gd name="T14" fmla="*/ 2965489 w 5965113"/>
              <a:gd name="T15" fmla="*/ 2980094 h 3292174"/>
              <a:gd name="T16" fmla="*/ 2998809 w 5965113"/>
              <a:gd name="T17" fmla="*/ 3030329 h 3292174"/>
              <a:gd name="T18" fmla="*/ 3032129 w 5965113"/>
              <a:gd name="T19" fmla="*/ 3247975 h 3292174"/>
              <a:gd name="T20" fmla="*/ 3065448 w 5965113"/>
              <a:gd name="T21" fmla="*/ 3298195 h 3292174"/>
              <a:gd name="T22" fmla="*/ 1116223 w 5965113"/>
              <a:gd name="T23" fmla="*/ 267864 h 3292174"/>
              <a:gd name="T24" fmla="*/ 16669 w 5965113"/>
              <a:gd name="T25" fmla="*/ 117200 h 3292174"/>
              <a:gd name="T26" fmla="*/ 0 w 5965113"/>
              <a:gd name="T27" fmla="*/ 0 h 3292174"/>
              <a:gd name="T28" fmla="*/ 549777 w 5965113"/>
              <a:gd name="T29" fmla="*/ 368333 h 3292174"/>
              <a:gd name="T30" fmla="*/ 982945 w 5965113"/>
              <a:gd name="T31" fmla="*/ 686433 h 3292174"/>
              <a:gd name="T32" fmla="*/ 1316146 w 5965113"/>
              <a:gd name="T33" fmla="*/ 904083 h 3292174"/>
              <a:gd name="T34" fmla="*/ 2049187 w 5965113"/>
              <a:gd name="T35" fmla="*/ 1372847 h 3292174"/>
              <a:gd name="T36" fmla="*/ 2565648 w 5965113"/>
              <a:gd name="T37" fmla="*/ 1590496 h 3292174"/>
              <a:gd name="T38" fmla="*/ 3998411 w 5965113"/>
              <a:gd name="T39" fmla="*/ 2092763 h 3292174"/>
              <a:gd name="T40" fmla="*/ 4714793 w 5965113"/>
              <a:gd name="T41" fmla="*/ 2394129 h 3292174"/>
              <a:gd name="T42" fmla="*/ 4981354 w 5965113"/>
              <a:gd name="T43" fmla="*/ 2511316 h 3292174"/>
              <a:gd name="T44" fmla="*/ 5597777 w 5965113"/>
              <a:gd name="T45" fmla="*/ 2728961 h 3292174"/>
              <a:gd name="T46" fmla="*/ 5747718 w 5965113"/>
              <a:gd name="T47" fmla="*/ 2829419 h 3292174"/>
              <a:gd name="T48" fmla="*/ 5930977 w 5965113"/>
              <a:gd name="T49" fmla="*/ 2896389 h 3292174"/>
              <a:gd name="T50" fmla="*/ 5947637 w 5965113"/>
              <a:gd name="T51" fmla="*/ 2896389 h 3292174"/>
              <a:gd name="T52" fmla="*/ 4998015 w 5965113"/>
              <a:gd name="T53" fmla="*/ 2929875 h 329217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965113" h="3292174">
                <a:moveTo>
                  <a:pt x="2823821" y="2189212"/>
                </a:moveTo>
                <a:lnTo>
                  <a:pt x="2790403" y="2205923"/>
                </a:lnTo>
                <a:cubicBezTo>
                  <a:pt x="2801542" y="2261628"/>
                  <a:pt x="2814483" y="2317004"/>
                  <a:pt x="2823821" y="2373039"/>
                </a:cubicBezTo>
                <a:cubicBezTo>
                  <a:pt x="2831203" y="2417339"/>
                  <a:pt x="2824410" y="2464813"/>
                  <a:pt x="2840530" y="2506731"/>
                </a:cubicBezTo>
                <a:cubicBezTo>
                  <a:pt x="2853332" y="2540021"/>
                  <a:pt x="2885087" y="2562436"/>
                  <a:pt x="2907366" y="2590289"/>
                </a:cubicBezTo>
                <a:cubicBezTo>
                  <a:pt x="2912936" y="2623712"/>
                  <a:pt x="2920117" y="2656906"/>
                  <a:pt x="2924075" y="2690558"/>
                </a:cubicBezTo>
                <a:cubicBezTo>
                  <a:pt x="2931263" y="2751665"/>
                  <a:pt x="2930093" y="2813793"/>
                  <a:pt x="2940784" y="2874385"/>
                </a:cubicBezTo>
                <a:cubicBezTo>
                  <a:pt x="2946906" y="2909079"/>
                  <a:pt x="2954662" y="2945339"/>
                  <a:pt x="2974202" y="2974654"/>
                </a:cubicBezTo>
                <a:lnTo>
                  <a:pt x="3007620" y="3024789"/>
                </a:lnTo>
                <a:cubicBezTo>
                  <a:pt x="3008907" y="3033802"/>
                  <a:pt x="3035242" y="3224648"/>
                  <a:pt x="3041038" y="3242039"/>
                </a:cubicBezTo>
                <a:cubicBezTo>
                  <a:pt x="3047388" y="3261093"/>
                  <a:pt x="3074456" y="3292174"/>
                  <a:pt x="3074456" y="3292174"/>
                </a:cubicBezTo>
                <a:lnTo>
                  <a:pt x="1119503" y="267384"/>
                </a:lnTo>
                <a:lnTo>
                  <a:pt x="16709" y="116980"/>
                </a:lnTo>
                <a:lnTo>
                  <a:pt x="0" y="0"/>
                </a:lnTo>
                <a:cubicBezTo>
                  <a:pt x="271202" y="162745"/>
                  <a:pt x="185128" y="105993"/>
                  <a:pt x="551397" y="367653"/>
                </a:cubicBezTo>
                <a:cubicBezTo>
                  <a:pt x="697346" y="471918"/>
                  <a:pt x="835449" y="587410"/>
                  <a:pt x="985831" y="685173"/>
                </a:cubicBezTo>
                <a:cubicBezTo>
                  <a:pt x="1097224" y="757590"/>
                  <a:pt x="1211709" y="825460"/>
                  <a:pt x="1320011" y="902423"/>
                </a:cubicBezTo>
                <a:cubicBezTo>
                  <a:pt x="1757485" y="1213307"/>
                  <a:pt x="1500022" y="1107324"/>
                  <a:pt x="2055207" y="1370346"/>
                </a:cubicBezTo>
                <a:cubicBezTo>
                  <a:pt x="2224410" y="1450507"/>
                  <a:pt x="2397451" y="1523000"/>
                  <a:pt x="2573186" y="1587596"/>
                </a:cubicBezTo>
                <a:cubicBezTo>
                  <a:pt x="3049344" y="1762621"/>
                  <a:pt x="3556425" y="1862041"/>
                  <a:pt x="4010160" y="2088943"/>
                </a:cubicBezTo>
                <a:cubicBezTo>
                  <a:pt x="4685931" y="2426880"/>
                  <a:pt x="4069692" y="2140378"/>
                  <a:pt x="4728647" y="2389750"/>
                </a:cubicBezTo>
                <a:cubicBezTo>
                  <a:pt x="4819623" y="2424178"/>
                  <a:pt x="4904984" y="2472384"/>
                  <a:pt x="4995991" y="2506731"/>
                </a:cubicBezTo>
                <a:cubicBezTo>
                  <a:pt x="5200352" y="2583860"/>
                  <a:pt x="5432487" y="2602804"/>
                  <a:pt x="5614224" y="2723981"/>
                </a:cubicBezTo>
                <a:cubicBezTo>
                  <a:pt x="5664351" y="2757404"/>
                  <a:pt x="5712945" y="2793250"/>
                  <a:pt x="5764605" y="2824251"/>
                </a:cubicBezTo>
                <a:cubicBezTo>
                  <a:pt x="5849097" y="2874954"/>
                  <a:pt x="5859509" y="2876279"/>
                  <a:pt x="5948404" y="2891097"/>
                </a:cubicBezTo>
                <a:cubicBezTo>
                  <a:pt x="5953898" y="2892013"/>
                  <a:pt x="5959543" y="2891097"/>
                  <a:pt x="5965113" y="2891097"/>
                </a:cubicBezTo>
                <a:lnTo>
                  <a:pt x="5012700" y="29245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87056" name="Straight Arrow Connector 51"/>
          <p:cNvCxnSpPr>
            <a:cxnSpLocks noChangeShapeType="1"/>
            <a:endCxn id="87047" idx="0"/>
          </p:cNvCxnSpPr>
          <p:nvPr/>
        </p:nvCxnSpPr>
        <p:spPr bwMode="auto">
          <a:xfrm flipH="1">
            <a:off x="1819275" y="3248025"/>
            <a:ext cx="25400" cy="1254125"/>
          </a:xfrm>
          <a:prstGeom prst="straightConnector1">
            <a:avLst/>
          </a:prstGeom>
          <a:noFill/>
          <a:ln w="57150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5191125" y="5548313"/>
            <a:ext cx="2146300" cy="971550"/>
          </a:xfrm>
          <a:prstGeom prst="roundRect">
            <a:avLst>
              <a:gd name="adj" fmla="val 11866"/>
            </a:avLst>
          </a:prstGeom>
          <a:gradFill rotWithShape="1">
            <a:gsLst>
              <a:gs pos="0">
                <a:srgbClr val="EAF6FB"/>
              </a:gs>
              <a:gs pos="64999">
                <a:srgbClr val="CAE8F4"/>
              </a:gs>
              <a:gs pos="100000">
                <a:srgbClr val="B4DFF0"/>
              </a:gs>
            </a:gsLst>
            <a:lin ang="5400000" scaled="1"/>
          </a:gradFill>
          <a:ln w="9525">
            <a:solidFill>
              <a:srgbClr val="6A9DAE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87058" name="Picture 13" descr="MCj0431616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5857875"/>
            <a:ext cx="48418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9" name="Picture 13" descr="MCj0431616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8" y="5843588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60" name="Group 52"/>
          <p:cNvGrpSpPr>
            <a:grpSpLocks/>
          </p:cNvGrpSpPr>
          <p:nvPr/>
        </p:nvGrpSpPr>
        <p:grpSpPr bwMode="auto">
          <a:xfrm>
            <a:off x="5432425" y="1462088"/>
            <a:ext cx="3347107" cy="3419475"/>
            <a:chOff x="1069375" y="2446147"/>
            <a:chExt cx="3346348" cy="3418693"/>
          </a:xfrm>
        </p:grpSpPr>
        <p:sp>
          <p:nvSpPr>
            <p:cNvPr id="54" name="Rectangle 53"/>
            <p:cNvSpPr/>
            <p:nvPr/>
          </p:nvSpPr>
          <p:spPr>
            <a:xfrm>
              <a:off x="1069375" y="3375335"/>
              <a:ext cx="1821281" cy="755909"/>
            </a:xfrm>
            <a:prstGeom prst="rect">
              <a:avLst/>
            </a:prstGeom>
            <a:gradFill rotWithShape="1">
              <a:gsLst>
                <a:gs pos="0">
                  <a:srgbClr val="9E9273">
                    <a:tint val="100000"/>
                    <a:shade val="100000"/>
                    <a:satMod val="130000"/>
                  </a:srgbClr>
                </a:gs>
                <a:gs pos="100000">
                  <a:srgbClr val="9E9273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tIns="1828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ea typeface="+mn-ea"/>
                </a:rPr>
                <a:t>mapping</a:t>
              </a:r>
              <a:endParaRPr lang="en-US" sz="1800" kern="0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87068" name="Rectangle 54"/>
            <p:cNvSpPr>
              <a:spLocks noChangeArrowheads="1"/>
            </p:cNvSpPr>
            <p:nvPr/>
          </p:nvSpPr>
          <p:spPr bwMode="auto">
            <a:xfrm>
              <a:off x="2154078" y="2446147"/>
              <a:ext cx="2261645" cy="830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dirty="0">
                  <a:latin typeface="Comic Sans MS" charset="0"/>
                </a:rPr>
                <a:t>name </a:t>
              </a:r>
              <a:br>
                <a:rPr lang="en-US" altLang="x-none" dirty="0">
                  <a:latin typeface="Comic Sans MS" charset="0"/>
                </a:rPr>
              </a:br>
              <a:r>
                <a:rPr lang="en-US" altLang="x-none" dirty="0">
                  <a:latin typeface="Comic Sans MS" charset="0"/>
                </a:rPr>
                <a:t>(e.g., </a:t>
              </a:r>
              <a:r>
                <a:rPr lang="en-US" altLang="zh-CN" dirty="0" err="1">
                  <a:latin typeface="Comic Sans MS" charset="0"/>
                </a:rPr>
                <a:t>sina.com</a:t>
              </a:r>
              <a:r>
                <a:rPr lang="en-US" altLang="x-none" dirty="0">
                  <a:latin typeface="Comic Sans MS" charset="0"/>
                </a:rPr>
                <a:t>)</a:t>
              </a:r>
              <a:endParaRPr lang="en-US" altLang="x-none" dirty="0"/>
            </a:p>
          </p:txBody>
        </p:sp>
        <p:cxnSp>
          <p:nvCxnSpPr>
            <p:cNvPr id="87069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1990390" y="2577570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70" name="Rectangle 56"/>
            <p:cNvSpPr>
              <a:spLocks noChangeArrowheads="1"/>
            </p:cNvSpPr>
            <p:nvPr/>
          </p:nvSpPr>
          <p:spPr bwMode="auto">
            <a:xfrm>
              <a:off x="2585561" y="5403175"/>
              <a:ext cx="7435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latin typeface="Comic Sans MS" charset="0"/>
                </a:rPr>
                <a:t>1 IP</a:t>
              </a:r>
              <a:endParaRPr lang="en-US" altLang="x-none"/>
            </a:p>
          </p:txBody>
        </p:sp>
      </p:grpSp>
      <p:sp>
        <p:nvSpPr>
          <p:cNvPr id="87061" name="Freeform 57"/>
          <p:cNvSpPr>
            <a:spLocks/>
          </p:cNvSpPr>
          <p:nvPr/>
        </p:nvSpPr>
        <p:spPr bwMode="auto">
          <a:xfrm>
            <a:off x="6218238" y="3778250"/>
            <a:ext cx="550862" cy="1308100"/>
          </a:xfrm>
          <a:custGeom>
            <a:avLst/>
            <a:gdLst>
              <a:gd name="T0" fmla="*/ 162405 w 551695"/>
              <a:gd name="T1" fmla="*/ 0 h 1308005"/>
              <a:gd name="T2" fmla="*/ 535272 w 551695"/>
              <a:gd name="T3" fmla="*/ 1037615 h 13080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51695" h="1308005">
                <a:moveTo>
                  <a:pt x="167388" y="0"/>
                </a:moveTo>
                <a:cubicBezTo>
                  <a:pt x="-20588" y="884319"/>
                  <a:pt x="-208564" y="1768638"/>
                  <a:pt x="551695" y="103611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87062" name="Straight Arrow Connector 51"/>
          <p:cNvCxnSpPr>
            <a:cxnSpLocks noChangeShapeType="1"/>
          </p:cNvCxnSpPr>
          <p:nvPr/>
        </p:nvCxnSpPr>
        <p:spPr bwMode="auto">
          <a:xfrm flipH="1">
            <a:off x="5748338" y="3167063"/>
            <a:ext cx="492125" cy="2665412"/>
          </a:xfrm>
          <a:prstGeom prst="straightConnector1">
            <a:avLst/>
          </a:prstGeom>
          <a:noFill/>
          <a:ln w="57150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63" name="Straight Arrow Connector 51"/>
          <p:cNvCxnSpPr>
            <a:cxnSpLocks noChangeShapeType="1"/>
            <a:endCxn id="87059" idx="0"/>
          </p:cNvCxnSpPr>
          <p:nvPr/>
        </p:nvCxnSpPr>
        <p:spPr bwMode="auto">
          <a:xfrm>
            <a:off x="6399213" y="3192463"/>
            <a:ext cx="682625" cy="2651125"/>
          </a:xfrm>
          <a:prstGeom prst="straightConnector1">
            <a:avLst/>
          </a:prstGeom>
          <a:noFill/>
          <a:ln w="57150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Rectangle 56"/>
          <p:cNvSpPr>
            <a:spLocks noChangeArrowheads="1"/>
          </p:cNvSpPr>
          <p:nvPr/>
        </p:nvSpPr>
        <p:spPr bwMode="auto">
          <a:xfrm>
            <a:off x="5195888" y="4611688"/>
            <a:ext cx="744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Comic Sans MS" charset="0"/>
              </a:rPr>
              <a:t>1 IP</a:t>
            </a:r>
            <a:endParaRPr lang="en-US" altLang="x-none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18CBA0F-AE1D-C04B-8649-7E71B36DC8A8}" type="slidenum">
              <a:rPr lang="en-US" altLang="x-none" sz="1400"/>
              <a:pPr/>
              <a:t>43</a:t>
            </a:fld>
            <a:endParaRPr lang="en-US" altLang="x-none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</a:t>
            </a:r>
            <a:r>
              <a:rPr lang="en-US" altLang="zh-CN" dirty="0">
                <a:ea typeface="ＭＳ Ｐゴシック" charset="-128"/>
              </a:rPr>
              <a:t>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Clr>
                <a:srgbClr val="0033CC"/>
              </a:buClr>
              <a:buFont typeface="Wingdings" charset="2"/>
              <a:buChar char="q"/>
            </a:pPr>
            <a:r>
              <a:rPr lang="en-US" altLang="x-none" dirty="0">
                <a:ea typeface="宋体" charset="-122"/>
              </a:rPr>
              <a:t>Layered network architecture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Application layer o</a:t>
            </a:r>
            <a:r>
              <a:rPr lang="en-US" altLang="x-none" dirty="0">
                <a:ea typeface="ＭＳ Ｐゴシック" charset="-128"/>
              </a:rPr>
              <a:t>verview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2160622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F9A6484-6387-8644-A3B4-74A5D064FD0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DNS: Domain Name System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399" y="1641475"/>
            <a:ext cx="3898901" cy="506571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Function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map between 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x-none" sz="2000" dirty="0">
                <a:ea typeface="ＭＳ Ｐゴシック" charset="-128"/>
              </a:rPr>
              <a:t>domain name</a:t>
            </a:r>
            <a:r>
              <a:rPr lang="en-US" altLang="zh-CN" sz="2000" dirty="0">
                <a:ea typeface="宋体" charset="-122"/>
              </a:rPr>
              <a:t>, service)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zh-CN" sz="2000" dirty="0">
                <a:ea typeface="宋体" charset="-122"/>
              </a:rPr>
              <a:t>to value, e.g.,</a:t>
            </a:r>
          </a:p>
          <a:p>
            <a:pPr lvl="2"/>
            <a:r>
              <a:rPr lang="en-US" altLang="zh-CN" sz="1800" dirty="0">
                <a:ea typeface="宋体" charset="-122"/>
              </a:rPr>
              <a:t>(</a:t>
            </a:r>
            <a:r>
              <a:rPr lang="en-US" altLang="x-none" sz="1800" dirty="0" err="1">
                <a:ea typeface="ＭＳ Ｐゴシック" charset="-128"/>
              </a:rPr>
              <a:t>xmu.edu</a:t>
            </a:r>
            <a:r>
              <a:rPr lang="en-US" altLang="zh-CN" sz="1800" dirty="0" err="1">
                <a:ea typeface="ＭＳ Ｐゴシック" charset="-128"/>
              </a:rPr>
              <a:t>.cn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addr</a:t>
            </a:r>
            <a:r>
              <a:rPr lang="en-US" altLang="zh-CN" sz="1800" dirty="0">
                <a:ea typeface="宋体" charset="-122"/>
              </a:rPr>
              <a:t>)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-&gt; </a:t>
            </a:r>
            <a:r>
              <a:rPr lang="en-US" altLang="x-none" sz="1800" dirty="0">
                <a:ea typeface="ＭＳ Ｐゴシック" charset="-128"/>
              </a:rPr>
              <a:t>210.34.0.35</a:t>
            </a:r>
            <a:br>
              <a:rPr lang="en-US" altLang="x-none" sz="1800" dirty="0">
                <a:ea typeface="ＭＳ Ｐゴシック" charset="-128"/>
              </a:rPr>
            </a:br>
            <a:endParaRPr lang="en-US" altLang="zh-CN" sz="1800" dirty="0">
              <a:ea typeface="宋体" charset="-122"/>
            </a:endParaRPr>
          </a:p>
          <a:p>
            <a:pPr lvl="2"/>
            <a:r>
              <a:rPr lang="en-US" altLang="zh-CN" sz="1800" dirty="0">
                <a:ea typeface="宋体" charset="-122"/>
              </a:rPr>
              <a:t>(</a:t>
            </a:r>
            <a:r>
              <a:rPr lang="en-US" altLang="zh-CN" sz="1800" dirty="0" err="1">
                <a:ea typeface="宋体" charset="-122"/>
              </a:rPr>
              <a:t>xmu.edu.cn</a:t>
            </a:r>
            <a:r>
              <a:rPr lang="en-US" altLang="zh-CN" sz="1800" dirty="0">
                <a:ea typeface="宋体" charset="-122"/>
              </a:rPr>
              <a:t>,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email)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-&gt; cmsn1.xmu.edu.cn</a:t>
            </a:r>
            <a:br>
              <a:rPr lang="en-US" altLang="zh-CN" sz="1800" dirty="0">
                <a:ea typeface="宋体" charset="-122"/>
              </a:rPr>
            </a:br>
            <a:endParaRPr lang="en-US" altLang="zh-CN" sz="1800" dirty="0">
              <a:ea typeface="宋体" charset="-122"/>
            </a:endParaRPr>
          </a:p>
          <a:p>
            <a:pPr lvl="2"/>
            <a:endParaRPr lang="en-US" altLang="zh-CN" sz="1800" dirty="0">
              <a:ea typeface="宋体" charset="-122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610100" y="1466850"/>
            <a:ext cx="4200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9318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4754563"/>
            <a:ext cx="615950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4754563"/>
            <a:ext cx="617538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1" name="Picture 13"/>
          <p:cNvPicPr>
            <a:picLocks noChangeAspect="1" noChangeArrowheads="1"/>
          </p:cNvPicPr>
          <p:nvPr/>
        </p:nvPicPr>
        <p:blipFill>
          <a:blip r:embed="rId4">
            <a:lum bright="-1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1579563"/>
            <a:ext cx="2884488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3762375"/>
            <a:ext cx="685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46" name="Line 15"/>
          <p:cNvSpPr>
            <a:spLocks noChangeShapeType="1"/>
          </p:cNvSpPr>
          <p:nvPr/>
        </p:nvSpPr>
        <p:spPr bwMode="auto">
          <a:xfrm>
            <a:off x="7110413" y="4657725"/>
            <a:ext cx="0" cy="427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7" name="Line 16"/>
          <p:cNvSpPr>
            <a:spLocks noChangeShapeType="1"/>
          </p:cNvSpPr>
          <p:nvPr/>
        </p:nvSpPr>
        <p:spPr bwMode="auto">
          <a:xfrm>
            <a:off x="6350000" y="5084763"/>
            <a:ext cx="1519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8" name="Line 17"/>
          <p:cNvSpPr>
            <a:spLocks noChangeShapeType="1"/>
          </p:cNvSpPr>
          <p:nvPr/>
        </p:nvSpPr>
        <p:spPr bwMode="auto">
          <a:xfrm>
            <a:off x="6604000" y="5084763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9" name="Line 18"/>
          <p:cNvSpPr>
            <a:spLocks noChangeShapeType="1"/>
          </p:cNvSpPr>
          <p:nvPr/>
        </p:nvSpPr>
        <p:spPr bwMode="auto">
          <a:xfrm>
            <a:off x="6224588" y="5481638"/>
            <a:ext cx="379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0" name="Line 19"/>
          <p:cNvSpPr>
            <a:spLocks noChangeShapeType="1"/>
          </p:cNvSpPr>
          <p:nvPr/>
        </p:nvSpPr>
        <p:spPr bwMode="auto">
          <a:xfrm>
            <a:off x="7616825" y="5084763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1" name="Line 20"/>
          <p:cNvSpPr>
            <a:spLocks noChangeShapeType="1"/>
          </p:cNvSpPr>
          <p:nvPr/>
        </p:nvSpPr>
        <p:spPr bwMode="auto">
          <a:xfrm>
            <a:off x="7616825" y="5481638"/>
            <a:ext cx="695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2" name="Text Box 21"/>
          <p:cNvSpPr txBox="1">
            <a:spLocks noChangeArrowheads="1"/>
          </p:cNvSpPr>
          <p:nvPr/>
        </p:nvSpPr>
        <p:spPr bwMode="auto">
          <a:xfrm>
            <a:off x="7539038" y="4010025"/>
            <a:ext cx="1076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r</a:t>
            </a:r>
            <a:r>
              <a:rPr lang="en-US" sz="2000">
                <a:solidFill>
                  <a:srgbClr val="000000"/>
                </a:solidFill>
              </a:rPr>
              <a:t>outers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  <p:sp>
        <p:nvSpPr>
          <p:cNvPr id="39953" name="AutoShape 23"/>
          <p:cNvSpPr>
            <a:spLocks noChangeArrowheads="1"/>
          </p:cNvSpPr>
          <p:nvPr/>
        </p:nvSpPr>
        <p:spPr bwMode="auto">
          <a:xfrm>
            <a:off x="5797550" y="3062288"/>
            <a:ext cx="615950" cy="303212"/>
          </a:xfrm>
          <a:prstGeom prst="leftRightArrow">
            <a:avLst>
              <a:gd name="adj1" fmla="val 50000"/>
              <a:gd name="adj2" fmla="val 40628"/>
            </a:avLst>
          </a:prstGeom>
          <a:solidFill>
            <a:srgbClr val="66FFFF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93201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3065463"/>
            <a:ext cx="7699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55" name="Text Box 26"/>
          <p:cNvSpPr txBox="1">
            <a:spLocks noChangeArrowheads="1"/>
          </p:cNvSpPr>
          <p:nvPr/>
        </p:nvSpPr>
        <p:spPr bwMode="auto">
          <a:xfrm>
            <a:off x="4992688" y="33655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dirty="0">
                <a:solidFill>
                  <a:srgbClr val="808080"/>
                </a:solidFill>
              </a:rPr>
              <a:t>DNS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3203" name="Group 27"/>
          <p:cNvGrpSpPr>
            <a:grpSpLocks/>
          </p:cNvGrpSpPr>
          <p:nvPr/>
        </p:nvGrpSpPr>
        <p:grpSpPr bwMode="auto">
          <a:xfrm>
            <a:off x="4183063" y="3879850"/>
            <a:ext cx="2114550" cy="915988"/>
            <a:chOff x="-30" y="2702"/>
            <a:chExt cx="1605" cy="665"/>
          </a:xfrm>
        </p:grpSpPr>
        <p:sp>
          <p:nvSpPr>
            <p:cNvPr id="39959" name="Text Box 28"/>
            <p:cNvSpPr txBox="1">
              <a:spLocks noChangeArrowheads="1"/>
            </p:cNvSpPr>
            <p:nvPr/>
          </p:nvSpPr>
          <p:spPr bwMode="auto">
            <a:xfrm>
              <a:off x="-30" y="2702"/>
              <a:ext cx="1605" cy="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Hostname</a:t>
              </a: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, Service</a:t>
              </a:r>
              <a:endParaRPr lang="en-US" dirty="0">
                <a:solidFill>
                  <a:srgbClr val="000000"/>
                </a:solidFill>
                <a:latin typeface="Arial" charset="0"/>
              </a:endParaRPr>
            </a:p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</a:endParaRPr>
            </a:p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Address</a:t>
              </a:r>
            </a:p>
          </p:txBody>
        </p:sp>
        <p:sp>
          <p:nvSpPr>
            <p:cNvPr id="39960" name="Line 29"/>
            <p:cNvSpPr>
              <a:spLocks noChangeShapeType="1"/>
            </p:cNvSpPr>
            <p:nvPr/>
          </p:nvSpPr>
          <p:spPr bwMode="auto">
            <a:xfrm>
              <a:off x="768" y="3015"/>
              <a:ext cx="0" cy="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9957" name="Text Box 30"/>
          <p:cNvSpPr txBox="1">
            <a:spLocks noChangeArrowheads="1"/>
          </p:cNvSpPr>
          <p:nvPr/>
        </p:nvSpPr>
        <p:spPr bwMode="auto">
          <a:xfrm>
            <a:off x="6653213" y="5535613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s</a:t>
            </a:r>
            <a:r>
              <a:rPr lang="en-US" sz="2000">
                <a:solidFill>
                  <a:srgbClr val="000000"/>
                </a:solidFill>
              </a:rPr>
              <a:t>ervers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  <p:sp>
        <p:nvSpPr>
          <p:cNvPr id="39958" name="Text Box 31"/>
          <p:cNvSpPr txBox="1">
            <a:spLocks noChangeArrowheads="1"/>
          </p:cNvSpPr>
          <p:nvPr/>
        </p:nvSpPr>
        <p:spPr bwMode="auto">
          <a:xfrm>
            <a:off x="4886325" y="1711325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sz="2000">
                <a:solidFill>
                  <a:srgbClr val="000000"/>
                </a:solidFill>
              </a:rPr>
              <a:t>lients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D41C57D-5CBD-A548-971B-878C6ABDEB0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DNS Records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7820025" cy="5143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>
                <a:solidFill>
                  <a:schemeClr val="accent2"/>
                </a:solidFill>
                <a:ea typeface="ＭＳ Ｐゴシック" charset="-128"/>
              </a:rPr>
              <a:t>DNS:</a:t>
            </a:r>
            <a:r>
              <a:rPr lang="en-US" altLang="x-none" sz="2400">
                <a:ea typeface="ＭＳ Ｐゴシック" charset="-128"/>
              </a:rPr>
              <a:t> stores resource records </a:t>
            </a:r>
            <a:r>
              <a:rPr lang="en-US" altLang="x-none" sz="2400">
                <a:solidFill>
                  <a:srgbClr val="FF0000"/>
                </a:solidFill>
                <a:ea typeface="ＭＳ Ｐゴシック" charset="-128"/>
              </a:rPr>
              <a:t>(RR)</a:t>
            </a:r>
            <a:endParaRPr lang="en-US" altLang="x-none" sz="2400">
              <a:ea typeface="ＭＳ Ｐゴシック" charset="-128"/>
            </a:endParaRP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3875" y="3720630"/>
            <a:ext cx="4000500" cy="2286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Type=NS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name</a:t>
            </a:r>
            <a:r>
              <a:rPr lang="en-US" altLang="x-none" sz="2000" dirty="0">
                <a:ea typeface="ＭＳ Ｐゴシック" charset="-128"/>
              </a:rPr>
              <a:t> is domain (e.g. </a:t>
            </a:r>
            <a:r>
              <a:rPr lang="en-US" altLang="zh-CN" sz="2000" dirty="0" err="1">
                <a:ea typeface="ＭＳ Ｐゴシック" charset="-128"/>
              </a:rPr>
              <a:t>xmu</a:t>
            </a:r>
            <a:r>
              <a:rPr lang="en-US" altLang="x-none" sz="2000" dirty="0" err="1">
                <a:ea typeface="ＭＳ Ｐゴシック" charset="-128"/>
              </a:rPr>
              <a:t>.edu</a:t>
            </a:r>
            <a:r>
              <a:rPr lang="en-US" altLang="zh-CN" sz="2000" dirty="0" err="1">
                <a:ea typeface="ＭＳ Ｐゴシック" charset="-128"/>
              </a:rPr>
              <a:t>.cn</a:t>
            </a:r>
            <a:r>
              <a:rPr lang="en-US" altLang="x-none" sz="2000" dirty="0">
                <a:ea typeface="ＭＳ Ｐゴシック" charset="-128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value</a:t>
            </a:r>
            <a:r>
              <a:rPr lang="en-US" altLang="x-none" sz="2000" dirty="0">
                <a:ea typeface="ＭＳ Ｐゴシック" charset="-128"/>
              </a:rPr>
              <a:t> is the name of the authoritative name server for this domain</a:t>
            </a:r>
          </a:p>
        </p:txBody>
      </p:sp>
      <p:grpSp>
        <p:nvGrpSpPr>
          <p:cNvPr id="95237" name="Group 8"/>
          <p:cNvGrpSpPr>
            <a:grpSpLocks/>
          </p:cNvGrpSpPr>
          <p:nvPr/>
        </p:nvGrpSpPr>
        <p:grpSpPr bwMode="auto">
          <a:xfrm>
            <a:off x="1795463" y="1781175"/>
            <a:ext cx="6434137" cy="588963"/>
            <a:chOff x="1407" y="1206"/>
            <a:chExt cx="3379" cy="280"/>
          </a:xfrm>
        </p:grpSpPr>
        <p:sp>
          <p:nvSpPr>
            <p:cNvPr id="44043" name="Text Box 6"/>
            <p:cNvSpPr txBox="1">
              <a:spLocks noChangeArrowheads="1"/>
            </p:cNvSpPr>
            <p:nvPr/>
          </p:nvSpPr>
          <p:spPr bwMode="auto">
            <a:xfrm>
              <a:off x="1407" y="1248"/>
              <a:ext cx="337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</a:rPr>
                <a:t>RR format: 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(name, </a:t>
              </a:r>
              <a:r>
                <a:rPr lang="en-US" b="1">
                  <a:solidFill>
                    <a:srgbClr val="000000"/>
                  </a:solidFill>
                </a:rPr>
                <a:t>type,</a:t>
              </a:r>
              <a:r>
                <a:rPr lang="en-US">
                  <a:solidFill>
                    <a:srgbClr val="000000"/>
                  </a:solidFill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value, </a:t>
              </a:r>
              <a:r>
                <a:rPr lang="en-US" b="1">
                  <a:solidFill>
                    <a:srgbClr val="FF0000"/>
                  </a:solidFill>
                  <a:latin typeface="Courier New" charset="0"/>
                </a:rPr>
                <a:t>ttl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)</a:t>
              </a:r>
            </a:p>
          </p:txBody>
        </p:sp>
        <p:sp>
          <p:nvSpPr>
            <p:cNvPr id="44044" name="Rectangle 7"/>
            <p:cNvSpPr>
              <a:spLocks noChangeArrowheads="1"/>
            </p:cNvSpPr>
            <p:nvPr/>
          </p:nvSpPr>
          <p:spPr bwMode="auto">
            <a:xfrm>
              <a:off x="1458" y="1206"/>
              <a:ext cx="3318" cy="28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CC"/>
                </a:solidFill>
                <a:ea typeface="ＭＳ Ｐゴシック" charset="0"/>
              </a:endParaRPr>
            </a:p>
          </p:txBody>
        </p:sp>
      </p:grp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523875" y="2540745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Type=A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hostname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IP address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4714874" y="2531220"/>
            <a:ext cx="3965575" cy="156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Type=CNAME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solidFill>
                  <a:srgbClr val="000000"/>
                </a:solidFill>
                <a:latin typeface="Courier New" charset="0"/>
              </a:rPr>
              <a:t>name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is an alias of a </a:t>
            </a:r>
            <a:r>
              <a:rPr lang="ja-JP" altLang="en-US" sz="2000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canonical</a:t>
            </a:r>
            <a:r>
              <a:rPr lang="ja-JP" altLang="en-US" sz="2000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 (real) 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solidFill>
                  <a:srgbClr val="000000"/>
                </a:solidFill>
                <a:latin typeface="Courier New" charset="0"/>
              </a:rPr>
              <a:t>value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is canonical name</a:t>
            </a: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4715280" y="3975032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Type=MX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hostname of mail server associated with 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name</a:t>
            </a: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706938" y="5064205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Type=SRV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general extension for services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0700" y="5871320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Type=TXT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general txt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95243" name="Rectangle 1"/>
          <p:cNvSpPr>
            <a:spLocks noChangeArrowheads="1"/>
          </p:cNvSpPr>
          <p:nvPr/>
        </p:nvSpPr>
        <p:spPr bwMode="auto">
          <a:xfrm>
            <a:off x="4108450" y="122238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/>
              <a:t>http://www.iana.org/assignments/dns-parameters/dns-parameters.xhtml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695825" y="6081483"/>
            <a:ext cx="4448175" cy="69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Type=PTR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 pointer to another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build="p"/>
      <p:bldP spid="76809" grpId="0"/>
      <p:bldP spid="76810" grpId="0"/>
      <p:bldP spid="76811" grpId="0"/>
      <p:bldP spid="12" grpId="0"/>
      <p:bldP spid="13" grpId="0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Can DNS handle multiple values  for the same (name, service)?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3ECADF-3FA0-D248-AE5B-0C445E70B6BD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52263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CD0E45-4BF9-994A-BEBF-693E58119AD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Try DNS: Examples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dig &lt;name&gt; &lt;type&gt;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Try </a:t>
            </a:r>
            <a:r>
              <a:rPr lang="en-US" altLang="x-none" dirty="0" err="1">
                <a:ea typeface="ＭＳ Ｐゴシック" charset="-128"/>
              </a:rPr>
              <a:t>xmu.edu</a:t>
            </a:r>
            <a:r>
              <a:rPr lang="en-US" altLang="zh-CN" dirty="0" err="1">
                <a:ea typeface="ＭＳ Ｐゴシック" charset="-128"/>
              </a:rPr>
              <a:t>.cn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/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others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and various types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dig &lt;domain&gt; txt to retrieve </a:t>
            </a:r>
            <a:r>
              <a:rPr lang="en-US" altLang="x-none" dirty="0" err="1">
                <a:ea typeface="ＭＳ Ｐゴシック" charset="-128"/>
              </a:rPr>
              <a:t>spf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BFA114-550A-0440-BD38-06DCAB9F98A5}"/>
              </a:ext>
            </a:extLst>
          </p:cNvPr>
          <p:cNvSpPr/>
          <p:nvPr/>
        </p:nvSpPr>
        <p:spPr>
          <a:xfrm>
            <a:off x="221672" y="5973028"/>
            <a:ext cx="8084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http://</a:t>
            </a:r>
            <a:r>
              <a:rPr lang="en-US" dirty="0" err="1">
                <a:solidFill>
                  <a:srgbClr val="000000"/>
                </a:solidFill>
              </a:rPr>
              <a:t>www.zytrax.com</a:t>
            </a:r>
            <a:r>
              <a:rPr lang="en-US" dirty="0">
                <a:solidFill>
                  <a:srgbClr val="000000"/>
                </a:solidFill>
              </a:rPr>
              <a:t>/books/</a:t>
            </a:r>
            <a:r>
              <a:rPr lang="en-US" dirty="0" err="1">
                <a:solidFill>
                  <a:srgbClr val="000000"/>
                </a:solidFill>
              </a:rPr>
              <a:t>dns</a:t>
            </a:r>
            <a:r>
              <a:rPr lang="en-US" dirty="0">
                <a:solidFill>
                  <a:srgbClr val="000000"/>
                </a:solidFill>
              </a:rPr>
              <a:t>/ch9/</a:t>
            </a:r>
            <a:r>
              <a:rPr lang="en-US" dirty="0" err="1">
                <a:solidFill>
                  <a:srgbClr val="000000"/>
                </a:solidFill>
              </a:rPr>
              <a:t>spf.html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MX can return multiple servers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DNS may rotate the servers in answer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Address can also return multiple addresses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SP</a:t>
            </a:r>
            <a:r>
              <a:rPr lang="en-US" altLang="zh-CN" dirty="0"/>
              <a:t>F</a:t>
            </a:r>
            <a:r>
              <a:rPr lang="en-US" dirty="0"/>
              <a:t> is encoded as the txt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F8BDA6-2F5E-144E-BDA8-705FF6ECCAE5}" type="slidenum">
              <a:rPr lang="en-US" altLang="x-none" smtClean="0"/>
              <a:pPr/>
              <a:t>48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55733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DKIM Example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665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Send email from </a:t>
            </a:r>
            <a:r>
              <a:rPr lang="en-US" altLang="x-none" dirty="0" err="1">
                <a:ea typeface="ＭＳ Ｐゴシック" charset="-128"/>
              </a:rPr>
              <a:t>hotmail</a:t>
            </a:r>
            <a:r>
              <a:rPr lang="en-US" altLang="x-none" dirty="0">
                <a:ea typeface="ＭＳ Ｐゴシック" charset="-128"/>
              </a:rPr>
              <a:t> and check message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8B08982-CC3A-1847-B747-2F10F45E113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83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20D757-6941-BD47-93CF-B51CFAA54DF9}" type="slidenum">
              <a:rPr lang="en-US" altLang="x-none" sz="1400"/>
              <a:pPr/>
              <a:t>5</a:t>
            </a:fld>
            <a:endParaRPr lang="en-US" altLang="x-none" sz="140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Multiplexing/Demultiplexing</a:t>
            </a:r>
          </a:p>
        </p:txBody>
      </p:sp>
      <p:pic>
        <p:nvPicPr>
          <p:cNvPr id="5222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7675"/>
            <a:ext cx="914400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DKIM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199"/>
            <a:ext cx="7772400" cy="516052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DKIM</a:t>
            </a:r>
            <a:r>
              <a:rPr lang="zh-CN" altLang="en-US" sz="2000" dirty="0"/>
              <a:t> </a:t>
            </a:r>
            <a:r>
              <a:rPr lang="en-US" altLang="zh-CN" sz="2000" dirty="0"/>
              <a:t>/</a:t>
            </a:r>
            <a:r>
              <a:rPr lang="zh-CN" altLang="en-US" sz="2000" dirty="0"/>
              <a:t> </a:t>
            </a:r>
            <a:r>
              <a:rPr lang="en-US" altLang="zh-CN" sz="2000" dirty="0"/>
              <a:t>ARC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 err="1"/>
              <a:t>Msg</a:t>
            </a:r>
            <a:r>
              <a:rPr lang="en-US" sz="2000" dirty="0"/>
              <a:t>: ARC-Message-Signature: </a:t>
            </a:r>
            <a:r>
              <a:rPr lang="en-US" sz="2000" dirty="0" err="1"/>
              <a:t>i</a:t>
            </a:r>
            <a:r>
              <a:rPr lang="en-US" sz="2000" dirty="0"/>
              <a:t>=1; a=rsa-sha256; c=relaxed/relaxed; d=</a:t>
            </a:r>
            <a:r>
              <a:rPr lang="en-US" sz="2000" dirty="0" err="1">
                <a:solidFill>
                  <a:srgbClr val="FF0000"/>
                </a:solidFill>
              </a:rPr>
              <a:t>microsoft.com</a:t>
            </a:r>
            <a:r>
              <a:rPr lang="en-US" sz="2000" dirty="0"/>
              <a:t>;</a:t>
            </a:r>
            <a:r>
              <a:rPr lang="zh-CN" altLang="en-US" sz="2000" dirty="0"/>
              <a:t> </a:t>
            </a:r>
            <a:r>
              <a:rPr lang="en-US" sz="2000" dirty="0"/>
              <a:t>s=</a:t>
            </a:r>
            <a:r>
              <a:rPr lang="en-US" sz="2000" dirty="0">
                <a:solidFill>
                  <a:srgbClr val="FF0000"/>
                </a:solidFill>
              </a:rPr>
              <a:t>arcselector9901</a:t>
            </a:r>
            <a:r>
              <a:rPr lang="en-US" sz="2000" dirty="0"/>
              <a:t>; h=</a:t>
            </a:r>
            <a:r>
              <a:rPr lang="en-US" sz="2000" dirty="0" err="1"/>
              <a:t>From:Date:Subject:Message-ID:Content-Type:MIME-Version</a:t>
            </a:r>
            <a:r>
              <a:rPr lang="en-US" sz="2000" dirty="0"/>
              <a:t>;</a:t>
            </a:r>
            <a:r>
              <a:rPr lang="zh-CN" altLang="en-US" sz="2000" dirty="0"/>
              <a:t> </a:t>
            </a:r>
            <a:r>
              <a:rPr lang="en-US" sz="2000" dirty="0" err="1"/>
              <a:t>bh</a:t>
            </a:r>
            <a:r>
              <a:rPr lang="en-US" sz="2000" dirty="0"/>
              <a:t>=bO91TxHI+4MjgAusrfg0EWGiDmvQ5hZRZ/aqb1MKLY8=;</a:t>
            </a:r>
            <a:r>
              <a:rPr lang="zh-CN" altLang="en-US" sz="2000" dirty="0"/>
              <a:t> </a:t>
            </a:r>
            <a:r>
              <a:rPr lang="en-US" altLang="zh-CN" sz="2000" dirty="0"/>
              <a:t>…</a:t>
            </a:r>
            <a:endParaRPr lang="en-US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/>
              <a:t>DKIM-Signature: v=1; a=rsa-sha256; c=relaxed/relaxed;</a:t>
            </a:r>
            <a:r>
              <a:rPr lang="zh-CN" altLang="en-US" sz="2000" dirty="0"/>
              <a:t>    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/>
              <a:t>d=</a:t>
            </a:r>
            <a:r>
              <a:rPr lang="en-US" sz="2000" dirty="0" err="1"/>
              <a:t>hotmail.com</a:t>
            </a:r>
            <a:r>
              <a:rPr lang="en-US" sz="2000" dirty="0"/>
              <a:t>; s=selector1; h=</a:t>
            </a:r>
            <a:r>
              <a:rPr lang="en-US" sz="2000" dirty="0" err="1"/>
              <a:t>From:Date:Subject:Message</a:t>
            </a:r>
            <a:r>
              <a:rPr lang="en-US" sz="2000" dirty="0"/>
              <a:t>-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 err="1"/>
              <a:t>ID:Content-Type:MIME-Version:X-MS-Exchange</a:t>
            </a:r>
            <a:r>
              <a:rPr lang="en-US" sz="2000" dirty="0"/>
              <a:t>-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 err="1"/>
              <a:t>SenderADCheck</a:t>
            </a:r>
            <a:r>
              <a:rPr lang="en-US" sz="2000" dirty="0"/>
              <a:t>;</a:t>
            </a:r>
            <a:r>
              <a:rPr lang="mr-IN" sz="2000" dirty="0"/>
              <a:t>…</a:t>
            </a: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Query: </a:t>
            </a:r>
            <a:r>
              <a:rPr lang="en-US" altLang="zh-CN" sz="2000" dirty="0"/>
              <a:t>dig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arcselector9901</a:t>
            </a:r>
            <a:r>
              <a:rPr lang="en-US" sz="2000" dirty="0"/>
              <a:t>._domainkey.</a:t>
            </a:r>
            <a:r>
              <a:rPr lang="en-US" sz="2000" dirty="0">
                <a:solidFill>
                  <a:srgbClr val="FF0000"/>
                </a:solidFill>
              </a:rPr>
              <a:t>microsoft.com</a:t>
            </a:r>
            <a:r>
              <a:rPr lang="en-US" sz="2000" dirty="0"/>
              <a:t> txt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DKIM introduces a session key to allow </a:t>
            </a:r>
            <a:r>
              <a:rPr lang="en-US" sz="2000" dirty="0">
                <a:solidFill>
                  <a:srgbClr val="FF0000"/>
                </a:solidFill>
              </a:rPr>
              <a:t>multiple</a:t>
            </a:r>
            <a:r>
              <a:rPr lang="en-US" sz="2000" dirty="0"/>
              <a:t> public keys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&lt;session&gt;._</a:t>
            </a:r>
            <a:r>
              <a:rPr lang="en-US" sz="1800" dirty="0" err="1"/>
              <a:t>domainkey</a:t>
            </a:r>
            <a:r>
              <a:rPr lang="en-US" sz="1800" dirty="0"/>
              <a:t>.&lt;domain&gt;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F8BDA6-2F5E-144E-BDA8-705FF6ECCAE5}" type="slidenum">
              <a:rPr lang="en-US" altLang="x-none" smtClean="0"/>
              <a:pPr/>
              <a:t>50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90401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2730500"/>
            <a:ext cx="60960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AF33A64-6FD6-3143-BE9D-BC0E12CE06D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DNS Design: Dummy Design</a:t>
            </a:r>
            <a:endParaRPr lang="en-US" sz="40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619125" y="1438275"/>
            <a:ext cx="8053388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DNS itself can be considered as a client-server system as well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How about a dummy design: introducing one super Internet DNS server?</a:t>
            </a:r>
            <a:endParaRPr lang="en-US" sz="18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99333" name="Group 19"/>
          <p:cNvGrpSpPr>
            <a:grpSpLocks/>
          </p:cNvGrpSpPr>
          <p:nvPr/>
        </p:nvGrpSpPr>
        <p:grpSpPr bwMode="auto">
          <a:xfrm>
            <a:off x="3286125" y="3484563"/>
            <a:ext cx="222250" cy="392112"/>
            <a:chOff x="4180" y="783"/>
            <a:chExt cx="150" cy="307"/>
          </a:xfrm>
        </p:grpSpPr>
        <p:sp>
          <p:nvSpPr>
            <p:cNvPr id="6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7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70" cy="235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4181" y="853"/>
              <a:ext cx="95" cy="235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9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4193" y="882"/>
              <a:ext cx="6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4203" y="923"/>
              <a:ext cx="47" cy="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sp>
        <p:nvSpPr>
          <p:cNvPr id="99334" name="Rectangle 1"/>
          <p:cNvSpPr>
            <a:spLocks noChangeArrowheads="1"/>
          </p:cNvSpPr>
          <p:nvPr/>
        </p:nvSpPr>
        <p:spPr bwMode="auto">
          <a:xfrm>
            <a:off x="2019300" y="2414588"/>
            <a:ext cx="434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Comic Sans MS" charset="0"/>
                <a:ea typeface="宋体" charset="-122"/>
              </a:rPr>
              <a:t>THE DNS server of the Internet</a:t>
            </a:r>
            <a:endParaRPr lang="en-US" altLang="x-none" sz="2000"/>
          </a:p>
        </p:txBody>
      </p:sp>
      <p:sp>
        <p:nvSpPr>
          <p:cNvPr id="17" name="Line 289"/>
          <p:cNvSpPr>
            <a:spLocks noChangeShapeType="1"/>
          </p:cNvSpPr>
          <p:nvPr/>
        </p:nvSpPr>
        <p:spPr bwMode="auto">
          <a:xfrm flipH="1" flipV="1">
            <a:off x="3190875" y="4027488"/>
            <a:ext cx="50800" cy="17383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99336" name="Group 296"/>
          <p:cNvGrpSpPr>
            <a:grpSpLocks/>
          </p:cNvGrpSpPr>
          <p:nvPr/>
        </p:nvGrpSpPr>
        <p:grpSpPr bwMode="auto">
          <a:xfrm>
            <a:off x="146050" y="4052888"/>
            <a:ext cx="3041650" cy="2044700"/>
            <a:chOff x="4086" y="1756"/>
            <a:chExt cx="1916" cy="1288"/>
          </a:xfrm>
        </p:grpSpPr>
        <p:sp>
          <p:nvSpPr>
            <p:cNvPr id="19" name="Rectangle 295"/>
            <p:cNvSpPr>
              <a:spLocks noChangeArrowheads="1"/>
            </p:cNvSpPr>
            <p:nvPr/>
          </p:nvSpPr>
          <p:spPr bwMode="auto">
            <a:xfrm>
              <a:off x="4086" y="2358"/>
              <a:ext cx="59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" name="Text Box 294"/>
            <p:cNvSpPr txBox="1">
              <a:spLocks noChangeArrowheads="1"/>
            </p:cNvSpPr>
            <p:nvPr/>
          </p:nvSpPr>
          <p:spPr bwMode="auto">
            <a:xfrm rot="16200000">
              <a:off x="5232" y="2274"/>
              <a:ext cx="1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</a:rPr>
                <a:t>register &lt;name&gt;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1" name="Line 289"/>
          <p:cNvSpPr>
            <a:spLocks noChangeShapeType="1"/>
          </p:cNvSpPr>
          <p:nvPr/>
        </p:nvSpPr>
        <p:spPr bwMode="auto">
          <a:xfrm rot="16390597" flipV="1">
            <a:off x="4117182" y="3229769"/>
            <a:ext cx="87312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4" name="Text Box 294"/>
          <p:cNvSpPr txBox="1">
            <a:spLocks noChangeArrowheads="1"/>
          </p:cNvSpPr>
          <p:nvPr/>
        </p:nvSpPr>
        <p:spPr bwMode="auto">
          <a:xfrm rot="533342">
            <a:off x="3403600" y="3729038"/>
            <a:ext cx="1928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resolve &lt;name&gt;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5" name="Text Box 294"/>
          <p:cNvSpPr txBox="1">
            <a:spLocks noChangeArrowheads="1"/>
          </p:cNvSpPr>
          <p:nvPr/>
        </p:nvSpPr>
        <p:spPr bwMode="auto">
          <a:xfrm rot="16446773">
            <a:off x="2532063" y="4884738"/>
            <a:ext cx="218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OK/used already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6" name="Line 289"/>
          <p:cNvSpPr>
            <a:spLocks noChangeShapeType="1"/>
          </p:cNvSpPr>
          <p:nvPr/>
        </p:nvSpPr>
        <p:spPr bwMode="auto">
          <a:xfrm flipH="1">
            <a:off x="3275013" y="4027488"/>
            <a:ext cx="96837" cy="1754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7" name="Line 289"/>
          <p:cNvSpPr>
            <a:spLocks noChangeShapeType="1"/>
          </p:cNvSpPr>
          <p:nvPr/>
        </p:nvSpPr>
        <p:spPr bwMode="auto">
          <a:xfrm>
            <a:off x="3575050" y="3559175"/>
            <a:ext cx="1220788" cy="1682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8" name="Text Box 294"/>
          <p:cNvSpPr txBox="1">
            <a:spLocks noChangeArrowheads="1"/>
          </p:cNvSpPr>
          <p:nvPr/>
        </p:nvSpPr>
        <p:spPr bwMode="auto">
          <a:xfrm rot="477535">
            <a:off x="3514725" y="3260725"/>
            <a:ext cx="1481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IP address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55BC2CD-83D6-1348-915A-190B2E861F8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99413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Problems of a Single DNS Server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Scalability and robustness bottleneck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Administrative bottleneck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F9D0594-369D-3B43-9741-97CE149B623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75"/>
            <a:ext cx="7772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DNS: Distributed Management of the Domain Name Space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87500"/>
            <a:ext cx="8186738" cy="46291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 distributed database managed by authoritative name server</a:t>
            </a:r>
            <a:r>
              <a:rPr lang="en-US" altLang="zh-CN" sz="2000" dirty="0">
                <a:ea typeface="宋体" charset="-122"/>
              </a:rPr>
              <a:t>s</a:t>
            </a:r>
            <a:r>
              <a:rPr lang="en-US" altLang="x-none" sz="2000" dirty="0">
                <a:ea typeface="ＭＳ Ｐゴシック" charset="-128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800" dirty="0">
                <a:ea typeface="宋体" charset="-122"/>
              </a:rPr>
              <a:t>divided into zones, where each zone is a sub-tree of the global tree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each zone has its own </a:t>
            </a:r>
            <a:r>
              <a:rPr lang="en-US" altLang="x-none" sz="1800" b="1" dirty="0">
                <a:solidFill>
                  <a:srgbClr val="FF0000"/>
                </a:solidFill>
                <a:ea typeface="ＭＳ Ｐゴシック" charset="-128"/>
              </a:rPr>
              <a:t>authoritative name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an authoritative name server of a zone may </a:t>
            </a: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delegate</a:t>
            </a:r>
            <a:r>
              <a:rPr lang="en-US" altLang="x-none" sz="1800" dirty="0">
                <a:ea typeface="ＭＳ Ｐゴシック" charset="-128"/>
              </a:rPr>
              <a:t> a subset (i.e. a sub-tree) of its zone to another name server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4610100" y="1466850"/>
            <a:ext cx="4200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1034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188918"/>
            <a:ext cx="7872413" cy="3511550"/>
          </a:xfrm>
          <a:noFill/>
        </p:spPr>
      </p:pic>
      <p:grpSp>
        <p:nvGrpSpPr>
          <p:cNvPr id="103430" name="Group 6"/>
          <p:cNvGrpSpPr>
            <a:grpSpLocks/>
          </p:cNvGrpSpPr>
          <p:nvPr/>
        </p:nvGrpSpPr>
        <p:grpSpPr bwMode="auto">
          <a:xfrm>
            <a:off x="6897824" y="5868829"/>
            <a:ext cx="1292225" cy="942974"/>
            <a:chOff x="1933" y="3560"/>
            <a:chExt cx="814" cy="594"/>
          </a:xfrm>
        </p:grpSpPr>
        <p:sp>
          <p:nvSpPr>
            <p:cNvPr id="41992" name="Line 7"/>
            <p:cNvSpPr>
              <a:spLocks noChangeShapeType="1"/>
            </p:cNvSpPr>
            <p:nvPr/>
          </p:nvSpPr>
          <p:spPr bwMode="auto">
            <a:xfrm flipH="1">
              <a:off x="2503" y="3560"/>
              <a:ext cx="244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993" name="Text Box 8"/>
            <p:cNvSpPr txBox="1">
              <a:spLocks noChangeArrowheads="1"/>
            </p:cNvSpPr>
            <p:nvPr/>
          </p:nvSpPr>
          <p:spPr bwMode="auto">
            <a:xfrm>
              <a:off x="1933" y="3962"/>
              <a:ext cx="7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called a </a:t>
              </a:r>
              <a:r>
                <a:rPr lang="en-US" sz="1400" dirty="0">
                  <a:solidFill>
                    <a:srgbClr val="FF0000"/>
                  </a:solidFill>
                </a:rPr>
                <a:t>zone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3F43D4-CC70-8A4B-BA1F-2C2E9FC1CE98}"/>
              </a:ext>
            </a:extLst>
          </p:cNvPr>
          <p:cNvCxnSpPr>
            <a:cxnSpLocks/>
          </p:cNvCxnSpPr>
          <p:nvPr/>
        </p:nvCxnSpPr>
        <p:spPr bwMode="auto">
          <a:xfrm>
            <a:off x="3664725" y="3599237"/>
            <a:ext cx="4380048" cy="79766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B5462C9-8502-DD42-9465-8FD079EBD4AA}"/>
              </a:ext>
            </a:extLst>
          </p:cNvPr>
          <p:cNvSpPr/>
          <p:nvPr/>
        </p:nvSpPr>
        <p:spPr bwMode="auto">
          <a:xfrm>
            <a:off x="7899975" y="4396906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F9378B-49DD-984B-9391-B0979E8010D6}"/>
              </a:ext>
            </a:extLst>
          </p:cNvPr>
          <p:cNvSpPr/>
          <p:nvPr/>
        </p:nvSpPr>
        <p:spPr bwMode="auto">
          <a:xfrm>
            <a:off x="8528270" y="4818167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xmu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41BF84-9839-F94C-A705-21FE02BE177A}"/>
              </a:ext>
            </a:extLst>
          </p:cNvPr>
          <p:cNvSpPr/>
          <p:nvPr/>
        </p:nvSpPr>
        <p:spPr bwMode="auto">
          <a:xfrm>
            <a:off x="7803002" y="4807225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pku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C87414-4486-2948-B8D2-1E4A6C468309}"/>
              </a:ext>
            </a:extLst>
          </p:cNvPr>
          <p:cNvSpPr/>
          <p:nvPr/>
        </p:nvSpPr>
        <p:spPr bwMode="auto">
          <a:xfrm>
            <a:off x="8079463" y="5408230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466E7F-C929-A54C-82EC-FB532741090A}"/>
              </a:ext>
            </a:extLst>
          </p:cNvPr>
          <p:cNvSpPr/>
          <p:nvPr/>
        </p:nvSpPr>
        <p:spPr bwMode="auto">
          <a:xfrm>
            <a:off x="8617975" y="5408230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cwc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11802D-52CE-A24D-975C-6BC8F5EAD140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 bwMode="auto">
          <a:xfrm flipH="1" flipV="1">
            <a:off x="8270096" y="4621088"/>
            <a:ext cx="474986" cy="197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30403B-020A-6545-9801-0ADD34287FCF}"/>
              </a:ext>
            </a:extLst>
          </p:cNvPr>
          <p:cNvCxnSpPr>
            <a:cxnSpLocks/>
            <a:stCxn id="15" idx="0"/>
            <a:endCxn id="5" idx="4"/>
          </p:cNvCxnSpPr>
          <p:nvPr/>
        </p:nvCxnSpPr>
        <p:spPr bwMode="auto">
          <a:xfrm flipV="1">
            <a:off x="8019814" y="4659552"/>
            <a:ext cx="96973" cy="14767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DBDA58-F31E-A54D-8E7B-27BCFF0798A6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 bwMode="auto">
          <a:xfrm flipH="1">
            <a:off x="8296275" y="5042349"/>
            <a:ext cx="295498" cy="3658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68CB96-CD22-B648-AE6B-291CE664A2DD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 bwMode="auto">
          <a:xfrm>
            <a:off x="8745082" y="5080813"/>
            <a:ext cx="89705" cy="32741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DCF851FA-EDF9-C84D-8CD4-63348BC49C2A}"/>
              </a:ext>
            </a:extLst>
          </p:cNvPr>
          <p:cNvSpPr/>
          <p:nvPr/>
        </p:nvSpPr>
        <p:spPr bwMode="auto">
          <a:xfrm>
            <a:off x="7971762" y="4607735"/>
            <a:ext cx="1141988" cy="1275354"/>
          </a:xfrm>
          <a:custGeom>
            <a:avLst/>
            <a:gdLst>
              <a:gd name="connsiteX0" fmla="*/ 715038 w 1141988"/>
              <a:gd name="connsiteY0" fmla="*/ 51814 h 1275354"/>
              <a:gd name="connsiteX1" fmla="*/ 14647 w 1141988"/>
              <a:gd name="connsiteY1" fmla="*/ 898120 h 1275354"/>
              <a:gd name="connsiteX2" fmla="*/ 306476 w 1141988"/>
              <a:gd name="connsiteY2" fmla="*/ 1219133 h 1275354"/>
              <a:gd name="connsiteX3" fmla="*/ 1084689 w 1141988"/>
              <a:gd name="connsiteY3" fmla="*/ 1170495 h 1275354"/>
              <a:gd name="connsiteX4" fmla="*/ 1045778 w 1141988"/>
              <a:gd name="connsiteY4" fmla="*/ 207456 h 1275354"/>
              <a:gd name="connsiteX5" fmla="*/ 715038 w 1141988"/>
              <a:gd name="connsiteY5" fmla="*/ 51814 h 127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988" h="1275354">
                <a:moveTo>
                  <a:pt x="715038" y="51814"/>
                </a:moveTo>
                <a:cubicBezTo>
                  <a:pt x="543183" y="166925"/>
                  <a:pt x="82741" y="703567"/>
                  <a:pt x="14647" y="898120"/>
                </a:cubicBezTo>
                <a:cubicBezTo>
                  <a:pt x="-53447" y="1092673"/>
                  <a:pt x="128136" y="1173737"/>
                  <a:pt x="306476" y="1219133"/>
                </a:cubicBezTo>
                <a:cubicBezTo>
                  <a:pt x="484816" y="1264529"/>
                  <a:pt x="961472" y="1339108"/>
                  <a:pt x="1084689" y="1170495"/>
                </a:cubicBezTo>
                <a:cubicBezTo>
                  <a:pt x="1207906" y="1001882"/>
                  <a:pt x="1102523" y="390660"/>
                  <a:pt x="1045778" y="207456"/>
                </a:cubicBezTo>
                <a:cubicBezTo>
                  <a:pt x="989033" y="24252"/>
                  <a:pt x="886893" y="-63297"/>
                  <a:pt x="715038" y="51814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7754E20-C2F9-5E41-A8EB-1736E2E3FB24}" type="slidenum">
              <a:rPr lang="en-US" altLang="x-none" sz="1400"/>
              <a:pPr/>
              <a:t>54</a:t>
            </a:fld>
            <a:endParaRPr lang="en-US" altLang="x-none" sz="140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38125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Email Architecture + DNS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05475" name="Line 18"/>
          <p:cNvSpPr>
            <a:spLocks noChangeShapeType="1"/>
          </p:cNvSpPr>
          <p:nvPr/>
        </p:nvSpPr>
        <p:spPr bwMode="auto">
          <a:xfrm>
            <a:off x="2097088" y="24765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76" name="Group 19"/>
          <p:cNvGrpSpPr>
            <a:grpSpLocks/>
          </p:cNvGrpSpPr>
          <p:nvPr/>
        </p:nvGrpSpPr>
        <p:grpSpPr bwMode="auto">
          <a:xfrm>
            <a:off x="3489325" y="2479675"/>
            <a:ext cx="355600" cy="933450"/>
            <a:chOff x="4180" y="783"/>
            <a:chExt cx="150" cy="307"/>
          </a:xfrm>
        </p:grpSpPr>
        <p:sp>
          <p:nvSpPr>
            <p:cNvPr id="105594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5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6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7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8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99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00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601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105477" name="Group 28"/>
          <p:cNvGrpSpPr>
            <a:grpSpLocks/>
          </p:cNvGrpSpPr>
          <p:nvPr/>
        </p:nvGrpSpPr>
        <p:grpSpPr bwMode="auto">
          <a:xfrm>
            <a:off x="3246438" y="2932113"/>
            <a:ext cx="822325" cy="1049337"/>
            <a:chOff x="4288" y="2627"/>
            <a:chExt cx="518" cy="661"/>
          </a:xfrm>
        </p:grpSpPr>
        <p:sp>
          <p:nvSpPr>
            <p:cNvPr id="105579" name="Rectangle 2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80" name="Text Box 30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mail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105581" name="Rectangle 3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82" name="Line 3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3" name="Line 3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4" name="Line 3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5" name="Line 3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6" name="Line 3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7" name="Line 3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8" name="Line 3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9" name="Rectangle 3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0" name="Rectangle 4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1" name="Rectangle 4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2" name="Rectangle 4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3" name="Rectangle 4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105478" name="Group 44"/>
          <p:cNvGrpSpPr>
            <a:grpSpLocks/>
          </p:cNvGrpSpPr>
          <p:nvPr/>
        </p:nvGrpSpPr>
        <p:grpSpPr bwMode="auto">
          <a:xfrm>
            <a:off x="3971925" y="2070100"/>
            <a:ext cx="709613" cy="703263"/>
            <a:chOff x="4337" y="290"/>
            <a:chExt cx="447" cy="443"/>
          </a:xfrm>
        </p:grpSpPr>
        <p:graphicFrame>
          <p:nvGraphicFramePr>
            <p:cNvPr id="105575" name="Object 4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70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76" name="Group 4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77" name="Rectangle 4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78" name="Text Box 4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79" name="Group 49"/>
          <p:cNvGrpSpPr>
            <a:grpSpLocks/>
          </p:cNvGrpSpPr>
          <p:nvPr/>
        </p:nvGrpSpPr>
        <p:grpSpPr bwMode="auto">
          <a:xfrm>
            <a:off x="4200525" y="3079750"/>
            <a:ext cx="709613" cy="703263"/>
            <a:chOff x="4337" y="290"/>
            <a:chExt cx="447" cy="443"/>
          </a:xfrm>
        </p:grpSpPr>
        <p:graphicFrame>
          <p:nvGraphicFramePr>
            <p:cNvPr id="105571" name="Object 5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71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72" name="Group 5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73" name="Rectangle 5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74" name="Text Box 5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0" name="Group 54"/>
          <p:cNvGrpSpPr>
            <a:grpSpLocks/>
          </p:cNvGrpSpPr>
          <p:nvPr/>
        </p:nvGrpSpPr>
        <p:grpSpPr bwMode="auto">
          <a:xfrm>
            <a:off x="3971925" y="4127500"/>
            <a:ext cx="709613" cy="703263"/>
            <a:chOff x="4337" y="290"/>
            <a:chExt cx="447" cy="443"/>
          </a:xfrm>
        </p:grpSpPr>
        <p:graphicFrame>
          <p:nvGraphicFramePr>
            <p:cNvPr id="105567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72" name="Clip" r:id="rId7" imgW="1307079" imgH="1083682" progId="MS_ClipArt_Gallery.2">
                    <p:embed/>
                  </p:oleObj>
                </mc:Choice>
                <mc:Fallback>
                  <p:oleObj name="Clip" r:id="rId7" imgW="1307079" imgH="1083682" progId="MS_ClipArt_Gallery.2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68" name="Group 5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69" name="Rectangle 5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70" name="Text Box 5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1" name="Group 59"/>
          <p:cNvGrpSpPr>
            <a:grpSpLocks/>
          </p:cNvGrpSpPr>
          <p:nvPr/>
        </p:nvGrpSpPr>
        <p:grpSpPr bwMode="auto">
          <a:xfrm>
            <a:off x="1246188" y="3889375"/>
            <a:ext cx="822325" cy="1501775"/>
            <a:chOff x="3484" y="2522"/>
            <a:chExt cx="518" cy="946"/>
          </a:xfrm>
        </p:grpSpPr>
        <p:grpSp>
          <p:nvGrpSpPr>
            <p:cNvPr id="105542" name="Group 60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05559" name="AutoShape 6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0" name="Rectangle 6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1" name="Rectangle 6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2" name="AutoShape 6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3" name="Line 6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64" name="Line 6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65" name="Rectangle 6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6" name="Rectangle 6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543" name="Group 69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05544" name="Rectangle 7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5" name="Text Box 71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mail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server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6" name="Rectangle 7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7" name="Line 7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48" name="Line 7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49" name="Line 7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0" name="Line 7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1" name="Line 7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2" name="Line 7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3" name="Line 7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4" name="Rectangle 8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5" name="Rectangle 8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6" name="Rectangle 8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7" name="Rectangle 8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8" name="Rectangle 8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2" name="Group 85"/>
          <p:cNvGrpSpPr>
            <a:grpSpLocks/>
          </p:cNvGrpSpPr>
          <p:nvPr/>
        </p:nvGrpSpPr>
        <p:grpSpPr bwMode="auto">
          <a:xfrm>
            <a:off x="3389313" y="5516563"/>
            <a:ext cx="709612" cy="703262"/>
            <a:chOff x="4337" y="290"/>
            <a:chExt cx="447" cy="443"/>
          </a:xfrm>
        </p:grpSpPr>
        <p:graphicFrame>
          <p:nvGraphicFramePr>
            <p:cNvPr id="105538" name="Object 8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73" name="Clip" r:id="rId8" imgW="1307079" imgH="1083682" progId="MS_ClipArt_Gallery.2">
                    <p:embed/>
                  </p:oleObj>
                </mc:Choice>
                <mc:Fallback>
                  <p:oleObj name="Clip" r:id="rId8" imgW="1307079" imgH="1083682" progId="MS_ClipArt_Gallery.2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39" name="Group 8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40" name="Rectangle 8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1" name="Text Box 8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3" name="Group 90"/>
          <p:cNvGrpSpPr>
            <a:grpSpLocks/>
          </p:cNvGrpSpPr>
          <p:nvPr/>
        </p:nvGrpSpPr>
        <p:grpSpPr bwMode="auto">
          <a:xfrm>
            <a:off x="1362075" y="5499100"/>
            <a:ext cx="709613" cy="703263"/>
            <a:chOff x="4337" y="290"/>
            <a:chExt cx="447" cy="443"/>
          </a:xfrm>
        </p:grpSpPr>
        <p:graphicFrame>
          <p:nvGraphicFramePr>
            <p:cNvPr id="105534" name="Object 9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74" name="Clip" r:id="rId9" imgW="1307079" imgH="1083682" progId="MS_ClipArt_Gallery.2">
                    <p:embed/>
                  </p:oleObj>
                </mc:Choice>
                <mc:Fallback>
                  <p:oleObj name="Clip" r:id="rId9" imgW="1307079" imgH="1083682" progId="MS_ClipArt_Gallery.2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35" name="Group 9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36" name="Rectangle 9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37" name="Text Box 9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4" name="Group 95"/>
          <p:cNvGrpSpPr>
            <a:grpSpLocks/>
          </p:cNvGrpSpPr>
          <p:nvPr/>
        </p:nvGrpSpPr>
        <p:grpSpPr bwMode="auto">
          <a:xfrm>
            <a:off x="1246188" y="1631950"/>
            <a:ext cx="822325" cy="1501775"/>
            <a:chOff x="3484" y="2522"/>
            <a:chExt cx="518" cy="946"/>
          </a:xfrm>
        </p:grpSpPr>
        <p:grpSp>
          <p:nvGrpSpPr>
            <p:cNvPr id="105509" name="Group 96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05526" name="AutoShape 9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7" name="Rectangle 9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8" name="Rectangle 9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9" name="AutoShape 10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30" name="Line 10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31" name="Line 10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32" name="Rectangle 10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33" name="Rectangle 10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510" name="Group 105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05511" name="Rectangle 106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12" name="Text Box 107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mail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server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13" name="Rectangle 108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14" name="Line 109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5" name="Line 110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6" name="Line 111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7" name="Line 112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8" name="Line 113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9" name="Line 114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20" name="Line 115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21" name="Rectangle 116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2" name="Rectangle 117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3" name="Rectangle 118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4" name="Rectangle 119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5" name="Rectangle 120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5" name="Group 121"/>
          <p:cNvGrpSpPr>
            <a:grpSpLocks/>
          </p:cNvGrpSpPr>
          <p:nvPr/>
        </p:nvGrpSpPr>
        <p:grpSpPr bwMode="auto">
          <a:xfrm>
            <a:off x="2701925" y="1374775"/>
            <a:ext cx="709613" cy="703263"/>
            <a:chOff x="4337" y="290"/>
            <a:chExt cx="447" cy="443"/>
          </a:xfrm>
        </p:grpSpPr>
        <p:graphicFrame>
          <p:nvGraphicFramePr>
            <p:cNvPr id="105505" name="Object 12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75" name="Clip" r:id="rId10" imgW="1307079" imgH="1083682" progId="MS_ClipArt_Gallery.2">
                    <p:embed/>
                  </p:oleObj>
                </mc:Choice>
                <mc:Fallback>
                  <p:oleObj name="Clip" r:id="rId10" imgW="1307079" imgH="1083682" progId="MS_ClipArt_Gallery.2">
                    <p:embed/>
                    <p:pic>
                      <p:nvPicPr>
                        <p:cNvPr id="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06" name="Group 12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07" name="Rectangle 12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8" name="Text Box 12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5486" name="Line 126"/>
          <p:cNvSpPr>
            <a:spLocks noChangeShapeType="1"/>
          </p:cNvSpPr>
          <p:nvPr/>
        </p:nvSpPr>
        <p:spPr bwMode="auto">
          <a:xfrm flipV="1">
            <a:off x="2097088" y="36766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7" name="Line 127"/>
          <p:cNvSpPr>
            <a:spLocks noChangeShapeType="1"/>
          </p:cNvSpPr>
          <p:nvPr/>
        </p:nvSpPr>
        <p:spPr bwMode="auto">
          <a:xfrm flipH="1" flipV="1">
            <a:off x="1354138" y="31527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88" name="Group 364"/>
          <p:cNvGrpSpPr>
            <a:grpSpLocks/>
          </p:cNvGrpSpPr>
          <p:nvPr/>
        </p:nvGrpSpPr>
        <p:grpSpPr bwMode="auto">
          <a:xfrm>
            <a:off x="831850" y="2713038"/>
            <a:ext cx="2393950" cy="1714500"/>
            <a:chOff x="4459288" y="2713038"/>
            <a:chExt cx="2393950" cy="1714500"/>
          </a:xfrm>
        </p:grpSpPr>
        <p:grpSp>
          <p:nvGrpSpPr>
            <p:cNvPr id="105496" name="Group 128"/>
            <p:cNvGrpSpPr>
              <a:grpSpLocks/>
            </p:cNvGrpSpPr>
            <p:nvPr/>
          </p:nvGrpSpPr>
          <p:grpSpPr bwMode="auto">
            <a:xfrm>
              <a:off x="5821365" y="3970340"/>
              <a:ext cx="1031875" cy="457200"/>
              <a:chOff x="3745" y="2537"/>
              <a:chExt cx="650" cy="288"/>
            </a:xfrm>
          </p:grpSpPr>
          <p:sp>
            <p:nvSpPr>
              <p:cNvPr id="105503" name="Rectangle 129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4" name="Text Box 130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>
                    <a:solidFill>
                      <a:srgbClr val="FF0000"/>
                    </a:solidFill>
                    <a:latin typeface="Comic Sans MS" charset="0"/>
                  </a:rPr>
                  <a:t>SMTP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497" name="Group 131"/>
            <p:cNvGrpSpPr>
              <a:grpSpLocks/>
            </p:cNvGrpSpPr>
            <p:nvPr/>
          </p:nvGrpSpPr>
          <p:grpSpPr bwMode="auto">
            <a:xfrm>
              <a:off x="5783265" y="2713040"/>
              <a:ext cx="1031875" cy="457200"/>
              <a:chOff x="3745" y="2537"/>
              <a:chExt cx="650" cy="288"/>
            </a:xfrm>
          </p:grpSpPr>
          <p:sp>
            <p:nvSpPr>
              <p:cNvPr id="105501" name="Rectangle 132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2" name="Text Box 133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>
                    <a:solidFill>
                      <a:srgbClr val="FF0000"/>
                    </a:solidFill>
                    <a:latin typeface="Comic Sans MS" charset="0"/>
                  </a:rPr>
                  <a:t>SMTP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498" name="Group 134"/>
            <p:cNvGrpSpPr>
              <a:grpSpLocks/>
            </p:cNvGrpSpPr>
            <p:nvPr/>
          </p:nvGrpSpPr>
          <p:grpSpPr bwMode="auto">
            <a:xfrm>
              <a:off x="4459290" y="3427415"/>
              <a:ext cx="1031875" cy="457200"/>
              <a:chOff x="3745" y="2537"/>
              <a:chExt cx="650" cy="288"/>
            </a:xfrm>
          </p:grpSpPr>
          <p:sp>
            <p:nvSpPr>
              <p:cNvPr id="105499" name="Rectangle 135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0" name="Text Box 136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>
                    <a:solidFill>
                      <a:srgbClr val="FF0000"/>
                    </a:solidFill>
                    <a:latin typeface="Comic Sans MS" charset="0"/>
                  </a:rPr>
                  <a:t>SMTP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5489" name="Line 137"/>
          <p:cNvSpPr>
            <a:spLocks noChangeShapeType="1"/>
          </p:cNvSpPr>
          <p:nvPr/>
        </p:nvSpPr>
        <p:spPr bwMode="auto">
          <a:xfrm>
            <a:off x="2108200" y="5332413"/>
            <a:ext cx="1306513" cy="606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90" name="Group 138"/>
          <p:cNvGrpSpPr>
            <a:grpSpLocks/>
          </p:cNvGrpSpPr>
          <p:nvPr/>
        </p:nvGrpSpPr>
        <p:grpSpPr bwMode="auto">
          <a:xfrm>
            <a:off x="2328863" y="5295900"/>
            <a:ext cx="862012" cy="790575"/>
            <a:chOff x="3798" y="2580"/>
            <a:chExt cx="543" cy="498"/>
          </a:xfrm>
        </p:grpSpPr>
        <p:sp>
          <p:nvSpPr>
            <p:cNvPr id="105494" name="Rectangle 13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495" name="Text Box 140"/>
            <p:cNvSpPr txBox="1">
              <a:spLocks noChangeArrowheads="1"/>
            </p:cNvSpPr>
            <p:nvPr/>
          </p:nvSpPr>
          <p:spPr bwMode="auto">
            <a:xfrm>
              <a:off x="3802" y="2613"/>
              <a:ext cx="539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  <a:t>POP3 or</a:t>
              </a:r>
            </a:p>
            <a:p>
              <a: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  <a:t>IMAP</a:t>
              </a:r>
              <a:b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</a:br>
              <a: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  <a:t>SMTP</a:t>
              </a:r>
              <a:endParaRPr lang="en-US" altLang="x-none" sz="1400">
                <a:solidFill>
                  <a:srgbClr val="000000"/>
                </a:solidFill>
              </a:endParaRPr>
            </a:p>
          </p:txBody>
        </p:sp>
      </p:grpSp>
      <p:pic>
        <p:nvPicPr>
          <p:cNvPr id="10549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8" t="9122"/>
          <a:stretch>
            <a:fillRect/>
          </a:stretch>
        </p:blipFill>
        <p:spPr>
          <a:xfrm>
            <a:off x="4410075" y="4259263"/>
            <a:ext cx="4733925" cy="1908175"/>
          </a:xfrm>
          <a:noFill/>
        </p:spPr>
      </p:pic>
      <p:sp>
        <p:nvSpPr>
          <p:cNvPr id="105492" name="Line 137"/>
          <p:cNvSpPr>
            <a:spLocks noChangeShapeType="1"/>
          </p:cNvSpPr>
          <p:nvPr/>
        </p:nvSpPr>
        <p:spPr bwMode="auto">
          <a:xfrm flipH="1">
            <a:off x="4137025" y="5164138"/>
            <a:ext cx="1260475" cy="8175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3" name="Text Box 140"/>
          <p:cNvSpPr txBox="1">
            <a:spLocks noChangeArrowheads="1"/>
          </p:cNvSpPr>
          <p:nvPr/>
        </p:nvSpPr>
        <p:spPr bwMode="auto">
          <a:xfrm>
            <a:off x="4248150" y="5380038"/>
            <a:ext cx="58261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rgbClr val="FF0000"/>
                </a:solidFill>
                <a:latin typeface="Comic Sans MS" charset="0"/>
              </a:rPr>
              <a:t>DNS</a:t>
            </a:r>
            <a:endParaRPr lang="en-US" altLang="x-none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CFA7AF2-2673-7241-B13F-A3AD266A2AC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33400" y="228600"/>
            <a:ext cx="8162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Root Zone and Root Servers</a:t>
            </a:r>
            <a:endParaRPr lang="en-US" sz="4000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33400" y="1362075"/>
            <a:ext cx="7951788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The root zone is managed by the root name servers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 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13 root name servers worldwide</a:t>
            </a:r>
          </a:p>
          <a:p>
            <a:pPr marL="742950" lvl="1" indent="-285750" algn="l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  <a:defRPr/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7524" name="Object 2"/>
          <p:cNvGraphicFramePr>
            <a:graphicFrameLocks noChangeAspect="1"/>
          </p:cNvGraphicFramePr>
          <p:nvPr/>
        </p:nvGraphicFramePr>
        <p:xfrm>
          <a:off x="869950" y="2303463"/>
          <a:ext cx="7389813" cy="439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4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2303463"/>
                        <a:ext cx="7389813" cy="439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92100" y="6288088"/>
            <a:ext cx="5172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See </a:t>
            </a:r>
            <a:r>
              <a:rPr lang="en-US" sz="1800" dirty="0">
                <a:solidFill>
                  <a:srgbClr val="000000"/>
                </a:solidFill>
                <a:latin typeface="Comic Sans MS" charset="0"/>
                <a:ea typeface="ＭＳ Ｐゴシック" charset="0"/>
                <a:hlinkClick r:id="rId6"/>
              </a:rPr>
              <a:t>http://root-servers.org/</a:t>
            </a:r>
            <a:r>
              <a:rPr lang="en-US" sz="18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for more details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6C4D160-C85D-4343-8C68-8FCA0F70EA2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533400" y="228600"/>
            <a:ext cx="8162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Linking the Name Servers</a:t>
            </a:r>
            <a:endParaRPr lang="en-US" sz="4000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533400" y="1619250"/>
            <a:ext cx="8154988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Each name server knows the addresses of the root servers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Each name server knows the addresses of its immediate children (i.e., those it delegates)</a:t>
            </a:r>
          </a:p>
        </p:txBody>
      </p:sp>
      <p:graphicFrame>
        <p:nvGraphicFramePr>
          <p:cNvPr id="109572" name="Object 2"/>
          <p:cNvGraphicFramePr>
            <a:graphicFrameLocks noChangeAspect="1"/>
          </p:cNvGraphicFramePr>
          <p:nvPr/>
        </p:nvGraphicFramePr>
        <p:xfrm>
          <a:off x="1793875" y="3729038"/>
          <a:ext cx="6096000" cy="223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4" name="Photo Editor Photo" r:id="rId4" imgW="11476190" imgH="4210638" progId="MSPhotoEd.3">
                  <p:embed/>
                </p:oleObj>
              </mc:Choice>
              <mc:Fallback>
                <p:oleObj name="Photo Editor Photo" r:id="rId4" imgW="11476190" imgH="4210638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3729038"/>
                        <a:ext cx="6096000" cy="223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196850" y="4606925"/>
            <a:ext cx="1739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Top level domain</a:t>
            </a:r>
            <a:b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(TLD)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1885950" y="4789488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366713" y="6003925"/>
            <a:ext cx="3386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Q:  how to query a hierarchy?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D3F747-7DC3-C14D-AA73-324F3D7A456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DNS</a:t>
            </a:r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</a:t>
            </a:r>
            <a:r>
              <a:rPr lang="en-US" sz="3600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: </a:t>
            </a:r>
            <a:b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</a:br>
            <a:r>
              <a:rPr lang="en-US" sz="3600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Two Types of Queries</a:t>
            </a:r>
            <a:endParaRPr lang="en-US" sz="4000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619125" y="1438275"/>
            <a:ext cx="76327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800" u="sng" dirty="0">
                <a:solidFill>
                  <a:srgbClr val="FF0000"/>
                </a:solidFill>
                <a:latin typeface="Comic Sans MS" charset="0"/>
              </a:rPr>
              <a:t>Recursive query: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75000"/>
              <a:buFont typeface="Wingdings" charset="2"/>
              <a:buChar char="q"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The contacted name server resolves the name completely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spcBef>
                <a:spcPct val="5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800" u="sng" dirty="0">
                <a:solidFill>
                  <a:srgbClr val="FF0000"/>
                </a:solidFill>
                <a:latin typeface="Comic Sans MS" charset="0"/>
              </a:rPr>
              <a:t>Iterated query:</a:t>
            </a:r>
            <a:endParaRPr lang="en-US" altLang="x-none" dirty="0">
              <a:solidFill>
                <a:srgbClr val="FF0000"/>
              </a:solidFill>
              <a:latin typeface="Comic Sans MS" charset="0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C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ontacted server replies with name of server to contact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I don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’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t know this name, but ask this server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”</a:t>
            </a: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E8F1503-D367-6F4F-ABA9-6D1EA15E5C4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2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Two Extreme DNS</a:t>
            </a: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Flows</a:t>
            </a:r>
            <a:endParaRPr lang="en-US" sz="36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450850" y="2797175"/>
            <a:ext cx="654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client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2090170" y="6553200"/>
            <a:ext cx="25474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informatics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xmu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.edu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.cn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3669" name="Object 3"/>
          <p:cNvGraphicFramePr>
            <a:graphicFrameLocks noChangeAspect="1"/>
          </p:cNvGraphicFramePr>
          <p:nvPr/>
        </p:nvGraphicFramePr>
        <p:xfrm>
          <a:off x="2863850" y="5961063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5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5961063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1490663" y="1338263"/>
            <a:ext cx="2011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71" name="Group 21"/>
          <p:cNvGrpSpPr>
            <a:grpSpLocks/>
          </p:cNvGrpSpPr>
          <p:nvPr/>
        </p:nvGrpSpPr>
        <p:grpSpPr bwMode="auto">
          <a:xfrm>
            <a:off x="1150938" y="2078038"/>
            <a:ext cx="914400" cy="971550"/>
            <a:chOff x="3294" y="1254"/>
            <a:chExt cx="576" cy="612"/>
          </a:xfrm>
        </p:grpSpPr>
        <p:sp>
          <p:nvSpPr>
            <p:cNvPr id="8259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0" name="Text Box 23"/>
            <p:cNvSpPr txBox="1">
              <a:spLocks noChangeArrowheads="1"/>
            </p:cNvSpPr>
            <p:nvPr/>
          </p:nvSpPr>
          <p:spPr bwMode="auto">
            <a:xfrm>
              <a:off x="3368" y="139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72" name="Group 24"/>
          <p:cNvGrpSpPr>
            <a:grpSpLocks/>
          </p:cNvGrpSpPr>
          <p:nvPr/>
        </p:nvGrpSpPr>
        <p:grpSpPr bwMode="auto">
          <a:xfrm>
            <a:off x="1360488" y="2306638"/>
            <a:ext cx="733425" cy="762000"/>
            <a:chOff x="3426" y="1398"/>
            <a:chExt cx="462" cy="480"/>
          </a:xfrm>
        </p:grpSpPr>
        <p:sp>
          <p:nvSpPr>
            <p:cNvPr id="8257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8" name="Text Box 26"/>
            <p:cNvSpPr txBox="1">
              <a:spLocks noChangeArrowheads="1"/>
            </p:cNvSpPr>
            <p:nvPr/>
          </p:nvSpPr>
          <p:spPr bwMode="auto">
            <a:xfrm>
              <a:off x="3644" y="154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73" name="Group 27"/>
          <p:cNvGrpSpPr>
            <a:grpSpLocks/>
          </p:cNvGrpSpPr>
          <p:nvPr/>
        </p:nvGrpSpPr>
        <p:grpSpPr bwMode="auto">
          <a:xfrm>
            <a:off x="1436688" y="2855913"/>
            <a:ext cx="1485900" cy="461962"/>
            <a:chOff x="3474" y="1744"/>
            <a:chExt cx="936" cy="291"/>
          </a:xfrm>
        </p:grpSpPr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6" name="Text Box 29"/>
            <p:cNvSpPr txBox="1">
              <a:spLocks noChangeArrowheads="1"/>
            </p:cNvSpPr>
            <p:nvPr/>
          </p:nvSpPr>
          <p:spPr bwMode="auto">
            <a:xfrm>
              <a:off x="3842" y="1744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74" name="Group 30"/>
          <p:cNvGrpSpPr>
            <a:grpSpLocks/>
          </p:cNvGrpSpPr>
          <p:nvPr/>
        </p:nvGrpSpPr>
        <p:grpSpPr bwMode="auto">
          <a:xfrm>
            <a:off x="2101850" y="1666875"/>
            <a:ext cx="369888" cy="657225"/>
            <a:chOff x="4180" y="783"/>
            <a:chExt cx="150" cy="307"/>
          </a:xfrm>
        </p:grpSpPr>
        <p:sp>
          <p:nvSpPr>
            <p:cNvPr id="8247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8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9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0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1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2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3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4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75" name="Group 39"/>
          <p:cNvGrpSpPr>
            <a:grpSpLocks/>
          </p:cNvGrpSpPr>
          <p:nvPr/>
        </p:nvGrpSpPr>
        <p:grpSpPr bwMode="auto">
          <a:xfrm>
            <a:off x="2930525" y="3095625"/>
            <a:ext cx="369888" cy="657225"/>
            <a:chOff x="4180" y="783"/>
            <a:chExt cx="150" cy="307"/>
          </a:xfrm>
        </p:grpSpPr>
        <p:sp>
          <p:nvSpPr>
            <p:cNvPr id="8239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0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1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2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3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4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5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6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76" name="Group 48"/>
          <p:cNvGrpSpPr>
            <a:grpSpLocks/>
          </p:cNvGrpSpPr>
          <p:nvPr/>
        </p:nvGrpSpPr>
        <p:grpSpPr bwMode="auto">
          <a:xfrm>
            <a:off x="2911475" y="4714875"/>
            <a:ext cx="369888" cy="657225"/>
            <a:chOff x="4180" y="783"/>
            <a:chExt cx="150" cy="307"/>
          </a:xfrm>
        </p:grpSpPr>
        <p:sp>
          <p:nvSpPr>
            <p:cNvPr id="823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9" name="Text Box 57"/>
          <p:cNvSpPr txBox="1">
            <a:spLocks noChangeArrowheads="1"/>
          </p:cNvSpPr>
          <p:nvPr/>
        </p:nvSpPr>
        <p:spPr bwMode="auto">
          <a:xfrm>
            <a:off x="2111375" y="5418808"/>
            <a:ext cx="236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authoritative name server</a:t>
            </a:r>
            <a:endParaRPr lang="en-US" sz="20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78" name="Group 58"/>
          <p:cNvGrpSpPr>
            <a:grpSpLocks/>
          </p:cNvGrpSpPr>
          <p:nvPr/>
        </p:nvGrpSpPr>
        <p:grpSpPr bwMode="auto">
          <a:xfrm>
            <a:off x="1487488" y="3643313"/>
            <a:ext cx="1606550" cy="1016000"/>
            <a:chOff x="3464" y="2282"/>
            <a:chExt cx="1012" cy="640"/>
          </a:xfrm>
        </p:grpSpPr>
        <p:sp>
          <p:nvSpPr>
            <p:cNvPr id="8229" name="Text Box 59"/>
            <p:cNvSpPr txBox="1">
              <a:spLocks noChangeArrowheads="1"/>
            </p:cNvSpPr>
            <p:nvPr/>
          </p:nvSpPr>
          <p:spPr bwMode="auto">
            <a:xfrm>
              <a:off x="4003" y="24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30" name="Line 60"/>
            <p:cNvSpPr>
              <a:spLocks noChangeShapeType="1"/>
            </p:cNvSpPr>
            <p:nvPr/>
          </p:nvSpPr>
          <p:spPr bwMode="auto">
            <a:xfrm>
              <a:off x="3464" y="2282"/>
              <a:ext cx="1012" cy="6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79" name="Group 61"/>
          <p:cNvGrpSpPr>
            <a:grpSpLocks/>
          </p:cNvGrpSpPr>
          <p:nvPr/>
        </p:nvGrpSpPr>
        <p:grpSpPr bwMode="auto">
          <a:xfrm>
            <a:off x="1254125" y="3676650"/>
            <a:ext cx="1703388" cy="1068388"/>
            <a:chOff x="3517" y="2219"/>
            <a:chExt cx="1073" cy="673"/>
          </a:xfrm>
        </p:grpSpPr>
        <p:sp>
          <p:nvSpPr>
            <p:cNvPr id="8227" name="Text Box 62"/>
            <p:cNvSpPr txBox="1">
              <a:spLocks noChangeArrowheads="1"/>
            </p:cNvSpPr>
            <p:nvPr/>
          </p:nvSpPr>
          <p:spPr bwMode="auto">
            <a:xfrm>
              <a:off x="4057" y="25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 flipH="1" flipV="1">
              <a:off x="3517" y="2219"/>
              <a:ext cx="1073" cy="6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26" name="Text Box 66"/>
          <p:cNvSpPr txBox="1">
            <a:spLocks noChangeArrowheads="1"/>
          </p:cNvSpPr>
          <p:nvPr/>
        </p:nvSpPr>
        <p:spPr bwMode="auto">
          <a:xfrm>
            <a:off x="2484438" y="2701925"/>
            <a:ext cx="159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ea typeface="宋体" charset="0"/>
                <a:cs typeface="宋体" charset="0"/>
              </a:rPr>
              <a:t>TLD</a:t>
            </a:r>
            <a:r>
              <a:rPr lang="en-US" sz="1400" dirty="0">
                <a:solidFill>
                  <a:srgbClr val="000000"/>
                </a:solidFill>
              </a:rPr>
              <a:t> name server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81" name="Group 67"/>
          <p:cNvGrpSpPr>
            <a:grpSpLocks/>
          </p:cNvGrpSpPr>
          <p:nvPr/>
        </p:nvGrpSpPr>
        <p:grpSpPr bwMode="auto">
          <a:xfrm>
            <a:off x="1436688" y="3352800"/>
            <a:ext cx="1419225" cy="461963"/>
            <a:chOff x="3474" y="2057"/>
            <a:chExt cx="894" cy="291"/>
          </a:xfrm>
        </p:grpSpPr>
        <p:sp>
          <p:nvSpPr>
            <p:cNvPr id="8223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4" name="Text Box 69"/>
            <p:cNvSpPr txBox="1">
              <a:spLocks noChangeArrowheads="1"/>
            </p:cNvSpPr>
            <p:nvPr/>
          </p:nvSpPr>
          <p:spPr bwMode="auto">
            <a:xfrm>
              <a:off x="3822" y="2057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4848225" y="2830513"/>
            <a:ext cx="652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client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6151785" y="6582354"/>
            <a:ext cx="25474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informatics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xmu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.edu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.cn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3684" name="Object 3"/>
          <p:cNvGraphicFramePr>
            <a:graphicFrameLocks noChangeAspect="1"/>
          </p:cNvGraphicFramePr>
          <p:nvPr/>
        </p:nvGraphicFramePr>
        <p:xfrm>
          <a:off x="7192963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6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 Box 17"/>
          <p:cNvSpPr txBox="1">
            <a:spLocks noChangeArrowheads="1"/>
          </p:cNvSpPr>
          <p:nvPr/>
        </p:nvSpPr>
        <p:spPr bwMode="auto">
          <a:xfrm>
            <a:off x="5819775" y="1338263"/>
            <a:ext cx="201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86" name="Group 21"/>
          <p:cNvGrpSpPr>
            <a:grpSpLocks/>
          </p:cNvGrpSpPr>
          <p:nvPr/>
        </p:nvGrpSpPr>
        <p:grpSpPr bwMode="auto">
          <a:xfrm>
            <a:off x="5480050" y="2078038"/>
            <a:ext cx="914400" cy="971550"/>
            <a:chOff x="3294" y="1254"/>
            <a:chExt cx="576" cy="612"/>
          </a:xfrm>
        </p:grpSpPr>
        <p:sp>
          <p:nvSpPr>
            <p:cNvPr id="85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" name="Text Box 23"/>
            <p:cNvSpPr txBox="1">
              <a:spLocks noChangeArrowheads="1"/>
            </p:cNvSpPr>
            <p:nvPr/>
          </p:nvSpPr>
          <p:spPr bwMode="auto">
            <a:xfrm>
              <a:off x="3368" y="139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87" name="Group 24"/>
          <p:cNvGrpSpPr>
            <a:grpSpLocks/>
          </p:cNvGrpSpPr>
          <p:nvPr/>
        </p:nvGrpSpPr>
        <p:grpSpPr bwMode="auto">
          <a:xfrm>
            <a:off x="5689600" y="2306638"/>
            <a:ext cx="733425" cy="762000"/>
            <a:chOff x="3426" y="1398"/>
            <a:chExt cx="462" cy="480"/>
          </a:xfrm>
        </p:grpSpPr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3644" y="154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88" name="Group 27"/>
          <p:cNvGrpSpPr>
            <a:grpSpLocks/>
          </p:cNvGrpSpPr>
          <p:nvPr/>
        </p:nvGrpSpPr>
        <p:grpSpPr bwMode="auto">
          <a:xfrm>
            <a:off x="6734175" y="2206625"/>
            <a:ext cx="639763" cy="868363"/>
            <a:chOff x="4084" y="1335"/>
            <a:chExt cx="403" cy="547"/>
          </a:xfrm>
        </p:grpSpPr>
        <p:sp>
          <p:nvSpPr>
            <p:cNvPr id="91" name="Line 28"/>
            <p:cNvSpPr>
              <a:spLocks noChangeShapeType="1"/>
            </p:cNvSpPr>
            <p:nvPr/>
          </p:nvSpPr>
          <p:spPr bwMode="auto">
            <a:xfrm>
              <a:off x="4084" y="1335"/>
              <a:ext cx="400" cy="5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" name="Text Box 29"/>
            <p:cNvSpPr txBox="1">
              <a:spLocks noChangeArrowheads="1"/>
            </p:cNvSpPr>
            <p:nvPr/>
          </p:nvSpPr>
          <p:spPr bwMode="auto">
            <a:xfrm>
              <a:off x="4263" y="142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89" name="Group 30"/>
          <p:cNvGrpSpPr>
            <a:grpSpLocks/>
          </p:cNvGrpSpPr>
          <p:nvPr/>
        </p:nvGrpSpPr>
        <p:grpSpPr bwMode="auto">
          <a:xfrm>
            <a:off x="6430963" y="1666875"/>
            <a:ext cx="369887" cy="657225"/>
            <a:chOff x="4180" y="783"/>
            <a:chExt cx="150" cy="307"/>
          </a:xfrm>
        </p:grpSpPr>
        <p:sp>
          <p:nvSpPr>
            <p:cNvPr id="94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5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6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7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8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9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0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1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90" name="Group 39"/>
          <p:cNvGrpSpPr>
            <a:grpSpLocks/>
          </p:cNvGrpSpPr>
          <p:nvPr/>
        </p:nvGrpSpPr>
        <p:grpSpPr bwMode="auto">
          <a:xfrm>
            <a:off x="7259638" y="3095625"/>
            <a:ext cx="369887" cy="657225"/>
            <a:chOff x="4180" y="783"/>
            <a:chExt cx="150" cy="307"/>
          </a:xfrm>
        </p:grpSpPr>
        <p:sp>
          <p:nvSpPr>
            <p:cNvPr id="103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4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5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6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91" name="Group 48"/>
          <p:cNvGrpSpPr>
            <a:grpSpLocks/>
          </p:cNvGrpSpPr>
          <p:nvPr/>
        </p:nvGrpSpPr>
        <p:grpSpPr bwMode="auto">
          <a:xfrm>
            <a:off x="7240588" y="4714875"/>
            <a:ext cx="369887" cy="657225"/>
            <a:chOff x="4180" y="783"/>
            <a:chExt cx="150" cy="307"/>
          </a:xfrm>
        </p:grpSpPr>
        <p:sp>
          <p:nvSpPr>
            <p:cNvPr id="112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3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4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5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6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7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8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9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20" name="Text Box 57"/>
          <p:cNvSpPr txBox="1">
            <a:spLocks noChangeArrowheads="1"/>
          </p:cNvSpPr>
          <p:nvPr/>
        </p:nvSpPr>
        <p:spPr bwMode="auto">
          <a:xfrm>
            <a:off x="6449218" y="5428615"/>
            <a:ext cx="2360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authoritative name server</a:t>
            </a:r>
            <a:endParaRPr lang="en-US" sz="20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93" name="Group 58"/>
          <p:cNvGrpSpPr>
            <a:grpSpLocks/>
          </p:cNvGrpSpPr>
          <p:nvPr/>
        </p:nvGrpSpPr>
        <p:grpSpPr bwMode="auto">
          <a:xfrm>
            <a:off x="7004050" y="3784600"/>
            <a:ext cx="482600" cy="923925"/>
            <a:chOff x="4117" y="2329"/>
            <a:chExt cx="304" cy="582"/>
          </a:xfrm>
        </p:grpSpPr>
        <p:sp>
          <p:nvSpPr>
            <p:cNvPr id="122" name="Text Box 59"/>
            <p:cNvSpPr txBox="1">
              <a:spLocks noChangeArrowheads="1"/>
            </p:cNvSpPr>
            <p:nvPr/>
          </p:nvSpPr>
          <p:spPr bwMode="auto">
            <a:xfrm>
              <a:off x="4117" y="250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23" name="Line 60"/>
            <p:cNvSpPr>
              <a:spLocks noChangeShapeType="1"/>
            </p:cNvSpPr>
            <p:nvPr/>
          </p:nvSpPr>
          <p:spPr bwMode="auto">
            <a:xfrm>
              <a:off x="4415" y="2329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94" name="Group 61"/>
          <p:cNvGrpSpPr>
            <a:grpSpLocks/>
          </p:cNvGrpSpPr>
          <p:nvPr/>
        </p:nvGrpSpPr>
        <p:grpSpPr bwMode="auto">
          <a:xfrm>
            <a:off x="7319963" y="3811588"/>
            <a:ext cx="511175" cy="866775"/>
            <a:chOff x="4590" y="2346"/>
            <a:chExt cx="322" cy="546"/>
          </a:xfrm>
        </p:grpSpPr>
        <p:sp>
          <p:nvSpPr>
            <p:cNvPr id="125" name="Text Box 62"/>
            <p:cNvSpPr txBox="1">
              <a:spLocks noChangeArrowheads="1"/>
            </p:cNvSpPr>
            <p:nvPr/>
          </p:nvSpPr>
          <p:spPr bwMode="auto">
            <a:xfrm>
              <a:off x="4688" y="248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26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29" name="Text Box 66"/>
          <p:cNvSpPr txBox="1">
            <a:spLocks noChangeArrowheads="1"/>
          </p:cNvSpPr>
          <p:nvPr/>
        </p:nvSpPr>
        <p:spPr bwMode="auto">
          <a:xfrm>
            <a:off x="7364413" y="2801938"/>
            <a:ext cx="159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ea typeface="宋体" charset="0"/>
                <a:cs typeface="宋体" charset="0"/>
              </a:rPr>
              <a:t>TLD</a:t>
            </a:r>
            <a:r>
              <a:rPr lang="en-US" sz="1400" dirty="0">
                <a:solidFill>
                  <a:srgbClr val="000000"/>
                </a:solidFill>
              </a:rPr>
              <a:t> name server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96" name="Group 67"/>
          <p:cNvGrpSpPr>
            <a:grpSpLocks/>
          </p:cNvGrpSpPr>
          <p:nvPr/>
        </p:nvGrpSpPr>
        <p:grpSpPr bwMode="auto">
          <a:xfrm>
            <a:off x="6600825" y="2355850"/>
            <a:ext cx="584200" cy="877888"/>
            <a:chOff x="4000" y="1429"/>
            <a:chExt cx="368" cy="553"/>
          </a:xfrm>
        </p:grpSpPr>
        <p:sp>
          <p:nvSpPr>
            <p:cNvPr id="131" name="Line 68"/>
            <p:cNvSpPr>
              <a:spLocks noChangeShapeType="1"/>
            </p:cNvSpPr>
            <p:nvPr/>
          </p:nvSpPr>
          <p:spPr bwMode="auto">
            <a:xfrm flipH="1" flipV="1">
              <a:off x="4000" y="1429"/>
              <a:ext cx="368" cy="5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2" name="Text Box 69"/>
            <p:cNvSpPr txBox="1">
              <a:spLocks noChangeArrowheads="1"/>
            </p:cNvSpPr>
            <p:nvPr/>
          </p:nvSpPr>
          <p:spPr bwMode="auto">
            <a:xfrm>
              <a:off x="4024" y="169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cxnSp>
        <p:nvCxnSpPr>
          <p:cNvPr id="113697" name="Straight Connector 8"/>
          <p:cNvCxnSpPr>
            <a:cxnSpLocks noChangeShapeType="1"/>
          </p:cNvCxnSpPr>
          <p:nvPr/>
        </p:nvCxnSpPr>
        <p:spPr bwMode="auto">
          <a:xfrm flipH="1">
            <a:off x="4629150" y="1336675"/>
            <a:ext cx="15875" cy="55213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3698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3125788"/>
            <a:ext cx="9540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99" name="Picture 1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3078163"/>
            <a:ext cx="9525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89797" y="4660526"/>
            <a:ext cx="2255747" cy="707886"/>
          </a:xfrm>
          <a:prstGeom prst="rect">
            <a:avLst/>
          </a:prstGeom>
          <a:noFill/>
          <a:ln w="63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Q: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Issues of the </a:t>
            </a:r>
            <a:br>
              <a:rPr lang="en-US" altLang="x-none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two approaches?</a:t>
            </a:r>
            <a:endParaRPr lang="en-US" altLang="x-none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1BD4CC-061B-4547-9973-3E8494CCB5DD}"/>
              </a:ext>
            </a:extLst>
          </p:cNvPr>
          <p:cNvSpPr txBox="1"/>
          <p:nvPr/>
        </p:nvSpPr>
        <p:spPr>
          <a:xfrm>
            <a:off x="223457" y="1672261"/>
            <a:ext cx="1478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Iterative</a:t>
            </a: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query</a:t>
            </a:r>
            <a:endParaRPr lang="en-US" sz="1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A3D3C42-A6D3-9C46-A00D-BFED46987796}"/>
              </a:ext>
            </a:extLst>
          </p:cNvPr>
          <p:cNvSpPr txBox="1"/>
          <p:nvPr/>
        </p:nvSpPr>
        <p:spPr>
          <a:xfrm>
            <a:off x="7367691" y="1737684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Recursive</a:t>
            </a: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query</a:t>
            </a:r>
            <a:endParaRPr lang="en-US" sz="1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A6A6054-8AF4-5743-B9B8-656B59AB4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930" y="4485773"/>
            <a:ext cx="2317832" cy="1015663"/>
          </a:xfrm>
          <a:prstGeom prst="rect">
            <a:avLst/>
          </a:prstGeom>
          <a:noFill/>
          <a:ln w="63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A: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ALL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the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load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has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to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go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through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the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root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server!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endParaRPr lang="en-US" altLang="x-non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111" grpId="0"/>
      <p:bldP spid="12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332D313-572D-3248-A556-8AE77C511CE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2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Typical DNS</a:t>
            </a: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Flow: </a:t>
            </a:r>
            <a:b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</a:b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The Hybrid Case</a:t>
            </a:r>
            <a:endParaRPr lang="en-US" sz="36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482975" y="5788025"/>
            <a:ext cx="18415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requesting host</a:t>
            </a:r>
            <a:endParaRPr lang="en-US" dirty="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cyndra.cs.yale.edu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5697538" y="6553200"/>
            <a:ext cx="1992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gaia.cs.umass.edu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5717" name="Object 3"/>
          <p:cNvGraphicFramePr>
            <a:graphicFrameLocks noChangeAspect="1"/>
          </p:cNvGraphicFramePr>
          <p:nvPr/>
        </p:nvGraphicFramePr>
        <p:xfrm>
          <a:off x="6192838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9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18" name="Group 8"/>
          <p:cNvGrpSpPr>
            <a:grpSpLocks/>
          </p:cNvGrpSpPr>
          <p:nvPr/>
        </p:nvGrpSpPr>
        <p:grpSpPr bwMode="auto">
          <a:xfrm>
            <a:off x="4316413" y="3086100"/>
            <a:ext cx="369887" cy="657225"/>
            <a:chOff x="4180" y="783"/>
            <a:chExt cx="150" cy="307"/>
          </a:xfrm>
        </p:grpSpPr>
        <p:sp>
          <p:nvSpPr>
            <p:cNvPr id="8263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4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5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6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7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8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9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70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4819650" y="1338263"/>
            <a:ext cx="201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076700" y="3773488"/>
            <a:ext cx="311150" cy="1314450"/>
            <a:chOff x="3040" y="2322"/>
            <a:chExt cx="196" cy="828"/>
          </a:xfrm>
        </p:grpSpPr>
        <p:sp>
          <p:nvSpPr>
            <p:cNvPr id="8261" name="Line 19"/>
            <p:cNvSpPr>
              <a:spLocks noChangeShapeType="1"/>
            </p:cNvSpPr>
            <p:nvPr/>
          </p:nvSpPr>
          <p:spPr bwMode="auto">
            <a:xfrm flipH="1" flipV="1">
              <a:off x="3222" y="2322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2" name="Text Box 20"/>
            <p:cNvSpPr txBox="1">
              <a:spLocks noChangeArrowheads="1"/>
            </p:cNvSpPr>
            <p:nvPr/>
          </p:nvSpPr>
          <p:spPr bwMode="auto">
            <a:xfrm>
              <a:off x="3040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479925" y="2078038"/>
            <a:ext cx="914400" cy="971550"/>
            <a:chOff x="3294" y="1254"/>
            <a:chExt cx="576" cy="612"/>
          </a:xfrm>
        </p:grpSpPr>
        <p:sp>
          <p:nvSpPr>
            <p:cNvPr id="8259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0" name="Text Box 23"/>
            <p:cNvSpPr txBox="1">
              <a:spLocks noChangeArrowheads="1"/>
            </p:cNvSpPr>
            <p:nvPr/>
          </p:nvSpPr>
          <p:spPr bwMode="auto">
            <a:xfrm>
              <a:off x="3382" y="13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689475" y="2306638"/>
            <a:ext cx="733425" cy="762000"/>
            <a:chOff x="3426" y="1398"/>
            <a:chExt cx="462" cy="480"/>
          </a:xfrm>
        </p:grpSpPr>
        <p:sp>
          <p:nvSpPr>
            <p:cNvPr id="8257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8" name="Text Box 26"/>
            <p:cNvSpPr txBox="1">
              <a:spLocks noChangeArrowheads="1"/>
            </p:cNvSpPr>
            <p:nvPr/>
          </p:nvSpPr>
          <p:spPr bwMode="auto">
            <a:xfrm>
              <a:off x="3658" y="15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765675" y="2943225"/>
            <a:ext cx="1485900" cy="366713"/>
            <a:chOff x="3474" y="1799"/>
            <a:chExt cx="936" cy="231"/>
          </a:xfrm>
        </p:grpSpPr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6" name="Text Box 29"/>
            <p:cNvSpPr txBox="1">
              <a:spLocks noChangeArrowheads="1"/>
            </p:cNvSpPr>
            <p:nvPr/>
          </p:nvSpPr>
          <p:spPr bwMode="auto">
            <a:xfrm>
              <a:off x="3856" y="179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5724" name="Group 30"/>
          <p:cNvGrpSpPr>
            <a:grpSpLocks/>
          </p:cNvGrpSpPr>
          <p:nvPr/>
        </p:nvGrpSpPr>
        <p:grpSpPr bwMode="auto">
          <a:xfrm>
            <a:off x="5430838" y="1666875"/>
            <a:ext cx="369887" cy="657225"/>
            <a:chOff x="4180" y="783"/>
            <a:chExt cx="150" cy="307"/>
          </a:xfrm>
        </p:grpSpPr>
        <p:sp>
          <p:nvSpPr>
            <p:cNvPr id="8247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8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9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0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1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2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3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4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5725" name="Group 39"/>
          <p:cNvGrpSpPr>
            <a:grpSpLocks/>
          </p:cNvGrpSpPr>
          <p:nvPr/>
        </p:nvGrpSpPr>
        <p:grpSpPr bwMode="auto">
          <a:xfrm>
            <a:off x="6259513" y="3095625"/>
            <a:ext cx="369887" cy="657225"/>
            <a:chOff x="4180" y="783"/>
            <a:chExt cx="150" cy="307"/>
          </a:xfrm>
        </p:grpSpPr>
        <p:sp>
          <p:nvSpPr>
            <p:cNvPr id="8239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0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1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2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3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4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5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6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5726" name="Group 48"/>
          <p:cNvGrpSpPr>
            <a:grpSpLocks/>
          </p:cNvGrpSpPr>
          <p:nvPr/>
        </p:nvGrpSpPr>
        <p:grpSpPr bwMode="auto">
          <a:xfrm>
            <a:off x="6240463" y="4714875"/>
            <a:ext cx="369887" cy="657225"/>
            <a:chOff x="4180" y="783"/>
            <a:chExt cx="150" cy="307"/>
          </a:xfrm>
        </p:grpSpPr>
        <p:sp>
          <p:nvSpPr>
            <p:cNvPr id="823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9" name="Text Box 57"/>
          <p:cNvSpPr txBox="1">
            <a:spLocks noChangeArrowheads="1"/>
          </p:cNvSpPr>
          <p:nvPr/>
        </p:nvSpPr>
        <p:spPr bwMode="auto">
          <a:xfrm>
            <a:off x="5464175" y="5311775"/>
            <a:ext cx="23352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</a:rPr>
              <a:t>authoritative name server</a:t>
            </a:r>
            <a:endParaRPr lang="en-US" sz="200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dns.cs.umass.edu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6559550" y="3802063"/>
            <a:ext cx="311150" cy="923925"/>
            <a:chOff x="4468" y="2340"/>
            <a:chExt cx="196" cy="582"/>
          </a:xfrm>
        </p:grpSpPr>
        <p:sp>
          <p:nvSpPr>
            <p:cNvPr id="8229" name="Text Box 59"/>
            <p:cNvSpPr txBox="1">
              <a:spLocks noChangeArrowheads="1"/>
            </p:cNvSpPr>
            <p:nvPr/>
          </p:nvSpPr>
          <p:spPr bwMode="auto">
            <a:xfrm>
              <a:off x="4468" y="26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30" name="Line 60"/>
            <p:cNvSpPr>
              <a:spLocks noChangeShapeType="1"/>
            </p:cNvSpPr>
            <p:nvPr/>
          </p:nvSpPr>
          <p:spPr bwMode="auto">
            <a:xfrm>
              <a:off x="4470" y="2340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6075363" y="3794125"/>
            <a:ext cx="311150" cy="890588"/>
            <a:chOff x="4426" y="2346"/>
            <a:chExt cx="196" cy="561"/>
          </a:xfrm>
        </p:grpSpPr>
        <p:sp>
          <p:nvSpPr>
            <p:cNvPr id="8227" name="Text Box 62"/>
            <p:cNvSpPr txBox="1">
              <a:spLocks noChangeArrowheads="1"/>
            </p:cNvSpPr>
            <p:nvPr/>
          </p:nvSpPr>
          <p:spPr bwMode="auto">
            <a:xfrm>
              <a:off x="4426" y="26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5730" name="Group 64"/>
          <p:cNvGrpSpPr>
            <a:grpSpLocks/>
          </p:cNvGrpSpPr>
          <p:nvPr/>
        </p:nvGrpSpPr>
        <p:grpSpPr bwMode="auto">
          <a:xfrm>
            <a:off x="5451475" y="3905250"/>
            <a:ext cx="2400300" cy="490538"/>
            <a:chOff x="4170" y="2163"/>
            <a:chExt cx="1512" cy="309"/>
          </a:xfrm>
        </p:grpSpPr>
        <p:sp>
          <p:nvSpPr>
            <p:cNvPr id="8225" name="Rectangle 65"/>
            <p:cNvSpPr>
              <a:spLocks noChangeArrowheads="1"/>
            </p:cNvSpPr>
            <p:nvPr/>
          </p:nvSpPr>
          <p:spPr bwMode="auto">
            <a:xfrm>
              <a:off x="4170" y="2196"/>
              <a:ext cx="1512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6" name="Text Box 66"/>
            <p:cNvSpPr txBox="1">
              <a:spLocks noChangeArrowheads="1"/>
            </p:cNvSpPr>
            <p:nvPr/>
          </p:nvSpPr>
          <p:spPr bwMode="auto">
            <a:xfrm>
              <a:off x="4440" y="2163"/>
              <a:ext cx="10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  <a:cs typeface="宋体" charset="0"/>
                </a:rPr>
                <a:t>TLD</a:t>
              </a:r>
              <a:r>
                <a:rPr lang="en-US" sz="1400">
                  <a:solidFill>
                    <a:srgbClr val="000000"/>
                  </a:solidFill>
                </a:rPr>
                <a:t> name server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4765675" y="3411538"/>
            <a:ext cx="1419225" cy="412750"/>
            <a:chOff x="3474" y="2094"/>
            <a:chExt cx="894" cy="260"/>
          </a:xfrm>
        </p:grpSpPr>
        <p:sp>
          <p:nvSpPr>
            <p:cNvPr id="8223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4" name="Text Box 69"/>
            <p:cNvSpPr txBox="1">
              <a:spLocks noChangeArrowheads="1"/>
            </p:cNvSpPr>
            <p:nvPr/>
          </p:nvSpPr>
          <p:spPr bwMode="auto">
            <a:xfrm>
              <a:off x="3880" y="212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4" name="Group 70"/>
          <p:cNvGrpSpPr>
            <a:grpSpLocks/>
          </p:cNvGrpSpPr>
          <p:nvPr/>
        </p:nvGrpSpPr>
        <p:grpSpPr bwMode="auto">
          <a:xfrm>
            <a:off x="4556125" y="3802063"/>
            <a:ext cx="384175" cy="1323975"/>
            <a:chOff x="3342" y="2340"/>
            <a:chExt cx="242" cy="834"/>
          </a:xfrm>
        </p:grpSpPr>
        <p:sp>
          <p:nvSpPr>
            <p:cNvPr id="8221" name="Line 71"/>
            <p:cNvSpPr>
              <a:spLocks noChangeShapeType="1"/>
            </p:cNvSpPr>
            <p:nvPr/>
          </p:nvSpPr>
          <p:spPr bwMode="auto">
            <a:xfrm>
              <a:off x="3342" y="2340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2" name="Text Box 72"/>
            <p:cNvSpPr txBox="1">
              <a:spLocks noChangeArrowheads="1"/>
            </p:cNvSpPr>
            <p:nvPr/>
          </p:nvSpPr>
          <p:spPr bwMode="auto">
            <a:xfrm>
              <a:off x="3388" y="28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8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5" name="Group 73"/>
          <p:cNvGrpSpPr>
            <a:grpSpLocks/>
          </p:cNvGrpSpPr>
          <p:nvPr/>
        </p:nvGrpSpPr>
        <p:grpSpPr bwMode="auto">
          <a:xfrm>
            <a:off x="4908550" y="2182813"/>
            <a:ext cx="2719388" cy="438150"/>
            <a:chOff x="3564" y="1320"/>
            <a:chExt cx="1713" cy="276"/>
          </a:xfrm>
        </p:grpSpPr>
        <p:sp>
          <p:nvSpPr>
            <p:cNvPr id="8219" name="Freeform 74"/>
            <p:cNvSpPr>
              <a:spLocks/>
            </p:cNvSpPr>
            <p:nvPr/>
          </p:nvSpPr>
          <p:spPr bwMode="auto">
            <a:xfrm>
              <a:off x="3564" y="1428"/>
              <a:ext cx="638" cy="168"/>
            </a:xfrm>
            <a:custGeom>
              <a:avLst/>
              <a:gdLst>
                <a:gd name="T0" fmla="*/ 304 w 638"/>
                <a:gd name="T1" fmla="*/ 108 h 168"/>
                <a:gd name="T2" fmla="*/ 284 w 638"/>
                <a:gd name="T3" fmla="*/ 30 h 168"/>
                <a:gd name="T4" fmla="*/ 54 w 638"/>
                <a:gd name="T5" fmla="*/ 26 h 168"/>
                <a:gd name="T6" fmla="*/ 54 w 638"/>
                <a:gd name="T7" fmla="*/ 152 h 168"/>
                <a:gd name="T8" fmla="*/ 240 w 638"/>
                <a:gd name="T9" fmla="*/ 164 h 168"/>
                <a:gd name="T10" fmla="*/ 306 w 638"/>
                <a:gd name="T11" fmla="*/ 118 h 168"/>
                <a:gd name="T12" fmla="*/ 638 w 638"/>
                <a:gd name="T13" fmla="*/ 36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8"/>
                <a:gd name="T22" fmla="*/ 0 h 168"/>
                <a:gd name="T23" fmla="*/ 638 w 638"/>
                <a:gd name="T24" fmla="*/ 168 h 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8" h="168">
                  <a:moveTo>
                    <a:pt x="304" y="108"/>
                  </a:moveTo>
                  <a:cubicBezTo>
                    <a:pt x="332" y="42"/>
                    <a:pt x="308" y="46"/>
                    <a:pt x="284" y="30"/>
                  </a:cubicBezTo>
                  <a:cubicBezTo>
                    <a:pt x="260" y="14"/>
                    <a:pt x="83" y="0"/>
                    <a:pt x="54" y="26"/>
                  </a:cubicBezTo>
                  <a:cubicBezTo>
                    <a:pt x="25" y="52"/>
                    <a:pt x="0" y="144"/>
                    <a:pt x="54" y="152"/>
                  </a:cubicBezTo>
                  <a:cubicBezTo>
                    <a:pt x="108" y="160"/>
                    <a:pt x="215" y="168"/>
                    <a:pt x="240" y="164"/>
                  </a:cubicBezTo>
                  <a:cubicBezTo>
                    <a:pt x="265" y="160"/>
                    <a:pt x="292" y="134"/>
                    <a:pt x="306" y="118"/>
                  </a:cubicBezTo>
                  <a:cubicBezTo>
                    <a:pt x="320" y="102"/>
                    <a:pt x="586" y="36"/>
                    <a:pt x="638" y="3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0" name="Text Box 75"/>
            <p:cNvSpPr txBox="1">
              <a:spLocks noChangeArrowheads="1"/>
            </p:cNvSpPr>
            <p:nvPr/>
          </p:nvSpPr>
          <p:spPr bwMode="auto">
            <a:xfrm>
              <a:off x="4178" y="1320"/>
              <a:ext cx="10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3333CC"/>
                  </a:solidFill>
                </a:rPr>
                <a:t>iterated query</a:t>
              </a:r>
              <a:endParaRPr lang="en-US" sz="16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5734" name="Group 76"/>
          <p:cNvGrpSpPr>
            <a:grpSpLocks/>
          </p:cNvGrpSpPr>
          <p:nvPr/>
        </p:nvGrpSpPr>
        <p:grpSpPr bwMode="auto">
          <a:xfrm>
            <a:off x="3473450" y="3917950"/>
            <a:ext cx="1876425" cy="500063"/>
            <a:chOff x="2838" y="2163"/>
            <a:chExt cx="1182" cy="315"/>
          </a:xfrm>
        </p:grpSpPr>
        <p:sp>
          <p:nvSpPr>
            <p:cNvPr id="8217" name="Rectangle 77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18" name="Text Box 78"/>
            <p:cNvSpPr txBox="1">
              <a:spLocks noChangeArrowheads="1"/>
            </p:cNvSpPr>
            <p:nvPr/>
          </p:nvSpPr>
          <p:spPr bwMode="auto">
            <a:xfrm>
              <a:off x="2919" y="2163"/>
              <a:ext cx="10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00"/>
                  </a:solidFill>
                </a:rPr>
                <a:t>local name server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  <a:p>
              <a:pPr>
                <a:defRPr/>
              </a:pPr>
              <a:r>
                <a:rPr lang="en-US" altLang="zh-CN" sz="1200" b="1">
                  <a:solidFill>
                    <a:srgbClr val="000000"/>
                  </a:solidFill>
                  <a:latin typeface="Courier New" charset="0"/>
                  <a:ea typeface="宋体" charset="0"/>
                  <a:cs typeface="宋体" charset="0"/>
                </a:rPr>
                <a:t>130.132.1.9</a:t>
              </a:r>
              <a:endParaRPr lang="en-US" sz="12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292100" y="1585913"/>
            <a:ext cx="320675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Host knows only local name server</a:t>
            </a: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name server is learned from DHCP, or configured, e.g.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etc</a:t>
            </a: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resolv.conf</a:t>
            </a: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DNS server helps clients resolve DNS names</a:t>
            </a:r>
          </a:p>
        </p:txBody>
      </p:sp>
      <p:pic>
        <p:nvPicPr>
          <p:cNvPr id="115736" name="Picture 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5133975"/>
            <a:ext cx="9540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2EA1707-9B3E-664C-987C-C96139969187}" type="slidenum">
              <a:rPr lang="en-US" altLang="x-none" sz="1400"/>
              <a:pPr/>
              <a:t>6</a:t>
            </a:fld>
            <a:endParaRPr lang="en-US" altLang="x-none" sz="14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7800"/>
            <a:ext cx="8193088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Recap: The Big Picture </a:t>
            </a:r>
            <a:br>
              <a:rPr lang="en-US" altLang="zh-CN" sz="3600">
                <a:ea typeface="宋体" charset="-122"/>
              </a:rPr>
            </a:br>
            <a:r>
              <a:rPr lang="en-US" altLang="zh-CN" sz="3600">
                <a:ea typeface="宋体" charset="-122"/>
              </a:rPr>
              <a:t>of the Internet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30338"/>
            <a:ext cx="8137525" cy="506571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Hosts and routers: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~ 1 bill. hosts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organized </a:t>
            </a:r>
            <a:r>
              <a:rPr lang="en-US" altLang="x-none" sz="2000" dirty="0">
                <a:ea typeface="ＭＳ Ｐゴシック" charset="-128"/>
              </a:rPr>
              <a:t>into ~50K networks</a:t>
            </a:r>
            <a:endParaRPr lang="en-US" altLang="zh-CN" sz="2000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backbone links 100 </a:t>
            </a:r>
            <a:r>
              <a:rPr lang="en-US" altLang="zh-CN" sz="2000" dirty="0" err="1">
                <a:ea typeface="宋体" charset="-122"/>
              </a:rPr>
              <a:t>Gbps</a:t>
            </a:r>
            <a:r>
              <a:rPr lang="en-US" altLang="zh-CN" sz="2000" dirty="0">
                <a:ea typeface="宋体" charset="-122"/>
              </a:rPr>
              <a:t> 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Software: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datagram switching with virtual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circuit support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l</a:t>
            </a:r>
            <a:r>
              <a:rPr lang="en-US" altLang="x-none" sz="2000" dirty="0">
                <a:ea typeface="ＭＳ Ｐゴシック" charset="-128"/>
              </a:rPr>
              <a:t>ayered network architecture</a:t>
            </a:r>
          </a:p>
          <a:p>
            <a:pPr lvl="2"/>
            <a:r>
              <a:rPr lang="en-US" altLang="zh-CN" sz="1800" dirty="0">
                <a:ea typeface="宋体" charset="-122"/>
              </a:rPr>
              <a:t>u</a:t>
            </a:r>
            <a:r>
              <a:rPr lang="en-US" altLang="x-none" sz="1800" dirty="0">
                <a:ea typeface="ＭＳ Ｐゴシック" charset="-128"/>
              </a:rPr>
              <a:t>se end-to-end arguments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to determine the services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provided by each layer</a:t>
            </a:r>
          </a:p>
          <a:p>
            <a:pPr lvl="2"/>
            <a:r>
              <a:rPr lang="en-US" altLang="zh-CN" sz="1600" dirty="0">
                <a:ea typeface="宋体" charset="-122"/>
              </a:rPr>
              <a:t>t</a:t>
            </a:r>
            <a:r>
              <a:rPr lang="en-US" altLang="x-none" sz="1600" dirty="0">
                <a:ea typeface="ＭＳ Ｐゴシック" charset="-128"/>
              </a:rPr>
              <a:t>he 5-layer hourglass architecture </a:t>
            </a:r>
            <a:br>
              <a:rPr lang="en-US" altLang="x-none" sz="1600" dirty="0">
                <a:ea typeface="ＭＳ Ｐゴシック" charset="-128"/>
              </a:rPr>
            </a:br>
            <a:r>
              <a:rPr lang="en-US" altLang="x-none" sz="1600" dirty="0">
                <a:ea typeface="ＭＳ Ｐゴシック" charset="-128"/>
              </a:rPr>
              <a:t>of the Internet</a:t>
            </a:r>
          </a:p>
        </p:txBody>
      </p:sp>
      <p:sp>
        <p:nvSpPr>
          <p:cNvPr id="48132" name="Freeform 6"/>
          <p:cNvSpPr>
            <a:spLocks/>
          </p:cNvSpPr>
          <p:nvPr/>
        </p:nvSpPr>
        <p:spPr bwMode="auto">
          <a:xfrm>
            <a:off x="5645150" y="2022475"/>
            <a:ext cx="1003300" cy="3733800"/>
          </a:xfrm>
          <a:custGeom>
            <a:avLst/>
            <a:gdLst>
              <a:gd name="T0" fmla="*/ 2147483647 w 632"/>
              <a:gd name="T1" fmla="*/ 0 h 2496"/>
              <a:gd name="T2" fmla="*/ 2147483647 w 632"/>
              <a:gd name="T3" fmla="*/ 2147483647 h 2496"/>
              <a:gd name="T4" fmla="*/ 0 w 632"/>
              <a:gd name="T5" fmla="*/ 2147483647 h 2496"/>
              <a:gd name="T6" fmla="*/ 0 60000 65536"/>
              <a:gd name="T7" fmla="*/ 0 60000 65536"/>
              <a:gd name="T8" fmla="*/ 0 60000 65536"/>
              <a:gd name="T9" fmla="*/ 0 w 632"/>
              <a:gd name="T10" fmla="*/ 0 h 2496"/>
              <a:gd name="T11" fmla="*/ 632 w 632"/>
              <a:gd name="T12" fmla="*/ 2496 h 2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2" h="2496">
                <a:moveTo>
                  <a:pt x="48" y="0"/>
                </a:moveTo>
                <a:cubicBezTo>
                  <a:pt x="340" y="368"/>
                  <a:pt x="632" y="736"/>
                  <a:pt x="624" y="1152"/>
                </a:cubicBezTo>
                <a:cubicBezTo>
                  <a:pt x="616" y="1568"/>
                  <a:pt x="308" y="2032"/>
                  <a:pt x="0" y="24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3" name="Freeform 7"/>
          <p:cNvSpPr>
            <a:spLocks/>
          </p:cNvSpPr>
          <p:nvPr/>
        </p:nvSpPr>
        <p:spPr bwMode="auto">
          <a:xfrm>
            <a:off x="7689850" y="2022475"/>
            <a:ext cx="1079500" cy="3733800"/>
          </a:xfrm>
          <a:custGeom>
            <a:avLst/>
            <a:gdLst>
              <a:gd name="T0" fmla="*/ 2147483647 w 632"/>
              <a:gd name="T1" fmla="*/ 0 h 2496"/>
              <a:gd name="T2" fmla="*/ 2147483647 w 632"/>
              <a:gd name="T3" fmla="*/ 2147483647 h 2496"/>
              <a:gd name="T4" fmla="*/ 2147483647 w 632"/>
              <a:gd name="T5" fmla="*/ 2147483647 h 2496"/>
              <a:gd name="T6" fmla="*/ 0 60000 65536"/>
              <a:gd name="T7" fmla="*/ 0 60000 65536"/>
              <a:gd name="T8" fmla="*/ 0 60000 65536"/>
              <a:gd name="T9" fmla="*/ 0 w 632"/>
              <a:gd name="T10" fmla="*/ 0 h 2496"/>
              <a:gd name="T11" fmla="*/ 632 w 632"/>
              <a:gd name="T12" fmla="*/ 2496 h 2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2" h="2496">
                <a:moveTo>
                  <a:pt x="584" y="0"/>
                </a:moveTo>
                <a:cubicBezTo>
                  <a:pt x="292" y="416"/>
                  <a:pt x="0" y="832"/>
                  <a:pt x="8" y="1248"/>
                </a:cubicBezTo>
                <a:cubicBezTo>
                  <a:pt x="16" y="1664"/>
                  <a:pt x="324" y="2080"/>
                  <a:pt x="632" y="24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4" name="Line 8"/>
          <p:cNvSpPr>
            <a:spLocks noChangeShapeType="1"/>
          </p:cNvSpPr>
          <p:nvPr/>
        </p:nvSpPr>
        <p:spPr bwMode="auto">
          <a:xfrm>
            <a:off x="6635750" y="347027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5" name="Line 9"/>
          <p:cNvSpPr>
            <a:spLocks noChangeShapeType="1"/>
          </p:cNvSpPr>
          <p:nvPr/>
        </p:nvSpPr>
        <p:spPr bwMode="auto">
          <a:xfrm>
            <a:off x="6559550" y="407987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Text Box 10"/>
          <p:cNvSpPr txBox="1">
            <a:spLocks noChangeArrowheads="1"/>
          </p:cNvSpPr>
          <p:nvPr/>
        </p:nvSpPr>
        <p:spPr bwMode="auto">
          <a:xfrm>
            <a:off x="6942138" y="3511550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48137" name="Text Box 11"/>
          <p:cNvSpPr txBox="1">
            <a:spLocks noChangeArrowheads="1"/>
          </p:cNvSpPr>
          <p:nvPr/>
        </p:nvSpPr>
        <p:spPr bwMode="auto">
          <a:xfrm>
            <a:off x="5805488" y="5375275"/>
            <a:ext cx="952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Ethernet</a:t>
            </a:r>
          </a:p>
        </p:txBody>
      </p:sp>
      <p:sp>
        <p:nvSpPr>
          <p:cNvPr id="48138" name="Text Box 12"/>
          <p:cNvSpPr txBox="1">
            <a:spLocks noChangeArrowheads="1"/>
          </p:cNvSpPr>
          <p:nvPr/>
        </p:nvSpPr>
        <p:spPr bwMode="auto">
          <a:xfrm>
            <a:off x="7473950" y="5375275"/>
            <a:ext cx="1152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Cable/DSL</a:t>
            </a:r>
          </a:p>
        </p:txBody>
      </p:sp>
      <p:sp>
        <p:nvSpPr>
          <p:cNvPr id="48139" name="Text Box 13"/>
          <p:cNvSpPr txBox="1">
            <a:spLocks noChangeArrowheads="1"/>
          </p:cNvSpPr>
          <p:nvPr/>
        </p:nvSpPr>
        <p:spPr bwMode="auto">
          <a:xfrm>
            <a:off x="6678613" y="5375275"/>
            <a:ext cx="931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Wireless</a:t>
            </a:r>
          </a:p>
        </p:txBody>
      </p:sp>
      <p:sp>
        <p:nvSpPr>
          <p:cNvPr id="48140" name="Text Box 14"/>
          <p:cNvSpPr txBox="1">
            <a:spLocks noChangeArrowheads="1"/>
          </p:cNvSpPr>
          <p:nvPr/>
        </p:nvSpPr>
        <p:spPr bwMode="auto">
          <a:xfrm>
            <a:off x="6521450" y="2828925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TCP</a:t>
            </a:r>
          </a:p>
        </p:txBody>
      </p:sp>
      <p:sp>
        <p:nvSpPr>
          <p:cNvPr id="48141" name="Text Box 15"/>
          <p:cNvSpPr txBox="1">
            <a:spLocks noChangeArrowheads="1"/>
          </p:cNvSpPr>
          <p:nvPr/>
        </p:nvSpPr>
        <p:spPr bwMode="auto">
          <a:xfrm>
            <a:off x="7316788" y="2860675"/>
            <a:ext cx="60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UDP</a:t>
            </a:r>
          </a:p>
        </p:txBody>
      </p:sp>
      <p:sp>
        <p:nvSpPr>
          <p:cNvPr id="48142" name="Line 21"/>
          <p:cNvSpPr>
            <a:spLocks noChangeShapeType="1"/>
          </p:cNvSpPr>
          <p:nvPr/>
        </p:nvSpPr>
        <p:spPr bwMode="auto">
          <a:xfrm>
            <a:off x="5645150" y="5756275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Line 23"/>
          <p:cNvSpPr>
            <a:spLocks noChangeShapeType="1"/>
          </p:cNvSpPr>
          <p:nvPr/>
        </p:nvSpPr>
        <p:spPr bwMode="auto">
          <a:xfrm>
            <a:off x="6254750" y="2708275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4" name="Line 24"/>
          <p:cNvSpPr>
            <a:spLocks noChangeShapeType="1"/>
          </p:cNvSpPr>
          <p:nvPr/>
        </p:nvSpPr>
        <p:spPr bwMode="auto">
          <a:xfrm>
            <a:off x="7169150" y="2708275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145" name="Group 40"/>
          <p:cNvGrpSpPr>
            <a:grpSpLocks/>
          </p:cNvGrpSpPr>
          <p:nvPr/>
        </p:nvGrpSpPr>
        <p:grpSpPr bwMode="auto">
          <a:xfrm>
            <a:off x="5735638" y="2036763"/>
            <a:ext cx="2971800" cy="377825"/>
            <a:chOff x="2604654" y="1967359"/>
            <a:chExt cx="2971800" cy="378102"/>
          </a:xfrm>
        </p:grpSpPr>
        <p:sp>
          <p:nvSpPr>
            <p:cNvPr id="48148" name="Text Box 16"/>
            <p:cNvSpPr txBox="1">
              <a:spLocks noChangeArrowheads="1"/>
            </p:cNvSpPr>
            <p:nvPr/>
          </p:nvSpPr>
          <p:spPr bwMode="auto">
            <a:xfrm>
              <a:off x="4642364" y="2008911"/>
              <a:ext cx="73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Telnet</a:t>
              </a:r>
            </a:p>
          </p:txBody>
        </p:sp>
        <p:sp>
          <p:nvSpPr>
            <p:cNvPr id="48149" name="Text Box 17"/>
            <p:cNvSpPr txBox="1">
              <a:spLocks noChangeArrowheads="1"/>
            </p:cNvSpPr>
            <p:nvPr/>
          </p:nvSpPr>
          <p:spPr bwMode="auto">
            <a:xfrm>
              <a:off x="2843502" y="1995054"/>
              <a:ext cx="704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Email</a:t>
              </a:r>
            </a:p>
          </p:txBody>
        </p:sp>
        <p:sp>
          <p:nvSpPr>
            <p:cNvPr id="48150" name="Text Box 18"/>
            <p:cNvSpPr txBox="1">
              <a:spLocks noChangeArrowheads="1"/>
            </p:cNvSpPr>
            <p:nvPr/>
          </p:nvSpPr>
          <p:spPr bwMode="auto">
            <a:xfrm>
              <a:off x="4191000" y="2008910"/>
              <a:ext cx="566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FTP</a:t>
              </a:r>
            </a:p>
          </p:txBody>
        </p:sp>
        <p:sp>
          <p:nvSpPr>
            <p:cNvPr id="48151" name="Text Box 19"/>
            <p:cNvSpPr txBox="1">
              <a:spLocks noChangeArrowheads="1"/>
            </p:cNvSpPr>
            <p:nvPr/>
          </p:nvSpPr>
          <p:spPr bwMode="auto">
            <a:xfrm>
              <a:off x="3480522" y="2008908"/>
              <a:ext cx="793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WWW</a:t>
              </a:r>
            </a:p>
          </p:txBody>
        </p:sp>
        <p:sp>
          <p:nvSpPr>
            <p:cNvPr id="48152" name="Line 20"/>
            <p:cNvSpPr>
              <a:spLocks noChangeShapeType="1"/>
            </p:cNvSpPr>
            <p:nvPr/>
          </p:nvSpPr>
          <p:spPr bwMode="auto">
            <a:xfrm>
              <a:off x="2604654" y="1967359"/>
              <a:ext cx="297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48153" name="Straight Connector 46"/>
            <p:cNvCxnSpPr>
              <a:cxnSpLocks noChangeShapeType="1"/>
            </p:cNvCxnSpPr>
            <p:nvPr/>
          </p:nvCxnSpPr>
          <p:spPr bwMode="auto">
            <a:xfrm>
              <a:off x="2867891" y="2313709"/>
              <a:ext cx="817418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8146" name="Straight Connector 47"/>
          <p:cNvCxnSpPr>
            <a:cxnSpLocks noChangeShapeType="1"/>
          </p:cNvCxnSpPr>
          <p:nvPr/>
        </p:nvCxnSpPr>
        <p:spPr bwMode="auto">
          <a:xfrm rot="5400000">
            <a:off x="6671469" y="2542381"/>
            <a:ext cx="3175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7" name="Text Box 14"/>
          <p:cNvSpPr txBox="1">
            <a:spLocks noChangeArrowheads="1"/>
          </p:cNvSpPr>
          <p:nvPr/>
        </p:nvSpPr>
        <p:spPr bwMode="auto">
          <a:xfrm>
            <a:off x="6203950" y="2344738"/>
            <a:ext cx="547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>
                <a:solidFill>
                  <a:srgbClr val="000000"/>
                </a:solidFill>
              </a:rPr>
              <a:t>SSL</a:t>
            </a:r>
          </a:p>
        </p:txBody>
      </p:sp>
    </p:spTree>
    <p:extLst>
      <p:ext uri="{BB962C8B-B14F-4D97-AF65-F5344CB8AC3E}">
        <p14:creationId xmlns:p14="http://schemas.microsoft.com/office/powerpoint/2010/main" val="24438766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CF4B92F-DF59-0D44-B1A3-21B1F828CDD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2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Typical DNS</a:t>
            </a: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Flow: </a:t>
            </a:r>
            <a:b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</a:b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The Hybrid Case</a:t>
            </a:r>
            <a:endParaRPr lang="en-US" sz="36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658972" y="5788025"/>
            <a:ext cx="14895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requesting host</a:t>
            </a:r>
            <a:endParaRPr lang="en-US" dirty="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altLang="zh-CN" sz="1200" b="1" dirty="0" err="1">
                <a:solidFill>
                  <a:srgbClr val="000000"/>
                </a:solidFill>
                <a:latin typeface="Courier New" charset="0"/>
              </a:rPr>
              <a:t>harvard.edu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5697538" y="6553200"/>
            <a:ext cx="1992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gaia.cs.umass.edu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7765" name="Object 3"/>
          <p:cNvGraphicFramePr>
            <a:graphicFrameLocks noChangeAspect="1"/>
          </p:cNvGraphicFramePr>
          <p:nvPr/>
        </p:nvGraphicFramePr>
        <p:xfrm>
          <a:off x="6192838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37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766" name="Group 8"/>
          <p:cNvGrpSpPr>
            <a:grpSpLocks/>
          </p:cNvGrpSpPr>
          <p:nvPr/>
        </p:nvGrpSpPr>
        <p:grpSpPr bwMode="auto">
          <a:xfrm>
            <a:off x="4316413" y="3086100"/>
            <a:ext cx="369887" cy="657225"/>
            <a:chOff x="4180" y="783"/>
            <a:chExt cx="150" cy="307"/>
          </a:xfrm>
        </p:grpSpPr>
        <p:sp>
          <p:nvSpPr>
            <p:cNvPr id="8263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4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5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6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7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8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9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70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4819650" y="1338263"/>
            <a:ext cx="201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7768" name="Group 18"/>
          <p:cNvGrpSpPr>
            <a:grpSpLocks/>
          </p:cNvGrpSpPr>
          <p:nvPr/>
        </p:nvGrpSpPr>
        <p:grpSpPr bwMode="auto">
          <a:xfrm>
            <a:off x="4076700" y="3773488"/>
            <a:ext cx="311150" cy="1314450"/>
            <a:chOff x="3040" y="2322"/>
            <a:chExt cx="196" cy="828"/>
          </a:xfrm>
        </p:grpSpPr>
        <p:sp>
          <p:nvSpPr>
            <p:cNvPr id="8261" name="Line 19"/>
            <p:cNvSpPr>
              <a:spLocks noChangeShapeType="1"/>
            </p:cNvSpPr>
            <p:nvPr/>
          </p:nvSpPr>
          <p:spPr bwMode="auto">
            <a:xfrm flipH="1" flipV="1">
              <a:off x="3222" y="2322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2" name="Text Box 20"/>
            <p:cNvSpPr txBox="1">
              <a:spLocks noChangeArrowheads="1"/>
            </p:cNvSpPr>
            <p:nvPr/>
          </p:nvSpPr>
          <p:spPr bwMode="auto">
            <a:xfrm>
              <a:off x="3040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69" name="Group 21"/>
          <p:cNvGrpSpPr>
            <a:grpSpLocks/>
          </p:cNvGrpSpPr>
          <p:nvPr/>
        </p:nvGrpSpPr>
        <p:grpSpPr bwMode="auto">
          <a:xfrm>
            <a:off x="4479925" y="2078038"/>
            <a:ext cx="914400" cy="971550"/>
            <a:chOff x="3294" y="1254"/>
            <a:chExt cx="576" cy="612"/>
          </a:xfrm>
        </p:grpSpPr>
        <p:sp>
          <p:nvSpPr>
            <p:cNvPr id="8259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0" name="Text Box 23"/>
            <p:cNvSpPr txBox="1">
              <a:spLocks noChangeArrowheads="1"/>
            </p:cNvSpPr>
            <p:nvPr/>
          </p:nvSpPr>
          <p:spPr bwMode="auto">
            <a:xfrm>
              <a:off x="3382" y="13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0" name="Group 24"/>
          <p:cNvGrpSpPr>
            <a:grpSpLocks/>
          </p:cNvGrpSpPr>
          <p:nvPr/>
        </p:nvGrpSpPr>
        <p:grpSpPr bwMode="auto">
          <a:xfrm>
            <a:off x="4689475" y="2306638"/>
            <a:ext cx="733425" cy="762000"/>
            <a:chOff x="3426" y="1398"/>
            <a:chExt cx="462" cy="480"/>
          </a:xfrm>
        </p:grpSpPr>
        <p:sp>
          <p:nvSpPr>
            <p:cNvPr id="8257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8" name="Text Box 26"/>
            <p:cNvSpPr txBox="1">
              <a:spLocks noChangeArrowheads="1"/>
            </p:cNvSpPr>
            <p:nvPr/>
          </p:nvSpPr>
          <p:spPr bwMode="auto">
            <a:xfrm>
              <a:off x="3658" y="15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1" name="Group 27"/>
          <p:cNvGrpSpPr>
            <a:grpSpLocks/>
          </p:cNvGrpSpPr>
          <p:nvPr/>
        </p:nvGrpSpPr>
        <p:grpSpPr bwMode="auto">
          <a:xfrm>
            <a:off x="4765675" y="2838450"/>
            <a:ext cx="1485900" cy="411163"/>
            <a:chOff x="3474" y="1733"/>
            <a:chExt cx="936" cy="259"/>
          </a:xfrm>
        </p:grpSpPr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6" name="Text Box 29"/>
            <p:cNvSpPr txBox="1">
              <a:spLocks noChangeArrowheads="1"/>
            </p:cNvSpPr>
            <p:nvPr/>
          </p:nvSpPr>
          <p:spPr bwMode="auto">
            <a:xfrm>
              <a:off x="3856" y="173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2" name="Group 30"/>
          <p:cNvGrpSpPr>
            <a:grpSpLocks/>
          </p:cNvGrpSpPr>
          <p:nvPr/>
        </p:nvGrpSpPr>
        <p:grpSpPr bwMode="auto">
          <a:xfrm>
            <a:off x="5430838" y="1666875"/>
            <a:ext cx="369887" cy="657225"/>
            <a:chOff x="4180" y="783"/>
            <a:chExt cx="150" cy="307"/>
          </a:xfrm>
        </p:grpSpPr>
        <p:sp>
          <p:nvSpPr>
            <p:cNvPr id="8247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8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9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0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1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2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3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4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3" name="Group 39"/>
          <p:cNvGrpSpPr>
            <a:grpSpLocks/>
          </p:cNvGrpSpPr>
          <p:nvPr/>
        </p:nvGrpSpPr>
        <p:grpSpPr bwMode="auto">
          <a:xfrm>
            <a:off x="6259513" y="3095625"/>
            <a:ext cx="369887" cy="657225"/>
            <a:chOff x="4180" y="783"/>
            <a:chExt cx="150" cy="307"/>
          </a:xfrm>
        </p:grpSpPr>
        <p:sp>
          <p:nvSpPr>
            <p:cNvPr id="8239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0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1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2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3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4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5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6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4" name="Group 48"/>
          <p:cNvGrpSpPr>
            <a:grpSpLocks/>
          </p:cNvGrpSpPr>
          <p:nvPr/>
        </p:nvGrpSpPr>
        <p:grpSpPr bwMode="auto">
          <a:xfrm>
            <a:off x="6240463" y="4714875"/>
            <a:ext cx="369887" cy="657225"/>
            <a:chOff x="4180" y="783"/>
            <a:chExt cx="150" cy="307"/>
          </a:xfrm>
        </p:grpSpPr>
        <p:sp>
          <p:nvSpPr>
            <p:cNvPr id="823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9" name="Text Box 57"/>
          <p:cNvSpPr txBox="1">
            <a:spLocks noChangeArrowheads="1"/>
          </p:cNvSpPr>
          <p:nvPr/>
        </p:nvSpPr>
        <p:spPr bwMode="auto">
          <a:xfrm>
            <a:off x="5464175" y="5311775"/>
            <a:ext cx="23352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</a:rPr>
              <a:t>authoritative name server</a:t>
            </a:r>
            <a:endParaRPr lang="en-US" sz="200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dns.cs.umass.edu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7776" name="Group 58"/>
          <p:cNvGrpSpPr>
            <a:grpSpLocks/>
          </p:cNvGrpSpPr>
          <p:nvPr/>
        </p:nvGrpSpPr>
        <p:grpSpPr bwMode="auto">
          <a:xfrm>
            <a:off x="6559550" y="3802063"/>
            <a:ext cx="311150" cy="923925"/>
            <a:chOff x="4468" y="2340"/>
            <a:chExt cx="196" cy="582"/>
          </a:xfrm>
        </p:grpSpPr>
        <p:sp>
          <p:nvSpPr>
            <p:cNvPr id="8229" name="Text Box 59"/>
            <p:cNvSpPr txBox="1">
              <a:spLocks noChangeArrowheads="1"/>
            </p:cNvSpPr>
            <p:nvPr/>
          </p:nvSpPr>
          <p:spPr bwMode="auto">
            <a:xfrm>
              <a:off x="4468" y="26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30" name="Line 60"/>
            <p:cNvSpPr>
              <a:spLocks noChangeShapeType="1"/>
            </p:cNvSpPr>
            <p:nvPr/>
          </p:nvSpPr>
          <p:spPr bwMode="auto">
            <a:xfrm>
              <a:off x="4470" y="2340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7" name="Group 61"/>
          <p:cNvGrpSpPr>
            <a:grpSpLocks/>
          </p:cNvGrpSpPr>
          <p:nvPr/>
        </p:nvGrpSpPr>
        <p:grpSpPr bwMode="auto">
          <a:xfrm>
            <a:off x="6075363" y="3794125"/>
            <a:ext cx="311150" cy="890588"/>
            <a:chOff x="4426" y="2346"/>
            <a:chExt cx="196" cy="561"/>
          </a:xfrm>
        </p:grpSpPr>
        <p:sp>
          <p:nvSpPr>
            <p:cNvPr id="8227" name="Text Box 62"/>
            <p:cNvSpPr txBox="1">
              <a:spLocks noChangeArrowheads="1"/>
            </p:cNvSpPr>
            <p:nvPr/>
          </p:nvSpPr>
          <p:spPr bwMode="auto">
            <a:xfrm>
              <a:off x="4426" y="26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8" name="Group 64"/>
          <p:cNvGrpSpPr>
            <a:grpSpLocks/>
          </p:cNvGrpSpPr>
          <p:nvPr/>
        </p:nvGrpSpPr>
        <p:grpSpPr bwMode="auto">
          <a:xfrm>
            <a:off x="5451475" y="3905250"/>
            <a:ext cx="2400300" cy="490538"/>
            <a:chOff x="4170" y="2163"/>
            <a:chExt cx="1512" cy="309"/>
          </a:xfrm>
        </p:grpSpPr>
        <p:sp>
          <p:nvSpPr>
            <p:cNvPr id="8225" name="Rectangle 65"/>
            <p:cNvSpPr>
              <a:spLocks noChangeArrowheads="1"/>
            </p:cNvSpPr>
            <p:nvPr/>
          </p:nvSpPr>
          <p:spPr bwMode="auto">
            <a:xfrm>
              <a:off x="4170" y="2196"/>
              <a:ext cx="1512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6" name="Text Box 66"/>
            <p:cNvSpPr txBox="1">
              <a:spLocks noChangeArrowheads="1"/>
            </p:cNvSpPr>
            <p:nvPr/>
          </p:nvSpPr>
          <p:spPr bwMode="auto">
            <a:xfrm>
              <a:off x="4440" y="2163"/>
              <a:ext cx="10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  <a:cs typeface="宋体" charset="0"/>
                </a:rPr>
                <a:t>TLD</a:t>
              </a:r>
              <a:r>
                <a:rPr lang="en-US" sz="1400">
                  <a:solidFill>
                    <a:srgbClr val="000000"/>
                  </a:solidFill>
                </a:rPr>
                <a:t> name server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9" name="Group 67"/>
          <p:cNvGrpSpPr>
            <a:grpSpLocks/>
          </p:cNvGrpSpPr>
          <p:nvPr/>
        </p:nvGrpSpPr>
        <p:grpSpPr bwMode="auto">
          <a:xfrm>
            <a:off x="4765675" y="3411538"/>
            <a:ext cx="1419225" cy="412750"/>
            <a:chOff x="3474" y="2094"/>
            <a:chExt cx="894" cy="260"/>
          </a:xfrm>
        </p:grpSpPr>
        <p:sp>
          <p:nvSpPr>
            <p:cNvPr id="8223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4" name="Text Box 69"/>
            <p:cNvSpPr txBox="1">
              <a:spLocks noChangeArrowheads="1"/>
            </p:cNvSpPr>
            <p:nvPr/>
          </p:nvSpPr>
          <p:spPr bwMode="auto">
            <a:xfrm>
              <a:off x="3880" y="212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80" name="Group 70"/>
          <p:cNvGrpSpPr>
            <a:grpSpLocks/>
          </p:cNvGrpSpPr>
          <p:nvPr/>
        </p:nvGrpSpPr>
        <p:grpSpPr bwMode="auto">
          <a:xfrm>
            <a:off x="4556125" y="3802063"/>
            <a:ext cx="384175" cy="1323975"/>
            <a:chOff x="3342" y="2340"/>
            <a:chExt cx="242" cy="834"/>
          </a:xfrm>
        </p:grpSpPr>
        <p:sp>
          <p:nvSpPr>
            <p:cNvPr id="8221" name="Line 71"/>
            <p:cNvSpPr>
              <a:spLocks noChangeShapeType="1"/>
            </p:cNvSpPr>
            <p:nvPr/>
          </p:nvSpPr>
          <p:spPr bwMode="auto">
            <a:xfrm>
              <a:off x="3342" y="2340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2" name="Text Box 72"/>
            <p:cNvSpPr txBox="1">
              <a:spLocks noChangeArrowheads="1"/>
            </p:cNvSpPr>
            <p:nvPr/>
          </p:nvSpPr>
          <p:spPr bwMode="auto">
            <a:xfrm>
              <a:off x="3388" y="28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8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81" name="Group 73"/>
          <p:cNvGrpSpPr>
            <a:grpSpLocks/>
          </p:cNvGrpSpPr>
          <p:nvPr/>
        </p:nvGrpSpPr>
        <p:grpSpPr bwMode="auto">
          <a:xfrm>
            <a:off x="4908550" y="2182813"/>
            <a:ext cx="2719388" cy="438150"/>
            <a:chOff x="3564" y="1320"/>
            <a:chExt cx="1713" cy="276"/>
          </a:xfrm>
        </p:grpSpPr>
        <p:sp>
          <p:nvSpPr>
            <p:cNvPr id="8219" name="Freeform 74"/>
            <p:cNvSpPr>
              <a:spLocks/>
            </p:cNvSpPr>
            <p:nvPr/>
          </p:nvSpPr>
          <p:spPr bwMode="auto">
            <a:xfrm>
              <a:off x="3564" y="1428"/>
              <a:ext cx="638" cy="168"/>
            </a:xfrm>
            <a:custGeom>
              <a:avLst/>
              <a:gdLst>
                <a:gd name="T0" fmla="*/ 304 w 638"/>
                <a:gd name="T1" fmla="*/ 108 h 168"/>
                <a:gd name="T2" fmla="*/ 284 w 638"/>
                <a:gd name="T3" fmla="*/ 30 h 168"/>
                <a:gd name="T4" fmla="*/ 54 w 638"/>
                <a:gd name="T5" fmla="*/ 26 h 168"/>
                <a:gd name="T6" fmla="*/ 54 w 638"/>
                <a:gd name="T7" fmla="*/ 152 h 168"/>
                <a:gd name="T8" fmla="*/ 240 w 638"/>
                <a:gd name="T9" fmla="*/ 164 h 168"/>
                <a:gd name="T10" fmla="*/ 306 w 638"/>
                <a:gd name="T11" fmla="*/ 118 h 168"/>
                <a:gd name="T12" fmla="*/ 638 w 638"/>
                <a:gd name="T13" fmla="*/ 36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8"/>
                <a:gd name="T22" fmla="*/ 0 h 168"/>
                <a:gd name="T23" fmla="*/ 638 w 638"/>
                <a:gd name="T24" fmla="*/ 168 h 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8" h="168">
                  <a:moveTo>
                    <a:pt x="304" y="108"/>
                  </a:moveTo>
                  <a:cubicBezTo>
                    <a:pt x="332" y="42"/>
                    <a:pt x="308" y="46"/>
                    <a:pt x="284" y="30"/>
                  </a:cubicBezTo>
                  <a:cubicBezTo>
                    <a:pt x="260" y="14"/>
                    <a:pt x="83" y="0"/>
                    <a:pt x="54" y="26"/>
                  </a:cubicBezTo>
                  <a:cubicBezTo>
                    <a:pt x="25" y="52"/>
                    <a:pt x="0" y="144"/>
                    <a:pt x="54" y="152"/>
                  </a:cubicBezTo>
                  <a:cubicBezTo>
                    <a:pt x="108" y="160"/>
                    <a:pt x="215" y="168"/>
                    <a:pt x="240" y="164"/>
                  </a:cubicBezTo>
                  <a:cubicBezTo>
                    <a:pt x="265" y="160"/>
                    <a:pt x="292" y="134"/>
                    <a:pt x="306" y="118"/>
                  </a:cubicBezTo>
                  <a:cubicBezTo>
                    <a:pt x="320" y="102"/>
                    <a:pt x="586" y="36"/>
                    <a:pt x="638" y="3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0" name="Text Box 75"/>
            <p:cNvSpPr txBox="1">
              <a:spLocks noChangeArrowheads="1"/>
            </p:cNvSpPr>
            <p:nvPr/>
          </p:nvSpPr>
          <p:spPr bwMode="auto">
            <a:xfrm>
              <a:off x="4178" y="1320"/>
              <a:ext cx="10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3333CC"/>
                  </a:solidFill>
                </a:rPr>
                <a:t>iterated query</a:t>
              </a:r>
              <a:endParaRPr lang="en-US" sz="16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82" name="Group 76"/>
          <p:cNvGrpSpPr>
            <a:grpSpLocks/>
          </p:cNvGrpSpPr>
          <p:nvPr/>
        </p:nvGrpSpPr>
        <p:grpSpPr bwMode="auto">
          <a:xfrm>
            <a:off x="3473450" y="3917950"/>
            <a:ext cx="1876425" cy="500063"/>
            <a:chOff x="2838" y="2163"/>
            <a:chExt cx="1182" cy="315"/>
          </a:xfrm>
        </p:grpSpPr>
        <p:sp>
          <p:nvSpPr>
            <p:cNvPr id="8217" name="Rectangle 77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18" name="Text Box 78"/>
            <p:cNvSpPr txBox="1">
              <a:spLocks noChangeArrowheads="1"/>
            </p:cNvSpPr>
            <p:nvPr/>
          </p:nvSpPr>
          <p:spPr bwMode="auto">
            <a:xfrm>
              <a:off x="2914" y="2163"/>
              <a:ext cx="103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local name server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292100" y="1585913"/>
            <a:ext cx="3206750" cy="507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Host knows only local name server</a:t>
            </a: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name server is learned from DHCP, or configured, e.g.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etc</a:t>
            </a: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resolv.conf</a:t>
            </a: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DNS server helps clients resolve DNS names</a:t>
            </a: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Benefits of local name servers (often called </a:t>
            </a:r>
            <a:r>
              <a:rPr lang="en-US" sz="1800" b="1" dirty="0">
                <a:solidFill>
                  <a:srgbClr val="FF0000"/>
                </a:solidFill>
              </a:rPr>
              <a:t>resolvers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 marL="1028700" lvl="1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simplifies client</a:t>
            </a:r>
          </a:p>
          <a:p>
            <a:pPr marL="1028700" lvl="1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caches/reuses results </a:t>
            </a:r>
          </a:p>
        </p:txBody>
      </p:sp>
      <p:pic>
        <p:nvPicPr>
          <p:cNvPr id="117784" name="Picture 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5133975"/>
            <a:ext cx="9540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18CBA0F-AE1D-C04B-8649-7E71B36DC8A8}" type="slidenum">
              <a:rPr lang="en-US" altLang="x-none" sz="1400"/>
              <a:pPr/>
              <a:t>61</a:t>
            </a:fld>
            <a:endParaRPr lang="en-US" altLang="x-none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</a:t>
            </a:r>
            <a:r>
              <a:rPr lang="en-US" altLang="zh-CN" dirty="0">
                <a:ea typeface="ＭＳ Ｐゴシック" charset="-128"/>
              </a:rPr>
              <a:t>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Clr>
                <a:srgbClr val="0033CC"/>
              </a:buClr>
              <a:buFont typeface="Wingdings" charset="2"/>
              <a:buChar char="q"/>
            </a:pPr>
            <a:r>
              <a:rPr lang="en-US" altLang="x-none" dirty="0">
                <a:ea typeface="宋体" charset="-122"/>
              </a:rPr>
              <a:t>Layered network architecture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Application layer o</a:t>
            </a:r>
            <a:r>
              <a:rPr lang="en-US" altLang="x-none" dirty="0">
                <a:ea typeface="ＭＳ Ｐゴシック" charset="-128"/>
              </a:rPr>
              <a:t>verview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Font typeface="Wingdings" pitchFamily="2" charset="2"/>
              <a:buChar char="q"/>
            </a:pPr>
            <a:r>
              <a:rPr lang="en-US" altLang="x-none" i="1" dirty="0">
                <a:ea typeface="ＭＳ Ｐゴシック" charset="-128"/>
              </a:rPr>
              <a:t>DNS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2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Details</a:t>
            </a:r>
          </a:p>
          <a:p>
            <a:pPr lvl="2">
              <a:buClr>
                <a:srgbClr val="C00000"/>
              </a:buClr>
              <a:buFont typeface="Wingdings" charset="2"/>
              <a:buChar char="Ø"/>
            </a:pPr>
            <a:endParaRPr lang="en-US" altLang="x-none" i="1" dirty="0">
              <a:solidFill>
                <a:srgbClr val="C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13050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3" name="Group 1"/>
          <p:cNvGrpSpPr>
            <a:grpSpLocks/>
          </p:cNvGrpSpPr>
          <p:nvPr/>
        </p:nvGrpSpPr>
        <p:grpSpPr bwMode="auto">
          <a:xfrm>
            <a:off x="-68263" y="3636963"/>
            <a:ext cx="2217738" cy="2503487"/>
            <a:chOff x="5715000" y="1801819"/>
            <a:chExt cx="3124200" cy="3760781"/>
          </a:xfrm>
        </p:grpSpPr>
        <p:sp>
          <p:nvSpPr>
            <p:cNvPr id="49176" name="Freeform 2"/>
            <p:cNvSpPr>
              <a:spLocks/>
            </p:cNvSpPr>
            <p:nvPr/>
          </p:nvSpPr>
          <p:spPr bwMode="auto">
            <a:xfrm>
              <a:off x="6669088" y="3276600"/>
              <a:ext cx="1179512" cy="609600"/>
            </a:xfrm>
            <a:custGeom>
              <a:avLst/>
              <a:gdLst>
                <a:gd name="T0" fmla="*/ 0 w 743"/>
                <a:gd name="T1" fmla="*/ 0 h 384"/>
                <a:gd name="T2" fmla="*/ 2147483647 w 743"/>
                <a:gd name="T3" fmla="*/ 2147483647 h 384"/>
                <a:gd name="T4" fmla="*/ 0 w 743"/>
                <a:gd name="T5" fmla="*/ 2147483647 h 384"/>
                <a:gd name="T6" fmla="*/ 2147483647 w 743"/>
                <a:gd name="T7" fmla="*/ 2147483647 h 384"/>
                <a:gd name="T8" fmla="*/ 2147483647 w 743"/>
                <a:gd name="T9" fmla="*/ 2147483647 h 384"/>
                <a:gd name="T10" fmla="*/ 2147483647 w 743"/>
                <a:gd name="T11" fmla="*/ 2147483647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3"/>
                <a:gd name="T19" fmla="*/ 0 h 384"/>
                <a:gd name="T20" fmla="*/ 743 w 743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3" h="384">
                  <a:moveTo>
                    <a:pt x="0" y="0"/>
                  </a:moveTo>
                  <a:lnTo>
                    <a:pt x="23" y="194"/>
                  </a:lnTo>
                  <a:lnTo>
                    <a:pt x="0" y="384"/>
                  </a:lnTo>
                  <a:lnTo>
                    <a:pt x="713" y="384"/>
                  </a:lnTo>
                  <a:lnTo>
                    <a:pt x="695" y="194"/>
                  </a:lnTo>
                  <a:lnTo>
                    <a:pt x="743" y="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7" name="Freeform 5"/>
            <p:cNvSpPr>
              <a:spLocks/>
            </p:cNvSpPr>
            <p:nvPr/>
          </p:nvSpPr>
          <p:spPr bwMode="auto">
            <a:xfrm>
              <a:off x="5715000" y="18288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8" name="Freeform 6"/>
            <p:cNvSpPr>
              <a:spLocks/>
            </p:cNvSpPr>
            <p:nvPr/>
          </p:nvSpPr>
          <p:spPr bwMode="auto">
            <a:xfrm>
              <a:off x="7759700" y="18288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9" name="Line 7"/>
            <p:cNvSpPr>
              <a:spLocks noChangeShapeType="1"/>
            </p:cNvSpPr>
            <p:nvPr/>
          </p:nvSpPr>
          <p:spPr bwMode="auto">
            <a:xfrm>
              <a:off x="6705600" y="3276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0" name="Line 8"/>
            <p:cNvSpPr>
              <a:spLocks noChangeShapeType="1"/>
            </p:cNvSpPr>
            <p:nvPr/>
          </p:nvSpPr>
          <p:spPr bwMode="auto">
            <a:xfrm>
              <a:off x="6629400" y="3886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1" name="Text Box 9"/>
            <p:cNvSpPr txBox="1">
              <a:spLocks noChangeArrowheads="1"/>
            </p:cNvSpPr>
            <p:nvPr/>
          </p:nvSpPr>
          <p:spPr bwMode="auto">
            <a:xfrm>
              <a:off x="6986583" y="3317874"/>
              <a:ext cx="506421" cy="508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IP</a:t>
              </a:r>
            </a:p>
          </p:txBody>
        </p:sp>
        <p:sp>
          <p:nvSpPr>
            <p:cNvPr id="49182" name="Text Box 10"/>
            <p:cNvSpPr txBox="1">
              <a:spLocks noChangeArrowheads="1"/>
            </p:cNvSpPr>
            <p:nvPr/>
          </p:nvSpPr>
          <p:spPr bwMode="auto">
            <a:xfrm>
              <a:off x="5907645" y="5111750"/>
              <a:ext cx="94662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49183" name="Text Box 11"/>
            <p:cNvSpPr txBox="1">
              <a:spLocks noChangeArrowheads="1"/>
            </p:cNvSpPr>
            <p:nvPr/>
          </p:nvSpPr>
          <p:spPr bwMode="auto">
            <a:xfrm>
              <a:off x="7524386" y="5111749"/>
              <a:ext cx="114690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49184" name="Text Box 12"/>
            <p:cNvSpPr txBox="1">
              <a:spLocks noChangeArrowheads="1"/>
            </p:cNvSpPr>
            <p:nvPr/>
          </p:nvSpPr>
          <p:spPr bwMode="auto">
            <a:xfrm>
              <a:off x="6672127" y="5111749"/>
              <a:ext cx="96547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49185" name="Text Box 13"/>
            <p:cNvSpPr txBox="1">
              <a:spLocks noChangeArrowheads="1"/>
            </p:cNvSpPr>
            <p:nvPr/>
          </p:nvSpPr>
          <p:spPr bwMode="auto">
            <a:xfrm>
              <a:off x="6574265" y="2635249"/>
              <a:ext cx="62144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49186" name="Text Box 14"/>
            <p:cNvSpPr txBox="1">
              <a:spLocks noChangeArrowheads="1"/>
            </p:cNvSpPr>
            <p:nvPr/>
          </p:nvSpPr>
          <p:spPr bwMode="auto">
            <a:xfrm>
              <a:off x="7357092" y="2667000"/>
              <a:ext cx="65757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49187" name="Line 20"/>
            <p:cNvSpPr>
              <a:spLocks noChangeShapeType="1"/>
            </p:cNvSpPr>
            <p:nvPr/>
          </p:nvSpPr>
          <p:spPr bwMode="auto">
            <a:xfrm>
              <a:off x="5715000" y="55626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8" name="Line 21"/>
            <p:cNvSpPr>
              <a:spLocks noChangeShapeType="1"/>
            </p:cNvSpPr>
            <p:nvPr/>
          </p:nvSpPr>
          <p:spPr bwMode="auto">
            <a:xfrm>
              <a:off x="6248400" y="24384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9" name="Line 22"/>
            <p:cNvSpPr>
              <a:spLocks noChangeShapeType="1"/>
            </p:cNvSpPr>
            <p:nvPr/>
          </p:nvSpPr>
          <p:spPr bwMode="auto">
            <a:xfrm>
              <a:off x="7239000" y="2438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49190" name="Group 26"/>
            <p:cNvGrpSpPr>
              <a:grpSpLocks/>
            </p:cNvGrpSpPr>
            <p:nvPr/>
          </p:nvGrpSpPr>
          <p:grpSpPr bwMode="auto">
            <a:xfrm>
              <a:off x="5805488" y="1801819"/>
              <a:ext cx="2971800" cy="517476"/>
              <a:chOff x="2604654" y="1967359"/>
              <a:chExt cx="2971800" cy="517854"/>
            </a:xfrm>
          </p:grpSpPr>
          <p:sp>
            <p:nvSpPr>
              <p:cNvPr id="109592" name="Text Box 16"/>
              <p:cNvSpPr txBox="1">
                <a:spLocks noChangeArrowheads="1"/>
              </p:cNvSpPr>
              <p:nvPr/>
            </p:nvSpPr>
            <p:spPr bwMode="auto">
              <a:xfrm>
                <a:off x="3864930" y="2091458"/>
                <a:ext cx="657491" cy="3937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100" b="1" dirty="0">
                    <a:solidFill>
                      <a:srgbClr val="008000"/>
                    </a:solidFill>
                  </a:rPr>
                  <a:t>DNS</a:t>
                </a:r>
              </a:p>
            </p:txBody>
          </p:sp>
          <p:sp>
            <p:nvSpPr>
              <p:cNvPr id="49192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49154" name="Straight Arrow Connector 52"/>
          <p:cNvCxnSpPr>
            <a:cxnSpLocks noChangeShapeType="1"/>
          </p:cNvCxnSpPr>
          <p:nvPr/>
        </p:nvCxnSpPr>
        <p:spPr bwMode="auto">
          <a:xfrm>
            <a:off x="1384300" y="3905250"/>
            <a:ext cx="6515100" cy="285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9155" name="Group 1"/>
          <p:cNvGrpSpPr>
            <a:grpSpLocks/>
          </p:cNvGrpSpPr>
          <p:nvPr/>
        </p:nvGrpSpPr>
        <p:grpSpPr bwMode="auto">
          <a:xfrm>
            <a:off x="6981825" y="3636963"/>
            <a:ext cx="2217738" cy="2503487"/>
            <a:chOff x="5715000" y="1801819"/>
            <a:chExt cx="3124200" cy="3760781"/>
          </a:xfrm>
        </p:grpSpPr>
        <p:sp>
          <p:nvSpPr>
            <p:cNvPr id="49159" name="Freeform 2"/>
            <p:cNvSpPr>
              <a:spLocks/>
            </p:cNvSpPr>
            <p:nvPr/>
          </p:nvSpPr>
          <p:spPr bwMode="auto">
            <a:xfrm>
              <a:off x="6669088" y="3276600"/>
              <a:ext cx="1179512" cy="609600"/>
            </a:xfrm>
            <a:custGeom>
              <a:avLst/>
              <a:gdLst>
                <a:gd name="T0" fmla="*/ 0 w 743"/>
                <a:gd name="T1" fmla="*/ 0 h 384"/>
                <a:gd name="T2" fmla="*/ 2147483647 w 743"/>
                <a:gd name="T3" fmla="*/ 2147483647 h 384"/>
                <a:gd name="T4" fmla="*/ 0 w 743"/>
                <a:gd name="T5" fmla="*/ 2147483647 h 384"/>
                <a:gd name="T6" fmla="*/ 2147483647 w 743"/>
                <a:gd name="T7" fmla="*/ 2147483647 h 384"/>
                <a:gd name="T8" fmla="*/ 2147483647 w 743"/>
                <a:gd name="T9" fmla="*/ 2147483647 h 384"/>
                <a:gd name="T10" fmla="*/ 2147483647 w 743"/>
                <a:gd name="T11" fmla="*/ 2147483647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3"/>
                <a:gd name="T19" fmla="*/ 0 h 384"/>
                <a:gd name="T20" fmla="*/ 743 w 743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3" h="384">
                  <a:moveTo>
                    <a:pt x="0" y="0"/>
                  </a:moveTo>
                  <a:lnTo>
                    <a:pt x="23" y="194"/>
                  </a:lnTo>
                  <a:lnTo>
                    <a:pt x="0" y="384"/>
                  </a:lnTo>
                  <a:lnTo>
                    <a:pt x="713" y="384"/>
                  </a:lnTo>
                  <a:lnTo>
                    <a:pt x="695" y="194"/>
                  </a:lnTo>
                  <a:lnTo>
                    <a:pt x="743" y="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0" name="Freeform 5"/>
            <p:cNvSpPr>
              <a:spLocks/>
            </p:cNvSpPr>
            <p:nvPr/>
          </p:nvSpPr>
          <p:spPr bwMode="auto">
            <a:xfrm>
              <a:off x="5715000" y="18288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1" name="Freeform 6"/>
            <p:cNvSpPr>
              <a:spLocks/>
            </p:cNvSpPr>
            <p:nvPr/>
          </p:nvSpPr>
          <p:spPr bwMode="auto">
            <a:xfrm>
              <a:off x="7759700" y="18288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2" name="Line 7"/>
            <p:cNvSpPr>
              <a:spLocks noChangeShapeType="1"/>
            </p:cNvSpPr>
            <p:nvPr/>
          </p:nvSpPr>
          <p:spPr bwMode="auto">
            <a:xfrm>
              <a:off x="6705600" y="3276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3" name="Line 8"/>
            <p:cNvSpPr>
              <a:spLocks noChangeShapeType="1"/>
            </p:cNvSpPr>
            <p:nvPr/>
          </p:nvSpPr>
          <p:spPr bwMode="auto">
            <a:xfrm>
              <a:off x="6629400" y="3886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4" name="Text Box 9"/>
            <p:cNvSpPr txBox="1">
              <a:spLocks noChangeArrowheads="1"/>
            </p:cNvSpPr>
            <p:nvPr/>
          </p:nvSpPr>
          <p:spPr bwMode="auto">
            <a:xfrm>
              <a:off x="6986583" y="3317874"/>
              <a:ext cx="506421" cy="508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IP</a:t>
              </a:r>
            </a:p>
          </p:txBody>
        </p:sp>
        <p:sp>
          <p:nvSpPr>
            <p:cNvPr id="49165" name="Text Box 10"/>
            <p:cNvSpPr txBox="1">
              <a:spLocks noChangeArrowheads="1"/>
            </p:cNvSpPr>
            <p:nvPr/>
          </p:nvSpPr>
          <p:spPr bwMode="auto">
            <a:xfrm>
              <a:off x="5907645" y="5111750"/>
              <a:ext cx="94662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49166" name="Text Box 11"/>
            <p:cNvSpPr txBox="1">
              <a:spLocks noChangeArrowheads="1"/>
            </p:cNvSpPr>
            <p:nvPr/>
          </p:nvSpPr>
          <p:spPr bwMode="auto">
            <a:xfrm>
              <a:off x="7524386" y="5111749"/>
              <a:ext cx="114690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49167" name="Text Box 12"/>
            <p:cNvSpPr txBox="1">
              <a:spLocks noChangeArrowheads="1"/>
            </p:cNvSpPr>
            <p:nvPr/>
          </p:nvSpPr>
          <p:spPr bwMode="auto">
            <a:xfrm>
              <a:off x="6672127" y="5111749"/>
              <a:ext cx="96547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49168" name="Text Box 13"/>
            <p:cNvSpPr txBox="1">
              <a:spLocks noChangeArrowheads="1"/>
            </p:cNvSpPr>
            <p:nvPr/>
          </p:nvSpPr>
          <p:spPr bwMode="auto">
            <a:xfrm>
              <a:off x="6574265" y="2635249"/>
              <a:ext cx="62144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49169" name="Text Box 14"/>
            <p:cNvSpPr txBox="1">
              <a:spLocks noChangeArrowheads="1"/>
            </p:cNvSpPr>
            <p:nvPr/>
          </p:nvSpPr>
          <p:spPr bwMode="auto">
            <a:xfrm>
              <a:off x="7357092" y="2667000"/>
              <a:ext cx="65757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49170" name="Line 20"/>
            <p:cNvSpPr>
              <a:spLocks noChangeShapeType="1"/>
            </p:cNvSpPr>
            <p:nvPr/>
          </p:nvSpPr>
          <p:spPr bwMode="auto">
            <a:xfrm>
              <a:off x="5715000" y="55626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1" name="Line 21"/>
            <p:cNvSpPr>
              <a:spLocks noChangeShapeType="1"/>
            </p:cNvSpPr>
            <p:nvPr/>
          </p:nvSpPr>
          <p:spPr bwMode="auto">
            <a:xfrm>
              <a:off x="6248400" y="24384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2" name="Line 22"/>
            <p:cNvSpPr>
              <a:spLocks noChangeShapeType="1"/>
            </p:cNvSpPr>
            <p:nvPr/>
          </p:nvSpPr>
          <p:spPr bwMode="auto">
            <a:xfrm>
              <a:off x="7239000" y="2438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49173" name="Group 26"/>
            <p:cNvGrpSpPr>
              <a:grpSpLocks/>
            </p:cNvGrpSpPr>
            <p:nvPr/>
          </p:nvGrpSpPr>
          <p:grpSpPr bwMode="auto">
            <a:xfrm>
              <a:off x="5805488" y="1801819"/>
              <a:ext cx="2971800" cy="517476"/>
              <a:chOff x="2604654" y="1967359"/>
              <a:chExt cx="2971800" cy="517854"/>
            </a:xfrm>
          </p:grpSpPr>
          <p:sp>
            <p:nvSpPr>
              <p:cNvPr id="72" name="Text Box 16"/>
              <p:cNvSpPr txBox="1">
                <a:spLocks noChangeArrowheads="1"/>
              </p:cNvSpPr>
              <p:nvPr/>
            </p:nvSpPr>
            <p:spPr bwMode="auto">
              <a:xfrm>
                <a:off x="3806783" y="2091458"/>
                <a:ext cx="657491" cy="3937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100" b="1" dirty="0">
                    <a:solidFill>
                      <a:srgbClr val="008000"/>
                    </a:solidFill>
                  </a:rPr>
                  <a:t>DNS</a:t>
                </a:r>
              </a:p>
            </p:txBody>
          </p:sp>
          <p:sp>
            <p:nvSpPr>
              <p:cNvPr id="49175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49156" name="Straight Arrow Connector 52"/>
          <p:cNvCxnSpPr>
            <a:cxnSpLocks noChangeShapeType="1"/>
          </p:cNvCxnSpPr>
          <p:nvPr/>
        </p:nvCxnSpPr>
        <p:spPr bwMode="auto">
          <a:xfrm>
            <a:off x="1385888" y="3781425"/>
            <a:ext cx="6513512" cy="285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100013" y="354013"/>
            <a:ext cx="5673725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u="sng" kern="0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DNS Message Format?</a:t>
            </a:r>
            <a:endParaRPr lang="en-US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93825" y="1644650"/>
            <a:ext cx="6524625" cy="13843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800">
                <a:solidFill>
                  <a:srgbClr val="000000"/>
                </a:solidFill>
                <a:latin typeface="Comic Sans MS" charset="0"/>
              </a:rPr>
              <a:t>Basic encoding decisions: UDP/TCP, how to encode domain name, how to encode answers</a:t>
            </a:r>
            <a:r>
              <a:rPr lang="is-IS" altLang="x-none" sz="2800">
                <a:solidFill>
                  <a:srgbClr val="000000"/>
                </a:solidFill>
                <a:latin typeface="Comic Sans MS" charset="0"/>
              </a:rPr>
              <a:t>…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B29D0-6306-9E48-9381-C8C8EF78957D}"/>
              </a:ext>
            </a:extLst>
          </p:cNvPr>
          <p:cNvSpPr txBox="1"/>
          <p:nvPr/>
        </p:nvSpPr>
        <p:spPr>
          <a:xfrm>
            <a:off x="8673301" y="6519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369829-0E77-C54A-A80A-CC1B9782A46E}" type="slidenum">
              <a:rPr lang="en-US" sz="1600" smtClean="0"/>
              <a:t>62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099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EF664A4-9F37-F147-97A2-DBFAFA2EFBA9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6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356" y="5956300"/>
            <a:ext cx="5791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extBox 2"/>
          <p:cNvSpPr txBox="1">
            <a:spLocks noChangeArrowheads="1"/>
          </p:cNvSpPr>
          <p:nvPr/>
        </p:nvSpPr>
        <p:spPr bwMode="auto">
          <a:xfrm>
            <a:off x="10109200" y="38608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81" y="3181350"/>
            <a:ext cx="58642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8388"/>
            <a:ext cx="4857750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446088"/>
            <a:ext cx="4352925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Rectangle 4"/>
          <p:cNvSpPr>
            <a:spLocks noChangeArrowheads="1"/>
          </p:cNvSpPr>
          <p:nvPr/>
        </p:nvSpPr>
        <p:spPr bwMode="auto">
          <a:xfrm>
            <a:off x="261762" y="295573"/>
            <a:ext cx="39437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dirty="0">
                <a:latin typeface="Comic Sans MS" charset="0"/>
              </a:rPr>
              <a:t>Formats of </a:t>
            </a:r>
            <a:r>
              <a:rPr lang="en-US" altLang="x-none">
                <a:latin typeface="Comic Sans MS" charset="0"/>
              </a:rPr>
              <a:t>main protocols</a:t>
            </a:r>
            <a:endParaRPr lang="en-US" altLang="x-non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F53EE-F494-0F46-8B7E-B6A0E212AB6B}"/>
              </a:ext>
            </a:extLst>
          </p:cNvPr>
          <p:cNvSpPr txBox="1"/>
          <p:nvPr/>
        </p:nvSpPr>
        <p:spPr>
          <a:xfrm>
            <a:off x="0" y="4322763"/>
            <a:ext cx="2098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+mn-lt"/>
              </a:rPr>
              <a:t>Tip</a:t>
            </a:r>
            <a:r>
              <a:rPr lang="en-US" altLang="zh-CN" dirty="0">
                <a:latin typeface="+mn-lt"/>
              </a:rPr>
              <a:t>: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services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map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to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header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fields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56051C8-8151-9346-80BB-2F55948007E4}" type="slidenum">
              <a:rPr lang="en-US" altLang="x-none" sz="1400"/>
              <a:pPr/>
              <a:t>8</a:t>
            </a:fld>
            <a:endParaRPr lang="en-US" altLang="x-none" sz="140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</a:t>
            </a:r>
            <a:r>
              <a:rPr lang="en-US" altLang="zh-CN" dirty="0">
                <a:ea typeface="ＭＳ Ｐゴシック" charset="-128"/>
              </a:rPr>
              <a:t>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Clr>
                <a:srgbClr val="C00000"/>
              </a:buClr>
              <a:buFont typeface="Wingdings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Application layer o</a:t>
            </a: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verview</a:t>
            </a:r>
          </a:p>
        </p:txBody>
      </p:sp>
    </p:spTree>
    <p:extLst>
      <p:ext uri="{BB962C8B-B14F-4D97-AF65-F5344CB8AC3E}">
        <p14:creationId xmlns:p14="http://schemas.microsoft.com/office/powerpoint/2010/main" val="364922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1FF6417-7D3F-BC43-869E-DA205F89467F}" type="slidenum">
              <a:rPr lang="en-US" altLang="x-none" sz="1400"/>
              <a:pPr/>
              <a:t>9</a:t>
            </a:fld>
            <a:endParaRPr lang="en-US" altLang="x-none" sz="1400" dirty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Application Layer</a:t>
            </a:r>
            <a:r>
              <a:rPr lang="en-US" altLang="zh-CN">
                <a:ea typeface="宋体" charset="-122"/>
              </a:rPr>
              <a:t>: </a:t>
            </a:r>
            <a:r>
              <a:rPr lang="en-US" altLang="x-none">
                <a:ea typeface="ＭＳ Ｐゴシック" charset="-128"/>
              </a:rPr>
              <a:t>Goals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7325"/>
            <a:ext cx="770413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Conceptual + implementation aspects of network application protocols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client server paradigm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peer to peer paradigm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network app. programming</a:t>
            </a:r>
          </a:p>
          <a:p>
            <a:pPr lvl="1">
              <a:lnSpc>
                <a:spcPct val="90000"/>
              </a:lnSpc>
            </a:pPr>
            <a:endParaRPr lang="en-US" altLang="x-none" dirty="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L</a:t>
            </a:r>
            <a:r>
              <a:rPr lang="en-US" altLang="x-none" dirty="0">
                <a:ea typeface="ＭＳ Ｐゴシック" charset="-128"/>
              </a:rPr>
              <a:t>earn about applications by examining common applications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smtp</a:t>
            </a:r>
            <a:r>
              <a:rPr lang="en-US" altLang="x-none" dirty="0">
                <a:ea typeface="ＭＳ Ｐゴシック" charset="-128"/>
              </a:rPr>
              <a:t>/pop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 err="1">
                <a:ea typeface="宋体" charset="-122"/>
              </a:rPr>
              <a:t>d</a:t>
            </a:r>
            <a:r>
              <a:rPr lang="en-US" altLang="x-none" dirty="0" err="1">
                <a:ea typeface="ＭＳ Ｐゴシック" charset="-128"/>
              </a:rPr>
              <a:t>ns</a:t>
            </a:r>
            <a:endParaRPr lang="en-US" altLang="x-none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 (1, 1.1, /2)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content distribution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peer-to-peer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2675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5317</TotalTime>
  <Words>3935</Words>
  <Application>Microsoft Macintosh PowerPoint</Application>
  <PresentationFormat>On-screen Show (4:3)</PresentationFormat>
  <Paragraphs>903</Paragraphs>
  <Slides>62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81" baseType="lpstr">
      <vt:lpstr>ＭＳ Ｐゴシック</vt:lpstr>
      <vt:lpstr>Photina Casual Black</vt:lpstr>
      <vt:lpstr>宋体</vt:lpstr>
      <vt:lpstr>宋体</vt:lpstr>
      <vt:lpstr>ZapfDingbats</vt:lpstr>
      <vt:lpstr>Arial</vt:lpstr>
      <vt:lpstr>Calibri</vt:lpstr>
      <vt:lpstr>Comic Sans MS</vt:lpstr>
      <vt:lpstr>Courier New</vt:lpstr>
      <vt:lpstr>Menlo Regular</vt:lpstr>
      <vt:lpstr>Tahoma</vt:lpstr>
      <vt:lpstr>Times New Roman</vt:lpstr>
      <vt:lpstr>Wingdings</vt:lpstr>
      <vt:lpstr>Default Design</vt:lpstr>
      <vt:lpstr>2_Default Design</vt:lpstr>
      <vt:lpstr>4_Default Design</vt:lpstr>
      <vt:lpstr>5_Default Design</vt:lpstr>
      <vt:lpstr>Clip</vt:lpstr>
      <vt:lpstr>Photo Editor Photo</vt:lpstr>
      <vt:lpstr>Network Applications:  Email, DNS</vt:lpstr>
      <vt:lpstr>Outline</vt:lpstr>
      <vt:lpstr>Recap: Layering</vt:lpstr>
      <vt:lpstr>Some Implications of Layered Architecture</vt:lpstr>
      <vt:lpstr>Multiplexing/Demultiplexing</vt:lpstr>
      <vt:lpstr>Recap: The Big Picture  of the Internet</vt:lpstr>
      <vt:lpstr>PowerPoint Presentation</vt:lpstr>
      <vt:lpstr>Outline</vt:lpstr>
      <vt:lpstr>Application Layer: Goals</vt:lpstr>
      <vt:lpstr>Network Applications vs. Application-layer Protocols</vt:lpstr>
      <vt:lpstr>App. and Trans.: App. Protocols and their Transport Protocols</vt:lpstr>
      <vt:lpstr>Client-Server Paradigm</vt:lpstr>
      <vt:lpstr>Client-Server Paradigm: Key Questions</vt:lpstr>
      <vt:lpstr>Outline</vt:lpstr>
      <vt:lpstr>Electronic Mail</vt:lpstr>
      <vt:lpstr>Recall: SMTP</vt:lpstr>
      <vt:lpstr>Electronic Mail: Components</vt:lpstr>
      <vt:lpstr>Email Transport Architecture</vt:lpstr>
      <vt:lpstr>SMTP: Mail Transport Protocol Messages (Envelop Messages)</vt:lpstr>
      <vt:lpstr>Mail Message Data</vt:lpstr>
      <vt:lpstr>Message Format: Multimedia Extensions</vt:lpstr>
      <vt:lpstr>Multipart Type: How Attachment Works</vt:lpstr>
      <vt:lpstr>POP3 Protocol: Mail Retrieval</vt:lpstr>
      <vt:lpstr>Exercise</vt:lpstr>
      <vt:lpstr>Evaluation of SMTP/POP/IMAP</vt:lpstr>
      <vt:lpstr>Email Security: Spam</vt:lpstr>
      <vt:lpstr>Email Security Issue: Spam</vt:lpstr>
      <vt:lpstr>Email Security Issue: Spam</vt:lpstr>
      <vt:lpstr>Discussion: How May One Handle  Email Spams?</vt:lpstr>
      <vt:lpstr>Detection Methods Used by GMail</vt:lpstr>
      <vt:lpstr>Email Authentication Approaches</vt:lpstr>
      <vt:lpstr>Sender Policy Framework (SPF RFC7208)</vt:lpstr>
      <vt:lpstr>Key Question for SPF?</vt:lpstr>
      <vt:lpstr>DomainKeys Identified Mail (DKIM; RFC 5585)</vt:lpstr>
      <vt:lpstr>DomainKeys Identified Mail (DKIM)</vt:lpstr>
      <vt:lpstr>Example: RSA</vt:lpstr>
      <vt:lpstr>RSA: Signing/Verification</vt:lpstr>
      <vt:lpstr>Key Question about DKIM?</vt:lpstr>
      <vt:lpstr>Summary: Some Key Remaining Issues about Email</vt:lpstr>
      <vt:lpstr>Scalability/Robustness</vt:lpstr>
      <vt:lpstr>Mapping Functions Design Alternatives</vt:lpstr>
      <vt:lpstr>Mapping Functions Design Alternatives</vt:lpstr>
      <vt:lpstr>Outline</vt:lpstr>
      <vt:lpstr>DNS: Domain Name System</vt:lpstr>
      <vt:lpstr>DNS Records</vt:lpstr>
      <vt:lpstr>Discussion</vt:lpstr>
      <vt:lpstr>Try DNS: Examples</vt:lpstr>
      <vt:lpstr>Observations</vt:lpstr>
      <vt:lpstr>DKIM Example</vt:lpstr>
      <vt:lpstr>DKIM Example</vt:lpstr>
      <vt:lpstr>PowerPoint Presentation</vt:lpstr>
      <vt:lpstr>Problems of a Single DNS Server</vt:lpstr>
      <vt:lpstr>DNS: Distributed Management of the Domain Name Space</vt:lpstr>
      <vt:lpstr>Email Architecture + DNS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creator>Yang Richard Yang</dc:creator>
  <cp:lastModifiedBy>Qiao Xiang</cp:lastModifiedBy>
  <cp:revision>427</cp:revision>
  <cp:lastPrinted>2017-09-14T16:37:59Z</cp:lastPrinted>
  <dcterms:created xsi:type="dcterms:W3CDTF">1999-10-08T19:08:27Z</dcterms:created>
  <dcterms:modified xsi:type="dcterms:W3CDTF">2021-09-30T02:07:12Z</dcterms:modified>
</cp:coreProperties>
</file>