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31" r:id="rId2"/>
  </p:sldMasterIdLst>
  <p:notesMasterIdLst>
    <p:notesMasterId r:id="rId43"/>
  </p:notesMasterIdLst>
  <p:handoutMasterIdLst>
    <p:handoutMasterId r:id="rId44"/>
  </p:handoutMasterIdLst>
  <p:sldIdLst>
    <p:sldId id="321" r:id="rId3"/>
    <p:sldId id="887" r:id="rId4"/>
    <p:sldId id="642" r:id="rId5"/>
    <p:sldId id="708" r:id="rId6"/>
    <p:sldId id="885" r:id="rId7"/>
    <p:sldId id="715" r:id="rId8"/>
    <p:sldId id="922" r:id="rId9"/>
    <p:sldId id="716" r:id="rId10"/>
    <p:sldId id="717" r:id="rId11"/>
    <p:sldId id="718" r:id="rId12"/>
    <p:sldId id="719" r:id="rId13"/>
    <p:sldId id="720" r:id="rId14"/>
    <p:sldId id="721" r:id="rId15"/>
    <p:sldId id="725" r:id="rId16"/>
    <p:sldId id="726" r:id="rId17"/>
    <p:sldId id="722" r:id="rId18"/>
    <p:sldId id="723" r:id="rId19"/>
    <p:sldId id="724" r:id="rId20"/>
    <p:sldId id="923" r:id="rId21"/>
    <p:sldId id="886" r:id="rId22"/>
    <p:sldId id="728" r:id="rId23"/>
    <p:sldId id="729" r:id="rId24"/>
    <p:sldId id="912" r:id="rId25"/>
    <p:sldId id="888" r:id="rId26"/>
    <p:sldId id="889" r:id="rId27"/>
    <p:sldId id="913" r:id="rId28"/>
    <p:sldId id="890" r:id="rId29"/>
    <p:sldId id="891" r:id="rId30"/>
    <p:sldId id="892" r:id="rId31"/>
    <p:sldId id="893" r:id="rId32"/>
    <p:sldId id="894" r:id="rId33"/>
    <p:sldId id="895" r:id="rId34"/>
    <p:sldId id="896" r:id="rId35"/>
    <p:sldId id="897" r:id="rId36"/>
    <p:sldId id="898" r:id="rId37"/>
    <p:sldId id="900" r:id="rId38"/>
    <p:sldId id="901" r:id="rId39"/>
    <p:sldId id="914" r:id="rId40"/>
    <p:sldId id="902" r:id="rId41"/>
    <p:sldId id="925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92"/>
  </p:normalViewPr>
  <p:slideViewPr>
    <p:cSldViewPr snapToGrid="0"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27E7A4C0-0DF0-0449-9D95-A00C3A0003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87903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4510E3E8-69E0-ED41-B5B1-DFAAFC72025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10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497F947-D63F-8B4D-8C11-557E21B2909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98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F782B7-6391-2E4E-80AF-DB71085C9B14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580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56B339-B257-3A42-A3A4-9F3DAAAE41C6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Content negotiation, content type indication</a:t>
            </a:r>
          </a:p>
        </p:txBody>
      </p:sp>
    </p:spTree>
    <p:extLst>
      <p:ext uri="{BB962C8B-B14F-4D97-AF65-F5344CB8AC3E}">
        <p14:creationId xmlns:p14="http://schemas.microsoft.com/office/powerpoint/2010/main" val="2123795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F9C7A0-0C33-9A44-ACA6-1683324C0BC6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752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DA957B-BBA0-B24E-A7BC-10C8A23F8C1E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67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FEB50C-A68D-B440-B94A-6A49B14089D4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81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C398594-8ADA-FE44-A177-8629F38367C5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73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39E3AE-B9BF-5D45-AC39-6EC2CD209F60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399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8A1AF3-4453-CA4E-921B-FC5E9B817DD1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263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E01EBA-7FB9-4649-BFE1-0425CFD2943D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88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6245E1-8F41-F94A-AE87-9C7D292B9DF3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24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128DD64-E92A-4A44-9C35-3DCF10ED5806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4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0359C0-3910-BF40-9A3F-0FA83AD05CB7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906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4EDCFA-D3BF-1E43-AD53-4464C56DA738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5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0C1C87-4515-904E-9F19-DCFC914085DD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68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19E3F08-1B0B-5C42-B9C3-822275412AEB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15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030A5C-3EDD-BA42-874F-6C0C1AB8CE3E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527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1C4763-92F7-9240-9D4D-C603E5936DE3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1524482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C87C4-74B1-D441-A06F-656F5AFA41AC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40359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A28435-050A-BA4B-A1E1-1C51FAD555DC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636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4F4B48-FA34-2B43-AD6C-CFB66698F632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820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8B61C4-F7D8-CA4C-8A33-DDDD15CD7008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193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BD32E-A870-D949-8614-32573CF6FCEC}" type="slidenum">
              <a:rPr lang="en-US" altLang="x-none" sz="1200">
                <a:solidFill>
                  <a:srgbClr val="000000"/>
                </a:solidFill>
              </a:rPr>
              <a:pPr/>
              <a:t>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489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95C97-203B-7E45-AD57-DFA5F69DE0B9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951312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9349D4-0637-0744-868C-013D89CA2202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86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3D93DA-6F2E-024F-BD4C-772A1C5B9FD1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980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E523B4-989C-6743-947C-31B4AFB6397B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002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30508-F43C-1547-B79E-BDBB0B542886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29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546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555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C0977A-C7DC-5745-B8C0-44B38F6D8F35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662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9ADB4C-6808-B74F-897E-805300782854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699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8C2125-CF5B-9B46-A9E8-E026F7F06DDF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77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3027695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D4E787-EB80-7F4B-A242-C7B63A79F21F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381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6B3BEC-73CD-7A4A-BCF7-77B6C91F0618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1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A46E7FE-6536-5A45-A596-A1C14D4EA916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05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5CD690F-AC97-854A-BE3B-ED44186DA66D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65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61E921-765A-EC47-A169-C5ACFBA0F6A1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13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C57F7-F4D5-A149-B61E-40302863D974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88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FE8D8-425F-F648-A467-EB9C44A357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62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8A825-85E7-A84B-B458-21AE7162F1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2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62A08-851A-9042-9EB2-DEA0786807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354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88728B-FD07-A14F-A15D-89A5C1F0BC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791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D964F3-B62F-4F42-B997-9821C7BF6F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82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FB336D-F02B-FC48-B6EB-9F868BB216D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373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39BE41-BA02-D44D-8422-15F664104B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2535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BED2A-7D3E-F94E-9AE4-DE0B8992709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8399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B48691-A69C-274B-95FB-46044CA0B5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873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BD61CF-E55B-CB47-A643-BBB4B1D882F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2050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7B46C2-2399-9B4B-BEC4-FE665291AE2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9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7DCF1-1802-E74D-A33E-45E83C4548E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6274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E9DD22-BB8C-AF40-8681-3CA9A0F7E4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436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1999E2-FA5A-CA40-8E9F-A8ED1591DE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072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702D5E-FC0A-AD4D-96B2-6397DFDE15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8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4167D-54A4-F44F-BC01-BB4C530E32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263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DEAD5-6E9D-DE4E-B757-56CFEF52939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97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42E2C-7B3C-CD42-AA48-458C0B12CD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417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8B300-BB38-F548-B269-114E3DB86F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65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648D4-6286-9148-8599-E181AA3957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1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23466-7E67-894C-87C6-58024C4F742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02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D58CA-2139-1D49-B1C1-1CB336537D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91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781713-498D-D142-86BE-A260813EE92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06" r:id="rId1"/>
    <p:sldLayoutId id="2147487407" r:id="rId2"/>
    <p:sldLayoutId id="2147487408" r:id="rId3"/>
    <p:sldLayoutId id="2147487409" r:id="rId4"/>
    <p:sldLayoutId id="2147487410" r:id="rId5"/>
    <p:sldLayoutId id="2147487411" r:id="rId6"/>
    <p:sldLayoutId id="2147487412" r:id="rId7"/>
    <p:sldLayoutId id="2147487413" r:id="rId8"/>
    <p:sldLayoutId id="2147487414" r:id="rId9"/>
    <p:sldLayoutId id="2147487415" r:id="rId10"/>
    <p:sldLayoutId id="21474874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87710E19-40DF-8840-A1ED-BB98D1B24519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17" r:id="rId1"/>
    <p:sldLayoutId id="2147487418" r:id="rId2"/>
    <p:sldLayoutId id="2147487419" r:id="rId3"/>
    <p:sldLayoutId id="2147487420" r:id="rId4"/>
    <p:sldLayoutId id="2147487421" r:id="rId5"/>
    <p:sldLayoutId id="2147487422" r:id="rId6"/>
    <p:sldLayoutId id="2147487423" r:id="rId7"/>
    <p:sldLayoutId id="2147487424" r:id="rId8"/>
    <p:sldLayoutId id="2147487425" r:id="rId9"/>
    <p:sldLayoutId id="2147487426" r:id="rId10"/>
    <p:sldLayoutId id="21474874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le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chool.ed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cgi-bin/ureserve.p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2/howto/htacces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78800" cy="1470025"/>
          </a:xfrm>
        </p:spPr>
        <p:txBody>
          <a:bodyPr/>
          <a:lstStyle/>
          <a:p>
            <a:pPr algn="ctr"/>
            <a:r>
              <a:rPr lang="en-US" altLang="x-none">
                <a:ea typeface="ＭＳ Ｐゴシック" charset="-128"/>
              </a:rPr>
              <a:t>Network Applications: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HTTP/1.0</a:t>
            </a:r>
          </a:p>
        </p:txBody>
      </p:sp>
      <p:sp>
        <p:nvSpPr>
          <p:cNvPr id="276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09650" y="3535363"/>
            <a:ext cx="7010400" cy="1752600"/>
          </a:xfrm>
        </p:spPr>
        <p:txBody>
          <a:bodyPr/>
          <a:lstStyle/>
          <a:p>
            <a:r>
              <a:rPr lang="en-US" altLang="x-none" sz="2400" dirty="0">
                <a:ea typeface="ＭＳ Ｐゴシック" charset="-128"/>
              </a:rPr>
              <a:t>Y. Richard Yang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http://</a:t>
            </a:r>
            <a:r>
              <a:rPr lang="en-US" altLang="x-none" sz="2400" dirty="0" err="1">
                <a:ea typeface="ＭＳ Ｐゴシック" charset="-128"/>
              </a:rPr>
              <a:t>zoo.cs.yale.edu</a:t>
            </a:r>
            <a:r>
              <a:rPr lang="en-US" altLang="x-none" sz="2400" dirty="0">
                <a:ea typeface="ＭＳ Ｐゴシック" charset="-128"/>
              </a:rPr>
              <a:t>/classes/cs433/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  <a:p>
            <a:r>
              <a:rPr lang="en-US" altLang="x-none" sz="2400" dirty="0" smtClean="0">
                <a:ea typeface="ＭＳ Ｐゴシック" charset="-128"/>
              </a:rPr>
              <a:t>9/</a:t>
            </a:r>
            <a:r>
              <a:rPr lang="en-US" altLang="x-none" sz="2400" dirty="0" smtClean="0">
                <a:ea typeface="宋体" charset="-122"/>
              </a:rPr>
              <a:t>26</a:t>
            </a:r>
            <a:r>
              <a:rPr lang="en-US" altLang="x-none" sz="2400" dirty="0" smtClean="0">
                <a:ea typeface="ＭＳ Ｐゴシック" charset="-128"/>
              </a:rPr>
              <a:t>/2017</a:t>
            </a:r>
            <a:endParaRPr lang="en-US" altLang="x-none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AABBDC-A4B2-1D42-9393-82B7E1394213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</a:t>
            </a:r>
            <a:r>
              <a:rPr lang="en-US" altLang="zh-CN" sz="3200">
                <a:ea typeface="宋体" charset="-122"/>
              </a:rPr>
              <a:t>1.0 Message Flow</a:t>
            </a:r>
            <a:r>
              <a:rPr lang="en-US" altLang="x-none" sz="3600">
                <a:ea typeface="ＭＳ Ｐゴシック" charset="-128"/>
              </a:rPr>
              <a:t> (cont.)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428875"/>
            <a:ext cx="3810000" cy="15335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5</a:t>
            </a:r>
            <a:r>
              <a:rPr lang="en-US" altLang="x-none" sz="1800">
                <a:solidFill>
                  <a:srgbClr val="FF0000"/>
                </a:solidFill>
                <a:ea typeface="ＭＳ Ｐゴシック" charset="-128"/>
              </a:rPr>
              <a:t>.</a:t>
            </a:r>
            <a:r>
              <a:rPr lang="en-US" altLang="x-none" sz="1800">
                <a:ea typeface="ＭＳ Ｐゴシック" charset="-128"/>
              </a:rPr>
              <a:t> http client receives response message containing html file, parses html file, finds embedded image</a:t>
            </a:r>
            <a:endParaRPr lang="en-US" altLang="x-none" sz="2000">
              <a:ea typeface="ＭＳ Ｐゴシック" charset="-128"/>
            </a:endParaRP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714375" y="39243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FF0000"/>
                </a:solidFill>
              </a:rPr>
              <a:t>6.</a:t>
            </a:r>
            <a:r>
              <a:rPr lang="en-US" altLang="x-none" sz="2000">
                <a:solidFill>
                  <a:srgbClr val="000000"/>
                </a:solidFill>
              </a:rPr>
              <a:t> </a:t>
            </a:r>
            <a:r>
              <a:rPr lang="en-US" altLang="x-none">
                <a:solidFill>
                  <a:srgbClr val="000000"/>
                </a:solidFill>
              </a:rPr>
              <a:t>Steps 1-5 repeated for each of the embedded images</a:t>
            </a:r>
          </a:p>
        </p:txBody>
      </p: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4724400" y="1401763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FF0000"/>
                </a:solidFill>
              </a:rPr>
              <a:t>4.</a:t>
            </a:r>
            <a:r>
              <a:rPr lang="en-US" altLang="x-none" sz="2000">
                <a:solidFill>
                  <a:srgbClr val="000000"/>
                </a:solidFill>
              </a:rPr>
              <a:t> </a:t>
            </a:r>
            <a:r>
              <a:rPr lang="en-US" altLang="x-none">
                <a:solidFill>
                  <a:srgbClr val="000000"/>
                </a:solidFill>
              </a:rPr>
              <a:t>http server closes TCP connection. 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46086" name="Line 2"/>
          <p:cNvSpPr>
            <a:spLocks noChangeShapeType="1"/>
          </p:cNvSpPr>
          <p:nvPr/>
        </p:nvSpPr>
        <p:spPr bwMode="auto">
          <a:xfrm>
            <a:off x="542925" y="1962150"/>
            <a:ext cx="0" cy="25717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304800" y="3962400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6088" name="Text Box 13"/>
          <p:cNvSpPr txBox="1">
            <a:spLocks noChangeArrowheads="1"/>
          </p:cNvSpPr>
          <p:nvPr/>
        </p:nvSpPr>
        <p:spPr bwMode="auto">
          <a:xfrm>
            <a:off x="77788" y="3840163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time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6089" name="Text Box 17"/>
          <p:cNvSpPr txBox="1">
            <a:spLocks noChangeArrowheads="1"/>
          </p:cNvSpPr>
          <p:nvPr/>
        </p:nvSpPr>
        <p:spPr bwMode="auto">
          <a:xfrm>
            <a:off x="1009650" y="5907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34413" y="65278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D55556-9E7E-3F4D-814A-3E8EAC6A221C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Discussion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360488"/>
            <a:ext cx="7888287" cy="25431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How about we use FTP as HTTP?</a:t>
            </a:r>
          </a:p>
        </p:txBody>
      </p:sp>
      <p:grpSp>
        <p:nvGrpSpPr>
          <p:cNvPr id="48132" name="Group 2"/>
          <p:cNvGrpSpPr>
            <a:grpSpLocks/>
          </p:cNvGrpSpPr>
          <p:nvPr/>
        </p:nvGrpSpPr>
        <p:grpSpPr bwMode="auto">
          <a:xfrm>
            <a:off x="498475" y="2227263"/>
            <a:ext cx="4124325" cy="4440237"/>
            <a:chOff x="498454" y="2043160"/>
            <a:chExt cx="4123746" cy="4440873"/>
          </a:xfrm>
        </p:grpSpPr>
        <p:graphicFrame>
          <p:nvGraphicFramePr>
            <p:cNvPr id="48156" name="Object 2"/>
            <p:cNvGraphicFramePr>
              <a:graphicFrameLocks noChangeAspect="1"/>
            </p:cNvGraphicFramePr>
            <p:nvPr/>
          </p:nvGraphicFramePr>
          <p:xfrm>
            <a:off x="534401" y="3187490"/>
            <a:ext cx="781050" cy="97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0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01" y="3187490"/>
                          <a:ext cx="781050" cy="973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57" name="Group 6"/>
            <p:cNvGrpSpPr>
              <a:grpSpLocks/>
            </p:cNvGrpSpPr>
            <p:nvPr/>
          </p:nvGrpSpPr>
          <p:grpSpPr bwMode="auto">
            <a:xfrm>
              <a:off x="3947526" y="2730290"/>
              <a:ext cx="387350" cy="1508125"/>
              <a:chOff x="4180" y="783"/>
              <a:chExt cx="150" cy="307"/>
            </a:xfrm>
          </p:grpSpPr>
          <p:sp>
            <p:nvSpPr>
              <p:cNvPr id="48168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9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70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71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72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3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4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75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58" name="Text Box 15"/>
            <p:cNvSpPr txBox="1">
              <a:spLocks noChangeArrowheads="1"/>
            </p:cNvSpPr>
            <p:nvPr/>
          </p:nvSpPr>
          <p:spPr bwMode="auto">
            <a:xfrm>
              <a:off x="498454" y="2125683"/>
              <a:ext cx="847725" cy="146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59" name="Text Box 16"/>
            <p:cNvSpPr txBox="1">
              <a:spLocks noChangeArrowheads="1"/>
            </p:cNvSpPr>
            <p:nvPr/>
          </p:nvSpPr>
          <p:spPr bwMode="auto">
            <a:xfrm>
              <a:off x="3666525" y="2043160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48160" name="Line 17"/>
            <p:cNvSpPr>
              <a:spLocks noChangeShapeType="1"/>
            </p:cNvSpPr>
            <p:nvPr/>
          </p:nvSpPr>
          <p:spPr bwMode="auto">
            <a:xfrm>
              <a:off x="1345613" y="3125577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Line 18"/>
            <p:cNvSpPr>
              <a:spLocks noChangeShapeType="1"/>
            </p:cNvSpPr>
            <p:nvPr/>
          </p:nvSpPr>
          <p:spPr bwMode="auto">
            <a:xfrm flipV="1">
              <a:off x="1348788" y="3889165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2" name="Text Box 19"/>
            <p:cNvSpPr txBox="1">
              <a:spLocks noChangeArrowheads="1"/>
            </p:cNvSpPr>
            <p:nvPr/>
          </p:nvSpPr>
          <p:spPr bwMode="auto">
            <a:xfrm>
              <a:off x="1407526" y="2531852"/>
              <a:ext cx="24098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TCP control connection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port </a:t>
              </a:r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21</a:t>
              </a:r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 at server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63" name="Text Box 20"/>
            <p:cNvSpPr txBox="1">
              <a:spLocks noChangeArrowheads="1"/>
            </p:cNvSpPr>
            <p:nvPr/>
          </p:nvSpPr>
          <p:spPr bwMode="auto">
            <a:xfrm>
              <a:off x="1607551" y="5406815"/>
              <a:ext cx="240982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64" name="Text Box 20"/>
            <p:cNvSpPr txBox="1">
              <a:spLocks noChangeArrowheads="1"/>
            </p:cNvSpPr>
            <p:nvPr/>
          </p:nvSpPr>
          <p:spPr bwMode="auto">
            <a:xfrm>
              <a:off x="1496426" y="3514515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PORT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65" name="Line 18"/>
            <p:cNvSpPr>
              <a:spLocks noChangeShapeType="1"/>
            </p:cNvSpPr>
            <p:nvPr/>
          </p:nvSpPr>
          <p:spPr bwMode="auto">
            <a:xfrm flipV="1">
              <a:off x="1361488" y="4644815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6" name="Text Box 20"/>
            <p:cNvSpPr txBox="1">
              <a:spLocks noChangeArrowheads="1"/>
            </p:cNvSpPr>
            <p:nvPr/>
          </p:nvSpPr>
          <p:spPr bwMode="auto">
            <a:xfrm>
              <a:off x="1509126" y="4271752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67" name="Line 17"/>
            <p:cNvSpPr>
              <a:spLocks noChangeShapeType="1"/>
            </p:cNvSpPr>
            <p:nvPr/>
          </p:nvSpPr>
          <p:spPr bwMode="auto">
            <a:xfrm>
              <a:off x="1420226" y="5430627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3" name="Group 27"/>
          <p:cNvGrpSpPr>
            <a:grpSpLocks/>
          </p:cNvGrpSpPr>
          <p:nvPr/>
        </p:nvGrpSpPr>
        <p:grpSpPr bwMode="auto">
          <a:xfrm>
            <a:off x="4826000" y="2185988"/>
            <a:ext cx="4170363" cy="4487862"/>
            <a:chOff x="534401" y="1995965"/>
            <a:chExt cx="4170114" cy="4488068"/>
          </a:xfrm>
        </p:grpSpPr>
        <p:graphicFrame>
          <p:nvGraphicFramePr>
            <p:cNvPr id="48136" name="Object 2"/>
            <p:cNvGraphicFramePr>
              <a:graphicFrameLocks noChangeAspect="1"/>
            </p:cNvGraphicFramePr>
            <p:nvPr/>
          </p:nvGraphicFramePr>
          <p:xfrm>
            <a:off x="534401" y="3187490"/>
            <a:ext cx="781050" cy="97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1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01" y="3187490"/>
                          <a:ext cx="781050" cy="973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37" name="Group 6"/>
            <p:cNvGrpSpPr>
              <a:grpSpLocks/>
            </p:cNvGrpSpPr>
            <p:nvPr/>
          </p:nvGrpSpPr>
          <p:grpSpPr bwMode="auto">
            <a:xfrm>
              <a:off x="3947526" y="2730290"/>
              <a:ext cx="387350" cy="1508125"/>
              <a:chOff x="4180" y="783"/>
              <a:chExt cx="150" cy="307"/>
            </a:xfrm>
          </p:grpSpPr>
          <p:sp>
            <p:nvSpPr>
              <p:cNvPr id="48148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9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0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1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2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5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38" name="Text Box 15"/>
            <p:cNvSpPr txBox="1">
              <a:spLocks noChangeArrowheads="1"/>
            </p:cNvSpPr>
            <p:nvPr/>
          </p:nvSpPr>
          <p:spPr bwMode="auto">
            <a:xfrm>
              <a:off x="604290" y="2101978"/>
              <a:ext cx="847725" cy="146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39" name="Text Box 16"/>
            <p:cNvSpPr txBox="1">
              <a:spLocks noChangeArrowheads="1"/>
            </p:cNvSpPr>
            <p:nvPr/>
          </p:nvSpPr>
          <p:spPr bwMode="auto">
            <a:xfrm>
              <a:off x="3748840" y="1995965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48140" name="Line 17"/>
            <p:cNvSpPr>
              <a:spLocks noChangeShapeType="1"/>
            </p:cNvSpPr>
            <p:nvPr/>
          </p:nvSpPr>
          <p:spPr bwMode="auto">
            <a:xfrm>
              <a:off x="1345613" y="3125577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18"/>
            <p:cNvSpPr>
              <a:spLocks noChangeShapeType="1"/>
            </p:cNvSpPr>
            <p:nvPr/>
          </p:nvSpPr>
          <p:spPr bwMode="auto">
            <a:xfrm flipV="1">
              <a:off x="1348788" y="3719062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Text Box 19"/>
            <p:cNvSpPr txBox="1">
              <a:spLocks noChangeArrowheads="1"/>
            </p:cNvSpPr>
            <p:nvPr/>
          </p:nvSpPr>
          <p:spPr bwMode="auto">
            <a:xfrm>
              <a:off x="1407526" y="2531852"/>
              <a:ext cx="24098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TCP control connection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port </a:t>
              </a:r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21</a:t>
              </a:r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 at server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43" name="Text Box 20"/>
            <p:cNvSpPr txBox="1">
              <a:spLocks noChangeArrowheads="1"/>
            </p:cNvSpPr>
            <p:nvPr/>
          </p:nvSpPr>
          <p:spPr bwMode="auto">
            <a:xfrm>
              <a:off x="1607551" y="5406815"/>
              <a:ext cx="240982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 of PASV returned serverip:sport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44" name="Text Box 20"/>
            <p:cNvSpPr txBox="1">
              <a:spLocks noChangeArrowheads="1"/>
            </p:cNvSpPr>
            <p:nvPr/>
          </p:nvSpPr>
          <p:spPr bwMode="auto">
            <a:xfrm>
              <a:off x="1496426" y="3378435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PASV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45" name="Line 18"/>
            <p:cNvSpPr>
              <a:spLocks noChangeShapeType="1"/>
            </p:cNvSpPr>
            <p:nvPr/>
          </p:nvSpPr>
          <p:spPr bwMode="auto">
            <a:xfrm flipV="1">
              <a:off x="1361488" y="4644815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Text Box 20"/>
            <p:cNvSpPr txBox="1">
              <a:spLocks noChangeArrowheads="1"/>
            </p:cNvSpPr>
            <p:nvPr/>
          </p:nvSpPr>
          <p:spPr bwMode="auto">
            <a:xfrm>
              <a:off x="1509126" y="4271752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47" name="Line 17"/>
            <p:cNvSpPr>
              <a:spLocks noChangeShapeType="1"/>
            </p:cNvSpPr>
            <p:nvPr/>
          </p:nvSpPr>
          <p:spPr bwMode="auto">
            <a:xfrm>
              <a:off x="1420226" y="5430627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Line 18"/>
          <p:cNvSpPr>
            <a:spLocks noChangeShapeType="1"/>
          </p:cNvSpPr>
          <p:nvPr/>
        </p:nvSpPr>
        <p:spPr bwMode="auto">
          <a:xfrm flipV="1">
            <a:off x="5634038" y="4343400"/>
            <a:ext cx="2562225" cy="19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20"/>
          <p:cNvSpPr txBox="1">
            <a:spLocks noChangeArrowheads="1"/>
          </p:cNvSpPr>
          <p:nvPr/>
        </p:nvSpPr>
        <p:spPr bwMode="auto">
          <a:xfrm>
            <a:off x="5792788" y="4014788"/>
            <a:ext cx="240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Comic Sans MS" charset="0"/>
              </a:rPr>
              <a:t>serverip:sport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026851-6A0C-374F-BD7E-F01A68872D10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HTTP1.0 Message Flow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5900"/>
            <a:ext cx="8107363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HTTP1.0 servers are stateless</a:t>
            </a:r>
            <a:r>
              <a:rPr lang="en-US" altLang="zh-CN">
                <a:ea typeface="宋体" charset="-122"/>
              </a:rPr>
              <a:t> servers: each request is self-contained</a:t>
            </a:r>
            <a:endParaRPr lang="en-US" altLang="x-none">
              <a:ea typeface="宋体" charset="-122"/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4794250" y="3306763"/>
          <a:ext cx="7810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3306763"/>
                        <a:ext cx="7810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1" name="Group 31"/>
          <p:cNvGrpSpPr>
            <a:grpSpLocks/>
          </p:cNvGrpSpPr>
          <p:nvPr/>
        </p:nvGrpSpPr>
        <p:grpSpPr bwMode="auto">
          <a:xfrm>
            <a:off x="8207375" y="2849563"/>
            <a:ext cx="387350" cy="1508125"/>
            <a:chOff x="4180" y="783"/>
            <a:chExt cx="150" cy="307"/>
          </a:xfrm>
        </p:grpSpPr>
        <p:sp>
          <p:nvSpPr>
            <p:cNvPr id="5021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2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2" name="Text Box 15"/>
          <p:cNvSpPr txBox="1">
            <a:spLocks noChangeArrowheads="1"/>
          </p:cNvSpPr>
          <p:nvPr/>
        </p:nvSpPr>
        <p:spPr bwMode="auto">
          <a:xfrm>
            <a:off x="4751388" y="2244725"/>
            <a:ext cx="86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HTTP</a:t>
            </a:r>
          </a:p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83" name="Text Box 16"/>
          <p:cNvSpPr txBox="1">
            <a:spLocks noChangeArrowheads="1"/>
          </p:cNvSpPr>
          <p:nvPr/>
        </p:nvSpPr>
        <p:spPr bwMode="auto">
          <a:xfrm>
            <a:off x="7923213" y="2162175"/>
            <a:ext cx="962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HTTP</a:t>
            </a:r>
          </a:p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</a:t>
            </a:r>
          </a:p>
        </p:txBody>
      </p:sp>
      <p:sp>
        <p:nvSpPr>
          <p:cNvPr id="50184" name="Text Box 20"/>
          <p:cNvSpPr txBox="1">
            <a:spLocks noChangeArrowheads="1"/>
          </p:cNvSpPr>
          <p:nvPr/>
        </p:nvSpPr>
        <p:spPr bwMode="auto">
          <a:xfrm>
            <a:off x="5867400" y="5526088"/>
            <a:ext cx="2409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Server sends file on same connection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85" name="Line 18"/>
          <p:cNvSpPr>
            <a:spLocks noChangeShapeType="1"/>
          </p:cNvSpPr>
          <p:nvPr/>
        </p:nvSpPr>
        <p:spPr bwMode="auto">
          <a:xfrm flipV="1">
            <a:off x="5656263" y="5267325"/>
            <a:ext cx="2562225" cy="20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20"/>
          <p:cNvSpPr txBox="1">
            <a:spLocks noChangeArrowheads="1"/>
          </p:cNvSpPr>
          <p:nvPr/>
        </p:nvSpPr>
        <p:spPr bwMode="auto">
          <a:xfrm>
            <a:off x="5730875" y="4445000"/>
            <a:ext cx="24098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GET /home/index.html</a:t>
            </a:r>
            <a:br>
              <a:rPr lang="en-US" altLang="x-none" sz="16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USER: xxx</a:t>
            </a:r>
            <a:br>
              <a:rPr lang="en-US" altLang="x-none" sz="16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PASS: xxx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87" name="Line 17"/>
          <p:cNvSpPr>
            <a:spLocks noChangeShapeType="1"/>
          </p:cNvSpPr>
          <p:nvPr/>
        </p:nvSpPr>
        <p:spPr bwMode="auto">
          <a:xfrm>
            <a:off x="5680075" y="5549900"/>
            <a:ext cx="2562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8" name="Group 45"/>
          <p:cNvGrpSpPr>
            <a:grpSpLocks/>
          </p:cNvGrpSpPr>
          <p:nvPr/>
        </p:nvGrpSpPr>
        <p:grpSpPr bwMode="auto">
          <a:xfrm>
            <a:off x="528638" y="2185988"/>
            <a:ext cx="4124325" cy="4478337"/>
            <a:chOff x="485775" y="1747838"/>
            <a:chExt cx="4124325" cy="4478337"/>
          </a:xfrm>
        </p:grpSpPr>
        <p:graphicFrame>
          <p:nvGraphicFramePr>
            <p:cNvPr id="50189" name="Object 2"/>
            <p:cNvGraphicFramePr>
              <a:graphicFrameLocks noChangeAspect="1"/>
            </p:cNvGraphicFramePr>
            <p:nvPr/>
          </p:nvGraphicFramePr>
          <p:xfrm>
            <a:off x="522288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7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88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0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50206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7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9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0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1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2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3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50197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0199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50201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50203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50205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EC00EF-D562-AF44-9084-E754DC4E09A7}" type="slidenum">
              <a:rPr lang="en-US" altLang="x-none" sz="1400">
                <a:solidFill>
                  <a:srgbClr val="000000"/>
                </a:solidFill>
              </a:rPr>
              <a:pPr/>
              <a:t>13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33400" y="228600"/>
            <a:ext cx="8045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HTTP Request Message: General Format</a:t>
            </a:r>
            <a:endParaRPr lang="en-US" sz="4000" u="sng" dirty="0">
              <a:solidFill>
                <a:srgbClr val="3333CC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52227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435225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r>
              <a:rPr lang="en-US" altLang="x-none">
                <a:solidFill>
                  <a:srgbClr val="000000"/>
                </a:solidFill>
              </a:rPr>
              <a:t>ASCII (human-readable format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)</a:t>
            </a:r>
            <a:endParaRPr lang="en-US" altLang="x-none" sz="28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3EED96-DD07-9949-87CC-118138C20C73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21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out HTTP (client side) for yourself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8096250" cy="4667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altLang="x-none" sz="1800">
              <a:ea typeface="ＭＳ Ｐゴシック" charset="-128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064000" y="2155825"/>
            <a:ext cx="5097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Opens TCP connection to port 80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(default http server port) at www.cs.yale.edu.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Anything typed in sent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to port 80 at www.cs.yale.edu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461963" y="2190750"/>
            <a:ext cx="364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b="1">
                <a:solidFill>
                  <a:srgbClr val="FF0000"/>
                </a:solidFill>
                <a:latin typeface="Courier New" charset="0"/>
              </a:rPr>
              <a:t>telnet www.cs.yale.edu 80</a:t>
            </a:r>
            <a:endParaRPr lang="en-US" altLang="x-none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2. Type in a GET http request:</a:t>
            </a:r>
          </a:p>
          <a:p>
            <a:pPr lvl="2" algn="l">
              <a:spcBef>
                <a:spcPct val="20000"/>
              </a:spcBef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892175" y="4202113"/>
            <a:ext cx="311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FF0000"/>
                </a:solidFill>
                <a:latin typeface="Courier New" charset="0"/>
              </a:rPr>
              <a:t>GET /index.html HTTP/1.0</a:t>
            </a:r>
            <a:endParaRPr lang="en-US" altLang="x-none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306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By typing this in (hit carriage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return twice), you send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this minimal (but complete)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 request to http server</a:t>
            </a:r>
          </a:p>
        </p:txBody>
      </p:sp>
      <p:sp>
        <p:nvSpPr>
          <p:cNvPr id="54281" name="Freeform 12"/>
          <p:cNvSpPr>
            <a:spLocks/>
          </p:cNvSpPr>
          <p:nvPr/>
        </p:nvSpPr>
        <p:spPr bwMode="auto">
          <a:xfrm>
            <a:off x="411162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3. Look at response message sent by 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the </a:t>
            </a:r>
            <a:r>
              <a:rPr lang="en-US" altLang="x-none">
                <a:solidFill>
                  <a:srgbClr val="000000"/>
                </a:solidFill>
              </a:rPr>
              <a:t>http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91E68D-9130-434E-96C6-04D609E73ABC}" type="slidenum">
              <a:rPr lang="en-US" altLang="x-none" sz="1400">
                <a:solidFill>
                  <a:srgbClr val="000000"/>
                </a:solidFill>
              </a:rPr>
              <a:pPr/>
              <a:t>15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1750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out HTTP (client side) for yourself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Try telnet GET on </a:t>
            </a:r>
            <a:r>
              <a:rPr lang="en-US" altLang="zh-CN">
                <a:ea typeface="宋体" charset="-122"/>
                <a:hlinkClick r:id="rId3"/>
              </a:rPr>
              <a:t>www.yale.edu</a:t>
            </a:r>
            <a:endParaRPr lang="en-US" altLang="x-none" sz="2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23ED5F3-A7CE-2442-862A-613F799D46B6}" type="slidenum">
              <a:rPr lang="en-US" altLang="x-none" sz="1400">
                <a:solidFill>
                  <a:srgbClr val="000000"/>
                </a:solidFill>
              </a:rPr>
              <a:pPr/>
              <a:t>16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28600"/>
            <a:ext cx="837565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</a:t>
            </a:r>
            <a:r>
              <a:rPr lang="en-US" altLang="zh-CN" sz="3600">
                <a:ea typeface="宋体" charset="-122"/>
              </a:rPr>
              <a:t>Request</a:t>
            </a:r>
            <a:r>
              <a:rPr lang="en-US" altLang="x-none" sz="3600">
                <a:ea typeface="ＭＳ Ｐゴシック" charset="-128"/>
              </a:rPr>
              <a:t> Message</a:t>
            </a:r>
            <a:r>
              <a:rPr lang="en-US" altLang="zh-CN" sz="3600">
                <a:ea typeface="宋体" charset="-122"/>
              </a:rPr>
              <a:t> Example: GET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62238" y="2659063"/>
            <a:ext cx="64944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GET /somedir/page.html HTTP/1.0</a:t>
            </a:r>
            <a:br>
              <a:rPr lang="en-US" altLang="x-none" sz="20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Host: 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  <a:hlinkClick r:id="rId3"/>
              </a:rPr>
              <a:t>www.somechool.edu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/>
            </a:r>
            <a:br>
              <a:rPr lang="en-US" altLang="x-none" sz="20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Connection: close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User-agent: Mozilla/4.0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Accept: text/html, image/gif, image/jpeg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Accept-language: en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(extra carriage return, line feed)</a:t>
            </a: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-125413" y="1624013"/>
            <a:ext cx="26495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request line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(GET, POST,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HEAD, PUT, </a:t>
            </a:r>
            <a:br>
              <a:rPr lang="en-US" altLang="x-none" sz="2000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DELETE, </a:t>
            </a:r>
            <a:br>
              <a:rPr lang="en-US" altLang="x-none" sz="2000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TRACE … commands)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1809750" y="2528888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>
            <a:off x="2703513" y="3044825"/>
            <a:ext cx="249237" cy="1428750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709738" y="3470275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header</a:t>
            </a:r>
          </a:p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 lines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933575" y="4795838"/>
            <a:ext cx="793750" cy="279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20663" y="4422775"/>
            <a:ext cx="2178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Carriage return,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line feed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indicates end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of message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40100" y="1463675"/>
            <a:ext cx="5438775" cy="1636713"/>
            <a:chOff x="3340693" y="1463261"/>
            <a:chExt cx="5437940" cy="1637499"/>
          </a:xfrm>
        </p:grpSpPr>
        <p:sp>
          <p:nvSpPr>
            <p:cNvPr id="58385" name="Text Box 4"/>
            <p:cNvSpPr txBox="1">
              <a:spLocks noChangeArrowheads="1"/>
            </p:cNvSpPr>
            <p:nvPr/>
          </p:nvSpPr>
          <p:spPr bwMode="auto">
            <a:xfrm>
              <a:off x="5657216" y="1463261"/>
              <a:ext cx="3121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Virtual host multiplexing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6" name="Line 5"/>
            <p:cNvSpPr>
              <a:spLocks noChangeShapeType="1"/>
            </p:cNvSpPr>
            <p:nvPr/>
          </p:nvSpPr>
          <p:spPr bwMode="auto">
            <a:xfrm flipH="1">
              <a:off x="3340693" y="1811702"/>
              <a:ext cx="2534186" cy="128905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697538" y="4256088"/>
            <a:ext cx="2894012" cy="1558925"/>
            <a:chOff x="5590842" y="305276"/>
            <a:chExt cx="2893620" cy="1558095"/>
          </a:xfrm>
        </p:grpSpPr>
        <p:sp>
          <p:nvSpPr>
            <p:cNvPr id="58383" name="Text Box 4"/>
            <p:cNvSpPr txBox="1">
              <a:spLocks noChangeArrowheads="1"/>
            </p:cNvSpPr>
            <p:nvPr/>
          </p:nvSpPr>
          <p:spPr bwMode="auto">
            <a:xfrm>
              <a:off x="5951397" y="1463261"/>
              <a:ext cx="25330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Content negotiation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4" name="Line 5"/>
            <p:cNvSpPr>
              <a:spLocks noChangeShapeType="1"/>
            </p:cNvSpPr>
            <p:nvPr/>
          </p:nvSpPr>
          <p:spPr bwMode="auto">
            <a:xfrm flipH="1" flipV="1">
              <a:off x="5590842" y="305276"/>
              <a:ext cx="686445" cy="12929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34013" y="3255963"/>
            <a:ext cx="3819525" cy="400050"/>
            <a:chOff x="4603269" y="1463261"/>
            <a:chExt cx="3819359" cy="400110"/>
          </a:xfrm>
        </p:grpSpPr>
        <p:sp>
          <p:nvSpPr>
            <p:cNvPr id="58381" name="Text Box 4"/>
            <p:cNvSpPr txBox="1">
              <a:spLocks noChangeArrowheads="1"/>
            </p:cNvSpPr>
            <p:nvPr/>
          </p:nvSpPr>
          <p:spPr bwMode="auto">
            <a:xfrm>
              <a:off x="5401774" y="1463261"/>
              <a:ext cx="30208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Connection management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2" name="Line 5"/>
            <p:cNvSpPr>
              <a:spLocks noChangeShapeType="1"/>
            </p:cNvSpPr>
            <p:nvPr/>
          </p:nvSpPr>
          <p:spPr bwMode="auto">
            <a:xfrm flipH="1">
              <a:off x="4603269" y="1664677"/>
              <a:ext cx="809623" cy="78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AD2F02-236E-684A-AF8B-E4EEB25BF505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HTTP Response</a:t>
            </a:r>
            <a:r>
              <a:rPr lang="en-US" altLang="zh-CN">
                <a:ea typeface="宋体" charset="-122"/>
              </a:rPr>
              <a:t> Message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HTTP/1.0 200 OK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Date: Wed, 23 Jan 2008 12:00:15 GMT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Server: Apache/1.3.0 (Unix)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Last-Modified: Mon, 22 Jun 1998 …...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Content-Length: 6821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Content-Type: text/html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data data data data data ...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line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(protocol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code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phrase)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Freeform 6"/>
          <p:cNvSpPr>
            <a:spLocks/>
          </p:cNvSpPr>
          <p:nvPr/>
        </p:nvSpPr>
        <p:spPr bwMode="auto">
          <a:xfrm>
            <a:off x="3095625" y="2276475"/>
            <a:ext cx="257175" cy="16383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header</a:t>
            </a:r>
          </a:p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 lines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data, e.g.,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requested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html file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BA3D71-CFAC-A249-B83D-1027AE667CA2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Response Status Codes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14575"/>
            <a:ext cx="7934325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200 OK</a:t>
            </a:r>
            <a:endParaRPr lang="en-US" altLang="x-none" sz="2400">
              <a:ea typeface="ＭＳ Ｐゴシック" charset="-128"/>
            </a:endParaRPr>
          </a:p>
          <a:p>
            <a:pPr lvl="1"/>
            <a:r>
              <a:rPr lang="en-US" altLang="x-none" sz="2000">
                <a:ea typeface="ＭＳ Ｐゴシック" charset="-128"/>
              </a:rPr>
              <a:t>request succeeded, requested object later in this message</a:t>
            </a:r>
          </a:p>
          <a:p>
            <a:pPr>
              <a:buFont typeface="ZapfDingbats" charset="0"/>
              <a:buNone/>
            </a:pPr>
            <a:r>
              <a:rPr lang="en-US" altLang="x-none" sz="24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301 Moved Permanently</a:t>
            </a:r>
            <a:endParaRPr lang="en-US" altLang="x-none" sz="2400">
              <a:ea typeface="ＭＳ Ｐゴシック" charset="-128"/>
            </a:endParaRPr>
          </a:p>
          <a:p>
            <a:pPr lvl="1"/>
            <a:r>
              <a:rPr lang="en-US" altLang="x-none" sz="2000">
                <a:ea typeface="ＭＳ Ｐゴシック" charset="-128"/>
              </a:rPr>
              <a:t>requested object moved, new location specified later in this message (Location:)</a:t>
            </a:r>
          </a:p>
          <a:p>
            <a:pPr>
              <a:buFont typeface="ZapfDingbats" charset="0"/>
              <a:buNone/>
            </a:pPr>
            <a:r>
              <a:rPr lang="en-US" altLang="x-none" sz="24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400 Bad Request</a:t>
            </a:r>
            <a:endParaRPr lang="en-US" altLang="x-none" sz="2400">
              <a:ea typeface="ＭＳ Ｐゴシック" charset="-128"/>
            </a:endParaRPr>
          </a:p>
          <a:p>
            <a:pPr lvl="1"/>
            <a:r>
              <a:rPr lang="en-US" altLang="x-none" sz="2000">
                <a:ea typeface="ＭＳ Ｐゴシック" charset="-128"/>
              </a:rPr>
              <a:t>request message not understood by server</a:t>
            </a:r>
          </a:p>
          <a:p>
            <a:pPr>
              <a:buFont typeface="ZapfDingbats" charset="0"/>
              <a:buNone/>
            </a:pPr>
            <a:r>
              <a:rPr lang="en-US" altLang="x-none" sz="24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404 Not Found</a:t>
            </a:r>
            <a:endParaRPr lang="en-US" altLang="x-none" sz="2400">
              <a:ea typeface="ＭＳ Ｐゴシック" charset="-128"/>
            </a:endParaRPr>
          </a:p>
          <a:p>
            <a:pPr lvl="1"/>
            <a:r>
              <a:rPr lang="en-US" altLang="x-none" sz="2000">
                <a:ea typeface="ＭＳ Ｐゴシック" charset="-128"/>
              </a:rPr>
              <a:t>requested document not found on this server</a:t>
            </a:r>
          </a:p>
          <a:p>
            <a:pPr>
              <a:buFont typeface="ZapfDingbats" charset="0"/>
              <a:buNone/>
            </a:pPr>
            <a:r>
              <a:rPr lang="en-US" altLang="x-none" sz="24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505 HTTP Version Not Supported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23875" y="1368425"/>
            <a:ext cx="76866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In the first line of the server-&gt;client response message. A few sample codes: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8B2F8D-D616-0344-BCA7-B518C6522D8B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1750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Use Chrome to visit Course Page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endParaRPr lang="x-none" altLang="x-none" sz="2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Admin	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Assignment </a:t>
            </a:r>
            <a:r>
              <a:rPr lang="en-US" altLang="x-none" dirty="0" smtClean="0">
                <a:ea typeface="ＭＳ Ｐゴシック" charset="-128"/>
              </a:rPr>
              <a:t>2 status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255BEF-5F6F-AD49-A621-63E1477D2E54}" type="slidenum">
              <a:rPr lang="en-US" altLang="x-none" sz="1400">
                <a:solidFill>
                  <a:srgbClr val="000000"/>
                </a:solidFill>
              </a:rPr>
              <a:pPr/>
              <a:t>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159630-75D6-4545-B60C-6DD2144340D4}" type="slidenum">
              <a:rPr lang="en-US" altLang="x-none" sz="1400">
                <a:solidFill>
                  <a:srgbClr val="000000"/>
                </a:solidFill>
              </a:rPr>
              <a:pPr/>
              <a:t>20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Design Exercise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Workflow of an HTTP server processing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a GET request that maps to a file: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r>
              <a:rPr lang="en-US" altLang="zh-CN" sz="240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400">
                <a:latin typeface="Courier New" charset="0"/>
                <a:ea typeface="ＭＳ Ｐゴシック" charset="-128"/>
              </a:rPr>
              <a:t>somedir/page.html HTTP/1.0</a:t>
            </a:r>
            <a:br>
              <a:rPr lang="en-US" altLang="x-none" sz="2400">
                <a:latin typeface="Courier New" charset="0"/>
                <a:ea typeface="ＭＳ Ｐゴシック" charset="-128"/>
              </a:rPr>
            </a:br>
            <a:r>
              <a:rPr lang="en-US" altLang="x-none" sz="2400">
                <a:latin typeface="Courier New" charset="0"/>
                <a:ea typeface="ＭＳ Ｐゴシック" charset="-128"/>
              </a:rPr>
              <a:t>Host: www.somechool.edu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HTTP Server Workflow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8610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6862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6862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6863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6863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6863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/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6863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6863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6863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6863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68626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connSocket = accept()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7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68624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from file/</a:t>
              </a:r>
              <a:br>
                <a:rPr lang="en-US" altLang="zh-CN" sz="20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write to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68622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close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3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2286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5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Create ServerSocket(6789)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68620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21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Map URL to file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68618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19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2404B0A-7CA0-1741-B0C7-A95D42F7AA8E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Code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See </a:t>
            </a:r>
            <a:r>
              <a:rPr lang="en-US" altLang="zh-CN" dirty="0" err="1">
                <a:ea typeface="宋体" charset="0"/>
                <a:cs typeface="宋体" charset="0"/>
              </a:rPr>
              <a:t>BasicWebServer.java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Try using telnet and real </a:t>
            </a:r>
            <a:r>
              <a:rPr lang="en-US" altLang="zh-CN" dirty="0" smtClean="0">
                <a:ea typeface="宋体" charset="0"/>
                <a:cs typeface="宋体" charset="0"/>
              </a:rPr>
              <a:t>browser, and fetch</a:t>
            </a:r>
          </a:p>
          <a:p>
            <a:pPr lvl="1"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file1.html</a:t>
            </a:r>
          </a:p>
          <a:p>
            <a:pPr lvl="1">
              <a:defRPr/>
            </a:pPr>
            <a:r>
              <a:rPr lang="en-US" altLang="zh-CN" dirty="0" err="1" smtClean="0">
                <a:ea typeface="宋体" charset="0"/>
                <a:cs typeface="宋体" charset="0"/>
              </a:rPr>
              <a:t>index.html</a:t>
            </a:r>
            <a:endParaRPr lang="en-US" altLang="zh-CN" dirty="0" smtClean="0"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what difference in behavior?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-&gt; Dynamic Content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2706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72722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connSocket = accept()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72720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from file/</a:t>
              </a:r>
              <a:br>
                <a:rPr lang="en-US" altLang="zh-CN" sz="20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write to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21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08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72718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close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19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09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0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Create ServerSocket(6789)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grpSp>
        <p:nvGrpSpPr>
          <p:cNvPr id="72711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72716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17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Map URL to file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72712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72714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15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559425" y="2449513"/>
            <a:ext cx="2511425" cy="1385887"/>
          </a:xfrm>
          <a:prstGeom prst="wedgeRectCallout">
            <a:avLst>
              <a:gd name="adj1" fmla="val -135708"/>
              <a:gd name="adj2" fmla="val 95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latin typeface="Comic Sans MS" charset="0"/>
              </a:rPr>
              <a:t>It does not have to be a static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A0BA4-5A87-2949-97A4-46E80F7A7FCE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Dynamic Content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There are multiple approaches to make dynamic web pages:</a:t>
            </a:r>
          </a:p>
          <a:p>
            <a:pPr lvl="1">
              <a:defRPr/>
            </a:pPr>
            <a:r>
              <a:rPr lang="en-US" altLang="zh-CN" sz="2800" dirty="0" smtClean="0">
                <a:ea typeface="宋体" charset="0"/>
                <a:cs typeface="宋体" charset="0"/>
              </a:rPr>
              <a:t>Embed code into pages (server side include)</a:t>
            </a:r>
          </a:p>
          <a:p>
            <a:pPr lvl="2"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http server includes an interpreter for the type of pages</a:t>
            </a:r>
          </a:p>
          <a:p>
            <a:pPr lvl="1">
              <a:defRPr/>
            </a:pPr>
            <a:r>
              <a:rPr lang="en-US" sz="2800" dirty="0" smtClean="0">
                <a:ea typeface="宋体" charset="0"/>
                <a:cs typeface="宋体" charset="0"/>
              </a:rPr>
              <a:t>Invoke external programs (http server is agnostic to the external program execution)</a:t>
            </a:r>
            <a:endParaRPr lang="en-US" sz="2000" dirty="0" smtClean="0"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sz="2000" dirty="0" smtClean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http://www.cs.yale.edu/index.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>
                <a:latin typeface="Courier New" charset="0"/>
                <a:cs typeface="Courier New" charset="0"/>
              </a:rPr>
              <a:t>html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cgi-bin/ureserve.pl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http://www.google.com/search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?q=Yale&amp;sourceid=chrome</a:t>
            </a:r>
          </a:p>
          <a:p>
            <a:pPr marL="0" indent="0">
              <a:buFont typeface="ZapfDingbats" charset="0"/>
              <a:buNone/>
              <a:defRPr/>
            </a:pPr>
            <a:endParaRPr lang="en-US" sz="2400" dirty="0" smtClean="0">
              <a:latin typeface="Courier New" charset="0"/>
              <a:cs typeface="Courier New" charset="0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582C54-FE19-4645-BB5A-FB268E1EC292}" type="slidenum">
              <a:rPr lang="en-US" altLang="x-none" sz="1400">
                <a:solidFill>
                  <a:srgbClr val="000000"/>
                </a:solidFill>
              </a:rPr>
              <a:pPr/>
              <a:t>25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See </a:t>
            </a:r>
            <a:r>
              <a:rPr lang="en-US" altLang="x-none">
                <a:ea typeface="ＭＳ Ｐゴシック" charset="-128"/>
              </a:rPr>
              <a:t>programming/examples-java-socket/BasicWebServer/ssi/</a:t>
            </a:r>
            <a:r>
              <a:rPr lang="en-US" altLang="zh-CN">
                <a:ea typeface="宋体" charset="-122"/>
              </a:rPr>
              <a:t>index.shtml, header.shtml,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0C082F-B7C6-3B4E-BF8F-88E3053389D0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See </a:t>
            </a:r>
            <a:r>
              <a:rPr lang="en-US" altLang="x-none">
                <a:ea typeface="ＭＳ Ｐゴシック" charset="-128"/>
              </a:rPr>
              <a:t>programming/examples-java-socket/BasicWebServer/ssi/</a:t>
            </a:r>
            <a:r>
              <a:rPr lang="en-US" altLang="zh-CN">
                <a:ea typeface="宋体" charset="-122"/>
              </a:rPr>
              <a:t>index.shtml, header.shtml, …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To enable ssi, need configuration to tell the web server (see conf/apache-htaccess)</a:t>
            </a:r>
          </a:p>
          <a:p>
            <a:pPr lvl="1"/>
            <a:r>
              <a:rPr lang="en-US" altLang="zh-CN">
                <a:ea typeface="宋体" charset="-122"/>
                <a:hlinkClick r:id="rId3"/>
              </a:rPr>
              <a:t>https://httpd.apache.org/docs/2.2/howto/htaccess.html</a:t>
            </a:r>
            <a:r>
              <a:rPr lang="en-US" altLang="zh-CN">
                <a:ea typeface="宋体" charset="-122"/>
              </a:rPr>
              <a:t> (Server Side Includes example)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0034F0-68AB-FC46-80F5-4CCD92852673}" type="slidenum">
              <a:rPr lang="en-US" altLang="x-none" sz="1400">
                <a:solidFill>
                  <a:srgbClr val="000000"/>
                </a:solidFill>
              </a:rPr>
              <a:pPr/>
              <a:t>27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CGI: Invoking External Programs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Two issues</a:t>
            </a:r>
          </a:p>
          <a:p>
            <a:endParaRPr lang="en-US" altLang="zh-CN" sz="3200">
              <a:ea typeface="宋体" charset="-122"/>
            </a:endParaRPr>
          </a:p>
          <a:p>
            <a:pPr lvl="1"/>
            <a:r>
              <a:rPr lang="en-US" altLang="x-none">
                <a:ea typeface="宋体" charset="-122"/>
              </a:rPr>
              <a:t>Input: Pass HTTP request parameters to the external program</a:t>
            </a:r>
          </a:p>
          <a:p>
            <a:pPr lvl="1"/>
            <a:endParaRPr lang="en-US" altLang="x-none">
              <a:ea typeface="宋体" charset="-122"/>
            </a:endParaRPr>
          </a:p>
          <a:p>
            <a:pPr lvl="1"/>
            <a:r>
              <a:rPr lang="en-US" altLang="x-none">
                <a:ea typeface="宋体" charset="-122"/>
              </a:rPr>
              <a:t>Output: Redirect external program output to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F096F1-669D-9247-837A-307943282BE5}" type="slidenum">
              <a:rPr lang="en-US" altLang="x-none" sz="1400">
                <a:solidFill>
                  <a:srgbClr val="000000"/>
                </a:solidFill>
              </a:rPr>
              <a:pPr/>
              <a:t>28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Typical CGI Implementation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Starts the executable as a child process</a:t>
            </a:r>
          </a:p>
          <a:p>
            <a:pPr lvl="1"/>
            <a:r>
              <a:rPr lang="en-US" altLang="x-none">
                <a:ea typeface="ＭＳ Ｐゴシック" charset="-128"/>
              </a:rPr>
              <a:t>Passes HTTP request as environment variables </a:t>
            </a:r>
          </a:p>
          <a:p>
            <a:pPr lvl="2"/>
            <a:r>
              <a:rPr lang="en-US" altLang="x-none">
                <a:latin typeface="Courier New" charset="0"/>
                <a:ea typeface="ＭＳ Ｐゴシック" charset="-128"/>
              </a:rPr>
              <a:t>http://httpd.apache.org/docs/2.2/env.html</a:t>
            </a:r>
          </a:p>
          <a:p>
            <a:pPr lvl="2"/>
            <a:r>
              <a:rPr lang="en-US" altLang="x-none">
                <a:ea typeface="ＭＳ Ｐゴシック" charset="-128"/>
              </a:rPr>
              <a:t>CGI standard: http://www.ietf.org/rfc/rfc3875</a:t>
            </a:r>
          </a:p>
          <a:p>
            <a:pPr lvl="2"/>
            <a:endParaRPr lang="en-US" altLang="x-none">
              <a:ea typeface="ＭＳ Ｐゴシック" charset="-128"/>
            </a:endParaRPr>
          </a:p>
          <a:p>
            <a:pPr lvl="1"/>
            <a:r>
              <a:rPr lang="en-US" altLang="x-none">
                <a:ea typeface="ＭＳ Ｐゴシック" charset="-128"/>
              </a:rPr>
              <a:t>Redirects input/output of the child process to the 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ABEF45-8C32-234C-8A50-41B59EA0A9F2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CGI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Example:</a:t>
            </a:r>
            <a:endParaRPr lang="en-US" altLang="x-none" sz="2000">
              <a:latin typeface="Courier New" charset="0"/>
              <a:ea typeface="ＭＳ Ｐゴシック" charset="-128"/>
            </a:endParaRPr>
          </a:p>
          <a:p>
            <a:pPr lvl="1"/>
            <a:endParaRPr lang="en-US" altLang="x-none" sz="2000">
              <a:latin typeface="Courier New" charset="0"/>
              <a:ea typeface="ＭＳ Ｐゴシック" charset="-128"/>
            </a:endParaRPr>
          </a:p>
          <a:p>
            <a:pPr lvl="1"/>
            <a:r>
              <a:rPr lang="en-US" altLang="x-none" sz="2000">
                <a:latin typeface="Courier New" charset="0"/>
                <a:ea typeface="ＭＳ Ｐゴシック" charset="-128"/>
              </a:rPr>
              <a:t>GET /search?q=Yale&amp;sourceid=chrome HTTP/1.0</a:t>
            </a:r>
          </a:p>
          <a:p>
            <a:pPr lvl="1"/>
            <a:endParaRPr lang="en-US" altLang="x-none" sz="2000">
              <a:latin typeface="Courier New" charset="0"/>
              <a:ea typeface="ＭＳ Ｐゴシック" charset="-128"/>
            </a:endParaRPr>
          </a:p>
          <a:p>
            <a:pPr lvl="1"/>
            <a:r>
              <a:rPr lang="en-US" altLang="x-none" sz="2000">
                <a:ea typeface="ＭＳ Ｐゴシック" charset="-128"/>
              </a:rPr>
              <a:t>setup environment variables, in particular</a:t>
            </a:r>
            <a:br>
              <a:rPr lang="en-US" altLang="x-none" sz="2000">
                <a:ea typeface="ＭＳ Ｐゴシック" charset="-128"/>
              </a:rPr>
            </a:br>
            <a:r>
              <a:rPr lang="en-US" altLang="x-none" sz="2000">
                <a:ea typeface="ＭＳ Ｐゴシック" charset="-128"/>
              </a:rPr>
              <a:t>$QUERY_STRING=</a:t>
            </a:r>
            <a:r>
              <a:rPr lang="en-US" altLang="x-none" sz="2000">
                <a:latin typeface="Courier New" charset="0"/>
                <a:ea typeface="ＭＳ Ｐゴシック" charset="-128"/>
              </a:rPr>
              <a:t>q=Yale&amp;sourceid=chrome</a:t>
            </a:r>
          </a:p>
          <a:p>
            <a:pPr lvl="1"/>
            <a:endParaRPr lang="en-US" altLang="x-none" sz="2000">
              <a:ea typeface="ＭＳ Ｐゴシック" charset="-128"/>
            </a:endParaRPr>
          </a:p>
          <a:p>
            <a:pPr lvl="1"/>
            <a:r>
              <a:rPr lang="en-US" altLang="x-none" sz="2000">
                <a:ea typeface="ＭＳ Ｐゴシック" charset="-128"/>
              </a:rPr>
              <a:t>start </a:t>
            </a:r>
            <a:r>
              <a:rPr lang="en-US" altLang="x-none" sz="2000">
                <a:latin typeface="Courier New" charset="0"/>
                <a:ea typeface="ＭＳ Ｐゴシック" charset="-128"/>
              </a:rPr>
              <a:t>search</a:t>
            </a:r>
            <a:r>
              <a:rPr lang="en-US" altLang="x-none" sz="2000">
                <a:ea typeface="ＭＳ Ｐゴシック" charset="-128"/>
              </a:rPr>
              <a:t> and redirect its input/output</a:t>
            </a:r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538163" y="5726113"/>
            <a:ext cx="7948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https://docs.oracle.com/javase/7/docs/api/java/lang/ProcessBuilder.html</a:t>
            </a:r>
            <a:br>
              <a:rPr lang="en-US" altLang="x-none" sz="2000">
                <a:solidFill>
                  <a:srgbClr val="000000"/>
                </a:solidFill>
              </a:rPr>
            </a:br>
            <a:endParaRPr lang="en-US" altLang="x-none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8831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TCP Sockets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600200"/>
            <a:ext cx="7964487" cy="464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server socket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demux by 4-tuple: </a:t>
            </a:r>
          </a:p>
          <a:p>
            <a:pPr lvl="1"/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source IP address</a:t>
            </a:r>
          </a:p>
          <a:p>
            <a:pPr lvl="1"/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source port number</a:t>
            </a:r>
          </a:p>
          <a:p>
            <a:pPr lvl="1"/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dest IP address</a:t>
            </a:r>
          </a:p>
          <a:p>
            <a:pPr lvl="1"/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dest port number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357688" y="1547813"/>
          <a:ext cx="4249737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547813"/>
                        <a:ext cx="4249737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61B838-2E5B-564D-80C7-67DFFF2D4EA3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25575"/>
            <a:ext cx="8410575" cy="4648200"/>
          </a:xfrm>
        </p:spPr>
        <p:txBody>
          <a:bodyPr/>
          <a:lstStyle/>
          <a:p>
            <a:r>
              <a:rPr lang="en-US" altLang="zh-CN" sz="1800" dirty="0">
                <a:ea typeface="宋体" charset="-122"/>
              </a:rPr>
              <a:t>http</a:t>
            </a:r>
            <a:r>
              <a:rPr lang="en-US" altLang="zh-CN" sz="1800" dirty="0" smtClean="0">
                <a:ea typeface="宋体" charset="-122"/>
              </a:rPr>
              <a:t>://172.28.229.215/BasicWebServer/cgi/price.cgi?appl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62113" y="2220913"/>
            <a:ext cx="5810250" cy="452437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#!/usr/bin/perl -w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$company = $ENV{'QUERY_STRING'};</a:t>
            </a:r>
          </a:p>
          <a:p>
            <a:pPr algn="l"/>
            <a:r>
              <a:rPr lang="en-US" altLang="x-none" sz="1600"/>
              <a:t>print "Content-Type: text/html\r\n";</a:t>
            </a:r>
          </a:p>
          <a:p>
            <a:pPr algn="l"/>
            <a:r>
              <a:rPr lang="en-US" altLang="x-none" sz="1600"/>
              <a:t>print "\r\n";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"&lt;html&gt;";</a:t>
            </a:r>
          </a:p>
          <a:p>
            <a:pPr algn="l"/>
            <a:r>
              <a:rPr lang="en-US" altLang="x-none" sz="1600"/>
              <a:t>print "&lt;h1&gt;Hello! The price is 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if ($company =~ /appl/) {</a:t>
            </a:r>
          </a:p>
          <a:p>
            <a:pPr algn="l"/>
            <a:r>
              <a:rPr lang="en-US" altLang="x-none" sz="1600"/>
              <a:t>  my $var_rand = rand();</a:t>
            </a:r>
          </a:p>
          <a:p>
            <a:pPr algn="l"/>
            <a:r>
              <a:rPr lang="en-US" altLang="x-none" sz="1600"/>
              <a:t>  print 450 + 10 * $var_rand;</a:t>
            </a:r>
          </a:p>
          <a:p>
            <a:pPr algn="l"/>
            <a:r>
              <a:rPr lang="en-US" altLang="x-none" sz="1600"/>
              <a:t>} else {</a:t>
            </a:r>
          </a:p>
          <a:p>
            <a:pPr algn="l"/>
            <a:r>
              <a:rPr lang="en-US" altLang="x-none" sz="1600"/>
              <a:t>  print "150";</a:t>
            </a:r>
          </a:p>
          <a:p>
            <a:pPr algn="l"/>
            <a:r>
              <a:rPr lang="en-US" altLang="x-none" sz="1600"/>
              <a:t>}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"&lt;/h1&gt;";</a:t>
            </a:r>
          </a:p>
          <a:p>
            <a:pPr algn="l"/>
            <a:r>
              <a:rPr lang="en-US" altLang="x-none" sz="1600"/>
              <a:t>print "&lt;/html&gt;";</a:t>
            </a:r>
          </a:p>
        </p:txBody>
      </p:sp>
      <p:sp>
        <p:nvSpPr>
          <p:cNvPr id="87045" name="Rectangle 1"/>
          <p:cNvSpPr>
            <a:spLocks noChangeArrowheads="1"/>
          </p:cNvSpPr>
          <p:nvPr/>
        </p:nvSpPr>
        <p:spPr bwMode="auto">
          <a:xfrm>
            <a:off x="2789238" y="0"/>
            <a:ext cx="6354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https://httpd.apache.org/docs/2.2/howto/htaccess.html </a:t>
            </a:r>
            <a:br>
              <a:rPr lang="en-US" altLang="x-none" sz="2000"/>
            </a:br>
            <a:r>
              <a:rPr lang="en-US" altLang="x-none" sz="2000"/>
              <a:t>(CGI Example)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DEDF5-57F6-5041-BFD8-512ED283ADE1}" type="slidenum">
              <a:rPr lang="en-US" altLang="x-none" sz="1400">
                <a:solidFill>
                  <a:srgbClr val="000000"/>
                </a:solidFill>
              </a:rPr>
              <a:pPr/>
              <a:t>31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Client Using Dynamic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See ajax.html and wireshark for client code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63" y="2540000"/>
            <a:ext cx="78390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http</a:t>
            </a: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://172.28.229.215/BasicWebServer/cgi/ajax.html</a:t>
            </a:r>
            <a:endParaRPr lang="en-US" altLang="zh-CN" sz="1800" kern="0" dirty="0">
              <a:solidFill>
                <a:srgbClr val="000000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107BF6-C3C5-014D-A5BA-E6E94C032058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What features are missing in HTTP that we have covered so far?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If an HTML page contains forms or parameter too large, they are sent using POST and encoded in message body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15F6E-4AC9-C647-814F-ED6B1D7705B5}" type="slidenum">
              <a:rPr lang="en-US" altLang="x-none" sz="1400">
                <a:solidFill>
                  <a:srgbClr val="000000"/>
                </a:solidFill>
              </a:rPr>
              <a:pPr/>
              <a:t>33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pic>
        <p:nvPicPr>
          <p:cNvPr id="93188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7670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 Example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238D91-964C-3746-936B-7B62DA48CDAB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663575" y="1909763"/>
            <a:ext cx="7521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/>
              <a:t>POST /path/script.cgi HTTP/1.0</a:t>
            </a:r>
          </a:p>
          <a:p>
            <a:pPr algn="l"/>
            <a:r>
              <a:rPr lang="en-US" altLang="x-none"/>
              <a:t>User-Agent: MyAgent</a:t>
            </a:r>
          </a:p>
          <a:p>
            <a:pPr algn="l"/>
            <a:r>
              <a:rPr lang="en-US" altLang="x-none"/>
              <a:t>Content-Type: application/x-www-form-urlencoded</a:t>
            </a:r>
          </a:p>
          <a:p>
            <a:pPr algn="l"/>
            <a:r>
              <a:rPr lang="en-US" altLang="x-none"/>
              <a:t>Content-Length: 15</a:t>
            </a:r>
          </a:p>
          <a:p>
            <a:pPr algn="l"/>
            <a:endParaRPr lang="en-US" altLang="x-none"/>
          </a:p>
          <a:p>
            <a:pPr algn="l"/>
            <a:r>
              <a:rPr lang="en-US" altLang="x-none"/>
              <a:t>item1=A&amp;item2=B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63" y="5549900"/>
            <a:ext cx="8488362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kern="0" dirty="0" err="1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b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programming/examples-java-socket/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BasicWebServer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80577B-8316-2C49-89E0-D87AAD9FD622}" type="slidenum">
              <a:rPr lang="en-US" altLang="x-none" sz="1400">
                <a:solidFill>
                  <a:srgbClr val="000000"/>
                </a:solidFill>
              </a:rPr>
              <a:pPr/>
              <a:t>35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Stateful User-server Interaction: Cookies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3600450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>
                <a:ea typeface="宋体" charset="-122"/>
              </a:rPr>
              <a:t>Goal: no explicit application level session</a:t>
            </a:r>
          </a:p>
          <a:p>
            <a:r>
              <a:rPr lang="en-US" altLang="zh-CN" sz="2000">
                <a:ea typeface="宋体" charset="-122"/>
              </a:rPr>
              <a:t>S</a:t>
            </a:r>
            <a:r>
              <a:rPr lang="en-US" altLang="x-none" sz="2000">
                <a:ea typeface="ＭＳ Ｐゴシック" charset="-128"/>
              </a:rPr>
              <a:t>erver sends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>
                <a:ea typeface="ＭＳ Ｐゴシック" charset="-128"/>
              </a:rPr>
              <a:t>cookie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>
                <a:ea typeface="ＭＳ Ｐゴシック" charset="-128"/>
              </a:rPr>
              <a:t> to client in response msg</a:t>
            </a:r>
            <a:endParaRPr lang="en-US" altLang="ja-JP" sz="200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r>
              <a:rPr lang="en-US" altLang="x-none" sz="1800" b="1">
                <a:latin typeface="Courier New" charset="0"/>
                <a:ea typeface="ＭＳ Ｐゴシック" charset="-128"/>
              </a:rPr>
              <a:t>Set-cookie: 1678453</a:t>
            </a:r>
            <a:endParaRPr lang="en-US" altLang="x-none" sz="1800">
              <a:solidFill>
                <a:srgbClr val="FF0000"/>
              </a:solidFill>
              <a:ea typeface="ＭＳ Ｐゴシック" charset="-128"/>
            </a:endParaRPr>
          </a:p>
          <a:p>
            <a:r>
              <a:rPr lang="en-US" altLang="zh-CN" sz="2000">
                <a:ea typeface="宋体" charset="-122"/>
              </a:rPr>
              <a:t>C</a:t>
            </a:r>
            <a:r>
              <a:rPr lang="en-US" altLang="x-none" sz="2000">
                <a:ea typeface="ＭＳ Ｐゴシック" charset="-128"/>
              </a:rPr>
              <a:t>lient presents cookie in later requests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>
                <a:latin typeface="Courier New" charset="0"/>
                <a:ea typeface="ＭＳ Ｐゴシック" charset="-128"/>
              </a:rPr>
              <a:t>Cookie: 1678453</a:t>
            </a:r>
          </a:p>
          <a:p>
            <a:r>
              <a:rPr lang="en-US" altLang="zh-CN" sz="2000">
                <a:ea typeface="宋体" charset="-122"/>
              </a:rPr>
              <a:t>S</a:t>
            </a:r>
            <a:r>
              <a:rPr lang="en-US" altLang="x-none" sz="2000">
                <a:ea typeface="ＭＳ Ｐゴシック" charset="-128"/>
              </a:rPr>
              <a:t>erver matches presented-cookie with server-stored info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authentication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remembering user preferences, previous choices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response +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74BEC-C5A7-B240-A9CB-E1B9490E5252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Authentication of Client Request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Authentication goal:</a:t>
            </a:r>
            <a:r>
              <a:rPr lang="en-US" altLang="x-none" sz="2000">
                <a:ea typeface="ＭＳ Ｐゴシック" charset="-128"/>
              </a:rPr>
              <a:t> control access to server documents</a:t>
            </a:r>
          </a:p>
          <a:p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stateless:</a:t>
            </a:r>
            <a:r>
              <a:rPr lang="en-US" altLang="x-none" sz="2000">
                <a:ea typeface="ＭＳ Ｐゴシック" charset="-128"/>
              </a:rPr>
              <a:t> client must present authorization in each request</a:t>
            </a:r>
          </a:p>
          <a:p>
            <a:r>
              <a:rPr lang="en-US" altLang="x-none" sz="2000">
                <a:ea typeface="ＭＳ Ｐゴシック" charset="-128"/>
              </a:rPr>
              <a:t>authorization: typically name, password</a:t>
            </a:r>
          </a:p>
          <a:p>
            <a:pPr lvl="1"/>
            <a:r>
              <a:rPr lang="en-US" altLang="x-none" sz="1800" b="1">
                <a:latin typeface="Courier New" charset="0"/>
                <a:ea typeface="ＭＳ Ｐゴシック" charset="-128"/>
              </a:rPr>
              <a:t>Authorization:</a:t>
            </a:r>
            <a:r>
              <a:rPr lang="en-US" altLang="x-none" sz="2000">
                <a:ea typeface="ＭＳ Ｐゴシック" charset="-128"/>
              </a:rPr>
              <a:t> header line in request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if no authorization presented, server refuses access, sends</a:t>
            </a:r>
          </a:p>
          <a:p>
            <a:pPr lvl="2">
              <a:buFontTx/>
              <a:buNone/>
            </a:pPr>
            <a:r>
              <a:rPr lang="en-US" altLang="x-none" sz="1800" b="1">
                <a:latin typeface="Courier New" charset="0"/>
                <a:ea typeface="ＭＳ Ｐゴシック" charset="-128"/>
              </a:rPr>
              <a:t>WWW-authenticate:</a:t>
            </a:r>
            <a:r>
              <a:rPr lang="en-US" altLang="x-none" sz="1800">
                <a:ea typeface="ＭＳ Ｐゴシック" charset="-128"/>
              </a:rPr>
              <a:t> </a:t>
            </a:r>
          </a:p>
          <a:p>
            <a:pPr lvl="2">
              <a:buFontTx/>
              <a:buNone/>
            </a:pPr>
            <a:r>
              <a:rPr lang="en-US" altLang="x-none">
                <a:ea typeface="ＭＳ Ｐゴシック" charset="-128"/>
              </a:rPr>
              <a:t>header line in response</a:t>
            </a:r>
            <a:endParaRPr lang="en-US" altLang="x-none" sz="1800">
              <a:ea typeface="ＭＳ Ｐゴシック" charset="-128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401: authorization req.</a:t>
            </a:r>
          </a:p>
          <a:p>
            <a:r>
              <a:rPr lang="en-US" altLang="x-none" sz="1800" b="1">
                <a:solidFill>
                  <a:srgbClr val="000000"/>
                </a:solidFill>
                <a:latin typeface="Courier New" charset="0"/>
              </a:rPr>
              <a:t>WWW-authenticate: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0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641350"/>
            <a:chOff x="3124" y="2762"/>
            <a:chExt cx="1689" cy="404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time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146050" y="5999163"/>
            <a:ext cx="573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Browser caches name &amp; password so</a:t>
            </a:r>
          </a:p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that user does not have to repeatedly enter it.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6DB47E-C18E-784F-8B66-98B048CB0640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Amazon S3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Amazon S3 API</a:t>
            </a:r>
          </a:p>
          <a:p>
            <a:pPr lvl="1"/>
            <a:r>
              <a:rPr lang="en-US" altLang="x-none">
                <a:ea typeface="ＭＳ Ｐゴシック" charset="-128"/>
              </a:rPr>
              <a:t>http://docs.aws.amazon.com/AmazonS3/latest/API/APIRest.html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6D23C3-C452-624D-8843-AEC7E7B09FD7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38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HTTP as the Thin Waist</a:t>
            </a:r>
          </a:p>
        </p:txBody>
      </p:sp>
      <p:cxnSp>
        <p:nvCxnSpPr>
          <p:cNvPr id="103427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428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3429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5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6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7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38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39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269252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103442" name="Text Box 19"/>
              <p:cNvSpPr txBox="1">
                <a:spLocks noChangeArrowheads="1"/>
              </p:cNvSpPr>
              <p:nvPr/>
            </p:nvSpPr>
            <p:spPr bwMode="auto">
              <a:xfrm>
                <a:off x="3979778" y="2008908"/>
                <a:ext cx="1178127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43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C54935-F892-D145-A15C-E7D94DF637DC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Protocol Flow of Basic HTTP/1.0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&gt;= 2 RTTs per object:</a:t>
            </a:r>
          </a:p>
          <a:p>
            <a:pPr lvl="1"/>
            <a:r>
              <a:rPr lang="en-US" altLang="zh-CN">
                <a:ea typeface="宋体" charset="-122"/>
              </a:rPr>
              <a:t>TCP handshake --- 1 RTT</a:t>
            </a:r>
          </a:p>
          <a:p>
            <a:pPr lvl="1"/>
            <a:r>
              <a:rPr lang="en-US" altLang="zh-CN">
                <a:ea typeface="宋体" charset="-122"/>
              </a:rPr>
              <a:t>client request and s</a:t>
            </a:r>
            <a:r>
              <a:rPr lang="en-US" altLang="x-none">
                <a:ea typeface="ＭＳ Ｐゴシック" charset="-128"/>
              </a:rPr>
              <a:t>erver 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responds --- at least 1 RTT 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(if object can be contained 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in one packet)</a:t>
            </a:r>
          </a:p>
        </p:txBody>
      </p:sp>
      <p:sp>
        <p:nvSpPr>
          <p:cNvPr id="105476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7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9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0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2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3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94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5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105480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1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2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3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4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5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86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7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E78E9F-04FA-9542-BE3D-5AA53313C3E2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FTP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444625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 stateful protocol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state established by commands such as</a:t>
            </a:r>
          </a:p>
          <a:p>
            <a:pPr lvl="2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USER/PASS, CWD, TYPE</a:t>
            </a:r>
          </a:p>
          <a:p>
            <a:pPr lvl="2"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Multiple </a:t>
            </a:r>
            <a:r>
              <a:rPr lang="en-US" altLang="x-none">
                <a:ea typeface="ＭＳ Ｐゴシック" charset="-128"/>
              </a:rPr>
              <a:t>TCP connections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 control connection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Data connections</a:t>
            </a:r>
          </a:p>
          <a:p>
            <a:pPr lvl="2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Two approaches: PORT 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vs PASV</a:t>
            </a:r>
          </a:p>
          <a:p>
            <a:pPr lvl="2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GridFTP: concurrent data connections; block data transfer mode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100638" y="1762125"/>
            <a:ext cx="4124325" cy="4478338"/>
            <a:chOff x="485775" y="1747838"/>
            <a:chExt cx="4124325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4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F2452E8-A99F-0542-974B-72685EA9F755}" type="slidenum">
              <a:rPr lang="en-US" altLang="x-none" sz="1400">
                <a:solidFill>
                  <a:srgbClr val="000000"/>
                </a:solidFill>
              </a:rPr>
              <a:pPr/>
              <a:t>40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Discussion: How to Speedup HTTP/1.0</a:t>
            </a:r>
            <a:endParaRPr lang="en-US" altLang="x-none" sz="44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</a:t>
            </a:r>
          </a:p>
          <a:p>
            <a:r>
              <a:rPr lang="en-US" altLang="x-none">
                <a:ea typeface="ＭＳ Ｐゴシック" charset="-128"/>
              </a:rPr>
              <a:t>HTTP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B35309-D987-5E43-A596-56EAD5C99E21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A06AE9-4F27-0B4C-B125-486C92D2C0B0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From Opaque Files to Web Pages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264025" cy="48863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Web </a:t>
            </a:r>
            <a:r>
              <a:rPr lang="en-US" dirty="0" smtClean="0"/>
              <a:t>page: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authored in HTML</a:t>
            </a:r>
            <a:endParaRPr lang="en-US" altLang="ja-JP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addressed by a URL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 smtClean="0"/>
              <a:t>URL </a:t>
            </a:r>
            <a:r>
              <a:rPr lang="en-US" sz="1800" dirty="0"/>
              <a:t>has two components: </a:t>
            </a:r>
            <a:endParaRPr lang="en-US" sz="1800" dirty="0" smtClean="0"/>
          </a:p>
          <a:p>
            <a:pPr lvl="3">
              <a:lnSpc>
                <a:spcPct val="90000"/>
              </a:lnSpc>
              <a:defRPr/>
            </a:pPr>
            <a:r>
              <a:rPr lang="en-US" sz="1600" dirty="0" smtClean="0">
                <a:latin typeface="Comic Sans MS" charset="0"/>
              </a:rPr>
              <a:t>host </a:t>
            </a:r>
            <a:r>
              <a:rPr lang="en-US" sz="1600" dirty="0">
                <a:latin typeface="Comic Sans MS" charset="0"/>
              </a:rPr>
              <a:t>name, port number and </a:t>
            </a:r>
            <a:endParaRPr lang="en-US" sz="1600" dirty="0" smtClean="0">
              <a:latin typeface="Comic Sans MS" charset="0"/>
            </a:endParaRPr>
          </a:p>
          <a:p>
            <a:pPr lvl="3">
              <a:lnSpc>
                <a:spcPct val="90000"/>
              </a:lnSpc>
              <a:defRPr/>
            </a:pPr>
            <a:r>
              <a:rPr lang="en-US" sz="1600" dirty="0" smtClean="0">
                <a:latin typeface="Comic Sans MS" charset="0"/>
              </a:rPr>
              <a:t>path name</a:t>
            </a:r>
            <a:endParaRPr lang="en-US" sz="2800" dirty="0">
              <a:latin typeface="Comic Sans MS" charset="0"/>
            </a:endParaRPr>
          </a:p>
          <a:p>
            <a:pPr marL="0" indent="0">
              <a:lnSpc>
                <a:spcPct val="90000"/>
              </a:lnSpc>
              <a:buFont typeface="ZapfDingbats" charset="0"/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Most Web pages consist of: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base HTML page, and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several referenced objects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390525" y="3908425"/>
            <a:ext cx="4618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b="1">
                <a:solidFill>
                  <a:srgbClr val="33CCCC"/>
                </a:solidFill>
                <a:latin typeface="Courier New" charset="0"/>
              </a:rPr>
              <a:t>http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</a:rPr>
              <a:t>://www.cs.yale.edu:</a:t>
            </a:r>
            <a:r>
              <a:rPr lang="en-US" altLang="x-none" sz="1600" b="1">
                <a:solidFill>
                  <a:srgbClr val="00CC99"/>
                </a:solidFill>
                <a:latin typeface="Courier New" charset="0"/>
              </a:rPr>
              <a:t>80</a:t>
            </a:r>
            <a:r>
              <a:rPr lang="en-US" altLang="x-none" sz="1600" b="1">
                <a:solidFill>
                  <a:srgbClr val="3333CC"/>
                </a:solidFill>
                <a:latin typeface="Courier New" charset="0"/>
              </a:rPr>
              <a:t>/index.html</a:t>
            </a:r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4705350" y="2455863"/>
            <a:ext cx="1298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User agent:</a:t>
            </a:r>
            <a:br>
              <a:rPr lang="en-US" altLang="x-none" sz="16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Explorer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7895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Server 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running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Apache Web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7897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37908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7911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7915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7898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23"/>
          <p:cNvSpPr txBox="1">
            <a:spLocks noChangeArrowheads="1"/>
          </p:cNvSpPr>
          <p:nvPr/>
        </p:nvSpPr>
        <p:spPr bwMode="auto">
          <a:xfrm>
            <a:off x="4933950" y="5218113"/>
            <a:ext cx="1300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User agent: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Firefox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3" name="Text Box 24"/>
          <p:cNvSpPr txBox="1">
            <a:spLocks noChangeArrowheads="1"/>
          </p:cNvSpPr>
          <p:nvPr/>
        </p:nvSpPr>
        <p:spPr bwMode="auto">
          <a:xfrm rot="1422049">
            <a:off x="6156325" y="2293938"/>
            <a:ext cx="1387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Comic Sans MS" charset="0"/>
              </a:rPr>
              <a:t>http request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4" name="Text Box 25"/>
          <p:cNvSpPr txBox="1">
            <a:spLocks noChangeArrowheads="1"/>
          </p:cNvSpPr>
          <p:nvPr/>
        </p:nvSpPr>
        <p:spPr bwMode="auto">
          <a:xfrm rot="-1692639">
            <a:off x="5946775" y="3789363"/>
            <a:ext cx="1387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Comic Sans MS" charset="0"/>
              </a:rPr>
              <a:t>http request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5" name="Text Box 26"/>
          <p:cNvSpPr txBox="1">
            <a:spLocks noChangeArrowheads="1"/>
          </p:cNvSpPr>
          <p:nvPr/>
        </p:nvSpPr>
        <p:spPr bwMode="auto">
          <a:xfrm rot="1411598">
            <a:off x="5969000" y="2741613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Comic Sans MS" charset="0"/>
              </a:rPr>
              <a:t>http response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6" name="Text Box 28"/>
          <p:cNvSpPr txBox="1">
            <a:spLocks noChangeArrowheads="1"/>
          </p:cNvSpPr>
          <p:nvPr/>
        </p:nvSpPr>
        <p:spPr bwMode="auto">
          <a:xfrm rot="-1737783">
            <a:off x="6149975" y="4122738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Comic Sans MS" charset="0"/>
              </a:rPr>
              <a:t>http response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7" name="Rectangle 2"/>
          <p:cNvSpPr>
            <a:spLocks noChangeArrowheads="1"/>
          </p:cNvSpPr>
          <p:nvPr/>
        </p:nvSpPr>
        <p:spPr bwMode="auto">
          <a:xfrm>
            <a:off x="4406900" y="5826125"/>
            <a:ext cx="45720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800">
                <a:latin typeface="Comic Sans MS" charset="0"/>
              </a:rPr>
              <a:t>The Web pages are requested through HTTP: hypertext transfer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4CF6BC-D129-EF41-AB2D-3FF94D27A87D}" type="slidenum">
              <a:rPr lang="en-US" altLang="x-none" sz="1400">
                <a:solidFill>
                  <a:srgbClr val="000000"/>
                </a:solidFill>
              </a:rPr>
              <a:pPr/>
              <a:t>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HTTP is Still Evolving</a:t>
            </a:r>
            <a:endParaRPr lang="en-US" altLang="x-none" sz="3600">
              <a:ea typeface="宋体" charset="-122"/>
            </a:endParaRPr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3813175"/>
            <a:ext cx="8013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"/>
          <p:cNvSpPr>
            <a:spLocks noChangeArrowheads="1"/>
          </p:cNvSpPr>
          <p:nvPr/>
        </p:nvSpPr>
        <p:spPr bwMode="auto">
          <a:xfrm rot="-2700000">
            <a:off x="3155950" y="3255963"/>
            <a:ext cx="1203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800">
                <a:latin typeface="Comic Sans MS" charset="0"/>
              </a:rPr>
              <a:t>RFC 1945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 rot="-2700000">
            <a:off x="3978275" y="3230563"/>
            <a:ext cx="1241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latin typeface="Comic Sans MS" charset="0"/>
              </a:rPr>
              <a:t>RFC 2068</a:t>
            </a:r>
            <a:endParaRPr lang="en-US" altLang="x-none" sz="1800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 rot="-2700000">
            <a:off x="7567613" y="3322638"/>
            <a:ext cx="1241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latin typeface="Comic Sans MS" charset="0"/>
              </a:rPr>
              <a:t>RFC </a:t>
            </a: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7540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E66103-8595-B74E-BC0F-2985637BCD2C}" type="slidenum">
              <a:rPr lang="en-US" altLang="x-none" sz="1400">
                <a:solidFill>
                  <a:srgbClr val="000000"/>
                </a:solidFill>
              </a:rPr>
              <a:pPr/>
              <a:t>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</a:t>
            </a:r>
            <a:r>
              <a:rPr lang="en-US" altLang="zh-CN" sz="3600">
                <a:ea typeface="宋体" charset="-122"/>
              </a:rPr>
              <a:t>1.0</a:t>
            </a:r>
            <a:r>
              <a:rPr lang="en-US" altLang="x-none" sz="3600">
                <a:ea typeface="ＭＳ Ｐゴシック" charset="-128"/>
              </a:rPr>
              <a:t> Message Flow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73988" cy="4648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3333CC"/>
              </a:buClr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r>
              <a:rPr lang="en-US" altLang="x-none" sz="2400">
                <a:solidFill>
                  <a:srgbClr val="000000"/>
                </a:solidFill>
                <a:ea typeface="ＭＳ Ｐゴシック" charset="-128"/>
              </a:rPr>
              <a:t>erver waits for requests from clients</a:t>
            </a:r>
          </a:p>
          <a:p>
            <a:pPr>
              <a:lnSpc>
                <a:spcPct val="90000"/>
              </a:lnSpc>
              <a:buClr>
                <a:srgbClr val="3333CC"/>
              </a:buClr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C</a:t>
            </a:r>
            <a:r>
              <a:rPr lang="en-US" altLang="x-none" sz="2400">
                <a:ea typeface="ＭＳ Ｐゴシック" charset="-128"/>
              </a:rPr>
              <a:t>lient initiates TCP connection (creates socket) to server, port 80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Client sends request for a document</a:t>
            </a:r>
          </a:p>
          <a:p>
            <a:pPr>
              <a:lnSpc>
                <a:spcPct val="90000"/>
              </a:lnSpc>
            </a:pPr>
            <a:r>
              <a:rPr lang="en-US" altLang="x-none" sz="2400">
                <a:solidFill>
                  <a:schemeClr val="accent2"/>
                </a:solidFill>
                <a:ea typeface="ＭＳ Ｐゴシック" charset="-128"/>
              </a:rPr>
              <a:t>Web server </a:t>
            </a: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sends back the document</a:t>
            </a:r>
            <a:endParaRPr lang="en-US" altLang="x-none" sz="2400">
              <a:solidFill>
                <a:schemeClr val="accent2"/>
              </a:solidFill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TCP connection closed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Client parses the document to find embedded  objects (images)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repeat above for each image</a:t>
            </a:r>
            <a:endParaRPr lang="en-US" altLang="x-none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80B967-A274-E641-B0E8-FB771C5F3F6E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4034" name="Line 11"/>
          <p:cNvSpPr>
            <a:spLocks noChangeShapeType="1"/>
          </p:cNvSpPr>
          <p:nvPr/>
        </p:nvSpPr>
        <p:spPr bwMode="auto">
          <a:xfrm>
            <a:off x="476250" y="2338388"/>
            <a:ext cx="0" cy="449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13"/>
          <p:cNvSpPr>
            <a:spLocks noChangeArrowheads="1"/>
          </p:cNvSpPr>
          <p:nvPr/>
        </p:nvSpPr>
        <p:spPr bwMode="auto">
          <a:xfrm>
            <a:off x="238125" y="626268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2000">
              <a:solidFill>
                <a:srgbClr val="000000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8148638" cy="866775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HTTP </a:t>
            </a:r>
            <a:r>
              <a:rPr lang="en-US" altLang="zh-CN" sz="3200">
                <a:ea typeface="宋体" charset="-122"/>
              </a:rPr>
              <a:t>1.0 Message Flow (</a:t>
            </a:r>
            <a:r>
              <a:rPr lang="en-US" altLang="zh-CN" sz="2800">
                <a:ea typeface="宋体" charset="-122"/>
              </a:rPr>
              <a:t>more detail</a:t>
            </a:r>
            <a:r>
              <a:rPr lang="en-US" altLang="zh-CN" sz="3200">
                <a:ea typeface="宋体" charset="-122"/>
              </a:rPr>
              <a:t>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487488"/>
            <a:ext cx="8343900" cy="4667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Suppose user enters URL </a:t>
            </a:r>
            <a:br>
              <a:rPr lang="en-US" altLang="x-none" sz="2000">
                <a:ea typeface="ＭＳ Ｐゴシック" charset="-128"/>
              </a:rPr>
            </a:br>
            <a:r>
              <a:rPr lang="en-US" altLang="x-none" sz="1800">
                <a:latin typeface="Arial" charset="0"/>
                <a:ea typeface="ＭＳ Ｐゴシック" charset="-128"/>
              </a:rPr>
              <a:t>www.cs.yale.edu/index.html</a:t>
            </a:r>
            <a:endParaRPr lang="en-US" altLang="x-none" sz="2000">
              <a:ea typeface="ＭＳ Ｐゴシック" charset="-128"/>
            </a:endParaRP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85988"/>
            <a:ext cx="3810000" cy="19050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1a</a:t>
            </a:r>
            <a:r>
              <a:rPr lang="en-US" altLang="x-none" sz="1800">
                <a:solidFill>
                  <a:srgbClr val="FF0000"/>
                </a:solidFill>
                <a:ea typeface="ＭＳ Ｐゴシック" charset="-128"/>
              </a:rPr>
              <a:t>.</a:t>
            </a:r>
            <a:r>
              <a:rPr lang="en-US" altLang="x-none" sz="1800">
                <a:ea typeface="ＭＳ Ｐゴシック" charset="-128"/>
              </a:rPr>
              <a:t> http client initiates TCP connection to http server (process) at </a:t>
            </a:r>
            <a:r>
              <a:rPr lang="en-US" altLang="x-none" sz="1800">
                <a:latin typeface="Arial" charset="0"/>
                <a:ea typeface="ＭＳ Ｐゴシック" charset="-128"/>
              </a:rPr>
              <a:t>www.cs.yale.edu.</a:t>
            </a:r>
            <a:r>
              <a:rPr lang="en-US" altLang="x-none" sz="1800">
                <a:ea typeface="ＭＳ Ｐゴシック" charset="-128"/>
              </a:rPr>
              <a:t> Port 80 is default for http server.</a:t>
            </a:r>
            <a:endParaRPr lang="en-US" altLang="x-none" sz="2000">
              <a:ea typeface="ＭＳ Ｐゴシック" charset="-128"/>
            </a:endParaRPr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704850" y="3856038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FF0000"/>
                </a:solidFill>
              </a:rPr>
              <a:t>2.</a:t>
            </a:r>
            <a:r>
              <a:rPr lang="en-US" altLang="x-none" sz="2000">
                <a:solidFill>
                  <a:srgbClr val="000000"/>
                </a:solidFill>
              </a:rPr>
              <a:t> </a:t>
            </a:r>
            <a:r>
              <a:rPr lang="en-US" altLang="x-none">
                <a:solidFill>
                  <a:srgbClr val="000000"/>
                </a:solidFill>
              </a:rPr>
              <a:t>http client sends http </a:t>
            </a:r>
            <a:r>
              <a:rPr lang="en-US" altLang="x-none" i="1">
                <a:solidFill>
                  <a:srgbClr val="3333CC"/>
                </a:solidFill>
              </a:rPr>
              <a:t>request message</a:t>
            </a:r>
            <a:r>
              <a:rPr lang="en-US" altLang="x-none">
                <a:solidFill>
                  <a:srgbClr val="000000"/>
                </a:solidFill>
              </a:rPr>
              <a:t> (containing URL) into TCP connection socket</a:t>
            </a: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4781550" y="3067050"/>
            <a:ext cx="3810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FF0000"/>
                </a:solidFill>
              </a:rPr>
              <a:t>1b.</a:t>
            </a:r>
            <a:r>
              <a:rPr lang="en-US" altLang="x-none" sz="2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server</a:t>
            </a:r>
            <a:r>
              <a:rPr lang="en-US" altLang="x-none">
                <a:solidFill>
                  <a:srgbClr val="000000"/>
                </a:solidFill>
              </a:rPr>
              <a:t>  </a:t>
            </a:r>
            <a:r>
              <a:rPr lang="ja-JP" altLang="en-US">
                <a:solidFill>
                  <a:srgbClr val="000000"/>
                </a:solidFill>
              </a:rPr>
              <a:t>“</a:t>
            </a:r>
            <a:r>
              <a:rPr lang="en-US" altLang="ja-JP">
                <a:solidFill>
                  <a:srgbClr val="000000"/>
                </a:solidFill>
              </a:rPr>
              <a:t>accepts</a:t>
            </a:r>
            <a:r>
              <a:rPr lang="ja-JP" altLang="en-US">
                <a:solidFill>
                  <a:srgbClr val="000000"/>
                </a:solidFill>
              </a:rPr>
              <a:t>”</a:t>
            </a:r>
            <a:r>
              <a:rPr lang="en-US" altLang="ja-JP">
                <a:solidFill>
                  <a:srgbClr val="000000"/>
                </a:solidFill>
              </a:rPr>
              <a:t> connection, 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ack.</a:t>
            </a:r>
            <a:r>
              <a:rPr lang="en-US" altLang="ja-JP">
                <a:solidFill>
                  <a:srgbClr val="000000"/>
                </a:solidFill>
              </a:rPr>
              <a:t> client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44041" name="Rectangle 7"/>
          <p:cNvSpPr>
            <a:spLocks noChangeArrowheads="1"/>
          </p:cNvSpPr>
          <p:nvPr/>
        </p:nvSpPr>
        <p:spPr bwMode="auto">
          <a:xfrm>
            <a:off x="4724400" y="4257675"/>
            <a:ext cx="441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FF0000"/>
                </a:solidFill>
              </a:rPr>
              <a:t>3.</a:t>
            </a:r>
            <a:r>
              <a:rPr lang="en-US" altLang="x-none" sz="2000">
                <a:solidFill>
                  <a:srgbClr val="000000"/>
                </a:solidFill>
              </a:rPr>
              <a:t> </a:t>
            </a:r>
            <a:r>
              <a:rPr lang="en-US" altLang="x-none">
                <a:solidFill>
                  <a:srgbClr val="000000"/>
                </a:solidFill>
              </a:rPr>
              <a:t>http server receives request message, forms </a:t>
            </a:r>
            <a:r>
              <a:rPr lang="en-US" altLang="x-none" i="1">
                <a:solidFill>
                  <a:srgbClr val="3333CC"/>
                </a:solidFill>
              </a:rPr>
              <a:t>response message</a:t>
            </a:r>
            <a:r>
              <a:rPr lang="en-US" altLang="x-none">
                <a:solidFill>
                  <a:srgbClr val="000000"/>
                </a:solidFill>
              </a:rPr>
              <a:t> containing requested object (</a:t>
            </a:r>
            <a:r>
              <a:rPr lang="en-US" altLang="x-none">
                <a:solidFill>
                  <a:srgbClr val="000000"/>
                </a:solidFill>
                <a:latin typeface="Arial" charset="0"/>
              </a:rPr>
              <a:t>index.html</a:t>
            </a:r>
            <a:r>
              <a:rPr lang="en-US" altLang="x-none">
                <a:solidFill>
                  <a:srgbClr val="000000"/>
                </a:solidFill>
              </a:rPr>
              <a:t>), sends message into socket (the sending speed increases slowly, which is called slow-start)</a:t>
            </a:r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>
            <a:off x="4048125" y="259873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3946525" y="456723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H="1">
            <a:off x="3933825" y="536733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279400" y="618490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3333CC"/>
                </a:solidFill>
                <a:latin typeface="Comic Sans MS" charset="0"/>
              </a:rPr>
              <a:t>time</a:t>
            </a:r>
            <a:endParaRPr lang="en-US" altLang="x-none" sz="16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4019550" y="340518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Rectangle 18"/>
          <p:cNvSpPr>
            <a:spLocks noChangeArrowheads="1"/>
          </p:cNvSpPr>
          <p:nvPr/>
        </p:nvSpPr>
        <p:spPr bwMode="auto">
          <a:xfrm>
            <a:off x="4833938" y="1295400"/>
            <a:ext cx="3810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en-US" altLang="x-none" sz="2000">
                <a:solidFill>
                  <a:srgbClr val="FF0000"/>
                </a:solidFill>
              </a:rPr>
              <a:t>.</a:t>
            </a:r>
            <a:r>
              <a:rPr lang="en-US" altLang="x-none" sz="2000">
                <a:solidFill>
                  <a:srgbClr val="000000"/>
                </a:solidFill>
              </a:rPr>
              <a:t> </a:t>
            </a:r>
            <a:r>
              <a:rPr lang="en-US" altLang="x-none">
                <a:solidFill>
                  <a:srgbClr val="000000"/>
                </a:solidFill>
              </a:rPr>
              <a:t>http server at host </a:t>
            </a:r>
            <a:r>
              <a:rPr lang="en-US" altLang="x-none">
                <a:solidFill>
                  <a:srgbClr val="000000"/>
                </a:solidFill>
                <a:latin typeface="Arial" charset="0"/>
              </a:rPr>
              <a:t>www.cs.yale.edu </a:t>
            </a:r>
            <a:r>
              <a:rPr lang="en-US" altLang="x-none">
                <a:solidFill>
                  <a:srgbClr val="000000"/>
                </a:solidFill>
              </a:rPr>
              <a:t>waiting for TCP connection at port 80. </a:t>
            </a:r>
            <a:endParaRPr lang="en-US" altLang="x-none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1607</Words>
  <Application>Microsoft Office PowerPoint</Application>
  <PresentationFormat>全屏显示(4:3)</PresentationFormat>
  <Paragraphs>472</Paragraphs>
  <Slides>40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ＭＳ Ｐゴシック</vt:lpstr>
      <vt:lpstr>ZapfDingbats</vt:lpstr>
      <vt:lpstr>宋体</vt:lpstr>
      <vt:lpstr>Arial</vt:lpstr>
      <vt:lpstr>Comic Sans MS</vt:lpstr>
      <vt:lpstr>Courier New</vt:lpstr>
      <vt:lpstr>Tahoma</vt:lpstr>
      <vt:lpstr>Times New Roman</vt:lpstr>
      <vt:lpstr>Default Design</vt:lpstr>
      <vt:lpstr>3_Default Design</vt:lpstr>
      <vt:lpstr>Clip</vt:lpstr>
      <vt:lpstr>Photo Editor Photo</vt:lpstr>
      <vt:lpstr>Network Applications: HTTP/1.0</vt:lpstr>
      <vt:lpstr>Admin </vt:lpstr>
      <vt:lpstr>Recap: TCP Sockets</vt:lpstr>
      <vt:lpstr>Recap: FTP</vt:lpstr>
      <vt:lpstr>Outline </vt:lpstr>
      <vt:lpstr>From Opaque Files to Web Pages</vt:lpstr>
      <vt:lpstr>HTTP is Still Evolving</vt:lpstr>
      <vt:lpstr>HTTP 1.0 Message Flow</vt:lpstr>
      <vt:lpstr>HTTP 1.0 Message Flow (more detail)</vt:lpstr>
      <vt:lpstr>HTTP 1.0 Message Flow (cont.)</vt:lpstr>
      <vt:lpstr>Discussion</vt:lpstr>
      <vt:lpstr>HTTP1.0 Message Flow</vt:lpstr>
      <vt:lpstr>PowerPoint 演示文稿</vt:lpstr>
      <vt:lpstr>Trying out HTTP (client side) for yourself</vt:lpstr>
      <vt:lpstr>Trying out HTTP (client side) for yourself</vt:lpstr>
      <vt:lpstr>HTTP Request Message Example: GET</vt:lpstr>
      <vt:lpstr>HTTP Response Message</vt:lpstr>
      <vt:lpstr>HTTP Response Status Codes</vt:lpstr>
      <vt:lpstr>Trying Use Chrome to visit Course Page</vt:lpstr>
      <vt:lpstr>Design Exercise</vt:lpstr>
      <vt:lpstr>Basic HTTP Server Workflow</vt:lpstr>
      <vt:lpstr>Example Code</vt:lpstr>
      <vt:lpstr>Static -&gt; Dynamic Content</vt:lpstr>
      <vt:lpstr>Dynamic Content Pages</vt:lpstr>
      <vt:lpstr>Example SSI</vt:lpstr>
      <vt:lpstr>Example SSI</vt:lpstr>
      <vt:lpstr>CGI: Invoking External Programs</vt:lpstr>
      <vt:lpstr>Example: Typical CGI Implementation</vt:lpstr>
      <vt:lpstr>Example: CGI</vt:lpstr>
      <vt:lpstr>Example</vt:lpstr>
      <vt:lpstr>Client Using Dynamic Pages</vt:lpstr>
      <vt:lpstr>Discussions</vt:lpstr>
      <vt:lpstr>HTTP: POST</vt:lpstr>
      <vt:lpstr>HTTP: POST Example</vt:lpstr>
      <vt:lpstr>Stateful User-server Interaction: Cookies</vt:lpstr>
      <vt:lpstr>Authentication of Client Request</vt:lpstr>
      <vt:lpstr>Example: Amazon S3</vt:lpstr>
      <vt:lpstr>PowerPoint 演示文稿</vt:lpstr>
      <vt:lpstr>Protocol Flow of Basic HTTP/1.0</vt:lpstr>
      <vt:lpstr>Discussion: How to Speedup HTTP/1.0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scl</cp:lastModifiedBy>
  <cp:revision>444</cp:revision>
  <cp:lastPrinted>2016-02-10T18:25:21Z</cp:lastPrinted>
  <dcterms:created xsi:type="dcterms:W3CDTF">1999-10-08T19:08:27Z</dcterms:created>
  <dcterms:modified xsi:type="dcterms:W3CDTF">2017-09-26T16:32:04Z</dcterms:modified>
</cp:coreProperties>
</file>