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7"/>
  </p:notesMasterIdLst>
  <p:sldIdLst>
    <p:sldId id="289" r:id="rId2"/>
    <p:sldId id="296" r:id="rId3"/>
    <p:sldId id="290" r:id="rId4"/>
    <p:sldId id="294" r:id="rId5"/>
    <p:sldId id="295" r:id="rId6"/>
    <p:sldId id="309" r:id="rId7"/>
    <p:sldId id="310" r:id="rId8"/>
    <p:sldId id="298" r:id="rId9"/>
    <p:sldId id="303" r:id="rId10"/>
    <p:sldId id="305" r:id="rId11"/>
    <p:sldId id="304" r:id="rId12"/>
    <p:sldId id="306" r:id="rId13"/>
    <p:sldId id="307" r:id="rId14"/>
    <p:sldId id="308" r:id="rId15"/>
    <p:sldId id="29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hao zhang" initials="zz" lastIdx="3" clrIdx="0">
    <p:extLst>
      <p:ext uri="{19B8F6BF-5375-455C-9EA6-DF929625EA0E}">
        <p15:presenceInfo xmlns:p15="http://schemas.microsoft.com/office/powerpoint/2012/main" userId="38520c74f428d0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7" autoAdjust="0"/>
    <p:restoredTop sz="95400" autoAdjust="0"/>
  </p:normalViewPr>
  <p:slideViewPr>
    <p:cSldViewPr snapToGrid="0">
      <p:cViewPr varScale="1">
        <p:scale>
          <a:sx n="124" d="100"/>
          <a:sy n="124" d="100"/>
        </p:scale>
        <p:origin x="3230" y="10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0C4ECEA-A059-4FCD-8563-CCF22DA7D0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F16ABD6F-3713-4898-98E9-1FD271D7234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6E04143-94A1-4435-B981-25B29C3B3A5A}" type="datetimeFigureOut">
              <a:rPr lang="zh-CN" altLang="en-US"/>
              <a:pPr>
                <a:defRPr/>
              </a:pPr>
              <a:t>2021/10/26</a:t>
            </a:fld>
            <a:endParaRPr lang="zh-CN" altLang="en-US"/>
          </a:p>
        </p:txBody>
      </p:sp>
      <p:sp>
        <p:nvSpPr>
          <p:cNvPr id="4" name="幻灯片图像占位符 3">
            <a:extLst>
              <a:ext uri="{FF2B5EF4-FFF2-40B4-BE49-F238E27FC236}">
                <a16:creationId xmlns:a16="http://schemas.microsoft.com/office/drawing/2014/main" id="{DF556BBB-5A19-465B-909E-A580978695D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1873C51-2783-4D7E-97D7-A3992E89DF21}"/>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0A429F1-546F-4646-9E91-39164F83FA6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344B76E-FFE2-4850-A8C6-54B132E5433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818EC7-A2B7-405A-B5DF-FBAC4685CB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10</a:t>
            </a:fld>
            <a:endParaRPr lang="zh-CN" altLang="en-US"/>
          </a:p>
        </p:txBody>
      </p:sp>
    </p:spTree>
    <p:extLst>
      <p:ext uri="{BB962C8B-B14F-4D97-AF65-F5344CB8AC3E}">
        <p14:creationId xmlns:p14="http://schemas.microsoft.com/office/powerpoint/2010/main" val="1908683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11</a:t>
            </a:fld>
            <a:endParaRPr lang="zh-CN" altLang="en-US"/>
          </a:p>
        </p:txBody>
      </p:sp>
    </p:spTree>
    <p:extLst>
      <p:ext uri="{BB962C8B-B14F-4D97-AF65-F5344CB8AC3E}">
        <p14:creationId xmlns:p14="http://schemas.microsoft.com/office/powerpoint/2010/main" val="330771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12</a:t>
            </a:fld>
            <a:endParaRPr lang="zh-CN" altLang="en-US"/>
          </a:p>
        </p:txBody>
      </p:sp>
    </p:spTree>
    <p:extLst>
      <p:ext uri="{BB962C8B-B14F-4D97-AF65-F5344CB8AC3E}">
        <p14:creationId xmlns:p14="http://schemas.microsoft.com/office/powerpoint/2010/main" val="356495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13</a:t>
            </a:fld>
            <a:endParaRPr lang="zh-CN" altLang="en-US"/>
          </a:p>
        </p:txBody>
      </p:sp>
    </p:spTree>
    <p:extLst>
      <p:ext uri="{BB962C8B-B14F-4D97-AF65-F5344CB8AC3E}">
        <p14:creationId xmlns:p14="http://schemas.microsoft.com/office/powerpoint/2010/main" val="1603918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14</a:t>
            </a:fld>
            <a:endParaRPr lang="zh-CN" altLang="en-US"/>
          </a:p>
        </p:txBody>
      </p:sp>
    </p:spTree>
    <p:extLst>
      <p:ext uri="{BB962C8B-B14F-4D97-AF65-F5344CB8AC3E}">
        <p14:creationId xmlns:p14="http://schemas.microsoft.com/office/powerpoint/2010/main" val="421603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15</a:t>
            </a:fld>
            <a:endParaRPr lang="zh-CN" altLang="en-US"/>
          </a:p>
        </p:txBody>
      </p:sp>
    </p:spTree>
    <p:extLst>
      <p:ext uri="{BB962C8B-B14F-4D97-AF65-F5344CB8AC3E}">
        <p14:creationId xmlns:p14="http://schemas.microsoft.com/office/powerpoint/2010/main" val="17403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2</a:t>
            </a:fld>
            <a:endParaRPr lang="zh-CN" altLang="en-US"/>
          </a:p>
        </p:txBody>
      </p:sp>
    </p:spTree>
    <p:extLst>
      <p:ext uri="{BB962C8B-B14F-4D97-AF65-F5344CB8AC3E}">
        <p14:creationId xmlns:p14="http://schemas.microsoft.com/office/powerpoint/2010/main" val="272171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3</a:t>
            </a:fld>
            <a:endParaRPr lang="zh-CN" altLang="en-US"/>
          </a:p>
        </p:txBody>
      </p:sp>
    </p:spTree>
    <p:extLst>
      <p:ext uri="{BB962C8B-B14F-4D97-AF65-F5344CB8AC3E}">
        <p14:creationId xmlns:p14="http://schemas.microsoft.com/office/powerpoint/2010/main" val="133869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4</a:t>
            </a:fld>
            <a:endParaRPr lang="zh-CN" altLang="en-US"/>
          </a:p>
        </p:txBody>
      </p:sp>
    </p:spTree>
    <p:extLst>
      <p:ext uri="{BB962C8B-B14F-4D97-AF65-F5344CB8AC3E}">
        <p14:creationId xmlns:p14="http://schemas.microsoft.com/office/powerpoint/2010/main" val="3431817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5</a:t>
            </a:fld>
            <a:endParaRPr lang="zh-CN" altLang="en-US"/>
          </a:p>
        </p:txBody>
      </p:sp>
    </p:spTree>
    <p:extLst>
      <p:ext uri="{BB962C8B-B14F-4D97-AF65-F5344CB8AC3E}">
        <p14:creationId xmlns:p14="http://schemas.microsoft.com/office/powerpoint/2010/main" val="108881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6</a:t>
            </a:fld>
            <a:endParaRPr lang="zh-CN" altLang="en-US"/>
          </a:p>
        </p:txBody>
      </p:sp>
    </p:spTree>
    <p:extLst>
      <p:ext uri="{BB962C8B-B14F-4D97-AF65-F5344CB8AC3E}">
        <p14:creationId xmlns:p14="http://schemas.microsoft.com/office/powerpoint/2010/main" val="1049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7</a:t>
            </a:fld>
            <a:endParaRPr lang="zh-CN" altLang="en-US"/>
          </a:p>
        </p:txBody>
      </p:sp>
    </p:spTree>
    <p:extLst>
      <p:ext uri="{BB962C8B-B14F-4D97-AF65-F5344CB8AC3E}">
        <p14:creationId xmlns:p14="http://schemas.microsoft.com/office/powerpoint/2010/main" val="98026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8</a:t>
            </a:fld>
            <a:endParaRPr lang="zh-CN" altLang="en-US"/>
          </a:p>
        </p:txBody>
      </p:sp>
    </p:spTree>
    <p:extLst>
      <p:ext uri="{BB962C8B-B14F-4D97-AF65-F5344CB8AC3E}">
        <p14:creationId xmlns:p14="http://schemas.microsoft.com/office/powerpoint/2010/main" val="2862730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BD3D8C8-2641-4D11-A306-FB321BFA91AF}"/>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1B19E940-8530-4B86-A6B9-4C7D0C7C1A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b="1" dirty="0"/>
          </a:p>
        </p:txBody>
      </p:sp>
      <p:sp>
        <p:nvSpPr>
          <p:cNvPr id="6148" name="灯片编号占位符 3">
            <a:extLst>
              <a:ext uri="{FF2B5EF4-FFF2-40B4-BE49-F238E27FC236}">
                <a16:creationId xmlns:a16="http://schemas.microsoft.com/office/drawing/2014/main" id="{F2D661CC-F321-47F3-8E70-A24A38245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2210EDBB-2399-421C-90CC-8EFBB2990507}" type="slidenum">
              <a:rPr lang="zh-CN" altLang="en-US" smtClean="0"/>
              <a:pPr/>
              <a:t>9</a:t>
            </a:fld>
            <a:endParaRPr lang="zh-CN" altLang="en-US"/>
          </a:p>
        </p:txBody>
      </p:sp>
    </p:spTree>
    <p:extLst>
      <p:ext uri="{BB962C8B-B14F-4D97-AF65-F5344CB8AC3E}">
        <p14:creationId xmlns:p14="http://schemas.microsoft.com/office/powerpoint/2010/main" val="211979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44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4650298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7242143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40160" y="1246963"/>
            <a:ext cx="78867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 name="标题 1"/>
          <p:cNvSpPr>
            <a:spLocks noGrp="1"/>
          </p:cNvSpPr>
          <p:nvPr>
            <p:ph type="title"/>
          </p:nvPr>
        </p:nvSpPr>
        <p:spPr>
          <a:xfrm>
            <a:off x="507663" y="146109"/>
            <a:ext cx="7744060" cy="844255"/>
          </a:xfrm>
        </p:spPr>
        <p:txBody>
          <a:bodyPr/>
          <a:lstStyle/>
          <a:p>
            <a:r>
              <a:rPr lang="zh-CN" altLang="en-US" dirty="0"/>
              <a:t>单击此处编辑母版标题样式</a:t>
            </a:r>
          </a:p>
        </p:txBody>
      </p:sp>
      <p:sp>
        <p:nvSpPr>
          <p:cNvPr id="4" name="灯片编号占位符 12">
            <a:extLst>
              <a:ext uri="{FF2B5EF4-FFF2-40B4-BE49-F238E27FC236}">
                <a16:creationId xmlns:a16="http://schemas.microsoft.com/office/drawing/2014/main" id="{83961793-400A-4D7A-8984-093828A0DC20}"/>
              </a:ext>
            </a:extLst>
          </p:cNvPr>
          <p:cNvSpPr>
            <a:spLocks noGrp="1"/>
          </p:cNvSpPr>
          <p:nvPr>
            <p:ph type="sldNum" sz="quarter" idx="10"/>
          </p:nvPr>
        </p:nvSpPr>
        <p:spPr>
          <a:xfrm>
            <a:off x="6793706" y="6430968"/>
            <a:ext cx="2057400" cy="365125"/>
          </a:xfrm>
        </p:spPr>
        <p:txBody>
          <a:bodyPr/>
          <a:lstStyle>
            <a:lvl1pPr>
              <a:defRPr sz="1500">
                <a:solidFill>
                  <a:srgbClr val="2E75B6"/>
                </a:solidFill>
              </a:defRPr>
            </a:lvl1pPr>
          </a:lstStyle>
          <a:p>
            <a:pPr>
              <a:defRPr/>
            </a:pPr>
            <a:fld id="{7165E90A-F7FF-4790-B24C-3C2BF8BEFF9E}" type="slidenum">
              <a:rPr lang="zh-CN" altLang="en-US"/>
              <a:pPr>
                <a:defRPr/>
              </a:pPr>
              <a:t>‹#›</a:t>
            </a:fld>
            <a:endParaRPr lang="zh-CN" altLang="en-US"/>
          </a:p>
        </p:txBody>
      </p:sp>
    </p:spTree>
    <p:extLst>
      <p:ext uri="{BB962C8B-B14F-4D97-AF65-F5344CB8AC3E}">
        <p14:creationId xmlns:p14="http://schemas.microsoft.com/office/powerpoint/2010/main" val="423531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7165E90A-F7FF-4790-B24C-3C2BF8BEFF9E}" type="slidenum">
              <a:rPr lang="zh-CN" altLang="en-US" smtClean="0"/>
              <a:pPr>
                <a:defRPr/>
              </a:pPr>
              <a:t>‹#›</a:t>
            </a:fld>
            <a:endParaRPr lang="zh-CN" altLang="en-US"/>
          </a:p>
        </p:txBody>
      </p:sp>
    </p:spTree>
    <p:extLst>
      <p:ext uri="{BB962C8B-B14F-4D97-AF65-F5344CB8AC3E}">
        <p14:creationId xmlns:p14="http://schemas.microsoft.com/office/powerpoint/2010/main" val="277031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75354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53681376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8941947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2422427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30110556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7231926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21756299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F7BA959-1D88-44AC-9BA9-667753B74CCA}" type="slidenum">
              <a:rPr lang="zh-CN" altLang="en-US" smtClean="0"/>
              <a:pPr>
                <a:defRPr/>
              </a:pPr>
              <a:t>‹#›</a:t>
            </a:fld>
            <a:endParaRPr lang="zh-CN" altLang="en-US"/>
          </a:p>
        </p:txBody>
      </p:sp>
    </p:spTree>
    <p:extLst>
      <p:ext uri="{BB962C8B-B14F-4D97-AF65-F5344CB8AC3E}">
        <p14:creationId xmlns:p14="http://schemas.microsoft.com/office/powerpoint/2010/main" val="17809118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副标题 2">
            <a:extLst>
              <a:ext uri="{FF2B5EF4-FFF2-40B4-BE49-F238E27FC236}">
                <a16:creationId xmlns:a16="http://schemas.microsoft.com/office/drawing/2014/main" id="{58A5E19B-AE9A-4AEE-94EE-EE043EA49E43}"/>
              </a:ext>
            </a:extLst>
          </p:cNvPr>
          <p:cNvSpPr>
            <a:spLocks noGrp="1"/>
          </p:cNvSpPr>
          <p:nvPr>
            <p:ph type="subTitle" idx="1"/>
          </p:nvPr>
        </p:nvSpPr>
        <p:spPr>
          <a:xfrm>
            <a:off x="2932946" y="3880932"/>
            <a:ext cx="3484616" cy="1427765"/>
          </a:xfrm>
        </p:spPr>
        <p:txBody>
          <a:bodyPr/>
          <a:lstStyle/>
          <a:p>
            <a:pPr eaLnBrk="1" hangingPunct="1"/>
            <a:r>
              <a:rPr lang="en-US" altLang="zh-CN" sz="2100" b="1">
                <a:solidFill>
                  <a:srgbClr val="002060"/>
                </a:solidFill>
                <a:latin typeface="Calibri" panose="020F0502020204030204" pitchFamily="34" charset="0"/>
                <a:cs typeface="Arial" panose="020B0604020202020204" pitchFamily="34" charset="0"/>
              </a:rPr>
              <a:t>2021.10.26</a:t>
            </a:r>
            <a:endParaRPr lang="en-US" altLang="zh-CN" sz="2100" b="1" dirty="0">
              <a:solidFill>
                <a:srgbClr val="002060"/>
              </a:solidFill>
              <a:latin typeface="Calibri" panose="020F0502020204030204" pitchFamily="34" charset="0"/>
              <a:cs typeface="Arial" panose="020B0604020202020204" pitchFamily="34" charset="0"/>
            </a:endParaRPr>
          </a:p>
        </p:txBody>
      </p:sp>
      <p:sp>
        <p:nvSpPr>
          <p:cNvPr id="4" name="文本框 1">
            <a:extLst>
              <a:ext uri="{FF2B5EF4-FFF2-40B4-BE49-F238E27FC236}">
                <a16:creationId xmlns:a16="http://schemas.microsoft.com/office/drawing/2014/main" id="{31777818-BA57-4898-BEA3-B7C97C4AD4D7}"/>
              </a:ext>
            </a:extLst>
          </p:cNvPr>
          <p:cNvSpPr txBox="1">
            <a:spLocks noChangeArrowheads="1"/>
          </p:cNvSpPr>
          <p:nvPr/>
        </p:nvSpPr>
        <p:spPr bwMode="auto">
          <a:xfrm>
            <a:off x="386887" y="1934574"/>
            <a:ext cx="8576733"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lnSpc>
                <a:spcPct val="100000"/>
              </a:lnSpc>
              <a:spcBef>
                <a:spcPct val="0"/>
              </a:spcBef>
              <a:buFontTx/>
              <a:buNone/>
            </a:pPr>
            <a:r>
              <a:rPr lang="en-US" altLang="zh-CN" sz="2700" b="1" dirty="0">
                <a:latin typeface="Times New Roman" panose="02020603050405020304" pitchFamily="18" charset="0"/>
                <a:ea typeface="宋体" panose="02010600030101010101" pitchFamily="2" charset="-122"/>
                <a:cs typeface="Times New Roman" panose="02020603050405020304" pitchFamily="18" charset="0"/>
              </a:rPr>
              <a:t>Computer Networks and Network Security: Lab Assignment Three (Part 1): HTTP</a:t>
            </a:r>
          </a:p>
          <a:p>
            <a:pPr algn="ctr">
              <a:lnSpc>
                <a:spcPct val="100000"/>
              </a:lnSpc>
              <a:spcBef>
                <a:spcPct val="0"/>
              </a:spcBef>
              <a:buFontTx/>
              <a:buNone/>
            </a:pPr>
            <a:r>
              <a:rPr lang="en-US" altLang="zh-CN" sz="2700" b="1" dirty="0">
                <a:latin typeface="Times New Roman" panose="02020603050405020304" pitchFamily="18" charset="0"/>
                <a:ea typeface="宋体" panose="02010600030101010101" pitchFamily="2" charset="-122"/>
                <a:cs typeface="Times New Roman" panose="02020603050405020304" pitchFamily="18" charset="0"/>
              </a:rPr>
              <a:t>Protocol and Web Server</a:t>
            </a:r>
          </a:p>
        </p:txBody>
      </p:sp>
      <p:grpSp>
        <p:nvGrpSpPr>
          <p:cNvPr id="5" name="组合 4">
            <a:extLst>
              <a:ext uri="{FF2B5EF4-FFF2-40B4-BE49-F238E27FC236}">
                <a16:creationId xmlns:a16="http://schemas.microsoft.com/office/drawing/2014/main" id="{CAD7DFC9-CBFA-4A69-A6A7-E79EBE0ACD69}"/>
              </a:ext>
            </a:extLst>
          </p:cNvPr>
          <p:cNvGrpSpPr/>
          <p:nvPr/>
        </p:nvGrpSpPr>
        <p:grpSpPr>
          <a:xfrm>
            <a:off x="3389810" y="195269"/>
            <a:ext cx="2364376" cy="644305"/>
            <a:chOff x="3878217" y="116183"/>
            <a:chExt cx="3152501" cy="859073"/>
          </a:xfrm>
        </p:grpSpPr>
        <p:pic>
          <p:nvPicPr>
            <p:cNvPr id="6" name="图片 5">
              <a:extLst>
                <a:ext uri="{FF2B5EF4-FFF2-40B4-BE49-F238E27FC236}">
                  <a16:creationId xmlns:a16="http://schemas.microsoft.com/office/drawing/2014/main" id="{21AA597D-BA00-4289-86DF-4C25E625D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217" y="116183"/>
              <a:ext cx="1167218" cy="859073"/>
            </a:xfrm>
            <a:prstGeom prst="rect">
              <a:avLst/>
            </a:prstGeom>
          </p:spPr>
        </p:pic>
        <p:pic>
          <p:nvPicPr>
            <p:cNvPr id="7" name="图片 6">
              <a:extLst>
                <a:ext uri="{FF2B5EF4-FFF2-40B4-BE49-F238E27FC236}">
                  <a16:creationId xmlns:a16="http://schemas.microsoft.com/office/drawing/2014/main" id="{B7CF42D5-86F5-4B79-B896-D8EF4D55C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278" y="169314"/>
              <a:ext cx="1869440" cy="715645"/>
            </a:xfrm>
            <a:prstGeom prst="rect">
              <a:avLst/>
            </a:prstGeom>
          </p:spPr>
        </p:pic>
      </p:grpSp>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URL Mapping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10</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55" name="矩形 54">
            <a:extLst>
              <a:ext uri="{FF2B5EF4-FFF2-40B4-BE49-F238E27FC236}">
                <a16:creationId xmlns:a16="http://schemas.microsoft.com/office/drawing/2014/main" id="{33263FF9-359E-4FA2-A7C2-E4FD2BC45770}"/>
              </a:ext>
            </a:extLst>
          </p:cNvPr>
          <p:cNvSpPr/>
          <p:nvPr/>
        </p:nvSpPr>
        <p:spPr>
          <a:xfrm>
            <a:off x="2072811" y="5258180"/>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ParseURL</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56" name="左大括号 55">
            <a:extLst>
              <a:ext uri="{FF2B5EF4-FFF2-40B4-BE49-F238E27FC236}">
                <a16:creationId xmlns:a16="http://schemas.microsoft.com/office/drawing/2014/main" id="{E38BF22F-146C-4C2F-8849-59F534BAD63E}"/>
              </a:ext>
            </a:extLst>
          </p:cNvPr>
          <p:cNvSpPr/>
          <p:nvPr/>
        </p:nvSpPr>
        <p:spPr>
          <a:xfrm>
            <a:off x="3308908" y="4664930"/>
            <a:ext cx="1390819" cy="1596678"/>
          </a:xfrm>
          <a:prstGeom prst="leftBrace">
            <a:avLst>
              <a:gd name="adj1" fmla="val 8333"/>
              <a:gd name="adj2" fmla="val 53087"/>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DAB379A-E60D-41FD-B6C3-2F506E74F633}"/>
              </a:ext>
            </a:extLst>
          </p:cNvPr>
          <p:cNvSpPr/>
          <p:nvPr/>
        </p:nvSpPr>
        <p:spPr>
          <a:xfrm>
            <a:off x="4628119" y="4928757"/>
            <a:ext cx="4219168" cy="1169551"/>
          </a:xfrm>
          <a:prstGeom prst="rect">
            <a:avLst/>
          </a:prstGeom>
        </p:spPr>
        <p:txBody>
          <a:bodyPr wrap="none">
            <a:spAutoFit/>
          </a:bodyPr>
          <a:lstStyle/>
          <a:p>
            <a:pPr marL="285750" indent="-285750">
              <a:buFont typeface="Wingdings" panose="05000000000000000000" pitchFamily="2" charset="2"/>
              <a:buChar char="ü"/>
            </a:pPr>
            <a:r>
              <a:rPr lang="zh-CN" altLang="zh-CN" sz="1400" dirty="0">
                <a:solidFill>
                  <a:srgbClr val="000000"/>
                </a:solidFill>
                <a:latin typeface="Times New Roman" panose="02020603050405020304" pitchFamily="18" charset="0"/>
                <a:cs typeface="Times New Roman" panose="02020603050405020304" pitchFamily="18" charset="0"/>
              </a:rPr>
              <a:t>http_URL = "http:" "//" host [ ":" port ] [ abs_path ]</a:t>
            </a:r>
            <a:r>
              <a:rPr lang="zh-CN" altLang="zh-CN" sz="14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endParaRPr lang="en-US" altLang="zh-CN" sz="1400" dirty="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Wingdings" panose="05000000000000000000" pitchFamily="2" charset="2"/>
              <a:buChar char="ü"/>
            </a:pPr>
            <a:r>
              <a:rPr lang="en-US" altLang="zh-CN" sz="1400" dirty="0">
                <a:latin typeface="Times New Roman" panose="02020603050405020304" pitchFamily="18" charset="0"/>
                <a:ea typeface="Cambria Math" panose="02040503050406030204" pitchFamily="18" charset="0"/>
                <a:cs typeface="Times New Roman" panose="02020603050405020304" pitchFamily="18" charset="0"/>
              </a:rPr>
              <a:t>HTTP Request Message: GET</a:t>
            </a:r>
          </a:p>
          <a:p>
            <a:pPr lvl="1"/>
            <a:r>
              <a:rPr lang="en-US" altLang="zh-CN" sz="1400" dirty="0">
                <a:latin typeface="Times New Roman" panose="02020603050405020304" pitchFamily="18" charset="0"/>
                <a:ea typeface="Cambria Math" panose="02040503050406030204" pitchFamily="18" charset="0"/>
                <a:cs typeface="Times New Roman" panose="02020603050405020304" pitchFamily="18" charset="0"/>
              </a:rPr>
              <a:t>	GET /</a:t>
            </a:r>
            <a:r>
              <a:rPr lang="en-US" altLang="zh-CN" sz="1400" dirty="0" err="1">
                <a:latin typeface="Times New Roman" panose="02020603050405020304" pitchFamily="18" charset="0"/>
                <a:ea typeface="Cambria Math" panose="02040503050406030204" pitchFamily="18" charset="0"/>
                <a:cs typeface="Times New Roman" panose="02020603050405020304" pitchFamily="18" charset="0"/>
              </a:rPr>
              <a:t>somedir</a:t>
            </a:r>
            <a:r>
              <a:rPr lang="en-US" altLang="zh-CN" sz="1400" dirty="0">
                <a:latin typeface="Times New Roman" panose="02020603050405020304" pitchFamily="18" charset="0"/>
                <a:ea typeface="Cambria Math" panose="02040503050406030204" pitchFamily="18" charset="0"/>
                <a:cs typeface="Times New Roman" panose="02020603050405020304" pitchFamily="18" charset="0"/>
              </a:rPr>
              <a:t>/page.html HTTP/1.0</a:t>
            </a:r>
          </a:p>
          <a:p>
            <a:pPr lvl="1"/>
            <a:r>
              <a:rPr lang="en-US" altLang="zh-CN" sz="14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4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User-agent</a:t>
            </a:r>
            <a:r>
              <a:rPr lang="en-US" altLang="zh-CN" sz="14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zh-CN" sz="1400" dirty="0">
                <a:latin typeface="Times New Roman" panose="02020603050405020304" pitchFamily="18" charset="0"/>
                <a:ea typeface="Cambria Math" panose="02040503050406030204" pitchFamily="18" charset="0"/>
                <a:cs typeface="Times New Roman" panose="02020603050405020304" pitchFamily="18" charset="0"/>
              </a:rPr>
              <a:t> Mozilla/4.0 </a:t>
            </a:r>
          </a:p>
        </p:txBody>
      </p:sp>
      <p:sp>
        <p:nvSpPr>
          <p:cNvPr id="30" name="矩形 29">
            <a:extLst>
              <a:ext uri="{FF2B5EF4-FFF2-40B4-BE49-F238E27FC236}">
                <a16:creationId xmlns:a16="http://schemas.microsoft.com/office/drawing/2014/main" id="{9E1C0E31-8AD9-4D05-819D-42C7CAA489F5}"/>
              </a:ext>
            </a:extLst>
          </p:cNvPr>
          <p:cNvSpPr/>
          <p:nvPr/>
        </p:nvSpPr>
        <p:spPr>
          <a:xfrm>
            <a:off x="2016906" y="4382853"/>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1" name="左大括号 30">
            <a:extLst>
              <a:ext uri="{FF2B5EF4-FFF2-40B4-BE49-F238E27FC236}">
                <a16:creationId xmlns:a16="http://schemas.microsoft.com/office/drawing/2014/main" id="{89EC6105-5EB1-435F-A3BA-3FB205792FAA}"/>
              </a:ext>
            </a:extLst>
          </p:cNvPr>
          <p:cNvSpPr/>
          <p:nvPr/>
        </p:nvSpPr>
        <p:spPr>
          <a:xfrm rot="5400000">
            <a:off x="2373002" y="4368074"/>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6988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Response Message</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11</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52" name="矩形 51">
            <a:extLst>
              <a:ext uri="{FF2B5EF4-FFF2-40B4-BE49-F238E27FC236}">
                <a16:creationId xmlns:a16="http://schemas.microsoft.com/office/drawing/2014/main" id="{80A5EFA7-0CA8-40BA-93E2-34DE5F88BDD1}"/>
              </a:ext>
            </a:extLst>
          </p:cNvPr>
          <p:cNvSpPr/>
          <p:nvPr/>
        </p:nvSpPr>
        <p:spPr>
          <a:xfrm>
            <a:off x="2599514" y="5288268"/>
            <a:ext cx="1371213"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ResponseMessage</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9" name="左大括号 48">
            <a:extLst>
              <a:ext uri="{FF2B5EF4-FFF2-40B4-BE49-F238E27FC236}">
                <a16:creationId xmlns:a16="http://schemas.microsoft.com/office/drawing/2014/main" id="{8AF987CE-6F8F-46D2-9BC2-53771E15742C}"/>
              </a:ext>
            </a:extLst>
          </p:cNvPr>
          <p:cNvSpPr/>
          <p:nvPr/>
        </p:nvSpPr>
        <p:spPr>
          <a:xfrm rot="5400000">
            <a:off x="3087295" y="4357113"/>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B862A38A-66E8-4B73-AED6-9BCAF31CB99B}"/>
              </a:ext>
            </a:extLst>
          </p:cNvPr>
          <p:cNvSpPr/>
          <p:nvPr/>
        </p:nvSpPr>
        <p:spPr>
          <a:xfrm>
            <a:off x="4969470" y="5042719"/>
            <a:ext cx="3455817" cy="584775"/>
          </a:xfrm>
          <a:prstGeom prst="rect">
            <a:avLst/>
          </a:prstGeom>
        </p:spPr>
        <p:txBody>
          <a:bodyPr wrap="square">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HTTP Response Message</a:t>
            </a:r>
          </a:p>
          <a:p>
            <a:pPr lvl="2"/>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Last-Modified</a:t>
            </a:r>
            <a:r>
              <a:rPr lang="en-US" altLang="zh-CN"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&lt;date&gt;</a:t>
            </a:r>
          </a:p>
        </p:txBody>
      </p:sp>
      <p:sp>
        <p:nvSpPr>
          <p:cNvPr id="25" name="左大括号 24">
            <a:extLst>
              <a:ext uri="{FF2B5EF4-FFF2-40B4-BE49-F238E27FC236}">
                <a16:creationId xmlns:a16="http://schemas.microsoft.com/office/drawing/2014/main" id="{C91D98D3-C423-4545-8B87-0186C2AD6944}"/>
              </a:ext>
            </a:extLst>
          </p:cNvPr>
          <p:cNvSpPr/>
          <p:nvPr/>
        </p:nvSpPr>
        <p:spPr>
          <a:xfrm>
            <a:off x="4174531" y="4687875"/>
            <a:ext cx="1000151" cy="1443419"/>
          </a:xfrm>
          <a:prstGeom prst="leftBrace">
            <a:avLst>
              <a:gd name="adj1" fmla="val 8333"/>
              <a:gd name="adj2" fmla="val 53087"/>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396E972-1B0E-4894-BDF8-C7A67FF9CDBC}"/>
              </a:ext>
            </a:extLst>
          </p:cNvPr>
          <p:cNvSpPr/>
          <p:nvPr/>
        </p:nvSpPr>
        <p:spPr>
          <a:xfrm>
            <a:off x="2718773" y="4410364"/>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916DF124-71DC-4FF1-A2C5-839EA818F137}"/>
              </a:ext>
            </a:extLst>
          </p:cNvPr>
          <p:cNvSpPr/>
          <p:nvPr/>
        </p:nvSpPr>
        <p:spPr>
          <a:xfrm>
            <a:off x="2914826" y="5725837"/>
            <a:ext cx="740588"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Send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24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Caching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12</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2" name="矩形 21">
            <a:extLst>
              <a:ext uri="{FF2B5EF4-FFF2-40B4-BE49-F238E27FC236}">
                <a16:creationId xmlns:a16="http://schemas.microsoft.com/office/drawing/2014/main" id="{FB740BC3-0111-470D-8601-0D7A0FCD7320}"/>
              </a:ext>
            </a:extLst>
          </p:cNvPr>
          <p:cNvSpPr/>
          <p:nvPr/>
        </p:nvSpPr>
        <p:spPr>
          <a:xfrm>
            <a:off x="2537293" y="5514742"/>
            <a:ext cx="1784348" cy="3693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HttpCache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23" name="左大括号 22">
            <a:extLst>
              <a:ext uri="{FF2B5EF4-FFF2-40B4-BE49-F238E27FC236}">
                <a16:creationId xmlns:a16="http://schemas.microsoft.com/office/drawing/2014/main" id="{30FE0FB3-FB3B-4DAC-9355-E57A316E3A2F}"/>
              </a:ext>
            </a:extLst>
          </p:cNvPr>
          <p:cNvSpPr/>
          <p:nvPr/>
        </p:nvSpPr>
        <p:spPr>
          <a:xfrm>
            <a:off x="4479217" y="4886447"/>
            <a:ext cx="649003" cy="1543402"/>
          </a:xfrm>
          <a:prstGeom prst="leftBrace">
            <a:avLst>
              <a:gd name="adj1" fmla="val 8333"/>
              <a:gd name="adj2" fmla="val 53087"/>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2F4B771-2A1C-4F16-97E9-E0683EC24FFD}"/>
              </a:ext>
            </a:extLst>
          </p:cNvPr>
          <p:cNvSpPr/>
          <p:nvPr/>
        </p:nvSpPr>
        <p:spPr>
          <a:xfrm>
            <a:off x="4937744" y="5064081"/>
            <a:ext cx="1370888" cy="1169551"/>
          </a:xfrm>
          <a:prstGeom prst="rect">
            <a:avLst/>
          </a:prstGeom>
        </p:spPr>
        <p:txBody>
          <a:bodyPr wrap="none">
            <a:spAutoFit/>
          </a:bodyPr>
          <a:lstStyle/>
          <a:p>
            <a:pPr marL="285750" indent="-285750">
              <a:buFont typeface="Wingdings" panose="05000000000000000000" pitchFamily="2" charset="2"/>
              <a:buChar char="ü"/>
            </a:pPr>
            <a:r>
              <a:rPr lang="en-US" altLang="zh-CN" sz="1400" dirty="0">
                <a:solidFill>
                  <a:srgbClr val="000000"/>
                </a:solidFill>
                <a:latin typeface="Times New Roman" panose="02020603050405020304" pitchFamily="18" charset="0"/>
                <a:cs typeface="Times New Roman" panose="02020603050405020304" pitchFamily="18" charset="0"/>
              </a:rPr>
              <a:t>HashMap</a:t>
            </a:r>
          </a:p>
          <a:p>
            <a:pPr marL="285750" indent="-285750">
              <a:buFont typeface="Wingdings" panose="05000000000000000000" pitchFamily="2" charset="2"/>
              <a:buChar char="ü"/>
            </a:pPr>
            <a:endParaRPr lang="en-US" altLang="zh-CN" sz="1400" dirty="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Wingdings" panose="05000000000000000000" pitchFamily="2" charset="2"/>
              <a:buChar char="ü"/>
            </a:pPr>
            <a:r>
              <a:rPr lang="en-US" altLang="zh-CN" sz="1400" dirty="0">
                <a:latin typeface="Times New Roman" panose="02020603050405020304" pitchFamily="18" charset="0"/>
                <a:ea typeface="Cambria Math" panose="02040503050406030204" pitchFamily="18" charset="0"/>
                <a:cs typeface="Times New Roman" panose="02020603050405020304" pitchFamily="18" charset="0"/>
              </a:rPr>
              <a:t>Checker(…)</a:t>
            </a:r>
          </a:p>
          <a:p>
            <a:endParaRPr lang="en-US" altLang="zh-CN" sz="1400" dirty="0">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sz="1400" dirty="0">
                <a:latin typeface="Times New Roman" panose="02020603050405020304" pitchFamily="18" charset="0"/>
                <a:ea typeface="Cambria Math" panose="02040503050406030204" pitchFamily="18" charset="0"/>
                <a:cs typeface="Times New Roman" panose="02020603050405020304" pitchFamily="18" charset="0"/>
              </a:rPr>
              <a:t>	......</a:t>
            </a:r>
          </a:p>
        </p:txBody>
      </p:sp>
      <p:sp>
        <p:nvSpPr>
          <p:cNvPr id="28" name="左大括号 27">
            <a:extLst>
              <a:ext uri="{FF2B5EF4-FFF2-40B4-BE49-F238E27FC236}">
                <a16:creationId xmlns:a16="http://schemas.microsoft.com/office/drawing/2014/main" id="{74FAA971-5017-465A-8903-1D1E9A222E4F}"/>
              </a:ext>
            </a:extLst>
          </p:cNvPr>
          <p:cNvSpPr/>
          <p:nvPr/>
        </p:nvSpPr>
        <p:spPr>
          <a:xfrm rot="16200000">
            <a:off x="1892895" y="2080668"/>
            <a:ext cx="442249" cy="1648315"/>
          </a:xfrm>
          <a:prstGeom prst="leftBrace">
            <a:avLst>
              <a:gd name="adj1" fmla="val 8333"/>
              <a:gd name="adj2" fmla="val 27404"/>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BA2DF19-6945-4573-BB2E-AF677128FC53}"/>
              </a:ext>
            </a:extLst>
          </p:cNvPr>
          <p:cNvSpPr/>
          <p:nvPr/>
        </p:nvSpPr>
        <p:spPr>
          <a:xfrm>
            <a:off x="692312" y="2286948"/>
            <a:ext cx="2985113" cy="307777"/>
          </a:xfrm>
          <a:prstGeom prst="rect">
            <a:avLst/>
          </a:prstGeom>
        </p:spPr>
        <p:txBody>
          <a:bodyPr wrap="none">
            <a:spAutoFit/>
          </a:bodyPr>
          <a:lstStyle/>
          <a:p>
            <a:pPr marL="285750" indent="-285750">
              <a:buFont typeface="Wingdings" panose="05000000000000000000" pitchFamily="2" charset="2"/>
              <a:buChar char="ü"/>
            </a:pPr>
            <a:r>
              <a:rPr lang="en-US" altLang="zh-CN" sz="1400" dirty="0" err="1">
                <a:solidFill>
                  <a:srgbClr val="000000"/>
                </a:solidFill>
                <a:latin typeface="Times New Roman" panose="02020603050405020304" pitchFamily="18" charset="0"/>
                <a:cs typeface="Times New Roman" panose="02020603050405020304" pitchFamily="18" charset="0"/>
              </a:rPr>
              <a:t>CacheSize</a:t>
            </a:r>
            <a:r>
              <a:rPr lang="en-US" altLang="zh-CN" sz="1400" dirty="0">
                <a:solidFill>
                  <a:srgbClr val="000000"/>
                </a:solidFill>
                <a:latin typeface="Times New Roman" panose="02020603050405020304" pitchFamily="18" charset="0"/>
                <a:cs typeface="Times New Roman" panose="02020603050405020304" pitchFamily="18" charset="0"/>
              </a:rPr>
              <a:t> &lt;cache size in </a:t>
            </a:r>
            <a:r>
              <a:rPr lang="en-US" altLang="zh-CN" sz="1400" dirty="0" err="1">
                <a:solidFill>
                  <a:srgbClr val="000000"/>
                </a:solidFill>
                <a:latin typeface="Times New Roman" panose="02020603050405020304" pitchFamily="18" charset="0"/>
                <a:cs typeface="Times New Roman" panose="02020603050405020304" pitchFamily="18" charset="0"/>
              </a:rPr>
              <a:t>KBytes</a:t>
            </a:r>
            <a:r>
              <a:rPr lang="en-US" altLang="zh-CN" sz="1400" dirty="0">
                <a:solidFill>
                  <a:srgbClr val="000000"/>
                </a:solidFill>
                <a:latin typeface="Times New Roman" panose="02020603050405020304" pitchFamily="18" charset="0"/>
                <a:cs typeface="Times New Roman" panose="02020603050405020304" pitchFamily="18" charset="0"/>
              </a:rPr>
              <a:t>&gt;</a:t>
            </a:r>
          </a:p>
        </p:txBody>
      </p:sp>
      <p:sp>
        <p:nvSpPr>
          <p:cNvPr id="31" name="矩形 30">
            <a:extLst>
              <a:ext uri="{FF2B5EF4-FFF2-40B4-BE49-F238E27FC236}">
                <a16:creationId xmlns:a16="http://schemas.microsoft.com/office/drawing/2014/main" id="{9E4EF60A-5034-4937-8247-17B86C6AFF51}"/>
              </a:ext>
            </a:extLst>
          </p:cNvPr>
          <p:cNvSpPr/>
          <p:nvPr/>
        </p:nvSpPr>
        <p:spPr>
          <a:xfrm>
            <a:off x="1831680"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DE10A8C5-2594-4DF0-A63B-4BF18D2BE7A5}"/>
              </a:ext>
            </a:extLst>
          </p:cNvPr>
          <p:cNvSpPr/>
          <p:nvPr/>
        </p:nvSpPr>
        <p:spPr>
          <a:xfrm>
            <a:off x="3155448"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38755FE4-2F5E-4E46-8CE9-DC76EF71D08E}"/>
              </a:ext>
            </a:extLst>
          </p:cNvPr>
          <p:cNvCxnSpPr>
            <a:cxnSpLocks/>
            <a:stCxn id="31" idx="2"/>
          </p:cNvCxnSpPr>
          <p:nvPr/>
        </p:nvCxnSpPr>
        <p:spPr>
          <a:xfrm>
            <a:off x="2398027" y="4753350"/>
            <a:ext cx="294373" cy="7613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94279A4F-4A58-426B-9E52-0957913DD0F5}"/>
              </a:ext>
            </a:extLst>
          </p:cNvPr>
          <p:cNvCxnSpPr>
            <a:cxnSpLocks/>
          </p:cNvCxnSpPr>
          <p:nvPr/>
        </p:nvCxnSpPr>
        <p:spPr>
          <a:xfrm flipV="1">
            <a:off x="3517652" y="4762415"/>
            <a:ext cx="319546" cy="7348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967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CGI</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13</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4" name="矩形 23">
            <a:extLst>
              <a:ext uri="{FF2B5EF4-FFF2-40B4-BE49-F238E27FC236}">
                <a16:creationId xmlns:a16="http://schemas.microsoft.com/office/drawing/2014/main" id="{40C91679-1AD9-4D9E-A2A9-CF64999E2040}"/>
              </a:ext>
            </a:extLst>
          </p:cNvPr>
          <p:cNvSpPr/>
          <p:nvPr/>
        </p:nvSpPr>
        <p:spPr>
          <a:xfrm>
            <a:off x="1831680"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5CCFA777-B0CE-43DA-BB2A-5879ACC44FBF}"/>
              </a:ext>
            </a:extLst>
          </p:cNvPr>
          <p:cNvSpPr/>
          <p:nvPr/>
        </p:nvSpPr>
        <p:spPr>
          <a:xfrm>
            <a:off x="5340187" y="5192539"/>
            <a:ext cx="1132694" cy="3693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CGIProgram</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25BFEA6D-9A30-4825-9EF2-33D79A4E0DC0}"/>
              </a:ext>
            </a:extLst>
          </p:cNvPr>
          <p:cNvSpPr/>
          <p:nvPr/>
        </p:nvSpPr>
        <p:spPr>
          <a:xfrm>
            <a:off x="3155448"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2858F68A-70B9-4C5B-960C-4DF2BB63D195}"/>
              </a:ext>
            </a:extLst>
          </p:cNvPr>
          <p:cNvCxnSpPr>
            <a:cxnSpLocks/>
            <a:stCxn id="52" idx="3"/>
            <a:endCxn id="33" idx="1"/>
          </p:cNvCxnSpPr>
          <p:nvPr/>
        </p:nvCxnSpPr>
        <p:spPr>
          <a:xfrm>
            <a:off x="2946845" y="5363306"/>
            <a:ext cx="2393342" cy="138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矩形 35">
            <a:extLst>
              <a:ext uri="{FF2B5EF4-FFF2-40B4-BE49-F238E27FC236}">
                <a16:creationId xmlns:a16="http://schemas.microsoft.com/office/drawing/2014/main" id="{ADE38F0D-66A8-4438-AA50-C438970B1350}"/>
              </a:ext>
            </a:extLst>
          </p:cNvPr>
          <p:cNvSpPr/>
          <p:nvPr/>
        </p:nvSpPr>
        <p:spPr>
          <a:xfrm>
            <a:off x="1984543" y="5567582"/>
            <a:ext cx="826968" cy="430887"/>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URL with p</a:t>
            </a:r>
            <a:r>
              <a:rPr lang="zh-CN" altLang="en-US" sz="1100" dirty="0">
                <a:latin typeface="Times New Roman" panose="02020603050405020304" pitchFamily="18" charset="0"/>
                <a:cs typeface="Times New Roman" panose="02020603050405020304" pitchFamily="18" charset="0"/>
              </a:rPr>
              <a:t>arameter</a:t>
            </a:r>
            <a:r>
              <a:rPr lang="en-US" altLang="zh-CN" sz="1100" dirty="0">
                <a:latin typeface="Times New Roman" panose="02020603050405020304" pitchFamily="18" charset="0"/>
                <a:cs typeface="Times New Roman" panose="02020603050405020304" pitchFamily="18" charset="0"/>
              </a:rPr>
              <a:t>s </a:t>
            </a:r>
            <a:endParaRPr lang="zh-CN" altLang="en-US" sz="1100"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9A2C473-C825-4FD0-B0EB-B06A0D93249F}"/>
              </a:ext>
            </a:extLst>
          </p:cNvPr>
          <p:cNvSpPr/>
          <p:nvPr/>
        </p:nvSpPr>
        <p:spPr>
          <a:xfrm>
            <a:off x="3476375" y="4824542"/>
            <a:ext cx="966061" cy="430887"/>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URL without p</a:t>
            </a:r>
            <a:r>
              <a:rPr lang="zh-CN" altLang="en-US" sz="1100" dirty="0">
                <a:latin typeface="Times New Roman" panose="02020603050405020304" pitchFamily="18" charset="0"/>
                <a:cs typeface="Times New Roman" panose="02020603050405020304" pitchFamily="18" charset="0"/>
              </a:rPr>
              <a:t>arameter</a:t>
            </a:r>
            <a:r>
              <a:rPr lang="en-US" altLang="zh-CN" sz="1100" dirty="0">
                <a:latin typeface="Times New Roman" panose="02020603050405020304" pitchFamily="18" charset="0"/>
                <a:cs typeface="Times New Roman" panose="02020603050405020304" pitchFamily="18" charset="0"/>
              </a:rPr>
              <a:t>s </a:t>
            </a:r>
            <a:endParaRPr lang="zh-CN" altLang="en-US" sz="1100" dirty="0">
              <a:latin typeface="Times New Roman" panose="02020603050405020304" pitchFamily="18" charset="0"/>
              <a:cs typeface="Times New Roman" panose="02020603050405020304" pitchFamily="18" charset="0"/>
            </a:endParaRPr>
          </a:p>
        </p:txBody>
      </p:sp>
      <p:cxnSp>
        <p:nvCxnSpPr>
          <p:cNvPr id="10" name="连接符: 曲线 9">
            <a:extLst>
              <a:ext uri="{FF2B5EF4-FFF2-40B4-BE49-F238E27FC236}">
                <a16:creationId xmlns:a16="http://schemas.microsoft.com/office/drawing/2014/main" id="{764FD3A6-D1C5-4236-A50A-137DD34C2C71}"/>
              </a:ext>
            </a:extLst>
          </p:cNvPr>
          <p:cNvCxnSpPr>
            <a:cxnSpLocks/>
            <a:stCxn id="24" idx="2"/>
            <a:endCxn id="34" idx="2"/>
          </p:cNvCxnSpPr>
          <p:nvPr/>
        </p:nvCxnSpPr>
        <p:spPr>
          <a:xfrm rot="16200000" flipH="1">
            <a:off x="3059911" y="4091466"/>
            <a:ext cx="12700" cy="1323768"/>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sp>
        <p:nvSpPr>
          <p:cNvPr id="52" name="矩形 51">
            <a:extLst>
              <a:ext uri="{FF2B5EF4-FFF2-40B4-BE49-F238E27FC236}">
                <a16:creationId xmlns:a16="http://schemas.microsoft.com/office/drawing/2014/main" id="{C65024E0-DDCF-4416-B285-3440E79CC436}"/>
              </a:ext>
            </a:extLst>
          </p:cNvPr>
          <p:cNvSpPr/>
          <p:nvPr/>
        </p:nvSpPr>
        <p:spPr>
          <a:xfrm>
            <a:off x="1814151" y="5178640"/>
            <a:ext cx="1132694" cy="369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CGIProcess</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5" name="左大括号 54">
            <a:extLst>
              <a:ext uri="{FF2B5EF4-FFF2-40B4-BE49-F238E27FC236}">
                <a16:creationId xmlns:a16="http://schemas.microsoft.com/office/drawing/2014/main" id="{CB0246B4-945E-4FDA-B42A-0A84A9BC421A}"/>
              </a:ext>
            </a:extLst>
          </p:cNvPr>
          <p:cNvSpPr/>
          <p:nvPr/>
        </p:nvSpPr>
        <p:spPr>
          <a:xfrm rot="5400000">
            <a:off x="2182672" y="4367403"/>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E8AE0D4A-55C2-4A62-9837-B77FEF54BCEE}"/>
              </a:ext>
            </a:extLst>
          </p:cNvPr>
          <p:cNvSpPr/>
          <p:nvPr/>
        </p:nvSpPr>
        <p:spPr>
          <a:xfrm>
            <a:off x="3292600" y="5370255"/>
            <a:ext cx="1132693" cy="261610"/>
          </a:xfrm>
          <a:prstGeom prst="rect">
            <a:avLst/>
          </a:prstGeom>
        </p:spPr>
        <p:txBody>
          <a:bodyPr wrap="square">
            <a:spAutoFit/>
          </a:bodyPr>
          <a:lstStyle/>
          <a:p>
            <a:r>
              <a:rPr lang="en-US" altLang="zh-CN" sz="1100" dirty="0" err="1">
                <a:latin typeface="Times New Roman" panose="02020603050405020304" pitchFamily="18" charset="0"/>
                <a:cs typeface="Times New Roman" panose="02020603050405020304" pitchFamily="18" charset="0"/>
              </a:rPr>
              <a:t>ProcessBuilder</a:t>
            </a:r>
            <a:endParaRPr lang="zh-CN"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81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a:t>
            </a:r>
            <a:r>
              <a:rPr lang="en-US" altLang="zh-CN" sz="3200" b="1" dirty="0" err="1">
                <a:solidFill>
                  <a:schemeClr val="accent1">
                    <a:lumMod val="75000"/>
                  </a:schemeClr>
                </a:solidFill>
                <a:latin typeface="Times New Roman" panose="02020603050405020304" pitchFamily="18" charset="0"/>
                <a:cs typeface="Times New Roman" panose="02020603050405020304" pitchFamily="18" charset="0"/>
              </a:rPr>
              <a:t>Heatbeat</a:t>
            </a: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 Monitoring</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14</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886461" y="3439613"/>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24" name="矩形 23">
            <a:extLst>
              <a:ext uri="{FF2B5EF4-FFF2-40B4-BE49-F238E27FC236}">
                <a16:creationId xmlns:a16="http://schemas.microsoft.com/office/drawing/2014/main" id="{40C91679-1AD9-4D9E-A2A9-CF64999E2040}"/>
              </a:ext>
            </a:extLst>
          </p:cNvPr>
          <p:cNvSpPr/>
          <p:nvPr/>
        </p:nvSpPr>
        <p:spPr>
          <a:xfrm>
            <a:off x="1831680"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25BFEA6D-9A30-4825-9EF2-33D79A4E0DC0}"/>
              </a:ext>
            </a:extLst>
          </p:cNvPr>
          <p:cNvSpPr/>
          <p:nvPr/>
        </p:nvSpPr>
        <p:spPr>
          <a:xfrm>
            <a:off x="3155448" y="4384019"/>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HttpResponse</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C65024E0-DDCF-4416-B285-3440E79CC436}"/>
              </a:ext>
            </a:extLst>
          </p:cNvPr>
          <p:cNvSpPr/>
          <p:nvPr/>
        </p:nvSpPr>
        <p:spPr>
          <a:xfrm>
            <a:off x="2430284" y="5376438"/>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CoolMonitor</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28" name="左大括号 27">
            <a:extLst>
              <a:ext uri="{FF2B5EF4-FFF2-40B4-BE49-F238E27FC236}">
                <a16:creationId xmlns:a16="http://schemas.microsoft.com/office/drawing/2014/main" id="{47029B86-DA68-4217-96C8-75E169DC426E}"/>
              </a:ext>
            </a:extLst>
          </p:cNvPr>
          <p:cNvSpPr/>
          <p:nvPr/>
        </p:nvSpPr>
        <p:spPr>
          <a:xfrm rot="16200000">
            <a:off x="1892895" y="2080668"/>
            <a:ext cx="442249" cy="1648315"/>
          </a:xfrm>
          <a:prstGeom prst="leftBrace">
            <a:avLst>
              <a:gd name="adj1" fmla="val 8333"/>
              <a:gd name="adj2" fmla="val 27404"/>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C4AC992-15A1-44DF-AA53-3D53CC4B417C}"/>
              </a:ext>
            </a:extLst>
          </p:cNvPr>
          <p:cNvSpPr/>
          <p:nvPr/>
        </p:nvSpPr>
        <p:spPr>
          <a:xfrm>
            <a:off x="692312" y="2286948"/>
            <a:ext cx="3316934" cy="307777"/>
          </a:xfrm>
          <a:prstGeom prst="rect">
            <a:avLst/>
          </a:prstGeom>
        </p:spPr>
        <p:txBody>
          <a:bodyPr wrap="none">
            <a:spAutoFit/>
          </a:bodyPr>
          <a:lstStyle/>
          <a:p>
            <a:pPr marL="285750" indent="-285750">
              <a:buFont typeface="Wingdings" panose="05000000000000000000" pitchFamily="2" charset="2"/>
              <a:buChar char="ü"/>
            </a:pPr>
            <a:r>
              <a:rPr lang="en-US" altLang="zh-CN" sz="1400" dirty="0">
                <a:solidFill>
                  <a:srgbClr val="000000"/>
                </a:solidFill>
                <a:latin typeface="Times New Roman" panose="02020603050405020304" pitchFamily="18" charset="0"/>
                <a:cs typeface="Times New Roman" panose="02020603050405020304" pitchFamily="18" charset="0"/>
              </a:rPr>
              <a:t>Monitor &lt;</a:t>
            </a:r>
            <a:r>
              <a:rPr lang="en-US" altLang="zh-CN" sz="1400" dirty="0" err="1">
                <a:solidFill>
                  <a:srgbClr val="000000"/>
                </a:solidFill>
                <a:latin typeface="Times New Roman" panose="02020603050405020304" pitchFamily="18" charset="0"/>
                <a:cs typeface="Times New Roman" panose="02020603050405020304" pitchFamily="18" charset="0"/>
              </a:rPr>
              <a:t>MyCoolMonitorClassName</a:t>
            </a:r>
            <a:r>
              <a:rPr lang="en-US" altLang="zh-CN" sz="1400" dirty="0">
                <a:solidFill>
                  <a:srgbClr val="000000"/>
                </a:solidFill>
                <a:latin typeface="Times New Roman" panose="02020603050405020304" pitchFamily="18" charset="0"/>
                <a:cs typeface="Times New Roman" panose="02020603050405020304" pitchFamily="18" charset="0"/>
              </a:rPr>
              <a:t>&gt;</a:t>
            </a:r>
          </a:p>
        </p:txBody>
      </p:sp>
      <p:sp>
        <p:nvSpPr>
          <p:cNvPr id="31" name="左大括号 30">
            <a:extLst>
              <a:ext uri="{FF2B5EF4-FFF2-40B4-BE49-F238E27FC236}">
                <a16:creationId xmlns:a16="http://schemas.microsoft.com/office/drawing/2014/main" id="{53620993-45AF-4733-8093-FDC811AD8E5A}"/>
              </a:ext>
            </a:extLst>
          </p:cNvPr>
          <p:cNvSpPr/>
          <p:nvPr/>
        </p:nvSpPr>
        <p:spPr>
          <a:xfrm>
            <a:off x="3721795" y="4721396"/>
            <a:ext cx="1155703" cy="1543402"/>
          </a:xfrm>
          <a:prstGeom prst="leftBrace">
            <a:avLst>
              <a:gd name="adj1" fmla="val 8333"/>
              <a:gd name="adj2" fmla="val 53087"/>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E118569-0B76-415D-B4A5-E6423205B3F9}"/>
              </a:ext>
            </a:extLst>
          </p:cNvPr>
          <p:cNvSpPr/>
          <p:nvPr/>
        </p:nvSpPr>
        <p:spPr>
          <a:xfrm>
            <a:off x="4551845" y="5005340"/>
            <a:ext cx="1850186" cy="307777"/>
          </a:xfrm>
          <a:prstGeom prst="rect">
            <a:avLst/>
          </a:prstGeom>
        </p:spPr>
        <p:txBody>
          <a:bodyPr wrap="none">
            <a:spAutoFit/>
          </a:bodyPr>
          <a:lstStyle/>
          <a:p>
            <a:pPr marL="285750" indent="-285750">
              <a:buFont typeface="Wingdings" panose="05000000000000000000" pitchFamily="2" charset="2"/>
              <a:buChar char="ü"/>
            </a:pPr>
            <a:r>
              <a:rPr lang="en-US" altLang="zh-CN" sz="1400" dirty="0" err="1">
                <a:solidFill>
                  <a:srgbClr val="000000"/>
                </a:solidFill>
                <a:latin typeface="Times New Roman" panose="02020603050405020304" pitchFamily="18" charset="0"/>
                <a:cs typeface="Times New Roman" panose="02020603050405020304" pitchFamily="18" charset="0"/>
              </a:rPr>
              <a:t>HealthChecker</a:t>
            </a:r>
            <a:r>
              <a:rPr lang="en-US" altLang="zh-CN" sz="1400" dirty="0">
                <a:solidFill>
                  <a:srgbClr val="000000"/>
                </a:solidFill>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ea typeface="Cambria Math" panose="020405030504060302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844FDC8E-6AB4-4F90-AF34-D14438095B01}"/>
              </a:ext>
            </a:extLst>
          </p:cNvPr>
          <p:cNvCxnSpPr>
            <a:cxnSpLocks/>
          </p:cNvCxnSpPr>
          <p:nvPr/>
        </p:nvCxnSpPr>
        <p:spPr>
          <a:xfrm flipV="1">
            <a:off x="3155448" y="4822448"/>
            <a:ext cx="480158" cy="4906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26ED42C2-4D11-4762-AA72-219357D229C6}"/>
              </a:ext>
            </a:extLst>
          </p:cNvPr>
          <p:cNvCxnSpPr>
            <a:cxnSpLocks/>
          </p:cNvCxnSpPr>
          <p:nvPr/>
        </p:nvCxnSpPr>
        <p:spPr>
          <a:xfrm>
            <a:off x="2389232" y="4795889"/>
            <a:ext cx="493055" cy="5172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E3D6EADF-B25C-4800-B609-BFB747D9585F}"/>
              </a:ext>
            </a:extLst>
          </p:cNvPr>
          <p:cNvSpPr/>
          <p:nvPr/>
        </p:nvSpPr>
        <p:spPr>
          <a:xfrm>
            <a:off x="3391268" y="4959967"/>
            <a:ext cx="966061" cy="261610"/>
          </a:xfrm>
          <a:prstGeom prst="rect">
            <a:avLst/>
          </a:prstGeom>
        </p:spPr>
        <p:txBody>
          <a:bodyPr wrap="square">
            <a:spAutoFit/>
          </a:bodyPr>
          <a:lstStyle/>
          <a:p>
            <a:r>
              <a:rPr lang="en-US" altLang="zh-CN" sz="1100" dirty="0">
                <a:latin typeface="Times New Roman" panose="02020603050405020304" pitchFamily="18" charset="0"/>
                <a:cs typeface="Times New Roman" panose="02020603050405020304" pitchFamily="18" charset="0"/>
              </a:rPr>
              <a:t> status code</a:t>
            </a:r>
            <a:endParaRPr lang="zh-CN"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48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AD7DFC9-CBFA-4A69-A6A7-E79EBE0ACD69}"/>
              </a:ext>
            </a:extLst>
          </p:cNvPr>
          <p:cNvGrpSpPr/>
          <p:nvPr/>
        </p:nvGrpSpPr>
        <p:grpSpPr>
          <a:xfrm>
            <a:off x="3389810" y="195269"/>
            <a:ext cx="2364376" cy="644305"/>
            <a:chOff x="3878217" y="116183"/>
            <a:chExt cx="3152501" cy="859073"/>
          </a:xfrm>
        </p:grpSpPr>
        <p:pic>
          <p:nvPicPr>
            <p:cNvPr id="6" name="图片 5">
              <a:extLst>
                <a:ext uri="{FF2B5EF4-FFF2-40B4-BE49-F238E27FC236}">
                  <a16:creationId xmlns:a16="http://schemas.microsoft.com/office/drawing/2014/main" id="{21AA597D-BA00-4289-86DF-4C25E625D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217" y="116183"/>
              <a:ext cx="1167218" cy="859073"/>
            </a:xfrm>
            <a:prstGeom prst="rect">
              <a:avLst/>
            </a:prstGeom>
          </p:spPr>
        </p:pic>
        <p:pic>
          <p:nvPicPr>
            <p:cNvPr id="7" name="图片 6">
              <a:extLst>
                <a:ext uri="{FF2B5EF4-FFF2-40B4-BE49-F238E27FC236}">
                  <a16:creationId xmlns:a16="http://schemas.microsoft.com/office/drawing/2014/main" id="{B7CF42D5-86F5-4B79-B896-D8EF4D55C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278" y="169314"/>
              <a:ext cx="1869440" cy="715645"/>
            </a:xfrm>
            <a:prstGeom prst="rect">
              <a:avLst/>
            </a:prstGeom>
          </p:spPr>
        </p:pic>
      </p:grpSp>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1C39ABA-918A-4269-AD6B-F17B3F0E69A9}"/>
              </a:ext>
            </a:extLst>
          </p:cNvPr>
          <p:cNvSpPr/>
          <p:nvPr/>
        </p:nvSpPr>
        <p:spPr>
          <a:xfrm>
            <a:off x="2120309" y="2028122"/>
            <a:ext cx="4705134" cy="1107996"/>
          </a:xfrm>
          <a:prstGeom prst="rect">
            <a:avLst/>
          </a:prstGeom>
          <a:noFill/>
        </p:spPr>
        <p:txBody>
          <a:bodyPr wrap="none">
            <a:spAutoFit/>
          </a:bodyPr>
          <a:lstStyle/>
          <a:p>
            <a:pPr algn="ctr" eaLnBrk="1" fontAlgn="auto" hangingPunct="1">
              <a:spcBef>
                <a:spcPts val="0"/>
              </a:spcBef>
              <a:spcAft>
                <a:spcPts val="0"/>
              </a:spcAft>
              <a:defRPr/>
            </a:pPr>
            <a:r>
              <a:rPr lang="en-US" altLang="zh-CN" sz="6600" b="1" i="1"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rPr>
              <a:t>Thank you!</a:t>
            </a:r>
            <a:endParaRPr lang="zh-CN" altLang="en-US" sz="6600" b="1" i="1"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5739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634969" y="1430161"/>
            <a:ext cx="8063748" cy="230832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Testbed for Performance Evaluation</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Part 1a: Simple Client</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Part 1b: Sequential and Per-thread HTTP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Assignment Requirements</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2</a:t>
            </a:fld>
            <a:endParaRPr lang="zh-CN" altLang="en-US" sz="2000" dirty="0">
              <a:solidFill>
                <a:srgbClr val="2E75B6"/>
              </a:solidFill>
            </a:endParaRPr>
          </a:p>
        </p:txBody>
      </p:sp>
    </p:spTree>
    <p:extLst>
      <p:ext uri="{BB962C8B-B14F-4D97-AF65-F5344CB8AC3E}">
        <p14:creationId xmlns:p14="http://schemas.microsoft.com/office/powerpoint/2010/main" val="66591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45FD43C2-A820-44B3-B242-D9599607CB61}"/>
              </a:ext>
            </a:extLst>
          </p:cNvPr>
          <p:cNvGrpSpPr/>
          <p:nvPr/>
        </p:nvGrpSpPr>
        <p:grpSpPr>
          <a:xfrm>
            <a:off x="809320" y="1658261"/>
            <a:ext cx="2580490" cy="2608932"/>
            <a:chOff x="809320" y="1658261"/>
            <a:chExt cx="2580490" cy="2608932"/>
          </a:xfrm>
        </p:grpSpPr>
        <p:sp>
          <p:nvSpPr>
            <p:cNvPr id="11" name="流程图: 过程 10">
              <a:extLst>
                <a:ext uri="{FF2B5EF4-FFF2-40B4-BE49-F238E27FC236}">
                  <a16:creationId xmlns:a16="http://schemas.microsoft.com/office/drawing/2014/main" id="{2C8F5EF5-B663-42B6-BADB-7E544153B1D5}"/>
                </a:ext>
              </a:extLst>
            </p:cNvPr>
            <p:cNvSpPr/>
            <p:nvPr/>
          </p:nvSpPr>
          <p:spPr>
            <a:xfrm>
              <a:off x="809320" y="1658261"/>
              <a:ext cx="2580490" cy="26089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6B2A7952-5C1A-41F9-A896-526067D238BF}"/>
                </a:ext>
              </a:extLst>
            </p:cNvPr>
            <p:cNvSpPr/>
            <p:nvPr/>
          </p:nvSpPr>
          <p:spPr>
            <a:xfrm>
              <a:off x="910919" y="1766196"/>
              <a:ext cx="2402691" cy="3589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Apache Web Server</a:t>
              </a:r>
              <a:endParaRPr lang="zh-CN" altLang="en-US"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159BCDEE-832A-4711-B757-154C1C9AA3D7}"/>
                </a:ext>
              </a:extLst>
            </p:cNvPr>
            <p:cNvSpPr/>
            <p:nvPr/>
          </p:nvSpPr>
          <p:spPr>
            <a:xfrm>
              <a:off x="910919" y="2234424"/>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Student1 Web Server</a:t>
              </a:r>
              <a:endParaRPr lang="zh-CN" altLang="en-US" dirty="0">
                <a:latin typeface="Times New Roman" panose="02020603050405020304" pitchFamily="18" charset="0"/>
                <a:cs typeface="Times New Roman" panose="02020603050405020304" pitchFamily="18" charset="0"/>
              </a:endParaRPr>
            </a:p>
          </p:txBody>
        </p:sp>
        <p:sp>
          <p:nvSpPr>
            <p:cNvPr id="15" name="矩形: 圆角 14">
              <a:extLst>
                <a:ext uri="{FF2B5EF4-FFF2-40B4-BE49-F238E27FC236}">
                  <a16:creationId xmlns:a16="http://schemas.microsoft.com/office/drawing/2014/main" id="{926845C9-4B3C-4A9B-95C1-48D856B9C9B2}"/>
                </a:ext>
              </a:extLst>
            </p:cNvPr>
            <p:cNvSpPr/>
            <p:nvPr/>
          </p:nvSpPr>
          <p:spPr>
            <a:xfrm>
              <a:off x="910919" y="2702652"/>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Student2 Web Server</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F67DC9A-766B-41ED-A812-FB2DE54D7F62}"/>
                </a:ext>
              </a:extLst>
            </p:cNvPr>
            <p:cNvSpPr txBox="1"/>
            <p:nvPr/>
          </p:nvSpPr>
          <p:spPr>
            <a:xfrm>
              <a:off x="1916835" y="3168820"/>
              <a:ext cx="677108" cy="465666"/>
            </a:xfrm>
            <a:prstGeom prst="rect">
              <a:avLst/>
            </a:prstGeom>
            <a:noFill/>
          </p:spPr>
          <p:txBody>
            <a:bodyPr vert="eaVert" wrap="square" rtlCol="0">
              <a:spAutoFit/>
            </a:bodyPr>
            <a:lstStyle/>
            <a:p>
              <a:r>
                <a:rPr lang="en-US" altLang="zh-CN" sz="3200" dirty="0"/>
                <a:t>...</a:t>
              </a:r>
              <a:endParaRPr lang="zh-CN" altLang="en-US" sz="3200" dirty="0"/>
            </a:p>
          </p:txBody>
        </p:sp>
        <p:sp>
          <p:nvSpPr>
            <p:cNvPr id="17" name="矩形: 圆角 16">
              <a:extLst>
                <a:ext uri="{FF2B5EF4-FFF2-40B4-BE49-F238E27FC236}">
                  <a16:creationId xmlns:a16="http://schemas.microsoft.com/office/drawing/2014/main" id="{810A8239-8AB7-4068-8B13-40CF50FEBBCA}"/>
                </a:ext>
              </a:extLst>
            </p:cNvPr>
            <p:cNvSpPr/>
            <p:nvPr/>
          </p:nvSpPr>
          <p:spPr>
            <a:xfrm>
              <a:off x="910919" y="3741716"/>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StudentN</a:t>
              </a:r>
              <a:r>
                <a:rPr lang="en-US" altLang="zh-CN" dirty="0">
                  <a:latin typeface="Times New Roman" panose="02020603050405020304" pitchFamily="18" charset="0"/>
                  <a:cs typeface="Times New Roman" panose="02020603050405020304" pitchFamily="18" charset="0"/>
                </a:rPr>
                <a:t> Web Server</a:t>
              </a:r>
              <a:endParaRPr lang="zh-CN" altLang="en-US" dirty="0">
                <a:latin typeface="Times New Roman" panose="02020603050405020304" pitchFamily="18" charset="0"/>
                <a:cs typeface="Times New Roman" panose="02020603050405020304" pitchFamily="18" charset="0"/>
              </a:endParaRPr>
            </a:p>
          </p:txBody>
        </p:sp>
      </p:grpSp>
      <p:grpSp>
        <p:nvGrpSpPr>
          <p:cNvPr id="19" name="组合 18">
            <a:extLst>
              <a:ext uri="{FF2B5EF4-FFF2-40B4-BE49-F238E27FC236}">
                <a16:creationId xmlns:a16="http://schemas.microsoft.com/office/drawing/2014/main" id="{424925FE-1C5F-4C7A-83D5-06B47C4AFE5A}"/>
              </a:ext>
            </a:extLst>
          </p:cNvPr>
          <p:cNvGrpSpPr/>
          <p:nvPr/>
        </p:nvGrpSpPr>
        <p:grpSpPr>
          <a:xfrm>
            <a:off x="5765801" y="1652439"/>
            <a:ext cx="2580490" cy="2608932"/>
            <a:chOff x="809320" y="1658261"/>
            <a:chExt cx="2580490" cy="2608932"/>
          </a:xfrm>
        </p:grpSpPr>
        <p:sp>
          <p:nvSpPr>
            <p:cNvPr id="20" name="流程图: 过程 19">
              <a:extLst>
                <a:ext uri="{FF2B5EF4-FFF2-40B4-BE49-F238E27FC236}">
                  <a16:creationId xmlns:a16="http://schemas.microsoft.com/office/drawing/2014/main" id="{E11CF020-8E0F-46DD-86A1-038B1926106A}"/>
                </a:ext>
              </a:extLst>
            </p:cNvPr>
            <p:cNvSpPr/>
            <p:nvPr/>
          </p:nvSpPr>
          <p:spPr>
            <a:xfrm>
              <a:off x="809320" y="1658261"/>
              <a:ext cx="2580490" cy="26089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D77B410F-2769-4E77-A40E-18A6D17C99E9}"/>
                </a:ext>
              </a:extLst>
            </p:cNvPr>
            <p:cNvSpPr/>
            <p:nvPr/>
          </p:nvSpPr>
          <p:spPr>
            <a:xfrm>
              <a:off x="910919" y="1766196"/>
              <a:ext cx="2402691" cy="3589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Curl</a:t>
              </a:r>
              <a:endParaRPr lang="zh-CN" altLang="en-US" dirty="0">
                <a:latin typeface="Times New Roman" panose="02020603050405020304" pitchFamily="18" charset="0"/>
                <a:cs typeface="Times New Roman" panose="02020603050405020304" pitchFamily="18" charset="0"/>
              </a:endParaRPr>
            </a:p>
          </p:txBody>
        </p:sp>
        <p:sp>
          <p:nvSpPr>
            <p:cNvPr id="22" name="矩形: 圆角 21">
              <a:extLst>
                <a:ext uri="{FF2B5EF4-FFF2-40B4-BE49-F238E27FC236}">
                  <a16:creationId xmlns:a16="http://schemas.microsoft.com/office/drawing/2014/main" id="{008B8304-F523-40D0-91BA-75B22E1CB82E}"/>
                </a:ext>
              </a:extLst>
            </p:cNvPr>
            <p:cNvSpPr/>
            <p:nvPr/>
          </p:nvSpPr>
          <p:spPr>
            <a:xfrm>
              <a:off x="910919" y="2234424"/>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Student1 Client</a:t>
              </a:r>
              <a:endParaRPr lang="zh-CN" altLang="en-US" dirty="0">
                <a:latin typeface="Times New Roman" panose="02020603050405020304" pitchFamily="18" charset="0"/>
                <a:cs typeface="Times New Roman" panose="02020603050405020304" pitchFamily="18" charset="0"/>
              </a:endParaRPr>
            </a:p>
          </p:txBody>
        </p:sp>
        <p:sp>
          <p:nvSpPr>
            <p:cNvPr id="23" name="矩形: 圆角 22">
              <a:extLst>
                <a:ext uri="{FF2B5EF4-FFF2-40B4-BE49-F238E27FC236}">
                  <a16:creationId xmlns:a16="http://schemas.microsoft.com/office/drawing/2014/main" id="{D707CB63-965E-47A3-B005-55AA6B5C4B26}"/>
                </a:ext>
              </a:extLst>
            </p:cNvPr>
            <p:cNvSpPr/>
            <p:nvPr/>
          </p:nvSpPr>
          <p:spPr>
            <a:xfrm>
              <a:off x="910919" y="2702652"/>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Student2 Client</a:t>
              </a: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EFCE0B90-FCBB-4E2F-8F3E-4F2FA119D764}"/>
                </a:ext>
              </a:extLst>
            </p:cNvPr>
            <p:cNvSpPr txBox="1"/>
            <p:nvPr/>
          </p:nvSpPr>
          <p:spPr>
            <a:xfrm>
              <a:off x="1916835" y="3168820"/>
              <a:ext cx="677108" cy="465666"/>
            </a:xfrm>
            <a:prstGeom prst="rect">
              <a:avLst/>
            </a:prstGeom>
            <a:noFill/>
          </p:spPr>
          <p:txBody>
            <a:bodyPr vert="eaVert" wrap="square" rtlCol="0">
              <a:spAutoFit/>
            </a:bodyPr>
            <a:lstStyle/>
            <a:p>
              <a:r>
                <a:rPr lang="en-US" altLang="zh-CN" sz="3200" dirty="0"/>
                <a:t>...</a:t>
              </a:r>
              <a:endParaRPr lang="zh-CN" altLang="en-US" sz="3200" dirty="0"/>
            </a:p>
          </p:txBody>
        </p:sp>
        <p:sp>
          <p:nvSpPr>
            <p:cNvPr id="25" name="矩形: 圆角 24">
              <a:extLst>
                <a:ext uri="{FF2B5EF4-FFF2-40B4-BE49-F238E27FC236}">
                  <a16:creationId xmlns:a16="http://schemas.microsoft.com/office/drawing/2014/main" id="{ACC302CD-4361-4C26-A551-AD0A8DB14F4C}"/>
                </a:ext>
              </a:extLst>
            </p:cNvPr>
            <p:cNvSpPr/>
            <p:nvPr/>
          </p:nvSpPr>
          <p:spPr>
            <a:xfrm>
              <a:off x="910919" y="3741716"/>
              <a:ext cx="2402691" cy="358938"/>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StudentN</a:t>
              </a:r>
              <a:r>
                <a:rPr lang="en-US" altLang="zh-CN" dirty="0">
                  <a:latin typeface="Times New Roman" panose="02020603050405020304" pitchFamily="18" charset="0"/>
                  <a:cs typeface="Times New Roman" panose="02020603050405020304" pitchFamily="18" charset="0"/>
                </a:rPr>
                <a:t> Client</a:t>
              </a:r>
              <a:endParaRPr lang="zh-CN" altLang="en-US" dirty="0">
                <a:latin typeface="Times New Roman" panose="02020603050405020304" pitchFamily="18" charset="0"/>
                <a:cs typeface="Times New Roman" panose="02020603050405020304" pitchFamily="18" charset="0"/>
              </a:endParaRPr>
            </a:p>
          </p:txBody>
        </p:sp>
      </p:grpSp>
      <p:sp>
        <p:nvSpPr>
          <p:cNvPr id="26" name="文本框 25">
            <a:extLst>
              <a:ext uri="{FF2B5EF4-FFF2-40B4-BE49-F238E27FC236}">
                <a16:creationId xmlns:a16="http://schemas.microsoft.com/office/drawing/2014/main" id="{C6CEF3F2-0301-45CC-836F-64313634216E}"/>
              </a:ext>
            </a:extLst>
          </p:cNvPr>
          <p:cNvSpPr txBox="1"/>
          <p:nvPr/>
        </p:nvSpPr>
        <p:spPr>
          <a:xfrm>
            <a:off x="6263390" y="1263746"/>
            <a:ext cx="15853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p:txBody>
      </p:sp>
      <p:sp>
        <p:nvSpPr>
          <p:cNvPr id="27" name="文本框 26">
            <a:extLst>
              <a:ext uri="{FF2B5EF4-FFF2-40B4-BE49-F238E27FC236}">
                <a16:creationId xmlns:a16="http://schemas.microsoft.com/office/drawing/2014/main" id="{635E57DA-E0DB-4869-B7FB-8A9DE52B2D38}"/>
              </a:ext>
            </a:extLst>
          </p:cNvPr>
          <p:cNvSpPr txBox="1"/>
          <p:nvPr/>
        </p:nvSpPr>
        <p:spPr>
          <a:xfrm>
            <a:off x="1248664" y="1263746"/>
            <a:ext cx="170180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a:t>
            </a:r>
          </a:p>
        </p:txBody>
      </p:sp>
      <p:cxnSp>
        <p:nvCxnSpPr>
          <p:cNvPr id="28" name="直接箭头连接符 27">
            <a:extLst>
              <a:ext uri="{FF2B5EF4-FFF2-40B4-BE49-F238E27FC236}">
                <a16:creationId xmlns:a16="http://schemas.microsoft.com/office/drawing/2014/main" id="{44FB8F67-F4B0-4962-A5BB-13526C813052}"/>
              </a:ext>
            </a:extLst>
          </p:cNvPr>
          <p:cNvCxnSpPr>
            <a:cxnSpLocks/>
            <a:stCxn id="22" idx="1"/>
            <a:endCxn id="12" idx="3"/>
          </p:cNvCxnSpPr>
          <p:nvPr/>
        </p:nvCxnSpPr>
        <p:spPr>
          <a:xfrm flipH="1" flipV="1">
            <a:off x="3313610" y="1945665"/>
            <a:ext cx="2553790" cy="4624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AD3296E-DA3D-4E12-B340-B974B190ECFF}"/>
              </a:ext>
            </a:extLst>
          </p:cNvPr>
          <p:cNvCxnSpPr>
            <a:cxnSpLocks/>
            <a:stCxn id="23" idx="1"/>
            <a:endCxn id="12" idx="3"/>
          </p:cNvCxnSpPr>
          <p:nvPr/>
        </p:nvCxnSpPr>
        <p:spPr>
          <a:xfrm flipH="1" flipV="1">
            <a:off x="3313610" y="1945665"/>
            <a:ext cx="2553790" cy="9306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33987BD5-AA8E-458E-8A10-1F24B080BE77}"/>
              </a:ext>
            </a:extLst>
          </p:cNvPr>
          <p:cNvCxnSpPr>
            <a:cxnSpLocks/>
            <a:stCxn id="25" idx="1"/>
            <a:endCxn id="12" idx="3"/>
          </p:cNvCxnSpPr>
          <p:nvPr/>
        </p:nvCxnSpPr>
        <p:spPr>
          <a:xfrm flipH="1" flipV="1">
            <a:off x="3313610" y="1945665"/>
            <a:ext cx="2553790" cy="19696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A5FE8C06-889A-4938-B45E-EA14C7CF2E5E}"/>
              </a:ext>
            </a:extLst>
          </p:cNvPr>
          <p:cNvCxnSpPr>
            <a:cxnSpLocks/>
            <a:stCxn id="21" idx="1"/>
            <a:endCxn id="14" idx="3"/>
          </p:cNvCxnSpPr>
          <p:nvPr/>
        </p:nvCxnSpPr>
        <p:spPr>
          <a:xfrm flipH="1">
            <a:off x="3313610" y="1939843"/>
            <a:ext cx="2553790" cy="4740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2607A337-209A-4E11-8599-65FF1A307A53}"/>
              </a:ext>
            </a:extLst>
          </p:cNvPr>
          <p:cNvCxnSpPr>
            <a:cxnSpLocks/>
            <a:stCxn id="21" idx="1"/>
          </p:cNvCxnSpPr>
          <p:nvPr/>
        </p:nvCxnSpPr>
        <p:spPr>
          <a:xfrm flipH="1">
            <a:off x="3313610" y="1939843"/>
            <a:ext cx="2553790" cy="9364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AD03D59-06AA-413D-9C65-1FC1BD3B9C34}"/>
              </a:ext>
            </a:extLst>
          </p:cNvPr>
          <p:cNvCxnSpPr>
            <a:cxnSpLocks/>
            <a:endCxn id="17" idx="3"/>
          </p:cNvCxnSpPr>
          <p:nvPr/>
        </p:nvCxnSpPr>
        <p:spPr>
          <a:xfrm flipH="1">
            <a:off x="3313610" y="1939843"/>
            <a:ext cx="2516782" cy="19813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707719" y="4670924"/>
            <a:ext cx="8063748" cy="923330"/>
          </a:xfrm>
          <a:prstGeom prst="rect">
            <a:avLst/>
          </a:prstGeom>
          <a:noFill/>
        </p:spPr>
        <p:txBody>
          <a:bodyPr wrap="square" rtlCol="0">
            <a:spAutoFit/>
          </a:bodyPr>
          <a:lstStyle/>
          <a:p>
            <a:pPr marL="342900" indent="-342900">
              <a:buFont typeface="Wingdings" panose="05000000000000000000" pitchFamily="2" charset="2"/>
              <a:buChar char="Ø"/>
            </a:pPr>
            <a:r>
              <a:rPr lang="en-US" altLang="zh-CN" b="1" dirty="0">
                <a:latin typeface="Times New Roman" panose="02020603050405020304" pitchFamily="18" charset="0"/>
                <a:ea typeface="Cambria Math" panose="02040503050406030204" pitchFamily="18" charset="0"/>
                <a:cs typeface="Times New Roman" panose="02020603050405020304" pitchFamily="18" charset="0"/>
              </a:rPr>
              <a:t>Performance Evaluation: </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You need to measure the performance of using curl to access (Get Method) the web server you designed, and the performance of the client you designed to access (Get Method) the web server you designed.</a:t>
            </a: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2" name="灯片编号占位符 4">
            <a:extLst>
              <a:ext uri="{FF2B5EF4-FFF2-40B4-BE49-F238E27FC236}">
                <a16:creationId xmlns:a16="http://schemas.microsoft.com/office/drawing/2014/main" id="{B8D19C52-B263-487E-82CF-B64B8F288421}"/>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3</a:t>
            </a:fld>
            <a:endParaRPr lang="zh-CN" altLang="en-US" sz="2000" dirty="0">
              <a:solidFill>
                <a:srgbClr val="2E75B6"/>
              </a:solidFill>
            </a:endParaRPr>
          </a:p>
        </p:txBody>
      </p:sp>
    </p:spTree>
    <p:extLst>
      <p:ext uri="{BB962C8B-B14F-4D97-AF65-F5344CB8AC3E}">
        <p14:creationId xmlns:p14="http://schemas.microsoft.com/office/powerpoint/2010/main" val="427288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707719" y="4670924"/>
            <a:ext cx="8063748" cy="369332"/>
          </a:xfrm>
          <a:prstGeom prst="rect">
            <a:avLst/>
          </a:prstGeom>
          <a:noFill/>
        </p:spPr>
        <p:txBody>
          <a:bodyPr wrap="square" rtlCol="0">
            <a:spAutoFit/>
          </a:bodyPr>
          <a:lstStyle/>
          <a:p>
            <a:pPr marL="342900" indent="-342900">
              <a:buFont typeface="Wingdings" panose="05000000000000000000" pitchFamily="2" charset="2"/>
              <a:buChar char="Ø"/>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It is recommended to use the last </a:t>
            </a:r>
            <a:r>
              <a:rPr lang="en-US" altLang="zh-CN"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digits of the student ID as the port.</a:t>
            </a: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4</a:t>
            </a:fld>
            <a:endParaRPr lang="zh-CN" altLang="en-US" sz="2000" dirty="0">
              <a:solidFill>
                <a:srgbClr val="2E75B6"/>
              </a:solidFill>
            </a:endParaRPr>
          </a:p>
        </p:txBody>
      </p:sp>
      <p:sp>
        <p:nvSpPr>
          <p:cNvPr id="7" name="文本框 6">
            <a:extLst>
              <a:ext uri="{FF2B5EF4-FFF2-40B4-BE49-F238E27FC236}">
                <a16:creationId xmlns:a16="http://schemas.microsoft.com/office/drawing/2014/main" id="{F727763E-8B44-4D9D-A3F1-E433265D5AC5}"/>
              </a:ext>
            </a:extLst>
          </p:cNvPr>
          <p:cNvSpPr txBox="1"/>
          <p:nvPr/>
        </p:nvSpPr>
        <p:spPr>
          <a:xfrm>
            <a:off x="6263390" y="1225887"/>
            <a:ext cx="158531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a:p>
            <a:r>
              <a:rPr lang="en-US" altLang="zh-CN" dirty="0">
                <a:latin typeface="Times New Roman" panose="02020603050405020304" pitchFamily="18" charset="0"/>
                <a:cs typeface="Times New Roman" panose="02020603050405020304" pitchFamily="18" charset="0"/>
              </a:rPr>
              <a:t>Client</a:t>
            </a:r>
          </a:p>
        </p:txBody>
      </p:sp>
      <p:sp>
        <p:nvSpPr>
          <p:cNvPr id="9" name="文本框 8">
            <a:extLst>
              <a:ext uri="{FF2B5EF4-FFF2-40B4-BE49-F238E27FC236}">
                <a16:creationId xmlns:a16="http://schemas.microsoft.com/office/drawing/2014/main" id="{61426B72-F873-4E57-9C5E-A9D448E93C19}"/>
              </a:ext>
            </a:extLst>
          </p:cNvPr>
          <p:cNvSpPr txBox="1"/>
          <p:nvPr/>
        </p:nvSpPr>
        <p:spPr>
          <a:xfrm>
            <a:off x="1295299" y="1184071"/>
            <a:ext cx="170180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 Server</a:t>
            </a:r>
          </a:p>
        </p:txBody>
      </p:sp>
      <p:pic>
        <p:nvPicPr>
          <p:cNvPr id="2" name="图片 1">
            <a:extLst>
              <a:ext uri="{FF2B5EF4-FFF2-40B4-BE49-F238E27FC236}">
                <a16:creationId xmlns:a16="http://schemas.microsoft.com/office/drawing/2014/main" id="{0A3902B8-BA79-4648-BE2E-7020585F94EE}"/>
              </a:ext>
            </a:extLst>
          </p:cNvPr>
          <p:cNvPicPr>
            <a:picLocks noChangeAspect="1"/>
          </p:cNvPicPr>
          <p:nvPr/>
        </p:nvPicPr>
        <p:blipFill>
          <a:blip r:embed="rId3"/>
          <a:stretch>
            <a:fillRect/>
          </a:stretch>
        </p:blipFill>
        <p:spPr>
          <a:xfrm>
            <a:off x="219392" y="1872218"/>
            <a:ext cx="4520201" cy="2047385"/>
          </a:xfrm>
          <a:prstGeom prst="rect">
            <a:avLst/>
          </a:prstGeom>
        </p:spPr>
      </p:pic>
      <p:pic>
        <p:nvPicPr>
          <p:cNvPr id="6" name="图片 5">
            <a:extLst>
              <a:ext uri="{FF2B5EF4-FFF2-40B4-BE49-F238E27FC236}">
                <a16:creationId xmlns:a16="http://schemas.microsoft.com/office/drawing/2014/main" id="{6770EB09-100F-4D0B-8CBF-A21E6A92A6A6}"/>
              </a:ext>
            </a:extLst>
          </p:cNvPr>
          <p:cNvPicPr>
            <a:picLocks noChangeAspect="1"/>
          </p:cNvPicPr>
          <p:nvPr/>
        </p:nvPicPr>
        <p:blipFill>
          <a:blip r:embed="rId4"/>
          <a:stretch>
            <a:fillRect/>
          </a:stretch>
        </p:blipFill>
        <p:spPr>
          <a:xfrm>
            <a:off x="4936920" y="1872218"/>
            <a:ext cx="4105480" cy="635102"/>
          </a:xfrm>
          <a:prstGeom prst="rect">
            <a:avLst/>
          </a:prstGeom>
        </p:spPr>
      </p:pic>
    </p:spTree>
    <p:extLst>
      <p:ext uri="{BB962C8B-B14F-4D97-AF65-F5344CB8AC3E}">
        <p14:creationId xmlns:p14="http://schemas.microsoft.com/office/powerpoint/2010/main" val="9451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817BF41-5400-4369-AC5B-3D87BB2E0371}"/>
              </a:ext>
            </a:extLst>
          </p:cNvPr>
          <p:cNvSpPr txBox="1"/>
          <p:nvPr/>
        </p:nvSpPr>
        <p:spPr>
          <a:xfrm>
            <a:off x="524458" y="5007105"/>
            <a:ext cx="8063748" cy="923330"/>
          </a:xfrm>
          <a:prstGeom prst="rect">
            <a:avLst/>
          </a:prstGeom>
          <a:noFill/>
        </p:spPr>
        <p:txBody>
          <a:bodyPr wrap="square" rtlCol="0">
            <a:spAutoFit/>
          </a:bodyPr>
          <a:lstStyle/>
          <a:p>
            <a:pPr marL="342900" indent="-342900">
              <a:buFont typeface="Wingdings" panose="05000000000000000000" pitchFamily="2" charset="2"/>
              <a:buChar char="Ø"/>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Server: </a:t>
            </a:r>
            <a:r>
              <a:rPr lang="en-US" altLang="zh-CN" dirty="0">
                <a:latin typeface="Times New Roman" panose="02020603050405020304" pitchFamily="18" charset="0"/>
                <a:cs typeface="Times New Roman" panose="02020603050405020304" pitchFamily="18" charset="0"/>
              </a:rPr>
              <a:t>192.168.0.120</a:t>
            </a:r>
            <a:endParaRPr lang="en-US" altLang="zh-CN"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dirty="0" err="1">
                <a:latin typeface="Times New Roman" panose="02020603050405020304" pitchFamily="18" charset="0"/>
                <a:ea typeface="Cambria Math" panose="02040503050406030204" pitchFamily="18" charset="0"/>
                <a:cs typeface="Times New Roman" panose="02020603050405020304" pitchFamily="18" charset="0"/>
              </a:rPr>
              <a:t>VirtualHost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p>
          <a:p>
            <a:pPr marL="800100" lvl="1" indent="-342900">
              <a:buFont typeface="Wingdings" panose="05000000000000000000" pitchFamily="2" charset="2"/>
              <a:buChar char="l"/>
            </a:pPr>
            <a:r>
              <a:rPr lang="en-US" altLang="zh-CN" dirty="0">
                <a:latin typeface="Times New Roman" panose="02020603050405020304" pitchFamily="18" charset="0"/>
                <a:ea typeface="Cambria Math" panose="02040503050406030204" pitchFamily="18" charset="0"/>
                <a:cs typeface="Times New Roman" panose="02020603050405020304" pitchFamily="18" charset="0"/>
              </a:rPr>
              <a:t>Server name: </a:t>
            </a:r>
            <a:r>
              <a:rPr lang="en-US" altLang="zh-CN" dirty="0" err="1">
                <a:latin typeface="Times New Roman" panose="02020603050405020304" pitchFamily="18" charset="0"/>
                <a:ea typeface="Cambria Math" panose="02040503050406030204" pitchFamily="18" charset="0"/>
                <a:cs typeface="Times New Roman" panose="02020603050405020304" pitchFamily="18" charset="0"/>
              </a:rPr>
              <a:t>ApacheServer</a:t>
            </a:r>
            <a:endParaRPr lang="en-US" altLang="zh-CN"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Testbed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5</a:t>
            </a:fld>
            <a:endParaRPr lang="zh-CN" altLang="en-US" sz="2000" dirty="0">
              <a:solidFill>
                <a:srgbClr val="2E75B6"/>
              </a:solidFill>
            </a:endParaRPr>
          </a:p>
        </p:txBody>
      </p:sp>
      <p:pic>
        <p:nvPicPr>
          <p:cNvPr id="2" name="图片 1">
            <a:extLst>
              <a:ext uri="{FF2B5EF4-FFF2-40B4-BE49-F238E27FC236}">
                <a16:creationId xmlns:a16="http://schemas.microsoft.com/office/drawing/2014/main" id="{1B185719-9766-472F-89B1-F230394A8C8D}"/>
              </a:ext>
            </a:extLst>
          </p:cNvPr>
          <p:cNvPicPr>
            <a:picLocks noChangeAspect="1"/>
          </p:cNvPicPr>
          <p:nvPr/>
        </p:nvPicPr>
        <p:blipFill rotWithShape="1">
          <a:blip r:embed="rId3"/>
          <a:srcRect b="61442"/>
          <a:stretch/>
        </p:blipFill>
        <p:spPr>
          <a:xfrm>
            <a:off x="258064" y="1956152"/>
            <a:ext cx="3568869" cy="923330"/>
          </a:xfrm>
          <a:prstGeom prst="rect">
            <a:avLst/>
          </a:prstGeom>
        </p:spPr>
      </p:pic>
      <p:pic>
        <p:nvPicPr>
          <p:cNvPr id="4" name="图片 3">
            <a:extLst>
              <a:ext uri="{FF2B5EF4-FFF2-40B4-BE49-F238E27FC236}">
                <a16:creationId xmlns:a16="http://schemas.microsoft.com/office/drawing/2014/main" id="{DB864123-85A0-404C-B5F8-9DEA68E4DFA7}"/>
              </a:ext>
            </a:extLst>
          </p:cNvPr>
          <p:cNvPicPr>
            <a:picLocks noChangeAspect="1"/>
          </p:cNvPicPr>
          <p:nvPr/>
        </p:nvPicPr>
        <p:blipFill>
          <a:blip r:embed="rId4"/>
          <a:stretch>
            <a:fillRect/>
          </a:stretch>
        </p:blipFill>
        <p:spPr>
          <a:xfrm>
            <a:off x="3913912" y="1959022"/>
            <a:ext cx="5122288" cy="1296425"/>
          </a:xfrm>
          <a:prstGeom prst="rect">
            <a:avLst/>
          </a:prstGeom>
        </p:spPr>
      </p:pic>
      <p:pic>
        <p:nvPicPr>
          <p:cNvPr id="3" name="图片 2">
            <a:extLst>
              <a:ext uri="{FF2B5EF4-FFF2-40B4-BE49-F238E27FC236}">
                <a16:creationId xmlns:a16="http://schemas.microsoft.com/office/drawing/2014/main" id="{CF6B81FE-D1AA-4516-8200-99AE33CECB4E}"/>
              </a:ext>
            </a:extLst>
          </p:cNvPr>
          <p:cNvPicPr>
            <a:picLocks noChangeAspect="1"/>
          </p:cNvPicPr>
          <p:nvPr/>
        </p:nvPicPr>
        <p:blipFill>
          <a:blip r:embed="rId5"/>
          <a:stretch>
            <a:fillRect/>
          </a:stretch>
        </p:blipFill>
        <p:spPr>
          <a:xfrm>
            <a:off x="3913912" y="3333883"/>
            <a:ext cx="5122288" cy="1298114"/>
          </a:xfrm>
          <a:prstGeom prst="rect">
            <a:avLst/>
          </a:prstGeom>
        </p:spPr>
      </p:pic>
      <p:sp>
        <p:nvSpPr>
          <p:cNvPr id="11" name="文本框 10">
            <a:extLst>
              <a:ext uri="{FF2B5EF4-FFF2-40B4-BE49-F238E27FC236}">
                <a16:creationId xmlns:a16="http://schemas.microsoft.com/office/drawing/2014/main" id="{45B5DCB3-F722-4C7C-97C2-DAE4061F1DCA}"/>
              </a:ext>
            </a:extLst>
          </p:cNvPr>
          <p:cNvSpPr txBox="1"/>
          <p:nvPr/>
        </p:nvSpPr>
        <p:spPr>
          <a:xfrm>
            <a:off x="6263390" y="1225887"/>
            <a:ext cx="158531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192.168.0.130</a:t>
            </a:r>
          </a:p>
          <a:p>
            <a:r>
              <a:rPr lang="en-US" altLang="zh-CN" dirty="0">
                <a:latin typeface="Times New Roman" panose="02020603050405020304" pitchFamily="18" charset="0"/>
                <a:cs typeface="Times New Roman" panose="02020603050405020304" pitchFamily="18" charset="0"/>
              </a:rPr>
              <a:t>Client</a:t>
            </a:r>
          </a:p>
        </p:txBody>
      </p:sp>
      <p:sp>
        <p:nvSpPr>
          <p:cNvPr id="12" name="文本框 11">
            <a:extLst>
              <a:ext uri="{FF2B5EF4-FFF2-40B4-BE49-F238E27FC236}">
                <a16:creationId xmlns:a16="http://schemas.microsoft.com/office/drawing/2014/main" id="{F72F26A1-7905-471C-9DA0-2849C24AF544}"/>
              </a:ext>
            </a:extLst>
          </p:cNvPr>
          <p:cNvSpPr txBox="1"/>
          <p:nvPr/>
        </p:nvSpPr>
        <p:spPr>
          <a:xfrm>
            <a:off x="1295299" y="1184071"/>
            <a:ext cx="170180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192.168.0.120 Server</a:t>
            </a:r>
          </a:p>
        </p:txBody>
      </p:sp>
    </p:spTree>
    <p:extLst>
      <p:ext uri="{BB962C8B-B14F-4D97-AF65-F5344CB8AC3E}">
        <p14:creationId xmlns:p14="http://schemas.microsoft.com/office/powerpoint/2010/main" val="390265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Connecting to the Server</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6</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618036" y="1320094"/>
            <a:ext cx="8063748" cy="784830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Using VPN of XMU</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Using </a:t>
            </a:r>
            <a:r>
              <a:rPr lang="en-US" altLang="zh-CN" sz="2400" b="1"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or other tools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Xshell</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connect to the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192.168.0.120 --- Server</a:t>
            </a:r>
          </a:p>
          <a:p>
            <a:pPr marL="800100" lvl="1" indent="-342900">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59.77.13.187:7120</a:t>
            </a:r>
          </a:p>
          <a:p>
            <a:pPr marL="800100" lvl="1" indent="-342900">
              <a:buFont typeface="Wingdings" panose="05000000000000000000" pitchFamily="2" charset="2"/>
              <a:buChar char="ü"/>
            </a:pPr>
            <a:r>
              <a:rPr lang="en-US" altLang="zh-CN" sz="2400" dirty="0" err="1">
                <a:latin typeface="Times New Roman" panose="02020603050405020304" pitchFamily="18" charset="0"/>
                <a:cs typeface="Times New Roman" panose="02020603050405020304" pitchFamily="18" charset="0"/>
              </a:rPr>
              <a:t>UserName</a:t>
            </a:r>
            <a:r>
              <a:rPr lang="en-US" altLang="zh-CN" sz="2400" dirty="0">
                <a:latin typeface="Times New Roman" panose="02020603050405020304" pitchFamily="18" charset="0"/>
                <a:cs typeface="Times New Roman" panose="02020603050405020304" pitchFamily="18" charset="0"/>
              </a:rPr>
              <a:t>: your initials in lowercase</a:t>
            </a:r>
          </a:p>
          <a:p>
            <a:pPr lvl="1"/>
            <a:r>
              <a:rPr lang="en-US" altLang="zh-CN" sz="2400" dirty="0">
                <a:latin typeface="Times New Roman" panose="02020603050405020304" pitchFamily="18" charset="0"/>
                <a:cs typeface="Times New Roman" panose="02020603050405020304" pitchFamily="18" charset="0"/>
              </a:rPr>
              <a:t>     Password: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 last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digits of your student ID </a:t>
            </a:r>
          </a:p>
          <a:p>
            <a:pPr lvl="1"/>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192.168.0.130 --- Client</a:t>
            </a:r>
          </a:p>
          <a:p>
            <a:pPr marL="800100" lvl="1" indent="-342900">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59.77.13.187:7130</a:t>
            </a:r>
          </a:p>
          <a:p>
            <a:pPr marL="800100" lvl="1" indent="-342900">
              <a:buFont typeface="Wingdings" panose="05000000000000000000" pitchFamily="2" charset="2"/>
              <a:buChar char="ü"/>
            </a:pPr>
            <a:r>
              <a:rPr lang="en-US" altLang="zh-CN" sz="2400" dirty="0" err="1">
                <a:latin typeface="Times New Roman" panose="02020603050405020304" pitchFamily="18" charset="0"/>
                <a:cs typeface="Times New Roman" panose="02020603050405020304" pitchFamily="18" charset="0"/>
              </a:rPr>
              <a:t>UserName</a:t>
            </a:r>
            <a:r>
              <a:rPr lang="en-US" altLang="zh-CN" sz="2400" dirty="0">
                <a:latin typeface="Times New Roman" panose="02020603050405020304" pitchFamily="18" charset="0"/>
                <a:cs typeface="Times New Roman" panose="02020603050405020304" pitchFamily="18" charset="0"/>
              </a:rPr>
              <a:t>: your initials in lowercase</a:t>
            </a:r>
          </a:p>
          <a:p>
            <a:pPr lvl="1"/>
            <a:r>
              <a:rPr lang="en-US" altLang="zh-CN" sz="2400" dirty="0">
                <a:latin typeface="Times New Roman" panose="02020603050405020304" pitchFamily="18" charset="0"/>
                <a:cs typeface="Times New Roman" panose="02020603050405020304" pitchFamily="18" charset="0"/>
              </a:rPr>
              <a:t>     Password: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the last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digits of your student ID </a:t>
            </a:r>
            <a:endParaRPr lang="en-US" altLang="zh-CN"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93742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Connecting to the Server</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7</a:t>
            </a:fld>
            <a:endParaRPr lang="zh-CN" altLang="en-US" sz="2000" dirty="0">
              <a:solidFill>
                <a:srgbClr val="2E75B6"/>
              </a:solidFill>
            </a:endParaRPr>
          </a:p>
        </p:txBody>
      </p:sp>
      <p:sp>
        <p:nvSpPr>
          <p:cNvPr id="11" name="文本框 10">
            <a:extLst>
              <a:ext uri="{FF2B5EF4-FFF2-40B4-BE49-F238E27FC236}">
                <a16:creationId xmlns:a16="http://schemas.microsoft.com/office/drawing/2014/main" id="{71FA3E65-968C-46ED-B380-A7E2F23546BB}"/>
              </a:ext>
            </a:extLst>
          </p:cNvPr>
          <p:cNvSpPr txBox="1"/>
          <p:nvPr/>
        </p:nvSpPr>
        <p:spPr>
          <a:xfrm>
            <a:off x="618036" y="1133828"/>
            <a:ext cx="8063748" cy="858696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Using VPN of XMU</a:t>
            </a: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Using </a:t>
            </a:r>
            <a:r>
              <a:rPr lang="en-US" altLang="zh-CN" sz="2400" b="1" dirty="0" err="1">
                <a:latin typeface="Times New Roman" panose="02020603050405020304" pitchFamily="18" charset="0"/>
                <a:ea typeface="Cambria Math" panose="02040503050406030204" pitchFamily="18" charset="0"/>
                <a:cs typeface="Times New Roman" panose="02020603050405020304" pitchFamily="18" charset="0"/>
              </a:rPr>
              <a:t>ssh</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connect to the server</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Using Git and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Github</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dirty="0" err="1">
                <a:latin typeface="Times New Roman" panose="02020603050405020304" pitchFamily="18" charset="0"/>
                <a:ea typeface="Cambria Math" panose="02040503050406030204" pitchFamily="18" charset="0"/>
                <a:cs typeface="Times New Roman" panose="02020603050405020304" pitchFamily="18" charset="0"/>
              </a:rPr>
              <a:t>Gitee</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to push or pull your code between the server and your host. </a:t>
            </a: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0BD574A-7DBD-467B-8DC2-2A810F808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049" y="2010231"/>
            <a:ext cx="4108566" cy="3312666"/>
          </a:xfrm>
          <a:prstGeom prst="rect">
            <a:avLst/>
          </a:prstGeom>
        </p:spPr>
      </p:pic>
    </p:spTree>
    <p:extLst>
      <p:ext uri="{BB962C8B-B14F-4D97-AF65-F5344CB8AC3E}">
        <p14:creationId xmlns:p14="http://schemas.microsoft.com/office/powerpoint/2010/main" val="352646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Simple Client</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8</a:t>
            </a:fld>
            <a:endParaRPr lang="zh-CN" altLang="en-US" sz="2000" dirty="0">
              <a:solidFill>
                <a:srgbClr val="2E75B6"/>
              </a:solidFill>
            </a:endParaRPr>
          </a:p>
        </p:txBody>
      </p:sp>
      <p:sp>
        <p:nvSpPr>
          <p:cNvPr id="3" name="矩形: 圆角 2">
            <a:extLst>
              <a:ext uri="{FF2B5EF4-FFF2-40B4-BE49-F238E27FC236}">
                <a16:creationId xmlns:a16="http://schemas.microsoft.com/office/drawing/2014/main" id="{DB6C429A-2023-412C-A253-AA7AA17FE139}"/>
              </a:ext>
            </a:extLst>
          </p:cNvPr>
          <p:cNvSpPr/>
          <p:nvPr/>
        </p:nvSpPr>
        <p:spPr>
          <a:xfrm>
            <a:off x="4572000" y="1196152"/>
            <a:ext cx="4241799" cy="132925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7" name="矩形: 圆角 6">
            <a:extLst>
              <a:ext uri="{FF2B5EF4-FFF2-40B4-BE49-F238E27FC236}">
                <a16:creationId xmlns:a16="http://schemas.microsoft.com/office/drawing/2014/main" id="{DAF74F64-F8AF-4AB0-AF91-05449CC8385C}"/>
              </a:ext>
            </a:extLst>
          </p:cNvPr>
          <p:cNvSpPr/>
          <p:nvPr/>
        </p:nvSpPr>
        <p:spPr>
          <a:xfrm>
            <a:off x="550335" y="4267200"/>
            <a:ext cx="2921000" cy="132925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grpSp>
        <p:nvGrpSpPr>
          <p:cNvPr id="35" name="组合 34">
            <a:extLst>
              <a:ext uri="{FF2B5EF4-FFF2-40B4-BE49-F238E27FC236}">
                <a16:creationId xmlns:a16="http://schemas.microsoft.com/office/drawing/2014/main" id="{498AF938-595D-4CCD-AC4C-9AC7FAE1F92B}"/>
              </a:ext>
            </a:extLst>
          </p:cNvPr>
          <p:cNvGrpSpPr/>
          <p:nvPr/>
        </p:nvGrpSpPr>
        <p:grpSpPr>
          <a:xfrm>
            <a:off x="842681" y="1394202"/>
            <a:ext cx="3513666" cy="668147"/>
            <a:chOff x="842681" y="1394202"/>
            <a:chExt cx="3513666" cy="668147"/>
          </a:xfrm>
        </p:grpSpPr>
        <p:sp>
          <p:nvSpPr>
            <p:cNvPr id="4" name="箭头: 右 3">
              <a:extLst>
                <a:ext uri="{FF2B5EF4-FFF2-40B4-BE49-F238E27FC236}">
                  <a16:creationId xmlns:a16="http://schemas.microsoft.com/office/drawing/2014/main" id="{21063CC6-FCE2-4435-9DAC-757BC32A1688}"/>
                </a:ext>
              </a:extLst>
            </p:cNvPr>
            <p:cNvSpPr/>
            <p:nvPr/>
          </p:nvSpPr>
          <p:spPr>
            <a:xfrm>
              <a:off x="954618" y="1693017"/>
              <a:ext cx="3251199"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4F385F79-C302-4AAE-B053-727B2E76DD88}"/>
                </a:ext>
              </a:extLst>
            </p:cNvPr>
            <p:cNvSpPr/>
            <p:nvPr/>
          </p:nvSpPr>
          <p:spPr>
            <a:xfrm>
              <a:off x="842681" y="1394202"/>
              <a:ext cx="3513666" cy="307777"/>
            </a:xfrm>
            <a:prstGeom prst="rect">
              <a:avLst/>
            </a:prstGeom>
          </p:spPr>
          <p:txBody>
            <a:bodyPr wrap="square">
              <a:spAutoFit/>
            </a:bodyPr>
            <a:lstStyle/>
            <a:p>
              <a:r>
                <a:rPr lang="zh-CN" altLang="en-US" sz="1400" b="1" dirty="0">
                  <a:latin typeface="Times New Roman" panose="02020603050405020304" pitchFamily="18" charset="0"/>
                  <a:cs typeface="Times New Roman" panose="02020603050405020304" pitchFamily="18" charset="0"/>
                </a:rPr>
                <a:t>Parameter</a:t>
              </a:r>
              <a:r>
                <a:rPr lang="en-US" altLang="zh-CN" sz="1400" b="1" dirty="0">
                  <a:latin typeface="Times New Roman" panose="02020603050405020304" pitchFamily="18" charset="0"/>
                  <a:cs typeface="Times New Roman" panose="02020603050405020304" pitchFamily="18" charset="0"/>
                </a:rPr>
                <a:t>s(URL, # of threads, time of test)</a:t>
              </a:r>
              <a:endParaRPr lang="zh-CN" altLang="en-US" sz="1400" b="1" dirty="0">
                <a:latin typeface="Times New Roman" panose="02020603050405020304" pitchFamily="18" charset="0"/>
                <a:cs typeface="Times New Roman" panose="02020603050405020304" pitchFamily="18" charset="0"/>
              </a:endParaRPr>
            </a:p>
          </p:txBody>
        </p:sp>
      </p:grpSp>
      <p:sp>
        <p:nvSpPr>
          <p:cNvPr id="9" name="文本框 8">
            <a:extLst>
              <a:ext uri="{FF2B5EF4-FFF2-40B4-BE49-F238E27FC236}">
                <a16:creationId xmlns:a16="http://schemas.microsoft.com/office/drawing/2014/main" id="{84B21C70-43B5-4760-9A78-642D777D1AC1}"/>
              </a:ext>
            </a:extLst>
          </p:cNvPr>
          <p:cNvSpPr txBox="1"/>
          <p:nvPr/>
        </p:nvSpPr>
        <p:spPr>
          <a:xfrm>
            <a:off x="4663017" y="1230741"/>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B14D4236-D816-4376-A365-66547786D0B1}"/>
              </a:ext>
            </a:extLst>
          </p:cNvPr>
          <p:cNvSpPr txBox="1"/>
          <p:nvPr/>
        </p:nvSpPr>
        <p:spPr>
          <a:xfrm>
            <a:off x="605370" y="4308248"/>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437B480-0936-4C4E-8C9A-8D5344BE8608}"/>
              </a:ext>
            </a:extLst>
          </p:cNvPr>
          <p:cNvSpPr/>
          <p:nvPr/>
        </p:nvSpPr>
        <p:spPr>
          <a:xfrm rot="19166429">
            <a:off x="3163029" y="2921151"/>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70219C91-E0CD-43BE-82CA-A29490FE39F1}"/>
              </a:ext>
            </a:extLst>
          </p:cNvPr>
          <p:cNvSpPr/>
          <p:nvPr/>
        </p:nvSpPr>
        <p:spPr>
          <a:xfrm rot="19229121">
            <a:off x="3270093" y="3276811"/>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grpSp>
        <p:nvGrpSpPr>
          <p:cNvPr id="37" name="组合 36">
            <a:extLst>
              <a:ext uri="{FF2B5EF4-FFF2-40B4-BE49-F238E27FC236}">
                <a16:creationId xmlns:a16="http://schemas.microsoft.com/office/drawing/2014/main" id="{753F8DD1-4446-4489-89D9-2F40A7A62674}"/>
              </a:ext>
            </a:extLst>
          </p:cNvPr>
          <p:cNvGrpSpPr/>
          <p:nvPr/>
        </p:nvGrpSpPr>
        <p:grpSpPr>
          <a:xfrm>
            <a:off x="4682068" y="1778719"/>
            <a:ext cx="1659465" cy="604587"/>
            <a:chOff x="5359399" y="1794631"/>
            <a:chExt cx="1659465" cy="604587"/>
          </a:xfrm>
          <a:solidFill>
            <a:schemeClr val="bg1"/>
          </a:solidFill>
        </p:grpSpPr>
        <p:sp>
          <p:nvSpPr>
            <p:cNvPr id="10" name="矩形 9">
              <a:extLst>
                <a:ext uri="{FF2B5EF4-FFF2-40B4-BE49-F238E27FC236}">
                  <a16:creationId xmlns:a16="http://schemas.microsoft.com/office/drawing/2014/main" id="{676C4B6C-91EA-4040-9290-0A5F7BD65448}"/>
                </a:ext>
              </a:extLst>
            </p:cNvPr>
            <p:cNvSpPr/>
            <p:nvPr/>
          </p:nvSpPr>
          <p:spPr>
            <a:xfrm>
              <a:off x="5359399" y="1794631"/>
              <a:ext cx="1659465" cy="60458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Thread 1</a:t>
              </a:r>
            </a:p>
            <a:p>
              <a:pPr algn="ctr"/>
              <a:endParaRPr lang="en-US" altLang="zh-CN" sz="1400" dirty="0">
                <a:solidFill>
                  <a:schemeClr val="tx1"/>
                </a:solidFill>
                <a:latin typeface="Times New Roman" panose="02020603050405020304" pitchFamily="18" charset="0"/>
                <a:cs typeface="Times New Roman" panose="02020603050405020304" pitchFamily="18" charset="0"/>
              </a:endParaRPr>
            </a:p>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3C6998B-8378-4AE2-8FE9-CA2406A10D68}"/>
                </a:ext>
              </a:extLst>
            </p:cNvPr>
            <p:cNvSpPr txBox="1"/>
            <p:nvPr/>
          </p:nvSpPr>
          <p:spPr>
            <a:xfrm>
              <a:off x="5384800" y="2033771"/>
              <a:ext cx="821265" cy="26161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GetMethod</a:t>
              </a:r>
              <a:endParaRPr lang="zh-CN" altLang="en-US" sz="11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AB1DE0A5-FDE8-4557-974C-1592C8CD1196}"/>
                </a:ext>
              </a:extLst>
            </p:cNvPr>
            <p:cNvSpPr txBox="1"/>
            <p:nvPr/>
          </p:nvSpPr>
          <p:spPr>
            <a:xfrm>
              <a:off x="6265331" y="2033771"/>
              <a:ext cx="694265" cy="26573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Statistics</a:t>
              </a:r>
            </a:p>
          </p:txBody>
        </p:sp>
      </p:grpSp>
      <p:grpSp>
        <p:nvGrpSpPr>
          <p:cNvPr id="31" name="组合 30">
            <a:extLst>
              <a:ext uri="{FF2B5EF4-FFF2-40B4-BE49-F238E27FC236}">
                <a16:creationId xmlns:a16="http://schemas.microsoft.com/office/drawing/2014/main" id="{444D1271-A39F-4FFD-9C37-4FA7294C1EF0}"/>
              </a:ext>
            </a:extLst>
          </p:cNvPr>
          <p:cNvGrpSpPr/>
          <p:nvPr/>
        </p:nvGrpSpPr>
        <p:grpSpPr>
          <a:xfrm>
            <a:off x="7116235" y="1776802"/>
            <a:ext cx="1659465" cy="604587"/>
            <a:chOff x="5511799" y="1947031"/>
            <a:chExt cx="1659465" cy="604587"/>
          </a:xfrm>
        </p:grpSpPr>
        <p:sp>
          <p:nvSpPr>
            <p:cNvPr id="32" name="矩形 31">
              <a:extLst>
                <a:ext uri="{FF2B5EF4-FFF2-40B4-BE49-F238E27FC236}">
                  <a16:creationId xmlns:a16="http://schemas.microsoft.com/office/drawing/2014/main" id="{D07AECF3-5D8E-41CF-8357-1C712B9CBD27}"/>
                </a:ext>
              </a:extLst>
            </p:cNvPr>
            <p:cNvSpPr/>
            <p:nvPr/>
          </p:nvSpPr>
          <p:spPr>
            <a:xfrm>
              <a:off x="5511799" y="1947031"/>
              <a:ext cx="1659465" cy="60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Thread N</a:t>
              </a:r>
            </a:p>
            <a:p>
              <a:pPr algn="ctr"/>
              <a:endParaRPr lang="en-US" altLang="zh-CN" sz="1400" dirty="0">
                <a:solidFill>
                  <a:schemeClr val="tx1"/>
                </a:solidFill>
                <a:latin typeface="Times New Roman" panose="02020603050405020304" pitchFamily="18" charset="0"/>
                <a:cs typeface="Times New Roman" panose="02020603050405020304" pitchFamily="18" charset="0"/>
              </a:endParaRPr>
            </a:p>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E086D15A-08A6-4D40-947D-2D3F9F5097CE}"/>
                </a:ext>
              </a:extLst>
            </p:cNvPr>
            <p:cNvSpPr txBox="1"/>
            <p:nvPr/>
          </p:nvSpPr>
          <p:spPr>
            <a:xfrm>
              <a:off x="5537200" y="2186171"/>
              <a:ext cx="821265" cy="26161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GetMethod</a:t>
              </a:r>
              <a:endParaRPr lang="zh-CN" altLang="en-US" sz="11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2F26FEF9-A00F-4361-9B85-6F6F6B204CC8}"/>
                </a:ext>
              </a:extLst>
            </p:cNvPr>
            <p:cNvSpPr txBox="1"/>
            <p:nvPr/>
          </p:nvSpPr>
          <p:spPr>
            <a:xfrm>
              <a:off x="6417731" y="2186171"/>
              <a:ext cx="694265" cy="265730"/>
            </a:xfrm>
            <a:prstGeom prst="rect">
              <a:avLst/>
            </a:prstGeom>
            <a:solidFill>
              <a:schemeClr val="accent4">
                <a:lumMod val="20000"/>
                <a:lumOff val="80000"/>
              </a:schemeClr>
            </a:solid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Statistics</a:t>
              </a:r>
            </a:p>
          </p:txBody>
        </p:sp>
      </p:grpSp>
      <p:sp>
        <p:nvSpPr>
          <p:cNvPr id="36" name="矩形 35">
            <a:extLst>
              <a:ext uri="{FF2B5EF4-FFF2-40B4-BE49-F238E27FC236}">
                <a16:creationId xmlns:a16="http://schemas.microsoft.com/office/drawing/2014/main" id="{8A30276E-A59A-4404-8802-76DF38998B87}"/>
              </a:ext>
            </a:extLst>
          </p:cNvPr>
          <p:cNvSpPr/>
          <p:nvPr/>
        </p:nvSpPr>
        <p:spPr>
          <a:xfrm>
            <a:off x="6400799" y="1871920"/>
            <a:ext cx="1187299"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3AE6B159-650C-46A1-9AD0-597C1A02362C}"/>
              </a:ext>
            </a:extLst>
          </p:cNvPr>
          <p:cNvCxnSpPr>
            <a:cxnSpLocks/>
          </p:cNvCxnSpPr>
          <p:nvPr/>
        </p:nvCxnSpPr>
        <p:spPr>
          <a:xfrm flipV="1">
            <a:off x="2929467" y="2241253"/>
            <a:ext cx="2458487" cy="19929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3692F716-EDCD-46D6-B289-962CC3D3D0BA}"/>
              </a:ext>
            </a:extLst>
          </p:cNvPr>
          <p:cNvCxnSpPr>
            <a:cxnSpLocks/>
          </p:cNvCxnSpPr>
          <p:nvPr/>
        </p:nvCxnSpPr>
        <p:spPr>
          <a:xfrm flipH="1">
            <a:off x="2599515" y="2277552"/>
            <a:ext cx="2395818" cy="1989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1B2F5E50-ACF8-4CF0-952D-2E442A4720BE}"/>
              </a:ext>
            </a:extLst>
          </p:cNvPr>
          <p:cNvCxnSpPr>
            <a:cxnSpLocks/>
          </p:cNvCxnSpPr>
          <p:nvPr/>
        </p:nvCxnSpPr>
        <p:spPr>
          <a:xfrm flipH="1">
            <a:off x="3484282" y="2240995"/>
            <a:ext cx="3879678" cy="23757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4D505F75-9FFC-4FFD-8F0D-C1E873E00AB2}"/>
              </a:ext>
            </a:extLst>
          </p:cNvPr>
          <p:cNvSpPr/>
          <p:nvPr/>
        </p:nvSpPr>
        <p:spPr>
          <a:xfrm rot="19816624">
            <a:off x="5259263" y="2821528"/>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4A007055-86CD-4B3B-AA5E-F8E3174D9341}"/>
              </a:ext>
            </a:extLst>
          </p:cNvPr>
          <p:cNvCxnSpPr>
            <a:cxnSpLocks/>
            <a:stCxn id="7" idx="3"/>
          </p:cNvCxnSpPr>
          <p:nvPr/>
        </p:nvCxnSpPr>
        <p:spPr>
          <a:xfrm flipV="1">
            <a:off x="3471335" y="2240995"/>
            <a:ext cx="4343398" cy="26908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矩形 49">
            <a:extLst>
              <a:ext uri="{FF2B5EF4-FFF2-40B4-BE49-F238E27FC236}">
                <a16:creationId xmlns:a16="http://schemas.microsoft.com/office/drawing/2014/main" id="{8FCF9E58-3780-4EF3-A75E-E2B5BA252478}"/>
              </a:ext>
            </a:extLst>
          </p:cNvPr>
          <p:cNvSpPr/>
          <p:nvPr/>
        </p:nvSpPr>
        <p:spPr>
          <a:xfrm rot="19708193">
            <a:off x="5271225" y="3333351"/>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sp>
        <p:nvSpPr>
          <p:cNvPr id="53" name="箭头: 右 52">
            <a:extLst>
              <a:ext uri="{FF2B5EF4-FFF2-40B4-BE49-F238E27FC236}">
                <a16:creationId xmlns:a16="http://schemas.microsoft.com/office/drawing/2014/main" id="{F02371E3-8CF3-43D4-8A99-D74DFC26AD1E}"/>
              </a:ext>
            </a:extLst>
          </p:cNvPr>
          <p:cNvSpPr/>
          <p:nvPr/>
        </p:nvSpPr>
        <p:spPr>
          <a:xfrm rot="5400000">
            <a:off x="7755351" y="3048090"/>
            <a:ext cx="1095879"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a:extLst>
              <a:ext uri="{FF2B5EF4-FFF2-40B4-BE49-F238E27FC236}">
                <a16:creationId xmlns:a16="http://schemas.microsoft.com/office/drawing/2014/main" id="{9DEEC0D2-B9A7-41ED-967D-83A3A4FAB751}"/>
              </a:ext>
            </a:extLst>
          </p:cNvPr>
          <p:cNvSpPr/>
          <p:nvPr/>
        </p:nvSpPr>
        <p:spPr>
          <a:xfrm>
            <a:off x="6858000" y="3822092"/>
            <a:ext cx="2279440" cy="523220"/>
          </a:xfrm>
          <a:prstGeom prst="rect">
            <a:avLst/>
          </a:prstGeom>
        </p:spPr>
        <p:txBody>
          <a:bodyPr wrap="square">
            <a:spAutoFit/>
          </a:bodyPr>
          <a:lstStyle/>
          <a:p>
            <a:r>
              <a:rPr lang="en-US" altLang="zh-CN" sz="1400" b="1" dirty="0">
                <a:latin typeface="Times New Roman" panose="02020603050405020304" pitchFamily="18" charset="0"/>
                <a:cs typeface="Times New Roman" panose="02020603050405020304" pitchFamily="18" charset="0"/>
              </a:rPr>
              <a:t>Print out the information of  performance evaluation</a:t>
            </a:r>
            <a:endParaRPr lang="zh-CN" altLang="en-US" sz="1400" b="1" dirty="0">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374D9F23-002F-4EA1-B46A-AB0C5B623976}"/>
              </a:ext>
            </a:extLst>
          </p:cNvPr>
          <p:cNvSpPr/>
          <p:nvPr/>
        </p:nvSpPr>
        <p:spPr>
          <a:xfrm>
            <a:off x="5952067" y="1229445"/>
            <a:ext cx="2823786"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The clients stops after “time of test”.</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20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57D46F00-7A6F-45D3-8F05-3D670058CA73}"/>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C4B92083-6F57-494D-944B-34C99486841C}"/>
              </a:ext>
            </a:extLst>
          </p:cNvPr>
          <p:cNvSpPr txBox="1">
            <a:spLocks/>
          </p:cNvSpPr>
          <p:nvPr/>
        </p:nvSpPr>
        <p:spPr>
          <a:xfrm>
            <a:off x="-10445" y="1"/>
            <a:ext cx="9133555" cy="721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CN" sz="3200" b="1" dirty="0">
                <a:solidFill>
                  <a:schemeClr val="accent1">
                    <a:lumMod val="75000"/>
                  </a:schemeClr>
                </a:solidFill>
                <a:latin typeface="Times New Roman" panose="02020603050405020304" pitchFamily="18" charset="0"/>
                <a:cs typeface="Times New Roman" panose="02020603050405020304" pitchFamily="18" charset="0"/>
              </a:rPr>
              <a:t>HTTP Server: Configuration and Get Method</a:t>
            </a:r>
            <a:endParaRPr lang="zh-CN"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9" name="灯片编号占位符 4">
            <a:extLst>
              <a:ext uri="{FF2B5EF4-FFF2-40B4-BE49-F238E27FC236}">
                <a16:creationId xmlns:a16="http://schemas.microsoft.com/office/drawing/2014/main" id="{E3BF0223-07F9-46CE-B381-5AF732EB51A6}"/>
              </a:ext>
            </a:extLst>
          </p:cNvPr>
          <p:cNvSpPr txBox="1">
            <a:spLocks/>
          </p:cNvSpPr>
          <p:nvPr/>
        </p:nvSpPr>
        <p:spPr bwMode="auto">
          <a:xfrm>
            <a:off x="8766451" y="6405562"/>
            <a:ext cx="356659"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1" latinLnBrk="0" hangingPunct="1">
              <a:lnSpc>
                <a:spcPct val="90000"/>
              </a:lnSpc>
              <a:spcBef>
                <a:spcPts val="1000"/>
              </a:spcBef>
              <a:buFont typeface="Arial" panose="020B060402020202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742950" indent="-285750" algn="l" defTabSz="457200" rtl="0" eaLnBrk="1"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defTabSz="457200" rtl="0" eaLnBrk="1"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4pPr>
            <a:lvl5pPr marL="2057400" indent="-228600" algn="l" defTabSz="457200" rtl="0" eaLnBrk="1"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9pPr>
          </a:lstStyle>
          <a:p>
            <a:pPr>
              <a:lnSpc>
                <a:spcPct val="100000"/>
              </a:lnSpc>
              <a:spcBef>
                <a:spcPct val="0"/>
              </a:spcBef>
              <a:buFontTx/>
              <a:buNone/>
            </a:pPr>
            <a:fld id="{3D11C611-A8B4-43C2-9911-21D45763E964}" type="slidenum">
              <a:rPr lang="zh-CN" altLang="en-US" sz="2000" smtClean="0">
                <a:solidFill>
                  <a:srgbClr val="2E75B6"/>
                </a:solidFill>
              </a:rPr>
              <a:pPr>
                <a:lnSpc>
                  <a:spcPct val="100000"/>
                </a:lnSpc>
                <a:spcBef>
                  <a:spcPct val="0"/>
                </a:spcBef>
                <a:buFontTx/>
                <a:buNone/>
              </a:pPr>
              <a:t>9</a:t>
            </a:fld>
            <a:endParaRPr lang="zh-CN" altLang="en-US" sz="2000" dirty="0">
              <a:solidFill>
                <a:srgbClr val="2E75B6"/>
              </a:solidFill>
            </a:endParaRPr>
          </a:p>
        </p:txBody>
      </p:sp>
      <p:cxnSp>
        <p:nvCxnSpPr>
          <p:cNvPr id="6" name="直接连接符 5">
            <a:extLst>
              <a:ext uri="{FF2B5EF4-FFF2-40B4-BE49-F238E27FC236}">
                <a16:creationId xmlns:a16="http://schemas.microsoft.com/office/drawing/2014/main" id="{104C5DC7-61B8-42AF-8075-FFB1F66583E5}"/>
              </a:ext>
            </a:extLst>
          </p:cNvPr>
          <p:cNvCxnSpPr/>
          <p:nvPr/>
        </p:nvCxnSpPr>
        <p:spPr>
          <a:xfrm>
            <a:off x="-10445" y="927565"/>
            <a:ext cx="9144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F473111E-ED4F-449C-B2DD-E3BB0E87B6B1}"/>
              </a:ext>
            </a:extLst>
          </p:cNvPr>
          <p:cNvSpPr/>
          <p:nvPr/>
        </p:nvSpPr>
        <p:spPr>
          <a:xfrm>
            <a:off x="5845980" y="1096450"/>
            <a:ext cx="3098800" cy="129467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C20AF888-4FF4-435B-B8ED-0425C59B2972}"/>
              </a:ext>
            </a:extLst>
          </p:cNvPr>
          <p:cNvSpPr/>
          <p:nvPr/>
        </p:nvSpPr>
        <p:spPr>
          <a:xfrm>
            <a:off x="381352" y="4314922"/>
            <a:ext cx="4097865" cy="1851249"/>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110B4A2-92A7-4367-BE06-7C989C87FC9F}"/>
              </a:ext>
            </a:extLst>
          </p:cNvPr>
          <p:cNvSpPr txBox="1"/>
          <p:nvPr/>
        </p:nvSpPr>
        <p:spPr>
          <a:xfrm>
            <a:off x="5892803" y="112975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Client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63BD93F-226B-4FDA-857B-4888107992A8}"/>
              </a:ext>
            </a:extLst>
          </p:cNvPr>
          <p:cNvSpPr txBox="1"/>
          <p:nvPr/>
        </p:nvSpPr>
        <p:spPr>
          <a:xfrm>
            <a:off x="493754" y="5745769"/>
            <a:ext cx="8297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Server</a:t>
            </a: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9EC60EE-B80E-438D-B4DB-EF45B33DC4E8}"/>
              </a:ext>
            </a:extLst>
          </p:cNvPr>
          <p:cNvSpPr/>
          <p:nvPr/>
        </p:nvSpPr>
        <p:spPr>
          <a:xfrm rot="19537227">
            <a:off x="3457625" y="2912120"/>
            <a:ext cx="118729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Get Request</a:t>
            </a:r>
            <a:endParaRPr lang="zh-CN" altLang="en-US" sz="14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7D54E58-3763-4D08-9909-6D42B3C52425}"/>
              </a:ext>
            </a:extLst>
          </p:cNvPr>
          <p:cNvSpPr/>
          <p:nvPr/>
        </p:nvSpPr>
        <p:spPr>
          <a:xfrm rot="19595089">
            <a:off x="3752135" y="3522979"/>
            <a:ext cx="1751971"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Response Message</a:t>
            </a:r>
            <a:endParaRPr lang="zh-CN" altLang="en-US" sz="14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53576AF2-AED9-430D-AF82-345A3D0117E5}"/>
              </a:ext>
            </a:extLst>
          </p:cNvPr>
          <p:cNvCxnSpPr>
            <a:cxnSpLocks/>
          </p:cNvCxnSpPr>
          <p:nvPr/>
        </p:nvCxnSpPr>
        <p:spPr>
          <a:xfrm flipV="1">
            <a:off x="3340102" y="2391120"/>
            <a:ext cx="2882898" cy="19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E297989-F0F7-41F1-802B-7CC51C208268}"/>
              </a:ext>
            </a:extLst>
          </p:cNvPr>
          <p:cNvCxnSpPr>
            <a:cxnSpLocks/>
          </p:cNvCxnSpPr>
          <p:nvPr/>
        </p:nvCxnSpPr>
        <p:spPr>
          <a:xfrm flipH="1">
            <a:off x="2599515" y="2095226"/>
            <a:ext cx="3246465" cy="2171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箭头: 右 39">
            <a:extLst>
              <a:ext uri="{FF2B5EF4-FFF2-40B4-BE49-F238E27FC236}">
                <a16:creationId xmlns:a16="http://schemas.microsoft.com/office/drawing/2014/main" id="{0DD5ECAC-C0E7-458B-BB8A-F7651939083F}"/>
              </a:ext>
            </a:extLst>
          </p:cNvPr>
          <p:cNvSpPr/>
          <p:nvPr/>
        </p:nvSpPr>
        <p:spPr>
          <a:xfrm rot="5400000">
            <a:off x="279879" y="3338345"/>
            <a:ext cx="1392947" cy="36933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93DB8208-CDA7-4DE7-95F2-40DF4664FACA}"/>
              </a:ext>
            </a:extLst>
          </p:cNvPr>
          <p:cNvSpPr/>
          <p:nvPr/>
        </p:nvSpPr>
        <p:spPr>
          <a:xfrm>
            <a:off x="1048353" y="3121747"/>
            <a:ext cx="1108044" cy="338554"/>
          </a:xfrm>
          <a:prstGeom prst="rect">
            <a:avLst/>
          </a:prstGeom>
        </p:spPr>
        <p:txBody>
          <a:bodyPr wrap="square">
            <a:spAutoFit/>
          </a:bodyPr>
          <a:lstStyle/>
          <a:p>
            <a:r>
              <a:rPr lang="en-US" altLang="zh-CN" sz="1600" b="1" dirty="0" err="1">
                <a:latin typeface="Times New Roman" panose="02020603050405020304" pitchFamily="18" charset="0"/>
                <a:cs typeface="Times New Roman" panose="02020603050405020304" pitchFamily="18" charset="0"/>
              </a:rPr>
              <a:t>httpd.conf</a:t>
            </a:r>
            <a:endParaRPr lang="zh-CN" altLang="en-US" sz="16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776D258-A1F6-4F0E-848B-77A1E9AE623F}"/>
              </a:ext>
            </a:extLst>
          </p:cNvPr>
          <p:cNvSpPr/>
          <p:nvPr/>
        </p:nvSpPr>
        <p:spPr>
          <a:xfrm>
            <a:off x="682656" y="4374557"/>
            <a:ext cx="893230"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HashMap</a:t>
            </a:r>
          </a:p>
        </p:txBody>
      </p:sp>
      <p:sp>
        <p:nvSpPr>
          <p:cNvPr id="46" name="矩形 45">
            <a:extLst>
              <a:ext uri="{FF2B5EF4-FFF2-40B4-BE49-F238E27FC236}">
                <a16:creationId xmlns:a16="http://schemas.microsoft.com/office/drawing/2014/main" id="{39F2C63F-EF3F-4539-921E-3F62FAEB7679}"/>
              </a:ext>
            </a:extLst>
          </p:cNvPr>
          <p:cNvSpPr/>
          <p:nvPr/>
        </p:nvSpPr>
        <p:spPr>
          <a:xfrm>
            <a:off x="2016906" y="4382853"/>
            <a:ext cx="1132694" cy="3693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Times New Roman" panose="02020603050405020304" pitchFamily="18" charset="0"/>
                <a:cs typeface="Times New Roman" panose="02020603050405020304" pitchFamily="18" charset="0"/>
              </a:rPr>
              <a:t>HttpRequest</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80A5EFA7-0CA8-40BA-93E2-34DE5F88BDD1}"/>
              </a:ext>
            </a:extLst>
          </p:cNvPr>
          <p:cNvSpPr/>
          <p:nvPr/>
        </p:nvSpPr>
        <p:spPr>
          <a:xfrm>
            <a:off x="2048521" y="5606805"/>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ParseHeader</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49" name="左大括号 48">
            <a:extLst>
              <a:ext uri="{FF2B5EF4-FFF2-40B4-BE49-F238E27FC236}">
                <a16:creationId xmlns:a16="http://schemas.microsoft.com/office/drawing/2014/main" id="{8AF987CE-6F8F-46D2-9BC2-53771E15742C}"/>
              </a:ext>
            </a:extLst>
          </p:cNvPr>
          <p:cNvSpPr/>
          <p:nvPr/>
        </p:nvSpPr>
        <p:spPr>
          <a:xfrm rot="5400000">
            <a:off x="2373002" y="4368074"/>
            <a:ext cx="395653" cy="1371213"/>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6" name="左大括号 55">
            <a:extLst>
              <a:ext uri="{FF2B5EF4-FFF2-40B4-BE49-F238E27FC236}">
                <a16:creationId xmlns:a16="http://schemas.microsoft.com/office/drawing/2014/main" id="{E38BF22F-146C-4C2F-8849-59F534BAD63E}"/>
              </a:ext>
            </a:extLst>
          </p:cNvPr>
          <p:cNvSpPr/>
          <p:nvPr/>
        </p:nvSpPr>
        <p:spPr>
          <a:xfrm>
            <a:off x="3332901" y="4869266"/>
            <a:ext cx="1390819" cy="1596678"/>
          </a:xfrm>
          <a:prstGeom prst="leftBrace">
            <a:avLst>
              <a:gd name="adj1" fmla="val 8333"/>
              <a:gd name="adj2" fmla="val 56799"/>
            </a:avLst>
          </a:prstGeom>
          <a:ln w="127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84C07983-0B1A-4795-8F7E-8D3BFFB1CE3E}"/>
              </a:ext>
            </a:extLst>
          </p:cNvPr>
          <p:cNvSpPr txBox="1"/>
          <p:nvPr/>
        </p:nvSpPr>
        <p:spPr>
          <a:xfrm>
            <a:off x="4479217" y="5099830"/>
            <a:ext cx="4363479" cy="1323439"/>
          </a:xfrm>
          <a:prstGeom prst="rect">
            <a:avLst/>
          </a:prstGeom>
          <a:noFill/>
        </p:spPr>
        <p:txBody>
          <a:bodyPr wrap="square" rtlCol="0">
            <a:spAutoFit/>
          </a:bodyPr>
          <a:lstStyle/>
          <a:p>
            <a:pPr marL="285750" indent="-285750">
              <a:buFont typeface="Wingdings" panose="05000000000000000000" pitchFamily="2" charset="2"/>
              <a:buChar char="ü"/>
            </a:pP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HTTP Request Message: GET</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GET /</a:t>
            </a:r>
            <a:r>
              <a:rPr lang="en-US" altLang="zh-CN" sz="1600" dirty="0" err="1">
                <a:latin typeface="Times New Roman" panose="02020603050405020304" pitchFamily="18" charset="0"/>
                <a:ea typeface="Cambria Math" panose="02040503050406030204" pitchFamily="18" charset="0"/>
                <a:cs typeface="Times New Roman" panose="02020603050405020304" pitchFamily="18" charset="0"/>
              </a:rPr>
              <a:t>somedir</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/page.html HTTP/1.0</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User-agent</a:t>
            </a:r>
            <a:r>
              <a:rPr lang="en-US" altLang="zh-CN" sz="16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Mozilla/4.0 </a:t>
            </a:r>
          </a:p>
          <a:p>
            <a:pPr lvl="1"/>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If-Modified-Since: </a:t>
            </a:r>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&lt;date&gt;</a:t>
            </a:r>
          </a:p>
          <a:p>
            <a:pPr lvl="2"/>
            <a:endParaRPr lang="en-US" altLang="zh-CN" sz="1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08176B2D-E836-4902-B079-5BD9365CC9F6}"/>
              </a:ext>
            </a:extLst>
          </p:cNvPr>
          <p:cNvSpPr/>
          <p:nvPr/>
        </p:nvSpPr>
        <p:spPr>
          <a:xfrm>
            <a:off x="2048521" y="5170512"/>
            <a:ext cx="1020884" cy="369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GetMethod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34592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21890</TotalTime>
  <Words>495</Words>
  <Application>Microsoft Office PowerPoint</Application>
  <PresentationFormat>全屏显示(4:3)</PresentationFormat>
  <Paragraphs>205</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等线 Light</vt:lpstr>
      <vt:lpstr>宋体</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weiwei zhang</dc:creator>
  <cp:lastModifiedBy>zhihao zhang</cp:lastModifiedBy>
  <cp:revision>6462</cp:revision>
  <dcterms:created xsi:type="dcterms:W3CDTF">2019-01-26T06:08:23Z</dcterms:created>
  <dcterms:modified xsi:type="dcterms:W3CDTF">2021-10-26T14:19:52Z</dcterms:modified>
</cp:coreProperties>
</file>