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8" r:id="rId2"/>
    <p:sldMasterId id="2147486475" r:id="rId3"/>
  </p:sldMasterIdLst>
  <p:notesMasterIdLst>
    <p:notesMasterId r:id="rId70"/>
  </p:notesMasterIdLst>
  <p:handoutMasterIdLst>
    <p:handoutMasterId r:id="rId71"/>
  </p:handoutMasterIdLst>
  <p:sldIdLst>
    <p:sldId id="784" r:id="rId4"/>
    <p:sldId id="1026" r:id="rId5"/>
    <p:sldId id="708" r:id="rId6"/>
    <p:sldId id="1027" r:id="rId7"/>
    <p:sldId id="1028" r:id="rId8"/>
    <p:sldId id="1029" r:id="rId9"/>
    <p:sldId id="1030" r:id="rId10"/>
    <p:sldId id="1031" r:id="rId11"/>
    <p:sldId id="1061" r:id="rId12"/>
    <p:sldId id="1032" r:id="rId13"/>
    <p:sldId id="1033" r:id="rId14"/>
    <p:sldId id="1034" r:id="rId15"/>
    <p:sldId id="1035" r:id="rId16"/>
    <p:sldId id="1036" r:id="rId17"/>
    <p:sldId id="1037" r:id="rId18"/>
    <p:sldId id="1071" r:id="rId19"/>
    <p:sldId id="1038" r:id="rId20"/>
    <p:sldId id="1039" r:id="rId21"/>
    <p:sldId id="1040" r:id="rId22"/>
    <p:sldId id="1041" r:id="rId23"/>
    <p:sldId id="1042" r:id="rId24"/>
    <p:sldId id="1043" r:id="rId25"/>
    <p:sldId id="1044" r:id="rId26"/>
    <p:sldId id="1045" r:id="rId27"/>
    <p:sldId id="1046" r:id="rId28"/>
    <p:sldId id="1047" r:id="rId29"/>
    <p:sldId id="1048" r:id="rId30"/>
    <p:sldId id="1049" r:id="rId31"/>
    <p:sldId id="1050" r:id="rId32"/>
    <p:sldId id="1051" r:id="rId33"/>
    <p:sldId id="1052" r:id="rId34"/>
    <p:sldId id="1053" r:id="rId35"/>
    <p:sldId id="1054" r:id="rId36"/>
    <p:sldId id="1055" r:id="rId37"/>
    <p:sldId id="1056" r:id="rId38"/>
    <p:sldId id="1060" r:id="rId39"/>
    <p:sldId id="896" r:id="rId40"/>
    <p:sldId id="897" r:id="rId41"/>
    <p:sldId id="898" r:id="rId42"/>
    <p:sldId id="899" r:id="rId43"/>
    <p:sldId id="900" r:id="rId44"/>
    <p:sldId id="901" r:id="rId45"/>
    <p:sldId id="902" r:id="rId46"/>
    <p:sldId id="903" r:id="rId47"/>
    <p:sldId id="904" r:id="rId48"/>
    <p:sldId id="1062" r:id="rId49"/>
    <p:sldId id="906" r:id="rId50"/>
    <p:sldId id="907" r:id="rId51"/>
    <p:sldId id="908" r:id="rId52"/>
    <p:sldId id="909" r:id="rId53"/>
    <p:sldId id="910" r:id="rId54"/>
    <p:sldId id="911" r:id="rId55"/>
    <p:sldId id="995" r:id="rId56"/>
    <p:sldId id="912" r:id="rId57"/>
    <p:sldId id="913" r:id="rId58"/>
    <p:sldId id="914" r:id="rId59"/>
    <p:sldId id="996" r:id="rId60"/>
    <p:sldId id="997" r:id="rId61"/>
    <p:sldId id="998" r:id="rId62"/>
    <p:sldId id="999" r:id="rId63"/>
    <p:sldId id="1002" r:id="rId64"/>
    <p:sldId id="1023" r:id="rId65"/>
    <p:sldId id="1005" r:id="rId66"/>
    <p:sldId id="1006" r:id="rId67"/>
    <p:sldId id="1008" r:id="rId68"/>
    <p:sldId id="1070" r:id="rId69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4"/>
    <p:restoredTop sz="93674"/>
  </p:normalViewPr>
  <p:slideViewPr>
    <p:cSldViewPr>
      <p:cViewPr varScale="1">
        <p:scale>
          <a:sx n="88" d="100"/>
          <a:sy n="88" d="100"/>
        </p:scale>
        <p:origin x="103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11864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1" Type="http://schemas.openxmlformats.org/officeDocument/2006/relationships/image" Target="../media/image7.wmf"/><Relationship Id="rId2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28.wmf"/><Relationship Id="rId6" Type="http://schemas.openxmlformats.org/officeDocument/2006/relationships/image" Target="../media/image33.wmf"/><Relationship Id="rId7" Type="http://schemas.openxmlformats.org/officeDocument/2006/relationships/image" Target="../media/image34.wmf"/><Relationship Id="rId8" Type="http://schemas.openxmlformats.org/officeDocument/2006/relationships/image" Target="../media/image35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D6FB7B5-9EBD-E540-BF6C-72FE8B8F040E}" type="datetimeFigureOut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4FE0730-6AF0-1A40-9652-7D1ECBC22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AE0AEBEE-BFAF-6444-BE8E-CD9D25A2AF0F}" type="datetimeFigureOut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5411E171-F03E-E743-9E6D-476D2E81B93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D67023-F412-D845-BB21-E6580AE12E7A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132B2B-C32B-F845-9A50-493914351EA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5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6D062-E624-7947-9682-A463169B118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9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77C2F1-093A-7644-ADA4-7C2BC8B5ECA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9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12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8EBBC5-AE70-DA47-906C-2AAE8538062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17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66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D610D0-472A-CD4F-B7CD-A6AFA975980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E3ECE4-5391-FA41-876D-0A013BBD3C43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53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8740D-E59E-0149-B737-BDEB2A32933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9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F14199-2010-D740-928B-16E321D9134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89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849EDA-9117-F440-BCED-6B5468457FE7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336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DA7641-82E9-714C-B2E3-C06F6F8C117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21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5A83D6-3E9C-0746-8C1F-6ADEC584E6C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00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2B960C-4C90-A949-A3FF-63D7D1C2CF6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67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AF201F-8A86-7E4B-B204-3430154086E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83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BA2E64-D237-C743-A0C2-353F9DDFE3B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75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E4444A-1861-AC4A-918C-2AAA923EBAB6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18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4995-011A-9944-8302-FD31D0EBEDA8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05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B3900E9-5EB7-2344-B9EF-53FFCCBC7995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4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E7D2B0-3761-994E-A485-92E78F0680E5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72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D7EDDC-8BFA-D947-99ED-685082993B4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9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D6D0FA-945E-EB4C-9610-D152D5BB1E6C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D4FBAB-9DD4-F94A-AEE3-0056B1ED6CB8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93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E9EA0E-B12F-0448-B530-2158F8D0B60D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89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3D01D8-3957-A044-9901-F1742042646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69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633C55-58C0-4D47-A494-7657E9D2F96D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12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103394-5135-CB49-AA05-29E682B8BA35}" type="slidenum">
              <a:rPr lang="en-US" altLang="x-none" sz="1300">
                <a:latin typeface="Calibri" charset="0"/>
              </a:rPr>
              <a:pPr eaLnBrk="1" hangingPunct="1"/>
              <a:t>37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ea typeface="ＭＳ Ｐゴシック" charset="-128"/>
              </a:rPr>
              <a:t>Facebook 12 M HTTP/sec</a:t>
            </a:r>
          </a:p>
          <a:p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www.datadoghq.com</a:t>
            </a:r>
            <a:r>
              <a:rPr lang="en-US" altLang="x-none" dirty="0">
                <a:ea typeface="ＭＳ Ｐゴシック" charset="-128"/>
              </a:rPr>
              <a:t>/2013/07/the-best-of-velocity-and-devopsdays-2013-part-ii/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8D70F2-6682-A540-B1F7-75D815836947}" type="slidenum">
              <a:rPr lang="en-US" altLang="x-none" sz="1300">
                <a:latin typeface="Calibri" charset="0"/>
              </a:rPr>
              <a:pPr eaLnBrk="1" hangingPunct="1"/>
              <a:t>38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AD24EA-CF67-3346-98CF-E2869FBAB864}" type="slidenum">
              <a:rPr lang="en-US" altLang="x-none" sz="1300">
                <a:latin typeface="Calibri" charset="0"/>
              </a:rPr>
              <a:pPr eaLnBrk="1" hangingPunct="1"/>
              <a:t>39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16D645-DD62-DC47-A461-577479A92857}" type="slidenum">
              <a:rPr lang="en-US" altLang="x-none" sz="1300">
                <a:latin typeface="Calibri" charset="0"/>
              </a:rPr>
              <a:pPr eaLnBrk="1" hangingPunct="1"/>
              <a:t>40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376541A-F8F0-5249-AB5E-4C5A023DF6ED}" type="slidenum">
              <a:rPr lang="en-US" altLang="x-none" sz="1300">
                <a:latin typeface="Calibri" charset="0"/>
              </a:rPr>
              <a:pPr eaLnBrk="1" hangingPunct="1"/>
              <a:t>41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F00C66-F060-7444-8F54-61417F2AB602}" type="slidenum">
              <a:rPr lang="en-US" altLang="x-none" sz="1300">
                <a:latin typeface="Calibri" charset="0"/>
              </a:rPr>
              <a:pPr eaLnBrk="1" hangingPunct="1"/>
              <a:t>42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3DB02F-6022-AA49-88A0-84CE4D60E70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1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8850CC-E15A-5A43-8979-256D62A6A166}" type="slidenum">
              <a:rPr lang="en-US" altLang="x-none" sz="1300">
                <a:latin typeface="Calibri" charset="0"/>
              </a:rPr>
              <a:pPr eaLnBrk="1" hangingPunct="1"/>
              <a:t>43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DFC0F3-359E-AB49-A207-9FCB95E11C46}" type="slidenum">
              <a:rPr lang="en-US" altLang="x-none" sz="1300">
                <a:latin typeface="Calibri" charset="0"/>
              </a:rPr>
              <a:pPr eaLnBrk="1" hangingPunct="1"/>
              <a:t>44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are challenges of each component?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923F73-E9BE-324B-B547-9FE9EB27AC8F}" type="slidenum">
              <a:rPr lang="en-US" altLang="x-none" sz="1300">
                <a:latin typeface="Calibri" charset="0"/>
              </a:rPr>
              <a:pPr eaLnBrk="1" hangingPunct="1"/>
              <a:t>45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CE839A7-F1C7-D944-87C4-584BCFCF148E}" type="slidenum">
              <a:rPr lang="en-US" altLang="x-none" sz="1300">
                <a:latin typeface="Calibri" charset="0"/>
              </a:rPr>
              <a:pPr eaLnBrk="1" hangingPunct="1"/>
              <a:t>46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405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1B7C61-B91D-7F4A-8F8D-942EBD31DCFE}" type="slidenum">
              <a:rPr lang="en-US" altLang="x-none" sz="1300">
                <a:latin typeface="Calibri" charset="0"/>
              </a:rPr>
              <a:pPr eaLnBrk="1" hangingPunct="1"/>
              <a:t>47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1F850F-1FFE-114F-8E9C-893337BF1AE0}" type="slidenum">
              <a:rPr lang="en-US" altLang="x-none" sz="1300">
                <a:latin typeface="Calibri" charset="0"/>
              </a:rPr>
              <a:pPr eaLnBrk="1" hangingPunct="1"/>
              <a:t>48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47CA16-FB16-6A43-8D4B-91243573682E}" type="slidenum">
              <a:rPr lang="en-US" altLang="x-none" sz="1300">
                <a:latin typeface="Calibri" charset="0"/>
              </a:rPr>
              <a:pPr eaLnBrk="1" hangingPunct="1"/>
              <a:t>49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FEF065C-B9BC-E046-B942-5AA4FD42B974}" type="slidenum">
              <a:rPr lang="en-US" altLang="x-none" sz="1300">
                <a:latin typeface="Calibri" charset="0"/>
              </a:rPr>
              <a:pPr eaLnBrk="1" hangingPunct="1"/>
              <a:t>50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5BBA42-E452-FE4B-B260-46830EA4CCBD}" type="slidenum">
              <a:rPr lang="en-US" altLang="x-none" sz="1300">
                <a:latin typeface="Calibri" charset="0"/>
              </a:rPr>
              <a:pPr eaLnBrk="1" hangingPunct="1"/>
              <a:t>51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2866549-C6CC-9D40-AA0B-E578B4B263A0}" type="slidenum">
              <a:rPr lang="en-US" altLang="x-none" sz="1300">
                <a:latin typeface="Calibri" charset="0"/>
              </a:rPr>
              <a:pPr eaLnBrk="1" hangingPunct="1"/>
              <a:t>52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90A316-51FE-D44E-9E19-FE428972A2A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862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D330849-0090-764B-B884-118F7A9B923A}" type="slidenum">
              <a:rPr lang="en-US" altLang="x-none" sz="1300">
                <a:latin typeface="Calibri" charset="0"/>
              </a:rPr>
              <a:pPr eaLnBrk="1" hangingPunct="1"/>
              <a:t>53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094D69-AF58-734C-A3E3-18C50A6766A2}" type="slidenum">
              <a:rPr lang="en-US" altLang="x-none" sz="1300">
                <a:latin typeface="Calibri" charset="0"/>
              </a:rPr>
              <a:pPr eaLnBrk="1" hangingPunct="1"/>
              <a:t>54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67B2A2C-A2B6-F943-8E6E-28C942D6099C}" type="slidenum">
              <a:rPr lang="en-US" altLang="x-none" sz="1300">
                <a:latin typeface="Calibri" charset="0"/>
              </a:rPr>
              <a:pPr eaLnBrk="1" hangingPunct="1"/>
              <a:t>55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BC11A37-AF4C-7946-BEE9-E7ECC3C6EE4C}" type="slidenum">
              <a:rPr lang="en-US" altLang="x-none" sz="1300">
                <a:latin typeface="Calibri" charset="0"/>
              </a:rPr>
              <a:pPr eaLnBrk="1" hangingPunct="1"/>
              <a:t>56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92DC22-A25C-684B-ACE6-EFDE06995AED}" type="slidenum">
              <a:rPr lang="en-US" altLang="x-none" sz="1300">
                <a:latin typeface="Calibri" charset="0"/>
              </a:rPr>
              <a:pPr eaLnBrk="1" hangingPunct="1"/>
              <a:t>57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1E0B94-AE67-384F-BB16-A0823C8847A5}" type="slidenum">
              <a:rPr lang="en-US" altLang="x-none" sz="1300">
                <a:latin typeface="Calibri" charset="0"/>
              </a:rPr>
              <a:pPr eaLnBrk="1" hangingPunct="1"/>
              <a:t>58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FC8D34-02B4-2E47-A514-586B3705538A}" type="slidenum">
              <a:rPr lang="en-US" altLang="x-none" sz="1300">
                <a:latin typeface="Calibri" charset="0"/>
              </a:rPr>
              <a:pPr eaLnBrk="1" hangingPunct="1"/>
              <a:t>59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B41879-439C-A442-88E8-C30929C0FAC7}" type="slidenum">
              <a:rPr lang="en-US" altLang="x-none" sz="1300">
                <a:latin typeface="Calibri" charset="0"/>
              </a:rPr>
              <a:pPr eaLnBrk="1" hangingPunct="1"/>
              <a:t>60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2DE280-8E35-364B-9262-892A4FBC770C}" type="slidenum">
              <a:rPr lang="en-US" altLang="x-none" sz="1300">
                <a:latin typeface="Calibri" charset="0"/>
              </a:rPr>
              <a:pPr eaLnBrk="1" hangingPunct="1"/>
              <a:t>61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780FA3-111D-D544-8FF3-1B26E26B2EFC}" type="slidenum">
              <a:rPr lang="en-US" altLang="x-none" sz="1300">
                <a:latin typeface="Calibri" charset="0"/>
              </a:rPr>
              <a:pPr eaLnBrk="1" hangingPunct="1"/>
              <a:t>62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802A46-D7A3-8546-9BFE-6156CA8591D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9442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B5A1846-69B3-E444-8DA7-1376D888C05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8132D9-EF60-F640-BA6E-0E14B4DF1B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253570-F184-4B42-85DC-4F4E67C527D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7D3ED4-1FC4-2541-BD2F-0DE38E0453F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468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7FE0BC-4ECE-D447-9264-8065847C186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2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3339F1-0972-524E-AE5D-846286C8531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0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0FD3F-9CDB-034D-9338-EF13A14A03D0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F3106-869E-BD47-B0CE-63CEA5CBF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817B6-9BE4-354A-A89D-4EC5D6D16AFD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F7BDB-8B70-AF49-A319-6CC881E2C0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3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B4F38-723A-F943-9F63-202E9CE00F7D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68D67-34E2-5C46-AE8E-AA8909A32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23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D0D837-3EA8-B547-941D-8E4EDBE064E3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9E364-467F-1345-B39E-770C71BC256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873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F0A77597-4BD8-8242-A274-6EFD0E7EF99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050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5C423813-CBD9-4C47-926C-1EC5E88B777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82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9C066D54-B18D-5942-B0F7-2E60D44D928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485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1E95E4F8-58A6-4E4B-98AD-324C04D2C0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020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B94082A2-5AC2-8A48-A1DF-2B54255F33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2638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5CF18E99-E738-5E4A-97A0-5D13B0FB17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8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E4924CBB-B044-D942-8C72-BB56CB2622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242637-2612-FF48-B53F-C320ABF7184A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66F9E-7D57-F84D-B619-AE9C647FA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178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7CE2D976-AF2E-DB42-830F-26E36491CA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453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490D85B4-427F-094B-8429-4C743470A4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275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9D68DD26-939A-7C47-AAF4-4FFB960C9E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1654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Comic Sans MS" charset="0"/>
              </a:defRPr>
            </a:lvl1pPr>
          </a:lstStyle>
          <a:p>
            <a:fld id="{4B57686F-30BF-744B-9B18-F46D473F05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528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8D5CC-9593-6C40-BB4E-22A7CB5F744B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720A-A9EE-6D40-9A1A-C08B48151D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602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3EE86-6749-C947-872C-C7E1926228BB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C282E-E86E-A34F-AC3B-7E93D9E08F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0F831B-17C9-A541-95F3-2566427F50E3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575ED-2F6F-7D40-B80B-A4570B103D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2A1A16-1390-B346-AE94-574E6049A1A6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0D01-EA77-4F4A-AEAC-088C1657FB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0EB05-4561-8F46-9FEB-9C38CED6136F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915DF-872A-B548-A2A9-88D714A38F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4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9A1657-0201-B341-8907-D00B542EC906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F1-317C-3C44-93D8-A843E5C990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69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032C2-856F-C242-BAF5-72A517687FBC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5745-35E0-A84E-9838-9BE6CAD6E26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8CD67CE4-C775-D841-9775-13EB492D5D6F}" type="datetime1">
              <a:rPr lang="en-US" altLang="x-none"/>
              <a:pPr/>
              <a:t>10/12/17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D1285A3A-EB13-EE4C-896D-E6470668685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6" r:id="rId1"/>
    <p:sldLayoutId id="2147486437" r:id="rId2"/>
    <p:sldLayoutId id="2147486438" r:id="rId3"/>
    <p:sldLayoutId id="2147486439" r:id="rId4"/>
    <p:sldLayoutId id="2147486440" r:id="rId5"/>
    <p:sldLayoutId id="2147486441" r:id="rId6"/>
    <p:sldLayoutId id="2147486442" r:id="rId7"/>
    <p:sldLayoutId id="2147486443" r:id="rId8"/>
    <p:sldLayoutId id="2147486444" r:id="rId9"/>
    <p:sldLayoutId id="2147486445" r:id="rId10"/>
    <p:sldLayoutId id="2147486446" r:id="rId11"/>
    <p:sldLayoutId id="21474864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375B7F1A-C585-9945-8781-D42CEECC4A3A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8" r:id="rId1"/>
    <p:sldLayoutId id="2147486449" r:id="rId2"/>
    <p:sldLayoutId id="2147486450" r:id="rId3"/>
    <p:sldLayoutId id="2147486451" r:id="rId4"/>
    <p:sldLayoutId id="2147486452" r:id="rId5"/>
    <p:sldLayoutId id="2147486453" r:id="rId6"/>
    <p:sldLayoutId id="2147486454" r:id="rId7"/>
    <p:sldLayoutId id="2147486455" r:id="rId8"/>
    <p:sldLayoutId id="2147486456" r:id="rId9"/>
    <p:sldLayoutId id="2147486457" r:id="rId10"/>
    <p:sldLayoutId id="21474864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6" r:id="rId1"/>
    <p:sldLayoutId id="2147486477" r:id="rId2"/>
    <p:sldLayoutId id="2147486478" r:id="rId3"/>
    <p:sldLayoutId id="2147486479" r:id="rId4"/>
    <p:sldLayoutId id="2147486480" r:id="rId5"/>
    <p:sldLayoutId id="2147486481" r:id="rId6"/>
    <p:sldLayoutId id="2147486482" r:id="rId7"/>
    <p:sldLayoutId id="2147486483" r:id="rId8"/>
    <p:sldLayoutId id="2147486484" r:id="rId9"/>
    <p:sldLayoutId id="2147486485" r:id="rId10"/>
    <p:sldLayoutId id="21474864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8.w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0.w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27.wmf"/><Relationship Id="rId10" Type="http://schemas.openxmlformats.org/officeDocument/2006/relationships/oleObject" Target="../embeddings/oleObject31.bin"/><Relationship Id="rId11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wmf"/><Relationship Id="rId12" Type="http://schemas.openxmlformats.org/officeDocument/2006/relationships/oleObject" Target="../embeddings/oleObject38.bin"/><Relationship Id="rId13" Type="http://schemas.openxmlformats.org/officeDocument/2006/relationships/image" Target="../media/image28.wmf"/><Relationship Id="rId14" Type="http://schemas.openxmlformats.org/officeDocument/2006/relationships/oleObject" Target="../embeddings/oleObject39.bin"/><Relationship Id="rId15" Type="http://schemas.openxmlformats.org/officeDocument/2006/relationships/image" Target="../media/image33.wmf"/><Relationship Id="rId16" Type="http://schemas.openxmlformats.org/officeDocument/2006/relationships/oleObject" Target="../embeddings/oleObject40.bin"/><Relationship Id="rId17" Type="http://schemas.openxmlformats.org/officeDocument/2006/relationships/image" Target="../media/image34.wmf"/><Relationship Id="rId18" Type="http://schemas.openxmlformats.org/officeDocument/2006/relationships/oleObject" Target="../embeddings/oleObject41.bin"/><Relationship Id="rId19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29.wmf"/><Relationship Id="rId10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45.bin"/><Relationship Id="rId7" Type="http://schemas.openxmlformats.org/officeDocument/2006/relationships/oleObject" Target="../embeddings/oleObject46.bin"/><Relationship Id="rId8" Type="http://schemas.openxmlformats.org/officeDocument/2006/relationships/oleObject" Target="../embeddings/oleObject47.bin"/><Relationship Id="rId9" Type="http://schemas.openxmlformats.org/officeDocument/2006/relationships/oleObject" Target="../embeddings/oleObject48.bin"/><Relationship Id="rId10" Type="http://schemas.openxmlformats.org/officeDocument/2006/relationships/oleObject" Target="../embeddings/oleObject49.bin"/><Relationship Id="rId11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52.bin"/><Relationship Id="rId7" Type="http://schemas.openxmlformats.org/officeDocument/2006/relationships/oleObject" Target="../embeddings/oleObject53.bin"/><Relationship Id="rId8" Type="http://schemas.openxmlformats.org/officeDocument/2006/relationships/oleObject" Target="../embeddings/oleObject54.bin"/><Relationship Id="rId9" Type="http://schemas.openxmlformats.org/officeDocument/2006/relationships/oleObject" Target="../embeddings/oleObject55.bin"/><Relationship Id="rId10" Type="http://schemas.openxmlformats.org/officeDocument/2006/relationships/oleObject" Target="../embeddings/oleObject56.bin"/><Relationship Id="rId11" Type="http://schemas.openxmlformats.org/officeDocument/2006/relationships/oleObject" Target="../embeddings/oleObject57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channels/AsynchronousFileChannel.html" TargetMode="External"/><Relationship Id="rId4" Type="http://schemas.openxmlformats.org/officeDocument/2006/relationships/hyperlink" Target="https://docs.oracle.com/javase/8/docs/api/java/nio/channels/AsynchronousSocketChannel.html" TargetMode="External"/><Relationship Id="rId5" Type="http://schemas.openxmlformats.org/officeDocument/2006/relationships/hyperlink" Target="https://docs.oracle.com/javase/8/docs/api/java/nio/channels/AsynchronousServerSocketChannel.html" TargetMode="External"/><Relationship Id="rId6" Type="http://schemas.openxmlformats.org/officeDocument/2006/relationships/hyperlink" Target="https://docs.oracle.com/javase/8/docs/api/java/nio/channels/CompletionHandler.html" TargetMode="External"/><Relationship Id="rId7" Type="http://schemas.openxmlformats.org/officeDocument/2006/relationships/hyperlink" Target="https://docs.oracle.com/javase/8/docs/api/java/nio/channels/AsynchronousChannelGroup.html" TargetMode="External"/><Relationship Id="rId1" Type="http://schemas.openxmlformats.org/officeDocument/2006/relationships/slideLayout" Target="../slideLayouts/slideLayout25.xml"/><Relationship Id="rId2" Type="http://schemas.openxmlformats.org/officeDocument/2006/relationships/hyperlink" Target="https://docs.oracle.com/javase/8/docs/api/java/nio/channels/package-summary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docs.oracle.com/javase/8/docs/api/java/util/concurrent/TimeUnit.html" TargetMode="External"/><Relationship Id="rId12" Type="http://schemas.openxmlformats.org/officeDocument/2006/relationships/hyperlink" Target="https://docs.oracle.com/javase/8/docs/api/java/lang/Long.html" TargetMode="External"/><Relationship Id="rId1" Type="http://schemas.openxmlformats.org/officeDocument/2006/relationships/slideLayout" Target="../slideLayouts/slideLayout25.xml"/><Relationship Id="rId2" Type="http://schemas.openxmlformats.org/officeDocument/2006/relationships/hyperlink" Target="https://docs.oracle.com/javase/8/docs/api/java/util/concurrent/Future.html" TargetMode="External"/><Relationship Id="rId3" Type="http://schemas.openxmlformats.org/officeDocument/2006/relationships/hyperlink" Target="https://docs.oracle.com/javase/8/docs/api/java/nio/channels/AsynchronousSocketChannel.html" TargetMode="External"/><Relationship Id="rId4" Type="http://schemas.openxmlformats.org/officeDocument/2006/relationships/hyperlink" Target="https://docs.oracle.com/javase/8/docs/api/java/nio/channels/AsynchronousServerSocketChannel.html#accept--" TargetMode="External"/><Relationship Id="rId5" Type="http://schemas.openxmlformats.org/officeDocument/2006/relationships/hyperlink" Target="https://docs.oracle.com/javase/8/docs/api/java/nio/channels/AsynchronousServerSocketChannel.html#accept-A-java.nio.channels.CompletionHandler-" TargetMode="External"/><Relationship Id="rId6" Type="http://schemas.openxmlformats.org/officeDocument/2006/relationships/hyperlink" Target="https://docs.oracle.com/javase/8/docs/api/java/nio/channels/CompletionHandler.html" TargetMode="External"/><Relationship Id="rId7" Type="http://schemas.openxmlformats.org/officeDocument/2006/relationships/hyperlink" Target="https://docs.oracle.com/javase/8/docs/api/java/lang/Integer.html" TargetMode="External"/><Relationship Id="rId8" Type="http://schemas.openxmlformats.org/officeDocument/2006/relationships/hyperlink" Target="https://docs.oracle.com/javase/8/docs/api/java/nio/channels/AsynchronousSocketChannel.html#read-java.nio.ByteBuffer-" TargetMode="External"/><Relationship Id="rId9" Type="http://schemas.openxmlformats.org/officeDocument/2006/relationships/hyperlink" Target="https://docs.oracle.com/javase/8/docs/api/java/nio/ByteBuffer.html" TargetMode="External"/><Relationship Id="rId10" Type="http://schemas.openxmlformats.org/officeDocument/2006/relationships/hyperlink" Target="https://docs.oracle.com/javase/8/docs/api/java/nio/channels/AsynchronousSocketChannel.html#read-java.nio.ByteBuffer:A-int-int-long-java.util.concurrent.TimeUnit-A-java.nio.channels.CompletionHandler-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Applications: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Operational Analysis;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Load Balancing among </a:t>
            </a:r>
            <a:r>
              <a:rPr lang="en-US" altLang="x-none" sz="3200" dirty="0" smtClean="0">
                <a:ea typeface="ＭＳ Ｐゴシック" charset="-128"/>
              </a:rPr>
              <a:t>Homogeneous </a:t>
            </a:r>
            <a:r>
              <a:rPr lang="en-US" altLang="x-none" sz="3200" dirty="0">
                <a:ea typeface="ＭＳ Ｐゴシック" charset="-128"/>
              </a:rPr>
              <a:t>Servers</a:t>
            </a:r>
          </a:p>
        </p:txBody>
      </p:sp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1498600" y="3892550"/>
            <a:ext cx="66103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dirty="0">
                <a:latin typeface="Comic Sans MS" charset="0"/>
              </a:rPr>
              <a:t>Y. Richard Yang</a:t>
            </a:r>
          </a:p>
          <a:p>
            <a:pPr algn="ctr" eaLnBrk="1" hangingPunct="1"/>
            <a:endParaRPr lang="en-US" altLang="x-none" sz="2800" dirty="0">
              <a:latin typeface="Comic Sans MS" charset="0"/>
            </a:endParaRPr>
          </a:p>
          <a:p>
            <a:pPr algn="ctr" eaLnBrk="1" hangingPunct="1"/>
            <a:r>
              <a:rPr lang="en-US" altLang="x-none" sz="2800" dirty="0">
                <a:latin typeface="Comic Sans MS" charset="0"/>
              </a:rPr>
              <a:t>http://</a:t>
            </a:r>
            <a:r>
              <a:rPr lang="en-US" altLang="x-none" sz="2800" dirty="0" err="1">
                <a:latin typeface="Comic Sans MS" charset="0"/>
              </a:rPr>
              <a:t>zoo.cs.yale.edu</a:t>
            </a:r>
            <a:r>
              <a:rPr lang="en-US" altLang="x-none" sz="2800" dirty="0">
                <a:latin typeface="Comic Sans MS" charset="0"/>
              </a:rPr>
              <a:t>/classes/cs433/</a:t>
            </a:r>
          </a:p>
          <a:p>
            <a:pPr algn="ctr" eaLnBrk="1" hangingPunct="1"/>
            <a:endParaRPr lang="en-US" altLang="x-none" sz="2800" dirty="0">
              <a:latin typeface="Comic Sans MS" charset="0"/>
            </a:endParaRPr>
          </a:p>
          <a:p>
            <a:pPr algn="ctr" eaLnBrk="1" hangingPunct="1"/>
            <a:r>
              <a:rPr lang="en-US" altLang="x-none" sz="2800" dirty="0" smtClean="0">
                <a:latin typeface="Comic Sans MS" charset="0"/>
              </a:rPr>
              <a:t>10/</a:t>
            </a:r>
            <a:r>
              <a:rPr lang="en-US" altLang="x-none" sz="2800" dirty="0" smtClean="0">
                <a:latin typeface="Comic Sans MS" charset="0"/>
                <a:ea typeface="宋体" charset="-122"/>
              </a:rPr>
              <a:t>10</a:t>
            </a:r>
            <a:r>
              <a:rPr lang="en-US" altLang="x-none" sz="2800" dirty="0" smtClean="0">
                <a:latin typeface="Comic Sans MS" charset="0"/>
              </a:rPr>
              <a:t>/2017</a:t>
            </a:r>
            <a:endParaRPr lang="en-US" altLang="x-none" sz="2800" dirty="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Event-Driven Server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Obscure control flow for programmers and tools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Difficult to engineer, modularize, and tune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Difficult for performance/failure isolation between FSMs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5" r="57143" b="19687"/>
          <a:stretch/>
        </p:blipFill>
        <p:spPr bwMode="auto">
          <a:xfrm>
            <a:off x="5297774" y="4724400"/>
            <a:ext cx="2971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0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Architecture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Architectures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Multi threads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Asynchronous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Hybrid</a:t>
            </a:r>
            <a:endParaRPr lang="en-US" altLang="x-none" dirty="0"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Assigned reading: </a:t>
            </a:r>
            <a:r>
              <a:rPr lang="en-US" altLang="x-none" dirty="0" smtClean="0">
                <a:ea typeface="ＭＳ Ｐゴシック" charset="-128"/>
              </a:rPr>
              <a:t>SEDA</a:t>
            </a:r>
          </a:p>
          <a:p>
            <a:pPr lvl="2"/>
            <a:r>
              <a:rPr lang="en-US" altLang="x-none" dirty="0" err="1" smtClean="0">
                <a:ea typeface="ＭＳ Ｐゴシック" charset="-128"/>
              </a:rPr>
              <a:t>Netty</a:t>
            </a:r>
            <a:r>
              <a:rPr lang="en-US" altLang="x-none" dirty="0" smtClean="0">
                <a:ea typeface="ＭＳ Ｐゴシック" charset="-128"/>
              </a:rPr>
              <a:t> design</a:t>
            </a:r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8E032F-F9A6-9744-B401-95C8AFBBC1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The High-Performance Network Servers Journey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r>
              <a:rPr lang="en-US" altLang="x-none" sz="2400" dirty="0">
                <a:ea typeface="ＭＳ Ｐゴシック" charset="-128"/>
              </a:rPr>
              <a:t>Avoid blocking (so that we can reach bottleneck throughput)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Introduce threads</a:t>
            </a:r>
          </a:p>
          <a:p>
            <a:r>
              <a:rPr lang="en-US" altLang="x-none" sz="2400" dirty="0">
                <a:ea typeface="ＭＳ Ｐゴシック" charset="-128"/>
              </a:rPr>
              <a:t>Limit unlimited thread overhead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Thread pool, </a:t>
            </a:r>
            <a:r>
              <a:rPr lang="en-US" altLang="x-none" sz="2000" dirty="0" err="1">
                <a:ea typeface="ＭＳ Ｐゴシック" charset="-128"/>
              </a:rPr>
              <a:t>async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io</a:t>
            </a:r>
            <a:endParaRPr lang="en-US" altLang="x-none" sz="20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Coordinating data access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synchronization (lock, synchronized)</a:t>
            </a:r>
          </a:p>
          <a:p>
            <a:r>
              <a:rPr lang="en-US" altLang="x-none" sz="2400" dirty="0">
                <a:ea typeface="ＭＳ Ｐゴシック" charset="-128"/>
              </a:rPr>
              <a:t>Coordinating behavior: avoid busy-wait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w</a:t>
            </a:r>
            <a:r>
              <a:rPr lang="en-US" altLang="x-none" sz="2000" dirty="0" smtClean="0">
                <a:ea typeface="ＭＳ Ｐゴシック" charset="-128"/>
              </a:rPr>
              <a:t>ait/notify</a:t>
            </a:r>
            <a:r>
              <a:rPr lang="en-US" altLang="x-none" sz="2000" dirty="0">
                <a:ea typeface="ＭＳ Ｐゴシック" charset="-128"/>
              </a:rPr>
              <a:t>; select FSM, Future/Listener</a:t>
            </a:r>
          </a:p>
          <a:p>
            <a:r>
              <a:rPr lang="en-US" altLang="x-none" sz="2400" dirty="0">
                <a:ea typeface="ＭＳ Ｐゴシック" charset="-128"/>
              </a:rPr>
              <a:t>Extensibility/robustness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l</a:t>
            </a:r>
            <a:r>
              <a:rPr lang="en-US" altLang="x-none" sz="2000" dirty="0" smtClean="0">
                <a:ea typeface="ＭＳ Ｐゴシック" charset="-128"/>
              </a:rPr>
              <a:t>anguage support/design </a:t>
            </a:r>
            <a:r>
              <a:rPr lang="en-US" altLang="x-none" sz="2000" dirty="0">
                <a:ea typeface="ＭＳ Ｐゴシック" charset="-128"/>
              </a:rPr>
              <a:t>for interfaces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A09E6-E5AD-F041-AAEE-D1BD19E3957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024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250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Beyond Class: Design Patterns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We have seen Java as an example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C++ and C# can be quite similar. For C++ and general design patterns:</a:t>
            </a:r>
          </a:p>
          <a:p>
            <a:pPr lvl="1"/>
            <a:r>
              <a:rPr lang="en-US" altLang="x-none">
                <a:ea typeface="ＭＳ Ｐゴシック" charset="-128"/>
              </a:rPr>
              <a:t>http://www.cs.wustl.edu/~schmidt/PDF/OOCP-tutorial4.pdf 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http://www.stal.de/Downloads/ADC2004/pra03.pdf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CB2997-D03F-0B44-9328-4948BD39A74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Recap: </a:t>
            </a:r>
            <a:r>
              <a:rPr lang="en-US" altLang="x-none" sz="3200" dirty="0" smtClean="0">
                <a:ea typeface="ＭＳ Ｐゴシック" charset="-128"/>
              </a:rPr>
              <a:t>Best </a:t>
            </a:r>
            <a:r>
              <a:rPr lang="en-US" altLang="x-none" sz="3200" dirty="0">
                <a:ea typeface="ＭＳ Ｐゴシック" charset="-128"/>
              </a:rPr>
              <a:t>Server </a:t>
            </a:r>
            <a:r>
              <a:rPr lang="en-US" altLang="x-none" sz="3200" dirty="0" smtClean="0">
                <a:ea typeface="ＭＳ Ｐゴシック" charset="-128"/>
              </a:rPr>
              <a:t>Design Limited Only </a:t>
            </a:r>
            <a:br>
              <a:rPr lang="en-US" altLang="x-none" sz="3200" dirty="0" smtClean="0">
                <a:ea typeface="ＭＳ Ｐゴシック" charset="-128"/>
              </a:rPr>
            </a:br>
            <a:r>
              <a:rPr lang="en-US" altLang="x-none" sz="3200" dirty="0" smtClean="0">
                <a:ea typeface="ＭＳ Ｐゴシック" charset="-128"/>
              </a:rPr>
              <a:t>by Resource Bottleneck</a:t>
            </a:r>
            <a:endParaRPr lang="en-US" altLang="x-none" sz="3200" dirty="0">
              <a:ea typeface="ＭＳ Ｐゴシック" charset="-128"/>
            </a:endParaRP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35902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35919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903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35914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4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5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35906" name="AutoShape 20"/>
            <p:cNvCxnSpPr>
              <a:cxnSpLocks noChangeShapeType="1"/>
              <a:stCxn id="35913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8" name="AutoShape 22"/>
            <p:cNvCxnSpPr>
              <a:cxnSpLocks noChangeShapeType="1"/>
              <a:stCxn id="35905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9" name="AutoShape 23"/>
            <p:cNvCxnSpPr>
              <a:cxnSpLocks noChangeShapeType="1"/>
              <a:endCxn id="35919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0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1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2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13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4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6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7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8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9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0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1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2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3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4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5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6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7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8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59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60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35861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2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3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4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5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6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7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8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9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0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1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2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74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5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6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7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8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9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0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1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2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3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4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5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6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87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8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9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0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1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2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3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94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5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6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7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8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9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0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1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3087394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Some Questions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When is CPU the bottleneck for scalability?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So that we need to add </a:t>
            </a:r>
            <a:r>
              <a:rPr lang="en-US" altLang="x-none" dirty="0" smtClean="0">
                <a:ea typeface="ＭＳ Ｐゴシック" charset="-128"/>
              </a:rPr>
              <a:t>helper threads</a:t>
            </a:r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How do we know that we are reaching the limit of scalability of a single machine</a:t>
            </a:r>
            <a:r>
              <a:rPr lang="en-US" altLang="x-none" dirty="0" smtClean="0">
                <a:ea typeface="ＭＳ Ｐゴシック" charset="-128"/>
              </a:rPr>
              <a:t>?</a:t>
            </a:r>
          </a:p>
          <a:p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These questions drive network server architecture </a:t>
            </a:r>
            <a:r>
              <a:rPr lang="en-US" altLang="x-none" dirty="0" smtClean="0">
                <a:ea typeface="ＭＳ Ｐゴシック" charset="-128"/>
              </a:rPr>
              <a:t>design</a:t>
            </a:r>
          </a:p>
          <a:p>
            <a:endParaRPr lang="en-US" altLang="x-none" dirty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Some basic performance analysis techniques are good to have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ea typeface="宋体" charset="-122"/>
              </a:rPr>
              <a:t>Admin and recap</a:t>
            </a:r>
          </a:p>
          <a:p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/>
            <a:r>
              <a:rPr lang="en-US" altLang="x-none" dirty="0" smtClean="0">
                <a:ea typeface="宋体" charset="-122"/>
              </a:rPr>
              <a:t>Thread design</a:t>
            </a:r>
            <a:endParaRPr lang="en-US" altLang="x-none" dirty="0">
              <a:ea typeface="宋体" charset="-122"/>
            </a:endParaRPr>
          </a:p>
          <a:p>
            <a:pPr lvl="1"/>
            <a:r>
              <a:rPr lang="en-US" altLang="x-none" dirty="0" smtClean="0">
                <a:ea typeface="宋体" charset="-122"/>
              </a:rPr>
              <a:t>Asynchronous design</a:t>
            </a:r>
            <a:endParaRPr lang="en-US" altLang="x-none" dirty="0">
              <a:ea typeface="宋体" charset="-122"/>
            </a:endParaRPr>
          </a:p>
          <a:p>
            <a:pPr lvl="1"/>
            <a:r>
              <a:rPr lang="en-US" altLang="x-none" dirty="0" smtClean="0">
                <a:ea typeface="宋体" charset="-122"/>
              </a:rPr>
              <a:t>Operational analysis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Relationships that do not require any assumptions about the distribution of service times or inter-arrival </a:t>
            </a:r>
            <a:r>
              <a:rPr lang="en-US" altLang="x-none" dirty="0" smtClean="0">
                <a:ea typeface="ＭＳ Ｐゴシック" charset="-128"/>
              </a:rPr>
              <a:t>times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Hence focus on measurements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Identified originally by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(1976) and later extended by Denning and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(1978).</a:t>
            </a:r>
          </a:p>
          <a:p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We touch only some techniques/results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In particular, bottleneck analysis</a:t>
            </a:r>
          </a:p>
          <a:p>
            <a:r>
              <a:rPr lang="en-US" altLang="x-none" dirty="0">
                <a:ea typeface="ＭＳ Ｐゴシック" charset="-128"/>
              </a:rPr>
              <a:t>More details see linked reading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Under the Hood (An example FSM)</a:t>
            </a:r>
          </a:p>
        </p:txBody>
      </p:sp>
      <p:grpSp>
        <p:nvGrpSpPr>
          <p:cNvPr id="110594" name="Group 4"/>
          <p:cNvGrpSpPr>
            <a:grpSpLocks/>
          </p:cNvGrpSpPr>
          <p:nvPr/>
        </p:nvGrpSpPr>
        <p:grpSpPr bwMode="auto">
          <a:xfrm>
            <a:off x="2998788" y="2795588"/>
            <a:ext cx="1582737" cy="1017587"/>
            <a:chOff x="2924" y="1539"/>
            <a:chExt cx="1010" cy="650"/>
          </a:xfrm>
        </p:grpSpPr>
        <p:grpSp>
          <p:nvGrpSpPr>
            <p:cNvPr id="110633" name="Group 5"/>
            <p:cNvGrpSpPr>
              <a:grpSpLocks/>
            </p:cNvGrpSpPr>
            <p:nvPr/>
          </p:nvGrpSpPr>
          <p:grpSpPr bwMode="auto">
            <a:xfrm>
              <a:off x="2924" y="1624"/>
              <a:ext cx="404" cy="260"/>
              <a:chOff x="3776" y="3429"/>
              <a:chExt cx="274" cy="109"/>
            </a:xfrm>
          </p:grpSpPr>
          <p:sp>
            <p:nvSpPr>
              <p:cNvPr id="110638" name="Rectangle 6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9" name="Rectangle 7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0" name="Rectangle 8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1" name="Line 9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2" name="Line 10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34" name="Line 11"/>
            <p:cNvSpPr>
              <a:spLocks noChangeShapeType="1"/>
            </p:cNvSpPr>
            <p:nvPr/>
          </p:nvSpPr>
          <p:spPr bwMode="auto">
            <a:xfrm>
              <a:off x="3328" y="1752"/>
              <a:ext cx="289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0635" name="Group 12"/>
            <p:cNvGrpSpPr>
              <a:grpSpLocks/>
            </p:cNvGrpSpPr>
            <p:nvPr/>
          </p:nvGrpSpPr>
          <p:grpSpPr bwMode="auto">
            <a:xfrm>
              <a:off x="3506" y="1539"/>
              <a:ext cx="428" cy="650"/>
              <a:chOff x="4544" y="3168"/>
              <a:chExt cx="237" cy="361"/>
            </a:xfrm>
          </p:grpSpPr>
          <p:sp>
            <p:nvSpPr>
              <p:cNvPr id="110636" name="Oval 13"/>
              <p:cNvSpPr>
                <a:spLocks noChangeArrowheads="1"/>
              </p:cNvSpPr>
              <p:nvPr/>
            </p:nvSpPr>
            <p:spPr bwMode="auto">
              <a:xfrm>
                <a:off x="4544" y="3168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7" name="Text Box 14"/>
              <p:cNvSpPr txBox="1">
                <a:spLocks noChangeArrowheads="1"/>
              </p:cNvSpPr>
              <p:nvPr/>
            </p:nvSpPr>
            <p:spPr bwMode="auto">
              <a:xfrm>
                <a:off x="4568" y="3421"/>
                <a:ext cx="18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solidFill>
                      <a:srgbClr val="000000"/>
                    </a:solidFill>
                    <a:latin typeface="Times New Roman" charset="0"/>
                  </a:rPr>
                  <a:t>CPU</a:t>
                </a:r>
              </a:p>
            </p:txBody>
          </p:sp>
        </p:grpSp>
      </p:grpSp>
      <p:grpSp>
        <p:nvGrpSpPr>
          <p:cNvPr id="110595" name="Group 16"/>
          <p:cNvGrpSpPr>
            <a:grpSpLocks/>
          </p:cNvGrpSpPr>
          <p:nvPr/>
        </p:nvGrpSpPr>
        <p:grpSpPr bwMode="auto">
          <a:xfrm flipH="1">
            <a:off x="4776788" y="4589463"/>
            <a:ext cx="633412" cy="406400"/>
            <a:chOff x="3776" y="3429"/>
            <a:chExt cx="274" cy="109"/>
          </a:xfrm>
        </p:grpSpPr>
        <p:sp>
          <p:nvSpPr>
            <p:cNvPr id="110628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29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0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1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32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596" name="Oval 23"/>
          <p:cNvSpPr>
            <a:spLocks noChangeArrowheads="1"/>
          </p:cNvSpPr>
          <p:nvPr/>
        </p:nvSpPr>
        <p:spPr bwMode="auto">
          <a:xfrm flipH="1">
            <a:off x="4090988" y="4513263"/>
            <a:ext cx="671512" cy="6683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597" name="Text Box 24"/>
          <p:cNvSpPr txBox="1">
            <a:spLocks noChangeArrowheads="1"/>
          </p:cNvSpPr>
          <p:nvPr/>
        </p:nvSpPr>
        <p:spPr bwMode="auto">
          <a:xfrm flipH="1">
            <a:off x="4052888" y="4210050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File I/O</a:t>
            </a:r>
          </a:p>
        </p:txBody>
      </p:sp>
      <p:sp>
        <p:nvSpPr>
          <p:cNvPr id="110598" name="Text Box 25"/>
          <p:cNvSpPr txBox="1">
            <a:spLocks noChangeArrowheads="1"/>
          </p:cNvSpPr>
          <p:nvPr/>
        </p:nvSpPr>
        <p:spPr bwMode="auto">
          <a:xfrm>
            <a:off x="5597525" y="3906838"/>
            <a:ext cx="11080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I/O request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0599" name="AutoShape 27"/>
          <p:cNvCxnSpPr>
            <a:cxnSpLocks noChangeShapeType="1"/>
            <a:stCxn id="110636" idx="6"/>
            <a:endCxn id="110598" idx="0"/>
          </p:cNvCxnSpPr>
          <p:nvPr/>
        </p:nvCxnSpPr>
        <p:spPr bwMode="auto">
          <a:xfrm>
            <a:off x="4581525" y="3128963"/>
            <a:ext cx="1682750" cy="777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AutoShape 28"/>
          <p:cNvCxnSpPr>
            <a:cxnSpLocks noChangeShapeType="1"/>
            <a:stCxn id="110598" idx="2"/>
          </p:cNvCxnSpPr>
          <p:nvPr/>
        </p:nvCxnSpPr>
        <p:spPr bwMode="auto">
          <a:xfrm rot="5400000">
            <a:off x="5432426" y="4005262"/>
            <a:ext cx="468312" cy="9699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AutoShape 30"/>
          <p:cNvCxnSpPr>
            <a:cxnSpLocks noChangeShapeType="1"/>
            <a:endCxn id="110638" idx="1"/>
          </p:cNvCxnSpPr>
          <p:nvPr/>
        </p:nvCxnSpPr>
        <p:spPr bwMode="auto">
          <a:xfrm rot="-5400000">
            <a:off x="2290762" y="2925763"/>
            <a:ext cx="773113" cy="118903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02" name="Line 31"/>
          <p:cNvSpPr>
            <a:spLocks noChangeShapeType="1"/>
          </p:cNvSpPr>
          <p:nvPr/>
        </p:nvSpPr>
        <p:spPr bwMode="auto">
          <a:xfrm flipV="1">
            <a:off x="6223000" y="2894013"/>
            <a:ext cx="9906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3" name="Line 32"/>
          <p:cNvSpPr>
            <a:spLocks noChangeShapeType="1"/>
          </p:cNvSpPr>
          <p:nvPr/>
        </p:nvSpPr>
        <p:spPr bwMode="auto">
          <a:xfrm rot="536951">
            <a:off x="2012950" y="2684463"/>
            <a:ext cx="5461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Text Box 33"/>
          <p:cNvSpPr txBox="1">
            <a:spLocks noChangeArrowheads="1"/>
          </p:cNvSpPr>
          <p:nvPr/>
        </p:nvSpPr>
        <p:spPr bwMode="auto">
          <a:xfrm>
            <a:off x="1546225" y="2127250"/>
            <a:ext cx="218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start (arrival rate </a:t>
            </a:r>
            <a:r>
              <a:rPr lang="en-US" altLang="x-none" sz="1800">
                <a:solidFill>
                  <a:srgbClr val="800080"/>
                </a:solidFill>
                <a:latin typeface="Times New Roman" charset="0"/>
              </a:rPr>
              <a:t>λ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605" name="Text Box 34"/>
          <p:cNvSpPr txBox="1">
            <a:spLocks noChangeArrowheads="1"/>
          </p:cNvSpPr>
          <p:nvPr/>
        </p:nvSpPr>
        <p:spPr bwMode="auto">
          <a:xfrm>
            <a:off x="6223000" y="1828800"/>
            <a:ext cx="24288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exit 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(throughput </a:t>
            </a:r>
            <a:r>
              <a:rPr lang="en-US" altLang="x-none" sz="1600">
                <a:solidFill>
                  <a:srgbClr val="800080"/>
                </a:solidFill>
                <a:latin typeface="Times New Roman" charset="0"/>
              </a:rPr>
              <a:t>λ 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until some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center saturates)</a:t>
            </a:r>
          </a:p>
          <a:p>
            <a:pPr algn="ctr"/>
            <a:endParaRPr lang="en-US" altLang="x-none" sz="28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0606" name="Group 35"/>
          <p:cNvGrpSpPr>
            <a:grpSpLocks/>
          </p:cNvGrpSpPr>
          <p:nvPr/>
        </p:nvGrpSpPr>
        <p:grpSpPr bwMode="auto">
          <a:xfrm flipH="1">
            <a:off x="990600" y="2438400"/>
            <a:ext cx="1085850" cy="406400"/>
            <a:chOff x="1180" y="3423"/>
            <a:chExt cx="684" cy="256"/>
          </a:xfrm>
        </p:grpSpPr>
        <p:grpSp>
          <p:nvGrpSpPr>
            <p:cNvPr id="110621" name="Group 36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10623" name="Rectangle 3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4" name="Rectangle 3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5" name="Rectangle 3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6" name="Line 4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7" name="Line 4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22" name="Line 42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07" name="Oval 23"/>
          <p:cNvSpPr>
            <a:spLocks noChangeArrowheads="1"/>
          </p:cNvSpPr>
          <p:nvPr/>
        </p:nvSpPr>
        <p:spPr bwMode="auto">
          <a:xfrm flipH="1">
            <a:off x="4106863" y="5349875"/>
            <a:ext cx="669925" cy="6699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08" name="Text Box 24"/>
          <p:cNvSpPr txBox="1">
            <a:spLocks noChangeArrowheads="1"/>
          </p:cNvSpPr>
          <p:nvPr/>
        </p:nvSpPr>
        <p:spPr bwMode="auto">
          <a:xfrm flipH="1">
            <a:off x="3898900" y="6092825"/>
            <a:ext cx="1258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Memory cache</a:t>
            </a:r>
          </a:p>
        </p:txBody>
      </p:sp>
      <p:cxnSp>
        <p:nvCxnSpPr>
          <p:cNvPr id="110609" name="AutoShape 28"/>
          <p:cNvCxnSpPr>
            <a:cxnSpLocks noChangeShapeType="1"/>
            <a:endCxn id="110607" idx="2"/>
          </p:cNvCxnSpPr>
          <p:nvPr/>
        </p:nvCxnSpPr>
        <p:spPr bwMode="auto">
          <a:xfrm rot="10800000" flipV="1">
            <a:off x="4776788" y="4724400"/>
            <a:ext cx="1395412" cy="960438"/>
          </a:xfrm>
          <a:prstGeom prst="bentConnector3">
            <a:avLst>
              <a:gd name="adj1" fmla="val 1648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610" name="Group 16"/>
          <p:cNvGrpSpPr>
            <a:grpSpLocks/>
          </p:cNvGrpSpPr>
          <p:nvPr/>
        </p:nvGrpSpPr>
        <p:grpSpPr bwMode="auto">
          <a:xfrm flipH="1">
            <a:off x="2947988" y="5105400"/>
            <a:ext cx="633412" cy="406400"/>
            <a:chOff x="3776" y="3429"/>
            <a:chExt cx="274" cy="109"/>
          </a:xfrm>
        </p:grpSpPr>
        <p:sp>
          <p:nvSpPr>
            <p:cNvPr id="110616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7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8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9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20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11" name="Oval 23"/>
          <p:cNvSpPr>
            <a:spLocks noChangeArrowheads="1"/>
          </p:cNvSpPr>
          <p:nvPr/>
        </p:nvSpPr>
        <p:spPr bwMode="auto">
          <a:xfrm flipH="1">
            <a:off x="2262188" y="4953000"/>
            <a:ext cx="671512" cy="6683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 flipH="1">
            <a:off x="3505200" y="4800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3" name="Line 31"/>
          <p:cNvSpPr>
            <a:spLocks noChangeShapeType="1"/>
          </p:cNvSpPr>
          <p:nvPr/>
        </p:nvSpPr>
        <p:spPr bwMode="auto">
          <a:xfrm flipH="1" flipV="1">
            <a:off x="3505200" y="54102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4" name="Text Box 24"/>
          <p:cNvSpPr txBox="1">
            <a:spLocks noChangeArrowheads="1"/>
          </p:cNvSpPr>
          <p:nvPr/>
        </p:nvSpPr>
        <p:spPr bwMode="auto">
          <a:xfrm flipH="1">
            <a:off x="2212975" y="464820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cxnSp>
        <p:nvCxnSpPr>
          <p:cNvPr id="110615" name="AutoShape 28"/>
          <p:cNvCxnSpPr>
            <a:cxnSpLocks noChangeShapeType="1"/>
          </p:cNvCxnSpPr>
          <p:nvPr/>
        </p:nvCxnSpPr>
        <p:spPr bwMode="auto">
          <a:xfrm rot="16200000" flipV="1">
            <a:off x="1497807" y="4445793"/>
            <a:ext cx="1371600" cy="252413"/>
          </a:xfrm>
          <a:prstGeom prst="bentConnector3">
            <a:avLst>
              <a:gd name="adj1" fmla="val -4644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425591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Analysis: Resource Demand of a Request</a:t>
            </a: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38BE2-AFB2-3D47-B4EB-065C0D808F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12643" name="Group 15"/>
          <p:cNvGrpSpPr>
            <a:grpSpLocks/>
          </p:cNvGrpSpPr>
          <p:nvPr/>
        </p:nvGrpSpPr>
        <p:grpSpPr bwMode="auto">
          <a:xfrm>
            <a:off x="1600200" y="1371600"/>
            <a:ext cx="990600" cy="1295400"/>
            <a:chOff x="2362200" y="2057400"/>
            <a:chExt cx="990600" cy="1295400"/>
          </a:xfrm>
        </p:grpSpPr>
        <p:sp>
          <p:nvSpPr>
            <p:cNvPr id="112657" name="Rectangle 8"/>
            <p:cNvSpPr>
              <a:spLocks noChangeArrowheads="1"/>
            </p:cNvSpPr>
            <p:nvPr/>
          </p:nvSpPr>
          <p:spPr bwMode="auto">
            <a:xfrm>
              <a:off x="2514600" y="2057400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2658" name="Oval 9"/>
            <p:cNvSpPr>
              <a:spLocks noChangeArrowheads="1"/>
            </p:cNvSpPr>
            <p:nvPr/>
          </p:nvSpPr>
          <p:spPr bwMode="auto">
            <a:xfrm>
              <a:off x="2362200" y="2438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4" name="Group 16"/>
          <p:cNvGrpSpPr>
            <a:grpSpLocks/>
          </p:cNvGrpSpPr>
          <p:nvPr/>
        </p:nvGrpSpPr>
        <p:grpSpPr bwMode="auto">
          <a:xfrm>
            <a:off x="1676400" y="4191000"/>
            <a:ext cx="990600" cy="1295400"/>
            <a:chOff x="3962400" y="2133600"/>
            <a:chExt cx="990600" cy="1295400"/>
          </a:xfrm>
        </p:grpSpPr>
        <p:sp>
          <p:nvSpPr>
            <p:cNvPr id="112655" name="Rectangle 10"/>
            <p:cNvSpPr>
              <a:spLocks noChangeArrowheads="1"/>
            </p:cNvSpPr>
            <p:nvPr/>
          </p:nvSpPr>
          <p:spPr bwMode="auto">
            <a:xfrm>
              <a:off x="4114800" y="213360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12656" name="Oval 12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5" name="Group 17"/>
          <p:cNvGrpSpPr>
            <a:grpSpLocks/>
          </p:cNvGrpSpPr>
          <p:nvPr/>
        </p:nvGrpSpPr>
        <p:grpSpPr bwMode="auto">
          <a:xfrm>
            <a:off x="1584325" y="2830513"/>
            <a:ext cx="1066800" cy="1284287"/>
            <a:chOff x="5486400" y="2221468"/>
            <a:chExt cx="1066800" cy="1283732"/>
          </a:xfrm>
        </p:grpSpPr>
        <p:sp>
          <p:nvSpPr>
            <p:cNvPr id="112653" name="Rectangle 11"/>
            <p:cNvSpPr>
              <a:spLocks noChangeArrowheads="1"/>
            </p:cNvSpPr>
            <p:nvPr/>
          </p:nvSpPr>
          <p:spPr bwMode="auto">
            <a:xfrm>
              <a:off x="5486400" y="2221468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5562600" y="25908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46" name="Rectangle 19"/>
          <p:cNvSpPr>
            <a:spLocks noChangeArrowheads="1"/>
          </p:cNvSpPr>
          <p:nvPr/>
        </p:nvSpPr>
        <p:spPr bwMode="auto">
          <a:xfrm>
            <a:off x="3505200" y="1905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7" name="Rectangle 20"/>
          <p:cNvSpPr>
            <a:spLocks noChangeArrowheads="1"/>
          </p:cNvSpPr>
          <p:nvPr/>
        </p:nvSpPr>
        <p:spPr bwMode="auto">
          <a:xfrm>
            <a:off x="3489325" y="3452813"/>
            <a:ext cx="520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8" name="Rectangle 21"/>
          <p:cNvSpPr>
            <a:spLocks noChangeArrowheads="1"/>
          </p:cNvSpPr>
          <p:nvPr/>
        </p:nvSpPr>
        <p:spPr bwMode="auto">
          <a:xfrm>
            <a:off x="3565525" y="4811713"/>
            <a:ext cx="532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grpSp>
        <p:nvGrpSpPr>
          <p:cNvPr id="112649" name="Group 22"/>
          <p:cNvGrpSpPr>
            <a:grpSpLocks/>
          </p:cNvGrpSpPr>
          <p:nvPr/>
        </p:nvGrpSpPr>
        <p:grpSpPr bwMode="auto">
          <a:xfrm>
            <a:off x="1633538" y="5486400"/>
            <a:ext cx="1171575" cy="1295400"/>
            <a:chOff x="3962400" y="2133600"/>
            <a:chExt cx="1170627" cy="1295400"/>
          </a:xfrm>
        </p:grpSpPr>
        <p:sp>
          <p:nvSpPr>
            <p:cNvPr id="112651" name="Rectangle 23"/>
            <p:cNvSpPr>
              <a:spLocks noChangeArrowheads="1"/>
            </p:cNvSpPr>
            <p:nvPr/>
          </p:nvSpPr>
          <p:spPr bwMode="auto">
            <a:xfrm>
              <a:off x="4114800" y="2133600"/>
              <a:ext cx="10182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12652" name="Oval 24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50" name="Rectangle 25"/>
          <p:cNvSpPr>
            <a:spLocks noChangeArrowheads="1"/>
          </p:cNvSpPr>
          <p:nvPr/>
        </p:nvSpPr>
        <p:spPr bwMode="auto">
          <a:xfrm>
            <a:off x="3522663" y="6107113"/>
            <a:ext cx="540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</p:spTree>
    <p:extLst>
      <p:ext uri="{BB962C8B-B14F-4D97-AF65-F5344CB8AC3E}">
        <p14:creationId xmlns:p14="http://schemas.microsoft.com/office/powerpoint/2010/main" val="2441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ea typeface="宋体" charset="-122"/>
              </a:rPr>
              <a:t>Admin and recap</a:t>
            </a:r>
          </a:p>
          <a:p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/>
            <a:r>
              <a:rPr lang="en-US" altLang="x-none" dirty="0" smtClean="0">
                <a:ea typeface="宋体" charset="-122"/>
              </a:rPr>
              <a:t>Thread design</a:t>
            </a:r>
            <a:endParaRPr lang="en-US" altLang="x-none" dirty="0">
              <a:ea typeface="宋体" charset="-122"/>
            </a:endParaRPr>
          </a:p>
          <a:p>
            <a:pPr lvl="1"/>
            <a:r>
              <a:rPr lang="en-US" altLang="x-none" dirty="0" smtClean="0">
                <a:ea typeface="宋体" charset="-122"/>
              </a:rPr>
              <a:t>Asynchronous design</a:t>
            </a:r>
            <a:endParaRPr lang="en-US" altLang="x-none" dirty="0">
              <a:ea typeface="宋体" charset="-122"/>
            </a:endParaRP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 smtClean="0">
                <a:ea typeface="宋体" charset="-122"/>
              </a:rPr>
              <a:t>Multiplexed (selected),  reactive programming</a:t>
            </a:r>
          </a:p>
          <a:p>
            <a:pPr lvl="2"/>
            <a:r>
              <a:rPr lang="en-US" altLang="x-none" dirty="0" smtClean="0">
                <a:ea typeface="宋体" charset="-122"/>
              </a:rPr>
              <a:t>Asynchronous, proactive programming (asynchronous channel </a:t>
            </a:r>
            <a:r>
              <a:rPr lang="en-US" altLang="x-none" dirty="0">
                <a:ea typeface="宋体" charset="-122"/>
              </a:rPr>
              <a:t>+ f</a:t>
            </a:r>
            <a:r>
              <a:rPr lang="en-US" altLang="x-none" dirty="0" smtClean="0">
                <a:ea typeface="宋体" charset="-122"/>
              </a:rPr>
              <a:t>uture/completion handler)</a:t>
            </a:r>
          </a:p>
          <a:p>
            <a:pPr lvl="1"/>
            <a:r>
              <a:rPr lang="en-US" altLang="x-none" dirty="0" smtClean="0">
                <a:ea typeface="宋体" charset="-122"/>
              </a:rPr>
              <a:t>Operational analysis</a:t>
            </a:r>
          </a:p>
          <a:p>
            <a:r>
              <a:rPr lang="en-US" altLang="x-none" dirty="0" smtClean="0">
                <a:ea typeface="宋体" charset="-122"/>
              </a:rPr>
              <a:t>Multi-servers</a:t>
            </a:r>
          </a:p>
          <a:p>
            <a:endParaRPr lang="en-US" altLang="x-none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Quantities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r>
              <a:rPr lang="en-US" altLang="x-none" sz="2000">
                <a:ea typeface="ＭＳ Ｐゴシック" charset="-128"/>
              </a:rPr>
              <a:t>T: observation interval                 Ai: # arrivals to device i</a:t>
            </a:r>
          </a:p>
          <a:p>
            <a:r>
              <a:rPr lang="en-US" altLang="x-none" sz="2000">
                <a:ea typeface="ＭＳ Ｐゴシック" charset="-128"/>
              </a:rPr>
              <a:t>Bi: busy time of device i               Ci: # completions at device i</a:t>
            </a:r>
          </a:p>
          <a:p>
            <a:r>
              <a:rPr lang="en-US" altLang="x-none" sz="2000">
                <a:ea typeface="ＭＳ Ｐゴシック" charset="-128"/>
              </a:rPr>
              <a:t>i = 0 denotes system</a:t>
            </a:r>
          </a:p>
          <a:p>
            <a:endParaRPr lang="en-US" altLang="x-none" sz="2000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BCA5316-5723-9545-BE9F-32567C854E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8838" y="2971800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2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71800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24438" y="2667000"/>
          <a:ext cx="69056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3" name="Equation" r:id="rId6" imgW="152268" imgH="253780" progId="Equation.3">
                  <p:embed/>
                </p:oleObj>
              </mc:Choice>
              <mc:Fallback>
                <p:oleObj name="Equation" r:id="rId6" imgW="152268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667000"/>
                        <a:ext cx="69056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76438" y="4038600"/>
          <a:ext cx="324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4" name="Equation" r:id="rId8" imgW="1079500" imgH="228600" progId="Equation.3">
                  <p:embed/>
                </p:oleObj>
              </mc:Choice>
              <mc:Fallback>
                <p:oleObj name="Equation" r:id="rId8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38600"/>
                        <a:ext cx="32432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153025" y="3733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5" name="Equation" r:id="rId10" imgW="164957" imgH="253780" progId="Equation.3">
                  <p:embed/>
                </p:oleObj>
              </mc:Choice>
              <mc:Fallback>
                <p:oleObj name="Equation" r:id="rId10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733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076450" y="5029200"/>
          <a:ext cx="2876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6" name="Equation" r:id="rId12" imgW="1016000" imgH="228600" progId="Equation.3">
                  <p:embed/>
                </p:oleObj>
              </mc:Choice>
              <mc:Fallback>
                <p:oleObj name="Equation" r:id="rId12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29200"/>
                        <a:ext cx="2876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57788" y="47244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7" name="Equation" r:id="rId14" imgW="164957" imgH="253780" progId="Equation.3">
                  <p:embed/>
                </p:oleObj>
              </mc:Choice>
              <mc:Fallback>
                <p:oleObj name="Equation" r:id="rId14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244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28750" y="5943600"/>
          <a:ext cx="4308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8" name="Equation" r:id="rId16" imgW="1435100" imgH="228600" progId="Equation.3">
                  <p:embed/>
                </p:oleObj>
              </mc:Choice>
              <mc:Fallback>
                <p:oleObj name="Equation" r:id="rId16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943600"/>
                        <a:ext cx="4308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05488" y="5581650"/>
          <a:ext cx="7477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9" name="Equation" r:id="rId18" imgW="165028" imgH="279279" progId="Equation.3">
                  <p:embed/>
                </p:oleObj>
              </mc:Choice>
              <mc:Fallback>
                <p:oleObj name="Equation" r:id="rId18" imgW="16502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581650"/>
                        <a:ext cx="7477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Utilization Law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1371600"/>
          </a:xfrm>
        </p:spPr>
        <p:txBody>
          <a:bodyPr/>
          <a:lstStyle/>
          <a:p>
            <a:r>
              <a:rPr lang="en-US" altLang="x-none" sz="2000">
                <a:ea typeface="ＭＳ Ｐゴシック" charset="-128"/>
              </a:rPr>
              <a:t>The law is independent of any assumption on arrival/service process</a:t>
            </a:r>
          </a:p>
          <a:p>
            <a:r>
              <a:rPr lang="en-US" altLang="x-none" sz="2000">
                <a:ea typeface="ＭＳ Ｐゴシック" charset="-128"/>
              </a:rPr>
              <a:t>Example: Suppose NIC processes 125 pkts/sec, and each pkt takes 2 ms. What is utilization of the network NIC?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3A91E62-095B-904D-BA74-2E9B8417E13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0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/>
          <p:cNvGraphicFramePr>
            <a:graphicFrameLocks noChangeAspect="1"/>
          </p:cNvGraphicFramePr>
          <p:nvPr/>
        </p:nvGraphicFramePr>
        <p:xfrm>
          <a:off x="4267200" y="1447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1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16325" y="2686050"/>
          <a:ext cx="18970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2" name="Equation" r:id="rId8" imgW="419100" imgH="279400" progId="Equation.3">
                  <p:embed/>
                </p:oleObj>
              </mc:Choice>
              <mc:Fallback>
                <p:oleObj name="Equation" r:id="rId8" imgW="419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686050"/>
                        <a:ext cx="189706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29025" y="4152900"/>
          <a:ext cx="1781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3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152900"/>
                        <a:ext cx="1781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6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Deriving Relationship Between R, U, and S for 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r>
              <a:rPr lang="en-US" altLang="x-none" sz="2000">
                <a:ea typeface="ＭＳ Ｐゴシック" charset="-128"/>
              </a:rPr>
              <a:t>Assume flow balanced (arrival=throughput), Little</a:t>
            </a:r>
            <a:r>
              <a:rPr lang="en-US" altLang="en-US" sz="2000">
                <a:ea typeface="ＭＳ Ｐゴシック" charset="-128"/>
              </a:rPr>
              <a:t>’</a:t>
            </a:r>
            <a:r>
              <a:rPr lang="en-US" altLang="x-none" sz="2000">
                <a:ea typeface="ＭＳ Ｐゴシック" charset="-128"/>
              </a:rPr>
              <a:t>s Law:</a:t>
            </a:r>
          </a:p>
          <a:p>
            <a:endParaRPr lang="en-US" altLang="x-none" sz="2000">
              <a:ea typeface="ＭＳ Ｐゴシック" charset="-128"/>
            </a:endParaRPr>
          </a:p>
          <a:p>
            <a:endParaRPr lang="en-US" altLang="x-none" sz="2000">
              <a:ea typeface="ＭＳ Ｐゴシック" charset="-128"/>
            </a:endParaRP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Assume PASTA (Poisson arrival--memory-less arrival--sees time average), a new request sees Q ahead of it, and FIFO</a:t>
            </a:r>
          </a:p>
          <a:p>
            <a:endParaRPr lang="en-US" altLang="x-none" sz="2000">
              <a:ea typeface="ＭＳ Ｐゴシック" charset="-128"/>
            </a:endParaRPr>
          </a:p>
          <a:p>
            <a:endParaRPr lang="en-US" altLang="x-none" sz="2000">
              <a:ea typeface="ＭＳ Ｐゴシック" charset="-128"/>
            </a:endParaRPr>
          </a:p>
          <a:p>
            <a:endParaRPr lang="en-US" altLang="x-none" sz="2000">
              <a:ea typeface="ＭＳ Ｐゴシック" charset="-128"/>
            </a:endParaRPr>
          </a:p>
          <a:p>
            <a:r>
              <a:rPr lang="en-US" altLang="x-none" sz="2000">
                <a:ea typeface="ＭＳ Ｐゴシック" charset="-128"/>
              </a:rPr>
              <a:t>According to utilization law, U = XS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06BCC7-6DB9-5341-980A-0AECD60C03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8788" name="Object 2"/>
          <p:cNvGraphicFramePr>
            <a:graphicFrameLocks noChangeAspect="1"/>
          </p:cNvGraphicFramePr>
          <p:nvPr/>
        </p:nvGraphicFramePr>
        <p:xfrm>
          <a:off x="1676400" y="1855788"/>
          <a:ext cx="4724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4" name="Equation" r:id="rId4" imgW="850531" imgH="203112" progId="Equation.3">
                  <p:embed/>
                </p:oleObj>
              </mc:Choice>
              <mc:Fallback>
                <p:oleObj name="Equation" r:id="rId4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5788"/>
                        <a:ext cx="4724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3810000"/>
          <a:ext cx="7239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5" name="Equation" r:id="rId6" imgW="1409088" imgH="203112" progId="Equation.3">
                  <p:embed/>
                </p:oleObj>
              </mc:Choice>
              <mc:Fallback>
                <p:oleObj name="Equation" r:id="rId6" imgW="140908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239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90600" y="5791200"/>
          <a:ext cx="297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6" name="Equation" r:id="rId8" imgW="736280" imgH="177723" progId="Equation.3">
                  <p:embed/>
                </p:oleObj>
              </mc:Choice>
              <mc:Fallback>
                <p:oleObj name="Equation" r:id="rId8" imgW="7362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297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038600" y="5780088"/>
            <a:ext cx="3221038" cy="787400"/>
            <a:chOff x="4038600" y="5780088"/>
            <a:chExt cx="3221038" cy="787400"/>
          </a:xfrm>
        </p:grpSpPr>
        <p:graphicFrame>
          <p:nvGraphicFramePr>
            <p:cNvPr id="118792" name="Object 5"/>
            <p:cNvGraphicFramePr>
              <a:graphicFrameLocks noChangeAspect="1"/>
            </p:cNvGraphicFramePr>
            <p:nvPr/>
          </p:nvGraphicFramePr>
          <p:xfrm>
            <a:off x="5311775" y="5780088"/>
            <a:ext cx="19478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47" name="Equation" r:id="rId10" imgW="482391" imgH="228501" progId="Equation.3">
                    <p:embed/>
                  </p:oleObj>
                </mc:Choice>
                <mc:Fallback>
                  <p:oleObj name="Equation" r:id="rId10" imgW="482391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775" y="5780088"/>
                          <a:ext cx="194786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3" name="Right Arrow 8"/>
            <p:cNvSpPr>
              <a:spLocks noChangeArrowheads="1"/>
            </p:cNvSpPr>
            <p:nvPr/>
          </p:nvSpPr>
          <p:spPr bwMode="auto">
            <a:xfrm>
              <a:off x="4038600" y="6096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Forced Flow Law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Assume each request visits device i Vi times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0AD3AC-D1C8-F048-935E-3F62A488B4A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524000" y="2895600"/>
          <a:ext cx="3243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8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243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4700588" y="25908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9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908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016375" y="3829050"/>
          <a:ext cx="20129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0" name="Equation" r:id="rId8" imgW="444307" imgH="279279" progId="Equation.3">
                  <p:embed/>
                </p:oleObj>
              </mc:Choice>
              <mc:Fallback>
                <p:oleObj name="Equation" r:id="rId8" imgW="44430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29050"/>
                        <a:ext cx="201295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124325" y="5219700"/>
          <a:ext cx="18399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1" name="Equation" r:id="rId10" imgW="406224" imgH="228501" progId="Equation.3">
                  <p:embed/>
                </p:oleObj>
              </mc:Choice>
              <mc:Fallback>
                <p:oleObj name="Equation" r:id="rId10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5219700"/>
                        <a:ext cx="18399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2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Device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7772400" cy="17526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Define Di = Vi Si as the total demand of a request on device i</a:t>
            </a:r>
          </a:p>
          <a:p>
            <a:r>
              <a:rPr lang="en-US" altLang="x-none" sz="2400">
                <a:ea typeface="ＭＳ Ｐゴシック" charset="-128"/>
              </a:rPr>
              <a:t>The device with the highest Di has the highest utilization, and thus is called the </a:t>
            </a: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bottleneck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BD3446A-AAC2-2A41-B3CA-6CC9267025B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2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4343400" y="1651000"/>
          <a:ext cx="1309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3" name="Equation" r:id="rId6" imgW="317362" imgH="228501" progId="Equation.3">
                  <p:embed/>
                </p:oleObj>
              </mc:Choice>
              <mc:Fallback>
                <p:oleObj name="Equation" r:id="rId6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51000"/>
                        <a:ext cx="1309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4003675" y="2667000"/>
          <a:ext cx="1990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4" name="Equation" r:id="rId8" imgW="482391" imgH="228501" progId="Equation.3">
                  <p:embed/>
                </p:oleObj>
              </mc:Choice>
              <mc:Fallback>
                <p:oleObj name="Equation" r:id="rId8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2667000"/>
                        <a:ext cx="1990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3976688" y="3657600"/>
          <a:ext cx="209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5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657600"/>
                        <a:ext cx="2095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Bottleneck vs System Throughput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513B35-E750-9D49-9A12-6CA8CA88B45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0" y="2057400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2" name="Equation" r:id="rId4" imgW="1600200" imgH="228600" progId="Equation.3">
                  <p:embed/>
                </p:oleObj>
              </mc:Choice>
              <mc:Fallback>
                <p:oleObj name="Equation" r:id="rId4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95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5"/>
          <p:cNvGraphicFramePr>
            <a:graphicFrameLocks noChangeAspect="1"/>
          </p:cNvGraphicFramePr>
          <p:nvPr/>
        </p:nvGraphicFramePr>
        <p:xfrm>
          <a:off x="3451225" y="3886200"/>
          <a:ext cx="1611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3" name="Equation" r:id="rId6" imgW="545626" imgH="253780" progId="Equation.3">
                  <p:embed/>
                </p:oleObj>
              </mc:Choice>
              <mc:Fallback>
                <p:oleObj name="Equation" r:id="rId6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886200"/>
                        <a:ext cx="1611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2790825" y="39624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94" name="Equation" r:id="rId8" imgW="190417" imgH="152334" progId="Equation.3">
                  <p:embed/>
                </p:oleObj>
              </mc:Choice>
              <mc:Fallback>
                <p:oleObj name="Equation" r:id="rId8" imgW="190417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962400"/>
                        <a:ext cx="56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6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 request may need</a:t>
            </a:r>
          </a:p>
          <a:p>
            <a:pPr lvl="1"/>
            <a:r>
              <a:rPr lang="en-US" altLang="x-none">
                <a:ea typeface="ＭＳ Ｐゴシック" charset="-128"/>
              </a:rPr>
              <a:t>10 ms CPU execution time</a:t>
            </a:r>
          </a:p>
          <a:p>
            <a:pPr lvl="1"/>
            <a:r>
              <a:rPr lang="en-US" altLang="x-none">
                <a:ea typeface="ＭＳ Ｐゴシック" charset="-128"/>
              </a:rPr>
              <a:t>1 Mbytes network bw</a:t>
            </a:r>
          </a:p>
          <a:p>
            <a:pPr lvl="1"/>
            <a:r>
              <a:rPr lang="en-US" altLang="x-none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>
                <a:ea typeface="ＭＳ Ｐゴシック" charset="-128"/>
              </a:rPr>
              <a:t>50% hit in memory cache</a:t>
            </a:r>
          </a:p>
          <a:p>
            <a:r>
              <a:rPr lang="en-US" altLang="x-none">
                <a:ea typeface="ＭＳ Ｐゴシック" charset="-128"/>
              </a:rPr>
              <a:t>Suppose network bw is 100 Mbps, disk I/O rate is 1 ms per 8 Kbytes (assuming the program reads 8 KB each time)</a:t>
            </a:r>
          </a:p>
          <a:p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Where is the bottleneck?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3DB2AAA-A8D0-4D4C-9788-5B12B08410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 (cont.)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CPU: </a:t>
            </a:r>
          </a:p>
          <a:p>
            <a:pPr lvl="1"/>
            <a:r>
              <a:rPr lang="en-US" altLang="x-none">
                <a:ea typeface="ＭＳ Ｐゴシック" charset="-128"/>
              </a:rPr>
              <a:t>D</a:t>
            </a:r>
            <a:r>
              <a:rPr lang="en-US" altLang="x-none" baseline="-25000">
                <a:ea typeface="ＭＳ Ｐゴシック" charset="-128"/>
              </a:rPr>
              <a:t>CPU</a:t>
            </a:r>
            <a:r>
              <a:rPr lang="en-US" altLang="x-none">
                <a:ea typeface="ＭＳ Ｐゴシック" charset="-128"/>
              </a:rPr>
              <a:t>=</a:t>
            </a:r>
          </a:p>
          <a:p>
            <a:pPr lvl="1"/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Network:  </a:t>
            </a:r>
          </a:p>
          <a:p>
            <a:pPr lvl="1"/>
            <a:r>
              <a:rPr lang="en-US" altLang="x-none">
                <a:ea typeface="ＭＳ Ｐゴシック" charset="-128"/>
              </a:rPr>
              <a:t>D</a:t>
            </a:r>
            <a:r>
              <a:rPr lang="en-US" altLang="x-none" baseline="-25000">
                <a:ea typeface="ＭＳ Ｐゴシック" charset="-128"/>
              </a:rPr>
              <a:t>Net</a:t>
            </a:r>
            <a:r>
              <a:rPr lang="en-US" altLang="x-none">
                <a:ea typeface="ＭＳ Ｐゴシック" charset="-128"/>
              </a:rPr>
              <a:t> =</a:t>
            </a:r>
          </a:p>
          <a:p>
            <a:pPr lvl="1"/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Disk I/O: </a:t>
            </a:r>
          </a:p>
          <a:p>
            <a:pPr lvl="1"/>
            <a:r>
              <a:rPr lang="en-US" altLang="x-none">
                <a:ea typeface="ＭＳ Ｐゴシック" charset="-128"/>
              </a:rPr>
              <a:t>Ddisk =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67D351-ACD0-BC4F-8614-865CF4A36BC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220913"/>
            <a:ext cx="31527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10 ms ( 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 100 requests/s)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54488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 Mbytes / 100 Mbps = 80 ms (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., 12.5 requests/s)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48768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0.5 * 1 ms * 1M/8K = 62.5 ms 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(e.q. = 16 requests/s)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2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A request may need</a:t>
            </a:r>
          </a:p>
          <a:p>
            <a:pPr lvl="1"/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150</a:t>
            </a:r>
            <a:r>
              <a:rPr lang="en-US" altLang="x-none" sz="2000">
                <a:ea typeface="ＭＳ Ｐゴシック" charset="-128"/>
              </a:rPr>
              <a:t> ms CPU execution time (e.g., </a:t>
            </a:r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dynamic content</a:t>
            </a:r>
            <a:r>
              <a:rPr lang="en-US" altLang="x-none" sz="2000">
                <a:ea typeface="ＭＳ Ｐゴシック" charset="-128"/>
              </a:rPr>
              <a:t>)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1 Mbytes network bw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sz="1800">
                <a:ea typeface="ＭＳ Ｐゴシック" charset="-128"/>
              </a:rPr>
              <a:t>50% hit in memory cache</a:t>
            </a:r>
          </a:p>
          <a:p>
            <a:r>
              <a:rPr lang="en-US" altLang="x-none" sz="2400">
                <a:ea typeface="ＭＳ Ｐゴシック" charset="-128"/>
              </a:rPr>
              <a:t>Suppose network bw is 100 Mbps, disk I/O rate is 1 ms per 8 Kbytes (assuming the program reads 8 KB each time)</a:t>
            </a:r>
          </a:p>
          <a:p>
            <a:endParaRPr lang="en-US" altLang="x-none" sz="2400">
              <a:ea typeface="ＭＳ Ｐゴシック" charset="-128"/>
            </a:endParaRPr>
          </a:p>
          <a:p>
            <a:r>
              <a:rPr lang="en-US" altLang="x-none" sz="2400">
                <a:ea typeface="ＭＳ Ｐゴシック" charset="-128"/>
              </a:rPr>
              <a:t>Bottleneck: CPU -&gt; use multiple threads to use more CPUs, if available, to avoid CPU as bottleneck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273296B-86B4-204C-A688-3407660E1E3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Interactive Response Time Law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System setup</a:t>
            </a:r>
          </a:p>
          <a:p>
            <a:pPr lvl="1"/>
            <a:r>
              <a:rPr lang="en-US" altLang="x-none">
                <a:ea typeface="ＭＳ Ｐゴシック" charset="-128"/>
              </a:rPr>
              <a:t>Closed system with N users</a:t>
            </a:r>
          </a:p>
          <a:p>
            <a:pPr lvl="1"/>
            <a:r>
              <a:rPr lang="en-US" altLang="x-none">
                <a:ea typeface="ＭＳ Ｐゴシック" charset="-128"/>
              </a:rPr>
              <a:t>Each user sends in a request, after response, think time, and then sends next request </a:t>
            </a:r>
          </a:p>
          <a:p>
            <a:endParaRPr lang="en-US" altLang="x-none" i="1">
              <a:ea typeface="ＭＳ Ｐゴシック" charset="-128"/>
            </a:endParaRPr>
          </a:p>
          <a:p>
            <a:pPr lvl="1"/>
            <a:r>
              <a:rPr lang="en-US" altLang="x-none" i="1">
                <a:ea typeface="ＭＳ Ｐゴシック" charset="-128"/>
              </a:rPr>
              <a:t>Notation</a:t>
            </a:r>
          </a:p>
          <a:p>
            <a:pPr lvl="2"/>
            <a:r>
              <a:rPr lang="en-US" altLang="x-none" i="1">
                <a:ea typeface="ＭＳ Ｐゴシック" charset="-128"/>
              </a:rPr>
              <a:t>Z = user think-time, R = Response time</a:t>
            </a:r>
          </a:p>
          <a:p>
            <a:pPr lvl="1"/>
            <a:endParaRPr lang="en-US" altLang="x-none" i="1">
              <a:ea typeface="ＭＳ Ｐゴシック" charset="-128"/>
            </a:endParaRPr>
          </a:p>
          <a:p>
            <a:pPr lvl="1"/>
            <a:r>
              <a:rPr lang="en-US" altLang="x-none">
                <a:ea typeface="ＭＳ Ｐゴシック" charset="-128"/>
              </a:rPr>
              <a:t>The total cycle time of a user request is </a:t>
            </a:r>
            <a:r>
              <a:rPr lang="en-US" altLang="x-none" i="1">
                <a:ea typeface="ＭＳ Ｐゴシック" charset="-128"/>
              </a:rPr>
              <a:t>R+Z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E5D0AB1-B565-B641-B5E1-751EAEEB19B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685800" y="5675313"/>
            <a:ext cx="7086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In duration T, #requests generated by each user:</a:t>
            </a:r>
            <a:endParaRPr lang="en-US" altLang="x-none" sz="2800" i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0" y="617220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i="1">
                <a:solidFill>
                  <a:srgbClr val="000000"/>
                </a:solidFill>
                <a:latin typeface="Comic Sans MS" charset="0"/>
              </a:rPr>
              <a:t>T/(R+Z) requests 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Admin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Assignment three status and questions.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Interactive Response Time Law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i="1">
                <a:ea typeface="ＭＳ Ｐゴシック" charset="-128"/>
              </a:rPr>
              <a:t>If N users and flow balanced: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CF2434-949F-1943-BB82-9E57BB6C58D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566738" y="2286000"/>
          <a:ext cx="7069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40" name="Equation" r:id="rId4" imgW="2298700" imgH="203200" progId="Equation.3">
                  <p:embed/>
                </p:oleObj>
              </mc:Choice>
              <mc:Fallback>
                <p:oleObj name="Equation" r:id="rId4" imgW="2298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286000"/>
                        <a:ext cx="70691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800600" y="2971800"/>
          <a:ext cx="1289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41" name="Equation" r:id="rId6" imgW="419100" imgH="279400" progId="Equation.3">
                  <p:embed/>
                </p:oleObj>
              </mc:Choice>
              <mc:Fallback>
                <p:oleObj name="Equation" r:id="rId6" imgW="419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1289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800600" y="3886200"/>
          <a:ext cx="1171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42" name="Equation" r:id="rId8" imgW="381000" imgH="228600" progId="Equation.3">
                  <p:embed/>
                </p:oleObj>
              </mc:Choice>
              <mc:Fallback>
                <p:oleObj name="Equation" r:id="rId8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6200"/>
                        <a:ext cx="1171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124200" y="5029200"/>
          <a:ext cx="203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43" name="Equation" r:id="rId10" imgW="660400" imgH="228600" progId="Equation.3">
                  <p:embed/>
                </p:oleObj>
              </mc:Choice>
              <mc:Fallback>
                <p:oleObj name="Equation" r:id="rId10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03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4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Analysis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9906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Here D is the sum of Di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02815E-7EC5-9A49-8940-9BD24D27959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1447800" y="1981200"/>
          <a:ext cx="56102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16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56102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954088" y="3481388"/>
          <a:ext cx="67516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17" name="Equation" r:id="rId6" imgW="1727200" imgH="228600" progId="Equation.3">
                  <p:embed/>
                </p:oleObj>
              </mc:Choice>
              <mc:Fallback>
                <p:oleObj name="Equation" r:id="rId6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481388"/>
                        <a:ext cx="67516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Proof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We know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3E819BF-878F-9249-B001-04825D449F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905000" y="2438400"/>
          <a:ext cx="15351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4" name="Equation" r:id="rId4" imgW="545626" imgH="253780" progId="Equation.3">
                  <p:embed/>
                </p:oleObj>
              </mc:Choice>
              <mc:Fallback>
                <p:oleObj name="Equation" r:id="rId4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15351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"/>
          <p:cNvGraphicFramePr>
            <a:graphicFrameLocks noChangeAspect="1"/>
          </p:cNvGraphicFramePr>
          <p:nvPr/>
        </p:nvGraphicFramePr>
        <p:xfrm>
          <a:off x="4267200" y="2514600"/>
          <a:ext cx="1857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5" name="Equation" r:id="rId6" imgW="660113" imgH="203112" progId="Equation.3">
                  <p:embed/>
                </p:oleObj>
              </mc:Choice>
              <mc:Fallback>
                <p:oleObj name="Equation" r:id="rId6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1857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2362200" y="228600"/>
          <a:ext cx="3667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6" name="Equation" r:id="rId8" imgW="1435100" imgH="254000" progId="Equation.3">
                  <p:embed/>
                </p:oleObj>
              </mc:Choice>
              <mc:Fallback>
                <p:oleObj name="Equation" r:id="rId8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"/>
                        <a:ext cx="3667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5"/>
          <p:cNvGraphicFramePr>
            <a:graphicFrameLocks noChangeAspect="1"/>
          </p:cNvGraphicFramePr>
          <p:nvPr/>
        </p:nvGraphicFramePr>
        <p:xfrm>
          <a:off x="3505200" y="762000"/>
          <a:ext cx="51419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7" name="Equation" r:id="rId10" imgW="1727200" imgH="228600" progId="Equation.3">
                  <p:embed/>
                </p:oleObj>
              </mc:Choice>
              <mc:Fallback>
                <p:oleObj name="Equation" r:id="rId10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762000"/>
                        <a:ext cx="51419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"/>
          <p:cNvGraphicFramePr>
            <a:graphicFrameLocks noChangeAspect="1"/>
          </p:cNvGraphicFramePr>
          <p:nvPr/>
        </p:nvGraphicFramePr>
        <p:xfrm>
          <a:off x="914400" y="4191000"/>
          <a:ext cx="203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8" name="Equation" r:id="rId12" imgW="660400" imgH="228600" progId="Equation.3">
                  <p:embed/>
                </p:oleObj>
              </mc:Choice>
              <mc:Fallback>
                <p:oleObj name="Equation" r:id="rId12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03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81000" y="3276600"/>
            <a:ext cx="6240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Using interactive response time law: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052888" y="4191000"/>
          <a:ext cx="2892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9" name="Equation" r:id="rId14" imgW="939800" imgH="228600" progId="Equation.3">
                  <p:embed/>
                </p:oleObj>
              </mc:Choice>
              <mc:Fallback>
                <p:oleObj name="Equation" r:id="rId14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4191000"/>
                        <a:ext cx="2892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8"/>
          <p:cNvGraphicFramePr>
            <a:graphicFrameLocks noChangeAspect="1"/>
          </p:cNvGraphicFramePr>
          <p:nvPr/>
        </p:nvGraphicFramePr>
        <p:xfrm>
          <a:off x="1066800" y="5715000"/>
          <a:ext cx="1679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0" name="Equation" r:id="rId16" imgW="545863" imgH="228501" progId="Equation.3">
                  <p:embed/>
                </p:oleObj>
              </mc:Choice>
              <mc:Fallback>
                <p:oleObj name="Equation" r:id="rId16" imgW="54586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1679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ight Arrow 12"/>
          <p:cNvSpPr>
            <a:spLocks noChangeArrowheads="1"/>
          </p:cNvSpPr>
          <p:nvPr/>
        </p:nvSpPr>
        <p:spPr bwMode="auto">
          <a:xfrm>
            <a:off x="3200400" y="4343400"/>
            <a:ext cx="762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61" name="Right Arrow 13"/>
          <p:cNvSpPr>
            <a:spLocks noChangeArrowheads="1"/>
          </p:cNvSpPr>
          <p:nvPr/>
        </p:nvSpPr>
        <p:spPr bwMode="auto">
          <a:xfrm>
            <a:off x="3124200" y="5867400"/>
            <a:ext cx="762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4343400" y="5791200"/>
          <a:ext cx="1679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1" name="Equation" r:id="rId18" imgW="545863" imgH="228501" progId="Equation.3">
                  <p:embed/>
                </p:oleObj>
              </mc:Choice>
              <mc:Fallback>
                <p:oleObj name="Equation" r:id="rId18" imgW="54586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91200"/>
                        <a:ext cx="1679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7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Summary: Operational Laws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Utilization law: U = XS</a:t>
            </a:r>
          </a:p>
          <a:p>
            <a:r>
              <a:rPr lang="en-US" altLang="x-none">
                <a:ea typeface="ＭＳ Ｐゴシック" charset="-128"/>
              </a:rPr>
              <a:t>Forced flow law: Xi = Vi X</a:t>
            </a:r>
          </a:p>
          <a:p>
            <a:r>
              <a:rPr lang="en-US" altLang="x-none">
                <a:ea typeface="ＭＳ Ｐゴシック" charset="-128"/>
              </a:rPr>
              <a:t>Bottleneck device: largest Di = Vi Si</a:t>
            </a:r>
          </a:p>
          <a:p>
            <a:r>
              <a:rPr lang="en-US" altLang="x-none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Law: Qi = Xi Ri</a:t>
            </a:r>
          </a:p>
          <a:p>
            <a:r>
              <a:rPr lang="en-US" altLang="x-none">
                <a:ea typeface="ＭＳ Ｐゴシック" charset="-128"/>
              </a:rPr>
              <a:t>Bottleneck bound of interactive response (for the given closed model):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5405FE-71EE-3B47-BBDD-37C55D312095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eaLnBrk="1" hangingPunct="1"/>
              <a:t>33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2057400" y="4570413"/>
          <a:ext cx="36718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4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0413"/>
                        <a:ext cx="36718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1676400" y="5257800"/>
          <a:ext cx="4419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5" name="Equation" r:id="rId6" imgW="1727200" imgH="228600" progId="Equation.3">
                  <p:embed/>
                </p:oleObj>
              </mc:Choice>
              <mc:Fallback>
                <p:oleObj name="Equation" r:id="rId6" imgW="172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44196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2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In Practice: Common Bottlenecks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No more file descriptors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Sockets stuck in TIME_WAIT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High memory use (swapping)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CPU overload</a:t>
            </a:r>
          </a:p>
          <a:p>
            <a:pPr eaLnBrk="1" hangingPunct="1"/>
            <a:r>
              <a:rPr lang="en-US" altLang="x-none">
                <a:ea typeface="ＭＳ Ｐゴシック" charset="-128"/>
              </a:rPr>
              <a:t>Interrupt (IRQ) overload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6537325" y="6284913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[Aaron Bannert]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03772">
            <a:off x="6569075" y="5619750"/>
            <a:ext cx="1752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0367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YouTube Design Alg.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>
                <a:latin typeface="Courier New" charset="0"/>
                <a:ea typeface="ＭＳ Ｐゴシック" charset="-128"/>
              </a:rPr>
              <a:t>  while (true)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{ 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identify_and_fix_bottlenecks();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drink();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sleep();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notice_new_bottleneck();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BF7F6DF-EDA0-E944-BEF6-A8927644AD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6" name="Rectangle 13"/>
          <p:cNvSpPr>
            <a:spLocks noChangeArrowheads="1"/>
          </p:cNvSpPr>
          <p:nvPr/>
        </p:nvSpPr>
        <p:spPr bwMode="auto">
          <a:xfrm>
            <a:off x="1600200" y="87313"/>
            <a:ext cx="7543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http://video.google.com/videoplay?docid=-6304964351441328559#</a:t>
            </a:r>
          </a:p>
        </p:txBody>
      </p:sp>
    </p:spTree>
    <p:extLst>
      <p:ext uri="{BB962C8B-B14F-4D97-AF65-F5344CB8AC3E}">
        <p14:creationId xmlns:p14="http://schemas.microsoft.com/office/powerpoint/2010/main" val="572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High-Perf. Network Server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5181600"/>
          </a:xfrm>
        </p:spPr>
        <p:txBody>
          <a:bodyPr/>
          <a:lstStyle/>
          <a:p>
            <a:r>
              <a:rPr lang="en-US" altLang="x-none" sz="2400" dirty="0">
                <a:ea typeface="ＭＳ Ｐゴシック" charset="-128"/>
              </a:rPr>
              <a:t>Avoid blocking (so that we can reach bottleneck throughput)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Introduce threads</a:t>
            </a:r>
          </a:p>
          <a:p>
            <a:r>
              <a:rPr lang="en-US" altLang="x-none" sz="2400" dirty="0">
                <a:ea typeface="ＭＳ Ｐゴシック" charset="-128"/>
              </a:rPr>
              <a:t>Limit unlimited thread overhead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Thread pool, </a:t>
            </a:r>
            <a:r>
              <a:rPr lang="en-US" altLang="x-none" sz="2000" dirty="0" err="1">
                <a:ea typeface="ＭＳ Ｐゴシック" charset="-128"/>
              </a:rPr>
              <a:t>async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io</a:t>
            </a:r>
            <a:endParaRPr lang="en-US" altLang="x-none" sz="20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Shared variables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Synchronization (lock, synchronized)</a:t>
            </a:r>
          </a:p>
          <a:p>
            <a:r>
              <a:rPr lang="en-US" altLang="x-none" sz="2400" dirty="0">
                <a:ea typeface="ＭＳ Ｐゴシック" charset="-128"/>
              </a:rPr>
              <a:t>Avoid busy-wait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Wait/notify; </a:t>
            </a:r>
            <a:r>
              <a:rPr lang="en-US" altLang="x-none" sz="2000" dirty="0" smtClean="0">
                <a:ea typeface="ＭＳ Ｐゴシック" charset="-128"/>
              </a:rPr>
              <a:t>FSM; </a:t>
            </a:r>
            <a:r>
              <a:rPr lang="en-US" altLang="x-none" sz="2000" dirty="0" smtClean="0">
                <a:ea typeface="ＭＳ Ｐゴシック" charset="-128"/>
              </a:rPr>
              <a:t>asynchronous </a:t>
            </a:r>
            <a:r>
              <a:rPr lang="en-US" altLang="x-none" sz="2000" dirty="0" smtClean="0">
                <a:ea typeface="ＭＳ Ｐゴシック" charset="-128"/>
              </a:rPr>
              <a:t>channel/Future/Handler</a:t>
            </a:r>
            <a:endParaRPr lang="en-US" altLang="x-none" sz="2000" dirty="0">
              <a:ea typeface="ＭＳ Ｐゴシック" charset="-128"/>
            </a:endParaRPr>
          </a:p>
          <a:p>
            <a:r>
              <a:rPr lang="en-US" altLang="x-none" sz="2400" dirty="0">
                <a:ea typeface="ＭＳ Ｐゴシック" charset="-128"/>
              </a:rPr>
              <a:t>Extensibility/robustness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Language support/Design for interfaces</a:t>
            </a:r>
          </a:p>
          <a:p>
            <a:r>
              <a:rPr lang="en-US" altLang="x-none" sz="2400" dirty="0">
                <a:ea typeface="ＭＳ Ｐゴシック" charset="-128"/>
              </a:rPr>
              <a:t>System modeling and measurements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Queueing analysis, operational analysis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B7CFBF-5B2E-AB43-B828-8DC51918C9C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Admin and recap</a:t>
            </a:r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solidFill>
                  <a:schemeClr val="bg2"/>
                </a:solidFill>
                <a:ea typeface="ＭＳ Ｐゴシック" charset="-128"/>
              </a:rPr>
              <a:t>Single network server</a:t>
            </a:r>
          </a:p>
          <a:p>
            <a:r>
              <a:rPr lang="en-US" altLang="x-none" dirty="0">
                <a:ea typeface="ＭＳ Ｐゴシック" charset="-128"/>
              </a:rPr>
              <a:t>Multiple </a:t>
            </a:r>
            <a:r>
              <a:rPr lang="en-US" altLang="x-none" dirty="0" smtClean="0">
                <a:ea typeface="ＭＳ Ｐゴシック" charset="-128"/>
              </a:rPr>
              <a:t>network </a:t>
            </a:r>
            <a:r>
              <a:rPr lang="en-US" altLang="x-none" dirty="0">
                <a:ea typeface="ＭＳ Ｐゴシック" charset="-128"/>
              </a:rPr>
              <a:t>servers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Why multiple network servers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43E7CC-6F23-FE41-B4E9-E7E77844EE2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7244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Scalability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Scaling beyond single server </a:t>
            </a:r>
            <a:r>
              <a:rPr lang="en-US" altLang="x-none" dirty="0" smtClean="0">
                <a:ea typeface="ＭＳ Ｐゴシック" charset="-128"/>
              </a:rPr>
              <a:t>throughput</a:t>
            </a:r>
            <a:endParaRPr lang="en-US" altLang="x-none" dirty="0"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There is a fundamental limit on what a single server can </a:t>
            </a:r>
          </a:p>
          <a:p>
            <a:pPr lvl="3"/>
            <a:r>
              <a:rPr lang="en-US" altLang="x-none" dirty="0">
                <a:latin typeface="Times New Roman" charset="0"/>
                <a:ea typeface="ＭＳ Ｐゴシック" charset="-128"/>
              </a:rPr>
              <a:t>process (CPU/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bw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/disk throughput)</a:t>
            </a:r>
          </a:p>
          <a:p>
            <a:pPr lvl="3"/>
            <a:r>
              <a:rPr lang="en-US" altLang="x-none" dirty="0">
                <a:latin typeface="Times New Roman" charset="0"/>
                <a:ea typeface="ＭＳ Ｐゴシック" charset="-128"/>
              </a:rPr>
              <a:t>store (disk/memory)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altLang="x-none" dirty="0">
                <a:ea typeface="ＭＳ Ｐゴシック" charset="-128"/>
              </a:rPr>
              <a:t>Scaling beyond </a:t>
            </a:r>
            <a:r>
              <a:rPr lang="en-US" altLang="x-none" dirty="0" smtClean="0">
                <a:ea typeface="ＭＳ Ｐゴシック" charset="-128"/>
              </a:rPr>
              <a:t>single geo location latency</a:t>
            </a:r>
            <a:endParaRPr lang="en-US" altLang="x-none" dirty="0"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There is a limit on the speed of light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Network detour and delay further increase the delay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5D3B1C-4A73-9C49-BAC0-7974B45BAB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Redundancy and fault tolerance</a:t>
            </a:r>
          </a:p>
          <a:p>
            <a:endParaRPr lang="en-US" altLang="x-none" sz="3200">
              <a:ea typeface="ＭＳ Ｐゴシック" charset="-128"/>
            </a:endParaRPr>
          </a:p>
          <a:p>
            <a:pPr lvl="1"/>
            <a:r>
              <a:rPr lang="en-US" altLang="x-none" sz="2800">
                <a:ea typeface="ＭＳ Ｐゴシック" charset="-128"/>
              </a:rPr>
              <a:t>Administration/Maintenance (e.g., incremental upgrade)</a:t>
            </a:r>
          </a:p>
          <a:p>
            <a:pPr lvl="1"/>
            <a:endParaRPr lang="en-US" altLang="x-none" sz="2800">
              <a:ea typeface="ＭＳ Ｐゴシック" charset="-128"/>
            </a:endParaRPr>
          </a:p>
          <a:p>
            <a:pPr lvl="1"/>
            <a:r>
              <a:rPr lang="en-US" altLang="x-none" sz="2800">
                <a:ea typeface="ＭＳ Ｐゴシック" charset="-128"/>
              </a:rPr>
              <a:t>Redundancy (e.g., to handle failures)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B5F55C-B8FF-7F4F-8BD9-A55BF03C76E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 sz="3200" dirty="0" smtClean="0">
                <a:ea typeface="ＭＳ Ｐゴシック" charset="-128"/>
              </a:rPr>
              <a:t>Asynchronous </a:t>
            </a:r>
            <a:r>
              <a:rPr lang="en-US" altLang="x-none" sz="3200" dirty="0">
                <a:ea typeface="ＭＳ Ｐゴシック" charset="-128"/>
              </a:rPr>
              <a:t>Channel using </a:t>
            </a:r>
            <a:r>
              <a:rPr lang="en-US" altLang="x-none" sz="3200" dirty="0" smtClean="0">
                <a:ea typeface="ＭＳ Ｐゴシック" charset="-128"/>
              </a:rPr>
              <a:t>Future/Completion Handler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7244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Java 7 introduces ASynchronousServerSocketChannel and ASynchornousSocketChannel beyond ServerSocketChannel and SocketChannel </a:t>
            </a:r>
          </a:p>
          <a:p>
            <a:pPr lvl="1"/>
            <a:r>
              <a:rPr lang="en-US" altLang="x-none">
                <a:ea typeface="ＭＳ Ｐゴシック" charset="-128"/>
              </a:rPr>
              <a:t>accept, connect, read, write return Futures or have a callback. Selectors are not used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9A9B64-744D-AD40-96FA-F58734609C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8" name="Rectangle 1"/>
          <p:cNvSpPr>
            <a:spLocks noChangeArrowheads="1"/>
          </p:cNvSpPr>
          <p:nvPr/>
        </p:nvSpPr>
        <p:spPr bwMode="auto">
          <a:xfrm>
            <a:off x="609600" y="45720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https://docs.oracle.com/javase/7/docs/api/java/nio/channels/AsynchronousServerSocketChannel.html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609600" y="5638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https://docs.oracle.com/javase/7/docs/api/java/nio/channels/AsynchronousSocketChannel.html</a:t>
            </a:r>
          </a:p>
        </p:txBody>
      </p:sp>
    </p:spTree>
    <p:extLst>
      <p:ext uri="{BB962C8B-B14F-4D97-AF65-F5344CB8AC3E}">
        <p14:creationId xmlns:p14="http://schemas.microsoft.com/office/powerpoint/2010/main" val="9198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System/software </a:t>
            </a:r>
            <a:r>
              <a:rPr lang="en-US" altLang="x-none" dirty="0" smtClean="0">
                <a:ea typeface="ＭＳ Ｐゴシック" charset="-128"/>
              </a:rPr>
              <a:t>architecture</a:t>
            </a:r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altLang="x-none" dirty="0">
                <a:ea typeface="ＭＳ Ｐゴシック" charset="-128"/>
              </a:rPr>
              <a:t>Resources may be naturally distributed at different machines (e.g., run a single copy of a database server due to single license; access to resource from third party) 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altLang="x-none" dirty="0">
                <a:ea typeface="ＭＳ Ｐゴシック" charset="-128"/>
              </a:rPr>
              <a:t>Security (e.g., front end, business logic, and database</a:t>
            </a:r>
            <a:r>
              <a:rPr lang="en-US" altLang="x-none" dirty="0" smtClean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Today we focus mostly on the first  benefit, for homogeneous (replica) servers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E59631-50F2-B740-BDA9-3A53F32731B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Key Technical Challenges in Using Multiple Servers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BEACCB-FAC5-7442-9356-DEAEA6777D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90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Recap</a:t>
            </a:r>
          </a:p>
          <a:p>
            <a:r>
              <a:rPr lang="en-US" altLang="x-none" dirty="0">
                <a:solidFill>
                  <a:schemeClr val="bg2"/>
                </a:solidFill>
                <a:ea typeface="ＭＳ Ｐゴシック" charset="-128"/>
              </a:rPr>
              <a:t>Single network server</a:t>
            </a:r>
          </a:p>
          <a:p>
            <a:r>
              <a:rPr lang="en-US" altLang="x-none" dirty="0">
                <a:ea typeface="ＭＳ Ｐゴシック" charset="-128"/>
              </a:rPr>
              <a:t>Multiple network servers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Why multiple servers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Multiple servers basic mechanism: request routing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C53948-FEE5-1241-BFA9-743CC46FBE1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Line 2"/>
          <p:cNvSpPr>
            <a:spLocks noChangeShapeType="1"/>
          </p:cNvSpPr>
          <p:nvPr/>
        </p:nvSpPr>
        <p:spPr bwMode="auto">
          <a:xfrm>
            <a:off x="5132388" y="2279650"/>
            <a:ext cx="1306512" cy="130651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6" name="Line 3"/>
          <p:cNvSpPr>
            <a:spLocks noChangeShapeType="1"/>
          </p:cNvSpPr>
          <p:nvPr/>
        </p:nvSpPr>
        <p:spPr bwMode="auto">
          <a:xfrm flipH="1">
            <a:off x="6802438" y="2309813"/>
            <a:ext cx="1335087" cy="13350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7" name="Line 4"/>
          <p:cNvSpPr>
            <a:spLocks noChangeShapeType="1"/>
          </p:cNvSpPr>
          <p:nvPr/>
        </p:nvSpPr>
        <p:spPr bwMode="auto">
          <a:xfrm>
            <a:off x="6469063" y="4195763"/>
            <a:ext cx="623887" cy="14954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1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Request Routing: Overview</a:t>
            </a:r>
          </a:p>
        </p:txBody>
      </p:sp>
      <p:grpSp>
        <p:nvGrpSpPr>
          <p:cNvPr id="93189" name="Group 6"/>
          <p:cNvGrpSpPr>
            <a:grpSpLocks/>
          </p:cNvGrpSpPr>
          <p:nvPr/>
        </p:nvGrpSpPr>
        <p:grpSpPr bwMode="auto">
          <a:xfrm>
            <a:off x="4852988" y="2994025"/>
            <a:ext cx="3138487" cy="1776413"/>
            <a:chOff x="148" y="1636"/>
            <a:chExt cx="1589" cy="808"/>
          </a:xfrm>
        </p:grpSpPr>
        <p:sp>
          <p:nvSpPr>
            <p:cNvPr id="93203" name="Oval 7"/>
            <p:cNvSpPr>
              <a:spLocks noChangeArrowheads="1"/>
            </p:cNvSpPr>
            <p:nvPr/>
          </p:nvSpPr>
          <p:spPr bwMode="auto">
            <a:xfrm>
              <a:off x="285" y="1708"/>
              <a:ext cx="1361" cy="61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4" name="Oval 8"/>
            <p:cNvSpPr>
              <a:spLocks noChangeArrowheads="1"/>
            </p:cNvSpPr>
            <p:nvPr/>
          </p:nvSpPr>
          <p:spPr bwMode="auto">
            <a:xfrm>
              <a:off x="330" y="1708"/>
              <a:ext cx="312" cy="8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5" name="Oval 9"/>
            <p:cNvSpPr>
              <a:spLocks noChangeArrowheads="1"/>
            </p:cNvSpPr>
            <p:nvPr/>
          </p:nvSpPr>
          <p:spPr bwMode="auto">
            <a:xfrm>
              <a:off x="1152" y="1684"/>
              <a:ext cx="449" cy="16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6" name="Oval 10"/>
            <p:cNvSpPr>
              <a:spLocks noChangeArrowheads="1"/>
            </p:cNvSpPr>
            <p:nvPr/>
          </p:nvSpPr>
          <p:spPr bwMode="auto">
            <a:xfrm>
              <a:off x="741" y="1636"/>
              <a:ext cx="540" cy="32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7" name="Oval 11"/>
            <p:cNvSpPr>
              <a:spLocks noChangeArrowheads="1"/>
            </p:cNvSpPr>
            <p:nvPr/>
          </p:nvSpPr>
          <p:spPr bwMode="auto">
            <a:xfrm>
              <a:off x="148" y="1780"/>
              <a:ext cx="996" cy="184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8" name="Oval 12"/>
            <p:cNvSpPr>
              <a:spLocks noChangeArrowheads="1"/>
            </p:cNvSpPr>
            <p:nvPr/>
          </p:nvSpPr>
          <p:spPr bwMode="auto">
            <a:xfrm>
              <a:off x="650" y="2068"/>
              <a:ext cx="540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09" name="Oval 13"/>
            <p:cNvSpPr>
              <a:spLocks noChangeArrowheads="1"/>
            </p:cNvSpPr>
            <p:nvPr/>
          </p:nvSpPr>
          <p:spPr bwMode="auto">
            <a:xfrm>
              <a:off x="1334" y="1804"/>
              <a:ext cx="403" cy="20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0" name="Oval 14"/>
            <p:cNvSpPr>
              <a:spLocks noChangeArrowheads="1"/>
            </p:cNvSpPr>
            <p:nvPr/>
          </p:nvSpPr>
          <p:spPr bwMode="auto">
            <a:xfrm>
              <a:off x="239" y="1900"/>
              <a:ext cx="266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1" name="Oval 15"/>
            <p:cNvSpPr>
              <a:spLocks noChangeArrowheads="1"/>
            </p:cNvSpPr>
            <p:nvPr/>
          </p:nvSpPr>
          <p:spPr bwMode="auto">
            <a:xfrm>
              <a:off x="1380" y="2092"/>
              <a:ext cx="266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2" name="Oval 16"/>
            <p:cNvSpPr>
              <a:spLocks noChangeArrowheads="1"/>
            </p:cNvSpPr>
            <p:nvPr/>
          </p:nvSpPr>
          <p:spPr bwMode="auto">
            <a:xfrm>
              <a:off x="468" y="2188"/>
              <a:ext cx="265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213" name="Oval 17"/>
            <p:cNvSpPr>
              <a:spLocks noChangeArrowheads="1"/>
            </p:cNvSpPr>
            <p:nvPr/>
          </p:nvSpPr>
          <p:spPr bwMode="auto">
            <a:xfrm>
              <a:off x="1107" y="2188"/>
              <a:ext cx="402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5819775" y="3616325"/>
            <a:ext cx="14430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Internet</a:t>
            </a:r>
          </a:p>
        </p:txBody>
      </p:sp>
      <p:graphicFrame>
        <p:nvGraphicFramePr>
          <p:cNvPr id="93191" name="Object 2"/>
          <p:cNvGraphicFramePr>
            <a:graphicFrameLocks noChangeAspect="1"/>
          </p:cNvGraphicFramePr>
          <p:nvPr/>
        </p:nvGraphicFramePr>
        <p:xfrm>
          <a:off x="6700838" y="5232400"/>
          <a:ext cx="4524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5" name="Clip" r:id="rId4" imgW="979179" imgH="1106008" progId="">
                  <p:embed/>
                </p:oleObj>
              </mc:Choice>
              <mc:Fallback>
                <p:oleObj name="Clip" r:id="rId4" imgW="979179" imgH="110600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5232400"/>
                        <a:ext cx="4524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20"/>
          <p:cNvSpPr>
            <a:spLocks noChangeArrowheads="1"/>
          </p:cNvSpPr>
          <p:nvPr/>
        </p:nvSpPr>
        <p:spPr bwMode="auto">
          <a:xfrm>
            <a:off x="600075" y="3429000"/>
            <a:ext cx="3971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660066"/>
                </a:solidFill>
                <a:latin typeface="Times New Roman" charset="0"/>
              </a:rPr>
              <a:t>- Global request routing: select a server site for each request</a:t>
            </a:r>
          </a:p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660066"/>
                </a:solidFill>
                <a:latin typeface="Times New Roman" charset="0"/>
              </a:rPr>
              <a:t>- Local request routing: select a specific server at the chosen site</a:t>
            </a:r>
          </a:p>
        </p:txBody>
      </p:sp>
      <p:graphicFrame>
        <p:nvGraphicFramePr>
          <p:cNvPr id="93193" name="Object 3"/>
          <p:cNvGraphicFramePr>
            <a:graphicFrameLocks noChangeAspect="1"/>
          </p:cNvGraphicFramePr>
          <p:nvPr/>
        </p:nvGraphicFramePr>
        <p:xfrm>
          <a:off x="4449763" y="14033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6" name="Clip" r:id="rId6" imgW="979179" imgH="1106008" progId="">
                  <p:embed/>
                </p:oleObj>
              </mc:Choice>
              <mc:Fallback>
                <p:oleObj name="Clip" r:id="rId6" imgW="979179" imgH="110600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14033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4"/>
          <p:cNvGraphicFramePr>
            <a:graphicFrameLocks noChangeAspect="1"/>
          </p:cNvGraphicFramePr>
          <p:nvPr/>
        </p:nvGraphicFramePr>
        <p:xfrm>
          <a:off x="4602163" y="15557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7" name="Clip" r:id="rId7" imgW="979179" imgH="1106008" progId="">
                  <p:embed/>
                </p:oleObj>
              </mc:Choice>
              <mc:Fallback>
                <p:oleObj name="Clip" r:id="rId7" imgW="979179" imgH="110600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15557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5"/>
          <p:cNvGraphicFramePr>
            <a:graphicFrameLocks noChangeAspect="1"/>
          </p:cNvGraphicFramePr>
          <p:nvPr/>
        </p:nvGraphicFramePr>
        <p:xfrm>
          <a:off x="4754563" y="17081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8" name="Clip" r:id="rId8" imgW="979179" imgH="1106008" progId="">
                  <p:embed/>
                </p:oleObj>
              </mc:Choice>
              <mc:Fallback>
                <p:oleObj name="Clip" r:id="rId8" imgW="979179" imgH="11060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17081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6"/>
          <p:cNvGraphicFramePr>
            <a:graphicFrameLocks noChangeAspect="1"/>
          </p:cNvGraphicFramePr>
          <p:nvPr/>
        </p:nvGraphicFramePr>
        <p:xfrm>
          <a:off x="7497763" y="15335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9" name="Clip" r:id="rId9" imgW="979179" imgH="1106008" progId="">
                  <p:embed/>
                </p:oleObj>
              </mc:Choice>
              <mc:Fallback>
                <p:oleObj name="Clip" r:id="rId9" imgW="979179" imgH="110600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15335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7"/>
          <p:cNvGraphicFramePr>
            <a:graphicFrameLocks noChangeAspect="1"/>
          </p:cNvGraphicFramePr>
          <p:nvPr/>
        </p:nvGraphicFramePr>
        <p:xfrm>
          <a:off x="7650163" y="16859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0" name="Clip" r:id="rId10" imgW="979179" imgH="1106008" progId="">
                  <p:embed/>
                </p:oleObj>
              </mc:Choice>
              <mc:Fallback>
                <p:oleObj name="Clip" r:id="rId10" imgW="979179" imgH="11060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16859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8"/>
          <p:cNvGraphicFramePr>
            <a:graphicFrameLocks noChangeAspect="1"/>
          </p:cNvGraphicFramePr>
          <p:nvPr/>
        </p:nvGraphicFramePr>
        <p:xfrm>
          <a:off x="7802563" y="1838325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1" name="Clip" r:id="rId11" imgW="979179" imgH="1106008" progId="">
                  <p:embed/>
                </p:oleObj>
              </mc:Choice>
              <mc:Fallback>
                <p:oleObj name="Clip" r:id="rId11" imgW="979179" imgH="110600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1838325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9" name="Rectangle 27"/>
          <p:cNvSpPr>
            <a:spLocks noChangeArrowheads="1"/>
          </p:cNvSpPr>
          <p:nvPr/>
        </p:nvSpPr>
        <p:spPr bwMode="auto">
          <a:xfrm>
            <a:off x="7248525" y="52498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Client</a:t>
            </a:r>
          </a:p>
        </p:txBody>
      </p:sp>
      <p:sp>
        <p:nvSpPr>
          <p:cNvPr id="93200" name="Rectangle 28"/>
          <p:cNvSpPr>
            <a:spLocks noChangeArrowheads="1"/>
          </p:cNvSpPr>
          <p:nvPr/>
        </p:nvSpPr>
        <p:spPr bwMode="auto">
          <a:xfrm>
            <a:off x="3284538" y="1665288"/>
            <a:ext cx="1147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A</a:t>
            </a:r>
          </a:p>
        </p:txBody>
      </p:sp>
      <p:sp>
        <p:nvSpPr>
          <p:cNvPr id="93201" name="Rectangle 29"/>
          <p:cNvSpPr>
            <a:spLocks noChangeArrowheads="1"/>
          </p:cNvSpPr>
          <p:nvPr/>
        </p:nvSpPr>
        <p:spPr bwMode="auto">
          <a:xfrm>
            <a:off x="6367463" y="1831975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B</a:t>
            </a:r>
          </a:p>
        </p:txBody>
      </p:sp>
      <p:sp>
        <p:nvSpPr>
          <p:cNvPr id="93202" name="Rectangle 30"/>
          <p:cNvSpPr>
            <a:spLocks noChangeArrowheads="1"/>
          </p:cNvSpPr>
          <p:nvPr/>
        </p:nvSpPr>
        <p:spPr bwMode="auto">
          <a:xfrm>
            <a:off x="6365875" y="32131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latin typeface="Comic Sans MS" charset="0"/>
              </a:rPr>
              <a:t>?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MS PGothic" charset="-128"/>
              </a:rPr>
              <a:t>Request Routing: Overview</a:t>
            </a:r>
          </a:p>
        </p:txBody>
      </p:sp>
      <p:pic>
        <p:nvPicPr>
          <p:cNvPr id="952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819400"/>
            <a:ext cx="91440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21955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64770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https://splash.riverbed.com/docs/DOC-1705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Request Routing: Basic Architecture</a:t>
            </a:r>
          </a:p>
        </p:txBody>
      </p:sp>
      <p:sp>
        <p:nvSpPr>
          <p:cNvPr id="53250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3505200" cy="4495800"/>
          </a:xfrm>
        </p:spPr>
        <p:txBody>
          <a:bodyPr/>
          <a:lstStyle/>
          <a:p>
            <a:r>
              <a:rPr lang="en-US" altLang="x-none" sz="2400" dirty="0">
                <a:ea typeface="ＭＳ Ｐゴシック" charset="-128"/>
              </a:rPr>
              <a:t>Major components</a:t>
            </a:r>
          </a:p>
          <a:p>
            <a:pPr lvl="1"/>
            <a:r>
              <a:rPr lang="en-US" altLang="x-none" sz="1800" dirty="0">
                <a:ea typeface="ＭＳ Ｐゴシック" charset="-128"/>
              </a:rPr>
              <a:t>Server state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monitoring</a:t>
            </a:r>
          </a:p>
          <a:p>
            <a:pPr lvl="2"/>
            <a:r>
              <a:rPr lang="en-US" altLang="x-none" sz="1400" dirty="0">
                <a:ea typeface="ＭＳ Ｐゴシック" charset="-128"/>
              </a:rPr>
              <a:t>Load (incl. failed or not);  what requests it can serve</a:t>
            </a:r>
            <a:br>
              <a:rPr lang="en-US" altLang="x-none" sz="1400" dirty="0">
                <a:ea typeface="ＭＳ Ｐゴシック" charset="-128"/>
              </a:rPr>
            </a:br>
            <a:endParaRPr lang="en-US" altLang="x-none" sz="1800" dirty="0">
              <a:ea typeface="ＭＳ Ｐゴシック" charset="-128"/>
            </a:endParaRPr>
          </a:p>
          <a:p>
            <a:pPr lvl="1"/>
            <a:r>
              <a:rPr lang="en-US" altLang="x-none" sz="1800" dirty="0">
                <a:ea typeface="ＭＳ Ｐゴシック" charset="-128"/>
              </a:rPr>
              <a:t>Network path properties </a:t>
            </a:r>
            <a:r>
              <a:rPr lang="en-US" altLang="x-none" sz="1800" dirty="0" smtClean="0">
                <a:ea typeface="ＭＳ Ｐゴシック" charset="-128"/>
              </a:rPr>
              <a:t>estimation</a:t>
            </a:r>
            <a:endParaRPr lang="en-US" altLang="x-none" sz="1800" dirty="0">
              <a:ea typeface="ＭＳ Ｐゴシック" charset="-128"/>
            </a:endParaRPr>
          </a:p>
          <a:p>
            <a:pPr lvl="2"/>
            <a:r>
              <a:rPr lang="en-US" altLang="x-none" sz="1400" dirty="0">
                <a:ea typeface="ＭＳ Ｐゴシック" charset="-128"/>
              </a:rPr>
              <a:t>E.g., </a:t>
            </a:r>
            <a:r>
              <a:rPr lang="en-US" altLang="x-none" sz="1400" dirty="0" err="1">
                <a:ea typeface="ＭＳ Ｐゴシック" charset="-128"/>
              </a:rPr>
              <a:t>bw</a:t>
            </a:r>
            <a:r>
              <a:rPr lang="en-US" altLang="x-none" sz="1400" dirty="0">
                <a:ea typeface="ＭＳ Ｐゴシック" charset="-128"/>
              </a:rPr>
              <a:t>, delay, loss, network cost between clients and servers </a:t>
            </a:r>
            <a:br>
              <a:rPr lang="en-US" altLang="x-none" sz="1400" dirty="0">
                <a:ea typeface="ＭＳ Ｐゴシック" charset="-128"/>
              </a:rPr>
            </a:br>
            <a:endParaRPr lang="en-US" altLang="x-none" sz="1400" dirty="0">
              <a:ea typeface="ＭＳ Ｐゴシック" charset="-128"/>
            </a:endParaRPr>
          </a:p>
          <a:p>
            <a:pPr lvl="1"/>
            <a:r>
              <a:rPr lang="en-US" altLang="x-none" sz="1800" dirty="0">
                <a:ea typeface="ＭＳ Ｐゴシック" charset="-128"/>
              </a:rPr>
              <a:t>Server </a:t>
            </a:r>
            <a:r>
              <a:rPr lang="en-US" altLang="x-none" sz="1800" dirty="0" smtClean="0">
                <a:ea typeface="ＭＳ Ｐゴシック" charset="-128"/>
              </a:rPr>
              <a:t>assignment </a:t>
            </a:r>
            <a:r>
              <a:rPr lang="en-US" altLang="x-none" sz="1800" dirty="0">
                <a:ea typeface="ＭＳ Ｐゴシック" charset="-128"/>
              </a:rPr>
              <a:t>alg.</a:t>
            </a:r>
          </a:p>
          <a:p>
            <a:pPr lvl="1"/>
            <a:endParaRPr lang="en-US" altLang="x-none" sz="1800" dirty="0">
              <a:ea typeface="ＭＳ Ｐゴシック" charset="-128"/>
            </a:endParaRPr>
          </a:p>
          <a:p>
            <a:pPr lvl="1"/>
            <a:r>
              <a:rPr lang="en-US" altLang="x-none" sz="1800" dirty="0">
                <a:ea typeface="ＭＳ Ｐゴシック" charset="-128"/>
              </a:rPr>
              <a:t>Request direction mechanism</a:t>
            </a:r>
          </a:p>
        </p:txBody>
      </p:sp>
      <p:sp>
        <p:nvSpPr>
          <p:cNvPr id="972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20FF03-A9DB-4645-A9A6-C6DB1C217A9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4" name="Line 2"/>
          <p:cNvSpPr>
            <a:spLocks noChangeShapeType="1"/>
          </p:cNvSpPr>
          <p:nvPr/>
        </p:nvSpPr>
        <p:spPr bwMode="auto">
          <a:xfrm>
            <a:off x="5340350" y="2279650"/>
            <a:ext cx="1306513" cy="130651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5" name="Line 3"/>
          <p:cNvSpPr>
            <a:spLocks noChangeShapeType="1"/>
          </p:cNvSpPr>
          <p:nvPr/>
        </p:nvSpPr>
        <p:spPr bwMode="auto">
          <a:xfrm flipH="1">
            <a:off x="6324600" y="2309813"/>
            <a:ext cx="1335088" cy="1335087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6677025" y="4195763"/>
            <a:ext cx="623888" cy="14954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7287" name="Group 6"/>
          <p:cNvGrpSpPr>
            <a:grpSpLocks/>
          </p:cNvGrpSpPr>
          <p:nvPr/>
        </p:nvGrpSpPr>
        <p:grpSpPr bwMode="auto">
          <a:xfrm>
            <a:off x="5060950" y="2994025"/>
            <a:ext cx="3138488" cy="1776413"/>
            <a:chOff x="148" y="1636"/>
            <a:chExt cx="1589" cy="808"/>
          </a:xfrm>
        </p:grpSpPr>
        <p:sp>
          <p:nvSpPr>
            <p:cNvPr id="97300" name="Oval 7"/>
            <p:cNvSpPr>
              <a:spLocks noChangeArrowheads="1"/>
            </p:cNvSpPr>
            <p:nvPr/>
          </p:nvSpPr>
          <p:spPr bwMode="auto">
            <a:xfrm>
              <a:off x="285" y="1708"/>
              <a:ext cx="1361" cy="61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1" name="Oval 8"/>
            <p:cNvSpPr>
              <a:spLocks noChangeArrowheads="1"/>
            </p:cNvSpPr>
            <p:nvPr/>
          </p:nvSpPr>
          <p:spPr bwMode="auto">
            <a:xfrm>
              <a:off x="330" y="1708"/>
              <a:ext cx="312" cy="8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2" name="Oval 9"/>
            <p:cNvSpPr>
              <a:spLocks noChangeArrowheads="1"/>
            </p:cNvSpPr>
            <p:nvPr/>
          </p:nvSpPr>
          <p:spPr bwMode="auto">
            <a:xfrm>
              <a:off x="1152" y="1684"/>
              <a:ext cx="449" cy="160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3" name="Oval 10"/>
            <p:cNvSpPr>
              <a:spLocks noChangeArrowheads="1"/>
            </p:cNvSpPr>
            <p:nvPr/>
          </p:nvSpPr>
          <p:spPr bwMode="auto">
            <a:xfrm>
              <a:off x="741" y="1636"/>
              <a:ext cx="540" cy="32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4" name="Oval 11"/>
            <p:cNvSpPr>
              <a:spLocks noChangeArrowheads="1"/>
            </p:cNvSpPr>
            <p:nvPr/>
          </p:nvSpPr>
          <p:spPr bwMode="auto">
            <a:xfrm>
              <a:off x="148" y="1780"/>
              <a:ext cx="996" cy="184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5" name="Oval 12"/>
            <p:cNvSpPr>
              <a:spLocks noChangeArrowheads="1"/>
            </p:cNvSpPr>
            <p:nvPr/>
          </p:nvSpPr>
          <p:spPr bwMode="auto">
            <a:xfrm>
              <a:off x="650" y="2068"/>
              <a:ext cx="540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6" name="Oval 13"/>
            <p:cNvSpPr>
              <a:spLocks noChangeArrowheads="1"/>
            </p:cNvSpPr>
            <p:nvPr/>
          </p:nvSpPr>
          <p:spPr bwMode="auto">
            <a:xfrm>
              <a:off x="1334" y="1804"/>
              <a:ext cx="403" cy="208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7" name="Oval 14"/>
            <p:cNvSpPr>
              <a:spLocks noChangeArrowheads="1"/>
            </p:cNvSpPr>
            <p:nvPr/>
          </p:nvSpPr>
          <p:spPr bwMode="auto">
            <a:xfrm>
              <a:off x="239" y="1900"/>
              <a:ext cx="266" cy="37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8" name="Oval 15"/>
            <p:cNvSpPr>
              <a:spLocks noChangeArrowheads="1"/>
            </p:cNvSpPr>
            <p:nvPr/>
          </p:nvSpPr>
          <p:spPr bwMode="auto">
            <a:xfrm>
              <a:off x="1380" y="2092"/>
              <a:ext cx="266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09" name="Oval 16"/>
            <p:cNvSpPr>
              <a:spLocks noChangeArrowheads="1"/>
            </p:cNvSpPr>
            <p:nvPr/>
          </p:nvSpPr>
          <p:spPr bwMode="auto">
            <a:xfrm>
              <a:off x="468" y="2188"/>
              <a:ext cx="265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7310" name="Oval 17"/>
            <p:cNvSpPr>
              <a:spLocks noChangeArrowheads="1"/>
            </p:cNvSpPr>
            <p:nvPr/>
          </p:nvSpPr>
          <p:spPr bwMode="auto">
            <a:xfrm>
              <a:off x="1107" y="2188"/>
              <a:ext cx="402" cy="1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27738" y="3616325"/>
            <a:ext cx="14430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</a:rPr>
              <a:t>Internet</a:t>
            </a:r>
          </a:p>
        </p:txBody>
      </p:sp>
      <p:graphicFrame>
        <p:nvGraphicFramePr>
          <p:cNvPr id="97289" name="Object 2"/>
          <p:cNvGraphicFramePr>
            <a:graphicFrameLocks noChangeAspect="1"/>
          </p:cNvGraphicFramePr>
          <p:nvPr/>
        </p:nvGraphicFramePr>
        <p:xfrm>
          <a:off x="6908800" y="5232400"/>
          <a:ext cx="4524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2" name="Clip" r:id="rId4" imgW="979179" imgH="1106008" progId="">
                  <p:embed/>
                </p:oleObj>
              </mc:Choice>
              <mc:Fallback>
                <p:oleObj name="Clip" r:id="rId4" imgW="979179" imgH="110600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232400"/>
                        <a:ext cx="4524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3"/>
          <p:cNvGraphicFramePr>
            <a:graphicFrameLocks noChangeAspect="1"/>
          </p:cNvGraphicFramePr>
          <p:nvPr/>
        </p:nvGraphicFramePr>
        <p:xfrm>
          <a:off x="4191000" y="14033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3" name="Clip" r:id="rId6" imgW="979179" imgH="1106008" progId="">
                  <p:embed/>
                </p:oleObj>
              </mc:Choice>
              <mc:Fallback>
                <p:oleObj name="Clip" r:id="rId6" imgW="979179" imgH="110600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033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4"/>
          <p:cNvGraphicFramePr>
            <a:graphicFrameLocks noChangeAspect="1"/>
          </p:cNvGraphicFramePr>
          <p:nvPr/>
        </p:nvGraphicFramePr>
        <p:xfrm>
          <a:off x="4343400" y="15557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4" name="Clip" r:id="rId7" imgW="979179" imgH="1106008" progId="">
                  <p:embed/>
                </p:oleObj>
              </mc:Choice>
              <mc:Fallback>
                <p:oleObj name="Clip" r:id="rId7" imgW="979179" imgH="1106008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557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5"/>
          <p:cNvGraphicFramePr>
            <a:graphicFrameLocks noChangeAspect="1"/>
          </p:cNvGraphicFramePr>
          <p:nvPr/>
        </p:nvGraphicFramePr>
        <p:xfrm>
          <a:off x="4495800" y="170815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5" name="Clip" r:id="rId8" imgW="979179" imgH="1106008" progId="">
                  <p:embed/>
                </p:oleObj>
              </mc:Choice>
              <mc:Fallback>
                <p:oleObj name="Clip" r:id="rId8" imgW="979179" imgH="1106008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0815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6"/>
          <p:cNvGraphicFramePr>
            <a:graphicFrameLocks noChangeAspect="1"/>
          </p:cNvGraphicFramePr>
          <p:nvPr/>
        </p:nvGraphicFramePr>
        <p:xfrm>
          <a:off x="7239000" y="14097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6" name="Clip" r:id="rId9" imgW="979179" imgH="1106008" progId="">
                  <p:embed/>
                </p:oleObj>
              </mc:Choice>
              <mc:Fallback>
                <p:oleObj name="Clip" r:id="rId9" imgW="979179" imgH="110600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4097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7"/>
          <p:cNvGraphicFramePr>
            <a:graphicFrameLocks noChangeAspect="1"/>
          </p:cNvGraphicFramePr>
          <p:nvPr/>
        </p:nvGraphicFramePr>
        <p:xfrm>
          <a:off x="7391400" y="15621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7" name="Clip" r:id="rId10" imgW="979179" imgH="1106008" progId="">
                  <p:embed/>
                </p:oleObj>
              </mc:Choice>
              <mc:Fallback>
                <p:oleObj name="Clip" r:id="rId10" imgW="979179" imgH="110600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621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8"/>
          <p:cNvGraphicFramePr>
            <a:graphicFrameLocks noChangeAspect="1"/>
          </p:cNvGraphicFramePr>
          <p:nvPr/>
        </p:nvGraphicFramePr>
        <p:xfrm>
          <a:off x="7543800" y="1714500"/>
          <a:ext cx="981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8" name="Clip" r:id="rId11" imgW="979179" imgH="1106008" progId="">
                  <p:embed/>
                </p:oleObj>
              </mc:Choice>
              <mc:Fallback>
                <p:oleObj name="Clip" r:id="rId11" imgW="979179" imgH="110600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14500"/>
                        <a:ext cx="9810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Rectangle 27"/>
          <p:cNvSpPr>
            <a:spLocks noChangeArrowheads="1"/>
          </p:cNvSpPr>
          <p:nvPr/>
        </p:nvSpPr>
        <p:spPr bwMode="auto">
          <a:xfrm>
            <a:off x="7456488" y="52498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Client</a:t>
            </a:r>
          </a:p>
        </p:txBody>
      </p:sp>
      <p:sp>
        <p:nvSpPr>
          <p:cNvPr id="97297" name="Rectangle 28"/>
          <p:cNvSpPr>
            <a:spLocks noChangeArrowheads="1"/>
          </p:cNvSpPr>
          <p:nvPr/>
        </p:nvSpPr>
        <p:spPr bwMode="auto">
          <a:xfrm>
            <a:off x="5181600" y="13716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A</a:t>
            </a:r>
          </a:p>
        </p:txBody>
      </p:sp>
      <p:sp>
        <p:nvSpPr>
          <p:cNvPr id="97298" name="Rectangle 29"/>
          <p:cNvSpPr>
            <a:spLocks noChangeArrowheads="1"/>
          </p:cNvSpPr>
          <p:nvPr/>
        </p:nvSpPr>
        <p:spPr bwMode="auto">
          <a:xfrm>
            <a:off x="8102600" y="1295400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Comic Sans MS" charset="0"/>
              </a:rPr>
              <a:t>Site B</a:t>
            </a:r>
          </a:p>
        </p:txBody>
      </p:sp>
      <p:sp>
        <p:nvSpPr>
          <p:cNvPr id="97299" name="Rectangle 30"/>
          <p:cNvSpPr>
            <a:spLocks noChangeArrowheads="1"/>
          </p:cNvSpPr>
          <p:nvPr/>
        </p:nvSpPr>
        <p:spPr bwMode="auto">
          <a:xfrm>
            <a:off x="6573838" y="32131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b="1">
                <a:latin typeface="Comic Sans MS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Request Routing: Basic Architecture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C1BBC34-2555-7D4A-887F-28DE33B8C6F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1752600"/>
            <a:ext cx="23622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server </a:t>
            </a:r>
          </a:p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state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95800" y="1752600"/>
            <a:ext cx="2590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net state: path 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property between 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servers/clients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124200" y="3657600"/>
            <a:ext cx="1752600" cy="1600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server</a:t>
            </a:r>
          </a:p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selection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algorithm</a:t>
            </a:r>
          </a:p>
        </p:txBody>
      </p:sp>
      <p:cxnSp>
        <p:nvCxnSpPr>
          <p:cNvPr id="87046" name="Straight Arrow Connector 8"/>
          <p:cNvCxnSpPr>
            <a:cxnSpLocks noChangeShapeType="1"/>
            <a:stCxn id="5" idx="2"/>
            <a:endCxn id="7" idx="1"/>
          </p:cNvCxnSpPr>
          <p:nvPr/>
        </p:nvCxnSpPr>
        <p:spPr bwMode="auto">
          <a:xfrm>
            <a:off x="2628900" y="2971800"/>
            <a:ext cx="752475" cy="920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7" name="Straight Arrow Connector 10"/>
          <p:cNvCxnSpPr>
            <a:cxnSpLocks noChangeShapeType="1"/>
            <a:stCxn id="6" idx="2"/>
            <a:endCxn id="7" idx="7"/>
          </p:cNvCxnSpPr>
          <p:nvPr/>
        </p:nvCxnSpPr>
        <p:spPr bwMode="auto">
          <a:xfrm flipH="1">
            <a:off x="4619625" y="2971800"/>
            <a:ext cx="1171575" cy="920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8" name="Straight Arrow Connector 12"/>
          <p:cNvCxnSpPr>
            <a:cxnSpLocks noChangeShapeType="1"/>
            <a:endCxn id="7" idx="2"/>
          </p:cNvCxnSpPr>
          <p:nvPr/>
        </p:nvCxnSpPr>
        <p:spPr bwMode="auto">
          <a:xfrm flipV="1">
            <a:off x="1752600" y="4457700"/>
            <a:ext cx="1371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9" name="Rectangle 14"/>
          <p:cNvSpPr>
            <a:spLocks noChangeArrowheads="1"/>
          </p:cNvSpPr>
          <p:nvPr/>
        </p:nvSpPr>
        <p:spPr bwMode="auto">
          <a:xfrm>
            <a:off x="610868" y="4188767"/>
            <a:ext cx="1192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mtClean="0">
                <a:latin typeface="Times New Roman" charset="0"/>
              </a:rPr>
              <a:t>requests</a:t>
            </a:r>
            <a:endParaRPr lang="en-US" altLang="x-none" dirty="0"/>
          </a:p>
        </p:txBody>
      </p:sp>
      <p:cxnSp>
        <p:nvCxnSpPr>
          <p:cNvPr id="87050" name="Straight Arrow Connector 16"/>
          <p:cNvCxnSpPr>
            <a:cxnSpLocks noChangeShapeType="1"/>
            <a:stCxn id="7" idx="6"/>
          </p:cNvCxnSpPr>
          <p:nvPr/>
        </p:nvCxnSpPr>
        <p:spPr bwMode="auto">
          <a:xfrm flipV="1">
            <a:off x="4876800" y="4419600"/>
            <a:ext cx="1447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6324600" y="3733800"/>
            <a:ext cx="21336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notify client</a:t>
            </a:r>
          </a:p>
          <a:p>
            <a:pPr algn="ctr" defTabSz="914400" eaLnBrk="0" hangingPunct="0">
              <a:defRPr/>
            </a:pP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about selection</a:t>
            </a:r>
            <a:br>
              <a:rPr lang="en-US" dirty="0">
                <a:latin typeface="Times New Roman" pitchFamily="18" charset="0"/>
                <a:ea typeface="+mn-ea"/>
                <a:cs typeface="Arial" charset="0"/>
              </a:rPr>
            </a:br>
            <a:r>
              <a:rPr lang="en-US" dirty="0">
                <a:latin typeface="Times New Roman" pitchFamily="18" charset="0"/>
                <a:ea typeface="+mn-ea"/>
                <a:cs typeface="Arial" charset="0"/>
              </a:rPr>
              <a:t>(direction mech.)</a:t>
            </a:r>
          </a:p>
        </p:txBody>
      </p:sp>
    </p:spTree>
    <p:extLst>
      <p:ext uri="{BB962C8B-B14F-4D97-AF65-F5344CB8AC3E}">
        <p14:creationId xmlns:p14="http://schemas.microsoft.com/office/powerpoint/2010/main" val="615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Network Path Properties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Why is the problem difficult?</a:t>
            </a:r>
          </a:p>
          <a:p>
            <a:pPr lvl="1">
              <a:buFont typeface="Courier New" charset="0"/>
              <a:buChar char="o"/>
            </a:pPr>
            <a:r>
              <a:rPr lang="en-US" altLang="x-none">
                <a:ea typeface="ＭＳ Ｐゴシック" charset="-128"/>
              </a:rPr>
              <a:t>Scalability: if do measurements, complete measurements grow with N * M, where</a:t>
            </a:r>
          </a:p>
          <a:p>
            <a:pPr lvl="2"/>
            <a:r>
              <a:rPr lang="en-US" altLang="x-none">
                <a:ea typeface="ＭＳ Ｐゴシック" charset="-128"/>
              </a:rPr>
              <a:t>N is # of clients</a:t>
            </a:r>
          </a:p>
          <a:p>
            <a:pPr lvl="2"/>
            <a:r>
              <a:rPr lang="en-US" altLang="x-none">
                <a:ea typeface="ＭＳ Ｐゴシック" charset="-128"/>
              </a:rPr>
              <a:t>M is # of servers</a:t>
            </a: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2"/>
            <a:endParaRPr lang="en-US" altLang="x-none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r>
              <a:rPr lang="en-US" altLang="x-none">
                <a:ea typeface="ＭＳ Ｐゴシック" charset="-128"/>
              </a:rPr>
              <a:t>Complexity/feasibility in computing path metrics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2B9AB5-58E3-3D4D-A5C4-502B75C1894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133600" y="3657600"/>
            <a:ext cx="4541838" cy="1360488"/>
            <a:chOff x="2133600" y="3657600"/>
            <a:chExt cx="4541838" cy="1360488"/>
          </a:xfrm>
        </p:grpSpPr>
        <p:sp>
          <p:nvSpPr>
            <p:cNvPr id="101395" name="Oval 4"/>
            <p:cNvSpPr>
              <a:spLocks noChangeArrowheads="1"/>
            </p:cNvSpPr>
            <p:nvPr/>
          </p:nvSpPr>
          <p:spPr bwMode="auto">
            <a:xfrm>
              <a:off x="22098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6" name="Oval 5"/>
            <p:cNvSpPr>
              <a:spLocks noChangeArrowheads="1"/>
            </p:cNvSpPr>
            <p:nvPr/>
          </p:nvSpPr>
          <p:spPr bwMode="auto">
            <a:xfrm>
              <a:off x="28956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7" name="Oval 6"/>
            <p:cNvSpPr>
              <a:spLocks noChangeArrowheads="1"/>
            </p:cNvSpPr>
            <p:nvPr/>
          </p:nvSpPr>
          <p:spPr bwMode="auto">
            <a:xfrm>
              <a:off x="3886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8" name="Oval 7"/>
            <p:cNvSpPr>
              <a:spLocks noChangeArrowheads="1"/>
            </p:cNvSpPr>
            <p:nvPr/>
          </p:nvSpPr>
          <p:spPr bwMode="auto">
            <a:xfrm>
              <a:off x="49530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9" name="Oval 8"/>
            <p:cNvSpPr>
              <a:spLocks noChangeArrowheads="1"/>
            </p:cNvSpPr>
            <p:nvPr/>
          </p:nvSpPr>
          <p:spPr bwMode="auto">
            <a:xfrm>
              <a:off x="21336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0" name="Oval 9"/>
            <p:cNvSpPr>
              <a:spLocks noChangeArrowheads="1"/>
            </p:cNvSpPr>
            <p:nvPr/>
          </p:nvSpPr>
          <p:spPr bwMode="auto">
            <a:xfrm>
              <a:off x="2819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1" name="Oval 10"/>
            <p:cNvSpPr>
              <a:spLocks noChangeArrowheads="1"/>
            </p:cNvSpPr>
            <p:nvPr/>
          </p:nvSpPr>
          <p:spPr bwMode="auto">
            <a:xfrm>
              <a:off x="3810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2" name="Oval 11"/>
            <p:cNvSpPr>
              <a:spLocks noChangeArrowheads="1"/>
            </p:cNvSpPr>
            <p:nvPr/>
          </p:nvSpPr>
          <p:spPr bwMode="auto"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403" name="Oval 12"/>
            <p:cNvSpPr>
              <a:spLocks noChangeArrowheads="1"/>
            </p:cNvSpPr>
            <p:nvPr/>
          </p:nvSpPr>
          <p:spPr bwMode="auto">
            <a:xfrm>
              <a:off x="586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1404" name="Straight Arrow Connector 14"/>
            <p:cNvCxnSpPr>
              <a:cxnSpLocks noChangeShapeType="1"/>
              <a:stCxn id="101399" idx="0"/>
              <a:endCxn id="101395" idx="4"/>
            </p:cNvCxnSpPr>
            <p:nvPr/>
          </p:nvCxnSpPr>
          <p:spPr bwMode="auto">
            <a:xfrm rot="5400000" flipH="1" flipV="1">
              <a:off x="1905000" y="43053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05" name="Rectangle 21"/>
            <p:cNvSpPr>
              <a:spLocks noChangeArrowheads="1"/>
            </p:cNvSpPr>
            <p:nvPr/>
          </p:nvSpPr>
          <p:spPr bwMode="auto">
            <a:xfrm>
              <a:off x="5486400" y="3657600"/>
              <a:ext cx="3762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M</a:t>
              </a:r>
            </a:p>
          </p:txBody>
        </p:sp>
        <p:sp>
          <p:nvSpPr>
            <p:cNvPr id="101406" name="Rectangle 22"/>
            <p:cNvSpPr>
              <a:spLocks noChangeArrowheads="1"/>
            </p:cNvSpPr>
            <p:nvPr/>
          </p:nvSpPr>
          <p:spPr bwMode="auto">
            <a:xfrm>
              <a:off x="6324600" y="4648200"/>
              <a:ext cx="3508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N</a:t>
              </a:r>
            </a:p>
          </p:txBody>
        </p:sp>
        <p:cxnSp>
          <p:nvCxnSpPr>
            <p:cNvPr id="101407" name="Straight Arrow Connector 23"/>
            <p:cNvCxnSpPr>
              <a:cxnSpLocks noChangeShapeType="1"/>
              <a:stCxn id="101399" idx="7"/>
              <a:endCxn id="101396" idx="4"/>
            </p:cNvCxnSpPr>
            <p:nvPr/>
          </p:nvCxnSpPr>
          <p:spPr bwMode="auto">
            <a:xfrm rot="5400000" flipH="1" flipV="1">
              <a:off x="2271713" y="4019550"/>
              <a:ext cx="795338" cy="68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8" name="Straight Arrow Connector 24"/>
            <p:cNvCxnSpPr>
              <a:cxnSpLocks noChangeShapeType="1"/>
              <a:stCxn id="101399" idx="7"/>
              <a:endCxn id="101397" idx="3"/>
            </p:cNvCxnSpPr>
            <p:nvPr/>
          </p:nvCxnSpPr>
          <p:spPr bwMode="auto">
            <a:xfrm rot="5400000" flipH="1" flipV="1">
              <a:off x="2709863" y="3548063"/>
              <a:ext cx="828675" cy="1590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09" name="Straight Arrow Connector 25"/>
            <p:cNvCxnSpPr>
              <a:cxnSpLocks noChangeShapeType="1"/>
              <a:stCxn id="101399" idx="7"/>
              <a:endCxn id="101398" idx="4"/>
            </p:cNvCxnSpPr>
            <p:nvPr/>
          </p:nvCxnSpPr>
          <p:spPr bwMode="auto">
            <a:xfrm rot="5400000" flipH="1" flipV="1">
              <a:off x="3300413" y="2990850"/>
              <a:ext cx="795338" cy="2738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1381" name="Group 20"/>
          <p:cNvGrpSpPr>
            <a:grpSpLocks/>
          </p:cNvGrpSpPr>
          <p:nvPr/>
        </p:nvGrpSpPr>
        <p:grpSpPr bwMode="auto">
          <a:xfrm>
            <a:off x="5029200" y="76200"/>
            <a:ext cx="3962400" cy="1219200"/>
            <a:chOff x="2133600" y="3733800"/>
            <a:chExt cx="3962400" cy="121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22098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28956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4" name="Oval 6"/>
            <p:cNvSpPr>
              <a:spLocks noChangeArrowheads="1"/>
            </p:cNvSpPr>
            <p:nvPr/>
          </p:nvSpPr>
          <p:spPr bwMode="auto">
            <a:xfrm>
              <a:off x="3886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5" name="Oval 7"/>
            <p:cNvSpPr>
              <a:spLocks noChangeArrowheads="1"/>
            </p:cNvSpPr>
            <p:nvPr/>
          </p:nvSpPr>
          <p:spPr bwMode="auto">
            <a:xfrm>
              <a:off x="49530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6" name="Oval 8"/>
            <p:cNvSpPr>
              <a:spLocks noChangeArrowheads="1"/>
            </p:cNvSpPr>
            <p:nvPr/>
          </p:nvSpPr>
          <p:spPr bwMode="auto">
            <a:xfrm>
              <a:off x="21336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7" name="Oval 9"/>
            <p:cNvSpPr>
              <a:spLocks noChangeArrowheads="1"/>
            </p:cNvSpPr>
            <p:nvPr/>
          </p:nvSpPr>
          <p:spPr bwMode="auto">
            <a:xfrm>
              <a:off x="2819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8" name="Oval 10"/>
            <p:cNvSpPr>
              <a:spLocks noChangeArrowheads="1"/>
            </p:cNvSpPr>
            <p:nvPr/>
          </p:nvSpPr>
          <p:spPr bwMode="auto">
            <a:xfrm>
              <a:off x="3810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89" name="Oval 11"/>
            <p:cNvSpPr>
              <a:spLocks noChangeArrowheads="1"/>
            </p:cNvSpPr>
            <p:nvPr/>
          </p:nvSpPr>
          <p:spPr bwMode="auto"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1390" name="Oval 12"/>
            <p:cNvSpPr>
              <a:spLocks noChangeArrowheads="1"/>
            </p:cNvSpPr>
            <p:nvPr/>
          </p:nvSpPr>
          <p:spPr bwMode="auto">
            <a:xfrm>
              <a:off x="586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1391" name="Straight Arrow Connector 14"/>
            <p:cNvCxnSpPr>
              <a:cxnSpLocks noChangeShapeType="1"/>
              <a:stCxn id="101386" idx="0"/>
              <a:endCxn id="101382" idx="4"/>
            </p:cNvCxnSpPr>
            <p:nvPr/>
          </p:nvCxnSpPr>
          <p:spPr bwMode="auto">
            <a:xfrm rot="5400000" flipH="1" flipV="1">
              <a:off x="1905000" y="43053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2" name="Straight Arrow Connector 23"/>
            <p:cNvCxnSpPr>
              <a:cxnSpLocks noChangeShapeType="1"/>
              <a:stCxn id="101386" idx="7"/>
              <a:endCxn id="101383" idx="4"/>
            </p:cNvCxnSpPr>
            <p:nvPr/>
          </p:nvCxnSpPr>
          <p:spPr bwMode="auto">
            <a:xfrm rot="5400000" flipH="1" flipV="1">
              <a:off x="2271713" y="4019550"/>
              <a:ext cx="795338" cy="68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3" name="Straight Arrow Connector 24"/>
            <p:cNvCxnSpPr>
              <a:cxnSpLocks noChangeShapeType="1"/>
              <a:stCxn id="101386" idx="7"/>
              <a:endCxn id="101384" idx="3"/>
            </p:cNvCxnSpPr>
            <p:nvPr/>
          </p:nvCxnSpPr>
          <p:spPr bwMode="auto">
            <a:xfrm rot="5400000" flipH="1" flipV="1">
              <a:off x="2709863" y="3548063"/>
              <a:ext cx="828675" cy="1590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4" name="Straight Arrow Connector 25"/>
            <p:cNvCxnSpPr>
              <a:cxnSpLocks noChangeShapeType="1"/>
              <a:stCxn id="101386" idx="7"/>
              <a:endCxn id="101385" idx="4"/>
            </p:cNvCxnSpPr>
            <p:nvPr/>
          </p:nvCxnSpPr>
          <p:spPr bwMode="auto">
            <a:xfrm rot="5400000" flipH="1" flipV="1">
              <a:off x="3300413" y="2990850"/>
              <a:ext cx="795338" cy="2738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Network Path Properties: Improve Scalability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sz="2400" dirty="0">
                <a:ea typeface="ＭＳ Ｐゴシック" charset="-128"/>
              </a:rPr>
              <a:t>Aggregation:</a:t>
            </a:r>
          </a:p>
          <a:p>
            <a:pPr lvl="1">
              <a:buFont typeface="Courier New" charset="0"/>
              <a:buChar char="o"/>
            </a:pPr>
            <a:r>
              <a:rPr lang="en-US" altLang="x-none" sz="2000" dirty="0">
                <a:ea typeface="ＭＳ Ｐゴシック" charset="-128"/>
              </a:rPr>
              <a:t>merge a set of IP addresses (reduce N and M)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E.g., when computing path properties, </a:t>
            </a:r>
            <a:r>
              <a:rPr lang="en-US" altLang="x-none" sz="1800" dirty="0" smtClean="0">
                <a:ea typeface="ＭＳ Ｐゴシック" charset="-128"/>
              </a:rPr>
              <a:t>aggregates </a:t>
            </a:r>
            <a:r>
              <a:rPr lang="en-US" altLang="x-none" sz="1800" dirty="0">
                <a:ea typeface="ＭＳ Ｐゴシック" charset="-128"/>
              </a:rPr>
              <a:t>all clients sharing the same local DNS server</a:t>
            </a: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charset="2"/>
              <a:buChar char="q"/>
            </a:pPr>
            <a:r>
              <a:rPr lang="en-US" altLang="x-none" sz="2400" dirty="0">
                <a:ea typeface="ＭＳ Ｐゴシック" charset="-128"/>
              </a:rPr>
              <a:t>Sampling and prediction</a:t>
            </a:r>
          </a:p>
          <a:p>
            <a:pPr lvl="1">
              <a:buFont typeface="Courier New" charset="0"/>
              <a:buChar char="o"/>
            </a:pPr>
            <a:r>
              <a:rPr lang="en-US" altLang="x-none" sz="2000" dirty="0">
                <a:ea typeface="ＭＳ Ｐゴシック" charset="-128"/>
              </a:rPr>
              <a:t>Instead of measuring N*M entries, we measure a subset and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predict</a:t>
            </a:r>
            <a:r>
              <a:rPr lang="en-US" altLang="x-none" sz="2000" dirty="0">
                <a:ea typeface="ＭＳ Ｐゴシック" charset="-128"/>
              </a:rPr>
              <a:t> the </a:t>
            </a:r>
            <a:r>
              <a:rPr lang="en-US" altLang="x-none" sz="2000" dirty="0">
                <a:solidFill>
                  <a:srgbClr val="FF0000"/>
                </a:solidFill>
                <a:ea typeface="Osaka" charset="-128"/>
              </a:rPr>
              <a:t>unmeasured</a:t>
            </a:r>
            <a:r>
              <a:rPr lang="en-US" altLang="x-none" sz="2000" dirty="0">
                <a:ea typeface="Osaka" charset="-128"/>
              </a:rPr>
              <a:t> paths</a:t>
            </a:r>
          </a:p>
          <a:p>
            <a:pPr lvl="1">
              <a:buFont typeface="Courier New" charset="0"/>
              <a:buChar char="o"/>
            </a:pPr>
            <a:r>
              <a:rPr lang="en-US" altLang="x-none" sz="2000" dirty="0">
                <a:ea typeface="Osaka" charset="-128"/>
              </a:rPr>
              <a:t>We will cover it later in the course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CE4FF9-0ACF-4047-9F33-456DCF95AD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0" y="3048000"/>
            <a:ext cx="7775575" cy="1905000"/>
            <a:chOff x="1524000" y="3048000"/>
            <a:chExt cx="7776573" cy="1905000"/>
          </a:xfrm>
        </p:grpSpPr>
        <p:grpSp>
          <p:nvGrpSpPr>
            <p:cNvPr id="103429" name="Group 4"/>
            <p:cNvGrpSpPr>
              <a:grpSpLocks/>
            </p:cNvGrpSpPr>
            <p:nvPr/>
          </p:nvGrpSpPr>
          <p:grpSpPr bwMode="auto">
            <a:xfrm>
              <a:off x="2078836" y="3124200"/>
              <a:ext cx="3962400" cy="1219200"/>
              <a:chOff x="2133600" y="3733800"/>
              <a:chExt cx="3962400" cy="1219200"/>
            </a:xfrm>
          </p:grpSpPr>
          <p:sp>
            <p:nvSpPr>
              <p:cNvPr id="103437" name="Oval 4"/>
              <p:cNvSpPr>
                <a:spLocks noChangeArrowheads="1"/>
              </p:cNvSpPr>
              <p:nvPr/>
            </p:nvSpPr>
            <p:spPr bwMode="auto">
              <a:xfrm>
                <a:off x="22098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38" name="Oval 5"/>
              <p:cNvSpPr>
                <a:spLocks noChangeArrowheads="1"/>
              </p:cNvSpPr>
              <p:nvPr/>
            </p:nvSpPr>
            <p:spPr bwMode="auto">
              <a:xfrm>
                <a:off x="28956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39" name="Oval 6"/>
              <p:cNvSpPr>
                <a:spLocks noChangeArrowheads="1"/>
              </p:cNvSpPr>
              <p:nvPr/>
            </p:nvSpPr>
            <p:spPr bwMode="auto">
              <a:xfrm>
                <a:off x="38862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0" name="Oval 7"/>
              <p:cNvSpPr>
                <a:spLocks noChangeArrowheads="1"/>
              </p:cNvSpPr>
              <p:nvPr/>
            </p:nvSpPr>
            <p:spPr bwMode="auto">
              <a:xfrm>
                <a:off x="4953000" y="37338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1" name="Oval 8"/>
              <p:cNvSpPr>
                <a:spLocks noChangeArrowheads="1"/>
              </p:cNvSpPr>
              <p:nvPr/>
            </p:nvSpPr>
            <p:spPr bwMode="auto">
              <a:xfrm>
                <a:off x="21336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2" name="Oval 9"/>
              <p:cNvSpPr>
                <a:spLocks noChangeArrowheads="1"/>
              </p:cNvSpPr>
              <p:nvPr/>
            </p:nvSpPr>
            <p:spPr bwMode="auto">
              <a:xfrm>
                <a:off x="28194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3" name="Oval 10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4" name="Oval 11"/>
              <p:cNvSpPr>
                <a:spLocks noChangeArrowheads="1"/>
              </p:cNvSpPr>
              <p:nvPr/>
            </p:nvSpPr>
            <p:spPr bwMode="auto">
              <a:xfrm>
                <a:off x="48768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sp>
            <p:nvSpPr>
              <p:cNvPr id="103445" name="Oval 12"/>
              <p:cNvSpPr>
                <a:spLocks noChangeArrowheads="1"/>
              </p:cNvSpPr>
              <p:nvPr/>
            </p:nvSpPr>
            <p:spPr bwMode="auto">
              <a:xfrm>
                <a:off x="5867400" y="472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defTabSz="914400"/>
                <a:endParaRPr lang="x-none" altLang="x-none">
                  <a:latin typeface="Times New Roman" charset="0"/>
                </a:endParaRPr>
              </a:p>
            </p:txBody>
          </p:sp>
          <p:cxnSp>
            <p:nvCxnSpPr>
              <p:cNvPr id="103446" name="Straight Arrow Connector 14"/>
              <p:cNvCxnSpPr>
                <a:cxnSpLocks noChangeShapeType="1"/>
                <a:stCxn id="103441" idx="0"/>
                <a:endCxn id="103437" idx="4"/>
              </p:cNvCxnSpPr>
              <p:nvPr/>
            </p:nvCxnSpPr>
            <p:spPr bwMode="auto">
              <a:xfrm rot="5400000" flipH="1" flipV="1">
                <a:off x="1905000" y="4305300"/>
                <a:ext cx="762000" cy="76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47" name="Straight Arrow Connector 23"/>
              <p:cNvCxnSpPr>
                <a:cxnSpLocks noChangeShapeType="1"/>
                <a:stCxn id="103441" idx="7"/>
                <a:endCxn id="103438" idx="4"/>
              </p:cNvCxnSpPr>
              <p:nvPr/>
            </p:nvCxnSpPr>
            <p:spPr bwMode="auto">
              <a:xfrm rot="5400000" flipH="1" flipV="1">
                <a:off x="2271713" y="4019550"/>
                <a:ext cx="795338" cy="6810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48" name="Straight Arrow Connector 24"/>
              <p:cNvCxnSpPr>
                <a:cxnSpLocks noChangeShapeType="1"/>
                <a:stCxn id="103441" idx="7"/>
                <a:endCxn id="103439" idx="3"/>
              </p:cNvCxnSpPr>
              <p:nvPr/>
            </p:nvCxnSpPr>
            <p:spPr bwMode="auto">
              <a:xfrm rot="5400000" flipH="1" flipV="1">
                <a:off x="2709863" y="3548063"/>
                <a:ext cx="828675" cy="15906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449" name="Straight Arrow Connector 25"/>
              <p:cNvCxnSpPr>
                <a:cxnSpLocks noChangeShapeType="1"/>
                <a:stCxn id="103441" idx="7"/>
                <a:endCxn id="103440" idx="4"/>
              </p:cNvCxnSpPr>
              <p:nvPr/>
            </p:nvCxnSpPr>
            <p:spPr bwMode="auto">
              <a:xfrm rot="5400000" flipH="1" flipV="1">
                <a:off x="3300413" y="2990850"/>
                <a:ext cx="795338" cy="27384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3430" name="Rectangle 21"/>
            <p:cNvSpPr>
              <a:spLocks noChangeArrowheads="1"/>
            </p:cNvSpPr>
            <p:nvPr/>
          </p:nvSpPr>
          <p:spPr bwMode="auto">
            <a:xfrm>
              <a:off x="5507836" y="3048000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M servers</a:t>
              </a:r>
            </a:p>
          </p:txBody>
        </p:sp>
        <p:sp>
          <p:nvSpPr>
            <p:cNvPr id="103431" name="Oval 12"/>
            <p:cNvSpPr>
              <a:spLocks noChangeArrowheads="1"/>
            </p:cNvSpPr>
            <p:nvPr/>
          </p:nvSpPr>
          <p:spPr bwMode="auto">
            <a:xfrm>
              <a:off x="1524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3432" name="Oval 12"/>
            <p:cNvSpPr>
              <a:spLocks noChangeArrowheads="1"/>
            </p:cNvSpPr>
            <p:nvPr/>
          </p:nvSpPr>
          <p:spPr bwMode="auto">
            <a:xfrm>
              <a:off x="205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3433" name="Straight Arrow Connector 22"/>
            <p:cNvCxnSpPr>
              <a:cxnSpLocks noChangeShapeType="1"/>
              <a:stCxn id="103431" idx="7"/>
              <a:endCxn id="103441" idx="3"/>
            </p:cNvCxnSpPr>
            <p:nvPr/>
          </p:nvCxnSpPr>
          <p:spPr bwMode="auto">
            <a:xfrm rot="5400000" flipH="1" flipV="1">
              <a:off x="1691740" y="4337304"/>
              <a:ext cx="447956" cy="393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34" name="Straight Arrow Connector 24"/>
            <p:cNvCxnSpPr>
              <a:cxnSpLocks noChangeShapeType="1"/>
              <a:stCxn id="103432" idx="0"/>
            </p:cNvCxnSpPr>
            <p:nvPr/>
          </p:nvCxnSpPr>
          <p:spPr bwMode="auto">
            <a:xfrm rot="16200000" flipV="1">
              <a:off x="1962150" y="4514850"/>
              <a:ext cx="3810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435" name="Rectangle 21"/>
            <p:cNvSpPr>
              <a:spLocks noChangeArrowheads="1"/>
            </p:cNvSpPr>
            <p:nvPr/>
          </p:nvSpPr>
          <p:spPr bwMode="auto">
            <a:xfrm>
              <a:off x="6248400" y="4038600"/>
              <a:ext cx="30521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/>
                <a:t>N</a:t>
              </a:r>
              <a:r>
                <a:rPr lang="ja-JP" altLang="en-US" sz="1800"/>
                <a:t>’</a:t>
              </a:r>
              <a:r>
                <a:rPr lang="en-US" altLang="ja-JP" sz="1800"/>
                <a:t>~100K local DNS servers</a:t>
              </a:r>
              <a:endParaRPr lang="en-US" altLang="x-none" sz="1800"/>
            </a:p>
          </p:txBody>
        </p:sp>
        <p:sp>
          <p:nvSpPr>
            <p:cNvPr id="103436" name="Rectangle 21"/>
            <p:cNvSpPr>
              <a:spLocks noChangeArrowheads="1"/>
            </p:cNvSpPr>
            <p:nvPr/>
          </p:nvSpPr>
          <p:spPr bwMode="auto">
            <a:xfrm>
              <a:off x="6248400" y="4495800"/>
              <a:ext cx="22826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/>
                <a:t>N~all Internet clients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Server </a:t>
            </a:r>
            <a:r>
              <a:rPr lang="en-US" altLang="x-none" sz="3600" dirty="0" smtClean="0">
                <a:ea typeface="ＭＳ Ｐゴシック" charset="-128"/>
              </a:rPr>
              <a:t>Assignment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Why is the problem difficult?</a:t>
            </a:r>
          </a:p>
          <a:p>
            <a:pPr lvl="1"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What are potential problems of just sending each new client to the lightest load server?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CBE40-A982-BF4F-80BB-98B499D2D66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05476" name="Group 20"/>
          <p:cNvGrpSpPr>
            <a:grpSpLocks/>
          </p:cNvGrpSpPr>
          <p:nvPr/>
        </p:nvGrpSpPr>
        <p:grpSpPr bwMode="auto">
          <a:xfrm>
            <a:off x="2286000" y="3581400"/>
            <a:ext cx="3962400" cy="1219200"/>
            <a:chOff x="2133600" y="3733800"/>
            <a:chExt cx="3962400" cy="1219200"/>
          </a:xfrm>
        </p:grpSpPr>
        <p:sp>
          <p:nvSpPr>
            <p:cNvPr id="105477" name="Oval 4"/>
            <p:cNvSpPr>
              <a:spLocks noChangeArrowheads="1"/>
            </p:cNvSpPr>
            <p:nvPr/>
          </p:nvSpPr>
          <p:spPr bwMode="auto">
            <a:xfrm>
              <a:off x="22098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78" name="Oval 5"/>
            <p:cNvSpPr>
              <a:spLocks noChangeArrowheads="1"/>
            </p:cNvSpPr>
            <p:nvPr/>
          </p:nvSpPr>
          <p:spPr bwMode="auto">
            <a:xfrm>
              <a:off x="28956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79" name="Oval 6"/>
            <p:cNvSpPr>
              <a:spLocks noChangeArrowheads="1"/>
            </p:cNvSpPr>
            <p:nvPr/>
          </p:nvSpPr>
          <p:spPr bwMode="auto">
            <a:xfrm>
              <a:off x="3886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0" name="Oval 7"/>
            <p:cNvSpPr>
              <a:spLocks noChangeArrowheads="1"/>
            </p:cNvSpPr>
            <p:nvPr/>
          </p:nvSpPr>
          <p:spPr bwMode="auto">
            <a:xfrm>
              <a:off x="49530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1" name="Oval 8"/>
            <p:cNvSpPr>
              <a:spLocks noChangeArrowheads="1"/>
            </p:cNvSpPr>
            <p:nvPr/>
          </p:nvSpPr>
          <p:spPr bwMode="auto">
            <a:xfrm>
              <a:off x="21336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2" name="Oval 9"/>
            <p:cNvSpPr>
              <a:spLocks noChangeArrowheads="1"/>
            </p:cNvSpPr>
            <p:nvPr/>
          </p:nvSpPr>
          <p:spPr bwMode="auto">
            <a:xfrm>
              <a:off x="2819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3" name="Oval 10"/>
            <p:cNvSpPr>
              <a:spLocks noChangeArrowheads="1"/>
            </p:cNvSpPr>
            <p:nvPr/>
          </p:nvSpPr>
          <p:spPr bwMode="auto">
            <a:xfrm>
              <a:off x="38100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4" name="Oval 11"/>
            <p:cNvSpPr>
              <a:spLocks noChangeArrowheads="1"/>
            </p:cNvSpPr>
            <p:nvPr/>
          </p:nvSpPr>
          <p:spPr bwMode="auto"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sp>
          <p:nvSpPr>
            <p:cNvPr id="105485" name="Oval 12"/>
            <p:cNvSpPr>
              <a:spLocks noChangeArrowheads="1"/>
            </p:cNvSpPr>
            <p:nvPr/>
          </p:nvSpPr>
          <p:spPr bwMode="auto">
            <a:xfrm>
              <a:off x="5867400" y="4724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latin typeface="Times New Roman" charset="0"/>
              </a:endParaRPr>
            </a:p>
          </p:txBody>
        </p:sp>
        <p:cxnSp>
          <p:nvCxnSpPr>
            <p:cNvPr id="105486" name="Straight Arrow Connector 14"/>
            <p:cNvCxnSpPr>
              <a:cxnSpLocks noChangeShapeType="1"/>
              <a:stCxn id="105481" idx="0"/>
              <a:endCxn id="105477" idx="4"/>
            </p:cNvCxnSpPr>
            <p:nvPr/>
          </p:nvCxnSpPr>
          <p:spPr bwMode="auto">
            <a:xfrm rot="5400000" flipH="1" flipV="1">
              <a:off x="1905000" y="4305300"/>
              <a:ext cx="7620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7" name="Straight Arrow Connector 23"/>
            <p:cNvCxnSpPr>
              <a:cxnSpLocks noChangeShapeType="1"/>
              <a:stCxn id="105481" idx="7"/>
              <a:endCxn id="105478" idx="4"/>
            </p:cNvCxnSpPr>
            <p:nvPr/>
          </p:nvCxnSpPr>
          <p:spPr bwMode="auto">
            <a:xfrm rot="5400000" flipH="1" flipV="1">
              <a:off x="2271713" y="4019550"/>
              <a:ext cx="795338" cy="681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8" name="Straight Arrow Connector 24"/>
            <p:cNvCxnSpPr>
              <a:cxnSpLocks noChangeShapeType="1"/>
              <a:stCxn id="105481" idx="7"/>
              <a:endCxn id="105479" idx="3"/>
            </p:cNvCxnSpPr>
            <p:nvPr/>
          </p:nvCxnSpPr>
          <p:spPr bwMode="auto">
            <a:xfrm rot="5400000" flipH="1" flipV="1">
              <a:off x="2709863" y="3548063"/>
              <a:ext cx="828675" cy="1590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89" name="Straight Arrow Connector 25"/>
            <p:cNvCxnSpPr>
              <a:cxnSpLocks noChangeShapeType="1"/>
              <a:stCxn id="105481" idx="7"/>
              <a:endCxn id="105480" idx="4"/>
            </p:cNvCxnSpPr>
            <p:nvPr/>
          </p:nvCxnSpPr>
          <p:spPr bwMode="auto">
            <a:xfrm rot="5400000" flipH="1" flipV="1">
              <a:off x="3300413" y="2990850"/>
              <a:ext cx="795338" cy="2738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7772400" cy="609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docs.oracle.com/javase/8/docs/api/java/nio/channels/package-summary.html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</a:t>
            </a:fld>
            <a:endParaRPr lang="en-US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45289"/>
              </p:ext>
            </p:extLst>
          </p:nvPr>
        </p:nvGraphicFramePr>
        <p:xfrm>
          <a:off x="685800" y="1722120"/>
          <a:ext cx="7772400" cy="356616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Asynchronous I/O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nio.channels"/>
                        </a:rPr>
                        <a:t>AsynchronousFileChannel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for reading, writing, and manipulating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.channels"/>
                        </a:rPr>
                        <a:t>AsynchronousSocketChannel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connecting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.channels"/>
                        </a:rPr>
                        <a:t>AsynchronousServerSocketChannel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listening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nio.channels"/>
                        </a:rPr>
                        <a:t>CompletionHandler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handler for consuming the result of an asynchronous operation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7" tooltip="class in java.nio.channels"/>
                        </a:rPr>
                        <a:t>AsynchronousChannelGroup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grouping of asynchronous channels for the purpose of resource sharing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8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Client Direction Mechanisms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257800"/>
          </a:xfrm>
        </p:spPr>
        <p:txBody>
          <a:bodyPr/>
          <a:lstStyle/>
          <a:p>
            <a:r>
              <a:rPr lang="en-US" altLang="x-none" sz="2400" dirty="0" smtClean="0">
                <a:ea typeface="ＭＳ Ｐゴシック" charset="-128"/>
              </a:rPr>
              <a:t>Key difficulty</a:t>
            </a:r>
          </a:p>
          <a:p>
            <a:pPr lvl="1"/>
            <a:r>
              <a:rPr lang="en-US" altLang="x-none" sz="2000" dirty="0" smtClean="0">
                <a:ea typeface="ＭＳ Ｐゴシック" charset="-128"/>
              </a:rPr>
              <a:t>May need to handle a large of clients</a:t>
            </a:r>
          </a:p>
          <a:p>
            <a:r>
              <a:rPr lang="en-US" altLang="x-none" sz="2400" dirty="0" smtClean="0">
                <a:ea typeface="ＭＳ Ｐゴシック" charset="-128"/>
              </a:rPr>
              <a:t>Basic types of mechanisms</a:t>
            </a:r>
            <a:endParaRPr lang="en-US" altLang="x-none" sz="2400" dirty="0">
              <a:ea typeface="ＭＳ Ｐゴシック" charset="-128"/>
            </a:endParaRPr>
          </a:p>
          <a:p>
            <a:pPr lvl="1"/>
            <a:r>
              <a:rPr lang="en-US" altLang="x-none" sz="2000" dirty="0" smtClean="0">
                <a:ea typeface="ＭＳ Ｐゴシック" charset="-128"/>
              </a:rPr>
              <a:t>Application layer, e.g.,</a:t>
            </a:r>
            <a:endParaRPr lang="en-US" altLang="x-none" sz="2000" dirty="0">
              <a:ea typeface="ＭＳ Ｐゴシック" charset="-128"/>
            </a:endParaRPr>
          </a:p>
          <a:p>
            <a:pPr lvl="2"/>
            <a:r>
              <a:rPr lang="en-US" altLang="x-none" sz="1600" dirty="0">
                <a:ea typeface="ＭＳ Ｐゴシック" charset="-128"/>
              </a:rPr>
              <a:t>App/user is given a list of candidate server names 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HTTP redirector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DNS: name resolution gives a list of server addresses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IP layer: Same IP address represents multiple physical servers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IP </a:t>
            </a:r>
            <a:r>
              <a:rPr lang="en-US" altLang="x-none" dirty="0" err="1">
                <a:solidFill>
                  <a:srgbClr val="C00000"/>
                </a:solidFill>
                <a:ea typeface="ＭＳ Ｐゴシック" charset="-128"/>
              </a:rPr>
              <a:t>anycast</a:t>
            </a:r>
            <a:r>
              <a:rPr lang="en-US" altLang="x-none" dirty="0">
                <a:ea typeface="ＭＳ Ｐゴシック" charset="-128"/>
              </a:rPr>
              <a:t>: Same IP address shared by multiple servers and announced at different parts of the Internet. Network directs different clients to different servers</a:t>
            </a:r>
          </a:p>
          <a:p>
            <a:pPr lvl="2"/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Smart-switch</a:t>
            </a:r>
            <a:r>
              <a:rPr lang="en-US" altLang="x-none" dirty="0">
                <a:ea typeface="ＭＳ Ｐゴシック" charset="-128"/>
              </a:rPr>
              <a:t> indirection: a server IP address may be a </a:t>
            </a:r>
            <a:r>
              <a:rPr lang="en-US" altLang="x-none" dirty="0">
                <a:solidFill>
                  <a:srgbClr val="C00000"/>
                </a:solidFill>
                <a:ea typeface="ＭＳ Ｐゴシック" charset="-128"/>
              </a:rPr>
              <a:t>virtual IP</a:t>
            </a:r>
            <a:r>
              <a:rPr lang="en-US" altLang="x-none" dirty="0">
                <a:ea typeface="ＭＳ Ｐゴシック" charset="-128"/>
              </a:rPr>
              <a:t> address for a cluster of physical servers 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B265D9-5A89-8343-A6C2-5154DE146DC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075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225"/>
            <a:ext cx="1638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Direction Mechanisms are Often Combined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602F-5B4E-BE47-B4B1-F7C52859E63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45" name="Group 2"/>
          <p:cNvGrpSpPr>
            <a:grpSpLocks/>
          </p:cNvGrpSpPr>
          <p:nvPr/>
        </p:nvGrpSpPr>
        <p:grpSpPr bwMode="auto">
          <a:xfrm>
            <a:off x="0" y="3365810"/>
            <a:ext cx="7010400" cy="3352800"/>
            <a:chOff x="76200" y="3048000"/>
            <a:chExt cx="7010400" cy="3352800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276600" y="3352800"/>
              <a:ext cx="38100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Europe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62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Cluster1</a:t>
              </a:r>
              <a:b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</a:b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East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828800" y="3352800"/>
              <a:ext cx="1295400" cy="30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Cluster2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in US West</a:t>
              </a:r>
            </a:p>
          </p:txBody>
        </p:sp>
        <p:cxnSp>
          <p:nvCxnSpPr>
            <p:cNvPr id="52" name="Straight Connector 24"/>
            <p:cNvCxnSpPr>
              <a:cxnSpLocks noChangeShapeType="1"/>
              <a:stCxn id="52" idx="2"/>
              <a:endCxn id="59" idx="0"/>
            </p:cNvCxnSpPr>
            <p:nvPr/>
          </p:nvCxnSpPr>
          <p:spPr bwMode="auto">
            <a:xfrm flipH="1">
              <a:off x="723900" y="3048000"/>
              <a:ext cx="7239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" name="Straight Connector 26"/>
            <p:cNvCxnSpPr>
              <a:cxnSpLocks noChangeShapeType="1"/>
              <a:stCxn id="52" idx="2"/>
              <a:endCxn id="60" idx="0"/>
            </p:cNvCxnSpPr>
            <p:nvPr/>
          </p:nvCxnSpPr>
          <p:spPr bwMode="auto">
            <a:xfrm>
              <a:off x="1447800" y="3048000"/>
              <a:ext cx="10287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" name="Rectangle 53"/>
            <p:cNvSpPr/>
            <p:nvPr/>
          </p:nvSpPr>
          <p:spPr bwMode="auto">
            <a:xfrm>
              <a:off x="3429000" y="51816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581400" y="5410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10000" y="55626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proxy</a:t>
              </a:r>
            </a:p>
          </p:txBody>
        </p:sp>
        <p:cxnSp>
          <p:nvCxnSpPr>
            <p:cNvPr id="57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3600450" y="4895850"/>
              <a:ext cx="3048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Arrow Connector 33"/>
            <p:cNvCxnSpPr>
              <a:cxnSpLocks noChangeShapeType="1"/>
              <a:endCxn id="75" idx="0"/>
            </p:cNvCxnSpPr>
            <p:nvPr/>
          </p:nvCxnSpPr>
          <p:spPr bwMode="auto">
            <a:xfrm rot="5400000">
              <a:off x="3600450" y="5124450"/>
              <a:ext cx="5334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" name="Straight Arrow Connector 35"/>
            <p:cNvCxnSpPr>
              <a:cxnSpLocks noChangeShapeType="1"/>
              <a:endCxn id="76" idx="0"/>
            </p:cNvCxnSpPr>
            <p:nvPr/>
          </p:nvCxnSpPr>
          <p:spPr bwMode="auto">
            <a:xfrm rot="16200000" flipH="1">
              <a:off x="3657600" y="5105400"/>
              <a:ext cx="6858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36"/>
            <p:cNvCxnSpPr>
              <a:cxnSpLocks noChangeShapeType="1"/>
            </p:cNvCxnSpPr>
            <p:nvPr/>
          </p:nvCxnSpPr>
          <p:spPr bwMode="auto">
            <a:xfrm>
              <a:off x="198120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" name="Oval 60"/>
            <p:cNvSpPr/>
            <p:nvPr/>
          </p:nvSpPr>
          <p:spPr bwMode="auto">
            <a:xfrm>
              <a:off x="3429000" y="4038600"/>
              <a:ext cx="990600" cy="9144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20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62" name="Straight Connector 36"/>
            <p:cNvCxnSpPr>
              <a:cxnSpLocks noChangeShapeType="1"/>
            </p:cNvCxnSpPr>
            <p:nvPr/>
          </p:nvCxnSpPr>
          <p:spPr bwMode="auto">
            <a:xfrm>
              <a:off x="260350" y="5562600"/>
              <a:ext cx="806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3" name="Straight Connector 26"/>
            <p:cNvCxnSpPr>
              <a:cxnSpLocks noChangeShapeType="1"/>
              <a:stCxn id="52" idx="2"/>
              <a:endCxn id="73" idx="0"/>
            </p:cNvCxnSpPr>
            <p:nvPr/>
          </p:nvCxnSpPr>
          <p:spPr bwMode="auto">
            <a:xfrm>
              <a:off x="1447800" y="3048000"/>
              <a:ext cx="3733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4277592" y="5651810"/>
            <a:ext cx="2580409" cy="914400"/>
            <a:chOff x="4313583" y="5715000"/>
            <a:chExt cx="2468217" cy="914400"/>
          </a:xfrm>
        </p:grpSpPr>
        <p:sp>
          <p:nvSpPr>
            <p:cNvPr id="65" name="Oval 64"/>
            <p:cNvSpPr/>
            <p:nvPr/>
          </p:nvSpPr>
          <p:spPr bwMode="auto">
            <a:xfrm>
              <a:off x="4800600" y="5715000"/>
              <a:ext cx="685800" cy="6858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Load </a:t>
              </a:r>
            </a:p>
            <a:p>
              <a:pPr algn="ctr" defTabSz="914400" eaLnBrk="0" hangingPunct="0">
                <a:defRPr/>
              </a:pPr>
              <a:r>
                <a:rPr lang="en-US" sz="1200" dirty="0">
                  <a:latin typeface="Times New Roman" pitchFamily="18" charset="0"/>
                  <a:ea typeface="+mn-ea"/>
                  <a:cs typeface="Arial" charset="0"/>
                </a:rPr>
                <a:t>balancer</a:t>
              </a:r>
            </a:p>
          </p:txBody>
        </p:sp>
        <p:cxnSp>
          <p:nvCxnSpPr>
            <p:cNvPr id="66" name="Straight Arrow Connector 44"/>
            <p:cNvCxnSpPr>
              <a:cxnSpLocks noChangeShapeType="1"/>
            </p:cNvCxnSpPr>
            <p:nvPr/>
          </p:nvCxnSpPr>
          <p:spPr bwMode="auto">
            <a:xfrm>
              <a:off x="4313583" y="6057900"/>
              <a:ext cx="487017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7" name="Rectangle 66"/>
            <p:cNvSpPr/>
            <p:nvPr/>
          </p:nvSpPr>
          <p:spPr bwMode="auto">
            <a:xfrm>
              <a:off x="5791200" y="57912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943600" y="6019800"/>
              <a:ext cx="5334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endParaRPr lang="en-US"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172200" y="6172200"/>
              <a:ext cx="6096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sz="1600" dirty="0">
                  <a:latin typeface="Times New Roman" pitchFamily="18" charset="0"/>
                  <a:ea typeface="+mn-ea"/>
                  <a:cs typeface="Arial" charset="0"/>
                </a:rPr>
                <a:t>servers</a:t>
              </a:r>
            </a:p>
          </p:txBody>
        </p:sp>
        <p:cxnSp>
          <p:nvCxnSpPr>
            <p:cNvPr id="70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5486400" y="6019800"/>
              <a:ext cx="3048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1" name="Straight Arrow Connector 51"/>
            <p:cNvCxnSpPr>
              <a:cxnSpLocks noChangeShapeType="1"/>
            </p:cNvCxnSpPr>
            <p:nvPr/>
          </p:nvCxnSpPr>
          <p:spPr bwMode="auto">
            <a:xfrm>
              <a:off x="5486400" y="6057900"/>
              <a:ext cx="4572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Straight Arrow Connector 53"/>
            <p:cNvCxnSpPr>
              <a:cxnSpLocks noChangeShapeType="1"/>
            </p:cNvCxnSpPr>
            <p:nvPr/>
          </p:nvCxnSpPr>
          <p:spPr bwMode="auto">
            <a:xfrm>
              <a:off x="5486400" y="6057900"/>
              <a:ext cx="68580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990600" y="2146610"/>
            <a:ext cx="6629400" cy="1295400"/>
            <a:chOff x="990600" y="1752600"/>
            <a:chExt cx="6629400" cy="129540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004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name1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990600" y="25146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IP1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434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IP2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858000" y="2590800"/>
              <a:ext cx="762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 err="1">
                  <a:latin typeface="Times New Roman" pitchFamily="18" charset="0"/>
                  <a:ea typeface="+mn-ea"/>
                  <a:cs typeface="Arial" charset="0"/>
                </a:rPr>
                <a:t>IPn</a:t>
              </a:r>
              <a:endParaRPr lang="en-US" dirty="0">
                <a:latin typeface="Times New Roman" pitchFamily="18" charset="0"/>
                <a:ea typeface="+mn-ea"/>
                <a:cs typeface="Arial" charset="0"/>
              </a:endParaRPr>
            </a:p>
          </p:txBody>
        </p:sp>
        <p:cxnSp>
          <p:nvCxnSpPr>
            <p:cNvPr id="78" name="Straight Connector 18"/>
            <p:cNvCxnSpPr>
              <a:cxnSpLocks noChangeShapeType="1"/>
              <a:endCxn id="52" idx="0"/>
            </p:cNvCxnSpPr>
            <p:nvPr/>
          </p:nvCxnSpPr>
          <p:spPr bwMode="auto">
            <a:xfrm flipH="1">
              <a:off x="1371600" y="2209800"/>
              <a:ext cx="2819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Straight Connector 20"/>
            <p:cNvCxnSpPr>
              <a:cxnSpLocks noChangeShapeType="1"/>
              <a:endCxn id="55" idx="0"/>
            </p:cNvCxnSpPr>
            <p:nvPr/>
          </p:nvCxnSpPr>
          <p:spPr bwMode="auto">
            <a:xfrm>
              <a:off x="4191000" y="2209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Straight Connector 22"/>
            <p:cNvCxnSpPr>
              <a:cxnSpLocks noChangeShapeType="1"/>
              <a:endCxn id="56" idx="0"/>
            </p:cNvCxnSpPr>
            <p:nvPr/>
          </p:nvCxnSpPr>
          <p:spPr bwMode="auto">
            <a:xfrm>
              <a:off x="4191000" y="2209800"/>
              <a:ext cx="3048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1" name="Rectangle 80"/>
            <p:cNvSpPr/>
            <p:nvPr/>
          </p:nvSpPr>
          <p:spPr bwMode="auto">
            <a:xfrm>
              <a:off x="5715000" y="1752600"/>
              <a:ext cx="1752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defTabSz="914400" eaLnBrk="0" hangingPunct="0">
                <a:defRPr/>
              </a:pPr>
              <a:r>
                <a:rPr lang="en-US" dirty="0">
                  <a:latin typeface="Times New Roman" pitchFamily="18" charset="0"/>
                  <a:ea typeface="+mn-ea"/>
                  <a:cs typeface="Arial" charset="0"/>
                </a:rPr>
                <a:t>DNS name2</a:t>
              </a:r>
            </a:p>
          </p:txBody>
        </p:sp>
      </p:grpSp>
      <p:cxnSp>
        <p:nvCxnSpPr>
          <p:cNvPr id="83" name="Straight Connector 18"/>
          <p:cNvCxnSpPr>
            <a:cxnSpLocks noChangeShapeType="1"/>
            <a:endCxn id="51" idx="0"/>
          </p:cNvCxnSpPr>
          <p:nvPr/>
        </p:nvCxnSpPr>
        <p:spPr bwMode="auto">
          <a:xfrm flipH="1">
            <a:off x="4076700" y="1953787"/>
            <a:ext cx="1104900" cy="192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4" name="Straight Connector 18"/>
          <p:cNvCxnSpPr>
            <a:cxnSpLocks noChangeShapeType="1"/>
          </p:cNvCxnSpPr>
          <p:nvPr/>
        </p:nvCxnSpPr>
        <p:spPr bwMode="auto">
          <a:xfrm>
            <a:off x="5448300" y="1935899"/>
            <a:ext cx="1143000" cy="210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" name="Rectangle 81"/>
          <p:cNvSpPr/>
          <p:nvPr/>
        </p:nvSpPr>
        <p:spPr bwMode="auto">
          <a:xfrm>
            <a:off x="4572000" y="1524000"/>
            <a:ext cx="1752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r>
              <a:rPr lang="en-US" dirty="0" smtClean="0">
                <a:latin typeface="Times New Roman" pitchFamily="18" charset="0"/>
                <a:ea typeface="+mn-ea"/>
                <a:cs typeface="Arial" charset="0"/>
              </a:rPr>
              <a:t>App</a:t>
            </a:r>
            <a:endParaRPr lang="en-US" dirty="0"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Wikipedia Architecture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02DA90B-5295-934F-94A0-8A27343F8D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16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5"/>
          <p:cNvSpPr>
            <a:spLocks noChangeArrowheads="1"/>
          </p:cNvSpPr>
          <p:nvPr/>
        </p:nvSpPr>
        <p:spPr bwMode="auto">
          <a:xfrm>
            <a:off x="381000" y="64008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http://wikitech.wikimedia.org/images/8/81/Bergsma_-_Wikimedia_architecture_-_2007.pdf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  <a:p>
            <a:r>
              <a:rPr lang="en-US" altLang="x-none">
                <a:solidFill>
                  <a:schemeClr val="bg2"/>
                </a:solidFill>
                <a:ea typeface="ＭＳ Ｐゴシック" charset="-128"/>
              </a:rPr>
              <a:t>Single network server</a:t>
            </a:r>
          </a:p>
          <a:p>
            <a:r>
              <a:rPr lang="en-US" altLang="x-none">
                <a:ea typeface="ＭＳ Ｐゴシック" charset="-128"/>
              </a:rPr>
              <a:t>Multiple network servers</a:t>
            </a:r>
          </a:p>
          <a:p>
            <a:pPr lvl="1"/>
            <a:r>
              <a:rPr lang="en-US" altLang="x-none">
                <a:ea typeface="ＭＳ Ｐゴシック" charset="-128"/>
              </a:rPr>
              <a:t>Why multiple servers</a:t>
            </a:r>
          </a:p>
          <a:p>
            <a:pPr lvl="1"/>
            <a:r>
              <a:rPr lang="en-US" altLang="x-none">
                <a:ea typeface="ＭＳ Ｐゴシック" charset="-128"/>
              </a:rPr>
              <a:t>Request routing mechanisms</a:t>
            </a:r>
          </a:p>
          <a:p>
            <a:pPr lvl="2"/>
            <a:r>
              <a:rPr lang="en-US" altLang="x-none">
                <a:ea typeface="ＭＳ Ｐゴシック" charset="-128"/>
              </a:rPr>
              <a:t>Overview</a:t>
            </a:r>
          </a:p>
          <a:p>
            <a:pPr lvl="2"/>
            <a:r>
              <a:rPr lang="en-US" altLang="x-none">
                <a:ea typeface="ＭＳ Ｐゴシック" charset="-128"/>
              </a:rPr>
              <a:t>Application-layer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D9CCCC7-C66E-DF4A-8F51-CD9165CCF9C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Netflix</a:t>
            </a: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70FAD6-F2FE-AC47-BF8F-C1F72EED1A6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57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878763" cy="470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0"/>
            <a:ext cx="55753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Netflix Manifest File</a:t>
            </a:r>
          </a:p>
        </p:txBody>
      </p:sp>
      <p:sp>
        <p:nvSpPr>
          <p:cNvPr id="1177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3B056AB-2D49-A84C-A899-B1002BDD4A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63750"/>
            <a:ext cx="5334000" cy="47942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17764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609600"/>
          </a:xfrm>
        </p:spPr>
        <p:txBody>
          <a:bodyPr/>
          <a:lstStyle/>
          <a:p>
            <a:r>
              <a:rPr lang="en-US" altLang="x-none" sz="2000">
                <a:ea typeface="ＭＳ Ｐゴシック" charset="-128"/>
              </a:rPr>
              <a:t>Client player authenticates and then downloads manifest file from servers at Amazon 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Netflix Manifest File</a:t>
            </a:r>
          </a:p>
        </p:txBody>
      </p:sp>
      <p:sp>
        <p:nvSpPr>
          <p:cNvPr id="1198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D7D4B3F-2F66-C540-BEC3-DF289AB1C4D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47800"/>
            <a:ext cx="4584700" cy="513556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Amazon Elastic Cloud 2 (EC2) Elastic Load Balancing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5791200" cy="4648200"/>
          </a:xfrm>
        </p:spPr>
        <p:txBody>
          <a:bodyPr/>
          <a:lstStyle/>
          <a:p>
            <a:r>
              <a:rPr lang="en-US" altLang="x-none" sz="1800" dirty="0">
                <a:ea typeface="ＭＳ Ｐゴシック" charset="-128"/>
              </a:rPr>
              <a:t>Use the </a:t>
            </a:r>
            <a:r>
              <a:rPr lang="en-US" altLang="x-none" sz="1800" i="1" dirty="0">
                <a:ea typeface="ＭＳ Ｐゴシック" charset="-128"/>
              </a:rPr>
              <a:t>create-load-balancer</a:t>
            </a:r>
            <a:r>
              <a:rPr lang="en-US" altLang="x-none" sz="1800" dirty="0">
                <a:ea typeface="ＭＳ Ｐゴシック" charset="-128"/>
              </a:rPr>
              <a:t> command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to create an Elastic Load Balancer. </a:t>
            </a:r>
          </a:p>
          <a:p>
            <a:r>
              <a:rPr lang="en-US" altLang="x-none" sz="1800" dirty="0">
                <a:ea typeface="ＭＳ Ｐゴシック" charset="-128"/>
              </a:rPr>
              <a:t>Use the </a:t>
            </a:r>
            <a:r>
              <a:rPr lang="en-US" altLang="x-none" sz="1800" i="1" dirty="0">
                <a:ea typeface="ＭＳ Ｐゴシック" charset="-128"/>
              </a:rPr>
              <a:t>register-instances</a:t>
            </a:r>
            <a:br>
              <a:rPr lang="en-US" altLang="x-none" sz="1800" i="1" dirty="0">
                <a:ea typeface="ＭＳ Ｐゴシック" charset="-128"/>
              </a:rPr>
            </a:br>
            <a:r>
              <a:rPr lang="en-US" altLang="x-none" sz="1800" i="1" dirty="0">
                <a:ea typeface="ＭＳ Ｐゴシック" charset="-128"/>
              </a:rPr>
              <a:t>-with-load-balancer</a:t>
            </a:r>
            <a:r>
              <a:rPr lang="en-US" altLang="x-none" sz="1800" dirty="0">
                <a:ea typeface="ＭＳ Ｐゴシック" charset="-128"/>
              </a:rPr>
              <a:t> command to </a:t>
            </a:r>
            <a:r>
              <a:rPr lang="en-US" altLang="x-none" sz="1800" dirty="0" smtClean="0">
                <a:ea typeface="ＭＳ Ｐゴシック" charset="-128"/>
              </a:rPr>
              <a:t/>
            </a:r>
            <a:br>
              <a:rPr lang="en-US" altLang="x-none" sz="1800" dirty="0" smtClean="0">
                <a:ea typeface="ＭＳ Ｐゴシック" charset="-128"/>
              </a:rPr>
            </a:br>
            <a:r>
              <a:rPr lang="en-US" altLang="x-none" sz="1800" dirty="0" smtClean="0">
                <a:ea typeface="ＭＳ Ｐゴシック" charset="-128"/>
              </a:rPr>
              <a:t>register </a:t>
            </a:r>
            <a:r>
              <a:rPr lang="en-US" altLang="x-none" sz="1800" dirty="0">
                <a:ea typeface="ＭＳ Ｐゴシック" charset="-128"/>
              </a:rPr>
              <a:t>the </a:t>
            </a:r>
            <a:r>
              <a:rPr lang="en-US" altLang="x-none" sz="1800" dirty="0" smtClean="0">
                <a:ea typeface="ＭＳ Ｐゴシック" charset="-128"/>
              </a:rPr>
              <a:t>Amazon </a:t>
            </a:r>
            <a:r>
              <a:rPr lang="en-US" altLang="x-none" sz="1800" dirty="0">
                <a:ea typeface="ＭＳ Ｐゴシック" charset="-128"/>
              </a:rPr>
              <a:t>EC2 instances </a:t>
            </a:r>
            <a:r>
              <a:rPr lang="en-US" altLang="x-none" sz="1800" dirty="0" smtClean="0">
                <a:ea typeface="ＭＳ Ｐゴシック" charset="-128"/>
              </a:rPr>
              <a:t/>
            </a:r>
            <a:br>
              <a:rPr lang="en-US" altLang="x-none" sz="1800" dirty="0" smtClean="0">
                <a:ea typeface="ＭＳ Ｐゴシック" charset="-128"/>
              </a:rPr>
            </a:br>
            <a:r>
              <a:rPr lang="en-US" altLang="x-none" sz="1800" dirty="0" smtClean="0">
                <a:ea typeface="ＭＳ Ｐゴシック" charset="-128"/>
              </a:rPr>
              <a:t>that </a:t>
            </a:r>
            <a:r>
              <a:rPr lang="en-US" altLang="x-none" sz="1800" dirty="0">
                <a:ea typeface="ＭＳ Ｐゴシック" charset="-128"/>
              </a:rPr>
              <a:t>you </a:t>
            </a:r>
            <a:r>
              <a:rPr lang="en-US" altLang="x-none" sz="1800" dirty="0" smtClean="0">
                <a:ea typeface="ＭＳ Ｐゴシック" charset="-128"/>
              </a:rPr>
              <a:t>want </a:t>
            </a:r>
            <a:r>
              <a:rPr lang="en-US" altLang="x-none" sz="1800" dirty="0">
                <a:ea typeface="ＭＳ Ｐゴシック" charset="-128"/>
              </a:rPr>
              <a:t>to load balance with </a:t>
            </a:r>
            <a:r>
              <a:rPr lang="en-US" altLang="x-none" sz="1800" dirty="0" smtClean="0">
                <a:ea typeface="ＭＳ Ｐゴシック" charset="-128"/>
              </a:rPr>
              <a:t/>
            </a:r>
            <a:br>
              <a:rPr lang="en-US" altLang="x-none" sz="1800" dirty="0" smtClean="0">
                <a:ea typeface="ＭＳ Ｐゴシック" charset="-128"/>
              </a:rPr>
            </a:br>
            <a:r>
              <a:rPr lang="en-US" altLang="x-none" sz="1800" dirty="0" smtClean="0">
                <a:ea typeface="ＭＳ Ｐゴシック" charset="-128"/>
              </a:rPr>
              <a:t>the Elastic </a:t>
            </a:r>
            <a:r>
              <a:rPr lang="en-US" altLang="x-none" sz="1800" dirty="0">
                <a:ea typeface="ＭＳ Ｐゴシック" charset="-128"/>
              </a:rPr>
              <a:t>Load Balancer. </a:t>
            </a:r>
          </a:p>
          <a:p>
            <a:r>
              <a:rPr lang="en-US" altLang="x-none" sz="1800" dirty="0">
                <a:ea typeface="ＭＳ Ｐゴシック" charset="-128"/>
              </a:rPr>
              <a:t>Elastic Load Balancing automatically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checks the health of your load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balancing Amazon EC2 instances.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You can optionally customize the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health checks by using the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i="1" dirty="0">
                <a:ea typeface="ＭＳ Ｐゴシック" charset="-128"/>
              </a:rPr>
              <a:t>configure-</a:t>
            </a:r>
            <a:r>
              <a:rPr lang="en-US" altLang="x-none" sz="1800" i="1" dirty="0" err="1">
                <a:ea typeface="ＭＳ Ｐゴシック" charset="-128"/>
              </a:rPr>
              <a:t>healthcheck</a:t>
            </a:r>
            <a:r>
              <a:rPr lang="en-US" altLang="x-none" sz="1800" dirty="0">
                <a:ea typeface="ＭＳ Ｐゴシック" charset="-128"/>
              </a:rPr>
              <a:t> command.</a:t>
            </a:r>
          </a:p>
          <a:p>
            <a:r>
              <a:rPr lang="en-US" altLang="x-none" sz="1800" dirty="0">
                <a:ea typeface="ＭＳ Ｐゴシック" charset="-128"/>
              </a:rPr>
              <a:t>Traffic to the DNS name provided by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the Elastic Load Balancer is automatically distributed across healthy Amazon EC2 instances.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61EE44-B226-EF43-88F4-34CBE290DA7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218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90" y="2362200"/>
            <a:ext cx="3960115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Rectangle 7"/>
          <p:cNvSpPr>
            <a:spLocks noChangeArrowheads="1"/>
          </p:cNvSpPr>
          <p:nvPr/>
        </p:nvSpPr>
        <p:spPr bwMode="auto">
          <a:xfrm>
            <a:off x="381000" y="6488113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http://docs.aws.amazon.com/ElasticLoadBalancing/latest/DeveloperGuide/elastic-load-balancing.html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Details: Create Load Balancer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 lvl="1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The operation returns the DNS name of your LoadBalancer. You can then map that to any other domain name (such as www.mywebsite.com) 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2000">
                <a:ea typeface="ＭＳ Ｐゴシック" charset="-128"/>
              </a:rPr>
              <a:t>(how?)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2000">
                <a:latin typeface="Courier New" charset="0"/>
                <a:ea typeface="ＭＳ Ｐゴシック" charset="-128"/>
              </a:rPr>
              <a:t>%aws elb create-load-balancer --load-balancer-name my-load-balancer --listeners "Protocol=HTTP,LoadBalancerPort=80,InstanceProtocol=HTTP,InstancePort=80" --availability-zones us-west-2a us-west-2b</a:t>
            </a:r>
            <a: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</a:br>
            <a: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/>
            </a:r>
            <a:b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</a:br>
            <a: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>Result: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85722E-56A2-8F43-857D-093C9F106E0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76200" y="64008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http://docs.aws.amazon.com/cli/latest/reference/elb/create-load-balancer.html</a:t>
            </a:r>
          </a:p>
        </p:txBody>
      </p:sp>
      <p:sp>
        <p:nvSpPr>
          <p:cNvPr id="123909" name="Rectangle 2"/>
          <p:cNvSpPr>
            <a:spLocks noChangeArrowheads="1"/>
          </p:cNvSpPr>
          <p:nvPr/>
        </p:nvSpPr>
        <p:spPr bwMode="auto">
          <a:xfrm>
            <a:off x="990600" y="5105400"/>
            <a:ext cx="7239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{ "DNSName": "my-load-balancer-123456789.us-west-2.elb.amazonaws.com</a:t>
            </a:r>
            <a:r>
              <a:rPr lang="en-US" altLang="en-US" sz="1600"/>
              <a:t>”</a:t>
            </a:r>
            <a:r>
              <a:rPr lang="en-US" altLang="x-none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Details: Configure Health Check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2057400"/>
          </a:xfrm>
        </p:spPr>
        <p:txBody>
          <a:bodyPr/>
          <a:lstStyle/>
          <a:p>
            <a:pPr lvl="1"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The operation configures how instances are monitored, e.g.,</a:t>
            </a:r>
            <a:br>
              <a:rPr lang="en-US" altLang="x-none" sz="2000">
                <a:ea typeface="ＭＳ Ｐゴシック" charset="-128"/>
              </a:rPr>
            </a:br>
            <a:r>
              <a:rPr lang="en-US" altLang="x-none" sz="2000">
                <a:latin typeface="Courier New" charset="0"/>
                <a:ea typeface="ＭＳ Ｐゴシック" charset="-128"/>
              </a:rPr>
              <a:t>%aws elb configure-health-check --load-balancer-name my-load-balancer --health-check Target=HTTP:80/png,Interval=30,UnhealthyThreshold=2,HealthyThreshold=2,Timeout=3</a:t>
            </a:r>
          </a:p>
          <a:p>
            <a:pPr lvl="1">
              <a:buFont typeface="ZapfDingbats" charset="0"/>
              <a:buNone/>
            </a:pPr>
            <a:r>
              <a:rPr lang="en-US" altLang="x-none" sz="200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>Result: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B0E1AC-CEB4-CF48-BBB4-E84C759EBB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76200" y="6400800"/>
            <a:ext cx="868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/>
              <a:t>http://docs.aws.amazon.com/cli/latest/reference/elb/configure-health-check.html</a:t>
            </a:r>
          </a:p>
        </p:txBody>
      </p:sp>
      <p:sp>
        <p:nvSpPr>
          <p:cNvPr id="125957" name="Rectangle 3"/>
          <p:cNvSpPr>
            <a:spLocks noChangeArrowheads="1"/>
          </p:cNvSpPr>
          <p:nvPr/>
        </p:nvSpPr>
        <p:spPr bwMode="auto">
          <a:xfrm>
            <a:off x="1295400" y="3733800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"HealthCheck": {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"HealthyThreshold": 2,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"Interval": 30,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"Target": "HTTP:80/png",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"Timeout": 3,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      "UnhealthyThreshold": 2</a:t>
            </a:r>
          </a:p>
          <a:p>
            <a:pPr eaLnBrk="1" hangingPunct="1"/>
            <a:r>
              <a:rPr lang="en-US" altLang="x-none" sz="1800">
                <a:latin typeface="Courier New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Async</a:t>
            </a:r>
            <a:r>
              <a:rPr lang="en-US" dirty="0" smtClean="0"/>
              <a:t> Calls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15593"/>
              </p:ext>
            </p:extLst>
          </p:nvPr>
        </p:nvGraphicFramePr>
        <p:xfrm>
          <a:off x="533400" y="1658829"/>
          <a:ext cx="8267700" cy="1115060"/>
        </p:xfrm>
        <a:graphic>
          <a:graphicData uri="http://schemas.openxmlformats.org/drawingml/2006/table">
            <a:tbl>
              <a:tblPr/>
              <a:tblGrid>
                <a:gridCol w="3148791"/>
                <a:gridCol w="511890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sz="1600" b="1" u="none" strike="noStrike" dirty="0" smtClean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sz="1600" b="1" u="none" strike="noStrike" dirty="0" smtClean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4"/>
                        </a:rPr>
                        <a:t>accept</a:t>
                      </a:r>
                      <a:r>
                        <a:rPr lang="en-US" sz="16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():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5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(A attachment,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</a:t>
                      </a:r>
                      <a:r>
                        <a:rPr lang="en-US" sz="160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): </a:t>
                      </a:r>
                      <a:r>
                        <a:rPr lang="en-US" sz="1600" dirty="0" smtClean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6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>
          <a:xfrm>
            <a:off x="419100" y="568410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docs.oracle.com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javase</a:t>
            </a:r>
            <a:r>
              <a:rPr lang="en-US" dirty="0">
                <a:solidFill>
                  <a:srgbClr val="000000"/>
                </a:solidFill>
              </a:rPr>
              <a:t>/8/docs/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/java/</a:t>
            </a:r>
            <a:r>
              <a:rPr lang="en-US" dirty="0" err="1">
                <a:solidFill>
                  <a:srgbClr val="000000"/>
                </a:solidFill>
              </a:rPr>
              <a:t>nio</a:t>
            </a:r>
            <a:r>
              <a:rPr lang="en-US" dirty="0">
                <a:solidFill>
                  <a:srgbClr val="000000"/>
                </a:solidFill>
              </a:rPr>
              <a:t>/channels/</a:t>
            </a:r>
            <a:r>
              <a:rPr lang="en-US" dirty="0" err="1">
                <a:solidFill>
                  <a:srgbClr val="000000"/>
                </a:solidFill>
              </a:rPr>
              <a:t>AsynchronousServerSocketChannel.html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400" y="3429000"/>
          <a:ext cx="8153400" cy="2059940"/>
        </p:xfrm>
        <a:graphic>
          <a:graphicData uri="http://schemas.openxmlformats.org/drawingml/2006/table">
            <a:tbl>
              <a:tblPr/>
              <a:tblGrid>
                <a:gridCol w="2683185"/>
                <a:gridCol w="5470215"/>
              </a:tblGrid>
              <a:tr h="1295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7" tooltip="class in java.lang"/>
                        </a:rPr>
                        <a:t>Integer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8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</a:t>
                      </a:r>
                      <a:r>
                        <a:rPr lang="en-US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): </a:t>
                      </a:r>
                      <a:r>
                        <a:rPr lang="en-US" dirty="0" smtClean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sequence of bytes from this channel into the given buffer.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0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[]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dsts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offset,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length, long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timeout,</a:t>
                      </a:r>
                      <a:r>
                        <a:rPr lang="en-US" b="1" u="none" strike="noStrike" dirty="0" err="1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1" tooltip="enum in java.util.concurrent"/>
                        </a:rPr>
                        <a:t>TimeUnit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unit, A attachment,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2" tooltip="class in java.lang"/>
                        </a:rPr>
                        <a:t>Long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</a:t>
                      </a:r>
                      <a:r>
                        <a:rPr lang="en-US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): </a:t>
                      </a:r>
                      <a:r>
                        <a:rPr lang="en-US" dirty="0" smtClean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 sequence of bytes from this channel into a subsequence of the given buffers.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Details: Register Instances</a:t>
            </a:r>
          </a:p>
        </p:txBody>
      </p:sp>
      <p:sp>
        <p:nvSpPr>
          <p:cNvPr id="128002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1371600"/>
          </a:xfrm>
        </p:spPr>
        <p:txBody>
          <a:bodyPr/>
          <a:lstStyle/>
          <a:p>
            <a:pPr lvl="1"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The operation registers instances that can receive traffic</a:t>
            </a:r>
            <a:r>
              <a:rPr lang="en-US" altLang="x-none" sz="2000" dirty="0" smtClean="0">
                <a:ea typeface="ＭＳ Ｐゴシック" charset="-128"/>
              </a:rPr>
              <a:t>,</a:t>
            </a:r>
            <a:br>
              <a:rPr lang="en-US" altLang="x-none" sz="2000" dirty="0" smtClean="0">
                <a:ea typeface="ＭＳ Ｐゴシック" charset="-128"/>
              </a:rPr>
            </a:br>
            <a:r>
              <a:rPr lang="en-US" altLang="x-none" sz="2000" dirty="0" smtClean="0">
                <a:latin typeface="Courier New" charset="0"/>
                <a:ea typeface="ＭＳ Ｐゴシック" charset="-128"/>
              </a:rPr>
              <a:t>%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aws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elb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 register-instances-with-load-balancer --load-balancer-name my-load-balancer --instances i-d6f6fae3</a:t>
            </a:r>
          </a:p>
          <a:p>
            <a:pPr lvl="1">
              <a:buFont typeface="ZapfDingbats" charset="0"/>
              <a:buNone/>
            </a:pPr>
            <a:r>
              <a:rPr lang="en-US" altLang="x-none" sz="2000" dirty="0">
                <a:solidFill>
                  <a:srgbClr val="2D2DB9"/>
                </a:solidFill>
                <a:latin typeface="Courier New" charset="0"/>
                <a:ea typeface="ＭＳ Ｐゴシック" charset="-128"/>
              </a:rPr>
              <a:t>Result: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7812C2F-5D79-1D45-AAB4-8E74A2A9B6C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76200" y="6400800"/>
            <a:ext cx="868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http://docs.aws.amazon.com/cli/latest/reference/elb/register-instances-with-load-balancer.html</a:t>
            </a:r>
          </a:p>
        </p:txBody>
      </p:sp>
      <p:sp>
        <p:nvSpPr>
          <p:cNvPr id="128005" name="Rectangle 2"/>
          <p:cNvSpPr>
            <a:spLocks noChangeArrowheads="1"/>
          </p:cNvSpPr>
          <p:nvPr/>
        </p:nvSpPr>
        <p:spPr bwMode="auto">
          <a:xfrm>
            <a:off x="990600" y="3352800"/>
            <a:ext cx="7315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altLang="x-none" sz="2000">
                <a:latin typeface="Courier New" charset="0"/>
              </a:rPr>
              <a:t>{  "Instances": [ </a:t>
            </a:r>
            <a:br>
              <a:rPr lang="de-DE" altLang="x-none" sz="2000">
                <a:latin typeface="Courier New" charset="0"/>
              </a:rPr>
            </a:br>
            <a:r>
              <a:rPr lang="de-DE" altLang="x-none" sz="2000">
                <a:latin typeface="Courier New" charset="0"/>
              </a:rPr>
              <a:t>    {"InstanceId": "i-d6f6fae3</a:t>
            </a:r>
            <a:r>
              <a:rPr lang="de-DE" altLang="en-US" sz="2000">
                <a:latin typeface="Courier New" charset="0"/>
              </a:rPr>
              <a:t>“</a:t>
            </a:r>
            <a:r>
              <a:rPr lang="de-DE" altLang="x-none" sz="2000">
                <a:latin typeface="Courier New" charset="0"/>
              </a:rPr>
              <a:t>},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    {"InstanceId": "i-207d9717</a:t>
            </a:r>
            <a:r>
              <a:rPr lang="de-DE" altLang="en-US" sz="2000">
                <a:latin typeface="Courier New" charset="0"/>
              </a:rPr>
              <a:t>“</a:t>
            </a:r>
            <a:r>
              <a:rPr lang="de-DE" altLang="x-none" sz="2000">
                <a:latin typeface="Courier New" charset="0"/>
              </a:rPr>
              <a:t>},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    {"InstanceId": "i-afefb49b</a:t>
            </a:r>
            <a:r>
              <a:rPr lang="de-DE" altLang="en-US" sz="2000">
                <a:latin typeface="Courier New" charset="0"/>
              </a:rPr>
              <a:t>“</a:t>
            </a:r>
            <a:r>
              <a:rPr lang="de-DE" altLang="x-none" sz="2000">
                <a:latin typeface="Courier New" charset="0"/>
              </a:rPr>
              <a:t>}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   ]</a:t>
            </a:r>
          </a:p>
          <a:p>
            <a:pPr eaLnBrk="1" hangingPunct="1"/>
            <a:r>
              <a:rPr lang="de-DE" altLang="x-none" sz="2000">
                <a:latin typeface="Courier New" charset="0"/>
              </a:rPr>
              <a:t>}</a:t>
            </a:r>
            <a:endParaRPr lang="en-US" altLang="x-none" sz="200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  <a:p>
            <a:r>
              <a:rPr lang="en-US" altLang="x-none">
                <a:solidFill>
                  <a:schemeClr val="bg2"/>
                </a:solidFill>
                <a:ea typeface="ＭＳ Ｐゴシック" charset="-128"/>
              </a:rPr>
              <a:t>Single network server</a:t>
            </a:r>
          </a:p>
          <a:p>
            <a:r>
              <a:rPr lang="en-US" altLang="x-none">
                <a:ea typeface="ＭＳ Ｐゴシック" charset="-128"/>
              </a:rPr>
              <a:t>Multiple network servers</a:t>
            </a:r>
          </a:p>
          <a:p>
            <a:pPr lvl="1"/>
            <a:r>
              <a:rPr lang="en-US" altLang="x-none">
                <a:ea typeface="ＭＳ Ｐゴシック" charset="-128"/>
              </a:rPr>
              <a:t>Why multiple servers</a:t>
            </a:r>
          </a:p>
          <a:p>
            <a:pPr lvl="1"/>
            <a:r>
              <a:rPr lang="en-US" altLang="x-none">
                <a:ea typeface="ＭＳ Ｐゴシック" charset="-128"/>
              </a:rPr>
              <a:t>Request routing mechanisms</a:t>
            </a:r>
          </a:p>
          <a:p>
            <a:pPr lvl="2"/>
            <a:r>
              <a:rPr lang="en-US" altLang="x-none">
                <a:ea typeface="ＭＳ Ｐゴシック" charset="-128"/>
              </a:rPr>
              <a:t>Overview</a:t>
            </a:r>
          </a:p>
          <a:p>
            <a:pPr lvl="2"/>
            <a:r>
              <a:rPr lang="en-US" altLang="x-none">
                <a:ea typeface="ＭＳ Ｐゴシック" charset="-128"/>
              </a:rPr>
              <a:t>Application-layer</a:t>
            </a:r>
          </a:p>
          <a:p>
            <a:pPr lvl="2"/>
            <a:r>
              <a:rPr lang="en-US" altLang="x-none">
                <a:ea typeface="ＭＳ Ｐゴシック" charset="-128"/>
              </a:rPr>
              <a:t>DNS</a:t>
            </a: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FC7BA1-9DAA-F441-9597-C5DFEAA470E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61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Basic DNS Indirection and Rotation</a:t>
            </a:r>
          </a:p>
        </p:txBody>
      </p:sp>
      <p:sp>
        <p:nvSpPr>
          <p:cNvPr id="1320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ED0171B-6150-5A4B-B438-11962F10700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32099" name="Picture 6" descr="C:\Users\yry\AppData\Local\Microsoft\Windows\Temporary Internet Files\Content.IE5\8BBYIUT1\MCj04352420000[1]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1447800"/>
            <a:ext cx="533400" cy="1055688"/>
          </a:xfrm>
        </p:spPr>
      </p:pic>
      <p:pic>
        <p:nvPicPr>
          <p:cNvPr id="132100" name="Picture 6" descr="C:\Users\yry\AppData\Local\Microsoft\Windows\Temporary Internet Files\Content.IE5\8BBYIUT1\MCj0435242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5334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6" descr="C:\Users\yry\AppData\Local\Microsoft\Windows\Temporary Internet Files\Content.IE5\8BBYIUT1\MCj0435242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52800"/>
            <a:ext cx="5334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2" name="Rectangle 8"/>
          <p:cNvSpPr>
            <a:spLocks noChangeArrowheads="1"/>
          </p:cNvSpPr>
          <p:nvPr/>
        </p:nvSpPr>
        <p:spPr bwMode="auto">
          <a:xfrm>
            <a:off x="7620000" y="137160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157.166.226.25</a:t>
            </a:r>
          </a:p>
        </p:txBody>
      </p:sp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1285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2104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6109494" y="1537494"/>
            <a:ext cx="539750" cy="141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05" name="Straight Connector 17"/>
          <p:cNvCxnSpPr>
            <a:cxnSpLocks noChangeShapeType="1"/>
          </p:cNvCxnSpPr>
          <p:nvPr/>
        </p:nvCxnSpPr>
        <p:spPr bwMode="auto">
          <a:xfrm>
            <a:off x="6019800" y="2819400"/>
            <a:ext cx="10668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106" name="Straight Connector 20"/>
          <p:cNvCxnSpPr>
            <a:cxnSpLocks noChangeShapeType="1"/>
          </p:cNvCxnSpPr>
          <p:nvPr/>
        </p:nvCxnSpPr>
        <p:spPr bwMode="auto">
          <a:xfrm>
            <a:off x="5867400" y="2971800"/>
            <a:ext cx="1219200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107" name="Rectangle 21"/>
          <p:cNvSpPr>
            <a:spLocks noChangeArrowheads="1"/>
          </p:cNvSpPr>
          <p:nvPr/>
        </p:nvSpPr>
        <p:spPr bwMode="auto">
          <a:xfrm>
            <a:off x="5105400" y="2133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router</a:t>
            </a:r>
          </a:p>
        </p:txBody>
      </p:sp>
      <p:pic>
        <p:nvPicPr>
          <p:cNvPr id="132108" name="Picture 6" descr="C:\Users\yry\AppData\Local\Microsoft\Windows\Temporary Internet Files\Content.IE5\8BBYIUT1\MCj0435242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87913"/>
            <a:ext cx="5334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9" name="Rectangle 23"/>
          <p:cNvSpPr>
            <a:spLocks noChangeArrowheads="1"/>
          </p:cNvSpPr>
          <p:nvPr/>
        </p:nvSpPr>
        <p:spPr bwMode="auto">
          <a:xfrm>
            <a:off x="5486400" y="5486400"/>
            <a:ext cx="1377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DNS server</a:t>
            </a:r>
            <a:br>
              <a:rPr lang="en-US" altLang="x-none"/>
            </a:br>
            <a:r>
              <a:rPr lang="en-US" altLang="x-none"/>
              <a:t>for cnn.com</a:t>
            </a:r>
          </a:p>
        </p:txBody>
      </p:sp>
      <p:sp>
        <p:nvSpPr>
          <p:cNvPr id="132110" name="computr1"/>
          <p:cNvSpPr>
            <a:spLocks noEditPoints="1" noChangeArrowheads="1"/>
          </p:cNvSpPr>
          <p:nvPr/>
        </p:nvSpPr>
        <p:spPr bwMode="auto">
          <a:xfrm>
            <a:off x="990600" y="1905000"/>
            <a:ext cx="5334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524000" y="2393950"/>
            <a:ext cx="3505200" cy="2482850"/>
            <a:chOff x="1524000" y="2393569"/>
            <a:chExt cx="3505200" cy="2483231"/>
          </a:xfrm>
        </p:grpSpPr>
        <p:cxnSp>
          <p:nvCxnSpPr>
            <p:cNvPr id="132125" name="Straight Arrow Connector 26"/>
            <p:cNvCxnSpPr>
              <a:cxnSpLocks noChangeShapeType="1"/>
              <a:stCxn id="132110" idx="7"/>
            </p:cNvCxnSpPr>
            <p:nvPr/>
          </p:nvCxnSpPr>
          <p:spPr bwMode="auto">
            <a:xfrm>
              <a:off x="1524000" y="2393569"/>
              <a:ext cx="3505200" cy="2483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6" name="Rectangle 27"/>
            <p:cNvSpPr>
              <a:spLocks noChangeArrowheads="1"/>
            </p:cNvSpPr>
            <p:nvPr/>
          </p:nvSpPr>
          <p:spPr bwMode="auto">
            <a:xfrm>
              <a:off x="2945770" y="2935069"/>
              <a:ext cx="1313180" cy="646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IP address</a:t>
              </a:r>
            </a:p>
            <a:p>
              <a:pPr eaLnBrk="1" hangingPunct="1"/>
              <a:r>
                <a:rPr lang="en-US" altLang="x-none"/>
                <a:t>of cnn.com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4000" y="2590800"/>
            <a:ext cx="3429000" cy="2590800"/>
            <a:chOff x="1524000" y="2590800"/>
            <a:chExt cx="3429000" cy="2590800"/>
          </a:xfrm>
        </p:grpSpPr>
        <p:cxnSp>
          <p:nvCxnSpPr>
            <p:cNvPr id="132123" name="Straight Arrow Connector 29"/>
            <p:cNvCxnSpPr>
              <a:cxnSpLocks noChangeShapeType="1"/>
              <a:endCxn id="132110" idx="6"/>
            </p:cNvCxnSpPr>
            <p:nvPr/>
          </p:nvCxnSpPr>
          <p:spPr bwMode="auto">
            <a:xfrm rot="10800000">
              <a:off x="1524000" y="2590800"/>
              <a:ext cx="34290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4" name="Rectangle 31"/>
            <p:cNvSpPr>
              <a:spLocks noChangeArrowheads="1"/>
            </p:cNvSpPr>
            <p:nvPr/>
          </p:nvSpPr>
          <p:spPr bwMode="auto">
            <a:xfrm>
              <a:off x="1600200" y="3821668"/>
              <a:ext cx="178766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157.166.226.25</a:t>
              </a:r>
            </a:p>
            <a:p>
              <a:pPr eaLnBrk="1" hangingPunct="1"/>
              <a:r>
                <a:rPr lang="en-US" altLang="x-none"/>
                <a:t>157.166.226.26</a:t>
              </a:r>
            </a:p>
          </p:txBody>
        </p:sp>
      </p:grpSp>
      <p:sp>
        <p:nvSpPr>
          <p:cNvPr id="132113" name="computr1"/>
          <p:cNvSpPr>
            <a:spLocks noEditPoints="1" noChangeArrowheads="1"/>
          </p:cNvSpPr>
          <p:nvPr/>
        </p:nvSpPr>
        <p:spPr bwMode="auto">
          <a:xfrm>
            <a:off x="685800" y="5562600"/>
            <a:ext cx="5334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168400" y="4876800"/>
            <a:ext cx="3860800" cy="687388"/>
            <a:chOff x="939606" y="2895600"/>
            <a:chExt cx="3860994" cy="687388"/>
          </a:xfrm>
        </p:grpSpPr>
        <p:cxnSp>
          <p:nvCxnSpPr>
            <p:cNvPr id="132121" name="Straight Arrow Connector 35"/>
            <p:cNvCxnSpPr>
              <a:cxnSpLocks noChangeShapeType="1"/>
              <a:stCxn id="132113" idx="0"/>
            </p:cNvCxnSpPr>
            <p:nvPr/>
          </p:nvCxnSpPr>
          <p:spPr bwMode="auto">
            <a:xfrm>
              <a:off x="939606" y="3581400"/>
              <a:ext cx="3860994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2" name="Rectangle 36"/>
            <p:cNvSpPr>
              <a:spLocks noChangeArrowheads="1"/>
            </p:cNvSpPr>
            <p:nvPr/>
          </p:nvSpPr>
          <p:spPr bwMode="auto">
            <a:xfrm>
              <a:off x="1143000" y="2895600"/>
              <a:ext cx="13132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IP address</a:t>
              </a:r>
            </a:p>
            <a:p>
              <a:pPr eaLnBrk="1" hangingPunct="1"/>
              <a:r>
                <a:rPr lang="en-US" altLang="x-none"/>
                <a:t>of cnn.com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168400" y="5715000"/>
            <a:ext cx="4013200" cy="722313"/>
            <a:chOff x="1168206" y="5715000"/>
            <a:chExt cx="4013394" cy="721731"/>
          </a:xfrm>
        </p:grpSpPr>
        <p:cxnSp>
          <p:nvCxnSpPr>
            <p:cNvPr id="132119" name="Straight Arrow Connector 39"/>
            <p:cNvCxnSpPr>
              <a:cxnSpLocks noChangeShapeType="1"/>
              <a:endCxn id="132113" idx="11"/>
            </p:cNvCxnSpPr>
            <p:nvPr/>
          </p:nvCxnSpPr>
          <p:spPr bwMode="auto">
            <a:xfrm rot="10800000" flipV="1">
              <a:off x="1168206" y="5715000"/>
              <a:ext cx="4013394" cy="62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0" name="Rectangle 42"/>
            <p:cNvSpPr>
              <a:spLocks noChangeArrowheads="1"/>
            </p:cNvSpPr>
            <p:nvPr/>
          </p:nvSpPr>
          <p:spPr bwMode="auto">
            <a:xfrm>
              <a:off x="2057400" y="5791205"/>
              <a:ext cx="1787755" cy="645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157.166.226.26</a:t>
              </a:r>
            </a:p>
            <a:p>
              <a:pPr eaLnBrk="1" hangingPunct="1"/>
              <a:r>
                <a:rPr lang="en-US" altLang="x-none"/>
                <a:t>157.166.226.25</a:t>
              </a:r>
            </a:p>
          </p:txBody>
        </p:sp>
      </p:grpSp>
      <p:sp>
        <p:nvSpPr>
          <p:cNvPr id="132116" name="Rectangle 8"/>
          <p:cNvSpPr>
            <a:spLocks noChangeArrowheads="1"/>
          </p:cNvSpPr>
          <p:nvPr/>
        </p:nvSpPr>
        <p:spPr bwMode="auto">
          <a:xfrm>
            <a:off x="7620000" y="2633663"/>
            <a:ext cx="1609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157.166.226.26</a:t>
            </a:r>
          </a:p>
        </p:txBody>
      </p:sp>
      <p:sp>
        <p:nvSpPr>
          <p:cNvPr id="132117" name="Rectangle 8"/>
          <p:cNvSpPr>
            <a:spLocks noChangeArrowheads="1"/>
          </p:cNvSpPr>
          <p:nvPr/>
        </p:nvSpPr>
        <p:spPr bwMode="auto">
          <a:xfrm>
            <a:off x="7610475" y="358140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157.166.255.18</a:t>
            </a:r>
          </a:p>
        </p:txBody>
      </p:sp>
      <p:sp>
        <p:nvSpPr>
          <p:cNvPr id="132118" name="Rectangle 3"/>
          <p:cNvSpPr>
            <a:spLocks noChangeArrowheads="1"/>
          </p:cNvSpPr>
          <p:nvPr/>
        </p:nvSpPr>
        <p:spPr bwMode="auto">
          <a:xfrm>
            <a:off x="11113" y="1371600"/>
            <a:ext cx="211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%dig cnn.com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CDN Using DNS (Akamai Architecture as 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6425" cy="495300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Content publisher (e.g., </a:t>
            </a:r>
            <a:r>
              <a:rPr lang="en-US" altLang="x-none" dirty="0" err="1" smtClean="0">
                <a:ea typeface="ＭＳ Ｐゴシック" charset="-128"/>
              </a:rPr>
              <a:t>cnn</a:t>
            </a:r>
            <a:r>
              <a:rPr lang="en-US" altLang="x-none" dirty="0" smtClean="0">
                <a:ea typeface="ＭＳ Ｐゴシック" charset="-128"/>
              </a:rPr>
              <a:t>)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charset="0"/>
              <a:buChar char="o"/>
            </a:pPr>
            <a:r>
              <a:rPr lang="en-US" altLang="x-none" dirty="0">
                <a:ea typeface="ＭＳ Ｐゴシック" charset="-128"/>
              </a:rPr>
              <a:t>provides base HTML documents</a:t>
            </a:r>
          </a:p>
          <a:p>
            <a:pPr lvl="1"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  <a:ea typeface="ＭＳ Ｐゴシック" charset="-128"/>
              </a:rPr>
              <a:t>runs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origin</a:t>
            </a:r>
            <a:r>
              <a:rPr lang="en-US" altLang="x-none" dirty="0">
                <a:solidFill>
                  <a:srgbClr val="000000"/>
                </a:solidFill>
                <a:ea typeface="ＭＳ Ｐゴシック" charset="-128"/>
              </a:rPr>
              <a:t> server(s</a:t>
            </a:r>
            <a:r>
              <a:rPr lang="en-US" altLang="x-none" dirty="0" smtClean="0">
                <a:solidFill>
                  <a:srgbClr val="000000"/>
                </a:solidFill>
                <a:ea typeface="ＭＳ Ｐゴシック" charset="-128"/>
              </a:rPr>
              <a:t>); but delegates heavy-weight content (e.g., images) to CDN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Akamai runs </a:t>
            </a:r>
          </a:p>
          <a:p>
            <a:pPr lvl="1">
              <a:buFont typeface="Courier New" charset="0"/>
              <a:buChar char="o"/>
            </a:pPr>
            <a:r>
              <a:rPr lang="en-US" altLang="x-none" dirty="0">
                <a:ea typeface="ＭＳ Ｐゴシック" charset="-128"/>
              </a:rPr>
              <a:t>(~</a:t>
            </a:r>
            <a:r>
              <a:rPr lang="en-US" altLang="x-none" dirty="0" smtClean="0">
                <a:ea typeface="ＭＳ Ｐゴシック" charset="-128"/>
              </a:rPr>
              <a:t>240,000</a:t>
            </a:r>
            <a:r>
              <a:rPr lang="en-US" altLang="x-none" dirty="0">
                <a:ea typeface="ＭＳ Ｐゴシック" charset="-128"/>
              </a:rPr>
              <a:t>)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edge</a:t>
            </a:r>
            <a:r>
              <a:rPr lang="en-US" altLang="x-none" dirty="0">
                <a:ea typeface="ＭＳ Ｐゴシック" charset="-128"/>
              </a:rPr>
              <a:t> servers for hosting content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Deployment into </a:t>
            </a:r>
            <a:r>
              <a:rPr lang="en-US" altLang="x-none" dirty="0" smtClean="0">
                <a:ea typeface="ＭＳ Ｐゴシック" charset="-128"/>
              </a:rPr>
              <a:t>130 </a:t>
            </a:r>
            <a:r>
              <a:rPr lang="en-US" altLang="x-none" dirty="0">
                <a:ea typeface="ＭＳ Ｐゴシック" charset="-128"/>
              </a:rPr>
              <a:t>countries and </a:t>
            </a:r>
            <a:r>
              <a:rPr lang="en-US" altLang="x-none" dirty="0" smtClean="0">
                <a:ea typeface="ＭＳ Ｐゴシック" charset="-128"/>
              </a:rPr>
              <a:t>1600 networks</a:t>
            </a:r>
          </a:p>
          <a:p>
            <a:pPr lvl="2"/>
            <a:r>
              <a:rPr lang="en-US" dirty="0" smtClean="0"/>
              <a:t>Claims 85% </a:t>
            </a:r>
            <a:r>
              <a:rPr lang="en-US" dirty="0"/>
              <a:t>Internet users are within a single "network hop" of an Akamai CDN server</a:t>
            </a:r>
            <a:r>
              <a:rPr lang="en-US" dirty="0" smtClean="0"/>
              <a:t>.</a:t>
            </a: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charset="0"/>
              <a:buChar char="o"/>
            </a:pPr>
            <a:r>
              <a:rPr lang="en-US" altLang="x-none" dirty="0">
                <a:ea typeface="ＭＳ Ｐゴシック" charset="-128"/>
              </a:rPr>
              <a:t>customized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DNS redirection servers</a:t>
            </a:r>
            <a:r>
              <a:rPr lang="en-US" altLang="x-none" dirty="0">
                <a:ea typeface="ＭＳ Ｐゴシック" charset="-128"/>
              </a:rPr>
              <a:t> to select edge servers based on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closeness to client </a:t>
            </a:r>
            <a:r>
              <a:rPr lang="en-US" altLang="x-none" dirty="0" smtClean="0">
                <a:ea typeface="ＭＳ Ｐゴシック" charset="-128"/>
              </a:rPr>
              <a:t>browser, server </a:t>
            </a:r>
            <a:r>
              <a:rPr lang="en-US" altLang="x-none" dirty="0">
                <a:ea typeface="ＭＳ Ｐゴシック" charset="-128"/>
              </a:rPr>
              <a:t>load</a:t>
            </a: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8B4C06-3DBF-2341-8BE2-CED51267B61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4148" name="Rectangle 1"/>
          <p:cNvSpPr>
            <a:spLocks noChangeArrowheads="1"/>
          </p:cNvSpPr>
          <p:nvPr/>
        </p:nvSpPr>
        <p:spPr bwMode="auto">
          <a:xfrm>
            <a:off x="304800" y="6373813"/>
            <a:ext cx="807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 dirty="0"/>
              <a:t>Source: https://</a:t>
            </a:r>
            <a:r>
              <a:rPr lang="en-US" altLang="x-none" sz="1600" i="1" dirty="0" err="1"/>
              <a:t>www.akamai.com</a:t>
            </a:r>
            <a:r>
              <a:rPr lang="en-US" altLang="x-none" sz="1600" i="1" dirty="0"/>
              <a:t>/us/</a:t>
            </a:r>
            <a:r>
              <a:rPr lang="en-US" altLang="x-none" sz="1600" i="1" dirty="0" err="1"/>
              <a:t>en</a:t>
            </a:r>
            <a:r>
              <a:rPr lang="en-US" altLang="x-none" sz="1600" i="1" dirty="0"/>
              <a:t>/about/facts-</a:t>
            </a:r>
            <a:r>
              <a:rPr lang="en-US" altLang="x-none" sz="1600" i="1" dirty="0" err="1"/>
              <a:t>figures.jsp</a:t>
            </a:r>
            <a:endParaRPr lang="en-US" altLang="x-none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Linking to Akamai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533400" y="1417638"/>
            <a:ext cx="8229600" cy="5111750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Originally, URL </a:t>
            </a:r>
            <a:r>
              <a:rPr lang="en-US" altLang="x-none" dirty="0" err="1">
                <a:ea typeface="ＭＳ Ｐゴシック" charset="-128"/>
              </a:rPr>
              <a:t>Akamaization</a:t>
            </a:r>
            <a:r>
              <a:rPr lang="en-US" altLang="x-none" dirty="0">
                <a:ea typeface="ＭＳ Ｐゴシック" charset="-128"/>
              </a:rPr>
              <a:t> of embedded content: e.g.,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&lt;IMG SRC= http://</a:t>
            </a:r>
            <a:r>
              <a:rPr lang="en-US" altLang="x-none" sz="2000" dirty="0" err="1">
                <a:ea typeface="ＭＳ Ｐゴシック" charset="-128"/>
              </a:rPr>
              <a:t>www.provider.com</a:t>
            </a:r>
            <a:r>
              <a:rPr lang="en-US" altLang="x-none" sz="2000" dirty="0">
                <a:ea typeface="ＭＳ Ｐゴシック" charset="-128"/>
              </a:rPr>
              <a:t>/</a:t>
            </a:r>
            <a:r>
              <a:rPr lang="en-US" altLang="x-none" sz="2000" dirty="0" err="1">
                <a:ea typeface="ＭＳ Ｐゴシック" charset="-128"/>
              </a:rPr>
              <a:t>image.gif</a:t>
            </a:r>
            <a:r>
              <a:rPr lang="en-US" altLang="x-none" sz="2000" dirty="0">
                <a:ea typeface="ＭＳ Ｐゴシック" charset="-128"/>
              </a:rPr>
              <a:t> &gt;</a:t>
            </a:r>
            <a:r>
              <a:rPr lang="en-US" altLang="x-none" dirty="0">
                <a:ea typeface="ＭＳ Ｐゴシック" charset="-128"/>
              </a:rPr>
              <a:t>  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changed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 dirty="0">
                <a:ea typeface="ＭＳ Ｐゴシック" charset="-128"/>
              </a:rPr>
              <a:t>    </a:t>
            </a:r>
            <a:r>
              <a:rPr lang="en-US" altLang="x-none" sz="2000" dirty="0">
                <a:ea typeface="ＭＳ Ｐゴシック" charset="-128"/>
              </a:rPr>
              <a:t>&lt;</a:t>
            </a:r>
            <a:r>
              <a:rPr lang="en-US" altLang="x-none" sz="2000" dirty="0" smtClean="0">
                <a:ea typeface="ＭＳ Ｐゴシック" charset="-128"/>
              </a:rPr>
              <a:t>IMG SRC </a:t>
            </a:r>
            <a:r>
              <a:rPr lang="en-US" altLang="x-none" sz="2000" dirty="0">
                <a:ea typeface="ＭＳ Ｐゴシック" charset="-128"/>
              </a:rPr>
              <a:t>= http://a661. </a:t>
            </a:r>
            <a:r>
              <a:rPr lang="en-US" altLang="x-none" sz="2000" dirty="0" err="1">
                <a:ea typeface="ＭＳ Ｐゴシック" charset="-128"/>
              </a:rPr>
              <a:t>g.akamai.net</a:t>
            </a:r>
            <a:r>
              <a:rPr lang="en-US" altLang="x-none" sz="2000" dirty="0">
                <a:ea typeface="ＭＳ Ｐゴシック" charset="-128"/>
              </a:rPr>
              <a:t>/hash/</a:t>
            </a:r>
            <a:r>
              <a:rPr lang="en-US" altLang="x-none" sz="2000" dirty="0" err="1">
                <a:ea typeface="ＭＳ Ｐゴシック" charset="-128"/>
              </a:rPr>
              <a:t>image.gif</a:t>
            </a:r>
            <a:r>
              <a:rPr lang="en-US" altLang="x-none" sz="2000" dirty="0">
                <a:ea typeface="ＭＳ Ｐゴシック" charset="-128"/>
              </a:rPr>
              <a:t>&gt;</a:t>
            </a:r>
          </a:p>
          <a:p>
            <a:pPr>
              <a:buFont typeface="Wingdings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URL </a:t>
            </a:r>
            <a:r>
              <a:rPr lang="en-US" altLang="x-none" dirty="0" err="1">
                <a:ea typeface="ＭＳ Ｐゴシック" charset="-128"/>
              </a:rPr>
              <a:t>Akamaization</a:t>
            </a:r>
            <a:r>
              <a:rPr lang="en-US" altLang="x-none" dirty="0">
                <a:ea typeface="ＭＳ Ｐゴシック" charset="-128"/>
              </a:rPr>
              <a:t> is becoming obsolete and supported mostly for legacy </a:t>
            </a:r>
            <a:r>
              <a:rPr lang="en-US" altLang="x-none" dirty="0" smtClean="0">
                <a:ea typeface="ＭＳ Ｐゴシック" charset="-128"/>
              </a:rPr>
              <a:t>reasons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449F7C-0893-4043-B901-FBA037D173E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914400" y="3592513"/>
            <a:ext cx="739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Note that this DNS redirection unit is per customer, not individual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Exercise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Check any web page of </a:t>
            </a:r>
            <a:r>
              <a:rPr lang="en-US" altLang="x-none" dirty="0" err="1" smtClean="0">
                <a:ea typeface="ＭＳ Ｐゴシック" charset="-128"/>
              </a:rPr>
              <a:t>cnn</a:t>
            </a:r>
            <a:r>
              <a:rPr lang="en-US" altLang="x-none" dirty="0" smtClean="0">
                <a:ea typeface="ＭＳ Ｐゴシック" charset="-128"/>
              </a:rPr>
              <a:t> and </a:t>
            </a:r>
            <a:r>
              <a:rPr lang="en-US" altLang="x-none" dirty="0">
                <a:ea typeface="ＭＳ Ｐゴシック" charset="-128"/>
              </a:rPr>
              <a:t>find a page with an image</a:t>
            </a: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Find the URL</a:t>
            </a:r>
          </a:p>
          <a:p>
            <a:pPr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Use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latin typeface="Courier New" charset="0"/>
                <a:ea typeface="ＭＳ Ｐゴシック" charset="-128"/>
              </a:rPr>
              <a:t>%dig +</a:t>
            </a:r>
            <a:r>
              <a:rPr lang="en-US" altLang="x-none" dirty="0" smtClean="0">
                <a:latin typeface="Courier New" charset="0"/>
                <a:ea typeface="ＭＳ Ｐゴシック" charset="-128"/>
              </a:rPr>
              <a:t>trace</a:t>
            </a:r>
            <a:r>
              <a:rPr lang="en-US" altLang="x-none" dirty="0">
                <a:ea typeface="ＭＳ Ｐゴシック" charset="-128"/>
              </a:rPr>
              <a:t/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to see </a:t>
            </a:r>
            <a:r>
              <a:rPr lang="en-US" altLang="x-none" dirty="0" smtClean="0">
                <a:ea typeface="ＭＳ Ｐゴシック" charset="-128"/>
              </a:rPr>
              <a:t>DNS load direction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F053F0-4B17-5D4B-A37B-52EA9FC9199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Akamai Load-Balancing DNS Name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Akamai</a:t>
            </a:r>
          </a:p>
          <a:p>
            <a:pPr lvl="1"/>
            <a:r>
              <a:rPr lang="en-US" dirty="0" smtClean="0"/>
              <a:t>e2466.dscg.akamaiedge.net (why two levels in the name?)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423813-CBD9-4C47-926C-1EC5E88B777C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ChangeArrowheads="1"/>
          </p:cNvSpPr>
          <p:nvPr/>
        </p:nvSpPr>
        <p:spPr bwMode="auto">
          <a:xfrm>
            <a:off x="152400" y="533400"/>
            <a:ext cx="4191000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SocketAddress address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new InetSocketAddress(args[0], port);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AsynchronousSocketChannel client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 AsynchronousSocketChannel.open();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Future&lt;Void&gt; connected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client.connect(address);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ByteBuffer buffer = ByteBuffer.allocate(100);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connection to finish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connected.get();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read from the connection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Future&lt;Integer&gt; future = client.read(buffer);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do other things...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read to finish...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flip and drain the buffer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buffer.flip();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WritableByteChannel out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Channels.newChannel(System.out);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out.write(buffer);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533400"/>
            <a:ext cx="4724400" cy="6124754"/>
            <a:chOff x="4419600" y="533400"/>
            <a:chExt cx="4724400" cy="6124754"/>
          </a:xfrm>
        </p:grpSpPr>
        <p:sp>
          <p:nvSpPr>
            <p:cNvPr id="90115" name="Rectangle 5"/>
            <p:cNvSpPr>
              <a:spLocks noChangeArrowheads="1"/>
            </p:cNvSpPr>
            <p:nvPr/>
          </p:nvSpPr>
          <p:spPr bwMode="auto">
            <a:xfrm>
              <a:off x="4495800" y="533400"/>
              <a:ext cx="4572000" cy="6124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class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implements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&gt; {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completed(Integer result,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buffer)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buffer.flip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WritableByteChannel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out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=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Channels.newChannel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System.out</a:t>
              </a:r>
              <a:r>
                <a:rPr lang="en-US" altLang="x-none" sz="1400" dirty="0">
                  <a:solidFill>
                    <a:srgbClr val="000000"/>
                  </a:solidFill>
                </a:rPr>
                <a:t>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try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out.write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(buffer);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 catch 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IOException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(ex);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failed(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Throwable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ex,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              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attachment)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ex.getMessage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r>
                <a:rPr lang="en-US" altLang="x-none" sz="1400" dirty="0" smtClean="0">
                  <a:solidFill>
                    <a:srgbClr val="000000"/>
                  </a:solidFill>
                </a:rPr>
                <a:t>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 buffer =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ByteBuffer.allocate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(100);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&gt; </a:t>
              </a:r>
              <a:br>
                <a:rPr lang="en-US" altLang="x-none" sz="1600" dirty="0">
                  <a:solidFill>
                    <a:srgbClr val="000000"/>
                  </a:solidFill>
                </a:rPr>
              </a:br>
              <a:r>
                <a:rPr lang="en-US" altLang="x-none" sz="1600" dirty="0">
                  <a:solidFill>
                    <a:srgbClr val="000000"/>
                  </a:solidFill>
                </a:rPr>
                <a:t>        handler = new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channel.read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(buffer, buffer, handler</a:t>
              </a:r>
              <a:r>
                <a:rPr lang="en-US" altLang="x-none" sz="1600" dirty="0" smtClean="0">
                  <a:solidFill>
                    <a:srgbClr val="000000"/>
                  </a:solidFill>
                </a:rPr>
                <a:t>);</a:t>
              </a:r>
              <a:endParaRPr lang="en-US" altLang="x-none" sz="1600" dirty="0">
                <a:solidFill>
                  <a:srgbClr val="000000"/>
                </a:solidFill>
              </a:endParaRPr>
            </a:p>
          </p:txBody>
        </p:sp>
        <p:sp>
          <p:nvSpPr>
            <p:cNvPr id="90116" name="Rectangle 6"/>
            <p:cNvSpPr>
              <a:spLocks noChangeArrowheads="1"/>
            </p:cNvSpPr>
            <p:nvPr/>
          </p:nvSpPr>
          <p:spPr bwMode="auto">
            <a:xfrm>
              <a:off x="4419600" y="5410200"/>
              <a:ext cx="472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71735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9394" y="71735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CompletionHandler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 smtClean="0"/>
              <a:t>Asynchronous Channel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is typically based on Thread pool. If you are curious on its implementation, please read https</a:t>
            </a:r>
            <a:r>
              <a:rPr lang="en-US" dirty="0"/>
              <a:t>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nio</a:t>
            </a:r>
            <a:r>
              <a:rPr lang="en-US" dirty="0"/>
              <a:t>/channels/</a:t>
            </a:r>
            <a:r>
              <a:rPr lang="en-US" dirty="0" err="1"/>
              <a:t>AsynchronousChannelGroup.html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91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42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x-none" sz="3600" dirty="0" smtClean="0">
                <a:ea typeface="ＭＳ Ｐゴシック" charset="-128"/>
              </a:rPr>
              <a:t>Summary: Event-Driven </a:t>
            </a:r>
            <a:r>
              <a:rPr lang="en-US" altLang="x-none" sz="3600" smtClean="0">
                <a:ea typeface="ＭＳ Ｐゴシック" charset="-128"/>
              </a:rPr>
              <a:t>(Asynchronous) Programming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229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ea typeface="ＭＳ Ｐゴシック" charset="-128"/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Single address </a:t>
            </a:r>
            <a:r>
              <a:rPr lang="en-US" altLang="x-none" dirty="0" smtClean="0">
                <a:ea typeface="ＭＳ Ｐゴシック" charset="-128"/>
              </a:rPr>
              <a:t>space for ease of sharing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No </a:t>
            </a:r>
            <a:r>
              <a:rPr lang="en-US" altLang="x-none" dirty="0" smtClean="0">
                <a:ea typeface="ＭＳ Ｐゴシック" charset="-128"/>
              </a:rPr>
              <a:t>synchronization/thread overhead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Many </a:t>
            </a:r>
            <a:r>
              <a:rPr lang="en-US" altLang="zh-CN" sz="2400" dirty="0">
                <a:ea typeface="宋体" charset="-122"/>
              </a:rPr>
              <a:t>examples: Click router, Flash web server, TP Monitors, NOX controller, Google Chrome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Dropbox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…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/>
    </p:bld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2270</Words>
  <Application>Microsoft Macintosh PowerPoint</Application>
  <PresentationFormat>On-screen Show (4:3)</PresentationFormat>
  <Paragraphs>626</Paragraphs>
  <Slides>66</Slides>
  <Notes>62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83" baseType="lpstr">
      <vt:lpstr>Calibri</vt:lpstr>
      <vt:lpstr>Comic Sans MS</vt:lpstr>
      <vt:lpstr>Courier New</vt:lpstr>
      <vt:lpstr>MS PGothic</vt:lpstr>
      <vt:lpstr>ＭＳ Ｐゴシック</vt:lpstr>
      <vt:lpstr>Osaka</vt:lpstr>
      <vt:lpstr>Tahoma</vt:lpstr>
      <vt:lpstr>Times New Roman</vt:lpstr>
      <vt:lpstr>Wingdings</vt:lpstr>
      <vt:lpstr>ZapfDingbats</vt:lpstr>
      <vt:lpstr>宋体</vt:lpstr>
      <vt:lpstr>Arial</vt:lpstr>
      <vt:lpstr>1_Kurose</vt:lpstr>
      <vt:lpstr>2_Default Design</vt:lpstr>
      <vt:lpstr>3_Default Design</vt:lpstr>
      <vt:lpstr>Equation</vt:lpstr>
      <vt:lpstr>Clip</vt:lpstr>
      <vt:lpstr>Network Applications: Operational Analysis;  Load Balancing among Homogeneous Servers</vt:lpstr>
      <vt:lpstr>Outline</vt:lpstr>
      <vt:lpstr>Admin</vt:lpstr>
      <vt:lpstr>Asynchronous Channel using Future/Completion Handler</vt:lpstr>
      <vt:lpstr>Asynchronous I/O</vt:lpstr>
      <vt:lpstr>Example Async Calls</vt:lpstr>
      <vt:lpstr>PowerPoint Presentation</vt:lpstr>
      <vt:lpstr>Asynchronous Channel Implementation</vt:lpstr>
      <vt:lpstr>Summary: Event-Driven (Asynchronous) Programming</vt:lpstr>
      <vt:lpstr>Problems of Event-Driven Server</vt:lpstr>
      <vt:lpstr>Summary: Architecture</vt:lpstr>
      <vt:lpstr>Summary: The High-Performance Network Servers Journey</vt:lpstr>
      <vt:lpstr>Beyond Class: Design Patterns</vt:lpstr>
      <vt:lpstr>Recap: Best Server Design Limited Only  by Resource Bottleneck</vt:lpstr>
      <vt:lpstr>Some Questions</vt:lpstr>
      <vt:lpstr>Outline</vt:lpstr>
      <vt:lpstr>Operational Analysis</vt:lpstr>
      <vt:lpstr>Under the Hood (An example FSM)</vt:lpstr>
      <vt:lpstr>Operational Analysis: Resource Demand of a Request</vt:lpstr>
      <vt:lpstr>Operational Quantities</vt:lpstr>
      <vt:lpstr>Utilization Law</vt:lpstr>
      <vt:lpstr>Deriving Relationship Between R, U, and S for one Device</vt:lpstr>
      <vt:lpstr>Forced Flow Law</vt:lpstr>
      <vt:lpstr>Bottleneck Device</vt:lpstr>
      <vt:lpstr>Bottleneck vs System Throughput</vt:lpstr>
      <vt:lpstr>Example 1</vt:lpstr>
      <vt:lpstr>Example 1 (cont.)</vt:lpstr>
      <vt:lpstr>Example 2</vt:lpstr>
      <vt:lpstr>Interactive Response Time Law</vt:lpstr>
      <vt:lpstr>Interactive Response Time Law</vt:lpstr>
      <vt:lpstr>Bottleneck Analysis</vt:lpstr>
      <vt:lpstr>Proof</vt:lpstr>
      <vt:lpstr>Summary: Operational Laws</vt:lpstr>
      <vt:lpstr>In Practice: Common Bottlenecks</vt:lpstr>
      <vt:lpstr>YouTube Design Alg.</vt:lpstr>
      <vt:lpstr>Summary: High-Perf. Network Server</vt:lpstr>
      <vt:lpstr>Outline</vt:lpstr>
      <vt:lpstr>Why Multiple Servers?</vt:lpstr>
      <vt:lpstr>Why Multiple Servers?</vt:lpstr>
      <vt:lpstr>Why Multiple Servers?</vt:lpstr>
      <vt:lpstr>Discussion: Key Technical Challenges in Using Multiple Servers</vt:lpstr>
      <vt:lpstr>Outline</vt:lpstr>
      <vt:lpstr>Request Routing: Overview</vt:lpstr>
      <vt:lpstr>Request Routing: Overview</vt:lpstr>
      <vt:lpstr>Request Routing: Basic Architecture</vt:lpstr>
      <vt:lpstr>Request Routing: Basic Architecture</vt:lpstr>
      <vt:lpstr>Network Path Properties</vt:lpstr>
      <vt:lpstr>Network Path Properties: Improve Scalability</vt:lpstr>
      <vt:lpstr>Server Assignment</vt:lpstr>
      <vt:lpstr>Client Direction Mechanisms</vt:lpstr>
      <vt:lpstr>Direction Mechanisms are Often Combined</vt:lpstr>
      <vt:lpstr>Example: Wikipedia Architecture</vt:lpstr>
      <vt:lpstr>Outline</vt:lpstr>
      <vt:lpstr>Example: Netflix</vt:lpstr>
      <vt:lpstr>Example: Netflix Manifest File</vt:lpstr>
      <vt:lpstr>Example: Netflix Manifest File</vt:lpstr>
      <vt:lpstr>Example: Amazon Elastic Cloud 2 (EC2) Elastic Load Balancing</vt:lpstr>
      <vt:lpstr>Details: Create Load Balancer</vt:lpstr>
      <vt:lpstr>Details: Configure Health Check</vt:lpstr>
      <vt:lpstr>Details: Register Instances</vt:lpstr>
      <vt:lpstr>Outline</vt:lpstr>
      <vt:lpstr>Basic DNS Indirection and Rotation</vt:lpstr>
      <vt:lpstr>CDN Using DNS (Akamai Architecture as an Example)</vt:lpstr>
      <vt:lpstr>Linking to Akamai</vt:lpstr>
      <vt:lpstr>Exercise</vt:lpstr>
      <vt:lpstr>Akamai Load-Balancing DNS Name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yry</dc:creator>
  <cp:lastModifiedBy>Richard Yang</cp:lastModifiedBy>
  <cp:revision>344</cp:revision>
  <cp:lastPrinted>2017-10-12T14:53:25Z</cp:lastPrinted>
  <dcterms:created xsi:type="dcterms:W3CDTF">2006-08-16T00:00:00Z</dcterms:created>
  <dcterms:modified xsi:type="dcterms:W3CDTF">2017-10-12T16:37:00Z</dcterms:modified>
</cp:coreProperties>
</file>